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89" r:id="rId2"/>
    <p:sldId id="307" r:id="rId3"/>
    <p:sldId id="341" r:id="rId4"/>
    <p:sldId id="338" r:id="rId5"/>
    <p:sldId id="336" r:id="rId6"/>
    <p:sldId id="334" r:id="rId7"/>
    <p:sldId id="335" r:id="rId8"/>
    <p:sldId id="319" r:id="rId9"/>
    <p:sldId id="312" r:id="rId10"/>
    <p:sldId id="337" r:id="rId11"/>
    <p:sldId id="342" r:id="rId12"/>
    <p:sldId id="320" r:id="rId13"/>
    <p:sldId id="343" r:id="rId14"/>
    <p:sldId id="339" r:id="rId15"/>
    <p:sldId id="340" r:id="rId16"/>
    <p:sldId id="314" r:id="rId17"/>
    <p:sldId id="315" r:id="rId18"/>
    <p:sldId id="316" r:id="rId19"/>
    <p:sldId id="331" r:id="rId20"/>
    <p:sldId id="344" r:id="rId21"/>
    <p:sldId id="346" r:id="rId22"/>
    <p:sldId id="345" r:id="rId23"/>
    <p:sldId id="323" r:id="rId24"/>
    <p:sldId id="318" r:id="rId25"/>
    <p:sldId id="327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AAE58"/>
    <a:srgbClr val="58BC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980"/>
    <p:restoredTop sz="94664"/>
  </p:normalViewPr>
  <p:slideViewPr>
    <p:cSldViewPr snapToGrid="0" snapToObjects="1">
      <p:cViewPr varScale="1">
        <p:scale>
          <a:sx n="94" d="100"/>
          <a:sy n="94" d="100"/>
        </p:scale>
        <p:origin x="63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840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AD090-4375-4440-ADB7-C6C9802DA5A9}" type="doc">
      <dgm:prSet loTypeId="urn:microsoft.com/office/officeart/2005/8/layout/gear1" loCatId="" qsTypeId="urn:microsoft.com/office/officeart/2005/8/quickstyle/simple1" qsCatId="simple" csTypeId="urn:microsoft.com/office/officeart/2005/8/colors/colorful1" csCatId="colorful" phldr="1"/>
      <dgm:spPr/>
    </dgm:pt>
    <dgm:pt modelId="{5D4A76C3-A365-764D-8B6E-357397CA8654}">
      <dgm:prSet phldrT="[Text]"/>
      <dgm:spPr/>
      <dgm:t>
        <a:bodyPr/>
        <a:lstStyle/>
        <a:p>
          <a:r>
            <a:rPr lang="en-US" smtClean="0">
              <a:solidFill>
                <a:schemeClr val="bg1"/>
              </a:solidFill>
            </a:rPr>
            <a:t>Technology enhanced units of work</a:t>
          </a:r>
          <a:endParaRPr lang="en-US" dirty="0">
            <a:solidFill>
              <a:schemeClr val="bg1"/>
            </a:solidFill>
          </a:endParaRPr>
        </a:p>
      </dgm:t>
    </dgm:pt>
    <dgm:pt modelId="{839DD5FE-0CF0-E246-A0AD-E8EEF1B482A8}" type="parTrans" cxnId="{FA50534E-59ED-034B-8E3C-BF3B8060482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400BE2A-6D19-674C-B6F8-EA573F5DDAB1}" type="sibTrans" cxnId="{FA50534E-59ED-034B-8E3C-BF3B8060482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1D6B33F-232D-C749-B989-C628022C1692}">
      <dgm:prSet phldrT="[Text]" custT="1"/>
      <dgm:spPr/>
      <dgm:t>
        <a:bodyPr/>
        <a:lstStyle/>
        <a:p>
          <a:r>
            <a:rPr lang="en-US" sz="1200" smtClean="0">
              <a:solidFill>
                <a:schemeClr val="bg1"/>
              </a:solidFill>
            </a:rPr>
            <a:t>Professional development</a:t>
          </a:r>
          <a:endParaRPr lang="en-US" sz="1200" dirty="0">
            <a:solidFill>
              <a:schemeClr val="bg1"/>
            </a:solidFill>
          </a:endParaRPr>
        </a:p>
      </dgm:t>
    </dgm:pt>
    <dgm:pt modelId="{4CDA2A7C-E7EE-8A4F-96C5-17F613705325}" type="parTrans" cxnId="{330ED389-7B5B-DD48-AE68-D0B4AE8D523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7B30334-2850-624E-A5BB-D1BA766BF27A}" type="sibTrans" cxnId="{330ED389-7B5B-DD48-AE68-D0B4AE8D523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BC023B8-D33E-A64B-9471-C900EE0E9767}">
      <dgm:prSet phldrT="[Text]" custT="1"/>
      <dgm:spPr/>
      <dgm:t>
        <a:bodyPr/>
        <a:lstStyle/>
        <a:p>
          <a:r>
            <a:rPr lang="en-US" sz="1800" smtClean="0">
              <a:solidFill>
                <a:schemeClr val="bg1"/>
              </a:solidFill>
            </a:rPr>
            <a:t>‘hard to teach’ topics</a:t>
          </a:r>
          <a:endParaRPr lang="en-US" sz="1800" dirty="0">
            <a:solidFill>
              <a:schemeClr val="bg1"/>
            </a:solidFill>
          </a:endParaRPr>
        </a:p>
      </dgm:t>
    </dgm:pt>
    <dgm:pt modelId="{3EDEA3BB-E069-2745-B20A-BB7CBD519F69}" type="parTrans" cxnId="{8FE87C35-03E0-CB4A-B41E-5946EB7DCD5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4096FED-EB26-754A-AC74-B1C2A44A5EA5}" type="sibTrans" cxnId="{8FE87C35-03E0-CB4A-B41E-5946EB7DCD5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FA7DF4F-91E5-BE41-AB07-A10B63A63BFD}" type="pres">
      <dgm:prSet presAssocID="{BD9AD090-4375-4440-ADB7-C6C9802DA5A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1B2366F-BF1A-1E4A-8D29-46D265B3FE9B}" type="pres">
      <dgm:prSet presAssocID="{5D4A76C3-A365-764D-8B6E-357397CA865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32541-E853-0C43-8B61-09F8A80BF735}" type="pres">
      <dgm:prSet presAssocID="{5D4A76C3-A365-764D-8B6E-357397CA8654}" presName="gear1srcNode" presStyleLbl="node1" presStyleIdx="0" presStyleCnt="3"/>
      <dgm:spPr/>
      <dgm:t>
        <a:bodyPr/>
        <a:lstStyle/>
        <a:p>
          <a:endParaRPr lang="en-US"/>
        </a:p>
      </dgm:t>
    </dgm:pt>
    <dgm:pt modelId="{D244A019-7FA7-004E-9F3D-A17534780CA9}" type="pres">
      <dgm:prSet presAssocID="{5D4A76C3-A365-764D-8B6E-357397CA8654}" presName="gear1dstNode" presStyleLbl="node1" presStyleIdx="0" presStyleCnt="3"/>
      <dgm:spPr/>
      <dgm:t>
        <a:bodyPr/>
        <a:lstStyle/>
        <a:p>
          <a:endParaRPr lang="en-US"/>
        </a:p>
      </dgm:t>
    </dgm:pt>
    <dgm:pt modelId="{31707E82-E12C-0B4F-B522-A70706D1B4BB}" type="pres">
      <dgm:prSet presAssocID="{71D6B33F-232D-C749-B989-C628022C169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FD187-1567-E643-9C32-E69B5C9A7E72}" type="pres">
      <dgm:prSet presAssocID="{71D6B33F-232D-C749-B989-C628022C1692}" presName="gear2srcNode" presStyleLbl="node1" presStyleIdx="1" presStyleCnt="3"/>
      <dgm:spPr/>
      <dgm:t>
        <a:bodyPr/>
        <a:lstStyle/>
        <a:p>
          <a:endParaRPr lang="en-US"/>
        </a:p>
      </dgm:t>
    </dgm:pt>
    <dgm:pt modelId="{2BF356AC-EF1D-2242-B9DC-9F98BD564273}" type="pres">
      <dgm:prSet presAssocID="{71D6B33F-232D-C749-B989-C628022C1692}" presName="gear2dstNode" presStyleLbl="node1" presStyleIdx="1" presStyleCnt="3"/>
      <dgm:spPr/>
      <dgm:t>
        <a:bodyPr/>
        <a:lstStyle/>
        <a:p>
          <a:endParaRPr lang="en-US"/>
        </a:p>
      </dgm:t>
    </dgm:pt>
    <dgm:pt modelId="{C39574D4-6A0F-9F4F-99AA-3668175711CA}" type="pres">
      <dgm:prSet presAssocID="{FBC023B8-D33E-A64B-9471-C900EE0E9767}" presName="gear3" presStyleLbl="node1" presStyleIdx="2" presStyleCnt="3"/>
      <dgm:spPr/>
      <dgm:t>
        <a:bodyPr/>
        <a:lstStyle/>
        <a:p>
          <a:endParaRPr lang="en-US"/>
        </a:p>
      </dgm:t>
    </dgm:pt>
    <dgm:pt modelId="{65DA19D1-75AF-AE4F-8920-A5D721CEBE78}" type="pres">
      <dgm:prSet presAssocID="{FBC023B8-D33E-A64B-9471-C900EE0E976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1C44B-2A31-BC40-ACCD-A4C4EFD9179F}" type="pres">
      <dgm:prSet presAssocID="{FBC023B8-D33E-A64B-9471-C900EE0E9767}" presName="gear3srcNode" presStyleLbl="node1" presStyleIdx="2" presStyleCnt="3"/>
      <dgm:spPr/>
      <dgm:t>
        <a:bodyPr/>
        <a:lstStyle/>
        <a:p>
          <a:endParaRPr lang="en-US"/>
        </a:p>
      </dgm:t>
    </dgm:pt>
    <dgm:pt modelId="{8BB0B3BB-FF20-3E47-B228-E02B43B87B08}" type="pres">
      <dgm:prSet presAssocID="{FBC023B8-D33E-A64B-9471-C900EE0E9767}" presName="gear3dstNode" presStyleLbl="node1" presStyleIdx="2" presStyleCnt="3"/>
      <dgm:spPr/>
      <dgm:t>
        <a:bodyPr/>
        <a:lstStyle/>
        <a:p>
          <a:endParaRPr lang="en-US"/>
        </a:p>
      </dgm:t>
    </dgm:pt>
    <dgm:pt modelId="{A7165A6A-BC67-684B-9426-C8D5933EBD4E}" type="pres">
      <dgm:prSet presAssocID="{3400BE2A-6D19-674C-B6F8-EA573F5DDAB1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2F5FFD6D-1EF5-2441-88A8-113DA9CFA4B3}" type="pres">
      <dgm:prSet presAssocID="{07B30334-2850-624E-A5BB-D1BA766BF27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7C50BFFE-885D-7C4F-B9C1-2C5288109290}" type="pres">
      <dgm:prSet presAssocID="{F4096FED-EB26-754A-AC74-B1C2A44A5EA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EC9602F-19D7-FE48-9BB2-50F002AB17A5}" type="presOf" srcId="{07B30334-2850-624E-A5BB-D1BA766BF27A}" destId="{2F5FFD6D-1EF5-2441-88A8-113DA9CFA4B3}" srcOrd="0" destOrd="0" presId="urn:microsoft.com/office/officeart/2005/8/layout/gear1"/>
    <dgm:cxn modelId="{330ED389-7B5B-DD48-AE68-D0B4AE8D523E}" srcId="{BD9AD090-4375-4440-ADB7-C6C9802DA5A9}" destId="{71D6B33F-232D-C749-B989-C628022C1692}" srcOrd="1" destOrd="0" parTransId="{4CDA2A7C-E7EE-8A4F-96C5-17F613705325}" sibTransId="{07B30334-2850-624E-A5BB-D1BA766BF27A}"/>
    <dgm:cxn modelId="{C9005114-54A7-E048-BBA2-2F9268247904}" type="presOf" srcId="{71D6B33F-232D-C749-B989-C628022C1692}" destId="{31707E82-E12C-0B4F-B522-A70706D1B4BB}" srcOrd="0" destOrd="0" presId="urn:microsoft.com/office/officeart/2005/8/layout/gear1"/>
    <dgm:cxn modelId="{CC4EA6CC-7E6A-B743-8DB7-4A7F53A98B54}" type="presOf" srcId="{5D4A76C3-A365-764D-8B6E-357397CA8654}" destId="{41B2366F-BF1A-1E4A-8D29-46D265B3FE9B}" srcOrd="0" destOrd="0" presId="urn:microsoft.com/office/officeart/2005/8/layout/gear1"/>
    <dgm:cxn modelId="{8FE87C35-03E0-CB4A-B41E-5946EB7DCD53}" srcId="{BD9AD090-4375-4440-ADB7-C6C9802DA5A9}" destId="{FBC023B8-D33E-A64B-9471-C900EE0E9767}" srcOrd="2" destOrd="0" parTransId="{3EDEA3BB-E069-2745-B20A-BB7CBD519F69}" sibTransId="{F4096FED-EB26-754A-AC74-B1C2A44A5EA5}"/>
    <dgm:cxn modelId="{051136B9-8E9F-BF4D-9DFC-68DDAE730143}" type="presOf" srcId="{71D6B33F-232D-C749-B989-C628022C1692}" destId="{263FD187-1567-E643-9C32-E69B5C9A7E72}" srcOrd="1" destOrd="0" presId="urn:microsoft.com/office/officeart/2005/8/layout/gear1"/>
    <dgm:cxn modelId="{9F1388F1-F0A4-314C-9720-372B64D0A44E}" type="presOf" srcId="{FBC023B8-D33E-A64B-9471-C900EE0E9767}" destId="{C39574D4-6A0F-9F4F-99AA-3668175711CA}" srcOrd="0" destOrd="0" presId="urn:microsoft.com/office/officeart/2005/8/layout/gear1"/>
    <dgm:cxn modelId="{A13BEB52-0C79-7C43-828D-67AE4E0104A7}" type="presOf" srcId="{FBC023B8-D33E-A64B-9471-C900EE0E9767}" destId="{1491C44B-2A31-BC40-ACCD-A4C4EFD9179F}" srcOrd="2" destOrd="0" presId="urn:microsoft.com/office/officeart/2005/8/layout/gear1"/>
    <dgm:cxn modelId="{A4B8BFA5-9D74-4C48-95AC-216645082880}" type="presOf" srcId="{FBC023B8-D33E-A64B-9471-C900EE0E9767}" destId="{8BB0B3BB-FF20-3E47-B228-E02B43B87B08}" srcOrd="3" destOrd="0" presId="urn:microsoft.com/office/officeart/2005/8/layout/gear1"/>
    <dgm:cxn modelId="{95C86CCD-A799-274C-B36C-EBE0CDB380B4}" type="presOf" srcId="{71D6B33F-232D-C749-B989-C628022C1692}" destId="{2BF356AC-EF1D-2242-B9DC-9F98BD564273}" srcOrd="2" destOrd="0" presId="urn:microsoft.com/office/officeart/2005/8/layout/gear1"/>
    <dgm:cxn modelId="{FFB54D24-049F-0547-93E9-A0AC1A31144C}" type="presOf" srcId="{BD9AD090-4375-4440-ADB7-C6C9802DA5A9}" destId="{BFA7DF4F-91E5-BE41-AB07-A10B63A63BFD}" srcOrd="0" destOrd="0" presId="urn:microsoft.com/office/officeart/2005/8/layout/gear1"/>
    <dgm:cxn modelId="{3D783086-DBE9-C840-97EC-54E22578F8FA}" type="presOf" srcId="{F4096FED-EB26-754A-AC74-B1C2A44A5EA5}" destId="{7C50BFFE-885D-7C4F-B9C1-2C5288109290}" srcOrd="0" destOrd="0" presId="urn:microsoft.com/office/officeart/2005/8/layout/gear1"/>
    <dgm:cxn modelId="{1A9117B3-0CF3-DC41-81C6-84873C74189A}" type="presOf" srcId="{3400BE2A-6D19-674C-B6F8-EA573F5DDAB1}" destId="{A7165A6A-BC67-684B-9426-C8D5933EBD4E}" srcOrd="0" destOrd="0" presId="urn:microsoft.com/office/officeart/2005/8/layout/gear1"/>
    <dgm:cxn modelId="{018F6917-4D2E-444D-A2F2-92001A4C41A1}" type="presOf" srcId="{FBC023B8-D33E-A64B-9471-C900EE0E9767}" destId="{65DA19D1-75AF-AE4F-8920-A5D721CEBE78}" srcOrd="1" destOrd="0" presId="urn:microsoft.com/office/officeart/2005/8/layout/gear1"/>
    <dgm:cxn modelId="{FA50534E-59ED-034B-8E3C-BF3B80604823}" srcId="{BD9AD090-4375-4440-ADB7-C6C9802DA5A9}" destId="{5D4A76C3-A365-764D-8B6E-357397CA8654}" srcOrd="0" destOrd="0" parTransId="{839DD5FE-0CF0-E246-A0AD-E8EEF1B482A8}" sibTransId="{3400BE2A-6D19-674C-B6F8-EA573F5DDAB1}"/>
    <dgm:cxn modelId="{6BA82E3B-C6B0-614E-9102-AC66F81FFD78}" type="presOf" srcId="{5D4A76C3-A365-764D-8B6E-357397CA8654}" destId="{37632541-E853-0C43-8B61-09F8A80BF735}" srcOrd="1" destOrd="0" presId="urn:microsoft.com/office/officeart/2005/8/layout/gear1"/>
    <dgm:cxn modelId="{E7C30E14-82E8-7641-BF59-C013BC317933}" type="presOf" srcId="{5D4A76C3-A365-764D-8B6E-357397CA8654}" destId="{D244A019-7FA7-004E-9F3D-A17534780CA9}" srcOrd="2" destOrd="0" presId="urn:microsoft.com/office/officeart/2005/8/layout/gear1"/>
    <dgm:cxn modelId="{4CE44C41-FEEB-1047-BDEC-15691A072E06}" type="presParOf" srcId="{BFA7DF4F-91E5-BE41-AB07-A10B63A63BFD}" destId="{41B2366F-BF1A-1E4A-8D29-46D265B3FE9B}" srcOrd="0" destOrd="0" presId="urn:microsoft.com/office/officeart/2005/8/layout/gear1"/>
    <dgm:cxn modelId="{D4362A04-4493-1248-9DB4-9E5CAC6E34C0}" type="presParOf" srcId="{BFA7DF4F-91E5-BE41-AB07-A10B63A63BFD}" destId="{37632541-E853-0C43-8B61-09F8A80BF735}" srcOrd="1" destOrd="0" presId="urn:microsoft.com/office/officeart/2005/8/layout/gear1"/>
    <dgm:cxn modelId="{9B3755E0-3B53-A744-8EB7-BCAEA75D9E1B}" type="presParOf" srcId="{BFA7DF4F-91E5-BE41-AB07-A10B63A63BFD}" destId="{D244A019-7FA7-004E-9F3D-A17534780CA9}" srcOrd="2" destOrd="0" presId="urn:microsoft.com/office/officeart/2005/8/layout/gear1"/>
    <dgm:cxn modelId="{E09F7662-4E4D-9B46-AA66-19DEDB095AF7}" type="presParOf" srcId="{BFA7DF4F-91E5-BE41-AB07-A10B63A63BFD}" destId="{31707E82-E12C-0B4F-B522-A70706D1B4BB}" srcOrd="3" destOrd="0" presId="urn:microsoft.com/office/officeart/2005/8/layout/gear1"/>
    <dgm:cxn modelId="{33E55608-45BD-7C45-96C5-FF9F6B83C629}" type="presParOf" srcId="{BFA7DF4F-91E5-BE41-AB07-A10B63A63BFD}" destId="{263FD187-1567-E643-9C32-E69B5C9A7E72}" srcOrd="4" destOrd="0" presId="urn:microsoft.com/office/officeart/2005/8/layout/gear1"/>
    <dgm:cxn modelId="{46706330-8C2D-DE4F-ADA6-C00E468AEDF0}" type="presParOf" srcId="{BFA7DF4F-91E5-BE41-AB07-A10B63A63BFD}" destId="{2BF356AC-EF1D-2242-B9DC-9F98BD564273}" srcOrd="5" destOrd="0" presId="urn:microsoft.com/office/officeart/2005/8/layout/gear1"/>
    <dgm:cxn modelId="{D13E2C95-FFFB-424A-8C85-6B8C794B70FD}" type="presParOf" srcId="{BFA7DF4F-91E5-BE41-AB07-A10B63A63BFD}" destId="{C39574D4-6A0F-9F4F-99AA-3668175711CA}" srcOrd="6" destOrd="0" presId="urn:microsoft.com/office/officeart/2005/8/layout/gear1"/>
    <dgm:cxn modelId="{3983E702-2D37-2B4F-A589-02E42B841B75}" type="presParOf" srcId="{BFA7DF4F-91E5-BE41-AB07-A10B63A63BFD}" destId="{65DA19D1-75AF-AE4F-8920-A5D721CEBE78}" srcOrd="7" destOrd="0" presId="urn:microsoft.com/office/officeart/2005/8/layout/gear1"/>
    <dgm:cxn modelId="{F2A2FDB3-717A-7949-8A06-09FE8658EBB3}" type="presParOf" srcId="{BFA7DF4F-91E5-BE41-AB07-A10B63A63BFD}" destId="{1491C44B-2A31-BC40-ACCD-A4C4EFD9179F}" srcOrd="8" destOrd="0" presId="urn:microsoft.com/office/officeart/2005/8/layout/gear1"/>
    <dgm:cxn modelId="{40EF545A-25AC-A14F-BADC-35D70F3B8A11}" type="presParOf" srcId="{BFA7DF4F-91E5-BE41-AB07-A10B63A63BFD}" destId="{8BB0B3BB-FF20-3E47-B228-E02B43B87B08}" srcOrd="9" destOrd="0" presId="urn:microsoft.com/office/officeart/2005/8/layout/gear1"/>
    <dgm:cxn modelId="{0F9EF6FB-9478-9249-92B2-D175CC7906E7}" type="presParOf" srcId="{BFA7DF4F-91E5-BE41-AB07-A10B63A63BFD}" destId="{A7165A6A-BC67-684B-9426-C8D5933EBD4E}" srcOrd="10" destOrd="0" presId="urn:microsoft.com/office/officeart/2005/8/layout/gear1"/>
    <dgm:cxn modelId="{BDF0B6C4-3A03-244B-BB04-6BCE74395CCB}" type="presParOf" srcId="{BFA7DF4F-91E5-BE41-AB07-A10B63A63BFD}" destId="{2F5FFD6D-1EF5-2441-88A8-113DA9CFA4B3}" srcOrd="11" destOrd="0" presId="urn:microsoft.com/office/officeart/2005/8/layout/gear1"/>
    <dgm:cxn modelId="{01B89C07-8D15-8F4B-AD5D-F5968A1604F3}" type="presParOf" srcId="{BFA7DF4F-91E5-BE41-AB07-A10B63A63BFD}" destId="{7C50BFFE-885D-7C4F-B9C1-2C528810929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E186EE-119F-FC44-831A-195C8FBE8E2B}" type="doc">
      <dgm:prSet loTypeId="urn:microsoft.com/office/officeart/2008/layout/VerticalAccentLis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D950770-05DB-BD43-95A4-8C7C5E0A974B}">
      <dgm:prSet phldrT="[Text]" custT="1"/>
      <dgm:spPr/>
      <dgm:t>
        <a:bodyPr/>
        <a:lstStyle/>
        <a:p>
          <a:r>
            <a:rPr lang="en-US" sz="2400" b="1" dirty="0" smtClean="0"/>
            <a:t>Unit 1 – linear functions</a:t>
          </a:r>
          <a:endParaRPr lang="en-US" sz="2400" b="1" dirty="0"/>
        </a:p>
      </dgm:t>
    </dgm:pt>
    <dgm:pt modelId="{2ACD7A99-915B-CA47-AE03-C700C9B98E62}" type="parTrans" cxnId="{DBD3FF1F-609E-2A42-B6E3-F909F08D543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DE195C6C-D4D6-3A4F-9D48-FA905EBCB6FB}" type="sibTrans" cxnId="{DBD3FF1F-609E-2A42-B6E3-F909F08D543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0232CA2B-DC82-864A-8FB3-ABAD7697F3AD}">
      <dgm:prSet phldrT="[Text]" custT="1"/>
      <dgm:spPr/>
      <dgm:t>
        <a:bodyPr/>
        <a:lstStyle/>
        <a:p>
          <a:r>
            <a:rPr lang="en-US" sz="2400" dirty="0" smtClean="0"/>
            <a:t>Unit 2 – geometric similarity</a:t>
          </a:r>
          <a:endParaRPr lang="en-US" sz="2400" dirty="0"/>
        </a:p>
      </dgm:t>
    </dgm:pt>
    <dgm:pt modelId="{6EF5880B-6D53-3E4C-A182-822957B7ED79}" type="parTrans" cxnId="{32C9BE99-8AC6-E441-A4D6-74E45FA61183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45BE299D-A6A6-674C-AC3F-0E59AC353260}" type="sibTrans" cxnId="{32C9BE99-8AC6-E441-A4D6-74E45FA61183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7FC038E4-54BF-6649-860C-261FE6AF52BB}">
      <dgm:prSet phldrT="[Text]" custT="1"/>
      <dgm:spPr/>
      <dgm:t>
        <a:bodyPr/>
        <a:lstStyle/>
        <a:p>
          <a:r>
            <a:rPr lang="en-US" sz="2400" dirty="0" smtClean="0"/>
            <a:t>Unit 3 – patterns and expressions</a:t>
          </a:r>
          <a:endParaRPr lang="en-US" sz="2400" dirty="0"/>
        </a:p>
      </dgm:t>
    </dgm:pt>
    <dgm:pt modelId="{4A298578-14D7-9942-978D-85D6E9192765}" type="parTrans" cxnId="{9AFEC2D2-3CBC-8440-B16E-54F39A00AEC9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A7C2DE4E-6497-D943-AA10-066D082861D9}" type="sibTrans" cxnId="{9AFEC2D2-3CBC-8440-B16E-54F39A00AEC9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DDCC0426-E491-904C-BD51-59A68C3F1CB8}">
      <dgm:prSet phldrT="[Text]" custT="1"/>
      <dgm:spPr/>
      <dgm:t>
        <a:bodyPr/>
        <a:lstStyle/>
        <a:p>
          <a:r>
            <a:rPr lang="en-US" sz="2400" dirty="0" smtClean="0"/>
            <a:t>Unit 4 – ratio and proportion (in development)</a:t>
          </a:r>
          <a:endParaRPr lang="en-US" sz="2400" dirty="0"/>
        </a:p>
      </dgm:t>
    </dgm:pt>
    <dgm:pt modelId="{4AC19BA5-5703-564B-8DF8-9FE6688AAA3B}" type="parTrans" cxnId="{B8DA0286-8D11-F24E-93A4-BD058474F7C4}">
      <dgm:prSet/>
      <dgm:spPr/>
      <dgm:t>
        <a:bodyPr/>
        <a:lstStyle/>
        <a:p>
          <a:endParaRPr lang="en-GB"/>
        </a:p>
      </dgm:t>
    </dgm:pt>
    <dgm:pt modelId="{96FBEB4F-B8F4-EB4C-AEA8-2BDEDB3371C3}" type="sibTrans" cxnId="{B8DA0286-8D11-F24E-93A4-BD058474F7C4}">
      <dgm:prSet/>
      <dgm:spPr/>
      <dgm:t>
        <a:bodyPr/>
        <a:lstStyle/>
        <a:p>
          <a:endParaRPr lang="en-GB"/>
        </a:p>
      </dgm:t>
    </dgm:pt>
    <dgm:pt modelId="{88E06188-CF42-1B4A-B337-2AD1C2DEAA7F}" type="pres">
      <dgm:prSet presAssocID="{FDE186EE-119F-FC44-831A-195C8FBE8E2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GB"/>
        </a:p>
      </dgm:t>
    </dgm:pt>
    <dgm:pt modelId="{F8424090-7926-1E41-9C0D-4221F248A40B}" type="pres">
      <dgm:prSet presAssocID="{DD950770-05DB-BD43-95A4-8C7C5E0A974B}" presName="parenttextcomposite" presStyleCnt="0"/>
      <dgm:spPr/>
      <dgm:t>
        <a:bodyPr/>
        <a:lstStyle/>
        <a:p>
          <a:endParaRPr lang="en-GB"/>
        </a:p>
      </dgm:t>
    </dgm:pt>
    <dgm:pt modelId="{3F5C8D49-54FA-2943-94F7-FDE590AFEF33}" type="pres">
      <dgm:prSet presAssocID="{DD950770-05DB-BD43-95A4-8C7C5E0A974B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13BBCA-C6C5-6849-B267-6A0840DA3308}" type="pres">
      <dgm:prSet presAssocID="{DD950770-05DB-BD43-95A4-8C7C5E0A974B}" presName="parallelogramComposite" presStyleCnt="0"/>
      <dgm:spPr/>
      <dgm:t>
        <a:bodyPr/>
        <a:lstStyle/>
        <a:p>
          <a:endParaRPr lang="en-GB"/>
        </a:p>
      </dgm:t>
    </dgm:pt>
    <dgm:pt modelId="{5C2948FD-31A8-A144-A4E6-A8BB25FEA1F1}" type="pres">
      <dgm:prSet presAssocID="{DD950770-05DB-BD43-95A4-8C7C5E0A974B}" presName="parallelogram1" presStyleLbl="alignNode1" presStyleIdx="0" presStyleCnt="28"/>
      <dgm:spPr/>
      <dgm:t>
        <a:bodyPr/>
        <a:lstStyle/>
        <a:p>
          <a:endParaRPr lang="en-GB"/>
        </a:p>
      </dgm:t>
    </dgm:pt>
    <dgm:pt modelId="{8422B631-C91C-3047-9FA8-3AA12740CC94}" type="pres">
      <dgm:prSet presAssocID="{DD950770-05DB-BD43-95A4-8C7C5E0A974B}" presName="parallelogram2" presStyleLbl="alignNode1" presStyleIdx="1" presStyleCnt="28"/>
      <dgm:spPr/>
      <dgm:t>
        <a:bodyPr/>
        <a:lstStyle/>
        <a:p>
          <a:endParaRPr lang="en-GB"/>
        </a:p>
      </dgm:t>
    </dgm:pt>
    <dgm:pt modelId="{5D5F7C4A-CABC-8540-A2F3-177B7AE53CB1}" type="pres">
      <dgm:prSet presAssocID="{DD950770-05DB-BD43-95A4-8C7C5E0A974B}" presName="parallelogram3" presStyleLbl="alignNode1" presStyleIdx="2" presStyleCnt="28"/>
      <dgm:spPr/>
      <dgm:t>
        <a:bodyPr/>
        <a:lstStyle/>
        <a:p>
          <a:endParaRPr lang="en-GB"/>
        </a:p>
      </dgm:t>
    </dgm:pt>
    <dgm:pt modelId="{6DAD03B7-625E-0E4A-8ED8-30C6999FED27}" type="pres">
      <dgm:prSet presAssocID="{DD950770-05DB-BD43-95A4-8C7C5E0A974B}" presName="parallelogram4" presStyleLbl="alignNode1" presStyleIdx="3" presStyleCnt="28"/>
      <dgm:spPr/>
      <dgm:t>
        <a:bodyPr/>
        <a:lstStyle/>
        <a:p>
          <a:endParaRPr lang="en-GB"/>
        </a:p>
      </dgm:t>
    </dgm:pt>
    <dgm:pt modelId="{C35C0801-669C-EE43-974F-B8F37455BC73}" type="pres">
      <dgm:prSet presAssocID="{DD950770-05DB-BD43-95A4-8C7C5E0A974B}" presName="parallelogram5" presStyleLbl="alignNode1" presStyleIdx="4" presStyleCnt="28"/>
      <dgm:spPr/>
      <dgm:t>
        <a:bodyPr/>
        <a:lstStyle/>
        <a:p>
          <a:endParaRPr lang="en-GB"/>
        </a:p>
      </dgm:t>
    </dgm:pt>
    <dgm:pt modelId="{5E43FCC5-6970-8B49-83EC-2DD4BA7A97EC}" type="pres">
      <dgm:prSet presAssocID="{DD950770-05DB-BD43-95A4-8C7C5E0A974B}" presName="parallelogram6" presStyleLbl="alignNode1" presStyleIdx="5" presStyleCnt="28"/>
      <dgm:spPr/>
      <dgm:t>
        <a:bodyPr/>
        <a:lstStyle/>
        <a:p>
          <a:endParaRPr lang="en-GB"/>
        </a:p>
      </dgm:t>
    </dgm:pt>
    <dgm:pt modelId="{E768ECAB-45B5-1443-AEC2-81A1BBF81F63}" type="pres">
      <dgm:prSet presAssocID="{DD950770-05DB-BD43-95A4-8C7C5E0A974B}" presName="parallelogram7" presStyleLbl="alignNode1" presStyleIdx="6" presStyleCnt="28"/>
      <dgm:spPr/>
      <dgm:t>
        <a:bodyPr/>
        <a:lstStyle/>
        <a:p>
          <a:endParaRPr lang="en-GB"/>
        </a:p>
      </dgm:t>
    </dgm:pt>
    <dgm:pt modelId="{B864CCBF-04F5-2F4E-857F-76505AD53407}" type="pres">
      <dgm:prSet presAssocID="{DE195C6C-D4D6-3A4F-9D48-FA905EBCB6FB}" presName="sibTrans" presStyleCnt="0"/>
      <dgm:spPr/>
      <dgm:t>
        <a:bodyPr/>
        <a:lstStyle/>
        <a:p>
          <a:endParaRPr lang="en-GB"/>
        </a:p>
      </dgm:t>
    </dgm:pt>
    <dgm:pt modelId="{DCA3FAEB-D5D4-874F-BD3A-5852CE38F2B1}" type="pres">
      <dgm:prSet presAssocID="{0232CA2B-DC82-864A-8FB3-ABAD7697F3AD}" presName="parenttextcomposite" presStyleCnt="0"/>
      <dgm:spPr/>
      <dgm:t>
        <a:bodyPr/>
        <a:lstStyle/>
        <a:p>
          <a:endParaRPr lang="en-GB"/>
        </a:p>
      </dgm:t>
    </dgm:pt>
    <dgm:pt modelId="{8DAB443F-71FF-D34B-852C-1E31EAD459E0}" type="pres">
      <dgm:prSet presAssocID="{0232CA2B-DC82-864A-8FB3-ABAD7697F3AD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1D5B55-02B1-5140-84C0-C23628763A05}" type="pres">
      <dgm:prSet presAssocID="{0232CA2B-DC82-864A-8FB3-ABAD7697F3AD}" presName="parallelogramComposite" presStyleCnt="0"/>
      <dgm:spPr/>
      <dgm:t>
        <a:bodyPr/>
        <a:lstStyle/>
        <a:p>
          <a:endParaRPr lang="en-GB"/>
        </a:p>
      </dgm:t>
    </dgm:pt>
    <dgm:pt modelId="{E6990CFC-3C20-1343-9EB1-00D20F1ECD8E}" type="pres">
      <dgm:prSet presAssocID="{0232CA2B-DC82-864A-8FB3-ABAD7697F3AD}" presName="parallelogram1" presStyleLbl="alignNode1" presStyleIdx="7" presStyleCnt="28"/>
      <dgm:spPr/>
      <dgm:t>
        <a:bodyPr/>
        <a:lstStyle/>
        <a:p>
          <a:endParaRPr lang="en-GB"/>
        </a:p>
      </dgm:t>
    </dgm:pt>
    <dgm:pt modelId="{6BD1922A-C662-D14A-8C1F-5ECA9B534336}" type="pres">
      <dgm:prSet presAssocID="{0232CA2B-DC82-864A-8FB3-ABAD7697F3AD}" presName="parallelogram2" presStyleLbl="alignNode1" presStyleIdx="8" presStyleCnt="28"/>
      <dgm:spPr/>
      <dgm:t>
        <a:bodyPr/>
        <a:lstStyle/>
        <a:p>
          <a:endParaRPr lang="en-GB"/>
        </a:p>
      </dgm:t>
    </dgm:pt>
    <dgm:pt modelId="{8BA88072-A2F3-444F-AB69-44CD09416528}" type="pres">
      <dgm:prSet presAssocID="{0232CA2B-DC82-864A-8FB3-ABAD7697F3AD}" presName="parallelogram3" presStyleLbl="alignNode1" presStyleIdx="9" presStyleCnt="28"/>
      <dgm:spPr/>
      <dgm:t>
        <a:bodyPr/>
        <a:lstStyle/>
        <a:p>
          <a:endParaRPr lang="en-GB"/>
        </a:p>
      </dgm:t>
    </dgm:pt>
    <dgm:pt modelId="{19091CD9-FE0B-4A40-BFD4-EDCA02954429}" type="pres">
      <dgm:prSet presAssocID="{0232CA2B-DC82-864A-8FB3-ABAD7697F3AD}" presName="parallelogram4" presStyleLbl="alignNode1" presStyleIdx="10" presStyleCnt="28"/>
      <dgm:spPr/>
      <dgm:t>
        <a:bodyPr/>
        <a:lstStyle/>
        <a:p>
          <a:endParaRPr lang="en-GB"/>
        </a:p>
      </dgm:t>
    </dgm:pt>
    <dgm:pt modelId="{82C75609-61A4-4840-B926-BB2950DBD12E}" type="pres">
      <dgm:prSet presAssocID="{0232CA2B-DC82-864A-8FB3-ABAD7697F3AD}" presName="parallelogram5" presStyleLbl="alignNode1" presStyleIdx="11" presStyleCnt="28"/>
      <dgm:spPr/>
      <dgm:t>
        <a:bodyPr/>
        <a:lstStyle/>
        <a:p>
          <a:endParaRPr lang="en-GB"/>
        </a:p>
      </dgm:t>
    </dgm:pt>
    <dgm:pt modelId="{AC382010-9884-954C-AADE-3FC755A7D276}" type="pres">
      <dgm:prSet presAssocID="{0232CA2B-DC82-864A-8FB3-ABAD7697F3AD}" presName="parallelogram6" presStyleLbl="alignNode1" presStyleIdx="12" presStyleCnt="28"/>
      <dgm:spPr/>
      <dgm:t>
        <a:bodyPr/>
        <a:lstStyle/>
        <a:p>
          <a:endParaRPr lang="en-GB"/>
        </a:p>
      </dgm:t>
    </dgm:pt>
    <dgm:pt modelId="{8CA7391F-504B-9142-8FB6-26290DD3EBB9}" type="pres">
      <dgm:prSet presAssocID="{0232CA2B-DC82-864A-8FB3-ABAD7697F3AD}" presName="parallelogram7" presStyleLbl="alignNode1" presStyleIdx="13" presStyleCnt="28"/>
      <dgm:spPr/>
      <dgm:t>
        <a:bodyPr/>
        <a:lstStyle/>
        <a:p>
          <a:endParaRPr lang="en-GB"/>
        </a:p>
      </dgm:t>
    </dgm:pt>
    <dgm:pt modelId="{613D4051-6BD0-EC41-B3F0-F93A4DFAC57A}" type="pres">
      <dgm:prSet presAssocID="{45BE299D-A6A6-674C-AC3F-0E59AC353260}" presName="sibTrans" presStyleCnt="0"/>
      <dgm:spPr/>
      <dgm:t>
        <a:bodyPr/>
        <a:lstStyle/>
        <a:p>
          <a:endParaRPr lang="en-GB"/>
        </a:p>
      </dgm:t>
    </dgm:pt>
    <dgm:pt modelId="{0CB383FA-37CE-8A4D-8D00-B44C2823B599}" type="pres">
      <dgm:prSet presAssocID="{7FC038E4-54BF-6649-860C-261FE6AF52BB}" presName="parenttextcomposite" presStyleCnt="0"/>
      <dgm:spPr/>
      <dgm:t>
        <a:bodyPr/>
        <a:lstStyle/>
        <a:p>
          <a:endParaRPr lang="en-GB"/>
        </a:p>
      </dgm:t>
    </dgm:pt>
    <dgm:pt modelId="{CF2ED0AC-1350-ED44-98C2-2C1450ECE2EB}" type="pres">
      <dgm:prSet presAssocID="{7FC038E4-54BF-6649-860C-261FE6AF52BB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A22DEA-854E-C549-8995-ECE356E09EB2}" type="pres">
      <dgm:prSet presAssocID="{7FC038E4-54BF-6649-860C-261FE6AF52BB}" presName="parallelogramComposite" presStyleCnt="0"/>
      <dgm:spPr/>
      <dgm:t>
        <a:bodyPr/>
        <a:lstStyle/>
        <a:p>
          <a:endParaRPr lang="en-GB"/>
        </a:p>
      </dgm:t>
    </dgm:pt>
    <dgm:pt modelId="{F6E291B1-C128-E04F-A744-CFE3F3F8DFC9}" type="pres">
      <dgm:prSet presAssocID="{7FC038E4-54BF-6649-860C-261FE6AF52BB}" presName="parallelogram1" presStyleLbl="alignNode1" presStyleIdx="14" presStyleCnt="28"/>
      <dgm:spPr/>
      <dgm:t>
        <a:bodyPr/>
        <a:lstStyle/>
        <a:p>
          <a:endParaRPr lang="en-GB"/>
        </a:p>
      </dgm:t>
    </dgm:pt>
    <dgm:pt modelId="{EBE41DEF-59E0-7645-8F30-CF9856E4E932}" type="pres">
      <dgm:prSet presAssocID="{7FC038E4-54BF-6649-860C-261FE6AF52BB}" presName="parallelogram2" presStyleLbl="alignNode1" presStyleIdx="15" presStyleCnt="28"/>
      <dgm:spPr/>
      <dgm:t>
        <a:bodyPr/>
        <a:lstStyle/>
        <a:p>
          <a:endParaRPr lang="en-GB"/>
        </a:p>
      </dgm:t>
    </dgm:pt>
    <dgm:pt modelId="{E4749B47-42D5-964A-AE69-EB58E849F54E}" type="pres">
      <dgm:prSet presAssocID="{7FC038E4-54BF-6649-860C-261FE6AF52BB}" presName="parallelogram3" presStyleLbl="alignNode1" presStyleIdx="16" presStyleCnt="28"/>
      <dgm:spPr/>
      <dgm:t>
        <a:bodyPr/>
        <a:lstStyle/>
        <a:p>
          <a:endParaRPr lang="en-GB"/>
        </a:p>
      </dgm:t>
    </dgm:pt>
    <dgm:pt modelId="{4E9B2C32-1787-FD4B-954C-3EA2BCA957FF}" type="pres">
      <dgm:prSet presAssocID="{7FC038E4-54BF-6649-860C-261FE6AF52BB}" presName="parallelogram4" presStyleLbl="alignNode1" presStyleIdx="17" presStyleCnt="28"/>
      <dgm:spPr/>
      <dgm:t>
        <a:bodyPr/>
        <a:lstStyle/>
        <a:p>
          <a:endParaRPr lang="en-GB"/>
        </a:p>
      </dgm:t>
    </dgm:pt>
    <dgm:pt modelId="{3ACA8BE9-2348-9A4A-9539-246DDBCE7BE7}" type="pres">
      <dgm:prSet presAssocID="{7FC038E4-54BF-6649-860C-261FE6AF52BB}" presName="parallelogram5" presStyleLbl="alignNode1" presStyleIdx="18" presStyleCnt="28"/>
      <dgm:spPr/>
      <dgm:t>
        <a:bodyPr/>
        <a:lstStyle/>
        <a:p>
          <a:endParaRPr lang="en-GB"/>
        </a:p>
      </dgm:t>
    </dgm:pt>
    <dgm:pt modelId="{2C3036D4-5BE3-4542-9941-517FE612B836}" type="pres">
      <dgm:prSet presAssocID="{7FC038E4-54BF-6649-860C-261FE6AF52BB}" presName="parallelogram6" presStyleLbl="alignNode1" presStyleIdx="19" presStyleCnt="28"/>
      <dgm:spPr/>
      <dgm:t>
        <a:bodyPr/>
        <a:lstStyle/>
        <a:p>
          <a:endParaRPr lang="en-GB"/>
        </a:p>
      </dgm:t>
    </dgm:pt>
    <dgm:pt modelId="{356B5E35-81BB-D24D-91FE-1066A9F96B6F}" type="pres">
      <dgm:prSet presAssocID="{7FC038E4-54BF-6649-860C-261FE6AF52BB}" presName="parallelogram7" presStyleLbl="alignNode1" presStyleIdx="20" presStyleCnt="28"/>
      <dgm:spPr/>
      <dgm:t>
        <a:bodyPr/>
        <a:lstStyle/>
        <a:p>
          <a:endParaRPr lang="en-GB"/>
        </a:p>
      </dgm:t>
    </dgm:pt>
    <dgm:pt modelId="{38838F3F-32DF-5844-B75D-F953FC4F0FCE}" type="pres">
      <dgm:prSet presAssocID="{A7C2DE4E-6497-D943-AA10-066D082861D9}" presName="sibTrans" presStyleCnt="0"/>
      <dgm:spPr/>
    </dgm:pt>
    <dgm:pt modelId="{7BEE1B29-B605-8D47-ADFE-254A3D74072A}" type="pres">
      <dgm:prSet presAssocID="{DDCC0426-E491-904C-BD51-59A68C3F1CB8}" presName="parenttextcomposite" presStyleCnt="0"/>
      <dgm:spPr/>
    </dgm:pt>
    <dgm:pt modelId="{5FA20C84-865F-1347-B5AC-2B5F9A14A485}" type="pres">
      <dgm:prSet presAssocID="{DDCC0426-E491-904C-BD51-59A68C3F1CB8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2DB347-BA0A-7643-97F2-75BDBCDE2BAF}" type="pres">
      <dgm:prSet presAssocID="{DDCC0426-E491-904C-BD51-59A68C3F1CB8}" presName="parallelogramComposite" presStyleCnt="0"/>
      <dgm:spPr/>
    </dgm:pt>
    <dgm:pt modelId="{EA5AEDC7-82F1-7145-852D-C2C1BCB2A61C}" type="pres">
      <dgm:prSet presAssocID="{DDCC0426-E491-904C-BD51-59A68C3F1CB8}" presName="parallelogram1" presStyleLbl="alignNode1" presStyleIdx="21" presStyleCnt="28"/>
      <dgm:spPr/>
    </dgm:pt>
    <dgm:pt modelId="{9AD458EE-DEE0-BA48-8A15-6E0B754B2612}" type="pres">
      <dgm:prSet presAssocID="{DDCC0426-E491-904C-BD51-59A68C3F1CB8}" presName="parallelogram2" presStyleLbl="alignNode1" presStyleIdx="22" presStyleCnt="28"/>
      <dgm:spPr/>
    </dgm:pt>
    <dgm:pt modelId="{967913FB-F0DC-6A4A-B7B7-2C779995DA24}" type="pres">
      <dgm:prSet presAssocID="{DDCC0426-E491-904C-BD51-59A68C3F1CB8}" presName="parallelogram3" presStyleLbl="alignNode1" presStyleIdx="23" presStyleCnt="28"/>
      <dgm:spPr/>
    </dgm:pt>
    <dgm:pt modelId="{1ACD1125-E1FB-0D4E-9B1F-47BCDFA27113}" type="pres">
      <dgm:prSet presAssocID="{DDCC0426-E491-904C-BD51-59A68C3F1CB8}" presName="parallelogram4" presStyleLbl="alignNode1" presStyleIdx="24" presStyleCnt="28"/>
      <dgm:spPr/>
    </dgm:pt>
    <dgm:pt modelId="{E038E7E9-9656-9D4C-A2FE-1F5167C7AF82}" type="pres">
      <dgm:prSet presAssocID="{DDCC0426-E491-904C-BD51-59A68C3F1CB8}" presName="parallelogram5" presStyleLbl="alignNode1" presStyleIdx="25" presStyleCnt="28"/>
      <dgm:spPr/>
    </dgm:pt>
    <dgm:pt modelId="{F93EBF17-71EC-A44D-B90A-5B78A2DDC447}" type="pres">
      <dgm:prSet presAssocID="{DDCC0426-E491-904C-BD51-59A68C3F1CB8}" presName="parallelogram6" presStyleLbl="alignNode1" presStyleIdx="26" presStyleCnt="28"/>
      <dgm:spPr/>
    </dgm:pt>
    <dgm:pt modelId="{3D227A2F-A3AC-0D40-A19A-EFD79D453705}" type="pres">
      <dgm:prSet presAssocID="{DDCC0426-E491-904C-BD51-59A68C3F1CB8}" presName="parallelogram7" presStyleLbl="alignNode1" presStyleIdx="27" presStyleCnt="28"/>
      <dgm:spPr/>
    </dgm:pt>
  </dgm:ptLst>
  <dgm:cxnLst>
    <dgm:cxn modelId="{4FE2BC55-9F50-5B42-A55F-2B87A3E7891A}" type="presOf" srcId="{FDE186EE-119F-FC44-831A-195C8FBE8E2B}" destId="{88E06188-CF42-1B4A-B337-2AD1C2DEAA7F}" srcOrd="0" destOrd="0" presId="urn:microsoft.com/office/officeart/2008/layout/VerticalAccentList"/>
    <dgm:cxn modelId="{CE8F0FD0-21B0-6A4B-A21D-B48C2EC5173D}" type="presOf" srcId="{7FC038E4-54BF-6649-860C-261FE6AF52BB}" destId="{CF2ED0AC-1350-ED44-98C2-2C1450ECE2EB}" srcOrd="0" destOrd="0" presId="urn:microsoft.com/office/officeart/2008/layout/VerticalAccentList"/>
    <dgm:cxn modelId="{F7F3F169-263E-C54D-97BE-4FBC629B081C}" type="presOf" srcId="{DD950770-05DB-BD43-95A4-8C7C5E0A974B}" destId="{3F5C8D49-54FA-2943-94F7-FDE590AFEF33}" srcOrd="0" destOrd="0" presId="urn:microsoft.com/office/officeart/2008/layout/VerticalAccentList"/>
    <dgm:cxn modelId="{C9E43382-E1A4-F144-AAED-158E34687CA2}" type="presOf" srcId="{0232CA2B-DC82-864A-8FB3-ABAD7697F3AD}" destId="{8DAB443F-71FF-D34B-852C-1E31EAD459E0}" srcOrd="0" destOrd="0" presId="urn:microsoft.com/office/officeart/2008/layout/VerticalAccentList"/>
    <dgm:cxn modelId="{32C9BE99-8AC6-E441-A4D6-74E45FA61183}" srcId="{FDE186EE-119F-FC44-831A-195C8FBE8E2B}" destId="{0232CA2B-DC82-864A-8FB3-ABAD7697F3AD}" srcOrd="1" destOrd="0" parTransId="{6EF5880B-6D53-3E4C-A182-822957B7ED79}" sibTransId="{45BE299D-A6A6-674C-AC3F-0E59AC353260}"/>
    <dgm:cxn modelId="{B8DA0286-8D11-F24E-93A4-BD058474F7C4}" srcId="{FDE186EE-119F-FC44-831A-195C8FBE8E2B}" destId="{DDCC0426-E491-904C-BD51-59A68C3F1CB8}" srcOrd="3" destOrd="0" parTransId="{4AC19BA5-5703-564B-8DF8-9FE6688AAA3B}" sibTransId="{96FBEB4F-B8F4-EB4C-AEA8-2BDEDB3371C3}"/>
    <dgm:cxn modelId="{DBD3FF1F-609E-2A42-B6E3-F909F08D543F}" srcId="{FDE186EE-119F-FC44-831A-195C8FBE8E2B}" destId="{DD950770-05DB-BD43-95A4-8C7C5E0A974B}" srcOrd="0" destOrd="0" parTransId="{2ACD7A99-915B-CA47-AE03-C700C9B98E62}" sibTransId="{DE195C6C-D4D6-3A4F-9D48-FA905EBCB6FB}"/>
    <dgm:cxn modelId="{74041865-092C-A040-874A-F8CE91DF4203}" type="presOf" srcId="{DDCC0426-E491-904C-BD51-59A68C3F1CB8}" destId="{5FA20C84-865F-1347-B5AC-2B5F9A14A485}" srcOrd="0" destOrd="0" presId="urn:microsoft.com/office/officeart/2008/layout/VerticalAccentList"/>
    <dgm:cxn modelId="{9AFEC2D2-3CBC-8440-B16E-54F39A00AEC9}" srcId="{FDE186EE-119F-FC44-831A-195C8FBE8E2B}" destId="{7FC038E4-54BF-6649-860C-261FE6AF52BB}" srcOrd="2" destOrd="0" parTransId="{4A298578-14D7-9942-978D-85D6E9192765}" sibTransId="{A7C2DE4E-6497-D943-AA10-066D082861D9}"/>
    <dgm:cxn modelId="{CBCA8478-77BB-4344-970F-9536FB26FCE6}" type="presParOf" srcId="{88E06188-CF42-1B4A-B337-2AD1C2DEAA7F}" destId="{F8424090-7926-1E41-9C0D-4221F248A40B}" srcOrd="0" destOrd="0" presId="urn:microsoft.com/office/officeart/2008/layout/VerticalAccentList"/>
    <dgm:cxn modelId="{8A95031D-FCAA-D045-9051-E75D7EF8122D}" type="presParOf" srcId="{F8424090-7926-1E41-9C0D-4221F248A40B}" destId="{3F5C8D49-54FA-2943-94F7-FDE590AFEF33}" srcOrd="0" destOrd="0" presId="urn:microsoft.com/office/officeart/2008/layout/VerticalAccentList"/>
    <dgm:cxn modelId="{6D755ADE-3D77-BD47-B046-0BFD8BAAFEEF}" type="presParOf" srcId="{88E06188-CF42-1B4A-B337-2AD1C2DEAA7F}" destId="{F413BBCA-C6C5-6849-B267-6A0840DA3308}" srcOrd="1" destOrd="0" presId="urn:microsoft.com/office/officeart/2008/layout/VerticalAccentList"/>
    <dgm:cxn modelId="{7593BE4D-FF3A-E04D-B0CC-C6C9C297C3EA}" type="presParOf" srcId="{F413BBCA-C6C5-6849-B267-6A0840DA3308}" destId="{5C2948FD-31A8-A144-A4E6-A8BB25FEA1F1}" srcOrd="0" destOrd="0" presId="urn:microsoft.com/office/officeart/2008/layout/VerticalAccentList"/>
    <dgm:cxn modelId="{9CF07A23-A08A-1646-9302-2A124E252855}" type="presParOf" srcId="{F413BBCA-C6C5-6849-B267-6A0840DA3308}" destId="{8422B631-C91C-3047-9FA8-3AA12740CC94}" srcOrd="1" destOrd="0" presId="urn:microsoft.com/office/officeart/2008/layout/VerticalAccentList"/>
    <dgm:cxn modelId="{F69F86A7-C807-A545-A4B9-1EE6D5F05683}" type="presParOf" srcId="{F413BBCA-C6C5-6849-B267-6A0840DA3308}" destId="{5D5F7C4A-CABC-8540-A2F3-177B7AE53CB1}" srcOrd="2" destOrd="0" presId="urn:microsoft.com/office/officeart/2008/layout/VerticalAccentList"/>
    <dgm:cxn modelId="{10B08C2E-5CB0-DB4A-9A2A-D74BFEB4298E}" type="presParOf" srcId="{F413BBCA-C6C5-6849-B267-6A0840DA3308}" destId="{6DAD03B7-625E-0E4A-8ED8-30C6999FED27}" srcOrd="3" destOrd="0" presId="urn:microsoft.com/office/officeart/2008/layout/VerticalAccentList"/>
    <dgm:cxn modelId="{67EEC59F-6DEF-F04B-BD2C-E0E34BF05362}" type="presParOf" srcId="{F413BBCA-C6C5-6849-B267-6A0840DA3308}" destId="{C35C0801-669C-EE43-974F-B8F37455BC73}" srcOrd="4" destOrd="0" presId="urn:microsoft.com/office/officeart/2008/layout/VerticalAccentList"/>
    <dgm:cxn modelId="{2E6CCB34-39EF-2B43-AE9C-E75A8F317D96}" type="presParOf" srcId="{F413BBCA-C6C5-6849-B267-6A0840DA3308}" destId="{5E43FCC5-6970-8B49-83EC-2DD4BA7A97EC}" srcOrd="5" destOrd="0" presId="urn:microsoft.com/office/officeart/2008/layout/VerticalAccentList"/>
    <dgm:cxn modelId="{920CDAE6-4E5B-1C45-AFEA-759FA455D5F4}" type="presParOf" srcId="{F413BBCA-C6C5-6849-B267-6A0840DA3308}" destId="{E768ECAB-45B5-1443-AEC2-81A1BBF81F63}" srcOrd="6" destOrd="0" presId="urn:microsoft.com/office/officeart/2008/layout/VerticalAccentList"/>
    <dgm:cxn modelId="{5E9DB051-D37D-1D48-95E3-EF1274A8D9BF}" type="presParOf" srcId="{88E06188-CF42-1B4A-B337-2AD1C2DEAA7F}" destId="{B864CCBF-04F5-2F4E-857F-76505AD53407}" srcOrd="2" destOrd="0" presId="urn:microsoft.com/office/officeart/2008/layout/VerticalAccentList"/>
    <dgm:cxn modelId="{21751941-99D8-E244-8E35-D92B8AE418C4}" type="presParOf" srcId="{88E06188-CF42-1B4A-B337-2AD1C2DEAA7F}" destId="{DCA3FAEB-D5D4-874F-BD3A-5852CE38F2B1}" srcOrd="3" destOrd="0" presId="urn:microsoft.com/office/officeart/2008/layout/VerticalAccentList"/>
    <dgm:cxn modelId="{D65A503D-6CE1-3A43-A7FE-6A85D70174B6}" type="presParOf" srcId="{DCA3FAEB-D5D4-874F-BD3A-5852CE38F2B1}" destId="{8DAB443F-71FF-D34B-852C-1E31EAD459E0}" srcOrd="0" destOrd="0" presId="urn:microsoft.com/office/officeart/2008/layout/VerticalAccentList"/>
    <dgm:cxn modelId="{F0C39740-C0DC-D84E-889B-2E90E9FCBA9D}" type="presParOf" srcId="{88E06188-CF42-1B4A-B337-2AD1C2DEAA7F}" destId="{891D5B55-02B1-5140-84C0-C23628763A05}" srcOrd="4" destOrd="0" presId="urn:microsoft.com/office/officeart/2008/layout/VerticalAccentList"/>
    <dgm:cxn modelId="{CFD6C7CF-705F-CC4A-A1E1-929060A0B52B}" type="presParOf" srcId="{891D5B55-02B1-5140-84C0-C23628763A05}" destId="{E6990CFC-3C20-1343-9EB1-00D20F1ECD8E}" srcOrd="0" destOrd="0" presId="urn:microsoft.com/office/officeart/2008/layout/VerticalAccentList"/>
    <dgm:cxn modelId="{D1AB1973-E43B-D34A-B924-0250FBBCE1F8}" type="presParOf" srcId="{891D5B55-02B1-5140-84C0-C23628763A05}" destId="{6BD1922A-C662-D14A-8C1F-5ECA9B534336}" srcOrd="1" destOrd="0" presId="urn:microsoft.com/office/officeart/2008/layout/VerticalAccentList"/>
    <dgm:cxn modelId="{29C74245-9B57-1E41-B93D-DC74EF76EDFB}" type="presParOf" srcId="{891D5B55-02B1-5140-84C0-C23628763A05}" destId="{8BA88072-A2F3-444F-AB69-44CD09416528}" srcOrd="2" destOrd="0" presId="urn:microsoft.com/office/officeart/2008/layout/VerticalAccentList"/>
    <dgm:cxn modelId="{7735C9D5-48CA-5A40-84DD-E3B978F88EA9}" type="presParOf" srcId="{891D5B55-02B1-5140-84C0-C23628763A05}" destId="{19091CD9-FE0B-4A40-BFD4-EDCA02954429}" srcOrd="3" destOrd="0" presId="urn:microsoft.com/office/officeart/2008/layout/VerticalAccentList"/>
    <dgm:cxn modelId="{DEB7CBFE-5873-3944-9972-89A8DB242170}" type="presParOf" srcId="{891D5B55-02B1-5140-84C0-C23628763A05}" destId="{82C75609-61A4-4840-B926-BB2950DBD12E}" srcOrd="4" destOrd="0" presId="urn:microsoft.com/office/officeart/2008/layout/VerticalAccentList"/>
    <dgm:cxn modelId="{14C96C19-BA06-594F-A3F3-767293F77DBC}" type="presParOf" srcId="{891D5B55-02B1-5140-84C0-C23628763A05}" destId="{AC382010-9884-954C-AADE-3FC755A7D276}" srcOrd="5" destOrd="0" presId="urn:microsoft.com/office/officeart/2008/layout/VerticalAccentList"/>
    <dgm:cxn modelId="{773D4C2F-D52F-5F4C-A848-DF31CC162BF3}" type="presParOf" srcId="{891D5B55-02B1-5140-84C0-C23628763A05}" destId="{8CA7391F-504B-9142-8FB6-26290DD3EBB9}" srcOrd="6" destOrd="0" presId="urn:microsoft.com/office/officeart/2008/layout/VerticalAccentList"/>
    <dgm:cxn modelId="{EC910185-49FE-CD40-B38B-C0408DAB00A0}" type="presParOf" srcId="{88E06188-CF42-1B4A-B337-2AD1C2DEAA7F}" destId="{613D4051-6BD0-EC41-B3F0-F93A4DFAC57A}" srcOrd="5" destOrd="0" presId="urn:microsoft.com/office/officeart/2008/layout/VerticalAccentList"/>
    <dgm:cxn modelId="{D05BC81A-F2FA-A94C-B918-8FFC2C92206B}" type="presParOf" srcId="{88E06188-CF42-1B4A-B337-2AD1C2DEAA7F}" destId="{0CB383FA-37CE-8A4D-8D00-B44C2823B599}" srcOrd="6" destOrd="0" presId="urn:microsoft.com/office/officeart/2008/layout/VerticalAccentList"/>
    <dgm:cxn modelId="{AFB6A132-BE79-F249-A639-223CF24EA739}" type="presParOf" srcId="{0CB383FA-37CE-8A4D-8D00-B44C2823B599}" destId="{CF2ED0AC-1350-ED44-98C2-2C1450ECE2EB}" srcOrd="0" destOrd="0" presId="urn:microsoft.com/office/officeart/2008/layout/VerticalAccentList"/>
    <dgm:cxn modelId="{7B02A5DA-10FF-4145-8134-FF79BCD9C1F4}" type="presParOf" srcId="{88E06188-CF42-1B4A-B337-2AD1C2DEAA7F}" destId="{F8A22DEA-854E-C549-8995-ECE356E09EB2}" srcOrd="7" destOrd="0" presId="urn:microsoft.com/office/officeart/2008/layout/VerticalAccentList"/>
    <dgm:cxn modelId="{72FE946F-3BE2-8D4B-BE2D-6C196947C987}" type="presParOf" srcId="{F8A22DEA-854E-C549-8995-ECE356E09EB2}" destId="{F6E291B1-C128-E04F-A744-CFE3F3F8DFC9}" srcOrd="0" destOrd="0" presId="urn:microsoft.com/office/officeart/2008/layout/VerticalAccentList"/>
    <dgm:cxn modelId="{2246BF2D-767A-A444-B3D3-4F1B34F714D0}" type="presParOf" srcId="{F8A22DEA-854E-C549-8995-ECE356E09EB2}" destId="{EBE41DEF-59E0-7645-8F30-CF9856E4E932}" srcOrd="1" destOrd="0" presId="urn:microsoft.com/office/officeart/2008/layout/VerticalAccentList"/>
    <dgm:cxn modelId="{78B39F26-F201-F042-9E78-2E2EED61EE7A}" type="presParOf" srcId="{F8A22DEA-854E-C549-8995-ECE356E09EB2}" destId="{E4749B47-42D5-964A-AE69-EB58E849F54E}" srcOrd="2" destOrd="0" presId="urn:microsoft.com/office/officeart/2008/layout/VerticalAccentList"/>
    <dgm:cxn modelId="{4A63C61D-FAFE-6F4F-9F91-C343C7446126}" type="presParOf" srcId="{F8A22DEA-854E-C549-8995-ECE356E09EB2}" destId="{4E9B2C32-1787-FD4B-954C-3EA2BCA957FF}" srcOrd="3" destOrd="0" presId="urn:microsoft.com/office/officeart/2008/layout/VerticalAccentList"/>
    <dgm:cxn modelId="{BA6CE974-DFF8-2B4C-9063-C5392515B478}" type="presParOf" srcId="{F8A22DEA-854E-C549-8995-ECE356E09EB2}" destId="{3ACA8BE9-2348-9A4A-9539-246DDBCE7BE7}" srcOrd="4" destOrd="0" presId="urn:microsoft.com/office/officeart/2008/layout/VerticalAccentList"/>
    <dgm:cxn modelId="{20AEF85D-57DB-754B-88D9-78B4A5D9402B}" type="presParOf" srcId="{F8A22DEA-854E-C549-8995-ECE356E09EB2}" destId="{2C3036D4-5BE3-4542-9941-517FE612B836}" srcOrd="5" destOrd="0" presId="urn:microsoft.com/office/officeart/2008/layout/VerticalAccentList"/>
    <dgm:cxn modelId="{7E20E6C6-0311-E54D-B30C-018154DC5B8D}" type="presParOf" srcId="{F8A22DEA-854E-C549-8995-ECE356E09EB2}" destId="{356B5E35-81BB-D24D-91FE-1066A9F96B6F}" srcOrd="6" destOrd="0" presId="urn:microsoft.com/office/officeart/2008/layout/VerticalAccentList"/>
    <dgm:cxn modelId="{5B3EFEAC-2A31-904A-914F-98AE2149554B}" type="presParOf" srcId="{88E06188-CF42-1B4A-B337-2AD1C2DEAA7F}" destId="{38838F3F-32DF-5844-B75D-F953FC4F0FCE}" srcOrd="8" destOrd="0" presId="urn:microsoft.com/office/officeart/2008/layout/VerticalAccentList"/>
    <dgm:cxn modelId="{557D9138-D765-5541-B8ED-3449FE6D0D31}" type="presParOf" srcId="{88E06188-CF42-1B4A-B337-2AD1C2DEAA7F}" destId="{7BEE1B29-B605-8D47-ADFE-254A3D74072A}" srcOrd="9" destOrd="0" presId="urn:microsoft.com/office/officeart/2008/layout/VerticalAccentList"/>
    <dgm:cxn modelId="{8A248C3D-9743-404B-BA55-269D875123B8}" type="presParOf" srcId="{7BEE1B29-B605-8D47-ADFE-254A3D74072A}" destId="{5FA20C84-865F-1347-B5AC-2B5F9A14A485}" srcOrd="0" destOrd="0" presId="urn:microsoft.com/office/officeart/2008/layout/VerticalAccentList"/>
    <dgm:cxn modelId="{C3445C17-77CD-FB4B-B466-AC479DD85104}" type="presParOf" srcId="{88E06188-CF42-1B4A-B337-2AD1C2DEAA7F}" destId="{0A2DB347-BA0A-7643-97F2-75BDBCDE2BAF}" srcOrd="10" destOrd="0" presId="urn:microsoft.com/office/officeart/2008/layout/VerticalAccentList"/>
    <dgm:cxn modelId="{B3AFBC85-17A2-4447-A4EC-50F9BD6B2A66}" type="presParOf" srcId="{0A2DB347-BA0A-7643-97F2-75BDBCDE2BAF}" destId="{EA5AEDC7-82F1-7145-852D-C2C1BCB2A61C}" srcOrd="0" destOrd="0" presId="urn:microsoft.com/office/officeart/2008/layout/VerticalAccentList"/>
    <dgm:cxn modelId="{28F82CE6-0CD2-8F48-A6D3-3182F233E6DD}" type="presParOf" srcId="{0A2DB347-BA0A-7643-97F2-75BDBCDE2BAF}" destId="{9AD458EE-DEE0-BA48-8A15-6E0B754B2612}" srcOrd="1" destOrd="0" presId="urn:microsoft.com/office/officeart/2008/layout/VerticalAccentList"/>
    <dgm:cxn modelId="{3ACC0790-7F07-9940-8B0E-2D0EC0AF2391}" type="presParOf" srcId="{0A2DB347-BA0A-7643-97F2-75BDBCDE2BAF}" destId="{967913FB-F0DC-6A4A-B7B7-2C779995DA24}" srcOrd="2" destOrd="0" presId="urn:microsoft.com/office/officeart/2008/layout/VerticalAccentList"/>
    <dgm:cxn modelId="{344C225C-DE70-434A-B8F0-998442C1C259}" type="presParOf" srcId="{0A2DB347-BA0A-7643-97F2-75BDBCDE2BAF}" destId="{1ACD1125-E1FB-0D4E-9B1F-47BCDFA27113}" srcOrd="3" destOrd="0" presId="urn:microsoft.com/office/officeart/2008/layout/VerticalAccentList"/>
    <dgm:cxn modelId="{BC825291-91CC-1E4D-937D-6804CC6D44FE}" type="presParOf" srcId="{0A2DB347-BA0A-7643-97F2-75BDBCDE2BAF}" destId="{E038E7E9-9656-9D4C-A2FE-1F5167C7AF82}" srcOrd="4" destOrd="0" presId="urn:microsoft.com/office/officeart/2008/layout/VerticalAccentList"/>
    <dgm:cxn modelId="{44479F18-7FB2-8949-9648-6ACB07001715}" type="presParOf" srcId="{0A2DB347-BA0A-7643-97F2-75BDBCDE2BAF}" destId="{F93EBF17-71EC-A44D-B90A-5B78A2DDC447}" srcOrd="5" destOrd="0" presId="urn:microsoft.com/office/officeart/2008/layout/VerticalAccentList"/>
    <dgm:cxn modelId="{FD1C6ADB-2364-1148-A5E3-764675E5C195}" type="presParOf" srcId="{0A2DB347-BA0A-7643-97F2-75BDBCDE2BAF}" destId="{3D227A2F-A3AC-0D40-A19A-EFD79D453705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2366F-BF1A-1E4A-8D29-46D265B3FE9B}">
      <dsp:nvSpPr>
        <dsp:cNvPr id="0" name=""/>
        <dsp:cNvSpPr/>
      </dsp:nvSpPr>
      <dsp:spPr>
        <a:xfrm>
          <a:off x="3585998" y="2397866"/>
          <a:ext cx="2930725" cy="2930725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>
              <a:solidFill>
                <a:schemeClr val="bg1"/>
              </a:solidFill>
            </a:rPr>
            <a:t>Technology enhanced units of work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4175204" y="3084374"/>
        <a:ext cx="1752313" cy="1506454"/>
      </dsp:txXfrm>
    </dsp:sp>
    <dsp:sp modelId="{31707E82-E12C-0B4F-B522-A70706D1B4BB}">
      <dsp:nvSpPr>
        <dsp:cNvPr id="0" name=""/>
        <dsp:cNvSpPr/>
      </dsp:nvSpPr>
      <dsp:spPr>
        <a:xfrm>
          <a:off x="1880848" y="1705149"/>
          <a:ext cx="2131436" cy="2131436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chemeClr val="bg1"/>
              </a:solidFill>
            </a:rPr>
            <a:t>Professional development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417443" y="2244988"/>
        <a:ext cx="1058246" cy="1051758"/>
      </dsp:txXfrm>
    </dsp:sp>
    <dsp:sp modelId="{C39574D4-6A0F-9F4F-99AA-3668175711CA}">
      <dsp:nvSpPr>
        <dsp:cNvPr id="0" name=""/>
        <dsp:cNvSpPr/>
      </dsp:nvSpPr>
      <dsp:spPr>
        <a:xfrm rot="20700000">
          <a:off x="3074671" y="234675"/>
          <a:ext cx="2088373" cy="2088373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bg1"/>
              </a:solidFill>
            </a:rPr>
            <a:t>‘hard to teach’ topics</a:t>
          </a:r>
          <a:endParaRPr lang="en-US" sz="1800" kern="1200" dirty="0">
            <a:solidFill>
              <a:schemeClr val="bg1"/>
            </a:solidFill>
          </a:endParaRPr>
        </a:p>
      </dsp:txBody>
      <dsp:txXfrm rot="-20700000">
        <a:off x="3532712" y="692716"/>
        <a:ext cx="1172290" cy="1172290"/>
      </dsp:txXfrm>
    </dsp:sp>
    <dsp:sp modelId="{A7165A6A-BC67-684B-9426-C8D5933EBD4E}">
      <dsp:nvSpPr>
        <dsp:cNvPr id="0" name=""/>
        <dsp:cNvSpPr/>
      </dsp:nvSpPr>
      <dsp:spPr>
        <a:xfrm>
          <a:off x="3373297" y="1948392"/>
          <a:ext cx="3751328" cy="3751328"/>
        </a:xfrm>
        <a:prstGeom prst="circularArrow">
          <a:avLst>
            <a:gd name="adj1" fmla="val 4687"/>
            <a:gd name="adj2" fmla="val 299029"/>
            <a:gd name="adj3" fmla="val 2537923"/>
            <a:gd name="adj4" fmla="val 15815179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FFD6D-1EF5-2441-88A8-113DA9CFA4B3}">
      <dsp:nvSpPr>
        <dsp:cNvPr id="0" name=""/>
        <dsp:cNvSpPr/>
      </dsp:nvSpPr>
      <dsp:spPr>
        <a:xfrm>
          <a:off x="1503375" y="1228675"/>
          <a:ext cx="2725574" cy="272557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0BFFE-885D-7C4F-B9C1-2C5288109290}">
      <dsp:nvSpPr>
        <dsp:cNvPr id="0" name=""/>
        <dsp:cNvSpPr/>
      </dsp:nvSpPr>
      <dsp:spPr>
        <a:xfrm>
          <a:off x="2591608" y="-227624"/>
          <a:ext cx="2938718" cy="293871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C8D49-54FA-2943-94F7-FDE590AFEF33}">
      <dsp:nvSpPr>
        <dsp:cNvPr id="0" name=""/>
        <dsp:cNvSpPr/>
      </dsp:nvSpPr>
      <dsp:spPr>
        <a:xfrm>
          <a:off x="338182" y="36095"/>
          <a:ext cx="6087291" cy="553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Unit 1 – linear functions</a:t>
          </a:r>
          <a:endParaRPr lang="en-US" sz="2400" b="1" kern="1200" dirty="0"/>
        </a:p>
      </dsp:txBody>
      <dsp:txXfrm>
        <a:off x="338182" y="36095"/>
        <a:ext cx="6087291" cy="553390"/>
      </dsp:txXfrm>
    </dsp:sp>
    <dsp:sp modelId="{5C2948FD-31A8-A144-A4E6-A8BB25FEA1F1}">
      <dsp:nvSpPr>
        <dsp:cNvPr id="0" name=""/>
        <dsp:cNvSpPr/>
      </dsp:nvSpPr>
      <dsp:spPr>
        <a:xfrm>
          <a:off x="338182" y="589485"/>
          <a:ext cx="811638" cy="135273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2B631-C91C-3047-9FA8-3AA12740CC94}">
      <dsp:nvSpPr>
        <dsp:cNvPr id="0" name=""/>
        <dsp:cNvSpPr/>
      </dsp:nvSpPr>
      <dsp:spPr>
        <a:xfrm>
          <a:off x="1197167" y="589485"/>
          <a:ext cx="811638" cy="135273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F7C4A-CABC-8540-A2F3-177B7AE53CB1}">
      <dsp:nvSpPr>
        <dsp:cNvPr id="0" name=""/>
        <dsp:cNvSpPr/>
      </dsp:nvSpPr>
      <dsp:spPr>
        <a:xfrm>
          <a:off x="2056151" y="589485"/>
          <a:ext cx="811638" cy="135273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D03B7-625E-0E4A-8ED8-30C6999FED27}">
      <dsp:nvSpPr>
        <dsp:cNvPr id="0" name=""/>
        <dsp:cNvSpPr/>
      </dsp:nvSpPr>
      <dsp:spPr>
        <a:xfrm>
          <a:off x="2915136" y="589485"/>
          <a:ext cx="811638" cy="135273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C0801-669C-EE43-974F-B8F37455BC73}">
      <dsp:nvSpPr>
        <dsp:cNvPr id="0" name=""/>
        <dsp:cNvSpPr/>
      </dsp:nvSpPr>
      <dsp:spPr>
        <a:xfrm>
          <a:off x="3774120" y="589485"/>
          <a:ext cx="811638" cy="13527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3FCC5-6970-8B49-83EC-2DD4BA7A97EC}">
      <dsp:nvSpPr>
        <dsp:cNvPr id="0" name=""/>
        <dsp:cNvSpPr/>
      </dsp:nvSpPr>
      <dsp:spPr>
        <a:xfrm>
          <a:off x="4633105" y="589485"/>
          <a:ext cx="811638" cy="135273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8ECAB-45B5-1443-AEC2-81A1BBF81F63}">
      <dsp:nvSpPr>
        <dsp:cNvPr id="0" name=""/>
        <dsp:cNvSpPr/>
      </dsp:nvSpPr>
      <dsp:spPr>
        <a:xfrm>
          <a:off x="5492089" y="589485"/>
          <a:ext cx="811638" cy="135273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B443F-71FF-D34B-852C-1E31EAD459E0}">
      <dsp:nvSpPr>
        <dsp:cNvPr id="0" name=""/>
        <dsp:cNvSpPr/>
      </dsp:nvSpPr>
      <dsp:spPr>
        <a:xfrm>
          <a:off x="338182" y="784903"/>
          <a:ext cx="6087291" cy="553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Unit 2 – geometric similarity</a:t>
          </a:r>
          <a:endParaRPr lang="en-US" sz="2400" kern="1200" dirty="0"/>
        </a:p>
      </dsp:txBody>
      <dsp:txXfrm>
        <a:off x="338182" y="784903"/>
        <a:ext cx="6087291" cy="553390"/>
      </dsp:txXfrm>
    </dsp:sp>
    <dsp:sp modelId="{E6990CFC-3C20-1343-9EB1-00D20F1ECD8E}">
      <dsp:nvSpPr>
        <dsp:cNvPr id="0" name=""/>
        <dsp:cNvSpPr/>
      </dsp:nvSpPr>
      <dsp:spPr>
        <a:xfrm>
          <a:off x="338182" y="1338294"/>
          <a:ext cx="811638" cy="135273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1922A-C662-D14A-8C1F-5ECA9B534336}">
      <dsp:nvSpPr>
        <dsp:cNvPr id="0" name=""/>
        <dsp:cNvSpPr/>
      </dsp:nvSpPr>
      <dsp:spPr>
        <a:xfrm>
          <a:off x="1197167" y="1338294"/>
          <a:ext cx="811638" cy="135273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88072-A2F3-444F-AB69-44CD09416528}">
      <dsp:nvSpPr>
        <dsp:cNvPr id="0" name=""/>
        <dsp:cNvSpPr/>
      </dsp:nvSpPr>
      <dsp:spPr>
        <a:xfrm>
          <a:off x="2056151" y="1338294"/>
          <a:ext cx="811638" cy="13527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91CD9-FE0B-4A40-BFD4-EDCA02954429}">
      <dsp:nvSpPr>
        <dsp:cNvPr id="0" name=""/>
        <dsp:cNvSpPr/>
      </dsp:nvSpPr>
      <dsp:spPr>
        <a:xfrm>
          <a:off x="2915136" y="1338294"/>
          <a:ext cx="811638" cy="135273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75609-61A4-4840-B926-BB2950DBD12E}">
      <dsp:nvSpPr>
        <dsp:cNvPr id="0" name=""/>
        <dsp:cNvSpPr/>
      </dsp:nvSpPr>
      <dsp:spPr>
        <a:xfrm>
          <a:off x="3774120" y="1338294"/>
          <a:ext cx="811638" cy="135273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82010-9884-954C-AADE-3FC755A7D276}">
      <dsp:nvSpPr>
        <dsp:cNvPr id="0" name=""/>
        <dsp:cNvSpPr/>
      </dsp:nvSpPr>
      <dsp:spPr>
        <a:xfrm>
          <a:off x="4633105" y="1338294"/>
          <a:ext cx="811638" cy="135273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7391F-504B-9142-8FB6-26290DD3EBB9}">
      <dsp:nvSpPr>
        <dsp:cNvPr id="0" name=""/>
        <dsp:cNvSpPr/>
      </dsp:nvSpPr>
      <dsp:spPr>
        <a:xfrm>
          <a:off x="5492089" y="1338294"/>
          <a:ext cx="811638" cy="135273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ED0AC-1350-ED44-98C2-2C1450ECE2EB}">
      <dsp:nvSpPr>
        <dsp:cNvPr id="0" name=""/>
        <dsp:cNvSpPr/>
      </dsp:nvSpPr>
      <dsp:spPr>
        <a:xfrm>
          <a:off x="338182" y="1533712"/>
          <a:ext cx="6087291" cy="553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Unit 3 – patterns and expressions</a:t>
          </a:r>
          <a:endParaRPr lang="en-US" sz="2400" kern="1200" dirty="0"/>
        </a:p>
      </dsp:txBody>
      <dsp:txXfrm>
        <a:off x="338182" y="1533712"/>
        <a:ext cx="6087291" cy="553390"/>
      </dsp:txXfrm>
    </dsp:sp>
    <dsp:sp modelId="{F6E291B1-C128-E04F-A744-CFE3F3F8DFC9}">
      <dsp:nvSpPr>
        <dsp:cNvPr id="0" name=""/>
        <dsp:cNvSpPr/>
      </dsp:nvSpPr>
      <dsp:spPr>
        <a:xfrm>
          <a:off x="338182" y="2087102"/>
          <a:ext cx="811638" cy="13527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41DEF-59E0-7645-8F30-CF9856E4E932}">
      <dsp:nvSpPr>
        <dsp:cNvPr id="0" name=""/>
        <dsp:cNvSpPr/>
      </dsp:nvSpPr>
      <dsp:spPr>
        <a:xfrm>
          <a:off x="1197167" y="2087102"/>
          <a:ext cx="811638" cy="135273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49B47-42D5-964A-AE69-EB58E849F54E}">
      <dsp:nvSpPr>
        <dsp:cNvPr id="0" name=""/>
        <dsp:cNvSpPr/>
      </dsp:nvSpPr>
      <dsp:spPr>
        <a:xfrm>
          <a:off x="2056151" y="2087102"/>
          <a:ext cx="811638" cy="135273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B2C32-1787-FD4B-954C-3EA2BCA957FF}">
      <dsp:nvSpPr>
        <dsp:cNvPr id="0" name=""/>
        <dsp:cNvSpPr/>
      </dsp:nvSpPr>
      <dsp:spPr>
        <a:xfrm>
          <a:off x="2915136" y="2087102"/>
          <a:ext cx="811638" cy="135273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A8BE9-2348-9A4A-9539-246DDBCE7BE7}">
      <dsp:nvSpPr>
        <dsp:cNvPr id="0" name=""/>
        <dsp:cNvSpPr/>
      </dsp:nvSpPr>
      <dsp:spPr>
        <a:xfrm>
          <a:off x="3774120" y="2087102"/>
          <a:ext cx="811638" cy="135273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036D4-5BE3-4542-9941-517FE612B836}">
      <dsp:nvSpPr>
        <dsp:cNvPr id="0" name=""/>
        <dsp:cNvSpPr/>
      </dsp:nvSpPr>
      <dsp:spPr>
        <a:xfrm>
          <a:off x="4633105" y="2087102"/>
          <a:ext cx="811638" cy="13527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B5E35-81BB-D24D-91FE-1066A9F96B6F}">
      <dsp:nvSpPr>
        <dsp:cNvPr id="0" name=""/>
        <dsp:cNvSpPr/>
      </dsp:nvSpPr>
      <dsp:spPr>
        <a:xfrm>
          <a:off x="5492089" y="2087102"/>
          <a:ext cx="811638" cy="135273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20C84-865F-1347-B5AC-2B5F9A14A485}">
      <dsp:nvSpPr>
        <dsp:cNvPr id="0" name=""/>
        <dsp:cNvSpPr/>
      </dsp:nvSpPr>
      <dsp:spPr>
        <a:xfrm>
          <a:off x="338182" y="2282521"/>
          <a:ext cx="6087291" cy="553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Unit 4 – ratio and proportion (in development)</a:t>
          </a:r>
          <a:endParaRPr lang="en-US" sz="2400" kern="1200" dirty="0"/>
        </a:p>
      </dsp:txBody>
      <dsp:txXfrm>
        <a:off x="338182" y="2282521"/>
        <a:ext cx="6087291" cy="553390"/>
      </dsp:txXfrm>
    </dsp:sp>
    <dsp:sp modelId="{EA5AEDC7-82F1-7145-852D-C2C1BCB2A61C}">
      <dsp:nvSpPr>
        <dsp:cNvPr id="0" name=""/>
        <dsp:cNvSpPr/>
      </dsp:nvSpPr>
      <dsp:spPr>
        <a:xfrm>
          <a:off x="338182" y="2835911"/>
          <a:ext cx="811638" cy="135273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458EE-DEE0-BA48-8A15-6E0B754B2612}">
      <dsp:nvSpPr>
        <dsp:cNvPr id="0" name=""/>
        <dsp:cNvSpPr/>
      </dsp:nvSpPr>
      <dsp:spPr>
        <a:xfrm>
          <a:off x="1197167" y="2835911"/>
          <a:ext cx="811638" cy="135273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913FB-F0DC-6A4A-B7B7-2C779995DA24}">
      <dsp:nvSpPr>
        <dsp:cNvPr id="0" name=""/>
        <dsp:cNvSpPr/>
      </dsp:nvSpPr>
      <dsp:spPr>
        <a:xfrm>
          <a:off x="2056151" y="2835911"/>
          <a:ext cx="811638" cy="135273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CD1125-E1FB-0D4E-9B1F-47BCDFA27113}">
      <dsp:nvSpPr>
        <dsp:cNvPr id="0" name=""/>
        <dsp:cNvSpPr/>
      </dsp:nvSpPr>
      <dsp:spPr>
        <a:xfrm>
          <a:off x="2915136" y="2835911"/>
          <a:ext cx="811638" cy="13527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8E7E9-9656-9D4C-A2FE-1F5167C7AF82}">
      <dsp:nvSpPr>
        <dsp:cNvPr id="0" name=""/>
        <dsp:cNvSpPr/>
      </dsp:nvSpPr>
      <dsp:spPr>
        <a:xfrm>
          <a:off x="3774120" y="2835911"/>
          <a:ext cx="811638" cy="135273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EBF17-71EC-A44D-B90A-5B78A2DDC447}">
      <dsp:nvSpPr>
        <dsp:cNvPr id="0" name=""/>
        <dsp:cNvSpPr/>
      </dsp:nvSpPr>
      <dsp:spPr>
        <a:xfrm>
          <a:off x="4633105" y="2835911"/>
          <a:ext cx="811638" cy="135273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27A2F-A3AC-0D40-A19A-EFD79D453705}">
      <dsp:nvSpPr>
        <dsp:cNvPr id="0" name=""/>
        <dsp:cNvSpPr/>
      </dsp:nvSpPr>
      <dsp:spPr>
        <a:xfrm>
          <a:off x="5492089" y="2835911"/>
          <a:ext cx="811638" cy="135273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C3FF7-DEF3-DC4D-B62B-657DAE16ABFD}" type="datetimeFigureOut">
              <a:rPr lang="en-US" smtClean="0"/>
              <a:t>5/7/17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BA63D-2489-9D40-879A-954ABFED9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122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E9E65F68-E315-B44D-945A-07F340E54990}" type="datetimeFigureOut">
              <a:rPr lang="en-GB"/>
              <a:pPr>
                <a:defRPr/>
              </a:pPr>
              <a:t>07/05/2017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7FFA6616-2C9C-BB4E-BA45-EF71BECCC7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798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A6616-2C9C-BB4E-BA45-EF71BECCC74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424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Link is http://</a:t>
            </a:r>
            <a:r>
              <a:rPr lang="en-GB" dirty="0" err="1" smtClean="0"/>
              <a:t>www.ucl.ac.uk</a:t>
            </a:r>
            <a:r>
              <a:rPr lang="en-GB" dirty="0" smtClean="0"/>
              <a:t>/</a:t>
            </a:r>
            <a:r>
              <a:rPr lang="en-GB" dirty="0" err="1" smtClean="0"/>
              <a:t>ioe</a:t>
            </a:r>
            <a:r>
              <a:rPr lang="en-GB" dirty="0" smtClean="0"/>
              <a:t>/research/projects/cornerstone-maths/pdf/2_1_3_Linear_functions_Lesson_study_guide.pdf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A6616-2C9C-BB4E-BA45-EF71BECCC74F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342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A6616-2C9C-BB4E-BA45-EF71BECCC74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7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link to the project video, which is located at https://</a:t>
            </a:r>
            <a:r>
              <a:rPr lang="en-GB" dirty="0" err="1" smtClean="0"/>
              <a:t>mediacentral.ucl.ac.uk</a:t>
            </a:r>
            <a:r>
              <a:rPr lang="en-GB" dirty="0" smtClean="0"/>
              <a:t>/Player/2736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A6616-2C9C-BB4E-BA45-EF71BECCC74F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456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2"/>
          <p:cNvSpPr>
            <a:spLocks noGrp="1" noChangeArrowheads="1"/>
          </p:cNvSpPr>
          <p:nvPr>
            <p:ph type="dt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02/20/12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61C8E34-8138-CA4D-8B77-CCBEFFF26172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3884316" y="0"/>
            <a:ext cx="2951703" cy="43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558" tIns="45601" rIns="91558" bIns="4560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1100" dirty="0">
                <a:solidFill>
                  <a:srgbClr val="000000"/>
                </a:solidFill>
                <a:latin typeface="Calibri" charset="0"/>
                <a:cs typeface="DejaVu Sans" charset="0"/>
              </a:rPr>
              <a:t>02/20/12</a:t>
            </a:r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3884316" y="8684993"/>
            <a:ext cx="2951703" cy="43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558" tIns="45601" rIns="91558" bIns="4560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7560F1E2-D08A-4C4D-B630-E1F7700858C9}" type="slidenum">
              <a:rPr lang="en-US" sz="1100">
                <a:solidFill>
                  <a:srgbClr val="000000"/>
                </a:solidFill>
                <a:latin typeface="Calibri" charset="0"/>
                <a:cs typeface="DejaVu Sans" charset="0"/>
              </a:rPr>
              <a:pPr algn="r">
                <a:buClrTx/>
                <a:buFontTx/>
                <a:buNone/>
                <a:defRPr/>
              </a:pPr>
              <a:t>5</a:t>
            </a:fld>
            <a:endParaRPr lang="en-US" sz="1100" dirty="0">
              <a:solidFill>
                <a:srgbClr val="000000"/>
              </a:solidFill>
              <a:latin typeface="Calibri" charset="0"/>
              <a:cs typeface="DejaVu Sans" charset="0"/>
            </a:endParaRPr>
          </a:p>
        </p:txBody>
      </p:sp>
      <p:sp>
        <p:nvSpPr>
          <p:cNvPr id="68611" name="Text Box 3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8612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686115" y="4341711"/>
            <a:ext cx="5481061" cy="41090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03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2"/>
          <p:cNvSpPr>
            <a:spLocks noGrp="1" noChangeArrowheads="1"/>
          </p:cNvSpPr>
          <p:nvPr>
            <p:ph type="dt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02/20/12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61C8E34-8138-CA4D-8B77-CCBEFFF26172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3884316" y="0"/>
            <a:ext cx="2951703" cy="43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558" tIns="45601" rIns="91558" bIns="4560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1100" dirty="0">
                <a:solidFill>
                  <a:srgbClr val="000000"/>
                </a:solidFill>
                <a:latin typeface="Calibri" charset="0"/>
                <a:cs typeface="DejaVu Sans" charset="0"/>
              </a:rPr>
              <a:t>02/20/12</a:t>
            </a:r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3884316" y="8684993"/>
            <a:ext cx="2951703" cy="43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558" tIns="45601" rIns="91558" bIns="4560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7560F1E2-D08A-4C4D-B630-E1F7700858C9}" type="slidenum">
              <a:rPr lang="en-US" sz="1100">
                <a:solidFill>
                  <a:srgbClr val="000000"/>
                </a:solidFill>
                <a:latin typeface="Calibri" charset="0"/>
                <a:cs typeface="DejaVu Sans" charset="0"/>
              </a:rPr>
              <a:pPr algn="r">
                <a:buClrTx/>
                <a:buFontTx/>
                <a:buNone/>
                <a:defRPr/>
              </a:pPr>
              <a:t>6</a:t>
            </a:fld>
            <a:endParaRPr lang="en-US" sz="1100" dirty="0">
              <a:solidFill>
                <a:srgbClr val="000000"/>
              </a:solidFill>
              <a:latin typeface="Calibri" charset="0"/>
              <a:cs typeface="DejaVu Sans" charset="0"/>
            </a:endParaRPr>
          </a:p>
        </p:txBody>
      </p:sp>
      <p:sp>
        <p:nvSpPr>
          <p:cNvPr id="68611" name="Text Box 3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8612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686115" y="4341711"/>
            <a:ext cx="5481061" cy="41090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402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687388"/>
            <a:ext cx="4540250" cy="3405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02/20/12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7DA256A-2A5B-D341-B10C-04AEE45DE25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65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A6616-2C9C-BB4E-BA45-EF71BECCC74F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0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Open Unit 1 software</a:t>
            </a:r>
            <a:r>
              <a:rPr lang="en-GB" baseline="0" dirty="0" smtClean="0"/>
              <a:t>  - Activity 3.3 now…..</a:t>
            </a:r>
          </a:p>
          <a:p>
            <a:r>
              <a:rPr lang="en-GB" baseline="0" dirty="0" smtClean="0"/>
              <a:t>In most schools you will do this by opening the LGfL web page: </a:t>
            </a:r>
          </a:p>
          <a:p>
            <a:r>
              <a:rPr lang="en-GB" baseline="0" dirty="0" smtClean="0"/>
              <a:t>https://</a:t>
            </a:r>
            <a:r>
              <a:rPr lang="en-GB" baseline="0" dirty="0" err="1" smtClean="0"/>
              <a:t>www.lgfl.net</a:t>
            </a:r>
            <a:r>
              <a:rPr lang="en-GB" baseline="0" dirty="0" smtClean="0"/>
              <a:t>/learning-resources/summary-page/cornerstone-maths </a:t>
            </a:r>
          </a:p>
          <a:p>
            <a:r>
              <a:rPr lang="en-GB" baseline="0" dirty="0" smtClean="0"/>
              <a:t>Choose any teacher code and any pupil codes.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A6616-2C9C-BB4E-BA45-EF71BECCC74F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950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Open Unit 1 software</a:t>
            </a:r>
            <a:r>
              <a:rPr lang="en-GB" baseline="0" dirty="0" smtClean="0"/>
              <a:t>  - Activity 3.3 now…..</a:t>
            </a:r>
          </a:p>
          <a:p>
            <a:r>
              <a:rPr lang="en-GB" baseline="0" dirty="0" smtClean="0"/>
              <a:t>In most schools you will do this by opening the LGfL web page: </a:t>
            </a:r>
          </a:p>
          <a:p>
            <a:r>
              <a:rPr lang="en-GB" baseline="0" dirty="0" smtClean="0"/>
              <a:t>https://</a:t>
            </a:r>
            <a:r>
              <a:rPr lang="en-GB" baseline="0" dirty="0" err="1" smtClean="0"/>
              <a:t>www.lgfl.net</a:t>
            </a:r>
            <a:r>
              <a:rPr lang="en-GB" baseline="0" dirty="0" smtClean="0"/>
              <a:t>/learning-resources/summary-page/cornerstone-maths </a:t>
            </a:r>
          </a:p>
          <a:p>
            <a:r>
              <a:rPr lang="en-GB" baseline="0" dirty="0" smtClean="0"/>
              <a:t>Choose any teacher code and any pupil codes.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A6616-2C9C-BB4E-BA45-EF71BECCC74F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100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754822A-5739-1A4C-B335-C8436E7CB0CF}" type="datetimeFigureOut">
              <a:rPr lang="en-US"/>
              <a:pPr>
                <a:defRPr/>
              </a:pPr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A1CCD08-A349-A849-9ADD-CC2662FA8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6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113F0E2-EFED-1A49-BDC0-84F50838A13C}" type="datetimeFigureOut">
              <a:rPr lang="en-US"/>
              <a:pPr>
                <a:defRPr/>
              </a:pPr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73BCB28-B60D-DB41-8A28-88A6F8953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7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9F3668F-1E48-494F-8B9E-4900F2F51BA5}" type="datetimeFigureOut">
              <a:rPr lang="en-US"/>
              <a:pPr>
                <a:defRPr/>
              </a:pPr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538D95B-4951-8E40-BED8-C7B3DC969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6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28FA903-9E45-2042-8C3B-1547380C6DE4}" type="datetimeFigureOut">
              <a:rPr lang="en-US"/>
              <a:pPr>
                <a:defRPr/>
              </a:pPr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F26D4EB-4AFE-C747-B04A-2F90340AD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7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1347745-0A65-5A4D-AC80-92C9D534A125}" type="datetimeFigureOut">
              <a:rPr lang="en-US"/>
              <a:pPr>
                <a:defRPr/>
              </a:pPr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C854217-A868-C842-A7EB-9E75207A8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0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79EE468-4C24-4B42-87C4-4008F3185387}" type="datetimeFigureOut">
              <a:rPr lang="en-US"/>
              <a:pPr>
                <a:defRPr/>
              </a:pPr>
              <a:t>5/7/17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2857CBA-9CB7-BE4D-93D0-4BFFC139F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1DE5C31-D28B-2448-8A6C-E870322BE191}" type="datetimeFigureOut">
              <a:rPr lang="en-US"/>
              <a:pPr>
                <a:defRPr/>
              </a:pPr>
              <a:t>5/7/17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88018BB-D36A-5549-91BB-AC9317C33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EA6F059-5FB5-1C4D-A707-941F06612BBF}" type="datetimeFigureOut">
              <a:rPr lang="en-US"/>
              <a:pPr>
                <a:defRPr/>
              </a:pPr>
              <a:t>5/7/17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6E4C5AE-F8EC-BA45-AE27-FD1A62FA9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D6BEF87-BCA5-A14F-ADB7-664F15714C72}" type="datetimeFigureOut">
              <a:rPr lang="en-US"/>
              <a:pPr>
                <a:defRPr/>
              </a:pPr>
              <a:t>5/7/17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7A819D96-8452-A84E-A5D5-F2F68D4A3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6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AD0C3E9-6FF7-4C49-9E93-8AAD154F859D}" type="datetimeFigureOut">
              <a:rPr lang="en-US"/>
              <a:pPr>
                <a:defRPr/>
              </a:pPr>
              <a:t>5/7/17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B479F1F-18A7-754C-85AC-8FE4C996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7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CC19524-6D8A-6149-B2A9-03DA320A7C06}" type="datetimeFigureOut">
              <a:rPr lang="en-US"/>
              <a:pPr>
                <a:defRPr/>
              </a:pPr>
              <a:t>5/7/17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C59464D-04D3-3641-B321-4EEAF9F79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2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71488"/>
            <a:ext cx="8229600" cy="9461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2FC20F8D-88F8-A145-9255-9019C6308768}" type="datetimeFigureOut">
              <a:rPr lang="en-US"/>
              <a:pPr>
                <a:defRPr/>
              </a:pPr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13C3C037-17C2-B94A-BCD1-0B5B82DE7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cornerstone-corner-device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5768975"/>
            <a:ext cx="9064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 descr="cornerstone-logo-RGB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04788"/>
            <a:ext cx="18748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hyperlink" Target="https://www.ucl.ac.uk/ioe/research/projects/cornerstone-maths/units-pd-toolkit/linear-functions/index/edit/tab_preview" TargetMode="External"/><Relationship Id="rId5" Type="http://schemas.openxmlformats.org/officeDocument/2006/relationships/hyperlink" Target="http://www.ucl.ac.uk/ioe/research/projects/cornerstone-maths/pdf/2_1_2_Linear_functions_PDTasks.pdf" TargetMode="External"/><Relationship Id="rId6" Type="http://schemas.openxmlformats.org/officeDocument/2006/relationships/hyperlink" Target="http://www.ucl.ac.uk/ioe/research/projects/cornerstone-maths/pdf/2_1_3_Linear_functions_Lesson_study_guide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l.ac.uk/ioe/research/projects/cornerstone-maths/pdf/2_1_3_Linear_functions_Lesson_study_guide.pdf" TargetMode="External"/><Relationship Id="rId4" Type="http://schemas.openxmlformats.org/officeDocument/2006/relationships/hyperlink" Target="http://www.ucl.ac.uk/ioe/research/projects/cornerstone-maths/project-community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hyperlink" Target="http://www.ucl.ac.uk/ioe/research/projects/cornerstone-maths/pdf/2_1_3_Linear_functions_Lesson_study_guide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central.ucl.ac.uk/Player/2736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1.xml"/><Relationship Id="rId12" Type="http://schemas.openxmlformats.org/officeDocument/2006/relationships/diagramColors" Target="../diagrams/colors1.xml"/><Relationship Id="rId13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diagramData" Target="../diagrams/data1.xml"/><Relationship Id="rId10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2.xml"/><Relationship Id="rId12" Type="http://schemas.openxmlformats.org/officeDocument/2006/relationships/diagramColors" Target="../diagrams/colors2.xml"/><Relationship Id="rId13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diagramData" Target="../diagrams/data2.xml"/><Relationship Id="rId10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788" y="427182"/>
            <a:ext cx="8574424" cy="64308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0" name="Picture 6" descr="IoE_286_landscap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5"/>
          <p:cNvSpPr>
            <a:spLocks noChangeArrowheads="1"/>
          </p:cNvSpPr>
          <p:nvPr/>
        </p:nvSpPr>
        <p:spPr bwMode="auto">
          <a:xfrm>
            <a:off x="0" y="4416425"/>
            <a:ext cx="9144000" cy="2441575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56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68" y="5637212"/>
            <a:ext cx="2880000" cy="8752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9728" y="5474694"/>
            <a:ext cx="4722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PD Session 1: Linear functions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>
                <a:solidFill>
                  <a:srgbClr val="4AAE58"/>
                </a:solidFill>
              </a:rPr>
              <a:t>PD Task 2</a:t>
            </a:r>
            <a:r>
              <a:rPr lang="en-GB" sz="3600" dirty="0" smtClean="0">
                <a:solidFill>
                  <a:srgbClr val="4AAE58"/>
                </a:solidFill>
              </a:rPr>
              <a:t>: Hands on with the software</a:t>
            </a:r>
            <a:endParaRPr lang="en-GB" sz="3600" dirty="0">
              <a:solidFill>
                <a:srgbClr val="4AAE5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GB" dirty="0" smtClean="0"/>
              <a:t>Open the Cornerstone Maths software</a:t>
            </a:r>
          </a:p>
          <a:p>
            <a:pPr>
              <a:buBlip>
                <a:blip r:embed="rId3"/>
              </a:buBlip>
            </a:pPr>
            <a:r>
              <a:rPr lang="en-GB" dirty="0" smtClean="0"/>
              <a:t>Select the </a:t>
            </a:r>
            <a:r>
              <a:rPr lang="en-GB" i="1" dirty="0" smtClean="0"/>
              <a:t>Linear functions </a:t>
            </a:r>
            <a:r>
              <a:rPr lang="en-GB" dirty="0" smtClean="0"/>
              <a:t>curriculum unit</a:t>
            </a:r>
          </a:p>
          <a:p>
            <a:pPr>
              <a:buBlip>
                <a:blip r:embed="rId3"/>
              </a:buBlip>
            </a:pPr>
            <a:r>
              <a:rPr lang="en-GB" dirty="0" smtClean="0"/>
              <a:t>Select Activity 3.3</a:t>
            </a:r>
          </a:p>
          <a:p>
            <a:pPr>
              <a:buBlip>
                <a:blip r:embed="rId3"/>
              </a:buBlip>
            </a:pPr>
            <a:r>
              <a:rPr lang="en-GB" dirty="0" smtClean="0"/>
              <a:t>Work in pairs on PD Task 2</a:t>
            </a:r>
            <a:r>
              <a:rPr lang="is-IS" dirty="0" smtClean="0"/>
              <a:t>…</a:t>
            </a:r>
            <a:endParaRPr lang="en-GB" dirty="0" smtClean="0"/>
          </a:p>
          <a:p>
            <a:pPr>
              <a:buBlip>
                <a:blip r:embed="rId3"/>
              </a:buBlip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714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>
                <a:solidFill>
                  <a:srgbClr val="4AAE58"/>
                </a:solidFill>
              </a:rPr>
              <a:t>PD Task 2</a:t>
            </a:r>
            <a:r>
              <a:rPr lang="en-GB" sz="3600" dirty="0" smtClean="0">
                <a:solidFill>
                  <a:srgbClr val="4AAE58"/>
                </a:solidFill>
              </a:rPr>
              <a:t>: Hands on with the software</a:t>
            </a:r>
            <a:endParaRPr lang="en-GB" sz="3600" dirty="0">
              <a:solidFill>
                <a:srgbClr val="4AAE58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race has not yet been created,  – </a:t>
            </a:r>
            <a:r>
              <a:rPr lang="en-US" sz="2000" dirty="0" smtClean="0"/>
              <a:t>you’re </a:t>
            </a:r>
            <a:r>
              <a:rPr lang="en-US" sz="2000" dirty="0"/>
              <a:t>going to edit </a:t>
            </a:r>
            <a:r>
              <a:rPr lang="en-US" sz="2000" b="1" dirty="0"/>
              <a:t>the </a:t>
            </a:r>
            <a:r>
              <a:rPr lang="en-US" sz="2000" b="1" dirty="0" smtClean="0"/>
              <a:t>graph first</a:t>
            </a:r>
            <a:r>
              <a:rPr lang="en-US" sz="2000" dirty="0" smtClean="0"/>
              <a:t> </a:t>
            </a:r>
            <a:r>
              <a:rPr lang="en-US" sz="2000" dirty="0"/>
              <a:t>to fit the given </a:t>
            </a:r>
            <a:r>
              <a:rPr lang="en-US" sz="2000" dirty="0" smtClean="0"/>
              <a:t>journey.</a:t>
            </a:r>
          </a:p>
          <a:p>
            <a:r>
              <a:rPr lang="en-US" sz="2000" dirty="0" smtClean="0"/>
              <a:t>Click or tap on Edit </a:t>
            </a:r>
            <a:r>
              <a:rPr lang="en-US" sz="2000" dirty="0"/>
              <a:t>– NOTICE what changes on the </a:t>
            </a:r>
            <a:r>
              <a:rPr lang="en-US" sz="2000" dirty="0" smtClean="0"/>
              <a:t>screen.</a:t>
            </a:r>
            <a:endParaRPr lang="en-US" sz="2000" dirty="0"/>
          </a:p>
          <a:p>
            <a:pPr lvl="0"/>
            <a:r>
              <a:rPr lang="en-US" sz="2000" dirty="0" smtClean="0"/>
              <a:t>Click or tap on the car icons to toggle </a:t>
            </a:r>
            <a:r>
              <a:rPr lang="en-US" sz="2000" dirty="0"/>
              <a:t>between the two cars</a:t>
            </a:r>
          </a:p>
          <a:p>
            <a:pPr lvl="0"/>
            <a:r>
              <a:rPr lang="en-US" sz="2000" dirty="0" smtClean="0"/>
              <a:t>Click or tap on </a:t>
            </a:r>
            <a:r>
              <a:rPr lang="en-US" sz="2000" dirty="0"/>
              <a:t>E</a:t>
            </a:r>
            <a:r>
              <a:rPr lang="en-US" sz="2000" dirty="0" smtClean="0"/>
              <a:t>dit to then test the simulation.</a:t>
            </a:r>
          </a:p>
          <a:p>
            <a:pPr marL="0" lvl="0" indent="0">
              <a:buNone/>
            </a:pPr>
            <a:r>
              <a:rPr lang="en-US" sz="2000" b="1" dirty="0" smtClean="0">
                <a:solidFill>
                  <a:srgbClr val="4AAE58"/>
                </a:solidFill>
              </a:rPr>
              <a:t>Notes</a:t>
            </a:r>
            <a:r>
              <a:rPr lang="en-US" sz="2000" dirty="0" smtClean="0"/>
              <a:t>:</a:t>
            </a:r>
            <a:endParaRPr lang="en-US" sz="2000" dirty="0"/>
          </a:p>
          <a:p>
            <a:r>
              <a:rPr lang="en-US" sz="2000" dirty="0" smtClean="0"/>
              <a:t>There </a:t>
            </a:r>
            <a:r>
              <a:rPr lang="en-US" sz="2000" dirty="0"/>
              <a:t>is no undo – if </a:t>
            </a:r>
            <a:r>
              <a:rPr lang="en-US" sz="2000" dirty="0" smtClean="0"/>
              <a:t>you need to refresh</a:t>
            </a:r>
            <a:r>
              <a:rPr lang="en-US" sz="2000" dirty="0"/>
              <a:t>, use the browser refresh or the half moon. </a:t>
            </a:r>
          </a:p>
        </p:txBody>
      </p:sp>
      <p:pic>
        <p:nvPicPr>
          <p:cNvPr id="7" name="Content Placeholder 7" descr="U1_Act3-3_Hotspot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1671"/>
            <a:ext cx="4038600" cy="420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rgbClr val="4AAE58"/>
                </a:solidFill>
              </a:rPr>
              <a:t>Things to think about/discuss</a:t>
            </a:r>
            <a:r>
              <a:rPr lang="is-IS" sz="3600" dirty="0" smtClean="0">
                <a:solidFill>
                  <a:srgbClr val="4AAE58"/>
                </a:solidFill>
              </a:rPr>
              <a:t>…</a:t>
            </a:r>
            <a:endParaRPr lang="en-GB" sz="3600" dirty="0">
              <a:solidFill>
                <a:srgbClr val="4AAE58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 smtClean="0"/>
              <a:t>What do each of the graph hotspots </a:t>
            </a:r>
            <a:r>
              <a:rPr lang="en-GB" i="1" dirty="0" smtClean="0"/>
              <a:t>do</a:t>
            </a:r>
            <a:r>
              <a:rPr lang="en-GB" b="0" dirty="0" smtClean="0"/>
              <a:t> (mathematically)?</a:t>
            </a:r>
            <a:endParaRPr lang="en-GB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60523" y="1535113"/>
            <a:ext cx="4041775" cy="639762"/>
          </a:xfrm>
        </p:spPr>
        <p:txBody>
          <a:bodyPr/>
          <a:lstStyle/>
          <a:p>
            <a:r>
              <a:rPr lang="en-GB" b="0" dirty="0" smtClean="0"/>
              <a:t>Which hotspots can </a:t>
            </a:r>
            <a:r>
              <a:rPr lang="en-GB" i="1" dirty="0" smtClean="0"/>
              <a:t>uniquely</a:t>
            </a:r>
            <a:r>
              <a:rPr lang="en-GB" b="0" dirty="0" smtClean="0"/>
              <a:t> affect?</a:t>
            </a:r>
            <a:endParaRPr lang="en-GB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The speed?</a:t>
            </a:r>
          </a:p>
          <a:p>
            <a:r>
              <a:rPr lang="en-GB" dirty="0" smtClean="0"/>
              <a:t>The overall journey time?</a:t>
            </a:r>
          </a:p>
          <a:p>
            <a:r>
              <a:rPr lang="en-GB" dirty="0" smtClean="0"/>
              <a:t>The start position?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overall distance travelled?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8" name="Content Placeholder 7" descr="U1_Act3-3_Hotspo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37" y="2174875"/>
            <a:ext cx="3796714" cy="39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7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0235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/>
              <a:t>Check that </a:t>
            </a:r>
            <a:r>
              <a:rPr lang="en-US" sz="1400" b="1" dirty="0" smtClean="0"/>
              <a:t>you</a:t>
            </a:r>
            <a:r>
              <a:rPr lang="en-US" sz="1400" dirty="0" smtClean="0"/>
              <a:t> can:</a:t>
            </a:r>
          </a:p>
          <a:p>
            <a:pPr>
              <a:buBlip>
                <a:blip r:embed="rId2"/>
              </a:buBlip>
            </a:pPr>
            <a:r>
              <a:rPr lang="en-US" sz="1400" dirty="0" smtClean="0"/>
              <a:t>Hide and Show the graph, table and equation representations</a:t>
            </a:r>
            <a:r>
              <a:rPr lang="en-US" sz="1400" dirty="0"/>
              <a:t>.</a:t>
            </a:r>
          </a:p>
          <a:p>
            <a:pPr>
              <a:buBlip>
                <a:blip r:embed="rId2"/>
              </a:buBlip>
            </a:pPr>
            <a:r>
              <a:rPr lang="en-US" sz="1400" dirty="0" smtClean="0"/>
              <a:t>Edit and fully control the simulation using the graph.</a:t>
            </a:r>
          </a:p>
          <a:p>
            <a:pPr>
              <a:buBlip>
                <a:blip r:embed="rId2"/>
              </a:buBlip>
            </a:pPr>
            <a:r>
              <a:rPr lang="en-US" sz="1400" dirty="0" smtClean="0"/>
              <a:t>Edit the simulation using the equation (speed and start position only, not the overall journey time).</a:t>
            </a:r>
          </a:p>
          <a:p>
            <a:pPr>
              <a:buBlip>
                <a:blip r:embed="rId2"/>
              </a:buBlip>
            </a:pPr>
            <a:r>
              <a:rPr lang="en-US" sz="1400" dirty="0" smtClean="0"/>
              <a:t>Edit and control the simulation using the using the animation (start position only).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1400" dirty="0"/>
              <a:t>Key points </a:t>
            </a:r>
            <a:r>
              <a:rPr lang="en-US" sz="1400" dirty="0" smtClean="0"/>
              <a:t>about the software:</a:t>
            </a:r>
            <a:endParaRPr lang="en-US" sz="1400" dirty="0"/>
          </a:p>
          <a:p>
            <a:pPr lvl="0">
              <a:buBlip>
                <a:blip r:embed="rId2"/>
              </a:buBlip>
            </a:pPr>
            <a:r>
              <a:rPr lang="en-US" sz="1400" dirty="0"/>
              <a:t>Hotspots are mathematically constrained to allow one variant property to be changed at a time – this is important as pupils need to see the mathematical effects.</a:t>
            </a:r>
          </a:p>
          <a:p>
            <a:pPr lvl="0">
              <a:buBlip>
                <a:blip r:embed="rId2"/>
              </a:buBlip>
            </a:pPr>
            <a:r>
              <a:rPr lang="en-US" sz="1400" dirty="0"/>
              <a:t>The rate (speed in this context) is visible in the graph, table and equation – a big idea to build on…</a:t>
            </a:r>
          </a:p>
          <a:p>
            <a:pPr>
              <a:buBlip>
                <a:blip r:embed="rId2"/>
              </a:buBlip>
            </a:pPr>
            <a:r>
              <a:rPr lang="en-US" sz="1400" dirty="0"/>
              <a:t>Tables contain the dependent variables – they are determined by the function therefore cannot be edited. </a:t>
            </a:r>
            <a:endParaRPr lang="en-GB" sz="14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rgbClr val="4AAE58"/>
                </a:solidFill>
              </a:rPr>
              <a:t>Things to think about/discuss</a:t>
            </a:r>
            <a:r>
              <a:rPr lang="is-IS" sz="3600" dirty="0" smtClean="0">
                <a:solidFill>
                  <a:srgbClr val="4AAE58"/>
                </a:solidFill>
              </a:rPr>
              <a:t>…</a:t>
            </a:r>
            <a:endParaRPr lang="en-GB" sz="3600" dirty="0">
              <a:solidFill>
                <a:srgbClr val="4AAE58"/>
              </a:solidFill>
            </a:endParaRPr>
          </a:p>
        </p:txBody>
      </p:sp>
      <p:pic>
        <p:nvPicPr>
          <p:cNvPr id="7" name="Content Placeholder 4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9603"/>
            <a:ext cx="4038600" cy="2727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1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8488" y="471488"/>
            <a:ext cx="8818536" cy="946150"/>
          </a:xfrm>
        </p:spPr>
        <p:txBody>
          <a:bodyPr/>
          <a:lstStyle/>
          <a:p>
            <a:r>
              <a:rPr lang="en-GB" sz="3200" b="1" dirty="0" smtClean="0">
                <a:solidFill>
                  <a:srgbClr val="4AAE58"/>
                </a:solidFill>
              </a:rPr>
              <a:t>PD Task 3</a:t>
            </a:r>
            <a:r>
              <a:rPr lang="en-GB" sz="3200" dirty="0" smtClean="0">
                <a:solidFill>
                  <a:srgbClr val="4AAE58"/>
                </a:solidFill>
              </a:rPr>
              <a:t>: </a:t>
            </a:r>
            <a:br>
              <a:rPr lang="en-GB" sz="3200" dirty="0" smtClean="0">
                <a:solidFill>
                  <a:srgbClr val="4AAE58"/>
                </a:solidFill>
              </a:rPr>
            </a:br>
            <a:r>
              <a:rPr lang="en-GB" sz="3200" dirty="0" smtClean="0">
                <a:solidFill>
                  <a:srgbClr val="4AAE58"/>
                </a:solidFill>
              </a:rPr>
              <a:t>Reading and interpreting multiple representations</a:t>
            </a:r>
            <a:endParaRPr lang="en-GB" sz="3200" dirty="0">
              <a:solidFill>
                <a:srgbClr val="4AAE58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91" y="1600200"/>
            <a:ext cx="6702418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08488" y="6385302"/>
            <a:ext cx="8198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 the above screenshot to complete PD Task 3 (Software not needed</a:t>
            </a:r>
            <a:r>
              <a:rPr lang="is-IS" dirty="0" smtClean="0"/>
              <a:t>…)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64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8488" y="471488"/>
            <a:ext cx="8818536" cy="946150"/>
          </a:xfrm>
        </p:spPr>
        <p:txBody>
          <a:bodyPr/>
          <a:lstStyle/>
          <a:p>
            <a:r>
              <a:rPr lang="en-GB" sz="3200" b="1" dirty="0" smtClean="0">
                <a:solidFill>
                  <a:srgbClr val="4AAE58"/>
                </a:solidFill>
              </a:rPr>
              <a:t>PD Task 3</a:t>
            </a:r>
            <a:r>
              <a:rPr lang="en-GB" sz="3200" dirty="0" smtClean="0">
                <a:solidFill>
                  <a:srgbClr val="4AAE58"/>
                </a:solidFill>
              </a:rPr>
              <a:t>: </a:t>
            </a:r>
            <a:br>
              <a:rPr lang="en-GB" sz="3200" dirty="0" smtClean="0">
                <a:solidFill>
                  <a:srgbClr val="4AAE58"/>
                </a:solidFill>
              </a:rPr>
            </a:br>
            <a:r>
              <a:rPr lang="en-GB" sz="3200" dirty="0" smtClean="0">
                <a:solidFill>
                  <a:srgbClr val="4AAE58"/>
                </a:solidFill>
              </a:rPr>
              <a:t>Reading and interpreting multiple representations</a:t>
            </a:r>
            <a:endParaRPr lang="en-GB" sz="3200" dirty="0">
              <a:solidFill>
                <a:srgbClr val="4AAE58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Share your different strategies</a:t>
            </a:r>
            <a:r>
              <a:rPr lang="is-IS" dirty="0" smtClean="0"/>
              <a:t>…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Which ones did you use?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How many (there are at least 5!)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What mathematical knowledge did each strategy demand?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88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7182" b="-27182"/>
          <a:stretch>
            <a:fillRect/>
          </a:stretch>
        </p:blipFill>
        <p:spPr>
          <a:xfrm>
            <a:off x="119723" y="1844824"/>
            <a:ext cx="4377665" cy="4281339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F66C-1CF6-5E41-8F30-97908E3F75E7}" type="slidenum">
              <a:rPr lang="en-US" smtClean="0"/>
              <a:pPr/>
              <a:t>16</a:t>
            </a:fld>
            <a:endParaRPr lang="en-US">
              <a:solidFill>
                <a:srgbClr val="FB8B00"/>
              </a:solidFill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1244659"/>
            <a:ext cx="4041775" cy="54768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660066"/>
                </a:solidFill>
                <a:latin typeface="Calibri" charset="0"/>
              </a:rPr>
              <a:t>Context: </a:t>
            </a:r>
            <a:r>
              <a:rPr lang="en-US" sz="1600" dirty="0">
                <a:solidFill>
                  <a:srgbClr val="660066"/>
                </a:solidFill>
                <a:latin typeface="Calibri" charset="0"/>
              </a:rPr>
              <a:t>Developing games for mobile phones:  using mathematics to </a:t>
            </a:r>
            <a:r>
              <a:rPr lang="en-US" sz="1600" dirty="0" err="1">
                <a:solidFill>
                  <a:srgbClr val="660066"/>
                </a:solidFill>
                <a:latin typeface="Calibri" charset="0"/>
              </a:rPr>
              <a:t>analyse</a:t>
            </a:r>
            <a:r>
              <a:rPr lang="en-US" sz="1600" dirty="0">
                <a:solidFill>
                  <a:srgbClr val="660066"/>
                </a:solidFill>
                <a:latin typeface="Calibri" charset="0"/>
              </a:rPr>
              <a:t> and create simulated motion games</a:t>
            </a:r>
            <a:r>
              <a:rPr lang="en-US" sz="1600" b="1" dirty="0">
                <a:solidFill>
                  <a:srgbClr val="660066"/>
                </a:solidFill>
                <a:latin typeface="Calibri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660066"/>
                </a:solidFill>
                <a:latin typeface="Calibri" charset="0"/>
              </a:rPr>
              <a:t>Design principles: </a:t>
            </a:r>
            <a:r>
              <a:rPr lang="en-US" sz="1800" dirty="0">
                <a:solidFill>
                  <a:srgbClr val="660066"/>
                </a:solidFill>
                <a:latin typeface="Calibri" charset="0"/>
              </a:rPr>
              <a:t> </a:t>
            </a:r>
          </a:p>
          <a:p>
            <a:pPr>
              <a:buFont typeface="Arial"/>
              <a:buChar char="•"/>
            </a:pPr>
            <a:r>
              <a:rPr lang="en-US" sz="1600" dirty="0">
                <a:solidFill>
                  <a:srgbClr val="660066"/>
                </a:solidFill>
                <a:latin typeface="Calibri" charset="0"/>
              </a:rPr>
              <a:t>dynamic simulation and linking between representations</a:t>
            </a:r>
          </a:p>
          <a:p>
            <a:pPr>
              <a:buFont typeface="Arial"/>
              <a:buChar char="•"/>
            </a:pPr>
            <a:r>
              <a:rPr lang="en-US" sz="1600" dirty="0">
                <a:solidFill>
                  <a:srgbClr val="660066"/>
                </a:solidFill>
                <a:latin typeface="Calibri" charset="0"/>
              </a:rPr>
              <a:t>drive the simulation from the graph or the function</a:t>
            </a:r>
          </a:p>
          <a:p>
            <a:pPr>
              <a:buFont typeface="Arial"/>
              <a:buChar char="•"/>
            </a:pPr>
            <a:r>
              <a:rPr lang="en-US" sz="1600" dirty="0">
                <a:solidFill>
                  <a:srgbClr val="660066"/>
                </a:solidFill>
                <a:latin typeface="Calibri" charset="0"/>
              </a:rPr>
              <a:t>show/hide representations, as appropriate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660066"/>
                </a:solidFill>
                <a:latin typeface="Calibri" charset="0"/>
              </a:rPr>
              <a:t>Big mathematical ideas </a:t>
            </a:r>
          </a:p>
          <a:p>
            <a:pPr>
              <a:spcBef>
                <a:spcPts val="600"/>
              </a:spcBef>
              <a:buClr>
                <a:srgbClr val="004B8D"/>
              </a:buClr>
              <a:buSzPct val="100000"/>
              <a:buFont typeface="Arial"/>
              <a:buChar char="•"/>
            </a:pPr>
            <a:r>
              <a:rPr lang="en-US" sz="1600" b="1" dirty="0">
                <a:solidFill>
                  <a:srgbClr val="660066"/>
                </a:solidFill>
                <a:latin typeface="Calibri" charset="0"/>
              </a:rPr>
              <a:t>Coordinating</a:t>
            </a:r>
            <a:r>
              <a:rPr lang="en-US" sz="1600" dirty="0">
                <a:solidFill>
                  <a:srgbClr val="660066"/>
                </a:solidFill>
                <a:latin typeface="Calibri" charset="0"/>
              </a:rPr>
              <a:t> algebraic, graphical, and tabular </a:t>
            </a:r>
            <a:r>
              <a:rPr lang="en-US" sz="1600" dirty="0" smtClean="0">
                <a:solidFill>
                  <a:srgbClr val="660066"/>
                </a:solidFill>
                <a:latin typeface="Calibri" charset="0"/>
              </a:rPr>
              <a:t>representations</a:t>
            </a:r>
          </a:p>
          <a:p>
            <a:pPr>
              <a:spcBef>
                <a:spcPts val="600"/>
              </a:spcBef>
              <a:buClr>
                <a:srgbClr val="004B8D"/>
              </a:buClr>
              <a:buSzPct val="100000"/>
              <a:buFont typeface="Arial"/>
              <a:buChar char="•"/>
            </a:pPr>
            <a:r>
              <a:rPr lang="en-US" sz="1600" dirty="0" smtClean="0">
                <a:solidFill>
                  <a:srgbClr val="660066"/>
                </a:solidFill>
                <a:latin typeface="Calibri" charset="0"/>
              </a:rPr>
              <a:t>Speed as a context to introduce rates of change</a:t>
            </a:r>
            <a:endParaRPr lang="en-US" sz="1600" dirty="0">
              <a:solidFill>
                <a:srgbClr val="660066"/>
              </a:solidFill>
              <a:latin typeface="Calibri" charset="0"/>
            </a:endParaRPr>
          </a:p>
          <a:p>
            <a:pPr>
              <a:spcBef>
                <a:spcPts val="600"/>
              </a:spcBef>
              <a:buClr>
                <a:srgbClr val="004B8D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rgbClr val="660066"/>
                </a:solidFill>
                <a:latin typeface="Calibri" charset="0"/>
              </a:rPr>
              <a:t> y= mx+c as a model of constant velocity motion – the </a:t>
            </a:r>
            <a:r>
              <a:rPr lang="en-US" sz="1600" b="1" dirty="0">
                <a:solidFill>
                  <a:srgbClr val="660066"/>
                </a:solidFill>
                <a:latin typeface="Calibri" charset="0"/>
              </a:rPr>
              <a:t>meaning of m and c in the motion </a:t>
            </a:r>
            <a:r>
              <a:rPr lang="en-US" sz="1600" b="1" dirty="0" smtClean="0">
                <a:solidFill>
                  <a:srgbClr val="660066"/>
                </a:solidFill>
                <a:latin typeface="Calibri" charset="0"/>
              </a:rPr>
              <a:t>context</a:t>
            </a:r>
          </a:p>
          <a:p>
            <a:pPr>
              <a:spcBef>
                <a:spcPts val="600"/>
              </a:spcBef>
              <a:buClr>
                <a:srgbClr val="004B8D"/>
              </a:buClr>
              <a:buSzPct val="100000"/>
              <a:buFont typeface="Arial"/>
              <a:buChar char="•"/>
            </a:pPr>
            <a:r>
              <a:rPr lang="en-US" sz="1600" b="1" dirty="0" smtClean="0">
                <a:solidFill>
                  <a:srgbClr val="660066"/>
                </a:solidFill>
                <a:latin typeface="Calibri" charset="0"/>
              </a:rPr>
              <a:t>Piece-wise linear functions</a:t>
            </a:r>
            <a:endParaRPr lang="en-US" sz="1600" b="1" dirty="0">
              <a:solidFill>
                <a:srgbClr val="660066"/>
              </a:solidFill>
              <a:latin typeface="Calibri" charset="0"/>
            </a:endParaRPr>
          </a:p>
          <a:p>
            <a:pPr>
              <a:spcBef>
                <a:spcPts val="600"/>
              </a:spcBef>
              <a:buClr>
                <a:srgbClr val="004B8D"/>
              </a:buClr>
              <a:buSzPct val="100000"/>
              <a:buFont typeface="Arial"/>
              <a:buChar char="•"/>
            </a:pPr>
            <a:r>
              <a:rPr lang="en-US" sz="1600" b="1" dirty="0" smtClean="0">
                <a:solidFill>
                  <a:srgbClr val="660066"/>
                </a:solidFill>
                <a:latin typeface="Calibri" charset="0"/>
              </a:rPr>
              <a:t>Velocity</a:t>
            </a:r>
            <a:r>
              <a:rPr lang="en-US" sz="1600" dirty="0" smtClean="0">
                <a:solidFill>
                  <a:srgbClr val="660066"/>
                </a:solidFill>
                <a:latin typeface="Calibri" charset="0"/>
              </a:rPr>
              <a:t> </a:t>
            </a:r>
            <a:r>
              <a:rPr lang="en-US" sz="1600" dirty="0">
                <a:solidFill>
                  <a:srgbClr val="660066"/>
                </a:solidFill>
                <a:latin typeface="Calibri" charset="0"/>
              </a:rPr>
              <a:t>as speed with direction and </a:t>
            </a:r>
            <a:r>
              <a:rPr lang="en-US" sz="1600" b="1" dirty="0">
                <a:solidFill>
                  <a:srgbClr val="660066"/>
                </a:solidFill>
                <a:latin typeface="Calibri" charset="0"/>
              </a:rPr>
              <a:t>average </a:t>
            </a:r>
            <a:r>
              <a:rPr lang="en-US" sz="1600" b="1" dirty="0" smtClean="0">
                <a:solidFill>
                  <a:srgbClr val="660066"/>
                </a:solidFill>
                <a:latin typeface="Calibri" charset="0"/>
              </a:rPr>
              <a:t>velocity</a:t>
            </a:r>
            <a:r>
              <a:rPr lang="en-US" sz="1600" dirty="0">
                <a:solidFill>
                  <a:srgbClr val="660066"/>
                </a:solidFill>
                <a:latin typeface="Calibri" charset="0"/>
              </a:rPr>
              <a:t> </a:t>
            </a:r>
            <a:r>
              <a:rPr lang="en-US" sz="1600" b="1" dirty="0" smtClean="0">
                <a:solidFill>
                  <a:srgbClr val="660066"/>
                </a:solidFill>
                <a:latin typeface="Calibri" charset="0"/>
              </a:rPr>
              <a:t> [</a:t>
            </a:r>
            <a:r>
              <a:rPr lang="en-US" sz="1600" dirty="0" smtClean="0">
                <a:solidFill>
                  <a:srgbClr val="660066"/>
                </a:solidFill>
                <a:latin typeface="Calibri" charset="0"/>
              </a:rPr>
              <a:t>in Part 2]</a:t>
            </a:r>
            <a:endParaRPr lang="en-US" sz="1600" dirty="0">
              <a:solidFill>
                <a:srgbClr val="660066"/>
              </a:solidFill>
              <a:latin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723" y="1244659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08000"/>
                </a:solidFill>
              </a:rPr>
              <a:t>“Let’s </a:t>
            </a:r>
            <a:r>
              <a:rPr lang="en-GB" i="1" dirty="0">
                <a:solidFill>
                  <a:srgbClr val="008000"/>
                </a:solidFill>
              </a:rPr>
              <a:t>work on a game with </a:t>
            </a:r>
            <a:r>
              <a:rPr lang="en-GB" i="1" dirty="0" smtClean="0">
                <a:solidFill>
                  <a:srgbClr val="008000"/>
                </a:solidFill>
              </a:rPr>
              <a:t>robots.</a:t>
            </a:r>
          </a:p>
          <a:p>
            <a:r>
              <a:rPr lang="en-GB" i="1" dirty="0" smtClean="0">
                <a:solidFill>
                  <a:srgbClr val="008000"/>
                </a:solidFill>
              </a:rPr>
              <a:t>We </a:t>
            </a:r>
            <a:r>
              <a:rPr lang="en-GB" i="1" dirty="0">
                <a:solidFill>
                  <a:srgbClr val="008000"/>
                </a:solidFill>
              </a:rPr>
              <a:t>need to set </a:t>
            </a:r>
            <a:r>
              <a:rPr lang="en-GB" i="1" dirty="0" smtClean="0">
                <a:solidFill>
                  <a:srgbClr val="008000"/>
                </a:solidFill>
              </a:rPr>
              <a:t>up the </a:t>
            </a:r>
            <a:r>
              <a:rPr lang="en-GB" i="1" dirty="0">
                <a:solidFill>
                  <a:srgbClr val="008000"/>
                </a:solidFill>
              </a:rPr>
              <a:t>mathematics to make our robots move at different</a:t>
            </a:r>
          </a:p>
          <a:p>
            <a:r>
              <a:rPr lang="en-GB" i="1" dirty="0">
                <a:solidFill>
                  <a:srgbClr val="008000"/>
                </a:solidFill>
              </a:rPr>
              <a:t>speeds</a:t>
            </a:r>
            <a:r>
              <a:rPr lang="en-GB" i="1" dirty="0" smtClean="0">
                <a:solidFill>
                  <a:srgbClr val="008000"/>
                </a:solidFill>
              </a:rPr>
              <a:t>.”</a:t>
            </a:r>
            <a:endParaRPr lang="en-GB" i="1" dirty="0">
              <a:solidFill>
                <a:srgbClr val="008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rgbClr val="4AAE58"/>
                </a:solidFill>
              </a:rPr>
              <a:t>Big picture </a:t>
            </a:r>
            <a:r>
              <a:rPr lang="en-GB" sz="3600" smtClean="0">
                <a:solidFill>
                  <a:srgbClr val="4AAE58"/>
                </a:solidFill>
              </a:rPr>
              <a:t>of the linear </a:t>
            </a:r>
            <a:r>
              <a:rPr lang="en-GB" sz="3600" dirty="0" smtClean="0">
                <a:solidFill>
                  <a:srgbClr val="4AAE58"/>
                </a:solidFill>
              </a:rPr>
              <a:t>functions unit</a:t>
            </a:r>
            <a:endParaRPr lang="en-GB" sz="3600" dirty="0">
              <a:solidFill>
                <a:srgbClr val="4AAE58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347864" y="3559648"/>
            <a:ext cx="1224136" cy="809387"/>
          </a:xfrm>
          <a:prstGeom prst="ellipse">
            <a:avLst/>
          </a:prstGeom>
          <a:solidFill>
            <a:schemeClr val="accent4">
              <a:lumMod val="40000"/>
              <a:lumOff val="60000"/>
              <a:alpha val="16000"/>
            </a:schemeClr>
          </a:solidFill>
          <a:ln w="38100" cmpd="sng">
            <a:solidFill>
              <a:srgbClr val="4AAE5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0000"/>
                </a:solidFill>
              </a:rPr>
              <a:t>Equation</a:t>
            </a:r>
          </a:p>
        </p:txBody>
      </p:sp>
      <p:sp>
        <p:nvSpPr>
          <p:cNvPr id="15" name="Oval 14"/>
          <p:cNvSpPr/>
          <p:nvPr/>
        </p:nvSpPr>
        <p:spPr>
          <a:xfrm>
            <a:off x="458619" y="3619613"/>
            <a:ext cx="1224136" cy="809387"/>
          </a:xfrm>
          <a:prstGeom prst="ellipse">
            <a:avLst/>
          </a:prstGeom>
          <a:solidFill>
            <a:schemeClr val="accent4">
              <a:lumMod val="40000"/>
              <a:lumOff val="60000"/>
              <a:alpha val="16000"/>
            </a:schemeClr>
          </a:solidFill>
          <a:ln w="38100" cmpd="sng">
            <a:solidFill>
              <a:srgbClr val="4AAE5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0000"/>
                </a:solidFill>
              </a:rPr>
              <a:t>Graph</a:t>
            </a:r>
          </a:p>
        </p:txBody>
      </p:sp>
      <p:sp>
        <p:nvSpPr>
          <p:cNvPr id="16" name="Oval 15"/>
          <p:cNvSpPr/>
          <p:nvPr/>
        </p:nvSpPr>
        <p:spPr>
          <a:xfrm>
            <a:off x="2087724" y="3371894"/>
            <a:ext cx="1224136" cy="809387"/>
          </a:xfrm>
          <a:prstGeom prst="ellipse">
            <a:avLst/>
          </a:prstGeom>
          <a:solidFill>
            <a:schemeClr val="accent4">
              <a:lumMod val="40000"/>
              <a:lumOff val="60000"/>
              <a:alpha val="16000"/>
            </a:schemeClr>
          </a:solidFill>
          <a:ln w="38100" cmpd="sng">
            <a:solidFill>
              <a:srgbClr val="4AAE5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0000"/>
                </a:solidFill>
              </a:rPr>
              <a:t>Table of values</a:t>
            </a:r>
          </a:p>
        </p:txBody>
      </p:sp>
      <p:sp>
        <p:nvSpPr>
          <p:cNvPr id="17" name="Oval 16"/>
          <p:cNvSpPr/>
          <p:nvPr/>
        </p:nvSpPr>
        <p:spPr>
          <a:xfrm>
            <a:off x="908824" y="2750261"/>
            <a:ext cx="1419594" cy="809387"/>
          </a:xfrm>
          <a:prstGeom prst="ellipse">
            <a:avLst/>
          </a:prstGeom>
          <a:solidFill>
            <a:schemeClr val="accent4">
              <a:lumMod val="40000"/>
              <a:lumOff val="60000"/>
              <a:alpha val="16000"/>
            </a:schemeClr>
          </a:solidFill>
          <a:ln w="38100" cmpd="sng">
            <a:solidFill>
              <a:srgbClr val="4AAE5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Simulation</a:t>
            </a:r>
            <a:endParaRPr lang="en-GB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3600" dirty="0">
                <a:solidFill>
                  <a:srgbClr val="4AAE58"/>
                </a:solidFill>
              </a:rPr>
              <a:t>Research-informed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of dynamic linked mathematical representations develops conceptual understanding.</a:t>
            </a:r>
          </a:p>
          <a:p>
            <a:r>
              <a:rPr lang="en-GB" dirty="0" smtClean="0"/>
              <a:t>Links with ‘variation theory’ – technology lets you explore conceptual variation by experience. The software will only let you change one mathematical variable at a time! (i.e. speed, starting point or total journey time).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93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310" y="974947"/>
            <a:ext cx="4598450" cy="1154383"/>
            <a:chOff x="215001" y="116202"/>
            <a:chExt cx="4598450" cy="1154383"/>
          </a:xfrm>
        </p:grpSpPr>
        <p:pic>
          <p:nvPicPr>
            <p:cNvPr id="30" name="Picture 29" descr="Screen Shot 2013-01-30 at 10.50.40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" t="1553" r="82425" b="68028"/>
            <a:stretch/>
          </p:blipFill>
          <p:spPr>
            <a:xfrm>
              <a:off x="215001" y="116202"/>
              <a:ext cx="1108254" cy="115438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177891" y="297390"/>
              <a:ext cx="3635560" cy="76944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-Motion </a:t>
              </a:r>
              <a:r>
                <a:rPr lang="en-US" sz="1100" dirty="0"/>
                <a:t>can be represented on a graph of time versus distance.</a:t>
              </a:r>
              <a:endParaRPr lang="en-GB" sz="1100" dirty="0"/>
            </a:p>
            <a:p>
              <a:r>
                <a:rPr lang="en-US" sz="1100" dirty="0" smtClean="0"/>
                <a:t>-</a:t>
              </a:r>
              <a:r>
                <a:rPr lang="en-US" sz="1100" dirty="0" err="1" smtClean="0"/>
                <a:t>Idealised</a:t>
              </a:r>
              <a:r>
                <a:rPr lang="en-US" sz="1100" dirty="0" smtClean="0"/>
                <a:t> </a:t>
              </a:r>
              <a:r>
                <a:rPr lang="en-US" sz="1100" dirty="0"/>
                <a:t>motion on a time-distance graph appears as a straight line (constant rate).</a:t>
              </a:r>
              <a:r>
                <a:rPr lang="en-GB" sz="1100" dirty="0"/>
                <a:t> </a:t>
              </a:r>
              <a:endParaRPr lang="en-US" sz="11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07689" y="974947"/>
            <a:ext cx="3891639" cy="1083455"/>
            <a:chOff x="5104716" y="106538"/>
            <a:chExt cx="3891639" cy="1083455"/>
          </a:xfrm>
        </p:grpSpPr>
        <p:pic>
          <p:nvPicPr>
            <p:cNvPr id="29" name="Picture 28" descr="Screen Shot 2013-01-30 at 10.50.40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83" t="2021" r="66189" b="69912"/>
            <a:stretch/>
          </p:blipFill>
          <p:spPr>
            <a:xfrm>
              <a:off x="5104716" y="106538"/>
              <a:ext cx="1100468" cy="108345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080088" y="219837"/>
              <a:ext cx="2916267" cy="78483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dk1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dirty="0" smtClean="0"/>
                <a:t>-</a:t>
              </a:r>
              <a:r>
                <a:rPr lang="en-US" dirty="0"/>
                <a:t>Motion can be represented on a graph of time versus distance.</a:t>
              </a:r>
              <a:endParaRPr lang="en-GB" dirty="0"/>
            </a:p>
            <a:p>
              <a:r>
                <a:rPr lang="en-US" dirty="0"/>
                <a:t>-</a:t>
              </a:r>
              <a:r>
                <a:rPr lang="en-US" dirty="0" err="1"/>
                <a:t>Idealised</a:t>
              </a:r>
              <a:r>
                <a:rPr lang="en-US" dirty="0"/>
                <a:t> motion on a time-distance graph appears as a straight line (constant rate).</a:t>
              </a:r>
              <a:r>
                <a:rPr lang="en-GB" dirty="0"/>
                <a:t> 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46639" y="1957333"/>
            <a:ext cx="7720774" cy="1097519"/>
            <a:chOff x="1177891" y="1189993"/>
            <a:chExt cx="7720774" cy="1097519"/>
          </a:xfrm>
        </p:grpSpPr>
        <p:pic>
          <p:nvPicPr>
            <p:cNvPr id="8" name="Picture 7" descr="Screen Shot 2013-01-30 at 10.50.40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40" t="1718" r="50079" b="70215"/>
            <a:stretch/>
          </p:blipFill>
          <p:spPr>
            <a:xfrm>
              <a:off x="1177891" y="1189993"/>
              <a:ext cx="1104427" cy="109751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158060" y="1361990"/>
              <a:ext cx="6740605" cy="76944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dk1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dirty="0" smtClean="0"/>
                <a:t>-</a:t>
              </a:r>
              <a:r>
                <a:rPr lang="en-US" dirty="0"/>
                <a:t>Graphs are mathematical representations of relationships such as motion.</a:t>
              </a:r>
              <a:endParaRPr lang="en-GB" dirty="0"/>
            </a:p>
            <a:p>
              <a:r>
                <a:rPr lang="en-US" dirty="0"/>
                <a:t>-Graphs of motion show characters’ start position, speed (relative) and places and times where characters meet.</a:t>
              </a:r>
              <a:endParaRPr lang="en-GB" dirty="0"/>
            </a:p>
            <a:p>
              <a:r>
                <a:rPr lang="en-US" dirty="0"/>
                <a:t>-For graphs of motion, that is, time versus distance: the steeper the line, the faster the motion.</a:t>
              </a:r>
              <a:endParaRPr lang="en-GB" dirty="0"/>
            </a:p>
            <a:p>
              <a:r>
                <a:rPr lang="en-US" dirty="0"/>
                <a:t>-Speed can be determined from different parts of graph and simulation.</a:t>
              </a:r>
              <a:r>
                <a:rPr lang="en-GB" dirty="0"/>
                <a:t> 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310" y="3030019"/>
            <a:ext cx="8774083" cy="1076100"/>
            <a:chOff x="124582" y="2287512"/>
            <a:chExt cx="8774083" cy="1076100"/>
          </a:xfrm>
        </p:grpSpPr>
        <p:pic>
          <p:nvPicPr>
            <p:cNvPr id="28" name="Picture 27" descr="Screen Shot 2013-01-30 at 10.50.40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33" t="2050" r="33735" b="66929"/>
            <a:stretch/>
          </p:blipFill>
          <p:spPr>
            <a:xfrm>
              <a:off x="124582" y="2287512"/>
              <a:ext cx="982877" cy="10761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019459" y="2393110"/>
              <a:ext cx="7879206" cy="938719"/>
            </a:xfrm>
            <a:prstGeom prst="rect">
              <a:avLst/>
            </a:prstGeom>
            <a:solidFill>
              <a:srgbClr val="4AAE58">
                <a:alpha val="20000"/>
              </a:srgb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dk1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dirty="0" smtClean="0"/>
                <a:t>-</a:t>
              </a:r>
              <a:r>
                <a:rPr lang="en-US" dirty="0"/>
                <a:t>Equations, also known as algebraic expressions, are a form of mathematical representation</a:t>
              </a:r>
              <a:r>
                <a:rPr lang="en-US" dirty="0" smtClean="0"/>
                <a:t>. Graphs </a:t>
              </a:r>
              <a:r>
                <a:rPr lang="en-US" dirty="0"/>
                <a:t>and tables are other forms.</a:t>
              </a:r>
              <a:endParaRPr lang="en-GB" dirty="0"/>
            </a:p>
            <a:p>
              <a:r>
                <a:rPr lang="en-GB" dirty="0"/>
                <a:t>-</a:t>
              </a:r>
              <a:r>
                <a:rPr lang="en-US" dirty="0"/>
                <a:t>Equations can be written based on tables or graphs.</a:t>
              </a:r>
              <a:endParaRPr lang="en-GB" dirty="0"/>
            </a:p>
            <a:p>
              <a:r>
                <a:rPr lang="en-US" dirty="0"/>
                <a:t>-You can “translate” between graphs, tables and equations.</a:t>
              </a:r>
              <a:endParaRPr lang="en-GB" dirty="0"/>
            </a:p>
            <a:p>
              <a:r>
                <a:rPr lang="en-US" dirty="0"/>
                <a:t>-Time, distance and speed are represented differently in these three representations.</a:t>
              </a:r>
              <a:endParaRPr lang="en-GB" dirty="0"/>
            </a:p>
            <a:p>
              <a:r>
                <a:rPr lang="en-US" dirty="0"/>
                <a:t>-For equations of the form y = mx, in motion contexts, m is the speed of a moving object.</a:t>
              </a:r>
              <a:r>
                <a:rPr lang="en-GB" dirty="0"/>
                <a:t> 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46639" y="4027564"/>
            <a:ext cx="5082551" cy="1025695"/>
            <a:chOff x="113241" y="3331828"/>
            <a:chExt cx="5082551" cy="1025695"/>
          </a:xfrm>
        </p:grpSpPr>
        <p:pic>
          <p:nvPicPr>
            <p:cNvPr id="27" name="Picture 26" descr="Screen Shot 2013-01-30 at 10.50.40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68" t="1822" r="17637" b="69508"/>
            <a:stretch/>
          </p:blipFill>
          <p:spPr>
            <a:xfrm>
              <a:off x="113241" y="3331828"/>
              <a:ext cx="1005014" cy="102569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903044" y="3565906"/>
              <a:ext cx="4292748" cy="26161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100"/>
              </a:lvl1pPr>
            </a:lstStyle>
            <a:p>
              <a:r>
                <a:rPr lang="en-US" dirty="0" smtClean="0"/>
                <a:t>-You </a:t>
              </a:r>
              <a:r>
                <a:rPr lang="en-US" dirty="0"/>
                <a:t>can “translate” between graphs, tables and algebraic expressions.</a:t>
              </a:r>
              <a:r>
                <a:rPr lang="en-GB" dirty="0"/>
                <a:t> 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2310" y="4838291"/>
            <a:ext cx="8492968" cy="1011179"/>
            <a:chOff x="113241" y="4246175"/>
            <a:chExt cx="8492968" cy="1011179"/>
          </a:xfrm>
        </p:grpSpPr>
        <p:pic>
          <p:nvPicPr>
            <p:cNvPr id="26" name="Picture 25" descr="Screen Shot 2013-01-30 at 10.50.40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3" t="970" r="877" b="69828"/>
            <a:stretch/>
          </p:blipFill>
          <p:spPr>
            <a:xfrm>
              <a:off x="113241" y="4246175"/>
              <a:ext cx="978554" cy="101117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009151" y="4363376"/>
              <a:ext cx="7597058" cy="76944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dk1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dirty="0" smtClean="0"/>
                <a:t>-Introduction </a:t>
              </a:r>
              <a:r>
                <a:rPr lang="en-US" dirty="0"/>
                <a:t>to non-proportional linear functions (not passing through the origin).</a:t>
              </a:r>
              <a:endParaRPr lang="en-GB" dirty="0"/>
            </a:p>
            <a:p>
              <a:r>
                <a:rPr lang="en-US" dirty="0" smtClean="0"/>
                <a:t>-Pupils </a:t>
              </a:r>
              <a:r>
                <a:rPr lang="en-US" dirty="0"/>
                <a:t>explore two ways to derive the equations of non-proportional linear functions: using</a:t>
              </a:r>
              <a:endParaRPr lang="en-GB" dirty="0"/>
            </a:p>
            <a:p>
              <a:r>
                <a:rPr lang="en-US" dirty="0"/>
                <a:t>differences of position and time in a table; using the y-intercept and speed/gradient of </a:t>
              </a:r>
              <a:r>
                <a:rPr lang="en-US" dirty="0" smtClean="0"/>
                <a:t>a graph</a:t>
              </a:r>
              <a:r>
                <a:rPr lang="en-US" dirty="0"/>
                <a:t>.</a:t>
              </a:r>
              <a:endParaRPr lang="en-GB" dirty="0"/>
            </a:p>
            <a:p>
              <a:r>
                <a:rPr lang="en-US" dirty="0" smtClean="0"/>
                <a:t>-For </a:t>
              </a:r>
              <a:r>
                <a:rPr lang="en-US" dirty="0"/>
                <a:t>equations of the form y = mx + c, in motion contexts, c is typically the starting </a:t>
              </a:r>
              <a:r>
                <a:rPr lang="en-US" dirty="0" smtClean="0"/>
                <a:t>point and </a:t>
              </a:r>
              <a:r>
                <a:rPr lang="en-US" dirty="0"/>
                <a:t>m is the speed of a moving object.</a:t>
              </a:r>
              <a:r>
                <a:rPr lang="en-GB" dirty="0"/>
                <a:t> 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24774" y="458409"/>
            <a:ext cx="8219226" cy="5589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600">
                <a:solidFill>
                  <a:srgbClr val="4AAE58"/>
                </a:solidFill>
                <a:latin typeface="+mj-lt"/>
              </a:defRPr>
            </a:lvl1pPr>
            <a:lvl2pPr algn="ctr" eaLnBrk="1" hangingPunct="1">
              <a:defRPr sz="4400">
                <a:latin typeface="Calibri" charset="0"/>
              </a:defRPr>
            </a:lvl2pPr>
            <a:lvl3pPr algn="ctr" eaLnBrk="1" hangingPunct="1">
              <a:defRPr sz="4400">
                <a:latin typeface="Calibri" charset="0"/>
              </a:defRPr>
            </a:lvl3pPr>
            <a:lvl4pPr algn="ctr" eaLnBrk="1" hangingPunct="1">
              <a:defRPr sz="4400">
                <a:latin typeface="Calibri" charset="0"/>
              </a:defRPr>
            </a:lvl4pPr>
            <a:lvl5pPr algn="ctr" eaLnBrk="1" hangingPunct="1">
              <a:defRPr sz="4400">
                <a:latin typeface="Calibri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</a:defRPr>
            </a:lvl9pPr>
          </a:lstStyle>
          <a:p>
            <a:r>
              <a:rPr lang="en-US" dirty="0"/>
              <a:t>Mathematical progression (part 1)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5849470"/>
            <a:ext cx="8699328" cy="1008530"/>
            <a:chOff x="199337" y="5295447"/>
            <a:chExt cx="8699328" cy="1008530"/>
          </a:xfrm>
        </p:grpSpPr>
        <p:pic>
          <p:nvPicPr>
            <p:cNvPr id="23" name="Picture 22" descr="Screen Shot 2013-01-30 at 10.50.40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0" t="33503" r="82639" b="37295"/>
            <a:stretch/>
          </p:blipFill>
          <p:spPr>
            <a:xfrm>
              <a:off x="199337" y="5295447"/>
              <a:ext cx="978554" cy="100853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091795" y="5475821"/>
              <a:ext cx="7806870" cy="76944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dk1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dirty="0" smtClean="0"/>
                <a:t>-In </a:t>
              </a:r>
              <a:r>
                <a:rPr lang="en-US" dirty="0"/>
                <a:t>a position-time graph, multi-segment graphs can represent characters moving at </a:t>
              </a:r>
              <a:r>
                <a:rPr lang="en-US" dirty="0" smtClean="0"/>
                <a:t>different speeds</a:t>
              </a:r>
              <a:r>
                <a:rPr lang="en-US" dirty="0"/>
                <a:t>.</a:t>
              </a:r>
            </a:p>
            <a:p>
              <a:r>
                <a:rPr lang="en-US" dirty="0"/>
                <a:t>-</a:t>
              </a:r>
              <a:r>
                <a:rPr lang="en-US" dirty="0" smtClean="0"/>
                <a:t>Graphs </a:t>
              </a:r>
              <a:r>
                <a:rPr lang="en-US" dirty="0"/>
                <a:t>tell a story. Stories can be represented in the form of graphs. In this activity, </a:t>
              </a:r>
              <a:r>
                <a:rPr lang="en-US" dirty="0" smtClean="0"/>
                <a:t>pupils will </a:t>
              </a:r>
              <a:r>
                <a:rPr lang="en-US" dirty="0"/>
                <a:t>learn to write stories from graphs and make graphs for stories.</a:t>
              </a:r>
            </a:p>
            <a:p>
              <a:r>
                <a:rPr lang="en-US" dirty="0"/>
                <a:t>-</a:t>
              </a:r>
              <a:r>
                <a:rPr lang="en-US" dirty="0" smtClean="0"/>
                <a:t>“</a:t>
              </a:r>
              <a:r>
                <a:rPr lang="en-US" dirty="0"/>
                <a:t>Flat” or horizontal lines represent standing still.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92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3600" dirty="0">
                <a:solidFill>
                  <a:srgbClr val="4AAE58"/>
                </a:solidFill>
              </a:rPr>
              <a:t>Get to know the Teacher’s guide!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800" b="1" dirty="0" smtClean="0"/>
              <a:t>It includes guidance on:</a:t>
            </a:r>
          </a:p>
          <a:p>
            <a:pPr>
              <a:buBlip>
                <a:blip r:embed="rId2"/>
              </a:buBlip>
            </a:pPr>
            <a:r>
              <a:rPr lang="en-GB" sz="2800" b="1" dirty="0" smtClean="0">
                <a:solidFill>
                  <a:srgbClr val="4AAE58"/>
                </a:solidFill>
              </a:rPr>
              <a:t>National Curriculum mapping</a:t>
            </a:r>
            <a:r>
              <a:rPr lang="en-GB" sz="2800" dirty="0" smtClean="0">
                <a:solidFill>
                  <a:srgbClr val="4AAE58"/>
                </a:solidFill>
              </a:rPr>
              <a:t> </a:t>
            </a:r>
            <a:r>
              <a:rPr lang="en-GB" sz="2800" dirty="0"/>
              <a:t>(p. vii and viii</a:t>
            </a:r>
            <a:r>
              <a:rPr lang="en-GB" sz="2800" dirty="0" smtClean="0"/>
              <a:t>)</a:t>
            </a:r>
          </a:p>
          <a:p>
            <a:pPr>
              <a:buBlip>
                <a:blip r:embed="rId2"/>
              </a:buBlip>
            </a:pPr>
            <a:r>
              <a:rPr lang="en-GB" sz="2800" dirty="0" smtClean="0"/>
              <a:t>Classroom organisation </a:t>
            </a:r>
            <a:r>
              <a:rPr lang="en-GB" sz="2800" dirty="0"/>
              <a:t>(p. ix </a:t>
            </a:r>
            <a:r>
              <a:rPr lang="en-GB" sz="2800" dirty="0" smtClean="0"/>
              <a:t>– </a:t>
            </a:r>
            <a:r>
              <a:rPr lang="en-GB" sz="2800" dirty="0"/>
              <a:t>xi</a:t>
            </a:r>
            <a:r>
              <a:rPr lang="en-GB" sz="2800" dirty="0" smtClean="0"/>
              <a:t>)</a:t>
            </a:r>
          </a:p>
          <a:p>
            <a:pPr>
              <a:buBlip>
                <a:blip r:embed="rId2"/>
              </a:buBlip>
            </a:pPr>
            <a:r>
              <a:rPr lang="en-GB" sz="2800" dirty="0" smtClean="0"/>
              <a:t>The CM Pedagogy: </a:t>
            </a:r>
            <a:r>
              <a:rPr lang="en-GB" sz="2800" b="1" dirty="0" smtClean="0">
                <a:solidFill>
                  <a:srgbClr val="4AAE58"/>
                </a:solidFill>
              </a:rPr>
              <a:t>Predict-Check- Explain</a:t>
            </a:r>
          </a:p>
          <a:p>
            <a:pPr>
              <a:buBlip>
                <a:blip r:embed="rId2"/>
              </a:buBlip>
            </a:pPr>
            <a:r>
              <a:rPr lang="en-GB" sz="2800" dirty="0" smtClean="0"/>
              <a:t>Mathematical progression and </a:t>
            </a:r>
            <a:r>
              <a:rPr lang="en-GB" sz="2800" dirty="0"/>
              <a:t>k</a:t>
            </a:r>
            <a:r>
              <a:rPr lang="en-GB" sz="2800" dirty="0" smtClean="0"/>
              <a:t>ey </a:t>
            </a:r>
            <a:r>
              <a:rPr lang="en-GB" sz="2800" dirty="0"/>
              <a:t>technology </a:t>
            </a:r>
            <a:r>
              <a:rPr lang="en-GB" sz="2800" dirty="0" smtClean="0"/>
              <a:t>experiences</a:t>
            </a:r>
            <a:endParaRPr lang="en-GB" sz="2800" dirty="0"/>
          </a:p>
          <a:p>
            <a:pPr>
              <a:buBlip>
                <a:blip r:embed="rId2"/>
              </a:buBlip>
            </a:pPr>
            <a:r>
              <a:rPr lang="en-GB" sz="2800" dirty="0" smtClean="0"/>
              <a:t>Context </a:t>
            </a:r>
            <a:r>
              <a:rPr lang="en-GB" sz="2800" dirty="0"/>
              <a:t>for the module (pages 1-2)</a:t>
            </a:r>
          </a:p>
          <a:p>
            <a:pPr>
              <a:buBlip>
                <a:blip r:embed="rId2"/>
              </a:buBlip>
            </a:pPr>
            <a:r>
              <a:rPr lang="en-GB" sz="2800" dirty="0" smtClean="0"/>
              <a:t>Outline ideas to support lesson planning </a:t>
            </a:r>
            <a:r>
              <a:rPr lang="en-GB" sz="2800" dirty="0"/>
              <a:t>- key ideas, question and guidance in relation to the task, plenary, pupil </a:t>
            </a:r>
            <a:r>
              <a:rPr lang="en-GB" sz="2800" dirty="0" smtClean="0"/>
              <a:t>difficulties. </a:t>
            </a:r>
          </a:p>
          <a:p>
            <a:pPr>
              <a:buBlip>
                <a:blip r:embed="rId2"/>
              </a:buBlip>
            </a:pPr>
            <a:r>
              <a:rPr lang="en-GB" sz="2800" dirty="0" smtClean="0"/>
              <a:t>Pages from Pupil’s workbook with suggested answers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3555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rgbClr val="4AAE58"/>
                </a:solidFill>
              </a:rPr>
              <a:t>Preparation for the session </a:t>
            </a:r>
            <a:endParaRPr lang="en-GB" sz="3600" dirty="0">
              <a:solidFill>
                <a:srgbClr val="4AAE5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000" dirty="0" smtClean="0"/>
              <a:t>You will need:</a:t>
            </a:r>
          </a:p>
          <a:p>
            <a:pPr>
              <a:buBlip>
                <a:blip r:embed="rId3"/>
              </a:buBlip>
            </a:pPr>
            <a:r>
              <a:rPr lang="en-GB" sz="3000" dirty="0" smtClean="0"/>
              <a:t>Laptops or tablets with access to the Cornerstone Maths software in the Google Chrome browser</a:t>
            </a:r>
          </a:p>
          <a:p>
            <a:pPr>
              <a:buBlip>
                <a:blip r:embed="rId3"/>
              </a:buBlip>
            </a:pPr>
            <a:r>
              <a:rPr lang="en-GB" sz="3000" dirty="0" smtClean="0"/>
              <a:t>Printed copies of the </a:t>
            </a:r>
            <a:r>
              <a:rPr lang="en-GB" sz="3000" dirty="0" smtClean="0">
                <a:hlinkClick r:id="rId4"/>
              </a:rPr>
              <a:t>Teacher Guide and Pupil workbook (Part 1)</a:t>
            </a:r>
            <a:endParaRPr lang="en-GB" sz="3000" dirty="0" smtClean="0"/>
          </a:p>
          <a:p>
            <a:pPr>
              <a:buBlip>
                <a:blip r:embed="rId3"/>
              </a:buBlip>
            </a:pPr>
            <a:r>
              <a:rPr lang="en-GB" sz="3000" dirty="0" smtClean="0"/>
              <a:t>Printed copies of the </a:t>
            </a:r>
            <a:r>
              <a:rPr lang="en-GB" sz="3000" dirty="0" smtClean="0">
                <a:hlinkClick r:id="rId5"/>
              </a:rPr>
              <a:t>PD tasks</a:t>
            </a:r>
            <a:endParaRPr lang="en-GB" sz="3000" dirty="0" smtClean="0"/>
          </a:p>
          <a:p>
            <a:pPr>
              <a:buBlip>
                <a:blip r:embed="rId3"/>
              </a:buBlip>
            </a:pPr>
            <a:r>
              <a:rPr lang="en-GB" sz="3000" dirty="0" smtClean="0"/>
              <a:t>Printed copy of the </a:t>
            </a:r>
            <a:r>
              <a:rPr lang="en-GB" sz="3000" dirty="0" smtClean="0">
                <a:hlinkClick r:id="rId6"/>
              </a:rPr>
              <a:t>Lesson Study guide</a:t>
            </a:r>
            <a:endParaRPr lang="en-GB" sz="3000" dirty="0" smtClean="0"/>
          </a:p>
        </p:txBody>
      </p:sp>
    </p:spTree>
    <p:extLst>
      <p:ext uri="{BB962C8B-B14F-4D97-AF65-F5344CB8AC3E}">
        <p14:creationId xmlns:p14="http://schemas.microsoft.com/office/powerpoint/2010/main" val="360907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3600" dirty="0">
                <a:solidFill>
                  <a:srgbClr val="4AAE58"/>
                </a:solidFill>
              </a:rPr>
              <a:t>Get to know the early 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800" dirty="0" smtClean="0"/>
              <a:t>Using the pupil workbook, work through Investigations 1 to 4</a:t>
            </a:r>
            <a:r>
              <a:rPr lang="is-IS" sz="2800" dirty="0" smtClean="0"/>
              <a:t>… </a:t>
            </a:r>
          </a:p>
          <a:p>
            <a:pPr marL="0" indent="0">
              <a:buNone/>
            </a:pPr>
            <a:r>
              <a:rPr lang="is-IS" sz="2800" dirty="0" smtClean="0"/>
              <a:t>As you do so, think about:</a:t>
            </a:r>
          </a:p>
          <a:p>
            <a:pPr marL="0" indent="0">
              <a:buNone/>
            </a:pPr>
            <a:endParaRPr lang="is-IS" sz="2800" dirty="0" smtClean="0"/>
          </a:p>
          <a:p>
            <a:pPr>
              <a:buBlip>
                <a:blip r:embed="rId2"/>
              </a:buBlip>
            </a:pPr>
            <a:r>
              <a:rPr lang="en-US" sz="2800" dirty="0" smtClean="0"/>
              <a:t>T</a:t>
            </a:r>
            <a:r>
              <a:rPr lang="en-GB" sz="2800" dirty="0" smtClean="0"/>
              <a:t>he progression in the mathematical ideas, and how you’ll ensure that all pupils understand the developing concepts.</a:t>
            </a:r>
          </a:p>
          <a:p>
            <a:pPr>
              <a:buBlip>
                <a:blip r:embed="rId2"/>
              </a:buBlip>
            </a:pPr>
            <a:r>
              <a:rPr lang="en-GB" sz="2800" dirty="0" smtClean="0"/>
              <a:t>How you’ll support your pupils through the tasks – your introductions, key </a:t>
            </a:r>
            <a:r>
              <a:rPr lang="en-GB" sz="2800" dirty="0"/>
              <a:t>ideas, </a:t>
            </a:r>
            <a:r>
              <a:rPr lang="en-GB" sz="2800" dirty="0" smtClean="0"/>
              <a:t>questions and potential </a:t>
            </a:r>
            <a:r>
              <a:rPr lang="en-GB" sz="2800" dirty="0"/>
              <a:t>pupil </a:t>
            </a:r>
            <a:r>
              <a:rPr lang="en-GB" sz="2800" dirty="0" smtClean="0"/>
              <a:t>difficulties (The Teacher Guide offers support for this).</a:t>
            </a:r>
          </a:p>
        </p:txBody>
      </p:sp>
    </p:spTree>
    <p:extLst>
      <p:ext uri="{BB962C8B-B14F-4D97-AF65-F5344CB8AC3E}">
        <p14:creationId xmlns:p14="http://schemas.microsoft.com/office/powerpoint/2010/main" val="6971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3600" dirty="0" smtClean="0">
                <a:solidFill>
                  <a:srgbClr val="4AAE58"/>
                </a:solidFill>
              </a:rPr>
              <a:t>Planning for the landmark activity</a:t>
            </a:r>
            <a:endParaRPr lang="en-GB" sz="3600" dirty="0">
              <a:solidFill>
                <a:srgbClr val="4AAE5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800" dirty="0" smtClean="0"/>
              <a:t>The landmark activity for the linear functions unit is Investigation 4, ‘Shakey the robot’</a:t>
            </a:r>
            <a:endParaRPr lang="is-IS" sz="2800" dirty="0" smtClean="0"/>
          </a:p>
          <a:p>
            <a:pPr marL="0" indent="0">
              <a:buNone/>
            </a:pPr>
            <a:endParaRPr lang="is-IS" sz="2800" dirty="0" smtClean="0"/>
          </a:p>
          <a:p>
            <a:pPr>
              <a:buBlip>
                <a:blip r:embed="rId2"/>
              </a:buBlip>
            </a:pPr>
            <a:r>
              <a:rPr lang="en-GB" sz="2800" dirty="0" smtClean="0"/>
              <a:t>This is the first activity where pupils meet linear functions expressed with algebra.</a:t>
            </a:r>
          </a:p>
          <a:p>
            <a:pPr>
              <a:buBlip>
                <a:blip r:embed="rId2"/>
              </a:buBlip>
            </a:pPr>
            <a:r>
              <a:rPr lang="en-GB" sz="2800" dirty="0" smtClean="0"/>
              <a:t>The emphasis is on pupils being able to understand the different representations, with a focus on the value and role of ‘m’.</a:t>
            </a:r>
          </a:p>
          <a:p>
            <a:pPr>
              <a:buBlip>
                <a:blip r:embed="rId2"/>
              </a:buBlip>
            </a:pPr>
            <a:r>
              <a:rPr lang="en-GB" sz="2800" dirty="0" smtClean="0"/>
              <a:t>We offer a </a:t>
            </a:r>
            <a:r>
              <a:rPr lang="en-GB" sz="2800" dirty="0" smtClean="0">
                <a:hlinkClick r:id="rId3"/>
              </a:rPr>
              <a:t>planning proforma</a:t>
            </a:r>
            <a:r>
              <a:rPr lang="en-GB" sz="2800" dirty="0" smtClean="0"/>
              <a:t> to support a more detailed lesson plan for this activity.</a:t>
            </a:r>
          </a:p>
          <a:p>
            <a:pPr>
              <a:buBlip>
                <a:blip r:embed="rId2"/>
              </a:buBlip>
            </a:pPr>
            <a:r>
              <a:rPr lang="en-GB" sz="2800" dirty="0" smtClean="0"/>
              <a:t>Many other teachers’ plans for the landmark activity are available in the </a:t>
            </a:r>
            <a:r>
              <a:rPr lang="en-GB" sz="2800" dirty="0" smtClean="0">
                <a:hlinkClick r:id="rId4"/>
              </a:rPr>
              <a:t>NCETM Project Community</a:t>
            </a:r>
            <a:r>
              <a:rPr lang="en-GB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073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5968" y="1600200"/>
            <a:ext cx="7492064" cy="452596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623888"/>
            <a:ext cx="8229600" cy="9461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3600" dirty="0" smtClean="0">
                <a:solidFill>
                  <a:srgbClr val="4AAE58"/>
                </a:solidFill>
              </a:rPr>
              <a:t>The Lesson Study cycle</a:t>
            </a:r>
            <a:endParaRPr lang="en-GB" sz="3600" dirty="0">
              <a:solidFill>
                <a:srgbClr val="4AAE5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488" y="5951350"/>
            <a:ext cx="8198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 the </a:t>
            </a:r>
            <a:r>
              <a:rPr lang="en-GB" dirty="0" smtClean="0">
                <a:hlinkClick r:id="rId4"/>
              </a:rPr>
              <a:t>Lesson Study Guide</a:t>
            </a:r>
            <a:r>
              <a:rPr lang="en-GB" dirty="0" smtClean="0"/>
              <a:t> to support the planning, teaching and reflection cycle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08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3600" dirty="0">
                <a:solidFill>
                  <a:srgbClr val="4AAE58"/>
                </a:solidFill>
              </a:rPr>
              <a:t>Planning Investigation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GB" dirty="0" smtClean="0"/>
              <a:t>Do Investigation 4 for yourself – and establish your learning objectives.</a:t>
            </a:r>
          </a:p>
          <a:p>
            <a:pPr>
              <a:buBlip>
                <a:blip r:embed="rId2"/>
              </a:buBlip>
            </a:pPr>
            <a:r>
              <a:rPr lang="en-GB" dirty="0" smtClean="0"/>
              <a:t>Use the planning template to develop your lesson.</a:t>
            </a:r>
          </a:p>
          <a:p>
            <a:pPr>
              <a:buBlip>
                <a:blip r:embed="rId2"/>
              </a:buBlip>
            </a:pPr>
            <a:r>
              <a:rPr lang="en-GB" dirty="0"/>
              <a:t>Y</a:t>
            </a:r>
            <a:r>
              <a:rPr lang="en-GB" dirty="0" smtClean="0"/>
              <a:t>ou may find it helpful to create a ppt/IWB presentation at the same time – with key instructions/prompts/questions etc.</a:t>
            </a:r>
          </a:p>
        </p:txBody>
      </p:sp>
    </p:spTree>
    <p:extLst>
      <p:ext uri="{BB962C8B-B14F-4D97-AF65-F5344CB8AC3E}">
        <p14:creationId xmlns:p14="http://schemas.microsoft.com/office/powerpoint/2010/main" val="70763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3600" dirty="0" smtClean="0">
                <a:solidFill>
                  <a:srgbClr val="4AAE58"/>
                </a:solidFill>
              </a:rPr>
              <a:t>Top tips for planning….</a:t>
            </a:r>
            <a:endParaRPr lang="en-GB" sz="3600" dirty="0">
              <a:solidFill>
                <a:srgbClr val="4AAE5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GB" sz="2400" dirty="0" smtClean="0"/>
              <a:t>Think through when </a:t>
            </a:r>
            <a:r>
              <a:rPr lang="en-GB" sz="2400" dirty="0"/>
              <a:t>you should open the software from the front of the class first – </a:t>
            </a:r>
            <a:r>
              <a:rPr lang="en-GB" sz="2400" dirty="0" smtClean="0"/>
              <a:t>and when to ask </a:t>
            </a:r>
            <a:r>
              <a:rPr lang="en-GB" sz="2400" dirty="0"/>
              <a:t>the pupils to open the software</a:t>
            </a:r>
            <a:r>
              <a:rPr lang="en-GB" sz="2400" dirty="0" smtClean="0"/>
              <a:t>…</a:t>
            </a:r>
            <a:endParaRPr lang="en-GB" sz="2400" dirty="0"/>
          </a:p>
          <a:p>
            <a:pPr>
              <a:buBlip>
                <a:blip r:embed="rId2"/>
              </a:buBlip>
            </a:pPr>
            <a:r>
              <a:rPr lang="en-GB" sz="2400" dirty="0"/>
              <a:t>Give students time to make sense of the software – and how the editing works. Involve students in this – </a:t>
            </a:r>
            <a:r>
              <a:rPr lang="en-GB" sz="2400" dirty="0" smtClean="0"/>
              <a:t>invite them to demonstrate </a:t>
            </a:r>
            <a:r>
              <a:rPr lang="en-GB" sz="2400" dirty="0"/>
              <a:t>from the front.</a:t>
            </a:r>
          </a:p>
          <a:p>
            <a:pPr>
              <a:buBlip>
                <a:blip r:embed="rId2"/>
              </a:buBlip>
            </a:pPr>
            <a:r>
              <a:rPr lang="en-GB" sz="2400" dirty="0" smtClean="0"/>
              <a:t>Encourage </a:t>
            </a:r>
            <a:r>
              <a:rPr lang="en-GB" sz="2400" dirty="0"/>
              <a:t>pupils to explain their thinking in words – by discussing first and then recording - they will want to rush through</a:t>
            </a:r>
            <a:r>
              <a:rPr lang="en-GB" sz="2400" dirty="0" smtClean="0"/>
              <a:t>…</a:t>
            </a:r>
            <a:endParaRPr lang="en-GB" sz="2400" dirty="0"/>
          </a:p>
          <a:p>
            <a:pPr>
              <a:buBlip>
                <a:blip r:embed="rId2"/>
              </a:buBlip>
            </a:pPr>
            <a:r>
              <a:rPr lang="en-GB" sz="2400" dirty="0" err="1" smtClean="0"/>
              <a:t>Inv</a:t>
            </a:r>
            <a:r>
              <a:rPr lang="en-GB" sz="2400" dirty="0" smtClean="0"/>
              <a:t> </a:t>
            </a:r>
            <a:r>
              <a:rPr lang="en-GB" sz="2400" dirty="0"/>
              <a:t>4 – Q </a:t>
            </a:r>
            <a:r>
              <a:rPr lang="en-GB" sz="2400" dirty="0" smtClean="0"/>
              <a:t>2 </a:t>
            </a:r>
            <a:r>
              <a:rPr lang="en-GB" sz="2400" dirty="0"/>
              <a:t>is a key question – think about how you will manage this </a:t>
            </a:r>
            <a:r>
              <a:rPr lang="en-GB" sz="2400" dirty="0" smtClean="0"/>
              <a:t>phase.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92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3600" dirty="0" smtClean="0">
                <a:solidFill>
                  <a:srgbClr val="4AAE58"/>
                </a:solidFill>
              </a:rPr>
              <a:t>Post lesson reflection discussion</a:t>
            </a:r>
            <a:endParaRPr lang="en-GB" sz="3600" dirty="0">
              <a:solidFill>
                <a:srgbClr val="4AAE5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52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Teaching</a:t>
            </a:r>
            <a:r>
              <a:rPr lang="en-GB" sz="2800" dirty="0"/>
              <a:t>:</a:t>
            </a:r>
          </a:p>
          <a:p>
            <a:pPr lvl="1"/>
            <a:r>
              <a:rPr lang="en-GB" sz="2400" dirty="0"/>
              <a:t>W</a:t>
            </a:r>
            <a:r>
              <a:rPr lang="en-GB" sz="2400" dirty="0" smtClean="0"/>
              <a:t>hat were </a:t>
            </a:r>
            <a:r>
              <a:rPr lang="en-GB" sz="2400" dirty="0"/>
              <a:t>the most effective prompts, questions and actions</a:t>
            </a:r>
            <a:r>
              <a:rPr lang="en-GB" sz="2400" dirty="0" smtClean="0"/>
              <a:t>?</a:t>
            </a:r>
          </a:p>
          <a:p>
            <a:pPr lvl="1"/>
            <a:r>
              <a:rPr lang="en-GB" sz="2400" dirty="0" smtClean="0"/>
              <a:t>How </a:t>
            </a:r>
            <a:r>
              <a:rPr lang="en-GB" sz="2400" dirty="0"/>
              <a:t>was the software used and to what effect?</a:t>
            </a:r>
          </a:p>
          <a:p>
            <a:pPr marL="0" indent="0">
              <a:buNone/>
            </a:pPr>
            <a:r>
              <a:rPr lang="en-GB" sz="2800" dirty="0"/>
              <a:t>Learning:</a:t>
            </a:r>
          </a:p>
          <a:p>
            <a:pPr lvl="1"/>
            <a:r>
              <a:rPr lang="en-GB" sz="2400" dirty="0"/>
              <a:t>What </a:t>
            </a:r>
            <a:r>
              <a:rPr lang="en-GB" sz="2400" dirty="0" smtClean="0"/>
              <a:t>did </a:t>
            </a:r>
            <a:r>
              <a:rPr lang="en-GB" sz="2400" dirty="0"/>
              <a:t>pupils discuss?</a:t>
            </a:r>
          </a:p>
          <a:p>
            <a:pPr lvl="1"/>
            <a:r>
              <a:rPr lang="en-GB" sz="2400" dirty="0"/>
              <a:t>How </a:t>
            </a:r>
            <a:r>
              <a:rPr lang="en-GB" sz="2400" dirty="0" smtClean="0"/>
              <a:t>did </a:t>
            </a:r>
            <a:r>
              <a:rPr lang="en-GB" sz="2400" dirty="0"/>
              <a:t>pupils reason</a:t>
            </a:r>
            <a:r>
              <a:rPr lang="en-GB" sz="2400" dirty="0" smtClean="0"/>
              <a:t>?</a:t>
            </a:r>
          </a:p>
          <a:p>
            <a:pPr lvl="1"/>
            <a:r>
              <a:rPr lang="en-GB" sz="2400" dirty="0" smtClean="0"/>
              <a:t>What did pupils record?</a:t>
            </a:r>
            <a:endParaRPr lang="en-GB" sz="2400" dirty="0"/>
          </a:p>
          <a:p>
            <a:pPr marL="0" indent="0">
              <a:buNone/>
            </a:pPr>
            <a:r>
              <a:rPr lang="en-GB" sz="2800" dirty="0"/>
              <a:t>Mathematics:</a:t>
            </a:r>
          </a:p>
          <a:p>
            <a:pPr lvl="1"/>
            <a:r>
              <a:rPr lang="en-GB" sz="2400" dirty="0"/>
              <a:t>How </a:t>
            </a:r>
            <a:r>
              <a:rPr lang="en-GB" sz="2400" dirty="0" smtClean="0"/>
              <a:t>did </a:t>
            </a:r>
            <a:r>
              <a:rPr lang="en-GB" sz="2400" dirty="0"/>
              <a:t>the dynamic concept of a linear function develop during the lesson?</a:t>
            </a:r>
          </a:p>
          <a:p>
            <a:pPr lvl="1"/>
            <a:r>
              <a:rPr lang="en-GB" sz="2400" dirty="0"/>
              <a:t>What mathematical surprises or challenges do you observe?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2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rgbClr val="4AAE58"/>
                </a:solidFill>
              </a:rPr>
              <a:t>Overview </a:t>
            </a:r>
            <a:endParaRPr lang="en-GB" sz="3600" dirty="0">
              <a:solidFill>
                <a:srgbClr val="4AAE5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GB" sz="3000" dirty="0" smtClean="0"/>
              <a:t>(a very brief) intro to Cornerstone Maths</a:t>
            </a:r>
          </a:p>
          <a:p>
            <a:pPr>
              <a:buBlip>
                <a:blip r:embed="rId2"/>
              </a:buBlip>
            </a:pPr>
            <a:r>
              <a:rPr lang="en-GB" sz="3000" dirty="0" smtClean="0"/>
              <a:t>linear functions – exploring the mathematical ideas (without and with technology!)</a:t>
            </a:r>
          </a:p>
          <a:p>
            <a:pPr>
              <a:buBlip>
                <a:blip r:embed="rId2"/>
              </a:buBlip>
            </a:pPr>
            <a:r>
              <a:rPr lang="en-GB" sz="3000" dirty="0" smtClean="0"/>
              <a:t>big picture of the linear functions unit of work</a:t>
            </a:r>
          </a:p>
          <a:p>
            <a:pPr>
              <a:buBlip>
                <a:blip r:embed="rId2"/>
              </a:buBlip>
            </a:pPr>
            <a:r>
              <a:rPr lang="en-GB" sz="3000" dirty="0"/>
              <a:t>w</a:t>
            </a:r>
            <a:r>
              <a:rPr lang="en-GB" sz="3000" dirty="0" smtClean="0"/>
              <a:t>orking through the early investigations</a:t>
            </a:r>
          </a:p>
          <a:p>
            <a:pPr>
              <a:buBlip>
                <a:blip r:embed="rId2"/>
              </a:buBlip>
            </a:pPr>
            <a:r>
              <a:rPr lang="en-GB" sz="3000" dirty="0" smtClean="0"/>
              <a:t>collaborative lesson planning of the landmark activity</a:t>
            </a:r>
          </a:p>
          <a:p>
            <a:pPr>
              <a:buBlip>
                <a:blip r:embed="rId2"/>
              </a:buBlip>
            </a:pPr>
            <a:r>
              <a:rPr lang="en-GB" sz="3000" dirty="0" smtClean="0"/>
              <a:t>next steps – ‘lesson study cycle’ and reporting back...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84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rgbClr val="4AAE58"/>
                </a:solidFill>
              </a:rPr>
              <a:t>Introductory video</a:t>
            </a:r>
            <a:endParaRPr lang="en-GB" sz="3600" dirty="0">
              <a:solidFill>
                <a:srgbClr val="4AAE58"/>
              </a:solidFill>
            </a:endParaRPr>
          </a:p>
        </p:txBody>
      </p:sp>
      <p:pic>
        <p:nvPicPr>
          <p:cNvPr id="7" name="Content Placeholder 6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601565"/>
            <a:ext cx="8046720" cy="4523232"/>
          </a:xfrm>
        </p:spPr>
      </p:pic>
      <p:sp>
        <p:nvSpPr>
          <p:cNvPr id="3" name="Rectangle 2"/>
          <p:cNvSpPr/>
          <p:nvPr/>
        </p:nvSpPr>
        <p:spPr>
          <a:xfrm>
            <a:off x="2305995" y="6308724"/>
            <a:ext cx="4596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mediacentral.ucl.ac.uk/Player/2736</a:t>
            </a:r>
            <a:r>
              <a:rPr lang="en-GB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42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7AC1ED31-D6B5-894F-ADE0-7B50D2CB7715}" type="slidenum">
              <a:rPr lang="en-US" sz="1200" smtClean="0">
                <a:solidFill>
                  <a:srgbClr val="898989"/>
                </a:solidFill>
                <a:latin typeface="Calibri" charset="0"/>
              </a:rPr>
              <a:pPr algn="r">
                <a:buClrTx/>
                <a:buFontTx/>
                <a:buNone/>
                <a:defRPr/>
              </a:pPr>
              <a:t>5</a:t>
            </a:fld>
            <a:endParaRPr lang="en-US" sz="1200" dirty="0" smtClean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87338" y="1444545"/>
            <a:ext cx="86772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3337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7938" indent="0">
              <a:spcBef>
                <a:spcPts val="600"/>
              </a:spcBef>
              <a:buClr>
                <a:srgbClr val="004B8D"/>
              </a:buClr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Cornerstone Maths seeks to </a:t>
            </a:r>
            <a:r>
              <a:rPr lang="en-US" sz="2800" b="1" dirty="0" smtClean="0">
                <a:solidFill>
                  <a:srgbClr val="000000"/>
                </a:solidFill>
              </a:rPr>
              <a:t>exploit </a:t>
            </a:r>
            <a:r>
              <a:rPr lang="en-US" sz="2800" b="1" dirty="0">
                <a:solidFill>
                  <a:srgbClr val="000000"/>
                </a:solidFill>
              </a:rPr>
              <a:t>the dynamic and visual nature of </a:t>
            </a:r>
            <a:r>
              <a:rPr lang="en-US" sz="2800" b="1" dirty="0" smtClean="0">
                <a:solidFill>
                  <a:srgbClr val="000000"/>
                </a:solidFill>
              </a:rPr>
              <a:t>digital technology (DT) </a:t>
            </a:r>
            <a:r>
              <a:rPr lang="en-US" sz="2800" dirty="0">
                <a:solidFill>
                  <a:srgbClr val="000000"/>
                </a:solidFill>
              </a:rPr>
              <a:t>to stimulate engagement with mathematical ways of </a:t>
            </a:r>
            <a:r>
              <a:rPr lang="en-US" sz="2800" dirty="0" smtClean="0">
                <a:solidFill>
                  <a:srgbClr val="000000"/>
                </a:solidFill>
              </a:rPr>
              <a:t>thinking by:</a:t>
            </a:r>
          </a:p>
          <a:p>
            <a:pPr marL="1095375" lvl="2" indent="-514350">
              <a:spcBef>
                <a:spcPts val="600"/>
              </a:spcBef>
              <a:buClr>
                <a:srgbClr val="004B8D"/>
              </a:buClr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</a:rPr>
              <a:t>focusing on the ‘big mathematical ideas’</a:t>
            </a:r>
            <a:endParaRPr lang="en-US" dirty="0">
              <a:solidFill>
                <a:srgbClr val="000000"/>
              </a:solidFill>
            </a:endParaRPr>
          </a:p>
          <a:p>
            <a:pPr marL="1095375" lvl="2" indent="-514350">
              <a:spcBef>
                <a:spcPts val="600"/>
              </a:spcBef>
              <a:buClr>
                <a:srgbClr val="004B8D"/>
              </a:buClr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</a:rPr>
              <a:t>making </a:t>
            </a:r>
            <a:r>
              <a:rPr lang="en-US" dirty="0">
                <a:solidFill>
                  <a:srgbClr val="000000"/>
                </a:solidFill>
              </a:rPr>
              <a:t>links between key representations</a:t>
            </a:r>
          </a:p>
          <a:p>
            <a:pPr marL="1095375" lvl="2" indent="-514350">
              <a:spcBef>
                <a:spcPts val="600"/>
              </a:spcBef>
              <a:buClr>
                <a:srgbClr val="004B8D"/>
              </a:buClr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</a:rPr>
              <a:t>providing </a:t>
            </a:r>
            <a:r>
              <a:rPr lang="en-US" dirty="0">
                <a:solidFill>
                  <a:srgbClr val="000000"/>
                </a:solidFill>
              </a:rPr>
              <a:t>an environment for students to explore and </a:t>
            </a:r>
            <a:r>
              <a:rPr lang="en-US" dirty="0" smtClean="0">
                <a:solidFill>
                  <a:srgbClr val="000000"/>
                </a:solidFill>
              </a:rPr>
              <a:t>solve problems within </a:t>
            </a:r>
            <a:r>
              <a:rPr lang="en-US" dirty="0">
                <a:solidFill>
                  <a:srgbClr val="000000"/>
                </a:solidFill>
              </a:rPr>
              <a:t>guided structured </a:t>
            </a:r>
            <a:r>
              <a:rPr lang="en-US" dirty="0" smtClean="0">
                <a:solidFill>
                  <a:srgbClr val="000000"/>
                </a:solidFill>
              </a:rPr>
              <a:t>activities</a:t>
            </a:r>
          </a:p>
          <a:p>
            <a:pPr marL="1095375" lvl="2" indent="-514350">
              <a:spcBef>
                <a:spcPts val="600"/>
              </a:spcBef>
              <a:buClr>
                <a:srgbClr val="004B8D"/>
              </a:buClr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</a:rPr>
              <a:t>embedding activities within ‘realistic’ contexts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Tx/>
              <a:buFontTx/>
              <a:buNone/>
              <a:defRPr/>
            </a:pPr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pPr>
              <a:spcBef>
                <a:spcPts val="600"/>
              </a:spcBef>
              <a:buClrTx/>
              <a:buFontTx/>
              <a:buNone/>
              <a:defRPr/>
            </a:pP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73556" y="65898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9904" y="785389"/>
            <a:ext cx="8229600" cy="94615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3600" dirty="0" smtClean="0">
                <a:solidFill>
                  <a:srgbClr val="4AAE58"/>
                </a:solidFill>
              </a:rPr>
              <a:t>(brief) Overview of Cornerstone Maths</a:t>
            </a:r>
            <a:endParaRPr lang="en-GB" sz="3600" dirty="0">
              <a:solidFill>
                <a:srgbClr val="4AAE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5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7AC1ED31-D6B5-894F-ADE0-7B50D2CB7715}" type="slidenum">
              <a:rPr lang="en-US" sz="1200" smtClean="0">
                <a:solidFill>
                  <a:srgbClr val="898989"/>
                </a:solidFill>
                <a:latin typeface="Calibri" charset="0"/>
              </a:rPr>
              <a:pPr algn="r">
                <a:buClrTx/>
                <a:buFontTx/>
                <a:buNone/>
                <a:defRPr/>
              </a:pPr>
              <a:t>6</a:t>
            </a:fld>
            <a:endParaRPr lang="en-US" sz="1200" dirty="0" smtClean="0">
              <a:solidFill>
                <a:srgbClr val="898989"/>
              </a:solidFill>
              <a:latin typeface="Calibri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48064" y="476672"/>
            <a:ext cx="3672592" cy="3263982"/>
            <a:chOff x="592502" y="4305956"/>
            <a:chExt cx="2247541" cy="199748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181974">
              <a:off x="592502" y="4743864"/>
              <a:ext cx="1080000" cy="154493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4544" y="4305956"/>
              <a:ext cx="1080000" cy="15559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186918">
              <a:off x="1760043" y="4754346"/>
              <a:ext cx="1080000" cy="1549091"/>
            </a:xfrm>
            <a:prstGeom prst="rect">
              <a:avLst/>
            </a:prstGeom>
          </p:spPr>
        </p:pic>
      </p:grp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5004048" y="3501008"/>
            <a:ext cx="4068280" cy="2667011"/>
            <a:chOff x="3213001" y="4730502"/>
            <a:chExt cx="2763522" cy="18116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327627">
              <a:off x="3916364" y="4730502"/>
              <a:ext cx="1830600" cy="1080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339438">
              <a:off x="3213001" y="5196938"/>
              <a:ext cx="1800000" cy="101965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621275">
              <a:off x="4169106" y="5462163"/>
              <a:ext cx="1807417" cy="1080000"/>
            </a:xfrm>
            <a:prstGeom prst="rect">
              <a:avLst/>
            </a:prstGeom>
          </p:spPr>
        </p:pic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08956110"/>
              </p:ext>
            </p:extLst>
          </p:nvPr>
        </p:nvGraphicFramePr>
        <p:xfrm>
          <a:off x="-1188640" y="1052736"/>
          <a:ext cx="770485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3888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rot="2094495">
            <a:off x="5492181" y="757201"/>
            <a:ext cx="3672592" cy="3263982"/>
            <a:chOff x="592502" y="4305956"/>
            <a:chExt cx="2247541" cy="199748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181974">
              <a:off x="592502" y="4743864"/>
              <a:ext cx="1080000" cy="15449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4544" y="4305956"/>
              <a:ext cx="1080000" cy="155593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186918">
              <a:off x="1760043" y="4754346"/>
              <a:ext cx="1080000" cy="1549091"/>
            </a:xfrm>
            <a:prstGeom prst="rect">
              <a:avLst/>
            </a:prstGeom>
          </p:spPr>
        </p:pic>
      </p:grp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609850" y="4117208"/>
            <a:ext cx="4068280" cy="2667011"/>
            <a:chOff x="3213001" y="4730502"/>
            <a:chExt cx="2763522" cy="18116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327627">
              <a:off x="3916364" y="4730502"/>
              <a:ext cx="1830600" cy="1080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339438">
              <a:off x="3213001" y="5196938"/>
              <a:ext cx="1800000" cy="101965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621275">
              <a:off x="4169106" y="5462163"/>
              <a:ext cx="1807417" cy="1080000"/>
            </a:xfrm>
            <a:prstGeom prst="rect">
              <a:avLst/>
            </a:prstGeom>
          </p:spPr>
        </p:pic>
      </p:grp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493905"/>
              </p:ext>
            </p:extLst>
          </p:nvPr>
        </p:nvGraphicFramePr>
        <p:xfrm>
          <a:off x="217311" y="957946"/>
          <a:ext cx="6763657" cy="300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3962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>
                <a:solidFill>
                  <a:srgbClr val="4AAE58"/>
                </a:solidFill>
              </a:rPr>
              <a:t>PD Task 1</a:t>
            </a:r>
            <a:r>
              <a:rPr lang="en-GB" sz="3600" dirty="0" smtClean="0">
                <a:solidFill>
                  <a:srgbClr val="4AAE58"/>
                </a:solidFill>
              </a:rPr>
              <a:t>: What is a linear function?</a:t>
            </a:r>
            <a:endParaRPr lang="en-GB" sz="3600" dirty="0">
              <a:solidFill>
                <a:srgbClr val="4AAE5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Write your personal response first…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If you finish before others, resist the temptation to discuss yet…</a:t>
            </a:r>
          </a:p>
          <a:p>
            <a:pPr marL="0" indent="0">
              <a:buNone/>
            </a:pPr>
            <a:r>
              <a:rPr lang="en-GB" dirty="0" smtClean="0"/>
              <a:t>Instead, be thinking about how you introduce the concept to pupils during key stage 3 at your school…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70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>
                <a:solidFill>
                  <a:srgbClr val="4AAE58"/>
                </a:solidFill>
              </a:rPr>
              <a:t>PD Task 1</a:t>
            </a:r>
            <a:r>
              <a:rPr lang="en-GB" sz="3600" dirty="0" smtClean="0">
                <a:solidFill>
                  <a:srgbClr val="4AAE58"/>
                </a:solidFill>
              </a:rPr>
              <a:t>: What is a linear function?</a:t>
            </a:r>
            <a:endParaRPr lang="en-GB" sz="3600" dirty="0">
              <a:solidFill>
                <a:srgbClr val="4AAE5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Share your descriptions with colleagues….</a:t>
            </a:r>
          </a:p>
          <a:p>
            <a:pPr marL="0" indent="0">
              <a:buNone/>
            </a:pPr>
            <a:r>
              <a:rPr lang="en-GB" dirty="0" smtClean="0"/>
              <a:t>Listen for…</a:t>
            </a:r>
            <a:endParaRPr lang="en-GB" dirty="0"/>
          </a:p>
          <a:p>
            <a:pPr>
              <a:buBlip>
                <a:blip r:embed="rId3"/>
              </a:buBlip>
            </a:pPr>
            <a:r>
              <a:rPr lang="en-GB" dirty="0" smtClean="0"/>
              <a:t>mathematical language?</a:t>
            </a:r>
          </a:p>
          <a:p>
            <a:pPr>
              <a:buBlip>
                <a:blip r:embed="rId3"/>
              </a:buBlip>
            </a:pPr>
            <a:r>
              <a:rPr lang="en-GB" dirty="0" smtClean="0"/>
              <a:t>references to different mathematical representations?</a:t>
            </a:r>
          </a:p>
          <a:p>
            <a:pPr>
              <a:buBlip>
                <a:blip r:embed="rId3"/>
              </a:buBlip>
            </a:pPr>
            <a:r>
              <a:rPr lang="en-GB" dirty="0"/>
              <a:t>references to different </a:t>
            </a:r>
            <a:r>
              <a:rPr lang="en-GB" dirty="0" smtClean="0"/>
              <a:t>mathematical notation?</a:t>
            </a:r>
          </a:p>
          <a:p>
            <a:pPr>
              <a:buBlip>
                <a:blip r:embed="rId3"/>
              </a:buBlip>
            </a:pPr>
            <a:r>
              <a:rPr lang="en-GB" dirty="0" smtClean="0"/>
              <a:t>mathematical rigour?</a:t>
            </a:r>
          </a:p>
          <a:p>
            <a:pPr>
              <a:buBlip>
                <a:blip r:embed="rId3"/>
              </a:buBlip>
            </a:pPr>
            <a:r>
              <a:rPr lang="en-GB" dirty="0" smtClean="0"/>
              <a:t>completeness?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8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nerstone_Nuffiel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Cornerstone_Nuffield.potx</Template>
  <TotalTime>9132</TotalTime>
  <Words>1814</Words>
  <Application>Microsoft Macintosh PowerPoint</Application>
  <PresentationFormat>On-screen Show (4:3)</PresentationFormat>
  <Paragraphs>197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DejaVu Sans</vt:lpstr>
      <vt:lpstr>ＭＳ Ｐゴシック</vt:lpstr>
      <vt:lpstr>Arial</vt:lpstr>
      <vt:lpstr>Cornerstone_Nuffield</vt:lpstr>
      <vt:lpstr>PowerPoint Presentation</vt:lpstr>
      <vt:lpstr>Preparation for the session </vt:lpstr>
      <vt:lpstr>Overview </vt:lpstr>
      <vt:lpstr>Introductory video</vt:lpstr>
      <vt:lpstr>PowerPoint Presentation</vt:lpstr>
      <vt:lpstr>PowerPoint Presentation</vt:lpstr>
      <vt:lpstr>PowerPoint Presentation</vt:lpstr>
      <vt:lpstr>PD Task 1: What is a linear function?</vt:lpstr>
      <vt:lpstr>PD Task 1: What is a linear function?</vt:lpstr>
      <vt:lpstr>PD Task 2: Hands on with the software</vt:lpstr>
      <vt:lpstr>PD Task 2: Hands on with the software</vt:lpstr>
      <vt:lpstr>Things to think about/discuss…</vt:lpstr>
      <vt:lpstr>Things to think about/discuss…</vt:lpstr>
      <vt:lpstr>PD Task 3:  Reading and interpreting multiple representations</vt:lpstr>
      <vt:lpstr>PD Task 3:  Reading and interpreting multiple representations</vt:lpstr>
      <vt:lpstr>Big picture of the linear functions unit</vt:lpstr>
      <vt:lpstr>Research-informed approaches</vt:lpstr>
      <vt:lpstr>PowerPoint Presentation</vt:lpstr>
      <vt:lpstr>Get to know the Teacher’s guide!</vt:lpstr>
      <vt:lpstr>Get to know the early investigations</vt:lpstr>
      <vt:lpstr>Planning for the landmark activity</vt:lpstr>
      <vt:lpstr>PowerPoint Presentation</vt:lpstr>
      <vt:lpstr>Planning Investigation 4</vt:lpstr>
      <vt:lpstr>Top tips for planning….</vt:lpstr>
      <vt:lpstr>Post lesson reflection discussion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localaccount</dc:creator>
  <cp:lastModifiedBy>Alison Clark-Wilson</cp:lastModifiedBy>
  <cp:revision>171</cp:revision>
  <cp:lastPrinted>2015-10-08T12:47:53Z</cp:lastPrinted>
  <dcterms:created xsi:type="dcterms:W3CDTF">2013-06-19T08:38:27Z</dcterms:created>
  <dcterms:modified xsi:type="dcterms:W3CDTF">2017-05-07T14:52:04Z</dcterms:modified>
</cp:coreProperties>
</file>