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4" r:id="rId2"/>
    <p:sldId id="286" r:id="rId3"/>
    <p:sldId id="289" r:id="rId4"/>
    <p:sldId id="381" r:id="rId5"/>
    <p:sldId id="388" r:id="rId6"/>
    <p:sldId id="382" r:id="rId7"/>
    <p:sldId id="383" r:id="rId8"/>
    <p:sldId id="368" r:id="rId9"/>
    <p:sldId id="376" r:id="rId10"/>
    <p:sldId id="342" r:id="rId11"/>
    <p:sldId id="343" r:id="rId12"/>
    <p:sldId id="340" r:id="rId13"/>
    <p:sldId id="345" r:id="rId14"/>
    <p:sldId id="393" r:id="rId15"/>
    <p:sldId id="387" r:id="rId16"/>
    <p:sldId id="385" r:id="rId17"/>
    <p:sldId id="386" r:id="rId18"/>
    <p:sldId id="389" r:id="rId19"/>
    <p:sldId id="391" r:id="rId20"/>
    <p:sldId id="350" r:id="rId21"/>
    <p:sldId id="328" r:id="rId22"/>
    <p:sldId id="394" r:id="rId23"/>
    <p:sldId id="35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clrMru>
    <a:srgbClr val="A7D2C6"/>
    <a:srgbClr val="9FC1C7"/>
    <a:srgbClr val="656565"/>
    <a:srgbClr val="757A83"/>
    <a:srgbClr val="C4D2EB"/>
    <a:srgbClr val="BCC9E1"/>
    <a:srgbClr val="00B400"/>
    <a:srgbClr val="007F00"/>
    <a:srgbClr val="005200"/>
    <a:srgbClr val="00E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7372B-C9E4-374A-9CA5-FF3676BE1B20}" type="datetimeFigureOut">
              <a:rPr lang="en-US" smtClean="0"/>
              <a:pPr/>
              <a:t>6/23/10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8503F-F588-9E4B-B284-25BEF6E893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7ABC9-1D22-D845-842A-77008CFE3B6C}" type="datetimeFigureOut">
              <a:rPr lang="en-US" smtClean="0"/>
              <a:pPr/>
              <a:t>6/23/10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9CE27-A7F9-264D-8653-147E6659F7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 reuse and exchange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9CE27-A7F9-264D-8653-147E6659F7C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52EDD-C9BC-45FC-ABA2-5FADB0F7555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Urban</a:t>
            </a:r>
            <a:r>
              <a:rPr lang="en-US" baseline="0" dirty="0" smtClean="0"/>
              <a:t> vulnerability to climate and weather hazards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9CE27-A7F9-264D-8653-147E6659F7C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9CE27-A7F9-264D-8653-147E6659F7C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31F2-9AEB-764E-BB73-B9AD3D7A8BD2}" type="datetimeFigureOut">
              <a:rPr lang="en-US" smtClean="0"/>
              <a:pPr/>
              <a:t>6/23/10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8A5B-520B-D247-AAB6-160660C522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31F2-9AEB-764E-BB73-B9AD3D7A8BD2}" type="datetimeFigureOut">
              <a:rPr lang="en-US" smtClean="0"/>
              <a:pPr/>
              <a:t>6/23/10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8A5B-520B-D247-AAB6-160660C522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31F2-9AEB-764E-BB73-B9AD3D7A8BD2}" type="datetimeFigureOut">
              <a:rPr lang="en-US" smtClean="0"/>
              <a:pPr/>
              <a:t>6/23/10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8A5B-520B-D247-AAB6-160660C522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D3420-1F0B-C44E-9E57-0E8E04183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31F2-9AEB-764E-BB73-B9AD3D7A8BD2}" type="datetimeFigureOut">
              <a:rPr lang="en-US" smtClean="0"/>
              <a:pPr/>
              <a:t>6/23/10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8A5B-520B-D247-AAB6-160660C522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31F2-9AEB-764E-BB73-B9AD3D7A8BD2}" type="datetimeFigureOut">
              <a:rPr lang="en-US" smtClean="0"/>
              <a:pPr/>
              <a:t>6/23/10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8A5B-520B-D247-AAB6-160660C522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31F2-9AEB-764E-BB73-B9AD3D7A8BD2}" type="datetimeFigureOut">
              <a:rPr lang="en-US" smtClean="0"/>
              <a:pPr/>
              <a:t>6/23/10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8A5B-520B-D247-AAB6-160660C522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31F2-9AEB-764E-BB73-B9AD3D7A8BD2}" type="datetimeFigureOut">
              <a:rPr lang="en-US" smtClean="0"/>
              <a:pPr/>
              <a:t>6/23/10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8A5B-520B-D247-AAB6-160660C522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31F2-9AEB-764E-BB73-B9AD3D7A8BD2}" type="datetimeFigureOut">
              <a:rPr lang="en-US" smtClean="0"/>
              <a:pPr/>
              <a:t>6/23/10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8A5B-520B-D247-AAB6-160660C522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31F2-9AEB-764E-BB73-B9AD3D7A8BD2}" type="datetimeFigureOut">
              <a:rPr lang="en-US" smtClean="0"/>
              <a:pPr/>
              <a:t>6/23/10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8A5B-520B-D247-AAB6-160660C522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31F2-9AEB-764E-BB73-B9AD3D7A8BD2}" type="datetimeFigureOut">
              <a:rPr lang="en-US" smtClean="0"/>
              <a:pPr/>
              <a:t>6/23/10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8A5B-520B-D247-AAB6-160660C522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31F2-9AEB-764E-BB73-B9AD3D7A8BD2}" type="datetimeFigureOut">
              <a:rPr lang="en-US" smtClean="0"/>
              <a:pPr/>
              <a:t>6/23/10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8A5B-520B-D247-AAB6-160660C522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87000">
              <a:schemeClr val="bg1">
                <a:alpha val="0"/>
              </a:schemeClr>
            </a:gs>
            <a:gs pos="98000">
              <a:srgbClr val="000000">
                <a:alpha val="77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331F2-9AEB-764E-BB73-B9AD3D7A8BD2}" type="datetimeFigureOut">
              <a:rPr lang="en-US" smtClean="0"/>
              <a:pPr/>
              <a:t>6/23/10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58A5B-520B-D247-AAB6-160660C522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5.png"/><Relationship Id="rId5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hyperlink" Target="mailto:clpalmer@illinois.edu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www.purdue.edu/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7885" y="1256329"/>
            <a:ext cx="753608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Contouring </a:t>
            </a:r>
            <a:r>
              <a:rPr lang="en-US" sz="2800" dirty="0" err="1" smtClean="0"/>
              <a:t>Curation</a:t>
            </a:r>
            <a:r>
              <a:rPr lang="en-US" sz="2800" dirty="0" smtClean="0"/>
              <a:t> in Research Libraries</a:t>
            </a:r>
            <a:r>
              <a:rPr lang="en-US" sz="2800" dirty="0" smtClean="0"/>
              <a:t>: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2800" dirty="0" smtClean="0"/>
              <a:t>Defining “Working” Data Units and </a:t>
            </a:r>
            <a:r>
              <a:rPr lang="en-US" sz="2800" dirty="0" smtClean="0"/>
              <a:t>Communities</a:t>
            </a:r>
            <a:endParaRPr lang="en-US" sz="28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188407"/>
            <a:ext cx="7086600" cy="3681797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80000"/>
              </a:lnSpc>
            </a:pPr>
            <a:endParaRPr lang="en-US" sz="2595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endParaRPr lang="en-US" sz="2595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4211" dirty="0" smtClean="0">
                <a:solidFill>
                  <a:schemeClr val="tx1"/>
                </a:solidFill>
              </a:rPr>
              <a:t>Carole L. Palmer</a:t>
            </a:r>
          </a:p>
          <a:p>
            <a:pPr algn="ctr">
              <a:lnSpc>
                <a:spcPct val="120000"/>
              </a:lnSpc>
            </a:pPr>
            <a:r>
              <a:rPr lang="en-US" sz="3273" dirty="0">
                <a:solidFill>
                  <a:schemeClr val="tx1"/>
                </a:solidFill>
              </a:rPr>
              <a:t>Center for Informatics Research in Science &amp; </a:t>
            </a:r>
            <a:r>
              <a:rPr lang="en-US" sz="3273" dirty="0" smtClean="0">
                <a:solidFill>
                  <a:schemeClr val="tx1"/>
                </a:solidFill>
              </a:rPr>
              <a:t>Scholarship</a:t>
            </a:r>
            <a:br>
              <a:rPr lang="en-US" sz="3273" dirty="0" smtClean="0">
                <a:solidFill>
                  <a:schemeClr val="tx1"/>
                </a:solidFill>
              </a:rPr>
            </a:br>
            <a:endParaRPr lang="en-US" sz="3273" dirty="0" smtClean="0"/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>
              <a:lnSpc>
                <a:spcPct val="80000"/>
              </a:lnSpc>
            </a:pPr>
            <a:r>
              <a:rPr lang="en-US" sz="2240" dirty="0" smtClean="0">
                <a:solidFill>
                  <a:srgbClr val="01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GB" sz="2947" dirty="0" smtClean="0">
                <a:solidFill>
                  <a:srgbClr val="010000"/>
                </a:solidFill>
              </a:rPr>
              <a:t>FOURTH BLOOMSBURY CONFERENCE ON E-PUBLISHING AND E-</a:t>
            </a:r>
            <a:r>
              <a:rPr lang="en-GB" sz="2947" dirty="0" smtClean="0">
                <a:solidFill>
                  <a:srgbClr val="010000"/>
                </a:solidFill>
              </a:rPr>
              <a:t>PUBLICATIONS</a:t>
            </a:r>
            <a:br>
              <a:rPr lang="en-GB" sz="2947" dirty="0" smtClean="0">
                <a:solidFill>
                  <a:srgbClr val="010000"/>
                </a:solidFill>
              </a:rPr>
            </a:br>
            <a:r>
              <a:rPr lang="en-GB" sz="2947" dirty="0" smtClean="0">
                <a:solidFill>
                  <a:srgbClr val="010000"/>
                </a:solidFill>
              </a:rPr>
              <a:t>Valued Resources:</a:t>
            </a:r>
            <a:r>
              <a:rPr lang="en-GB" sz="2947" dirty="0" smtClean="0">
                <a:solidFill>
                  <a:srgbClr val="010000"/>
                </a:solidFill>
              </a:rPr>
              <a:t> Roles </a:t>
            </a:r>
            <a:r>
              <a:rPr lang="en-GB" sz="2947" dirty="0" smtClean="0">
                <a:solidFill>
                  <a:srgbClr val="010000"/>
                </a:solidFill>
              </a:rPr>
              <a:t>and Responsibilities of Digital Curators and Publishers</a:t>
            </a:r>
            <a:r>
              <a:rPr lang="en-GB" sz="2947" dirty="0" smtClean="0">
                <a:solidFill>
                  <a:srgbClr val="010000"/>
                </a:solidFill>
              </a:rPr>
              <a:t/>
            </a:r>
            <a:br>
              <a:rPr lang="en-GB" sz="2947" dirty="0" smtClean="0">
                <a:solidFill>
                  <a:srgbClr val="010000"/>
                </a:solidFill>
              </a:rPr>
            </a:br>
            <a:r>
              <a:rPr lang="en-GB" sz="2947" dirty="0" smtClean="0">
                <a:solidFill>
                  <a:srgbClr val="010000"/>
                </a:solidFill>
              </a:rPr>
              <a:t>24</a:t>
            </a:r>
            <a:r>
              <a:rPr lang="en-GB" sz="2947" dirty="0" smtClean="0">
                <a:solidFill>
                  <a:srgbClr val="010000"/>
                </a:solidFill>
              </a:rPr>
              <a:t>-</a:t>
            </a:r>
            <a:r>
              <a:rPr lang="en-GB" sz="2947" dirty="0" smtClean="0">
                <a:solidFill>
                  <a:srgbClr val="010000"/>
                </a:solidFill>
              </a:rPr>
              <a:t>25 </a:t>
            </a:r>
            <a:r>
              <a:rPr lang="en-GB" sz="2947" dirty="0" smtClean="0">
                <a:solidFill>
                  <a:srgbClr val="010000"/>
                </a:solidFill>
              </a:rPr>
              <a:t>JUNE 2010</a:t>
            </a:r>
            <a:br>
              <a:rPr lang="en-GB" sz="2947" dirty="0" smtClean="0">
                <a:solidFill>
                  <a:srgbClr val="010000"/>
                </a:solidFill>
              </a:rPr>
            </a:br>
            <a:endParaRPr lang="en-US" sz="2947" dirty="0">
              <a:solidFill>
                <a:srgbClr val="01000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400800"/>
            <a:ext cx="1524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 descr="CIRSS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3087" y="4270417"/>
            <a:ext cx="1085592" cy="347309"/>
          </a:xfrm>
          <a:prstGeom prst="rect">
            <a:avLst/>
          </a:prstGeom>
          <a:noFill/>
        </p:spPr>
      </p:pic>
      <p:pic>
        <p:nvPicPr>
          <p:cNvPr id="8" name="Picture 1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3965" y="6143625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1118194" y="11320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9165" y="1339162"/>
            <a:ext cx="8229600" cy="443716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000" dirty="0" smtClean="0"/>
              <a:t>Success in </a:t>
            </a:r>
            <a:r>
              <a:rPr lang="en-US" sz="2000" dirty="0">
                <a:solidFill>
                  <a:srgbClr val="0000FF"/>
                </a:solidFill>
              </a:rPr>
              <a:t>data standards</a:t>
            </a:r>
            <a:r>
              <a:rPr lang="en-US" sz="2000" dirty="0"/>
              <a:t>, practices, documentation, and associated </a:t>
            </a:r>
            <a:r>
              <a:rPr lang="en-US" sz="2000" dirty="0" smtClean="0">
                <a:solidFill>
                  <a:srgbClr val="0000FF"/>
                </a:solidFill>
              </a:rPr>
              <a:t>services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10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	Ingest</a:t>
            </a:r>
            <a:r>
              <a:rPr lang="en-US" sz="2000" dirty="0" smtClean="0"/>
              <a:t> </a:t>
            </a:r>
            <a:r>
              <a:rPr lang="en-US" sz="2000" dirty="0"/>
              <a:t>astronomy data </a:t>
            </a:r>
            <a:r>
              <a:rPr lang="en-US" sz="2000" dirty="0">
                <a:solidFill>
                  <a:srgbClr val="0000FF"/>
                </a:solidFill>
              </a:rPr>
              <a:t>into preservation archive</a:t>
            </a:r>
            <a:r>
              <a:rPr lang="en-US" sz="2000" dirty="0"/>
              <a:t>,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000" dirty="0" smtClean="0"/>
              <a:t>			</a:t>
            </a:r>
            <a:r>
              <a:rPr lang="en-US" sz="2000" dirty="0"/>
              <a:t>connect data to existing services used by astronomers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000" dirty="0"/>
              <a:t>Demonstrate utility of hosting data in environment that supports </a:t>
            </a:r>
            <a:br>
              <a:rPr lang="en-US" sz="2000" dirty="0"/>
            </a:br>
            <a:r>
              <a:rPr lang="en-US" sz="2000" dirty="0"/>
              <a:t>existing scientific capabilities in a sustainable manner.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2000" u="sng" dirty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2000" u="sng" dirty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000" dirty="0"/>
              <a:t>	</a:t>
            </a:r>
            <a:r>
              <a:rPr lang="en-US" sz="2000" dirty="0" smtClean="0"/>
              <a:t>			</a:t>
            </a:r>
            <a:endParaRPr lang="en-US" sz="2000" dirty="0"/>
          </a:p>
        </p:txBody>
      </p:sp>
      <p:sp>
        <p:nvSpPr>
          <p:cNvPr id="26628" name="Text Box 5"/>
          <p:cNvSpPr>
            <a:spLocks noGrp="1" noChangeArrowheads="1"/>
          </p:cNvSpPr>
          <p:nvPr>
            <p:ph type="title"/>
          </p:nvPr>
        </p:nvSpPr>
        <p:spPr>
          <a:xfrm>
            <a:off x="879615" y="-33180"/>
            <a:ext cx="8229600" cy="685800"/>
          </a:xfrm>
          <a:noFill/>
        </p:spPr>
        <p:txBody>
          <a:bodyPr/>
          <a:lstStyle/>
          <a:p>
            <a:pPr algn="r" eaLnBrk="1" hangingPunct="1"/>
            <a:r>
              <a:rPr lang="en-US" sz="2800" dirty="0">
                <a:solidFill>
                  <a:srgbClr val="FFFFFF"/>
                </a:solidFill>
              </a:rPr>
              <a:t>Astronomy as an </a:t>
            </a:r>
            <a:r>
              <a:rPr lang="en-US" sz="2800" dirty="0" smtClean="0">
                <a:solidFill>
                  <a:srgbClr val="FFFFFF"/>
                </a:solidFill>
              </a:rPr>
              <a:t>exemplar </a:t>
            </a:r>
            <a:r>
              <a:rPr lang="en-US" sz="2800" dirty="0">
                <a:solidFill>
                  <a:srgbClr val="FFFFFF"/>
                </a:solidFill>
              </a:rPr>
              <a:t>community</a:t>
            </a:r>
          </a:p>
        </p:txBody>
      </p:sp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43600"/>
            <a:ext cx="35639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5943600"/>
            <a:ext cx="3708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943600"/>
            <a:ext cx="2460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" y="4956258"/>
            <a:ext cx="9109214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				</a:t>
            </a:r>
          </a:p>
          <a:p>
            <a:r>
              <a:rPr lang="en-US" sz="2000" dirty="0" smtClean="0"/>
              <a:t>				</a:t>
            </a:r>
            <a:r>
              <a:rPr lang="en-US" sz="2000" u="sng" dirty="0" smtClean="0"/>
              <a:t>Scope to include</a:t>
            </a:r>
            <a:r>
              <a:rPr lang="en-US" sz="2000" dirty="0" smtClean="0"/>
              <a:t>: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 	life sciences</a:t>
            </a:r>
          </a:p>
          <a:p>
            <a:pPr lvl="5">
              <a:buSzPct val="65000"/>
              <a:buNone/>
            </a:pP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				earth sciences</a:t>
            </a:r>
          </a:p>
          <a:p>
            <a:pPr lvl="5">
              <a:buSzPct val="65000"/>
              <a:buNone/>
            </a:pP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				social sciences</a:t>
            </a:r>
          </a:p>
          <a:p>
            <a:pPr lvl="5">
              <a:buSzPct val="65000"/>
              <a:buNone/>
            </a:pPr>
            <a:endParaRPr lang="en-US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lvl="5">
              <a:buSzPct val="65000"/>
              <a:buNone/>
            </a:pPr>
            <a:endParaRPr lang="en-US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lvl="5">
              <a:buSzPct val="65000"/>
              <a:buNone/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93420" y="15408"/>
            <a:ext cx="8229600" cy="533400"/>
          </a:xfrm>
        </p:spPr>
        <p:txBody>
          <a:bodyPr/>
          <a:lstStyle/>
          <a:p>
            <a:pPr algn="r" eaLnBrk="1" hangingPunct="1"/>
            <a:r>
              <a:rPr lang="en-US" sz="2800" dirty="0">
                <a:solidFill>
                  <a:srgbClr val="FFFFFF"/>
                </a:solidFill>
              </a:rPr>
              <a:t>Science and library based hubs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131" y="1185486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000" u="sng" dirty="0"/>
              <a:t>Marine Biological </a:t>
            </a:r>
            <a:r>
              <a:rPr lang="en-US" sz="2000" u="sng" dirty="0" smtClean="0"/>
              <a:t>Laboratory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buSzPct val="50000"/>
              <a:buFont typeface="Wingdings" charset="2"/>
              <a:buBlip>
                <a:blip r:embed="rId3"/>
              </a:buBlip>
            </a:pPr>
            <a:r>
              <a:rPr lang="en-US" sz="2000" dirty="0">
                <a:solidFill>
                  <a:srgbClr val="000000"/>
                </a:solidFill>
              </a:rPr>
              <a:t>Encyclopedia of Life - taxonomic organization, ontology indexing</a:t>
            </a:r>
          </a:p>
          <a:p>
            <a:pPr lvl="1" eaLnBrk="1" hangingPunct="1">
              <a:lnSpc>
                <a:spcPct val="80000"/>
              </a:lnSpc>
              <a:buSzPct val="50000"/>
              <a:buFont typeface="Wingdings" charset="2"/>
              <a:buBlip>
                <a:blip r:embed="rId3"/>
              </a:buBlip>
            </a:pPr>
            <a:r>
              <a:rPr lang="en-US" sz="2000" dirty="0">
                <a:solidFill>
                  <a:srgbClr val="000000"/>
                </a:solidFill>
              </a:rPr>
              <a:t>species identification queries for climate change analyses</a:t>
            </a: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SzPct val="50000"/>
              <a:buFont typeface="Wingdings" charset="2"/>
              <a:buBlip>
                <a:blip r:embed="rId3"/>
              </a:buBlip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SzPct val="50000"/>
              <a:buFont typeface="Wingdings" charset="2"/>
              <a:buBlip>
                <a:blip r:embed="rId3"/>
              </a:buBlip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000" u="sng" dirty="0"/>
              <a:t>National Snow &amp; Ice Data </a:t>
            </a:r>
            <a:r>
              <a:rPr lang="en-US" sz="2000" u="sng" dirty="0" smtClean="0"/>
              <a:t>Center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buSzPct val="50000"/>
              <a:buFont typeface="Wingdings" charset="2"/>
              <a:buBlip>
                <a:blip r:embed="rId3"/>
              </a:buBlip>
            </a:pPr>
            <a:r>
              <a:rPr lang="en-US" sz="2000" dirty="0">
                <a:solidFill>
                  <a:srgbClr val="000000"/>
                </a:solidFill>
              </a:rPr>
              <a:t>extensive sensor network, fieldwork, aircraft and satellite data</a:t>
            </a:r>
          </a:p>
          <a:p>
            <a:pPr lvl="1" eaLnBrk="1" hangingPunct="1">
              <a:lnSpc>
                <a:spcPct val="80000"/>
              </a:lnSpc>
              <a:buSzPct val="50000"/>
              <a:buFont typeface="Wingdings" charset="2"/>
              <a:buBlip>
                <a:blip r:embed="rId3"/>
              </a:buBlip>
            </a:pPr>
            <a:r>
              <a:rPr lang="en-US" sz="2000" dirty="0">
                <a:solidFill>
                  <a:srgbClr val="000000"/>
                </a:solidFill>
              </a:rPr>
              <a:t>access node on the DC network, test bed for distributed services 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000" u="sng" dirty="0"/>
              <a:t>National Center for Atmospheric </a:t>
            </a:r>
            <a:r>
              <a:rPr lang="en-US" sz="2000" u="sng" dirty="0" smtClean="0"/>
              <a:t>Research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buSzPct val="50000"/>
              <a:buFont typeface="Wingdings" charset="2"/>
              <a:buBlip>
                <a:blip r:embed="rId3"/>
              </a:buBlip>
            </a:pPr>
            <a:r>
              <a:rPr lang="en-US" sz="2000" dirty="0">
                <a:solidFill>
                  <a:srgbClr val="000000"/>
                </a:solidFill>
              </a:rPr>
              <a:t>civic decision making and climate science in megacities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buSzPct val="50000"/>
              <a:buFont typeface="Wingdings" charset="2"/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buSzPct val="50000"/>
              <a:buFont typeface="Wingdings" charset="2"/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SzPct val="50000"/>
              <a:buFont typeface="Wingdings" charset="2"/>
              <a:buNone/>
            </a:pPr>
            <a:r>
              <a:rPr lang="en-US" sz="2000" u="sng" dirty="0"/>
              <a:t>Cornell University Library</a:t>
            </a:r>
            <a:r>
              <a:rPr lang="en-US" sz="2000" u="sng" dirty="0" smtClean="0"/>
              <a:t> </a:t>
            </a:r>
          </a:p>
          <a:p>
            <a:pPr eaLnBrk="1" hangingPunct="1">
              <a:lnSpc>
                <a:spcPct val="80000"/>
              </a:lnSpc>
              <a:buSzPct val="50000"/>
              <a:buFont typeface="Wingdings" charset="2"/>
              <a:buNone/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buSzPct val="50000"/>
              <a:buFont typeface="Wingdings" charset="2"/>
              <a:buBlip>
                <a:blip r:embed="rId3"/>
              </a:buBlip>
            </a:pPr>
            <a:r>
              <a:rPr lang="en-US" sz="2000" dirty="0"/>
              <a:t>DataStar - promotes archiving</a:t>
            </a:r>
            <a:r>
              <a:rPr lang="en-US" sz="2000" dirty="0" smtClean="0"/>
              <a:t> to disciplinary </a:t>
            </a:r>
            <a:r>
              <a:rPr lang="en-US" sz="2000" dirty="0"/>
              <a:t>data centers </a:t>
            </a:r>
          </a:p>
          <a:p>
            <a:pPr lvl="1" eaLnBrk="1" hangingPunct="1">
              <a:lnSpc>
                <a:spcPct val="80000"/>
              </a:lnSpc>
              <a:buSzPct val="50000"/>
              <a:buFont typeface="Wingdings" charset="2"/>
              <a:buBlip>
                <a:blip r:embed="rId3"/>
              </a:buBlip>
            </a:pPr>
            <a:r>
              <a:rPr lang="en-US" sz="2000" dirty="0" err="1"/>
              <a:t>arXiv</a:t>
            </a:r>
            <a:r>
              <a:rPr lang="en-US" sz="2000" dirty="0"/>
              <a:t> </a:t>
            </a:r>
            <a:r>
              <a:rPr lang="en-US" sz="2000" dirty="0" err="1" smtClean="0"/>
              <a:t>eprints</a:t>
            </a:r>
            <a:r>
              <a:rPr lang="en-US" sz="2000" dirty="0" smtClean="0"/>
              <a:t> - OAI-ORE to link </a:t>
            </a:r>
            <a:r>
              <a:rPr lang="en-US" sz="2000" dirty="0">
                <a:solidFill>
                  <a:srgbClr val="0000FF"/>
                </a:solidFill>
              </a:rPr>
              <a:t>research data with publications</a:t>
            </a:r>
            <a:r>
              <a:rPr lang="en-US" sz="2000" dirty="0"/>
              <a:t>  </a:t>
            </a:r>
            <a:endParaRPr lang="en-US" sz="1600" dirty="0"/>
          </a:p>
        </p:txBody>
      </p:sp>
      <p:pic>
        <p:nvPicPr>
          <p:cNvPr id="7" name="Picture 59"/>
          <p:cNvPicPr>
            <a:picLocks noChangeAspect="1" noChangeArrowheads="1"/>
          </p:cNvPicPr>
          <p:nvPr/>
        </p:nvPicPr>
        <p:blipFill>
          <a:blip r:embed="rId4"/>
          <a:srcRect t="13333" r="74500" b="60703"/>
          <a:stretch>
            <a:fillRect/>
          </a:stretch>
        </p:blipFill>
        <p:spPr bwMode="auto">
          <a:xfrm>
            <a:off x="6708109" y="3877265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9"/>
          <p:cNvPicPr>
            <a:picLocks noChangeAspect="1" noChangeArrowheads="1"/>
          </p:cNvPicPr>
          <p:nvPr/>
        </p:nvPicPr>
        <p:blipFill>
          <a:blip r:embed="rId5"/>
          <a:srcRect t="21687" r="3999" b="13252"/>
          <a:stretch>
            <a:fillRect/>
          </a:stretch>
        </p:blipFill>
        <p:spPr bwMode="auto">
          <a:xfrm>
            <a:off x="7622509" y="1558537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0"/>
          <p:cNvPicPr>
            <a:picLocks noChangeAspect="1" noChangeArrowheads="1"/>
          </p:cNvPicPr>
          <p:nvPr/>
        </p:nvPicPr>
        <p:blipFill>
          <a:blip r:embed="rId6"/>
          <a:srcRect l="3076" t="3619" r="4616" b="2263"/>
          <a:stretch>
            <a:fillRect/>
          </a:stretch>
        </p:blipFill>
        <p:spPr bwMode="auto">
          <a:xfrm>
            <a:off x="7851109" y="2860126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9969" y="5065629"/>
            <a:ext cx="1905000" cy="596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67115" y="40312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6530226" y="56826"/>
            <a:ext cx="25375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</a:rPr>
              <a:t>Data</a:t>
            </a:r>
            <a:r>
              <a:rPr lang="en-US" sz="2800" dirty="0" smtClean="0">
                <a:solidFill>
                  <a:srgbClr val="FFFFFF"/>
                </a:solidFill>
              </a:rPr>
              <a:t> framework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type="body" idx="1"/>
          </p:nvPr>
        </p:nvSpPr>
        <p:spPr>
          <a:xfrm>
            <a:off x="720043" y="1021629"/>
            <a:ext cx="8692881" cy="494373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SzPct val="65000"/>
              <a:buFont typeface="Wingdings" charset="2"/>
              <a:buBlip>
                <a:blip r:embed="rId2"/>
              </a:buBlip>
            </a:pPr>
            <a:r>
              <a:rPr lang="en-US" sz="2000" dirty="0"/>
              <a:t>Start with a common conceptualization that applies across domains</a:t>
            </a:r>
          </a:p>
          <a:p>
            <a:pPr eaLnBrk="1" hangingPunct="1">
              <a:lnSpc>
                <a:spcPct val="90000"/>
              </a:lnSpc>
              <a:buSzPct val="65000"/>
              <a:buFont typeface="Wingdings" charset="2"/>
              <a:buNone/>
            </a:pPr>
            <a:r>
              <a:rPr lang="en-US" sz="2000" dirty="0"/>
              <a:t>		--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scientific observation</a:t>
            </a:r>
            <a:br>
              <a:rPr lang="en-US" sz="2000" dirty="0" smtClean="0">
                <a:solidFill>
                  <a:srgbClr val="0000FF"/>
                </a:solidFill>
              </a:rPr>
            </a:br>
            <a:endParaRPr lang="en-US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SzPct val="65000"/>
              <a:buFont typeface="Wingdings" charset="2"/>
              <a:buBlip>
                <a:blip r:embed="rId2"/>
              </a:buBlip>
            </a:pPr>
            <a:r>
              <a:rPr lang="en-US" sz="2000" dirty="0"/>
              <a:t>Examine, adapt, and adopt </a:t>
            </a:r>
            <a:r>
              <a:rPr lang="en-US" sz="2000" dirty="0" smtClean="0">
                <a:solidFill>
                  <a:srgbClr val="0000FF"/>
                </a:solidFill>
              </a:rPr>
              <a:t>existing models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90000"/>
              </a:lnSpc>
              <a:buSzPct val="65000"/>
              <a:buFont typeface="Wingdings" charset="2"/>
              <a:buBlip>
                <a:blip r:embed="rId2"/>
              </a:buBlip>
            </a:pPr>
            <a:endParaRPr lang="en-US" sz="1000" dirty="0" smtClean="0"/>
          </a:p>
          <a:p>
            <a:pPr lvl="1" eaLnBrk="1" hangingPunct="1">
              <a:lnSpc>
                <a:spcPct val="90000"/>
              </a:lnSpc>
              <a:buSzPct val="65000"/>
              <a:buFont typeface="Wingdings" charset="2"/>
              <a:buBlip>
                <a:blip r:embed="rId2"/>
              </a:buBlip>
            </a:pPr>
            <a:r>
              <a:rPr lang="en-US" sz="2000" dirty="0" smtClean="0"/>
              <a:t>National </a:t>
            </a:r>
            <a:r>
              <a:rPr lang="en-US" sz="2000" dirty="0"/>
              <a:t>Virtual Observatory </a:t>
            </a:r>
            <a:endParaRPr lang="en-US" sz="2000" dirty="0" smtClean="0"/>
          </a:p>
          <a:p>
            <a:pPr lvl="1">
              <a:lnSpc>
                <a:spcPct val="90000"/>
              </a:lnSpc>
              <a:buSzPct val="65000"/>
              <a:buBlip>
                <a:blip r:embed="rId2"/>
              </a:buBlip>
            </a:pPr>
            <a:r>
              <a:rPr lang="en-US" sz="2000" dirty="0" smtClean="0"/>
              <a:t>Scientific Observations Network (</a:t>
            </a:r>
            <a:r>
              <a:rPr lang="en-US" sz="2000" dirty="0" err="1" smtClean="0"/>
              <a:t>Sonet</a:t>
            </a:r>
            <a:r>
              <a:rPr lang="en-US" sz="2000" dirty="0" smtClean="0"/>
              <a:t>)</a:t>
            </a:r>
          </a:p>
          <a:p>
            <a:pPr lvl="1" eaLnBrk="1" hangingPunct="1">
              <a:lnSpc>
                <a:spcPct val="90000"/>
              </a:lnSpc>
              <a:buSzPct val="65000"/>
              <a:buNone/>
            </a:pPr>
            <a:endParaRPr lang="en-US" sz="2000" dirty="0" smtClean="0"/>
          </a:p>
          <a:p>
            <a:pPr>
              <a:lnSpc>
                <a:spcPct val="120000"/>
              </a:lnSpc>
              <a:buSzPct val="65000"/>
              <a:buBlip>
                <a:blip r:embed="rId2"/>
              </a:buBlip>
            </a:pPr>
            <a:r>
              <a:rPr lang="en-US" sz="2000" dirty="0" smtClean="0"/>
              <a:t>Define </a:t>
            </a:r>
            <a:r>
              <a:rPr lang="en-US" sz="2000" dirty="0" smtClean="0">
                <a:solidFill>
                  <a:srgbClr val="0000FF"/>
                </a:solidFill>
              </a:rPr>
              <a:t>fundamental concepts</a:t>
            </a:r>
            <a:r>
              <a:rPr lang="en-US" sz="2000" dirty="0" smtClean="0">
                <a:solidFill>
                  <a:srgbClr val="000000"/>
                </a:solidFill>
              </a:rPr>
              <a:t> and identity conditions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/>
              <a:t> </a:t>
            </a:r>
          </a:p>
          <a:p>
            <a:pPr lvl="1">
              <a:lnSpc>
                <a:spcPct val="120000"/>
              </a:lnSpc>
              <a:buSzPct val="65000"/>
            </a:pPr>
            <a:r>
              <a:rPr lang="en-US" sz="2000" dirty="0" smtClean="0">
                <a:solidFill>
                  <a:srgbClr val="000000"/>
                </a:solidFill>
              </a:rPr>
              <a:t>collections</a:t>
            </a:r>
            <a:r>
              <a:rPr lang="en-US" sz="2000" dirty="0" smtClean="0">
                <a:solidFill>
                  <a:srgbClr val="000000"/>
                </a:solidFill>
              </a:rPr>
              <a:t>, data sets, version, etc</a:t>
            </a:r>
            <a:r>
              <a:rPr lang="en-US" sz="2000" dirty="0" smtClean="0">
                <a:solidFill>
                  <a:srgbClr val="000000"/>
                </a:solidFill>
              </a:rPr>
              <a:t>.	</a:t>
            </a:r>
          </a:p>
          <a:p>
            <a:pPr>
              <a:lnSpc>
                <a:spcPct val="120000"/>
              </a:lnSpc>
              <a:buSzPct val="6500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			(Data Concepts team at Illinois, lead by Allen </a:t>
            </a:r>
            <a:r>
              <a:rPr lang="en-US" sz="2000" dirty="0" err="1" smtClean="0">
                <a:solidFill>
                  <a:srgbClr val="000000"/>
                </a:solidFill>
              </a:rPr>
              <a:t>Renear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20000"/>
              </a:lnSpc>
              <a:buSzPct val="65000"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SzPct val="65000"/>
              <a:buBlip>
                <a:blip r:embed="rId2"/>
              </a:buBlip>
            </a:pPr>
            <a:r>
              <a:rPr lang="en-US" sz="2000" dirty="0" smtClean="0"/>
              <a:t>Accommodate </a:t>
            </a:r>
            <a:r>
              <a:rPr lang="en-US" sz="2000" dirty="0" smtClean="0"/>
              <a:t>range of disciplinary data and </a:t>
            </a:r>
            <a:r>
              <a:rPr lang="en-US" sz="2000" dirty="0" smtClean="0"/>
              <a:t>metadata </a:t>
            </a:r>
            <a:r>
              <a:rPr lang="en-US" sz="2000" dirty="0" smtClean="0">
                <a:solidFill>
                  <a:srgbClr val="0000FF"/>
                </a:solidFill>
              </a:rPr>
              <a:t>standards</a:t>
            </a:r>
          </a:p>
          <a:p>
            <a:pPr>
              <a:buSzPct val="65000"/>
              <a:buBlip>
                <a:blip r:embed="rId2"/>
              </a:buBlip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buSzPct val="65000"/>
              <a:buFont typeface="Wingdings" charset="2"/>
              <a:buNone/>
            </a:pPr>
            <a:r>
              <a:rPr lang="en-US" sz="1000" dirty="0" smtClean="0"/>
              <a:t>	</a:t>
            </a:r>
            <a:r>
              <a:rPr lang="en-US" sz="2000" dirty="0" smtClean="0"/>
              <a:t>		-- dozens in earth, atmospheric, soil science alone, </a:t>
            </a:r>
          </a:p>
          <a:p>
            <a:pPr eaLnBrk="1" hangingPunct="1">
              <a:lnSpc>
                <a:spcPct val="90000"/>
              </a:lnSpc>
              <a:buSzPct val="65000"/>
              <a:buFont typeface="Wingdings" charset="2"/>
              <a:buNone/>
            </a:pPr>
            <a:r>
              <a:rPr lang="en-US" sz="1000" dirty="0" smtClean="0"/>
              <a:t>				</a:t>
            </a:r>
          </a:p>
          <a:p>
            <a:pPr>
              <a:lnSpc>
                <a:spcPct val="90000"/>
              </a:lnSpc>
              <a:buSzPct val="65000"/>
              <a:buNone/>
            </a:pPr>
            <a:r>
              <a:rPr lang="en-US" sz="1000" dirty="0" smtClean="0"/>
              <a:t>			</a:t>
            </a:r>
            <a:r>
              <a:rPr lang="en-US" sz="2000" dirty="0" smtClean="0"/>
              <a:t>				</a:t>
            </a:r>
          </a:p>
          <a:p>
            <a:pPr eaLnBrk="1" hangingPunct="1">
              <a:lnSpc>
                <a:spcPct val="90000"/>
              </a:lnSpc>
              <a:buSzPct val="65000"/>
              <a:buFont typeface="Wingdings" charset="2"/>
              <a:buNone/>
            </a:pP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22584" y="6102133"/>
            <a:ext cx="4770006" cy="89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buSzPct val="65000"/>
              <a:buNone/>
            </a:pPr>
            <a:r>
              <a:rPr lang="en-US" sz="2000" u="sng" dirty="0" smtClean="0"/>
              <a:t>yet the “typical” scientist may know of none</a:t>
            </a:r>
          </a:p>
          <a:p>
            <a:pPr>
              <a:lnSpc>
                <a:spcPct val="90000"/>
              </a:lnSpc>
              <a:buSzPct val="65000"/>
              <a:buNone/>
            </a:pPr>
            <a:r>
              <a:rPr lang="en-US" dirty="0" smtClean="0"/>
              <a:t>		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04800" y="-101676"/>
            <a:ext cx="6792614" cy="736736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2800" dirty="0" smtClean="0">
                <a:solidFill>
                  <a:srgbClr val="FFFFFF"/>
                </a:solidFill>
              </a:rPr>
              <a:t>User requirements and research</a:t>
            </a:r>
            <a:endParaRPr lang="en-US" sz="2800" dirty="0">
              <a:solidFill>
                <a:srgbClr val="FFFFFF"/>
              </a:solidFill>
            </a:endParaRPr>
          </a:p>
        </p:txBody>
      </p:sp>
      <p:graphicFrame>
        <p:nvGraphicFramePr>
          <p:cNvPr id="299077" name="Group 69"/>
          <p:cNvGraphicFramePr>
            <a:graphicFrameLocks noGrp="1"/>
          </p:cNvGraphicFramePr>
          <p:nvPr>
            <p:ph idx="1"/>
          </p:nvPr>
        </p:nvGraphicFramePr>
        <p:xfrm>
          <a:off x="318605" y="1421504"/>
          <a:ext cx="8534400" cy="470877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038225"/>
                <a:gridCol w="1754188"/>
                <a:gridCol w="1468437"/>
                <a:gridCol w="1576388"/>
                <a:gridCol w="1438275"/>
                <a:gridCol w="1258887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Astronomy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Life Sciences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Earth Sciences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Social Sciences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4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NCAR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  </a:t>
                      </a:r>
                      <a:r>
                        <a:rPr kumimoji="0" lang="en-US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Task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-based design and usability testing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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User cases, data requirements, system   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    recommendations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8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UCLA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Ethnography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 oral histories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  Use cases,   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       Data reqs.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sym typeface="Symbol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SMALL SCIENCE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 reuse potentials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sym typeface="Symbol" pitchFamily="-65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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  <a:sym typeface="Symbol" pitchFamily="-65" charset="2"/>
                        </a:rPr>
                        <a:t>Curation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  <a:sym typeface="Symbol" pitchFamily="-65" charset="2"/>
                        </a:rPr>
                        <a:t> requirements f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-65" charset="2"/>
                        </a:rPr>
                        <a:t>ramework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Symbol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-65" charset="2"/>
                        </a:rPr>
                        <a:t>       relating data characteristics and stages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Symbol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-65" charset="2"/>
                        </a:rPr>
                        <a:t>          (metadata &amp; provenance) to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Symbol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-65" charset="2"/>
                        </a:rPr>
                        <a:t>        community data practices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Symbol" charset="2"/>
                        <a:buChar char="Þ"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sym typeface="Symbol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ILLINOIS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672080" y="3313367"/>
            <a:ext cx="3396012" cy="914400"/>
          </a:xfrm>
          <a:prstGeom prst="ellipse">
            <a:avLst/>
          </a:prstGeom>
          <a:noFill/>
          <a:ln w="3810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15685" y="-121613"/>
            <a:ext cx="8534400" cy="758825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rgbClr val="FFFFFF"/>
                </a:solidFill>
                <a:latin typeface="+mn-lt"/>
                <a:cs typeface="Arial"/>
              </a:rPr>
              <a:t>Applying quasi-profiling approach</a:t>
            </a:r>
            <a:endParaRPr lang="en-US" sz="2800" dirty="0">
              <a:solidFill>
                <a:srgbClr val="FFFFFF"/>
              </a:solidFill>
              <a:latin typeface="+mn-lt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3740" y="1148067"/>
            <a:ext cx="830580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u="sng" dirty="0" smtClean="0">
                <a:solidFill>
                  <a:srgbClr val="000090"/>
                </a:solidFill>
              </a:rPr>
              <a:t>Data kinds and stages</a:t>
            </a:r>
            <a:r>
              <a:rPr lang="en-US" sz="2000" dirty="0" smtClean="0"/>
              <a:t>   - sharing targets, workflow/ provenance, context</a:t>
            </a:r>
          </a:p>
          <a:p>
            <a:endParaRPr lang="en-US" sz="2000" dirty="0" smtClean="0"/>
          </a:p>
          <a:p>
            <a:r>
              <a:rPr lang="en-US" sz="2000" u="sng" dirty="0" smtClean="0">
                <a:solidFill>
                  <a:srgbClr val="000090"/>
                </a:solidFill>
              </a:rPr>
              <a:t>Intellectual property</a:t>
            </a:r>
            <a:r>
              <a:rPr lang="en-US" sz="2000" dirty="0" smtClean="0"/>
              <a:t>  - </a:t>
            </a:r>
            <a:r>
              <a:rPr lang="en-US" sz="2000" dirty="0" err="1" smtClean="0"/>
              <a:t>owner(s</a:t>
            </a:r>
            <a:r>
              <a:rPr lang="en-US" sz="2000" dirty="0" smtClean="0"/>
              <a:t>), stakeholders, terms of use, attribution</a:t>
            </a:r>
          </a:p>
          <a:p>
            <a:endParaRPr lang="en-US" sz="2000" dirty="0" smtClean="0"/>
          </a:p>
          <a:p>
            <a:r>
              <a:rPr lang="en-US" sz="2000" u="sng" dirty="0" smtClean="0">
                <a:solidFill>
                  <a:srgbClr val="000090"/>
                </a:solidFill>
              </a:rPr>
              <a:t>Ingest org /</a:t>
            </a:r>
            <a:r>
              <a:rPr lang="en-US" sz="2000" u="sng" dirty="0" smtClean="0">
                <a:solidFill>
                  <a:scrgbClr r="0" g="0" b="0"/>
                </a:solidFill>
              </a:rPr>
              <a:t>description</a:t>
            </a:r>
            <a:r>
              <a:rPr lang="en-US" sz="2000" dirty="0" smtClean="0">
                <a:solidFill>
                  <a:scrgbClr r="0" g="0" b="0"/>
                </a:solidFill>
              </a:rPr>
              <a:t>  </a:t>
            </a:r>
            <a:r>
              <a:rPr lang="en-US" sz="2000" dirty="0" smtClean="0"/>
              <a:t>– formal / local standards, documentation</a:t>
            </a:r>
          </a:p>
          <a:p>
            <a:endParaRPr lang="en-US" sz="2000" dirty="0" smtClean="0"/>
          </a:p>
          <a:p>
            <a:r>
              <a:rPr lang="en-US" sz="2000" u="sng" dirty="0" smtClean="0">
                <a:solidFill>
                  <a:srgbClr val="000090"/>
                </a:solidFill>
              </a:rPr>
              <a:t>Access</a:t>
            </a:r>
            <a:r>
              <a:rPr lang="en-US" sz="2000" dirty="0" smtClean="0"/>
              <a:t>  - embargo, access control, mirror site</a:t>
            </a:r>
          </a:p>
          <a:p>
            <a:endParaRPr lang="en-US" sz="2000" dirty="0" smtClean="0"/>
          </a:p>
          <a:p>
            <a:r>
              <a:rPr lang="en-US" sz="2000" u="sng" dirty="0" smtClean="0">
                <a:solidFill>
                  <a:srgbClr val="000090"/>
                </a:solidFill>
              </a:rPr>
              <a:t>Preservation</a:t>
            </a:r>
            <a:r>
              <a:rPr lang="en-US" sz="2000" dirty="0" smtClean="0"/>
              <a:t> –</a:t>
            </a:r>
            <a:r>
              <a:rPr lang="en-US" sz="2000" dirty="0" smtClean="0"/>
              <a:t> targets, duration</a:t>
            </a:r>
            <a:r>
              <a:rPr lang="en-US" sz="2000" dirty="0" smtClean="0"/>
              <a:t>, migration</a:t>
            </a:r>
          </a:p>
          <a:p>
            <a:endParaRPr lang="en-US" sz="2000" u="sng" dirty="0" smtClean="0"/>
          </a:p>
          <a:p>
            <a:r>
              <a:rPr lang="en-US" sz="2000" u="sng" dirty="0" smtClean="0">
                <a:solidFill>
                  <a:srgbClr val="000090"/>
                </a:solidFill>
              </a:rPr>
              <a:t>Tools</a:t>
            </a:r>
            <a:r>
              <a:rPr lang="en-US" sz="2000" dirty="0" smtClean="0"/>
              <a:t> - analytical, visualization, integration</a:t>
            </a:r>
          </a:p>
          <a:p>
            <a:endParaRPr lang="en-US" sz="2000" dirty="0" smtClean="0"/>
          </a:p>
          <a:p>
            <a:r>
              <a:rPr lang="en-US" sz="2000" u="sng" dirty="0" smtClean="0">
                <a:solidFill>
                  <a:srgbClr val="000090"/>
                </a:solidFill>
              </a:rPr>
              <a:t>Interoperability</a:t>
            </a:r>
            <a:r>
              <a:rPr lang="en-US" sz="2000" dirty="0" smtClean="0"/>
              <a:t>  - needs, APIs, 3rd party data, etc.</a:t>
            </a:r>
          </a:p>
          <a:p>
            <a:endParaRPr lang="en-US" sz="2000" dirty="0" smtClean="0"/>
          </a:p>
          <a:p>
            <a:r>
              <a:rPr lang="en-US" sz="2000" u="sng" dirty="0" smtClean="0">
                <a:solidFill>
                  <a:srgbClr val="000090"/>
                </a:solidFill>
              </a:rPr>
              <a:t>Storage, integrity, security</a:t>
            </a:r>
            <a:r>
              <a:rPr lang="en-US" sz="2000" dirty="0" smtClean="0"/>
              <a:t>  - audits, version control</a:t>
            </a:r>
          </a:p>
          <a:p>
            <a:endParaRPr lang="en-US" sz="2000" dirty="0" smtClean="0"/>
          </a:p>
          <a:p>
            <a:r>
              <a:rPr lang="en-US" sz="2000" u="sng" dirty="0" smtClean="0">
                <a:solidFill>
                  <a:srgbClr val="000090"/>
                </a:solidFill>
              </a:rPr>
              <a:t>Discovery</a:t>
            </a:r>
            <a:r>
              <a:rPr lang="en-US" sz="2000" dirty="0" smtClean="0"/>
              <a:t> – browse, search, external</a:t>
            </a:r>
          </a:p>
          <a:p>
            <a:endParaRPr lang="en-US" sz="2000" dirty="0" smtClean="0"/>
          </a:p>
          <a:p>
            <a:endParaRPr lang="en-US" dirty="0" smtClean="0"/>
          </a:p>
          <a:p>
            <a:r>
              <a:rPr lang="en-US" sz="1600" dirty="0" smtClean="0"/>
              <a:t>  </a:t>
            </a:r>
          </a:p>
          <a:p>
            <a:endParaRPr lang="en-US" sz="1600" dirty="0" smtClean="0"/>
          </a:p>
          <a:p>
            <a:r>
              <a:rPr lang="en-US" sz="1600" dirty="0" smtClean="0"/>
              <a:t> </a:t>
            </a:r>
          </a:p>
          <a:p>
            <a:endParaRPr lang="en-US" dirty="0" smtClean="0"/>
          </a:p>
          <a:p>
            <a:endParaRPr lang="en-US" sz="1600" dirty="0" smtClean="0"/>
          </a:p>
          <a:p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67" y="98244"/>
            <a:ext cx="8534400" cy="758952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rgbClr val="FFFFFF"/>
                </a:solidFill>
                <a:latin typeface="+mn-lt"/>
                <a:cs typeface="Arial"/>
              </a:rPr>
              <a:t>Progressive data collection</a:t>
            </a:r>
            <a:br>
              <a:rPr lang="en-US" sz="2800" dirty="0" smtClean="0">
                <a:solidFill>
                  <a:srgbClr val="FFFFFF"/>
                </a:solidFill>
                <a:latin typeface="+mn-lt"/>
                <a:cs typeface="Arial"/>
              </a:rPr>
            </a:br>
            <a:endParaRPr lang="en-US" sz="2800" dirty="0">
              <a:solidFill>
                <a:srgbClr val="FFFFFF"/>
              </a:solidFill>
              <a:latin typeface="+mn-lt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3835" y="1010124"/>
            <a:ext cx="8503920" cy="4873752"/>
          </a:xfrm>
        </p:spPr>
        <p:txBody>
          <a:bodyPr>
            <a:noAutofit/>
          </a:bodyPr>
          <a:lstStyle/>
          <a:p>
            <a:pPr marL="273050" indent="-182563">
              <a:lnSpc>
                <a:spcPct val="120000"/>
              </a:lnSpc>
              <a:buSzPct val="86000"/>
              <a:buNone/>
            </a:pPr>
            <a:r>
              <a:rPr lang="en-US" sz="2000" dirty="0" smtClean="0">
                <a:solidFill>
                  <a:srgbClr val="000090"/>
                </a:solidFill>
                <a:cs typeface="Arial"/>
              </a:rPr>
              <a:t>Talking </a:t>
            </a:r>
            <a:r>
              <a:rPr lang="en-US" sz="2000" dirty="0" smtClean="0">
                <a:solidFill>
                  <a:srgbClr val="000090"/>
                </a:solidFill>
                <a:cs typeface="Arial"/>
              </a:rPr>
              <a:t>shop</a:t>
            </a:r>
            <a:r>
              <a:rPr lang="en-US" sz="2000" dirty="0" smtClean="0">
                <a:solidFill>
                  <a:srgbClr val="000090"/>
                </a:solidFill>
                <a:cs typeface="Arial"/>
              </a:rPr>
              <a:t> about data</a:t>
            </a:r>
          </a:p>
          <a:p>
            <a:pPr marL="673100" lvl="1" indent="-182563">
              <a:lnSpc>
                <a:spcPct val="120000"/>
              </a:lnSpc>
              <a:buSzPct val="86000"/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cs typeface="Arial"/>
              </a:rPr>
              <a:t>efficient exchange with 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the 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right 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scientists 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about the right 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things</a:t>
            </a:r>
          </a:p>
          <a:p>
            <a:pPr marL="673100" lvl="1" indent="-182563">
              <a:lnSpc>
                <a:spcPct val="120000"/>
              </a:lnSpc>
              <a:buSzPct val="86000"/>
              <a:buFontTx/>
              <a:buChar char="-"/>
            </a:pPr>
            <a:endParaRPr lang="en-US" sz="1000" u="sng" dirty="0" smtClean="0">
              <a:solidFill>
                <a:srgbClr val="000000"/>
              </a:solidFill>
              <a:cs typeface="Arial"/>
            </a:endParaRPr>
          </a:p>
          <a:p>
            <a:pPr marL="273050" indent="-182563">
              <a:lnSpc>
                <a:spcPct val="120000"/>
              </a:lnSpc>
              <a:buSzPct val="86000"/>
              <a:buNone/>
            </a:pPr>
            <a:endParaRPr lang="en-US" sz="1000" u="sng" dirty="0" smtClean="0">
              <a:solidFill>
                <a:srgbClr val="000000"/>
              </a:solidFill>
              <a:cs typeface="Arial"/>
            </a:endParaRPr>
          </a:p>
          <a:p>
            <a:pPr marL="273050" indent="-182563">
              <a:lnSpc>
                <a:spcPct val="120000"/>
              </a:lnSpc>
              <a:buSzPct val="86000"/>
              <a:buNone/>
            </a:pPr>
            <a:r>
              <a:rPr lang="en-US" sz="2000" u="sng" dirty="0" smtClean="0">
                <a:solidFill>
                  <a:srgbClr val="000000"/>
                </a:solidFill>
                <a:cs typeface="Arial"/>
              </a:rPr>
              <a:t>Scientists </a:t>
            </a:r>
            <a:r>
              <a:rPr lang="en-US" sz="2000" u="sng" dirty="0" smtClean="0">
                <a:solidFill>
                  <a:srgbClr val="000000"/>
                </a:solidFill>
                <a:cs typeface="Arial"/>
              </a:rPr>
              <a:t>leading </a:t>
            </a:r>
            <a:r>
              <a:rPr lang="en-US" sz="2000" u="sng" dirty="0" smtClean="0">
                <a:solidFill>
                  <a:srgbClr val="000000"/>
                </a:solidFill>
                <a:cs typeface="Arial"/>
              </a:rPr>
              <a:t>research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	  -   IP, access, discovery, research context</a:t>
            </a:r>
            <a:endParaRPr lang="en-US" sz="2000" u="sng" dirty="0" smtClean="0">
              <a:solidFill>
                <a:srgbClr val="000000"/>
              </a:solidFill>
              <a:cs typeface="Arial"/>
            </a:endParaRPr>
          </a:p>
          <a:p>
            <a:pPr marL="821690" lvl="2" indent="-182563">
              <a:lnSpc>
                <a:spcPct val="120000"/>
              </a:lnSpc>
              <a:buSzPct val="86000"/>
              <a:buNone/>
            </a:pPr>
            <a:endParaRPr lang="en-US" sz="800" dirty="0" smtClean="0">
              <a:solidFill>
                <a:srgbClr val="000000"/>
              </a:solidFill>
              <a:cs typeface="Arial"/>
            </a:endParaRPr>
          </a:p>
          <a:p>
            <a:pPr marL="1096010" lvl="3" indent="-182563">
              <a:lnSpc>
                <a:spcPct val="120000"/>
              </a:lnSpc>
              <a:buClrTx/>
              <a:buSzPct val="86000"/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cs typeface="Arial"/>
              </a:rPr>
              <a:t>Pre-interview </a:t>
            </a:r>
            <a:r>
              <a:rPr lang="en-US" dirty="0" smtClean="0">
                <a:solidFill>
                  <a:srgbClr val="000090"/>
                </a:solidFill>
                <a:cs typeface="Arial"/>
              </a:rPr>
              <a:t>worksheets</a:t>
            </a:r>
            <a:endParaRPr lang="en-US" dirty="0" smtClean="0">
              <a:solidFill>
                <a:srgbClr val="000000"/>
              </a:solidFill>
              <a:cs typeface="Arial"/>
            </a:endParaRPr>
          </a:p>
          <a:p>
            <a:pPr marL="1096010" lvl="3" indent="-182563">
              <a:lnSpc>
                <a:spcPct val="120000"/>
              </a:lnSpc>
              <a:buClrTx/>
              <a:buSzPct val="86000"/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cs typeface="Arial"/>
              </a:rPr>
              <a:t>Semi-structured interviews</a:t>
            </a:r>
          </a:p>
          <a:p>
            <a:pPr marL="1096010" lvl="3" indent="-182563">
              <a:lnSpc>
                <a:spcPct val="120000"/>
              </a:lnSpc>
              <a:buClrTx/>
              <a:buSzPct val="86000"/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cs typeface="Arial"/>
              </a:rPr>
              <a:t>follow up sessions with selected </a:t>
            </a:r>
            <a:r>
              <a:rPr lang="en-US" dirty="0" smtClean="0">
                <a:solidFill>
                  <a:srgbClr val="000000"/>
                </a:solidFill>
                <a:cs typeface="Arial"/>
              </a:rPr>
              <a:t>participants</a:t>
            </a:r>
          </a:p>
          <a:p>
            <a:pPr marL="1096010" lvl="3" indent="-182563">
              <a:lnSpc>
                <a:spcPct val="120000"/>
              </a:lnSpc>
              <a:buClrTx/>
              <a:buSzPct val="86000"/>
              <a:buNone/>
            </a:pPr>
            <a:endParaRPr lang="en-US" sz="1000" dirty="0" smtClean="0">
              <a:solidFill>
                <a:srgbClr val="000000"/>
              </a:solidFill>
              <a:cs typeface="Arial"/>
            </a:endParaRPr>
          </a:p>
          <a:p>
            <a:pPr marL="421640" lvl="1" indent="-182563">
              <a:lnSpc>
                <a:spcPct val="120000"/>
              </a:lnSpc>
              <a:buSzPct val="86000"/>
              <a:buNone/>
            </a:pPr>
            <a:r>
              <a:rPr lang="en-US" sz="2000" u="sng" dirty="0" smtClean="0">
                <a:solidFill>
                  <a:srgbClr val="000000"/>
                </a:solidFill>
                <a:cs typeface="Arial"/>
              </a:rPr>
              <a:t>Scientists </a:t>
            </a:r>
            <a:r>
              <a:rPr lang="en-US" sz="2000" u="sng" dirty="0" smtClean="0">
                <a:solidFill>
                  <a:srgbClr val="000000"/>
                </a:solidFill>
                <a:cs typeface="Arial"/>
              </a:rPr>
              <a:t>managing </a:t>
            </a:r>
            <a:r>
              <a:rPr lang="en-US" sz="2000" u="sng" dirty="0" smtClean="0">
                <a:solidFill>
                  <a:srgbClr val="000000"/>
                </a:solidFill>
                <a:cs typeface="Arial"/>
              </a:rPr>
              <a:t>data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   -   stages, versions, standards, tools</a:t>
            </a:r>
          </a:p>
          <a:p>
            <a:pPr marL="421640" lvl="1" indent="-182563">
              <a:lnSpc>
                <a:spcPct val="120000"/>
              </a:lnSpc>
              <a:buSzPct val="86000"/>
              <a:buNone/>
            </a:pPr>
            <a:r>
              <a:rPr lang="en-US" sz="2000" dirty="0" smtClean="0">
                <a:solidFill>
                  <a:srgbClr val="000000"/>
                </a:solidFill>
                <a:cs typeface="Arial"/>
              </a:rPr>
              <a:t>     (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post docs, others from labs and research groups)</a:t>
            </a:r>
          </a:p>
          <a:p>
            <a:pPr marL="821690" lvl="2" indent="-182563">
              <a:lnSpc>
                <a:spcPct val="120000"/>
              </a:lnSpc>
              <a:buSzPct val="86000"/>
              <a:buNone/>
            </a:pPr>
            <a:endParaRPr lang="en-US" sz="800" dirty="0" smtClean="0">
              <a:solidFill>
                <a:srgbClr val="000000"/>
              </a:solidFill>
              <a:cs typeface="Arial"/>
            </a:endParaRPr>
          </a:p>
          <a:p>
            <a:pPr marL="1096010" lvl="3" indent="-182563">
              <a:lnSpc>
                <a:spcPct val="120000"/>
              </a:lnSpc>
              <a:buClrTx/>
              <a:buSzPct val="86000"/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  <a:cs typeface="Arial"/>
              </a:rPr>
              <a:t>Data deposit &amp; sharing worksheet</a:t>
            </a:r>
            <a:r>
              <a:rPr lang="en-US" dirty="0" smtClean="0">
                <a:solidFill>
                  <a:srgbClr val="000090"/>
                </a:solidFill>
                <a:cs typeface="Arial"/>
              </a:rPr>
              <a:t> </a:t>
            </a:r>
          </a:p>
          <a:p>
            <a:pPr marL="1096010" lvl="3" indent="-182563">
              <a:lnSpc>
                <a:spcPct val="120000"/>
              </a:lnSpc>
              <a:buClrTx/>
              <a:buSzPct val="86000"/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cs typeface="Arial"/>
              </a:rPr>
              <a:t>Data samples, related </a:t>
            </a:r>
            <a:r>
              <a:rPr lang="en-US" dirty="0" smtClean="0">
                <a:solidFill>
                  <a:srgbClr val="000000"/>
                </a:solidFill>
                <a:cs typeface="Arial"/>
              </a:rPr>
              <a:t>documentation</a:t>
            </a:r>
            <a:endParaRPr lang="en-US" dirty="0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740" y="56826"/>
            <a:ext cx="8229600" cy="564425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rgbClr val="FFFFFF"/>
                </a:solidFill>
              </a:rPr>
              <a:t>Units of analysis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780" y="1169658"/>
            <a:ext cx="856255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Tx/>
              <a:buNone/>
              <a:defRPr/>
            </a:pPr>
            <a:r>
              <a:rPr lang="en-US" sz="2000" u="sng" dirty="0" smtClean="0">
                <a:solidFill>
                  <a:srgbClr val="000000"/>
                </a:solidFill>
                <a:cs typeface="Arial"/>
              </a:rPr>
              <a:t>Data</a:t>
            </a:r>
            <a:r>
              <a:rPr lang="en-US" sz="2000" u="sng" dirty="0" smtClean="0">
                <a:solidFill>
                  <a:srgbClr val="000000"/>
                </a:solidFill>
                <a:cs typeface="Arial"/>
              </a:rPr>
              <a:t> “sets”</a:t>
            </a:r>
          </a:p>
          <a:p>
            <a:pPr lvl="1">
              <a:buClrTx/>
              <a:buNone/>
              <a:defRPr/>
            </a:pPr>
            <a:endParaRPr lang="en-US" sz="2000" dirty="0" smtClean="0">
              <a:solidFill>
                <a:srgbClr val="000000"/>
              </a:solidFill>
              <a:cs typeface="Arial"/>
            </a:endParaRPr>
          </a:p>
          <a:p>
            <a:pPr lvl="2">
              <a:defRPr/>
            </a:pPr>
            <a:r>
              <a:rPr lang="en-US" sz="2000" dirty="0" smtClean="0">
                <a:solidFill>
                  <a:srgbClr val="000000"/>
                </a:solidFill>
                <a:cs typeface="Arial"/>
              </a:rPr>
              <a:t>aligned 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with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 research group production 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and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 dissemination</a:t>
            </a:r>
          </a:p>
          <a:p>
            <a:pPr lvl="2">
              <a:buClrTx/>
              <a:buNone/>
              <a:defRPr/>
            </a:pPr>
            <a:endParaRPr lang="en-US" sz="2000" dirty="0" smtClean="0">
              <a:solidFill>
                <a:srgbClr val="000000"/>
              </a:solidFill>
              <a:cs typeface="Arial"/>
            </a:endParaRPr>
          </a:p>
          <a:p>
            <a:pPr lvl="2">
              <a:buClrTx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  <a:cs typeface="Arial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workflows 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and 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services</a:t>
            </a:r>
          </a:p>
          <a:p>
            <a:pPr lvl="2">
              <a:buClrTx/>
              <a:buNone/>
              <a:defRPr/>
            </a:pPr>
            <a:endParaRPr lang="en-US" sz="2000" dirty="0" smtClean="0">
              <a:solidFill>
                <a:srgbClr val="000000"/>
              </a:solidFill>
              <a:cs typeface="Arial"/>
            </a:endParaRPr>
          </a:p>
          <a:p>
            <a:pPr lvl="2">
              <a:buClrTx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  <a:cs typeface="Arial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policies on 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attribution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embargoing, etc.</a:t>
            </a:r>
            <a:endParaRPr lang="en-US" sz="2000" dirty="0" smtClean="0">
              <a:solidFill>
                <a:srgbClr val="000000"/>
              </a:solidFill>
              <a:cs typeface="Arial"/>
            </a:endParaRPr>
          </a:p>
          <a:p>
            <a:pPr lvl="2">
              <a:buClrTx/>
              <a:buNone/>
              <a:defRPr/>
            </a:pPr>
            <a:endParaRPr lang="en-US" sz="2000" dirty="0" smtClean="0">
              <a:solidFill>
                <a:srgbClr val="000000"/>
              </a:solidFill>
              <a:cs typeface="Arial"/>
            </a:endParaRPr>
          </a:p>
          <a:p>
            <a:pPr lvl="1">
              <a:buClrTx/>
              <a:buNone/>
              <a:defRPr/>
            </a:pPr>
            <a:endParaRPr lang="en-US" sz="2000" dirty="0" smtClean="0">
              <a:solidFill>
                <a:srgbClr val="000000"/>
              </a:solidFill>
              <a:cs typeface="Arial"/>
            </a:endParaRPr>
          </a:p>
          <a:p>
            <a:pPr lvl="1">
              <a:buClrTx/>
              <a:defRPr/>
            </a:pPr>
            <a:r>
              <a:rPr lang="en-US" sz="2000" u="sng" dirty="0" smtClean="0">
                <a:solidFill>
                  <a:srgbClr val="000000"/>
                </a:solidFill>
                <a:cs typeface="Arial"/>
              </a:rPr>
              <a:t>Data communities</a:t>
            </a:r>
            <a:endParaRPr lang="en-US" sz="2000" dirty="0" smtClean="0">
              <a:solidFill>
                <a:srgbClr val="000000"/>
              </a:solidFill>
              <a:cs typeface="Arial"/>
            </a:endParaRPr>
          </a:p>
          <a:p>
            <a:pPr lvl="1">
              <a:buClrTx/>
              <a:defRPr/>
            </a:pPr>
            <a:endParaRPr lang="en-US" sz="2000" dirty="0" smtClean="0">
              <a:solidFill>
                <a:srgbClr val="000000"/>
              </a:solidFill>
              <a:cs typeface="Arial"/>
            </a:endParaRPr>
          </a:p>
          <a:p>
            <a:pPr lvl="2">
              <a:defRPr/>
            </a:pPr>
            <a:r>
              <a:rPr lang="en-US" sz="2000" dirty="0" smtClean="0">
                <a:solidFill>
                  <a:srgbClr val="000000"/>
                </a:solidFill>
                <a:cs typeface="Arial"/>
              </a:rPr>
              <a:t>Aligned with 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current and future interactions around data </a:t>
            </a:r>
            <a:endParaRPr lang="en-US" sz="2000" u="sng" dirty="0" smtClean="0">
              <a:solidFill>
                <a:srgbClr val="000000"/>
              </a:solidFill>
              <a:cs typeface="Arial"/>
            </a:endParaRPr>
          </a:p>
          <a:p>
            <a:pPr lvl="2">
              <a:buClrTx/>
              <a:buNone/>
              <a:defRPr/>
            </a:pPr>
            <a:endParaRPr lang="en-US" sz="2000" dirty="0" smtClean="0">
              <a:solidFill>
                <a:srgbClr val="000000"/>
              </a:solidFill>
              <a:cs typeface="Arial"/>
            </a:endParaRPr>
          </a:p>
          <a:p>
            <a:pPr lvl="2">
              <a:buClrTx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  <a:cs typeface="Arial"/>
              </a:rPr>
              <a:t>	representation, functionality, and use</a:t>
            </a:r>
          </a:p>
          <a:p>
            <a:pPr lvl="2">
              <a:buClrTx/>
              <a:buNone/>
              <a:defRPr/>
            </a:pPr>
            <a:endParaRPr lang="en-US" sz="2000" dirty="0" smtClean="0">
              <a:solidFill>
                <a:srgbClr val="000000"/>
              </a:solidFill>
              <a:cs typeface="Arial"/>
            </a:endParaRPr>
          </a:p>
          <a:p>
            <a:pPr lvl="2">
              <a:buClrTx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  <a:cs typeface="Arial"/>
              </a:rPr>
              <a:t>	policies 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for selection, appraisal, retention,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 description</a:t>
            </a:r>
            <a:endParaRPr lang="en-US" sz="2000" dirty="0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91657" y="77802"/>
            <a:ext cx="8534400" cy="758952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sz="2800" dirty="0" smtClean="0">
                <a:solidFill>
                  <a:srgbClr val="FFFFFF"/>
                </a:solidFill>
                <a:latin typeface="+mn-lt"/>
                <a:cs typeface="Arial"/>
              </a:rPr>
              <a:t>Data communities </a:t>
            </a:r>
            <a:br>
              <a:rPr lang="en-US" sz="2800" dirty="0" smtClean="0">
                <a:solidFill>
                  <a:srgbClr val="FFFFFF"/>
                </a:solidFill>
                <a:latin typeface="+mn-lt"/>
                <a:cs typeface="Arial"/>
              </a:rPr>
            </a:br>
            <a:endParaRPr lang="en-US" sz="2800" dirty="0" smtClean="0">
              <a:solidFill>
                <a:srgbClr val="FFFFFF"/>
              </a:solidFill>
              <a:latin typeface="+mn-lt"/>
              <a:cs typeface="Arial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715775" y="1041858"/>
            <a:ext cx="8504238" cy="481177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2162" dirty="0" smtClean="0">
                <a:solidFill>
                  <a:srgbClr val="000000"/>
                </a:solidFill>
                <a:cs typeface="Arial"/>
              </a:rPr>
              <a:t>What are the meaningful social units for organization and use </a:t>
            </a:r>
            <a:br>
              <a:rPr lang="en-US" sz="2162" dirty="0" smtClean="0">
                <a:solidFill>
                  <a:srgbClr val="000000"/>
                </a:solidFill>
                <a:cs typeface="Arial"/>
              </a:rPr>
            </a:br>
            <a:r>
              <a:rPr lang="en-US" sz="2162" dirty="0" smtClean="0">
                <a:solidFill>
                  <a:srgbClr val="000000"/>
                </a:solidFill>
                <a:cs typeface="Arial"/>
              </a:rPr>
              <a:t>	of data over the long term?</a:t>
            </a:r>
            <a:endParaRPr lang="en-US" sz="2162" dirty="0" smtClean="0">
              <a:solidFill>
                <a:srgbClr val="000000"/>
              </a:solidFill>
              <a:cs typeface="Arial"/>
            </a:endParaRPr>
          </a:p>
          <a:p>
            <a:pPr lvl="1">
              <a:buNone/>
            </a:pPr>
            <a:endParaRPr lang="en-US" sz="2162" dirty="0" smtClean="0">
              <a:solidFill>
                <a:srgbClr val="000000"/>
              </a:solidFill>
              <a:cs typeface="Arial"/>
            </a:endParaRPr>
          </a:p>
          <a:p>
            <a:pPr lvl="2"/>
            <a:r>
              <a:rPr lang="en-US" sz="2162" u="sng" dirty="0" smtClean="0">
                <a:solidFill>
                  <a:srgbClr val="000090"/>
                </a:solidFill>
                <a:cs typeface="Arial"/>
              </a:rPr>
              <a:t>Sub</a:t>
            </a:r>
            <a:r>
              <a:rPr lang="en-US" sz="2162" u="sng" dirty="0" smtClean="0">
                <a:solidFill>
                  <a:srgbClr val="000090"/>
                </a:solidFill>
                <a:cs typeface="Arial"/>
              </a:rPr>
              <a:t>-</a:t>
            </a:r>
            <a:r>
              <a:rPr lang="en-US" sz="2162" u="sng" dirty="0" smtClean="0">
                <a:solidFill>
                  <a:srgbClr val="000090"/>
                </a:solidFill>
                <a:cs typeface="Arial"/>
              </a:rPr>
              <a:t>discipline</a:t>
            </a:r>
            <a:r>
              <a:rPr lang="en-US" sz="2162" dirty="0" smtClean="0">
                <a:solidFill>
                  <a:srgbClr val="000000"/>
                </a:solidFill>
                <a:cs typeface="Arial"/>
              </a:rPr>
              <a:t> focused </a:t>
            </a:r>
            <a:r>
              <a:rPr lang="en-US" sz="2162" dirty="0" smtClean="0">
                <a:solidFill>
                  <a:srgbClr val="000000"/>
                </a:solidFill>
                <a:cs typeface="Arial"/>
              </a:rPr>
              <a:t>on particular </a:t>
            </a:r>
            <a:r>
              <a:rPr lang="en-US" sz="2162" u="sng" dirty="0" smtClean="0">
                <a:solidFill>
                  <a:srgbClr val="000090"/>
                </a:solidFill>
                <a:cs typeface="Arial"/>
              </a:rPr>
              <a:t>kinds of data</a:t>
            </a:r>
            <a:r>
              <a:rPr lang="en-US" sz="2162" dirty="0" smtClean="0">
                <a:solidFill>
                  <a:srgbClr val="000000"/>
                </a:solidFill>
                <a:cs typeface="Arial"/>
              </a:rPr>
              <a:t> that </a:t>
            </a:r>
          </a:p>
          <a:p>
            <a:pPr lvl="2">
              <a:buNone/>
            </a:pPr>
            <a:r>
              <a:rPr lang="en-US" sz="2162" dirty="0" smtClean="0">
                <a:solidFill>
                  <a:srgbClr val="000000"/>
                </a:solidFill>
                <a:cs typeface="Arial"/>
              </a:rPr>
              <a:t>	  </a:t>
            </a:r>
            <a:r>
              <a:rPr lang="en-US" sz="2162" dirty="0" smtClean="0">
                <a:solidFill>
                  <a:srgbClr val="000000"/>
                </a:solidFill>
                <a:cs typeface="Arial"/>
              </a:rPr>
              <a:t> produce </a:t>
            </a:r>
            <a:r>
              <a:rPr lang="en-US" sz="2162" dirty="0" smtClean="0">
                <a:solidFill>
                  <a:srgbClr val="000000"/>
                </a:solidFill>
                <a:cs typeface="Arial"/>
              </a:rPr>
              <a:t>specific measurements or analysis</a:t>
            </a:r>
          </a:p>
          <a:p>
            <a:pPr lvl="2">
              <a:buNone/>
            </a:pPr>
            <a:endParaRPr lang="en-US" sz="2162" dirty="0" smtClean="0">
              <a:solidFill>
                <a:srgbClr val="000000"/>
              </a:solidFill>
              <a:cs typeface="Arial"/>
            </a:endParaRPr>
          </a:p>
          <a:p>
            <a:pPr lvl="2"/>
            <a:r>
              <a:rPr lang="en-US" sz="2162" u="sng" dirty="0" smtClean="0">
                <a:solidFill>
                  <a:srgbClr val="000090"/>
                </a:solidFill>
                <a:cs typeface="Arial"/>
              </a:rPr>
              <a:t>S</a:t>
            </a:r>
            <a:r>
              <a:rPr lang="en-US" sz="2162" u="sng" dirty="0" smtClean="0">
                <a:solidFill>
                  <a:srgbClr val="000090"/>
                </a:solidFill>
                <a:cs typeface="Arial"/>
              </a:rPr>
              <a:t>pecialized domain</a:t>
            </a:r>
            <a:r>
              <a:rPr lang="en-US" sz="2162" dirty="0" smtClean="0">
                <a:solidFill>
                  <a:srgbClr val="000000"/>
                </a:solidFill>
                <a:cs typeface="Arial"/>
              </a:rPr>
              <a:t> focused </a:t>
            </a:r>
            <a:r>
              <a:rPr lang="en-US" sz="2162" dirty="0" smtClean="0">
                <a:solidFill>
                  <a:srgbClr val="000000"/>
                </a:solidFill>
                <a:cs typeface="Arial"/>
              </a:rPr>
              <a:t>on a </a:t>
            </a:r>
            <a:r>
              <a:rPr lang="en-US" sz="2162" u="sng" dirty="0" smtClean="0">
                <a:solidFill>
                  <a:srgbClr val="000090"/>
                </a:solidFill>
                <a:cs typeface="Arial"/>
              </a:rPr>
              <a:t>research problem</a:t>
            </a:r>
            <a:r>
              <a:rPr lang="en-US" sz="2162" dirty="0" smtClean="0">
                <a:solidFill>
                  <a:srgbClr val="000000"/>
                </a:solidFill>
                <a:cs typeface="Arial"/>
              </a:rPr>
              <a:t>,</a:t>
            </a:r>
            <a:r>
              <a:rPr lang="en-US" sz="2162" dirty="0" smtClean="0">
                <a:solidFill>
                  <a:srgbClr val="000000"/>
                </a:solidFill>
                <a:cs typeface="Arial"/>
              </a:rPr>
              <a:t> </a:t>
            </a:r>
          </a:p>
          <a:p>
            <a:pPr lvl="2">
              <a:buNone/>
            </a:pPr>
            <a:r>
              <a:rPr lang="en-US" sz="2162" dirty="0" smtClean="0">
                <a:solidFill>
                  <a:srgbClr val="000000"/>
                </a:solidFill>
                <a:cs typeface="Arial"/>
              </a:rPr>
              <a:t>		</a:t>
            </a:r>
            <a:r>
              <a:rPr lang="en-US" sz="2162" dirty="0" smtClean="0">
                <a:solidFill>
                  <a:srgbClr val="000000"/>
                </a:solidFill>
                <a:cs typeface="Arial"/>
              </a:rPr>
              <a:t>often </a:t>
            </a:r>
            <a:r>
              <a:rPr lang="en-US" sz="2162" dirty="0" smtClean="0">
                <a:solidFill>
                  <a:srgbClr val="000000"/>
                </a:solidFill>
                <a:cs typeface="Arial"/>
              </a:rPr>
              <a:t>interdisciplinary in nature</a:t>
            </a:r>
          </a:p>
          <a:p>
            <a:pPr lvl="2">
              <a:buNone/>
            </a:pPr>
            <a:endParaRPr lang="en-US" sz="2162" dirty="0" smtClean="0">
              <a:solidFill>
                <a:srgbClr val="000000"/>
              </a:solidFill>
              <a:cs typeface="Arial"/>
            </a:endParaRPr>
          </a:p>
          <a:p>
            <a:pPr lvl="2"/>
            <a:r>
              <a:rPr lang="en-US" sz="2162" u="sng" dirty="0" smtClean="0">
                <a:solidFill>
                  <a:srgbClr val="000090"/>
                </a:solidFill>
                <a:cs typeface="Arial"/>
              </a:rPr>
              <a:t>Developers</a:t>
            </a:r>
            <a:r>
              <a:rPr lang="en-US" sz="2162" dirty="0" smtClean="0">
                <a:solidFill>
                  <a:srgbClr val="000000"/>
                </a:solidFill>
                <a:cs typeface="Arial"/>
              </a:rPr>
              <a:t> of</a:t>
            </a:r>
            <a:r>
              <a:rPr lang="en-US" sz="2162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162" dirty="0" smtClean="0">
                <a:solidFill>
                  <a:srgbClr val="000000"/>
                </a:solidFill>
                <a:cs typeface="Arial"/>
              </a:rPr>
              <a:t>shared </a:t>
            </a:r>
            <a:r>
              <a:rPr lang="en-US" sz="2162" dirty="0" smtClean="0">
                <a:solidFill>
                  <a:srgbClr val="000000"/>
                </a:solidFill>
                <a:cs typeface="Arial"/>
              </a:rPr>
              <a:t>community</a:t>
            </a:r>
            <a:r>
              <a:rPr lang="en-US" sz="2162" dirty="0" smtClean="0">
                <a:solidFill>
                  <a:srgbClr val="000000"/>
                </a:solidFill>
                <a:cs typeface="Arial"/>
              </a:rPr>
              <a:t>-</a:t>
            </a:r>
            <a:r>
              <a:rPr lang="en-US" sz="2162" dirty="0" smtClean="0">
                <a:solidFill>
                  <a:srgbClr val="000000"/>
                </a:solidFill>
                <a:cs typeface="Arial"/>
              </a:rPr>
              <a:t>level </a:t>
            </a:r>
            <a:r>
              <a:rPr lang="en-US" sz="2162" u="sng" dirty="0" smtClean="0">
                <a:solidFill>
                  <a:srgbClr val="000090"/>
                </a:solidFill>
                <a:cs typeface="Arial"/>
              </a:rPr>
              <a:t>data </a:t>
            </a:r>
            <a:r>
              <a:rPr lang="en-US" sz="2162" u="sng" dirty="0" smtClean="0">
                <a:solidFill>
                  <a:srgbClr val="000090"/>
                </a:solidFill>
                <a:cs typeface="Arial"/>
              </a:rPr>
              <a:t>collection</a:t>
            </a:r>
            <a:r>
              <a:rPr lang="en-US" sz="2162" dirty="0" smtClean="0">
                <a:solidFill>
                  <a:srgbClr val="000000"/>
                </a:solidFill>
                <a:cs typeface="Arial"/>
              </a:rPr>
              <a:t> </a:t>
            </a:r>
          </a:p>
          <a:p>
            <a:pPr lvl="2">
              <a:buNone/>
            </a:pPr>
            <a:r>
              <a:rPr lang="en-US" sz="2162" dirty="0" smtClean="0">
                <a:solidFill>
                  <a:srgbClr val="000000"/>
                </a:solidFill>
                <a:cs typeface="Arial"/>
              </a:rPr>
              <a:t>		</a:t>
            </a:r>
            <a:r>
              <a:rPr lang="en-US" sz="2162" dirty="0" smtClean="0">
                <a:solidFill>
                  <a:srgbClr val="000000"/>
                </a:solidFill>
                <a:cs typeface="Arial"/>
              </a:rPr>
              <a:t>(</a:t>
            </a:r>
            <a:r>
              <a:rPr lang="en-US" sz="2162" dirty="0" smtClean="0">
                <a:solidFill>
                  <a:srgbClr val="000000"/>
                </a:solidFill>
                <a:cs typeface="Arial"/>
              </a:rPr>
              <a:t>i.e., “Resource Collection”, NSB 2005</a:t>
            </a:r>
            <a:r>
              <a:rPr lang="en-US" sz="2162" dirty="0" smtClean="0">
                <a:solidFill>
                  <a:srgbClr val="000000"/>
                </a:solidFill>
                <a:cs typeface="Arial"/>
              </a:rPr>
              <a:t>)</a:t>
            </a:r>
          </a:p>
          <a:p>
            <a:pPr lvl="1">
              <a:buNone/>
            </a:pPr>
            <a:endParaRPr lang="en-US" sz="2000" baseline="30000" dirty="0" smtClean="0">
              <a:solidFill>
                <a:srgbClr val="000000"/>
              </a:solidFill>
              <a:cs typeface="Arial"/>
            </a:endParaRPr>
          </a:p>
          <a:p>
            <a:pPr lvl="1">
              <a:buNone/>
            </a:pPr>
            <a:endParaRPr lang="en-US" sz="2000" baseline="30000" dirty="0" smtClean="0">
              <a:solidFill>
                <a:srgbClr val="000000"/>
              </a:solidFill>
              <a:cs typeface="Arial"/>
            </a:endParaRPr>
          </a:p>
          <a:p>
            <a:pPr lvl="1">
              <a:buNone/>
            </a:pPr>
            <a:endParaRPr lang="en-US" sz="2000" baseline="30000" dirty="0" smtClean="0">
              <a:solidFill>
                <a:srgbClr val="000000"/>
              </a:solidFill>
              <a:cs typeface="Arial"/>
            </a:endParaRPr>
          </a:p>
          <a:p>
            <a:pPr lvl="2">
              <a:buNone/>
            </a:pPr>
            <a:r>
              <a:rPr lang="en-US" sz="1600" dirty="0" smtClean="0">
                <a:solidFill>
                  <a:srgbClr val="000000"/>
                </a:solidFill>
                <a:cs typeface="Arial"/>
              </a:rPr>
              <a:t>		</a:t>
            </a:r>
            <a:endParaRPr lang="en-US" sz="2162" u="sng" dirty="0" smtClean="0">
              <a:solidFill>
                <a:srgbClr val="000090"/>
              </a:solidFill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1990" y="5143653"/>
            <a:ext cx="7109510" cy="1538883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800" dirty="0" smtClean="0">
                <a:cs typeface="Arial"/>
              </a:rPr>
              <a:t>   </a:t>
            </a:r>
          </a:p>
          <a:p>
            <a:pPr marL="0" lvl="2" algn="ctr"/>
            <a:r>
              <a:rPr lang="en-US" sz="2000" dirty="0" smtClean="0">
                <a:cs typeface="Arial"/>
              </a:rPr>
              <a:t>Core research challenge:  </a:t>
            </a:r>
          </a:p>
          <a:p>
            <a:pPr marL="0" lvl="2" algn="ctr"/>
            <a:endParaRPr lang="en-US" sz="800" dirty="0" smtClean="0">
              <a:cs typeface="Arial"/>
            </a:endParaRPr>
          </a:p>
          <a:p>
            <a:pPr marL="0" lvl="2" algn="ctr"/>
            <a:r>
              <a:rPr lang="en-US" sz="2000" dirty="0" smtClean="0">
                <a:cs typeface="Arial"/>
              </a:rPr>
              <a:t>Predict and design for communities of users, </a:t>
            </a:r>
          </a:p>
          <a:p>
            <a:pPr marL="0" lvl="2" algn="ctr"/>
            <a:r>
              <a:rPr lang="en-US" sz="2000" dirty="0" smtClean="0">
                <a:cs typeface="Arial"/>
              </a:rPr>
              <a:t>which will </a:t>
            </a:r>
            <a:r>
              <a:rPr lang="en-US" sz="2000" dirty="0" smtClean="0">
                <a:cs typeface="Arial"/>
              </a:rPr>
              <a:t>differ</a:t>
            </a:r>
            <a:r>
              <a:rPr lang="en-US" sz="2000" dirty="0" smtClean="0">
                <a:cs typeface="Arial"/>
              </a:rPr>
              <a:t> from producers, and change </a:t>
            </a:r>
            <a:r>
              <a:rPr lang="en-US" sz="2000" dirty="0" smtClean="0">
                <a:cs typeface="Arial"/>
              </a:rPr>
              <a:t>over time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92" y="-114821"/>
            <a:ext cx="8229600" cy="656695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Systems oriented “small” science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800" y="563421"/>
          <a:ext cx="9166008" cy="680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069"/>
                <a:gridCol w="2839884"/>
                <a:gridCol w="2354678"/>
                <a:gridCol w="2395377"/>
              </a:tblGrid>
              <a:tr h="435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Geobiology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Volcanology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Soil ecology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444">
                <a:tc>
                  <a:txBody>
                    <a:bodyPr/>
                    <a:lstStyle/>
                    <a:p>
                      <a:endParaRPr lang="en-US" sz="2000" baseline="0" dirty="0" smtClean="0"/>
                    </a:p>
                    <a:p>
                      <a:pPr algn="ctr"/>
                      <a:endParaRPr lang="en-US" sz="2000" baseline="0" dirty="0" smtClean="0"/>
                    </a:p>
                    <a:p>
                      <a:pPr algn="ctr"/>
                      <a:r>
                        <a:rPr lang="en-US" sz="2000" b="1" baseline="0" dirty="0" smtClean="0"/>
                        <a:t>Analytical </a:t>
                      </a:r>
                    </a:p>
                    <a:p>
                      <a:pPr algn="ctr"/>
                      <a:r>
                        <a:rPr lang="en-US" sz="2000" b="1" baseline="0" dirty="0" smtClean="0"/>
                        <a:t>data unit</a:t>
                      </a:r>
                      <a:endParaRPr lang="en-US" sz="2000" b="1" dirty="0"/>
                    </a:p>
                  </a:txBody>
                  <a:tcPr>
                    <a:lnR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u="sng" baseline="0" dirty="0" smtClean="0"/>
                    </a:p>
                    <a:p>
                      <a:pPr algn="ctr"/>
                      <a:r>
                        <a:rPr lang="en-US" sz="2000" u="sng" baseline="0" dirty="0" smtClean="0"/>
                        <a:t>Site-specific </a:t>
                      </a:r>
                      <a:r>
                        <a:rPr lang="en-US" sz="2000" u="sng" baseline="0" dirty="0" smtClean="0"/>
                        <a:t>time </a:t>
                      </a:r>
                      <a:r>
                        <a:rPr lang="en-US" sz="2000" u="sng" baseline="0" dirty="0" smtClean="0"/>
                        <a:t>series</a:t>
                      </a:r>
                      <a:r>
                        <a:rPr lang="en-US" sz="2000" baseline="0" dirty="0" smtClean="0"/>
                        <a:t>:  </a:t>
                      </a:r>
                      <a:r>
                        <a:rPr lang="en-US" sz="2000" baseline="0" dirty="0" smtClean="0"/>
                        <a:t/>
                      </a:r>
                      <a:br>
                        <a:rPr lang="en-US" sz="2000" baseline="0" dirty="0" smtClean="0"/>
                      </a:br>
                      <a:endParaRPr lang="en-US" sz="800" baseline="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 reduced spreadsheets: </a:t>
                      </a:r>
                    </a:p>
                    <a:p>
                      <a:pPr>
                        <a:buFont typeface="Arial"/>
                        <a:buNone/>
                      </a:pPr>
                      <a:r>
                        <a:rPr lang="en-US" sz="2000" baseline="0" dirty="0" smtClean="0"/>
                        <a:t>     rock, water, microbial</a:t>
                      </a:r>
                      <a:br>
                        <a:rPr lang="en-US" sz="2000" baseline="0" dirty="0" smtClean="0"/>
                      </a:br>
                      <a:endParaRPr lang="en-US" sz="500" baseline="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  microscopy images</a:t>
                      </a:r>
                      <a:br>
                        <a:rPr lang="en-US" sz="2000" baseline="0" dirty="0" smtClean="0"/>
                      </a:br>
                      <a:r>
                        <a:rPr lang="en-US" sz="500" baseline="0" dirty="0" smtClean="0"/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  annotated digital </a:t>
                      </a:r>
                    </a:p>
                    <a:p>
                      <a:r>
                        <a:rPr lang="en-US" sz="2000" baseline="0" dirty="0" smtClean="0"/>
                        <a:t>       photographs</a:t>
                      </a:r>
                    </a:p>
                    <a:p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0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Rock profile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b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US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physical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rock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thin section</a:t>
                      </a:r>
                      <a:endParaRPr lang="en-US" sz="20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chemical analysis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photographs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field notes</a:t>
                      </a:r>
                    </a:p>
                  </a:txBody>
                  <a:tcPr>
                    <a:lnL w="1905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5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0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Database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b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US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multiple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biotic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>
                        <a:buFont typeface="Arial"/>
                        <a:buNone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soil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measurements</a:t>
                      </a:r>
                      <a:endParaRPr lang="en-US" sz="20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/>
                        <a:buNone/>
                      </a:pPr>
                      <a:endParaRPr lang="en-US" sz="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associated</a:t>
                      </a:r>
                    </a:p>
                    <a:p>
                      <a:pPr>
                        <a:buFont typeface="Arial"/>
                        <a:buNone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metadata</a:t>
                      </a:r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69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User communities</a:t>
                      </a:r>
                    </a:p>
                    <a:p>
                      <a:endParaRPr lang="en-US" dirty="0"/>
                    </a:p>
                  </a:txBody>
                  <a:tcPr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Geology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Chemistry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Microbiology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Genomics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r>
                        <a:rPr lang="en-US" sz="2000" dirty="0" smtClean="0"/>
                        <a:t>  </a:t>
                      </a:r>
                      <a:r>
                        <a:rPr lang="en-US" sz="2000" u="none" dirty="0" smtClean="0">
                          <a:solidFill>
                            <a:srgbClr val="0000FF"/>
                          </a:solidFill>
                        </a:rPr>
                        <a:t>U.S. Park Service</a:t>
                      </a:r>
                      <a:endParaRPr lang="en-US" sz="2000" u="none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dirty="0" smtClean="0"/>
                        <a:t>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Geology – 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gneous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petrology</a:t>
                      </a:r>
                      <a:endParaRPr lang="en-US" sz="2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Geophysics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Geochemistry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Geology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b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io geo 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chemistry 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Earthworm ecology    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0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Sensor</a:t>
                      </a:r>
                      <a:r>
                        <a:rPr lang="en-US" sz="2000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network </a:t>
                      </a:r>
                    </a:p>
                    <a:p>
                      <a:r>
                        <a:rPr lang="en-US" sz="2000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2000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researchers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Sharing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conventions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2000" dirty="0" smtClean="0"/>
                        <a:t> by request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dirty="0" smtClean="0"/>
                        <a:t> no</a:t>
                      </a:r>
                      <a:r>
                        <a:rPr lang="en-US" sz="2000" baseline="0" dirty="0" smtClean="0"/>
                        <a:t> repository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dirty="0" smtClean="0"/>
                        <a:t> mostly post-publication</a:t>
                      </a:r>
                    </a:p>
                    <a:p>
                      <a:r>
                        <a:rPr lang="en-US" sz="2000" baseline="0" dirty="0" smtClean="0"/>
                        <a:t>     </a:t>
                      </a:r>
                      <a:r>
                        <a:rPr lang="en-US" sz="2000" dirty="0" smtClean="0"/>
                        <a:t>some</a:t>
                      </a:r>
                      <a:r>
                        <a:rPr lang="en-US" sz="2000" baseline="0" dirty="0" smtClean="0"/>
                        <a:t> unpublished</a:t>
                      </a:r>
                    </a:p>
                    <a:p>
                      <a:endParaRPr lang="en-US" sz="1000" baseline="0" dirty="0" smtClean="0"/>
                    </a:p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500" dirty="0" smtClean="0"/>
                        <a:t>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dirty="0" smtClean="0"/>
                        <a:t> by request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dirty="0" smtClean="0"/>
                        <a:t> no repository</a:t>
                      </a:r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endParaRPr lang="en-US" sz="50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2000" dirty="0" smtClean="0"/>
                        <a:t> public</a:t>
                      </a:r>
                      <a:r>
                        <a:rPr lang="en-US" sz="2000" baseline="0" dirty="0" smtClean="0"/>
                        <a:t> r</a:t>
                      </a:r>
                      <a:r>
                        <a:rPr lang="en-US" sz="2000" dirty="0" smtClean="0"/>
                        <a:t>esource </a:t>
                      </a:r>
                    </a:p>
                    <a:p>
                      <a:pPr>
                        <a:buFont typeface="Arial"/>
                        <a:buNone/>
                      </a:pPr>
                      <a:r>
                        <a:rPr lang="en-US" sz="2000" dirty="0" smtClean="0"/>
                        <a:t>     collection</a:t>
                      </a:r>
                      <a:endParaRPr lang="en-US" sz="2000" dirty="0"/>
                    </a:p>
                  </a:txBody>
                  <a:tcPr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63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42778" y="5456470"/>
            <a:ext cx="7546419" cy="1554272"/>
          </a:xfrm>
          <a:prstGeom prst="rect">
            <a:avLst/>
          </a:prstGeom>
          <a:solidFill>
            <a:srgbClr val="A7D2C6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At present, literature and c</a:t>
            </a:r>
            <a:r>
              <a:rPr lang="en-US" sz="2000" dirty="0" smtClean="0">
                <a:solidFill>
                  <a:srgbClr val="000000"/>
                </a:solidFill>
              </a:rPr>
              <a:t>onference</a:t>
            </a:r>
            <a:r>
              <a:rPr lang="en-US" sz="2000" dirty="0" smtClean="0">
                <a:solidFill>
                  <a:srgbClr val="000000"/>
                </a:solidFill>
              </a:rPr>
              <a:t>-based sharing relationships </a:t>
            </a: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1000" dirty="0" smtClean="0">
              <a:solidFill>
                <a:srgbClr val="000000"/>
              </a:solidFill>
            </a:endParaRPr>
          </a:p>
          <a:p>
            <a:pPr algn="ctr"/>
            <a:endParaRPr lang="en-US" sz="1000" dirty="0" smtClean="0">
              <a:solidFill>
                <a:srgbClr val="000000"/>
              </a:solidFill>
            </a:endParaRPr>
          </a:p>
          <a:p>
            <a:pPr algn="ctr"/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5168" y="1063038"/>
            <a:ext cx="7450414" cy="5246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42778" y="1063038"/>
            <a:ext cx="5142629" cy="2477601"/>
          </a:xfrm>
          <a:prstGeom prst="rect">
            <a:avLst/>
          </a:prstGeom>
          <a:solidFill>
            <a:srgbClr val="A7D2C6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sz="5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Individual data components required for reuse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1" y="-80955"/>
            <a:ext cx="8229600" cy="656695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Research informing LIS education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657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Preparing information professionals for range of workforce </a:t>
            </a:r>
            <a:r>
              <a:rPr lang="en-US" sz="2000" dirty="0" smtClean="0"/>
              <a:t>demands: </a:t>
            </a:r>
          </a:p>
          <a:p>
            <a:pPr>
              <a:buNone/>
            </a:pPr>
            <a:endParaRPr lang="en-US" sz="2000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4500006" y="5004329"/>
            <a:ext cx="4518891" cy="1717132"/>
            <a:chOff x="4500006" y="5004329"/>
            <a:chExt cx="4518891" cy="1717132"/>
          </a:xfrm>
        </p:grpSpPr>
        <p:grpSp>
          <p:nvGrpSpPr>
            <p:cNvPr id="13" name="Group 12"/>
            <p:cNvGrpSpPr/>
            <p:nvPr/>
          </p:nvGrpSpPr>
          <p:grpSpPr>
            <a:xfrm>
              <a:off x="4500006" y="5004329"/>
              <a:ext cx="1600200" cy="1447800"/>
              <a:chOff x="2895600" y="3899472"/>
              <a:chExt cx="1600200" cy="1447800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2895600" y="3899472"/>
                <a:ext cx="1600200" cy="1447800"/>
              </a:xfrm>
              <a:prstGeom prst="ellipse">
                <a:avLst/>
              </a:prstGeom>
              <a:gradFill rotWithShape="1">
                <a:gsLst>
                  <a:gs pos="0">
                    <a:srgbClr val="FF6600">
                      <a:alpha val="18999"/>
                    </a:srgbClr>
                  </a:gs>
                  <a:gs pos="100000">
                    <a:srgbClr val="762F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400" b="1" dirty="0">
                  <a:ea typeface="ＭＳ Ｐゴシック" charset="-128"/>
                  <a:cs typeface="ＭＳ Ｐゴシック" charset="-128"/>
                </a:endParaRPr>
              </a:p>
              <a:p>
                <a:pPr eaLnBrk="0" hangingPunct="0"/>
                <a:endParaRPr lang="en-US" sz="1400" b="1" dirty="0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3164370" y="4239588"/>
                <a:ext cx="1084101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Summer </a:t>
                </a:r>
              </a:p>
              <a:p>
                <a:pPr algn="l"/>
                <a:r>
                  <a:rPr lang="en-US" b="1" dirty="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Institutes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528161" y="5398022"/>
              <a:ext cx="249073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In </a:t>
              </a:r>
              <a:r>
                <a:rPr lang="en-US" sz="2000" dirty="0" smtClean="0"/>
                <a:t>service </a:t>
              </a:r>
              <a:r>
                <a:rPr lang="en-US" sz="2000" dirty="0" smtClean="0"/>
                <a:t>professional</a:t>
              </a:r>
            </a:p>
            <a:p>
              <a:r>
                <a:rPr lang="en-US" sz="2000" dirty="0" smtClean="0"/>
                <a:t>d</a:t>
              </a:r>
              <a:r>
                <a:rPr lang="en-US" sz="2000" dirty="0" smtClean="0"/>
                <a:t>evelopment </a:t>
              </a:r>
            </a:p>
            <a:p>
              <a:r>
                <a:rPr lang="en-US" sz="2000" dirty="0" smtClean="0"/>
                <a:t>	2008 - </a:t>
              </a:r>
            </a:p>
            <a:p>
              <a:endParaRPr lang="en-US" sz="2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3930" y="3582222"/>
            <a:ext cx="3499816" cy="2768263"/>
            <a:chOff x="263930" y="3582222"/>
            <a:chExt cx="3499816" cy="2768263"/>
          </a:xfrm>
        </p:grpSpPr>
        <p:grpSp>
          <p:nvGrpSpPr>
            <p:cNvPr id="10" name="Group 9"/>
            <p:cNvGrpSpPr/>
            <p:nvPr/>
          </p:nvGrpSpPr>
          <p:grpSpPr>
            <a:xfrm>
              <a:off x="2011146" y="4597885"/>
              <a:ext cx="1752600" cy="1752600"/>
              <a:chOff x="609600" y="990600"/>
              <a:chExt cx="1752600" cy="1752600"/>
            </a:xfrm>
          </p:grpSpPr>
          <p:sp>
            <p:nvSpPr>
              <p:cNvPr id="11" name="Oval 19"/>
              <p:cNvSpPr>
                <a:spLocks noChangeArrowheads="1"/>
              </p:cNvSpPr>
              <p:nvPr/>
            </p:nvSpPr>
            <p:spPr bwMode="auto">
              <a:xfrm>
                <a:off x="609600" y="990600"/>
                <a:ext cx="1752600" cy="1752600"/>
              </a:xfrm>
              <a:prstGeom prst="ellipse">
                <a:avLst/>
              </a:prstGeom>
              <a:gradFill rotWithShape="1">
                <a:gsLst>
                  <a:gs pos="0">
                    <a:srgbClr val="8809AB">
                      <a:alpha val="20000"/>
                    </a:srgbClr>
                  </a:gs>
                  <a:gs pos="100000">
                    <a:srgbClr val="3F044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Text Box 20"/>
              <p:cNvSpPr txBox="1">
                <a:spLocks noChangeArrowheads="1"/>
              </p:cNvSpPr>
              <p:nvPr/>
            </p:nvSpPr>
            <p:spPr bwMode="auto">
              <a:xfrm>
                <a:off x="721674" y="1331250"/>
                <a:ext cx="1502475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 b="1" dirty="0" smtClean="0">
                    <a:ea typeface="ＭＳ Ｐゴシック" charset="-128"/>
                    <a:cs typeface="ＭＳ Ｐゴシック" charset="-128"/>
                  </a:rPr>
                  <a:t>Biological</a:t>
                </a:r>
                <a:br>
                  <a:rPr lang="en-US" sz="2000" b="1" dirty="0" smtClean="0">
                    <a:ea typeface="ＭＳ Ｐゴシック" charset="-128"/>
                    <a:cs typeface="ＭＳ Ｐゴシック" charset="-128"/>
                  </a:rPr>
                </a:br>
                <a:r>
                  <a:rPr lang="en-US" sz="2000" b="1" dirty="0" smtClean="0">
                    <a:ea typeface="ＭＳ Ｐゴシック" charset="-128"/>
                    <a:cs typeface="ＭＳ Ｐゴシック" charset="-128"/>
                  </a:rPr>
                  <a:t>Information</a:t>
                </a:r>
                <a:br>
                  <a:rPr lang="en-US" sz="2000" b="1" dirty="0" smtClean="0">
                    <a:ea typeface="ＭＳ Ｐゴシック" charset="-128"/>
                    <a:cs typeface="ＭＳ Ｐゴシック" charset="-128"/>
                  </a:rPr>
                </a:br>
                <a:r>
                  <a:rPr lang="en-US" sz="2000" b="1" dirty="0" smtClean="0">
                    <a:ea typeface="ＭＳ Ｐゴシック" charset="-128"/>
                    <a:cs typeface="ＭＳ Ｐゴシック" charset="-128"/>
                  </a:rPr>
                  <a:t>Specialist</a:t>
                </a:r>
                <a:endParaRPr lang="en-US" sz="2000" b="1" dirty="0">
                  <a:ea typeface="ＭＳ Ｐゴシック" charset="-128"/>
                  <a:cs typeface="ＭＳ Ｐゴシック" charset="-128"/>
                </a:endParaRPr>
              </a:p>
            </p:txBody>
          </p:sp>
        </p:grpSp>
        <p:pic>
          <p:nvPicPr>
            <p:cNvPr id="19" name="Picture 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45328" y="4413165"/>
              <a:ext cx="631825" cy="628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63930" y="3582222"/>
              <a:ext cx="282548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Masters in </a:t>
              </a:r>
              <a:r>
                <a:rPr lang="en-US" sz="2000" dirty="0" smtClean="0"/>
                <a:t>bioinformatics</a:t>
              </a:r>
            </a:p>
            <a:p>
              <a:r>
                <a:rPr lang="en-US" sz="2000" dirty="0" smtClean="0"/>
                <a:t>	2006 -</a:t>
              </a:r>
            </a:p>
            <a:p>
              <a:endParaRPr lang="en-US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12368" y="1773379"/>
            <a:ext cx="4632040" cy="3697122"/>
            <a:chOff x="3012368" y="1773379"/>
            <a:chExt cx="4632040" cy="3697122"/>
          </a:xfrm>
        </p:grpSpPr>
        <p:grpSp>
          <p:nvGrpSpPr>
            <p:cNvPr id="7" name="Group 6"/>
            <p:cNvGrpSpPr/>
            <p:nvPr/>
          </p:nvGrpSpPr>
          <p:grpSpPr>
            <a:xfrm>
              <a:off x="5137805" y="3406756"/>
              <a:ext cx="2124365" cy="2011932"/>
              <a:chOff x="3324138" y="1897820"/>
              <a:chExt cx="2438400" cy="2514600"/>
            </a:xfrm>
          </p:grpSpPr>
          <p:sp>
            <p:nvSpPr>
              <p:cNvPr id="8" name="Oval 12"/>
              <p:cNvSpPr>
                <a:spLocks noChangeArrowheads="1"/>
              </p:cNvSpPr>
              <p:nvPr/>
            </p:nvSpPr>
            <p:spPr bwMode="auto">
              <a:xfrm>
                <a:off x="3324138" y="1897820"/>
                <a:ext cx="2438400" cy="2514600"/>
              </a:xfrm>
              <a:prstGeom prst="ellipse">
                <a:avLst/>
              </a:prstGeom>
              <a:gradFill rotWithShape="1">
                <a:gsLst>
                  <a:gs pos="0">
                    <a:srgbClr val="73E365">
                      <a:alpha val="20000"/>
                    </a:srgbClr>
                  </a:gs>
                  <a:gs pos="100000">
                    <a:srgbClr val="35692F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/>
                <a:endParaRPr lang="en-US" dirty="0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" name="Text Box 15"/>
              <p:cNvSpPr txBox="1">
                <a:spLocks noChangeArrowheads="1"/>
              </p:cNvSpPr>
              <p:nvPr/>
            </p:nvSpPr>
            <p:spPr bwMode="auto">
              <a:xfrm>
                <a:off x="3653043" y="2421900"/>
                <a:ext cx="1790499" cy="1269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2000" b="1" dirty="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Curation</a:t>
                </a:r>
              </a:p>
              <a:p>
                <a:pPr algn="ctr" eaLnBrk="0" hangingPunct="0"/>
                <a:r>
                  <a:rPr lang="en-US" sz="2000" b="1" dirty="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In the</a:t>
                </a:r>
              </a:p>
              <a:p>
                <a:pPr algn="ctr" eaLnBrk="0" hangingPunct="0"/>
                <a:r>
                  <a:rPr lang="en-US" sz="2000" b="1" dirty="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Humanities</a:t>
                </a:r>
              </a:p>
            </p:txBody>
          </p:sp>
        </p:grpSp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3237893" y="3355829"/>
              <a:ext cx="2113990" cy="2114672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alpha val="62999"/>
                  </a:srgbClr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l" eaLnBrk="0" hangingPunct="0"/>
              <a:endParaRPr lang="en-US" sz="2400" dirty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3515256" y="3853202"/>
              <a:ext cx="1588137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Curation </a:t>
              </a:r>
            </a:p>
            <a:p>
              <a:pPr algn="ctr" eaLnBrk="0" hangingPunct="0"/>
              <a:r>
                <a:rPr lang="en-US" sz="2000" b="1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in the</a:t>
              </a:r>
            </a:p>
            <a:p>
              <a:pPr algn="ctr" eaLnBrk="0" hangingPunct="0"/>
              <a:r>
                <a:rPr lang="en-US" sz="2000" b="1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Sciences</a:t>
              </a:r>
            </a:p>
          </p:txBody>
        </p:sp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28346" y="2284742"/>
              <a:ext cx="1516062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3012368" y="1773379"/>
              <a:ext cx="4007452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MSLIS concentration</a:t>
              </a:r>
              <a:r>
                <a:rPr lang="en-US" sz="2000" dirty="0" smtClean="0"/>
                <a:t> in data </a:t>
              </a:r>
              <a:r>
                <a:rPr lang="en-US" sz="2000" dirty="0" err="1" smtClean="0"/>
                <a:t>curation</a:t>
              </a:r>
              <a:endParaRPr lang="en-US" sz="2000" dirty="0" smtClean="0"/>
            </a:p>
            <a:p>
              <a:r>
                <a:rPr lang="en-US" sz="2000" dirty="0" smtClean="0"/>
                <a:t>	sciences, 2006 -</a:t>
              </a:r>
            </a:p>
            <a:p>
              <a:r>
                <a:rPr lang="en-US" sz="2000" dirty="0" smtClean="0"/>
                <a:t>	</a:t>
              </a:r>
              <a:r>
                <a:rPr lang="en-US" sz="2000" dirty="0" smtClean="0"/>
                <a:t>humanities, 2008 -</a:t>
              </a:r>
            </a:p>
            <a:p>
              <a:endParaRPr lang="en-US" sz="500" dirty="0" smtClean="0"/>
            </a:p>
            <a:p>
              <a:endParaRPr lang="en-US" sz="5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78" y="-29094"/>
            <a:ext cx="8852462" cy="608929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rgbClr val="FFFFFF"/>
                </a:solidFill>
              </a:rPr>
              <a:t>Data </a:t>
            </a:r>
            <a:r>
              <a:rPr lang="en-US" sz="2800" dirty="0" err="1" smtClean="0">
                <a:solidFill>
                  <a:srgbClr val="FFFFFF"/>
                </a:solidFill>
              </a:rPr>
              <a:t>curation</a:t>
            </a:r>
            <a:r>
              <a:rPr lang="en-US" sz="2800" dirty="0" smtClean="0">
                <a:solidFill>
                  <a:srgbClr val="FFFFFF"/>
                </a:solidFill>
              </a:rPr>
              <a:t> and the future of research libraries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925" y="911180"/>
            <a:ext cx="8378730" cy="207750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Data assets vital </a:t>
            </a:r>
            <a:r>
              <a:rPr lang="en-US" sz="2000" dirty="0" smtClean="0">
                <a:solidFill>
                  <a:srgbClr val="000000"/>
                </a:solidFill>
              </a:rPr>
              <a:t>for </a:t>
            </a:r>
            <a:r>
              <a:rPr lang="en-US" sz="2000" dirty="0" smtClean="0">
                <a:solidFill>
                  <a:srgbClr val="000000"/>
                </a:solidFill>
              </a:rPr>
              <a:t>universities and research centers </a:t>
            </a:r>
          </a:p>
          <a:p>
            <a:pPr>
              <a:lnSpc>
                <a:spcPct val="80000"/>
              </a:lnSpc>
              <a:buNone/>
            </a:pPr>
            <a:endParaRPr lang="en-US" sz="10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2000" dirty="0" smtClean="0"/>
              <a:t>	-  to produce competitive science and scholarship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sz="800" dirty="0" smtClean="0"/>
          </a:p>
          <a:p>
            <a:pPr>
              <a:lnSpc>
                <a:spcPct val="80000"/>
              </a:lnSpc>
              <a:buNone/>
            </a:pPr>
            <a:r>
              <a:rPr lang="en-US" sz="2000" dirty="0" smtClean="0"/>
              <a:t>	-  to be good stewards of the common good produced through research</a:t>
            </a:r>
          </a:p>
          <a:p>
            <a:pPr>
              <a:lnSpc>
                <a:spcPct val="120000"/>
              </a:lnSpc>
              <a:buNone/>
            </a:pPr>
            <a:endParaRPr lang="en-US" sz="3636" dirty="0" smtClean="0"/>
          </a:p>
          <a:p>
            <a:pPr>
              <a:buNone/>
            </a:pPr>
            <a:endParaRPr lang="en-US" sz="3636" dirty="0" smtClean="0"/>
          </a:p>
          <a:p>
            <a:pPr marL="1285875" lvl="2" indent="-371475" defTabSz="2879725">
              <a:buNone/>
            </a:pPr>
            <a:endParaRPr lang="en-US" sz="3636" dirty="0" smtClean="0"/>
          </a:p>
          <a:p>
            <a:pPr>
              <a:lnSpc>
                <a:spcPct val="80000"/>
              </a:lnSpc>
              <a:buNone/>
            </a:pPr>
            <a:endParaRPr lang="en-US" sz="3636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sz="3636" dirty="0" smtClean="0">
              <a:solidFill>
                <a:srgbClr val="000000"/>
              </a:solidFill>
            </a:endParaRPr>
          </a:p>
          <a:p>
            <a:pPr marL="771525" lvl="1" indent="-371475" defTabSz="2879725">
              <a:buNone/>
            </a:pPr>
            <a:endParaRPr lang="en-US" sz="2000" dirty="0" smtClean="0"/>
          </a:p>
          <a:p>
            <a:pPr marL="1285875" lvl="2" indent="-371475" defTabSz="2879725"/>
            <a:endParaRPr lang="en-US" sz="2000" dirty="0" smtClean="0"/>
          </a:p>
          <a:p>
            <a:pPr marL="1285875" lvl="2" indent="-371475" defTabSz="2879725">
              <a:buNone/>
            </a:pP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7095" y="2340674"/>
            <a:ext cx="85901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71475" indent="-371475" defTabSz="2879725"/>
            <a:r>
              <a:rPr lang="en-US" sz="2000" dirty="0" smtClean="0"/>
              <a:t>Natural extension of r</a:t>
            </a:r>
            <a:r>
              <a:rPr lang="en-US" sz="2000" dirty="0" smtClean="0"/>
              <a:t>esearch library mission</a:t>
            </a:r>
          </a:p>
          <a:p>
            <a:pPr marL="371475" indent="-371475" defTabSz="2879725"/>
            <a:r>
              <a:rPr lang="en-US" sz="2000" dirty="0" smtClean="0"/>
              <a:t>	-  to</a:t>
            </a:r>
            <a:r>
              <a:rPr lang="en-US" sz="2000" dirty="0" smtClean="0"/>
              <a:t> provide </a:t>
            </a:r>
            <a:r>
              <a:rPr lang="en-US" sz="2000" dirty="0" smtClean="0">
                <a:solidFill>
                  <a:srgbClr val="0000FF"/>
                </a:solidFill>
              </a:rPr>
              <a:t>information resources to support </a:t>
            </a:r>
            <a:r>
              <a:rPr lang="en-US" sz="2000" dirty="0" smtClean="0">
                <a:solidFill>
                  <a:srgbClr val="0000FF"/>
                </a:solidFill>
              </a:rPr>
              <a:t>current and future</a:t>
            </a:r>
            <a:r>
              <a:rPr lang="en-US" sz="2000" dirty="0" smtClean="0">
                <a:solidFill>
                  <a:srgbClr val="0000FF"/>
                </a:solidFill>
              </a:rPr>
              <a:t>  scholarship</a:t>
            </a:r>
          </a:p>
          <a:p>
            <a:endParaRPr lang="en-US" sz="2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22" y="4293584"/>
            <a:ext cx="4500562" cy="2550610"/>
          </a:xfrm>
          <a:prstGeom prst="rect">
            <a:avLst/>
          </a:prstGeom>
          <a:noFill/>
          <a:ln w="6350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8" name="Picture 3" descr="Thomas Fisher Rare Book Library at the University of Toronto by 001FJ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7" y="4293584"/>
            <a:ext cx="4500563" cy="2550610"/>
          </a:xfrm>
          <a:prstGeom prst="rect">
            <a:avLst/>
          </a:prstGeom>
          <a:noFill/>
          <a:ln w="635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2535" y="3985784"/>
            <a:ext cx="20710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0" dirty="0" err="1" smtClean="0">
                <a:solidFill>
                  <a:schemeClr val="tx1"/>
                </a:solidFill>
                <a:ea typeface="Arial" charset="0"/>
                <a:cs typeface="Arial" charset="0"/>
              </a:rPr>
              <a:t>Flickr</a:t>
            </a:r>
            <a:r>
              <a:rPr lang="en-US" sz="1000" b="0" dirty="0" smtClean="0">
                <a:solidFill>
                  <a:schemeClr val="tx1"/>
                </a:solidFill>
                <a:ea typeface="Arial" charset="0"/>
                <a:cs typeface="Arial" charset="0"/>
              </a:rPr>
              <a:t>: </a:t>
            </a:r>
            <a:r>
              <a:rPr lang="en-US" sz="1000" b="0" dirty="0" err="1" smtClean="0">
                <a:solidFill>
                  <a:schemeClr val="tx1"/>
                </a:solidFill>
                <a:ea typeface="Arial" charset="0"/>
                <a:cs typeface="Arial" charset="0"/>
              </a:rPr>
              <a:t>stancia</a:t>
            </a:r>
            <a:r>
              <a:rPr lang="en-US" sz="1000" b="0" dirty="0">
                <a:solidFill>
                  <a:schemeClr val="tx1"/>
                </a:solidFill>
                <a:ea typeface="Arial" charset="0"/>
                <a:cs typeface="Arial" charset="0"/>
              </a:rPr>
              <a:t>, rh  creative commons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059604" y="3999590"/>
            <a:ext cx="25796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flickr.com/photos/001fj/2907653323/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653" y="3474962"/>
            <a:ext cx="2721305" cy="369332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new stacks?      (</a:t>
            </a:r>
            <a:r>
              <a:rPr lang="en-US" sz="1400" dirty="0" smtClean="0"/>
              <a:t>W. Tabb)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62672" y="3471532"/>
            <a:ext cx="4127865" cy="369332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new special collections?    </a:t>
            </a:r>
            <a:r>
              <a:rPr lang="en-US" sz="1400" dirty="0" smtClean="0"/>
              <a:t>(S. </a:t>
            </a:r>
            <a:r>
              <a:rPr lang="en-US" sz="1400" dirty="0" err="1" smtClean="0"/>
              <a:t>Choudhury</a:t>
            </a:r>
            <a:r>
              <a:rPr lang="en-US" sz="1400" dirty="0" smtClean="0"/>
              <a:t>)</a:t>
            </a:r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40944"/>
            <a:ext cx="8229600" cy="6096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rgbClr val="000000"/>
                </a:solidFill>
              </a:rPr>
              <a:t>6</a:t>
            </a:r>
            <a:r>
              <a:rPr lang="en-US" sz="2800" baseline="30000" dirty="0">
                <a:solidFill>
                  <a:srgbClr val="000000"/>
                </a:solidFill>
              </a:rPr>
              <a:t>th</a:t>
            </a:r>
            <a:r>
              <a:rPr lang="en-US" sz="2800" dirty="0">
                <a:solidFill>
                  <a:srgbClr val="000000"/>
                </a:solidFill>
              </a:rPr>
              <a:t> International Digital Curation Conference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3932"/>
            <a:ext cx="8229600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000" dirty="0"/>
              <a:t>Chicago, IL</a:t>
            </a: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000" dirty="0"/>
              <a:t>Dec. 6-8, 2010</a:t>
            </a: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endParaRPr lang="en-US" sz="2000" dirty="0"/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000" dirty="0"/>
              <a:t>hosted by</a:t>
            </a: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000" dirty="0"/>
              <a:t>CIRSS / GSLIS</a:t>
            </a: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endParaRPr lang="en-US" sz="2000" dirty="0"/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000" dirty="0"/>
              <a:t>in partnership with</a:t>
            </a: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000" dirty="0"/>
              <a:t>Digital Curation Centre, </a:t>
            </a:r>
            <a:r>
              <a:rPr lang="en-US" sz="2000" dirty="0" smtClean="0"/>
              <a:t>UK</a:t>
            </a:r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endParaRPr lang="en-US" sz="2000" dirty="0" smtClean="0"/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pPr algn="ctr" eaLnBrk="1" hangingPunct="1">
              <a:lnSpc>
                <a:spcPct val="80000"/>
              </a:lnSpc>
              <a:buSzPct val="65000"/>
              <a:buFont typeface="Wingdings" charset="2"/>
              <a:buBlip>
                <a:blip r:embed="rId2"/>
              </a:buBlip>
            </a:pPr>
            <a:r>
              <a:rPr lang="en-US" sz="2000" dirty="0" smtClean="0"/>
              <a:t>pre-</a:t>
            </a:r>
            <a:r>
              <a:rPr lang="en-US" sz="2000" dirty="0"/>
              <a:t>conference</a:t>
            </a:r>
            <a:r>
              <a:rPr lang="en-US" sz="2000" dirty="0" smtClean="0"/>
              <a:t> DataNet Education Summit</a:t>
            </a:r>
          </a:p>
          <a:p>
            <a:pPr algn="ctr" eaLnBrk="1" hangingPunct="1">
              <a:lnSpc>
                <a:spcPct val="80000"/>
              </a:lnSpc>
              <a:buSzPct val="65000"/>
              <a:buFont typeface="Wingdings" charset="2"/>
              <a:buBlip>
                <a:blip r:embed="rId2"/>
              </a:buBlip>
            </a:pPr>
            <a:r>
              <a:rPr lang="en-US" sz="2000" dirty="0" smtClean="0"/>
              <a:t>post-conference LIS Research Summit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 l="999" t="15439" r="86002" b="78246"/>
          <a:stretch>
            <a:fillRect/>
          </a:stretch>
        </p:blipFill>
        <p:spPr bwMode="auto">
          <a:xfrm>
            <a:off x="6703965" y="3666066"/>
            <a:ext cx="144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350" y="5467975"/>
            <a:ext cx="15160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7262" y="5039094"/>
            <a:ext cx="460521" cy="45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20" name="Picture 8" descr="LRCVenn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2240" y="4273379"/>
            <a:ext cx="3019515" cy="2072364"/>
          </a:xfrm>
          <a:prstGeom prst="rect">
            <a:avLst/>
          </a:prstGeom>
          <a:noFill/>
        </p:spPr>
      </p:pic>
      <p:sp>
        <p:nvSpPr>
          <p:cNvPr id="192530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638300" y="-12738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Questions &amp; comments, please</a:t>
            </a:r>
          </a:p>
        </p:txBody>
      </p:sp>
      <p:sp>
        <p:nvSpPr>
          <p:cNvPr id="192532" name="Rectangle 20"/>
          <p:cNvSpPr>
            <a:spLocks noChangeArrowheads="1"/>
          </p:cNvSpPr>
          <p:nvPr/>
        </p:nvSpPr>
        <p:spPr bwMode="auto">
          <a:xfrm>
            <a:off x="1600200" y="1223248"/>
            <a:ext cx="606150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en-US" sz="2600" dirty="0" smtClean="0"/>
          </a:p>
          <a:p>
            <a:pPr algn="ctr"/>
            <a:endParaRPr lang="en-US" sz="2400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Center </a:t>
            </a:r>
            <a:r>
              <a:rPr lang="en-US" dirty="0" smtClean="0"/>
              <a:t>for </a:t>
            </a:r>
            <a:r>
              <a:rPr lang="en-US" dirty="0"/>
              <a:t>Informatics Research in Science and Scholarship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85034" y="1278472"/>
            <a:ext cx="267483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ea typeface="ＭＳ Ｐゴシック" charset="-128"/>
                <a:cs typeface="ＭＳ Ｐゴシック" charset="-128"/>
                <a:hlinkClick r:id="rId3"/>
              </a:rPr>
              <a:t>clpalmer@illinois.edu</a:t>
            </a:r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2000" dirty="0" smtClean="0">
              <a:solidFill>
                <a:srgbClr val="008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2000" dirty="0" smtClean="0">
              <a:solidFill>
                <a:srgbClr val="008000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 algn="ctr"/>
            <a:r>
              <a:rPr lang="en-US" sz="2000" dirty="0" smtClean="0"/>
              <a:t>http://cirss.lis.uiuc.edu/</a:t>
            </a:r>
          </a:p>
          <a:p>
            <a:pPr algn="ctr"/>
            <a:endParaRPr lang="en-US" sz="2000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935" y="53742"/>
            <a:ext cx="8229600" cy="581318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rgbClr val="FFFFFF"/>
                </a:solidFill>
              </a:rPr>
              <a:t>Data curation is . . .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237"/>
            <a:ext cx="8229600" cy="21398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/>
              <a:t>t</a:t>
            </a:r>
            <a:r>
              <a:rPr lang="en-US" sz="2000" dirty="0" smtClean="0"/>
              <a:t>he </a:t>
            </a:r>
            <a:r>
              <a:rPr lang="en-US" sz="2000" dirty="0" smtClean="0">
                <a:solidFill>
                  <a:srgbClr val="0000FF"/>
                </a:solidFill>
              </a:rPr>
              <a:t>active and on-going</a:t>
            </a:r>
            <a:r>
              <a:rPr lang="en-US" sz="2000" dirty="0" smtClean="0"/>
              <a:t> management of (research) data </a:t>
            </a:r>
          </a:p>
          <a:p>
            <a:pPr algn="ctr">
              <a:buNone/>
            </a:pPr>
            <a:r>
              <a:rPr lang="en-US" sz="2000" dirty="0" smtClean="0"/>
              <a:t>through its </a:t>
            </a:r>
            <a:r>
              <a:rPr lang="en-US" sz="2000" dirty="0" smtClean="0">
                <a:solidFill>
                  <a:srgbClr val="0000FF"/>
                </a:solidFill>
              </a:rPr>
              <a:t>lifecycle of interest</a:t>
            </a:r>
            <a:r>
              <a:rPr lang="en-US" sz="2000" dirty="0" smtClean="0"/>
              <a:t> and usefulness </a:t>
            </a:r>
          </a:p>
          <a:p>
            <a:pPr algn="ctr">
              <a:buNone/>
            </a:pPr>
            <a:r>
              <a:rPr lang="en-US" sz="2000" dirty="0" smtClean="0"/>
              <a:t>to scholarship, science, and education.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162" b="1" dirty="0" smtClean="0"/>
              <a:t>	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24921" y="2788746"/>
            <a:ext cx="7485779" cy="3205191"/>
            <a:chOff x="924921" y="2788746"/>
            <a:chExt cx="7485779" cy="3205191"/>
          </a:xfrm>
        </p:grpSpPr>
        <p:sp>
          <p:nvSpPr>
            <p:cNvPr id="5" name="TextBox 4"/>
            <p:cNvSpPr txBox="1"/>
            <p:nvPr/>
          </p:nvSpPr>
          <p:spPr>
            <a:xfrm>
              <a:off x="5356276" y="2788746"/>
              <a:ext cx="3054424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	</a:t>
              </a:r>
              <a:r>
                <a:rPr lang="en-US" sz="2000" b="1" u="sng" dirty="0" smtClean="0"/>
                <a:t>Tasks</a:t>
              </a:r>
            </a:p>
            <a:p>
              <a:endParaRPr lang="en-US" sz="1000" b="1" u="sng" dirty="0" smtClean="0"/>
            </a:p>
            <a:p>
              <a:pPr>
                <a:buFont typeface="Arial"/>
                <a:buChar char="•"/>
              </a:pPr>
              <a:r>
                <a:rPr lang="en-US" sz="2000" dirty="0" smtClean="0"/>
                <a:t>	appraisal and selection</a:t>
              </a:r>
            </a:p>
            <a:p>
              <a:pPr>
                <a:buFont typeface="Arial"/>
                <a:buChar char="•"/>
              </a:pPr>
              <a:r>
                <a:rPr lang="en-US" sz="2000" dirty="0" smtClean="0"/>
                <a:t>	representation</a:t>
              </a:r>
            </a:p>
            <a:p>
              <a:pPr>
                <a:buFont typeface="Arial"/>
                <a:buChar char="•"/>
              </a:pPr>
              <a:r>
                <a:rPr lang="en-US" sz="2000" dirty="0" smtClean="0"/>
                <a:t>	authentication </a:t>
              </a:r>
            </a:p>
            <a:p>
              <a:pPr>
                <a:buFont typeface="Arial"/>
                <a:buChar char="•"/>
              </a:pPr>
              <a:r>
                <a:rPr lang="en-US" sz="2000" dirty="0" smtClean="0"/>
                <a:t>	data integrity</a:t>
              </a:r>
            </a:p>
            <a:p>
              <a:pPr>
                <a:buFont typeface="Arial"/>
                <a:buChar char="•"/>
              </a:pPr>
              <a:r>
                <a:rPr lang="en-US" sz="2000" dirty="0" smtClean="0"/>
                <a:t>	maintaining links</a:t>
              </a:r>
            </a:p>
            <a:p>
              <a:pPr>
                <a:buFont typeface="Arial"/>
                <a:buChar char="•"/>
              </a:pPr>
              <a:r>
                <a:rPr lang="en-US" sz="2000" dirty="0" smtClean="0"/>
                <a:t>	format conversions</a:t>
              </a:r>
            </a:p>
            <a:p>
              <a:endParaRPr lang="en-US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24921" y="2885393"/>
              <a:ext cx="3801041" cy="3108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000" b="1" u="sng" dirty="0" smtClean="0"/>
                <a:t>Functions</a:t>
              </a:r>
            </a:p>
            <a:p>
              <a:pPr>
                <a:buNone/>
              </a:pPr>
              <a:endParaRPr lang="en-US" sz="2000" b="1" u="sng" dirty="0" smtClean="0"/>
            </a:p>
            <a:p>
              <a:pPr>
                <a:buFont typeface="Arial"/>
                <a:buChar char="•"/>
              </a:pPr>
              <a:r>
                <a:rPr lang="en-US" sz="2000" b="1" dirty="0" smtClean="0"/>
                <a:t>	</a:t>
              </a:r>
              <a:r>
                <a:rPr lang="en-US" sz="2000" dirty="0" smtClean="0"/>
                <a:t>enable  discovery and retrieval</a:t>
              </a:r>
            </a:p>
            <a:p>
              <a:pPr>
                <a:buFont typeface="Arial"/>
                <a:buChar char="•"/>
              </a:pPr>
              <a:r>
                <a:rPr lang="en-US" sz="2000" dirty="0" smtClean="0"/>
                <a:t>	maintain data quality</a:t>
              </a:r>
            </a:p>
            <a:p>
              <a:pPr>
                <a:buFont typeface="Arial"/>
                <a:buChar char="•"/>
              </a:pPr>
              <a:r>
                <a:rPr lang="en-US" sz="2000" dirty="0" smtClean="0"/>
                <a:t>	add value</a:t>
              </a:r>
            </a:p>
            <a:p>
              <a:pPr>
                <a:buFont typeface="Arial"/>
                <a:buChar char="•"/>
              </a:pPr>
              <a:r>
                <a:rPr lang="en-US" sz="2000" dirty="0" smtClean="0"/>
                <a:t>	provide for re-use over time</a:t>
              </a:r>
            </a:p>
            <a:p>
              <a:pPr>
                <a:buFont typeface="Arial"/>
                <a:buChar char="•"/>
              </a:pPr>
              <a:r>
                <a:rPr lang="en-US" sz="2000" dirty="0" smtClean="0"/>
                <a:t>	archiving</a:t>
              </a:r>
            </a:p>
            <a:p>
              <a:pPr>
                <a:buFont typeface="Arial"/>
                <a:buChar char="•"/>
              </a:pPr>
              <a:r>
                <a:rPr lang="en-US" sz="2000" dirty="0" smtClean="0"/>
                <a:t>	preservation</a:t>
              </a:r>
            </a:p>
            <a:p>
              <a:pPr>
                <a:buFont typeface="Arial"/>
                <a:buChar char="•"/>
              </a:pPr>
              <a:endParaRPr lang="en-US" dirty="0" smtClean="0"/>
            </a:p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7200" y="-13806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2800" dirty="0" smtClean="0">
                <a:solidFill>
                  <a:srgbClr val="FFFFFF"/>
                </a:solidFill>
              </a:rPr>
              <a:t>Same “metascience” &amp; specialist responsibilities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674130" y="6027452"/>
            <a:ext cx="5808102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None/>
            </a:pPr>
            <a:r>
              <a:rPr lang="en-US" sz="2000" b="1" u="sng" dirty="0" smtClean="0"/>
              <a:t>ON THE RESEARCH TEAM    &amp;    IN </a:t>
            </a:r>
            <a:r>
              <a:rPr lang="en-US" sz="2000" b="1" u="sng" dirty="0"/>
              <a:t>THE LIBRARY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1269" y="591294"/>
            <a:ext cx="135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(Bates 1999)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51946" y="60054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9268" y="3986232"/>
            <a:ext cx="7777344" cy="1728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65000"/>
            </a:pPr>
            <a:r>
              <a:rPr lang="en-US" sz="2000" dirty="0" smtClean="0"/>
              <a:t>B</a:t>
            </a:r>
            <a:r>
              <a:rPr lang="en-US" sz="2000" dirty="0" smtClean="0"/>
              <a:t>ut comprehensive and functioning infrastructure </a:t>
            </a:r>
            <a:r>
              <a:rPr lang="en-US" sz="2000" dirty="0" smtClean="0"/>
              <a:t>and </a:t>
            </a:r>
            <a:r>
              <a:rPr lang="en-US" sz="2000" dirty="0" smtClean="0"/>
              <a:t>services</a:t>
            </a:r>
            <a:endParaRPr lang="en-US" sz="20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65000"/>
            </a:pPr>
            <a:r>
              <a:rPr lang="en-US" sz="2000" dirty="0" smtClean="0"/>
              <a:t>envisioned for </a:t>
            </a:r>
            <a:r>
              <a:rPr lang="en-US" sz="2000" dirty="0" smtClean="0">
                <a:solidFill>
                  <a:srgbClr val="0000FF"/>
                </a:solidFill>
              </a:rPr>
              <a:t>interdisciplinary </a:t>
            </a:r>
            <a:r>
              <a:rPr lang="en-US" sz="2000" dirty="0" smtClean="0">
                <a:solidFill>
                  <a:srgbClr val="0000FF"/>
                </a:solidFill>
              </a:rPr>
              <a:t>&amp; multi-scale </a:t>
            </a:r>
            <a:r>
              <a:rPr lang="en-US" sz="2000" dirty="0" smtClean="0"/>
              <a:t>science and </a:t>
            </a:r>
            <a:r>
              <a:rPr lang="en-US" sz="2000" dirty="0" smtClean="0"/>
              <a:t>scholarship,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65000"/>
            </a:pPr>
            <a:endParaRPr lang="en-US" sz="2000" dirty="0" smtClean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65000"/>
            </a:pPr>
            <a:endParaRPr lang="en-US" sz="20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65000"/>
            </a:pPr>
            <a:r>
              <a:rPr lang="en-US" sz="2000" dirty="0" smtClean="0"/>
              <a:t>				    r</a:t>
            </a:r>
            <a:r>
              <a:rPr lang="en-US" sz="2000" dirty="0" smtClean="0"/>
              <a:t>equires information </a:t>
            </a:r>
            <a:r>
              <a:rPr lang="en-US" sz="2000" dirty="0" smtClean="0"/>
              <a:t>and data </a:t>
            </a:r>
            <a:r>
              <a:rPr lang="en-US" sz="2000" dirty="0" smtClean="0"/>
              <a:t>expertise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345143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1230" y="1019280"/>
            <a:ext cx="8744280" cy="3110801"/>
            <a:chOff x="151230" y="1019280"/>
            <a:chExt cx="8744280" cy="3110801"/>
          </a:xfrm>
        </p:grpSpPr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151230" y="1019280"/>
              <a:ext cx="8744280" cy="2666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SzPct val="65000"/>
              </a:pPr>
              <a:r>
                <a:rPr lang="en-US" sz="2000" dirty="0" smtClean="0"/>
                <a:t>									</a:t>
              </a:r>
              <a:endParaRPr lang="en-US" sz="2000" dirty="0" smtClean="0"/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SzPct val="65000"/>
              </a:pPr>
              <a:r>
                <a:rPr lang="en-US" sz="2000" dirty="0" smtClean="0"/>
                <a:t>Provide access and promote sharing of </a:t>
              </a:r>
              <a:r>
                <a:rPr lang="en-US" sz="2000" dirty="0" smtClean="0">
                  <a:solidFill>
                    <a:srgbClr val="0000FF"/>
                  </a:solidFill>
                </a:rPr>
                <a:t>broad </a:t>
              </a:r>
              <a:r>
                <a:rPr lang="en-US" sz="2000" dirty="0" smtClean="0">
                  <a:solidFill>
                    <a:srgbClr val="0000FF"/>
                  </a:solidFill>
                </a:rPr>
                <a:t>landscape </a:t>
              </a:r>
              <a:r>
                <a:rPr lang="en-US" sz="2000" dirty="0">
                  <a:solidFill>
                    <a:srgbClr val="0000FF"/>
                  </a:solidFill>
                </a:rPr>
                <a:t>of </a:t>
              </a:r>
              <a:r>
                <a:rPr lang="en-US" sz="2000" dirty="0" smtClean="0">
                  <a:solidFill>
                    <a:srgbClr val="0000FF"/>
                  </a:solidFill>
                </a:rPr>
                <a:t>information</a:t>
              </a:r>
              <a:r>
                <a:rPr lang="en-US" sz="2000" dirty="0" smtClean="0">
                  <a:solidFill>
                    <a:srgbClr val="0000FF"/>
                  </a:solidFill>
                </a:rPr>
                <a:t> 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SzPct val="65000"/>
              </a:pPr>
              <a:endParaRPr lang="en-US" sz="1000" dirty="0" smtClean="0">
                <a:solidFill>
                  <a:srgbClr val="0000FF"/>
                </a:solidFill>
              </a:endParaRPr>
            </a:p>
            <a:p>
              <a:pPr marL="1200150" lvl="2" indent="-28575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/>
                <a:buChar char="•"/>
              </a:pPr>
              <a:r>
                <a:rPr lang="en-US" sz="2000" dirty="0" smtClean="0"/>
                <a:t>across institutions and disciplines</a:t>
              </a:r>
              <a:endParaRPr lang="en-US" sz="2000" dirty="0" smtClean="0">
                <a:solidFill>
                  <a:srgbClr val="0000FF"/>
                </a:solidFill>
              </a:endParaRPr>
            </a:p>
            <a:p>
              <a:pPr marL="800100" lvl="1" indent="-342900">
                <a:lnSpc>
                  <a:spcPct val="90000"/>
                </a:lnSpc>
                <a:spcBef>
                  <a:spcPct val="20000"/>
                </a:spcBef>
                <a:buSzPct val="100000"/>
              </a:pPr>
              <a:r>
                <a:rPr lang="en-US" sz="2000" dirty="0" smtClean="0"/>
                <a:t> </a:t>
              </a:r>
              <a:r>
                <a:rPr lang="en-US" sz="2000" dirty="0" smtClean="0"/>
                <a:t>			in</a:t>
              </a:r>
              <a:r>
                <a:rPr lang="en-US" sz="2000" dirty="0" smtClean="0"/>
                <a:t> tradition </a:t>
              </a:r>
              <a:r>
                <a:rPr lang="en-US" sz="2000" dirty="0" smtClean="0"/>
                <a:t>union catalogs,</a:t>
              </a:r>
              <a:r>
                <a:rPr lang="en-US" sz="2000" dirty="0" smtClean="0"/>
                <a:t> bibliographies </a:t>
              </a:r>
              <a:r>
                <a:rPr lang="en-US" sz="2000" dirty="0" smtClean="0"/>
                <a:t>of </a:t>
              </a:r>
              <a:r>
                <a:rPr lang="en-US" sz="2000" dirty="0" smtClean="0"/>
                <a:t>bibliographies</a:t>
              </a:r>
            </a:p>
            <a:p>
              <a:pPr marL="800100" lvl="1" indent="-342900">
                <a:lnSpc>
                  <a:spcPct val="90000"/>
                </a:lnSpc>
                <a:spcBef>
                  <a:spcPct val="20000"/>
                </a:spcBef>
                <a:buSzPct val="100000"/>
              </a:pPr>
              <a:r>
                <a:rPr lang="en-US" sz="1000" dirty="0" smtClean="0"/>
                <a:t>		</a:t>
              </a:r>
            </a:p>
            <a:p>
              <a:pPr marL="1200150" lvl="2" indent="-285750">
                <a:lnSpc>
                  <a:spcPct val="90000"/>
                </a:lnSpc>
                <a:spcBef>
                  <a:spcPct val="20000"/>
                </a:spcBef>
                <a:buSzPct val="100000"/>
                <a:buFont typeface="Arial"/>
                <a:buChar char="•"/>
              </a:pPr>
              <a:r>
                <a:rPr lang="en-US" sz="2000" dirty="0" smtClean="0"/>
                <a:t>across generations </a:t>
              </a:r>
            </a:p>
            <a:p>
              <a:pPr marL="1200150" lvl="2" indent="-285750">
                <a:lnSpc>
                  <a:spcPct val="90000"/>
                </a:lnSpc>
                <a:spcBef>
                  <a:spcPct val="20000"/>
                </a:spcBef>
                <a:buSzPct val="100000"/>
              </a:pPr>
              <a:r>
                <a:rPr lang="en-US" sz="2000" dirty="0" smtClean="0"/>
                <a:t>		long-term, just in case, collecting</a:t>
              </a:r>
            </a:p>
            <a:p>
              <a:pPr marL="800100" lvl="1" indent="-342900">
                <a:lnSpc>
                  <a:spcPct val="90000"/>
                </a:lnSpc>
                <a:spcBef>
                  <a:spcPct val="20000"/>
                </a:spcBef>
                <a:buSzPct val="65000"/>
              </a:pPr>
              <a:endParaRPr lang="en-US" sz="2000" dirty="0" smtClean="0"/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SzPct val="65000"/>
              </a:pPr>
              <a:endParaRPr lang="en-US" sz="1000" dirty="0" smtClean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4214" y="3451434"/>
              <a:ext cx="190464" cy="678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SzPct val="65000"/>
              </a:pPr>
              <a:endParaRPr lang="en-US" sz="2000" dirty="0" smtClean="0"/>
            </a:p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2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4146" y="-74598"/>
            <a:ext cx="8681264" cy="533400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Research on range of</a:t>
            </a: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 organizational </a:t>
            </a: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structures </a:t>
            </a:r>
            <a:endParaRPr lang="en-US" sz="2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680" y="1257174"/>
            <a:ext cx="8861462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SzPct val="65000"/>
              <a:buFontTx/>
              <a:buNone/>
            </a:pPr>
            <a:r>
              <a:rPr lang="en-US" sz="2000" dirty="0" smtClean="0"/>
              <a:t>	Research libraries will provide direct support for some</a:t>
            </a:r>
          </a:p>
          <a:p>
            <a:pPr lvl="1">
              <a:lnSpc>
                <a:spcPct val="80000"/>
              </a:lnSpc>
              <a:buSzPct val="65000"/>
              <a:buFont typeface="Wingdings" charset="2"/>
              <a:buNone/>
            </a:pPr>
            <a:r>
              <a:rPr lang="en-US" sz="2000" dirty="0" smtClean="0"/>
              <a:t>-- align with and connect to others</a:t>
            </a:r>
            <a:endParaRPr lang="en-US" sz="2000" dirty="0" smtClean="0"/>
          </a:p>
          <a:p>
            <a:pPr lvl="1">
              <a:lnSpc>
                <a:spcPct val="80000"/>
              </a:lnSpc>
              <a:buSzPct val="65000"/>
              <a:buFont typeface="Wingdings" charset="2"/>
              <a:buNone/>
            </a:pPr>
            <a:endParaRPr lang="en-US" sz="2000" dirty="0" smtClean="0"/>
          </a:p>
          <a:p>
            <a:pPr lvl="1">
              <a:lnSpc>
                <a:spcPct val="80000"/>
              </a:lnSpc>
              <a:buSzPct val="65000"/>
              <a:buFont typeface="Wingdings" charset="2"/>
              <a:buNone/>
            </a:pPr>
            <a:endParaRPr lang="en-US" sz="2000" dirty="0" smtClean="0"/>
          </a:p>
          <a:p>
            <a:pPr lvl="1">
              <a:lnSpc>
                <a:spcPct val="80000"/>
              </a:lnSpc>
              <a:buSzPct val="65000"/>
              <a:buFont typeface="Wingdings" charset="2"/>
              <a:buBlip>
                <a:blip r:embed="rId2"/>
              </a:buBlip>
            </a:pPr>
            <a:r>
              <a:rPr lang="en-US" sz="2000" dirty="0" smtClean="0"/>
              <a:t>local </a:t>
            </a:r>
            <a:r>
              <a:rPr lang="en-US" sz="2000" u="sng" dirty="0" smtClean="0"/>
              <a:t>cross-departmental</a:t>
            </a:r>
            <a:r>
              <a:rPr lang="en-US" sz="2000" dirty="0" smtClean="0"/>
              <a:t> data – “faculty of the environment”</a:t>
            </a:r>
          </a:p>
          <a:p>
            <a:pPr lvl="1">
              <a:lnSpc>
                <a:spcPct val="80000"/>
              </a:lnSpc>
              <a:buSzPct val="65000"/>
              <a:buFont typeface="Wingdings" charset="2"/>
              <a:buBlip>
                <a:blip r:embed="rId2"/>
              </a:buBlip>
            </a:pPr>
            <a:endParaRPr lang="en-US" sz="2000" dirty="0" smtClean="0"/>
          </a:p>
          <a:p>
            <a:pPr lvl="1">
              <a:lnSpc>
                <a:spcPct val="80000"/>
              </a:lnSpc>
              <a:buSzPct val="65000"/>
              <a:buFont typeface="Wingdings" charset="2"/>
              <a:buBlip>
                <a:blip r:embed="rId2"/>
              </a:buBlip>
            </a:pPr>
            <a:r>
              <a:rPr lang="en-US" sz="2000" u="sng" dirty="0" smtClean="0"/>
              <a:t>g</a:t>
            </a:r>
            <a:r>
              <a:rPr lang="en-US" sz="2000" u="sng" dirty="0" smtClean="0"/>
              <a:t>eographic</a:t>
            </a:r>
            <a:r>
              <a:rPr lang="en-US" sz="2000" dirty="0" smtClean="0"/>
              <a:t> site </a:t>
            </a:r>
            <a:r>
              <a:rPr lang="en-US" sz="2000" u="sng" dirty="0" smtClean="0"/>
              <a:t>cross</a:t>
            </a:r>
            <a:r>
              <a:rPr lang="en-US" sz="2000" u="sng" dirty="0" smtClean="0"/>
              <a:t>-disciplinary</a:t>
            </a:r>
            <a:r>
              <a:rPr lang="en-US" sz="2000" dirty="0" smtClean="0"/>
              <a:t> data – unique research intensive</a:t>
            </a:r>
            <a:r>
              <a:rPr lang="en-US" sz="2000" dirty="0" smtClean="0"/>
              <a:t> location</a:t>
            </a:r>
          </a:p>
          <a:p>
            <a:pPr lvl="1">
              <a:lnSpc>
                <a:spcPct val="80000"/>
              </a:lnSpc>
              <a:buSzPct val="65000"/>
              <a:buFont typeface="Wingdings" charset="2"/>
              <a:buBlip>
                <a:blip r:embed="rId2"/>
              </a:buBlip>
            </a:pPr>
            <a:endParaRPr lang="en-US" sz="2000" dirty="0" smtClean="0"/>
          </a:p>
          <a:p>
            <a:pPr lvl="1">
              <a:lnSpc>
                <a:spcPct val="80000"/>
              </a:lnSpc>
              <a:buSzPct val="65000"/>
              <a:buFont typeface="Wingdings" charset="2"/>
              <a:buBlip>
                <a:blip r:embed="rId2"/>
              </a:buBlip>
            </a:pPr>
            <a:r>
              <a:rPr lang="en-US" sz="2000" u="sng" dirty="0" smtClean="0"/>
              <a:t>disciplinary</a:t>
            </a:r>
            <a:r>
              <a:rPr lang="en-US" sz="2000" dirty="0" smtClean="0"/>
              <a:t> “resource collections” – neuroscience case</a:t>
            </a:r>
          </a:p>
          <a:p>
            <a:pPr lvl="1">
              <a:lnSpc>
                <a:spcPct val="80000"/>
              </a:lnSpc>
              <a:buSzPct val="65000"/>
              <a:buNone/>
            </a:pPr>
            <a:endParaRPr lang="en-US" sz="2000" dirty="0" smtClean="0"/>
          </a:p>
          <a:p>
            <a:pPr lvl="1">
              <a:lnSpc>
                <a:spcPct val="80000"/>
              </a:lnSpc>
              <a:buSzPct val="65000"/>
              <a:buFont typeface="Wingdings" charset="2"/>
              <a:buBlip>
                <a:blip r:embed="rId2"/>
              </a:buBlip>
            </a:pPr>
            <a:r>
              <a:rPr lang="en-US" sz="2000" u="sng" dirty="0"/>
              <a:t>institutional </a:t>
            </a:r>
            <a:r>
              <a:rPr lang="en-US" sz="2000" dirty="0" smtClean="0"/>
              <a:t>repository services – individuals, across disciplines</a:t>
            </a:r>
          </a:p>
          <a:p>
            <a:pPr lvl="1">
              <a:lnSpc>
                <a:spcPct val="80000"/>
              </a:lnSpc>
              <a:buSzPct val="65000"/>
              <a:buFont typeface="Wingdings" charset="2"/>
              <a:buBlip>
                <a:blip r:embed="rId2"/>
              </a:buBlip>
            </a:pPr>
            <a:endParaRPr lang="en-US" sz="2000" dirty="0" smtClean="0"/>
          </a:p>
          <a:p>
            <a:pPr lvl="1">
              <a:lnSpc>
                <a:spcPct val="80000"/>
              </a:lnSpc>
              <a:buSzPct val="65000"/>
              <a:buFont typeface="Wingdings" charset="2"/>
              <a:buBlip>
                <a:blip r:embed="rId2"/>
              </a:buBlip>
            </a:pPr>
            <a:r>
              <a:rPr lang="en-US" sz="2000" u="sng" dirty="0" smtClean="0"/>
              <a:t>n</a:t>
            </a:r>
            <a:r>
              <a:rPr lang="en-US" sz="2000" u="sng" dirty="0" smtClean="0"/>
              <a:t>ational</a:t>
            </a:r>
            <a:r>
              <a:rPr lang="en-US" sz="2000" dirty="0" smtClean="0"/>
              <a:t> research </a:t>
            </a:r>
            <a:r>
              <a:rPr lang="en-US" sz="2000" dirty="0" smtClean="0"/>
              <a:t>library initiative – Data </a:t>
            </a:r>
            <a:r>
              <a:rPr lang="en-US" sz="2000" dirty="0" smtClean="0"/>
              <a:t>Conservancy</a:t>
            </a:r>
          </a:p>
          <a:p>
            <a:pPr lvl="1">
              <a:lnSpc>
                <a:spcPct val="80000"/>
              </a:lnSpc>
              <a:buSzPct val="65000"/>
              <a:buFont typeface="Wingdings" charset="2"/>
              <a:buBlip>
                <a:blip r:embed="rId2"/>
              </a:buBlip>
            </a:pPr>
            <a:endParaRPr lang="en-US" sz="2000" dirty="0" smtClean="0"/>
          </a:p>
          <a:p>
            <a:pPr lvl="1">
              <a:lnSpc>
                <a:spcPct val="80000"/>
              </a:lnSpc>
              <a:buSzPct val="65000"/>
              <a:buFont typeface="Wingdings" charset="2"/>
              <a:buBlip>
                <a:blip r:embed="rId2"/>
              </a:buBlip>
            </a:pPr>
            <a:endParaRPr lang="en-US" sz="2000" dirty="0" smtClean="0"/>
          </a:p>
          <a:p>
            <a:pPr>
              <a:lnSpc>
                <a:spcPct val="80000"/>
              </a:lnSpc>
              <a:buSzPct val="65000"/>
              <a:buNone/>
            </a:pPr>
            <a:r>
              <a:rPr lang="en-US" sz="2400" dirty="0" smtClean="0"/>
              <a:t>	</a:t>
            </a:r>
            <a:r>
              <a:rPr lang="en-US" sz="2000" dirty="0" smtClean="0"/>
              <a:t>Functionality will need to support “strategic reading” (</a:t>
            </a:r>
            <a:r>
              <a:rPr lang="en-US" sz="2000" dirty="0" err="1" smtClean="0"/>
              <a:t>Renear</a:t>
            </a:r>
            <a:r>
              <a:rPr lang="en-US" sz="2000" dirty="0" smtClean="0"/>
              <a:t> &amp; Palmer, 2009)</a:t>
            </a:r>
          </a:p>
          <a:p>
            <a:pPr>
              <a:lnSpc>
                <a:spcPct val="80000"/>
              </a:lnSpc>
              <a:buSzPct val="65000"/>
              <a:buNone/>
            </a:pPr>
            <a:r>
              <a:rPr lang="en-US" sz="2000" dirty="0" smtClean="0"/>
              <a:t>			not just of literature, </a:t>
            </a:r>
            <a:r>
              <a:rPr lang="en-US" sz="2000" dirty="0" smtClean="0"/>
              <a:t>but data sets as well.</a:t>
            </a:r>
            <a:endParaRPr lang="en-US" sz="2400" dirty="0" smtClean="0"/>
          </a:p>
          <a:p>
            <a:pPr lvl="1">
              <a:lnSpc>
                <a:spcPct val="80000"/>
              </a:lnSpc>
              <a:buSzPct val="65000"/>
              <a:buFont typeface="Wingdings" charset="2"/>
              <a:buBlip>
                <a:blip r:embed="rId2"/>
              </a:buBlip>
            </a:pPr>
            <a:endParaRPr lang="en-US" sz="2000" dirty="0" smtClean="0"/>
          </a:p>
          <a:p>
            <a:pPr lvl="1">
              <a:lnSpc>
                <a:spcPct val="80000"/>
              </a:lnSpc>
              <a:buSzPct val="65000"/>
              <a:buFont typeface="Wingdings" charset="2"/>
              <a:buBlip>
                <a:blip r:embed="rId2"/>
              </a:buBlip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556" y="918598"/>
            <a:ext cx="8915400" cy="5257800"/>
          </a:xfrm>
        </p:spPr>
        <p:txBody>
          <a:bodyPr>
            <a:normAutofit/>
          </a:bodyPr>
          <a:lstStyle/>
          <a:p>
            <a:pPr>
              <a:buSzPct val="65000"/>
              <a:buFontTx/>
              <a:buNone/>
            </a:pPr>
            <a:r>
              <a:rPr lang="en-US" sz="2000" b="1" dirty="0">
                <a:ea typeface="Times New Roman" charset="0"/>
                <a:cs typeface="Times New Roman" charset="0"/>
              </a:rPr>
              <a:t>Information and Discovery in Neuroscience</a:t>
            </a:r>
            <a:r>
              <a:rPr lang="en-US" sz="2000" dirty="0">
                <a:ea typeface="Times New Roman" charset="0"/>
                <a:cs typeface="Times New Roman" charset="0"/>
              </a:rPr>
              <a:t> </a:t>
            </a:r>
            <a:r>
              <a:rPr lang="en-US" sz="2000" b="1" dirty="0" smtClean="0">
                <a:ea typeface="Times New Roman" charset="0"/>
                <a:cs typeface="Times New Roman" charset="0"/>
              </a:rPr>
              <a:t>Project    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(NSF/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CISE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, 2002-2005)</a:t>
            </a:r>
            <a:br>
              <a:rPr lang="en-US" sz="2000" dirty="0" smtClean="0">
                <a:ea typeface="Times New Roman" charset="0"/>
                <a:cs typeface="Times New Roman" charset="0"/>
              </a:rPr>
            </a:br>
            <a:endParaRPr lang="en-US" sz="2000" dirty="0" smtClean="0"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  <a:buSzPct val="65000"/>
              <a:buFont typeface="Wingdings" charset="2"/>
              <a:buBlip>
                <a:blip r:embed="rId2"/>
              </a:buBlip>
            </a:pPr>
            <a:r>
              <a:rPr lang="en-US" sz="2000" dirty="0" smtClean="0">
                <a:ea typeface="Times New Roman" charset="0"/>
                <a:cs typeface="Times New Roman" charset="0"/>
              </a:rPr>
              <a:t>Tensions </a:t>
            </a:r>
            <a:r>
              <a:rPr lang="en-US" sz="2000" dirty="0">
                <a:ea typeface="Times New Roman" charset="0"/>
                <a:cs typeface="Times New Roman" charset="0"/>
              </a:rPr>
              <a:t>managing data </a:t>
            </a:r>
            <a:r>
              <a:rPr lang="en-US" sz="2000" u="sng" dirty="0">
                <a:ea typeface="Times New Roman" charset="0"/>
                <a:cs typeface="Times New Roman" charset="0"/>
              </a:rPr>
              <a:t>repository efforts &amp; scientific research</a:t>
            </a:r>
            <a:r>
              <a:rPr lang="en-US" sz="2000" dirty="0">
                <a:ea typeface="Times New Roman" charset="0"/>
                <a:cs typeface="Times New Roman" charset="0"/>
              </a:rPr>
              <a:t> activities </a:t>
            </a:r>
            <a:endParaRPr lang="en-US" sz="2000" dirty="0" smtClean="0"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  <a:buSzPct val="65000"/>
              <a:buFont typeface="Wingdings" charset="2"/>
              <a:buNone/>
            </a:pPr>
            <a:endParaRPr lang="en-US" sz="1000" dirty="0" smtClean="0"/>
          </a:p>
          <a:p>
            <a:pPr lvl="1">
              <a:lnSpc>
                <a:spcPct val="90000"/>
              </a:lnSpc>
              <a:buClr>
                <a:schemeClr val="bg2"/>
              </a:buClr>
              <a:buSzPct val="65000"/>
              <a:buNone/>
            </a:pPr>
            <a:r>
              <a:rPr lang="en-US" sz="2000" dirty="0"/>
              <a:t>Depositor &amp; user perspectives: 341 multi-scale, multi-format data sets </a:t>
            </a:r>
            <a:endParaRPr lang="en-US" sz="2000" dirty="0" smtClean="0"/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US" sz="2000" dirty="0" smtClean="0"/>
              <a:t>cell </a:t>
            </a:r>
            <a:r>
              <a:rPr lang="en-US" sz="2000" dirty="0"/>
              <a:t>biologists, </a:t>
            </a:r>
            <a:r>
              <a:rPr lang="en-US" sz="2000" dirty="0" err="1"/>
              <a:t>microscopists</a:t>
            </a:r>
            <a:r>
              <a:rPr lang="en-US" sz="2000" dirty="0"/>
              <a:t>, </a:t>
            </a:r>
            <a:r>
              <a:rPr lang="en-US" sz="2000" dirty="0" smtClean="0"/>
              <a:t>modelers</a:t>
            </a:r>
          </a:p>
          <a:p>
            <a:pPr lvl="2">
              <a:lnSpc>
                <a:spcPct val="90000"/>
              </a:lnSpc>
              <a:buFontTx/>
              <a:buChar char="-"/>
            </a:pPr>
            <a:endParaRPr lang="en-US" sz="2000" dirty="0" smtClean="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000" u="sng" dirty="0" smtClean="0">
              <a:solidFill>
                <a:srgbClr val="0000FF"/>
              </a:solidFill>
            </a:endParaRPr>
          </a:p>
        </p:txBody>
      </p:sp>
      <p:pic>
        <p:nvPicPr>
          <p:cNvPr id="203780" name="Picture 4" descr="292456995_0623c4abf5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6096000"/>
            <a:ext cx="1447800" cy="762000"/>
          </a:xfrm>
          <a:prstGeom prst="rect">
            <a:avLst/>
          </a:prstGeom>
          <a:noFill/>
        </p:spPr>
      </p:pic>
      <p:pic>
        <p:nvPicPr>
          <p:cNvPr id="203781" name="Picture 5" descr="NS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66" y="63996"/>
            <a:ext cx="726348" cy="665819"/>
          </a:xfrm>
          <a:prstGeom prst="rect">
            <a:avLst/>
          </a:prstGeom>
          <a:noFill/>
        </p:spPr>
      </p:pic>
      <p:pic>
        <p:nvPicPr>
          <p:cNvPr id="203783" name="Picture 7" descr="UCLAAlleg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6096000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3784" name="Picture 8" descr="296781478_431b170946_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96000"/>
            <a:ext cx="2286000" cy="762000"/>
          </a:xfrm>
          <a:prstGeom prst="rect">
            <a:avLst/>
          </a:prstGeom>
          <a:noFill/>
        </p:spPr>
      </p:pic>
      <p:pic>
        <p:nvPicPr>
          <p:cNvPr id="203785" name="Picture 9" descr="wheelsc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60960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3786" name="Picture 10"/>
          <p:cNvPicPr>
            <a:picLocks noChangeAspect="1" noChangeArrowheads="1"/>
          </p:cNvPicPr>
          <p:nvPr/>
        </p:nvPicPr>
        <p:blipFill>
          <a:blip r:embed="rId8"/>
          <a:srcRect l="13281" t="26563" r="14844" b="27344"/>
          <a:stretch>
            <a:fillRect/>
          </a:stretch>
        </p:blipFill>
        <p:spPr bwMode="auto">
          <a:xfrm>
            <a:off x="7010400" y="609600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3789" name="Text Box 13"/>
          <p:cNvSpPr txBox="1">
            <a:spLocks noChangeArrowheads="1"/>
          </p:cNvSpPr>
          <p:nvPr/>
        </p:nvSpPr>
        <p:spPr bwMode="auto">
          <a:xfrm>
            <a:off x="7446963" y="5943600"/>
            <a:ext cx="17732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/>
              <a:t>Used with permission from NCMIR </a:t>
            </a:r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623405" y="91608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2800" dirty="0" smtClean="0">
                <a:solidFill>
                  <a:srgbClr val="FFFFFF"/>
                </a:solidFill>
              </a:rPr>
              <a:t>Discipline based </a:t>
            </a:r>
            <a:r>
              <a:rPr lang="en-US" sz="2800" dirty="0">
                <a:solidFill>
                  <a:srgbClr val="FFFFFF"/>
                </a:solidFill>
              </a:rPr>
              <a:t>repository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556" y="3133902"/>
            <a:ext cx="8617639" cy="1698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buClr>
                <a:schemeClr val="bg2"/>
              </a:buClr>
              <a:buSzPct val="65000"/>
              <a:buFontTx/>
              <a:buBlip>
                <a:blip r:embed="rId2"/>
              </a:buBlip>
            </a:pPr>
            <a:r>
              <a:rPr lang="en-US" sz="2000" dirty="0" smtClean="0"/>
              <a:t>    Important </a:t>
            </a:r>
            <a:r>
              <a:rPr lang="en-US" sz="2000" dirty="0" smtClean="0"/>
              <a:t>functions beyond archiving and access </a:t>
            </a:r>
          </a:p>
          <a:p>
            <a:pPr>
              <a:lnSpc>
                <a:spcPct val="90000"/>
              </a:lnSpc>
              <a:buClr>
                <a:schemeClr val="bg2"/>
              </a:buClr>
              <a:buSzPct val="65000"/>
            </a:pPr>
            <a:endParaRPr lang="en-US" sz="2000" u="sng" dirty="0" smtClean="0"/>
          </a:p>
          <a:p>
            <a:pPr lvl="1">
              <a:lnSpc>
                <a:spcPct val="90000"/>
              </a:lnSpc>
              <a:buClr>
                <a:schemeClr val="bg2"/>
              </a:buClr>
              <a:buSzPct val="65000"/>
              <a:buNone/>
            </a:pPr>
            <a:r>
              <a:rPr lang="en-US" sz="2000" u="sng" dirty="0" smtClean="0"/>
              <a:t>Registration, certification, awareness</a:t>
            </a:r>
            <a:r>
              <a:rPr lang="en-US" sz="2000" dirty="0" smtClean="0"/>
              <a:t> function (see </a:t>
            </a:r>
            <a:r>
              <a:rPr lang="en-US" sz="2000" dirty="0" err="1" smtClean="0"/>
              <a:t>Cragin</a:t>
            </a:r>
            <a:r>
              <a:rPr lang="en-US" sz="2000" dirty="0" smtClean="0"/>
              <a:t>, 2009 dissertation)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1600" dirty="0" smtClean="0"/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000" dirty="0" smtClean="0"/>
              <a:t>Implications for moving “research” collections to “resource” level repositories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4475" y="4992211"/>
            <a:ext cx="8678202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000" dirty="0" smtClean="0"/>
              <a:t>Methods development - </a:t>
            </a:r>
            <a:r>
              <a:rPr lang="en-US" sz="2000" u="sng" dirty="0" smtClean="0">
                <a:solidFill>
                  <a:srgbClr val="0000FF"/>
                </a:solidFill>
              </a:rPr>
              <a:t>progressive, critical materials</a:t>
            </a:r>
            <a:r>
              <a:rPr lang="en-US" sz="2000" u="sng" dirty="0" smtClean="0">
                <a:solidFill>
                  <a:srgbClr val="0000FF"/>
                </a:solidFill>
              </a:rPr>
              <a:t> appro</a:t>
            </a:r>
            <a:r>
              <a:rPr lang="en-US" sz="2000" u="sng" dirty="0" smtClean="0">
                <a:solidFill>
                  <a:srgbClr val="0000FF"/>
                </a:solidFill>
              </a:rPr>
              <a:t>a</a:t>
            </a:r>
            <a:r>
              <a:rPr lang="en-US" sz="2000" u="sng" dirty="0" smtClean="0">
                <a:solidFill>
                  <a:srgbClr val="0000FF"/>
                </a:solidFill>
              </a:rPr>
              <a:t>ch to data </a:t>
            </a:r>
            <a:r>
              <a:rPr lang="en-US" sz="2000" u="sng" dirty="0" smtClean="0">
                <a:solidFill>
                  <a:srgbClr val="0000FF"/>
                </a:solidFill>
              </a:rPr>
              <a:t>collection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	</a:t>
            </a:r>
            <a:r>
              <a:rPr lang="en-US" sz="2000" u="sng" dirty="0" smtClean="0">
                <a:solidFill>
                  <a:srgbClr val="0000FF"/>
                </a:solidFill>
              </a:rPr>
              <a:t>from </a:t>
            </a:r>
            <a:r>
              <a:rPr lang="en-US" sz="2000" u="sng" dirty="0" smtClean="0">
                <a:solidFill>
                  <a:srgbClr val="0000FF"/>
                </a:solidFill>
              </a:rPr>
              <a:t>multiple</a:t>
            </a:r>
            <a:r>
              <a:rPr lang="en-US" sz="2000" u="sng" dirty="0" smtClean="0">
                <a:solidFill>
                  <a:srgbClr val="0000FF"/>
                </a:solidFill>
              </a:rPr>
              <a:t> information seeking, use, and management perspectives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838200" y="-104036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2800" dirty="0" smtClean="0">
                <a:solidFill>
                  <a:srgbClr val="FFFFFF"/>
                </a:solidFill>
              </a:rPr>
              <a:t>Institutional repository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98665" name="Rectangle 9"/>
          <p:cNvSpPr>
            <a:spLocks noChangeArrowheads="1"/>
          </p:cNvSpPr>
          <p:nvPr/>
        </p:nvSpPr>
        <p:spPr bwMode="auto">
          <a:xfrm>
            <a:off x="381000" y="1143000"/>
            <a:ext cx="868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sz="2000" b="1" dirty="0" smtClean="0"/>
              <a:t>Data </a:t>
            </a:r>
            <a:r>
              <a:rPr lang="en-US" sz="2000" b="1" dirty="0" err="1" smtClean="0"/>
              <a:t>Curation</a:t>
            </a:r>
            <a:r>
              <a:rPr lang="en-US" sz="2000" b="1" dirty="0" smtClean="0"/>
              <a:t> </a:t>
            </a:r>
            <a:r>
              <a:rPr lang="en-US" sz="2000" b="1" dirty="0"/>
              <a:t>Profiles Project</a:t>
            </a:r>
            <a:r>
              <a:rPr lang="en-US" sz="2000" dirty="0"/>
              <a:t> </a:t>
            </a:r>
            <a:r>
              <a:rPr lang="en-US" sz="2000" dirty="0" smtClean="0"/>
              <a:t>	    (</a:t>
            </a:r>
            <a:r>
              <a:rPr lang="en-US" sz="2000" dirty="0"/>
              <a:t>IMLS NLG 2007-</a:t>
            </a:r>
            <a:r>
              <a:rPr lang="en-US" sz="2000" dirty="0" smtClean="0"/>
              <a:t>2010)</a:t>
            </a:r>
            <a:endParaRPr lang="en-US" sz="2000" dirty="0"/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None/>
            </a:pPr>
            <a:endParaRPr lang="en-US" sz="1000" dirty="0"/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None/>
            </a:pPr>
            <a:endParaRPr lang="en-US" sz="1000" dirty="0"/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None/>
            </a:pPr>
            <a:endParaRPr lang="en-US" sz="1000" dirty="0"/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None/>
            </a:pPr>
            <a:endParaRPr lang="en-US" sz="1000" dirty="0"/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None/>
            </a:pPr>
            <a:endParaRPr lang="en-US" sz="1000" dirty="0"/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None/>
            </a:pPr>
            <a:endParaRPr lang="en-US" sz="1000" dirty="0"/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None/>
            </a:pPr>
            <a:r>
              <a:rPr lang="en-US" sz="1000" dirty="0"/>
              <a:t>	</a:t>
            </a:r>
            <a:endParaRPr lang="en-US" sz="1000" dirty="0" smtClean="0"/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Blip>
                <a:blip r:embed="rId2"/>
              </a:buBlip>
            </a:pPr>
            <a:r>
              <a:rPr lang="en-US" sz="2000" dirty="0" smtClean="0"/>
              <a:t>Individual scientist’s data production workflows and perspectives on sharing</a:t>
            </a:r>
            <a:endParaRPr lang="en-US" sz="2000" dirty="0"/>
          </a:p>
        </p:txBody>
      </p:sp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1348985" y="1724025"/>
            <a:ext cx="6422543" cy="707886"/>
          </a:xfrm>
          <a:prstGeom prst="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/>
            <a:r>
              <a:rPr lang="en-US" dirty="0"/>
              <a:t>Scott </a:t>
            </a:r>
            <a:r>
              <a:rPr lang="en-US" dirty="0" smtClean="0"/>
              <a:t>Brandt, </a:t>
            </a:r>
            <a:r>
              <a:rPr lang="en-US" dirty="0"/>
              <a:t>PI; </a:t>
            </a:r>
            <a:r>
              <a:rPr lang="en-US" sz="1700" dirty="0"/>
              <a:t>Collaborators: </a:t>
            </a:r>
            <a:r>
              <a:rPr lang="en-US" dirty="0"/>
              <a:t>M. Witt &amp; J. Carlson, (Purdue) </a:t>
            </a:r>
            <a:endParaRPr lang="en-US" dirty="0" smtClean="0"/>
          </a:p>
          <a:p>
            <a:pPr lvl="1"/>
            <a:r>
              <a:rPr lang="en-US" sz="1700" dirty="0" smtClean="0"/>
              <a:t>Palmer, </a:t>
            </a:r>
            <a:r>
              <a:rPr lang="en-US" sz="1700" dirty="0" smtClean="0"/>
              <a:t> </a:t>
            </a:r>
            <a:r>
              <a:rPr lang="en-US" sz="1700" dirty="0" err="1"/>
              <a:t>Cragin</a:t>
            </a:r>
            <a:r>
              <a:rPr lang="en-US" sz="1700" dirty="0"/>
              <a:t>,</a:t>
            </a:r>
            <a:r>
              <a:rPr lang="en-US" sz="1700" dirty="0" smtClean="0"/>
              <a:t> &amp; </a:t>
            </a:r>
            <a:r>
              <a:rPr lang="en-US" sz="1700" dirty="0" err="1" smtClean="0"/>
              <a:t>Shreeves</a:t>
            </a:r>
            <a:r>
              <a:rPr lang="en-US" sz="1700" dirty="0" smtClean="0"/>
              <a:t> </a:t>
            </a:r>
            <a:r>
              <a:rPr lang="en-US" sz="1700" dirty="0"/>
              <a:t>(Illinois</a:t>
            </a:r>
            <a:r>
              <a:rPr lang="en-US" sz="1700" dirty="0" smtClean="0"/>
              <a:t>)</a:t>
            </a:r>
            <a:endParaRPr lang="en-US" sz="1700" dirty="0" smtClean="0"/>
          </a:p>
          <a:p>
            <a:pPr lvl="1"/>
            <a:endParaRPr lang="en-US" sz="500" dirty="0"/>
          </a:p>
        </p:txBody>
      </p:sp>
      <p:sp>
        <p:nvSpPr>
          <p:cNvPr id="198669" name="Text Box 13"/>
          <p:cNvSpPr txBox="1">
            <a:spLocks noChangeArrowheads="1"/>
          </p:cNvSpPr>
          <p:nvPr/>
        </p:nvSpPr>
        <p:spPr bwMode="auto">
          <a:xfrm>
            <a:off x="609600" y="4953000"/>
            <a:ext cx="7596951" cy="19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SzPct val="65000"/>
            </a:pPr>
            <a:r>
              <a:rPr lang="en-US" dirty="0"/>
              <a:t>  </a:t>
            </a:r>
          </a:p>
          <a:p>
            <a:pPr algn="l">
              <a:buSzPct val="65000"/>
            </a:pPr>
            <a:endParaRPr lang="en-US" sz="2000" dirty="0"/>
          </a:p>
          <a:p>
            <a:pPr algn="l">
              <a:buSzPct val="65000"/>
              <a:buFontTx/>
              <a:buChar char="•"/>
            </a:pPr>
            <a:r>
              <a:rPr lang="en-US" sz="2000" dirty="0"/>
              <a:t>  derive </a:t>
            </a:r>
            <a:r>
              <a:rPr lang="en-US" sz="2000" u="sng" dirty="0"/>
              <a:t>requirements</a:t>
            </a:r>
            <a:r>
              <a:rPr lang="en-US" sz="2000" dirty="0"/>
              <a:t> for managing data sets in </a:t>
            </a:r>
            <a:r>
              <a:rPr lang="en-US" sz="2000" dirty="0" err="1"/>
              <a:t>IRs</a:t>
            </a:r>
            <a:endParaRPr lang="en-US" sz="2000" dirty="0"/>
          </a:p>
          <a:p>
            <a:pPr algn="l">
              <a:buSzPct val="65000"/>
              <a:buFontTx/>
              <a:buChar char="•"/>
            </a:pPr>
            <a:r>
              <a:rPr lang="en-US" sz="2000" dirty="0"/>
              <a:t>  develop </a:t>
            </a:r>
            <a:r>
              <a:rPr lang="en-US" sz="2000" u="sng" dirty="0"/>
              <a:t>policies</a:t>
            </a:r>
            <a:r>
              <a:rPr lang="en-US" sz="2000" dirty="0"/>
              <a:t> for archiving and access</a:t>
            </a:r>
          </a:p>
          <a:p>
            <a:pPr algn="l">
              <a:buSzPct val="65000"/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articulate </a:t>
            </a:r>
            <a:r>
              <a:rPr lang="en-US" sz="2000" u="sng" dirty="0"/>
              <a:t>librarian roles</a:t>
            </a:r>
            <a:r>
              <a:rPr lang="en-US" sz="2000" dirty="0"/>
              <a:t> &amp; skill sets for supporting archiving &amp; sharing 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</a:pPr>
            <a:endParaRPr lang="en-US" sz="2000" dirty="0"/>
          </a:p>
        </p:txBody>
      </p:sp>
      <p:sp>
        <p:nvSpPr>
          <p:cNvPr id="198670" name="Text Box 14"/>
          <p:cNvSpPr txBox="1">
            <a:spLocks noChangeArrowheads="1"/>
          </p:cNvSpPr>
          <p:nvPr/>
        </p:nvSpPr>
        <p:spPr bwMode="auto">
          <a:xfrm>
            <a:off x="1083721" y="3141663"/>
            <a:ext cx="3318940" cy="20399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/>
              <a:t>Biochemistry</a:t>
            </a:r>
          </a:p>
          <a:p>
            <a:r>
              <a:rPr lang="en-US"/>
              <a:t>Biology</a:t>
            </a:r>
          </a:p>
          <a:p>
            <a:r>
              <a:rPr lang="en-US"/>
              <a:t>Civil Engineering</a:t>
            </a:r>
          </a:p>
          <a:p>
            <a:r>
              <a:rPr lang="en-US"/>
              <a:t>Electrical Engineering</a:t>
            </a:r>
          </a:p>
          <a:p>
            <a:r>
              <a:rPr lang="en-US"/>
              <a:t>Food Sciences</a:t>
            </a:r>
          </a:p>
          <a:p>
            <a:r>
              <a:rPr lang="en-US"/>
              <a:t>Earth and Atmospheric Sciences</a:t>
            </a:r>
          </a:p>
          <a:p>
            <a:r>
              <a:rPr lang="en-US"/>
              <a:t>Soil Science</a:t>
            </a:r>
          </a:p>
        </p:txBody>
      </p:sp>
      <p:sp>
        <p:nvSpPr>
          <p:cNvPr id="198671" name="Text Box 15"/>
          <p:cNvSpPr txBox="1">
            <a:spLocks noChangeArrowheads="1"/>
          </p:cNvSpPr>
          <p:nvPr/>
        </p:nvSpPr>
        <p:spPr bwMode="auto">
          <a:xfrm>
            <a:off x="4724400" y="3141663"/>
            <a:ext cx="3495675" cy="20399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/>
              <a:t>Anthropology</a:t>
            </a:r>
          </a:p>
          <a:p>
            <a:r>
              <a:rPr lang="en-US"/>
              <a:t>Geology</a:t>
            </a:r>
          </a:p>
          <a:p>
            <a:r>
              <a:rPr lang="en-US"/>
              <a:t>Plant Sciences</a:t>
            </a:r>
          </a:p>
          <a:p>
            <a:r>
              <a:rPr lang="en-US"/>
              <a:t>Kinesiology</a:t>
            </a:r>
          </a:p>
          <a:p>
            <a:r>
              <a:rPr lang="en-US"/>
              <a:t>Speech and Hearing </a:t>
            </a:r>
          </a:p>
          <a:p>
            <a:r>
              <a:rPr lang="en-US"/>
              <a:t>Earth and Atmospheric Sciences</a:t>
            </a:r>
          </a:p>
          <a:p>
            <a:r>
              <a:rPr lang="en-US"/>
              <a:t>Soil Science</a:t>
            </a:r>
          </a:p>
        </p:txBody>
      </p:sp>
      <p:sp>
        <p:nvSpPr>
          <p:cNvPr id="198672" name="Oval 16"/>
          <p:cNvSpPr>
            <a:spLocks noChangeArrowheads="1"/>
          </p:cNvSpPr>
          <p:nvPr/>
        </p:nvSpPr>
        <p:spPr bwMode="auto">
          <a:xfrm>
            <a:off x="491066" y="4521202"/>
            <a:ext cx="7772408" cy="677335"/>
          </a:xfrm>
          <a:prstGeom prst="ellipse">
            <a:avLst/>
          </a:prstGeom>
          <a:noFill/>
          <a:ln w="38100" cmpd="sng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8673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8219" y="3243261"/>
            <a:ext cx="41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8675" name="Picture 19" descr="Purdue University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74520" y="3192462"/>
            <a:ext cx="685800" cy="3810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60743" y="940846"/>
            <a:ext cx="15160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9374"/>
            <a:ext cx="8229600" cy="685800"/>
          </a:xfrm>
        </p:spPr>
        <p:txBody>
          <a:bodyPr/>
          <a:lstStyle/>
          <a:p>
            <a:pPr algn="r"/>
            <a:r>
              <a:rPr lang="en-US" sz="2800" dirty="0">
                <a:solidFill>
                  <a:srgbClr val="FFFFFF"/>
                </a:solidFill>
              </a:rPr>
              <a:t>Data collection and analysis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67200" cy="4648200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 typeface="Wingdings" charset="2"/>
              <a:buNone/>
            </a:pPr>
            <a:r>
              <a:rPr lang="en-US" sz="2000" b="1" u="sng" dirty="0"/>
              <a:t>Interviews</a:t>
            </a:r>
            <a:r>
              <a:rPr lang="en-US" sz="2000" u="sng" dirty="0"/>
              <a:t> </a:t>
            </a:r>
          </a:p>
          <a:p>
            <a:pPr marL="381000" indent="-381000">
              <a:buFont typeface="Wingdings" charset="2"/>
              <a:buNone/>
            </a:pPr>
            <a:r>
              <a:rPr lang="en-US" sz="2000" dirty="0"/>
              <a:t>-  with scientists and data managers</a:t>
            </a:r>
          </a:p>
          <a:p>
            <a:pPr marL="381000" indent="-381000"/>
            <a:endParaRPr lang="en-US" sz="2000" dirty="0"/>
          </a:p>
          <a:p>
            <a:pPr marL="381000" indent="-381000">
              <a:buFont typeface="Wingdings" charset="2"/>
              <a:buNone/>
            </a:pPr>
            <a:r>
              <a:rPr lang="en-US" sz="2000" b="1" u="sng" dirty="0"/>
              <a:t>Case Studies</a:t>
            </a:r>
            <a:endParaRPr lang="en-US" sz="2000" u="sng" dirty="0"/>
          </a:p>
          <a:p>
            <a:pPr marL="381000" indent="-381000">
              <a:buFontTx/>
              <a:buNone/>
            </a:pPr>
            <a:r>
              <a:rPr lang="en-US" sz="2000" dirty="0"/>
              <a:t>-  with selected research groups in</a:t>
            </a:r>
          </a:p>
          <a:p>
            <a:pPr marL="381000" indent="-381000">
              <a:buFontTx/>
              <a:buNone/>
            </a:pPr>
            <a:r>
              <a:rPr lang="en-US" sz="2000" dirty="0"/>
              <a:t>geology and civil engineering</a:t>
            </a:r>
          </a:p>
          <a:p>
            <a:pPr marL="381000" indent="-381000">
              <a:buFont typeface="Wingdings" charset="2"/>
              <a:buAutoNum type="arabicPeriod"/>
            </a:pPr>
            <a:endParaRPr lang="en-US" sz="2000" dirty="0"/>
          </a:p>
          <a:p>
            <a:pPr marL="381000" indent="-381000">
              <a:buFont typeface="Wingdings" charset="2"/>
              <a:buNone/>
            </a:pPr>
            <a:r>
              <a:rPr lang="en-US" sz="2000" b="1" u="sng" dirty="0"/>
              <a:t>Focus Groups</a:t>
            </a:r>
            <a:r>
              <a:rPr lang="en-US" sz="2000" u="sng" dirty="0"/>
              <a:t> </a:t>
            </a:r>
          </a:p>
          <a:p>
            <a:pPr marL="381000" indent="-381000">
              <a:buFontTx/>
              <a:buNone/>
            </a:pPr>
            <a:r>
              <a:rPr lang="en-US" sz="2000" dirty="0"/>
              <a:t>-  with liaison librarians on their</a:t>
            </a:r>
          </a:p>
          <a:p>
            <a:pPr marL="381000" indent="-381000">
              <a:buFontTx/>
              <a:buNone/>
            </a:pPr>
            <a:r>
              <a:rPr lang="en-US" sz="2000" dirty="0"/>
              <a:t>work with academic researchers</a:t>
            </a:r>
          </a:p>
          <a:p>
            <a:pPr marL="381000" indent="-381000">
              <a:buFontTx/>
              <a:buNone/>
            </a:pPr>
            <a:r>
              <a:rPr lang="en-US" sz="2000" dirty="0"/>
              <a:t>related to data issues</a:t>
            </a: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5019675" y="2136775"/>
            <a:ext cx="381952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000" b="1" u="sng" dirty="0"/>
              <a:t>Needs Analysis</a:t>
            </a:r>
            <a:r>
              <a:rPr lang="en-US" sz="2000" b="1" dirty="0"/>
              <a:t> </a:t>
            </a:r>
          </a:p>
          <a:p>
            <a:pPr algn="l">
              <a:spcBef>
                <a:spcPct val="20000"/>
              </a:spcBef>
            </a:pPr>
            <a:r>
              <a:rPr lang="en-US" sz="2000" dirty="0"/>
              <a:t>-  policy assertions for</a:t>
            </a:r>
          </a:p>
          <a:p>
            <a:pPr algn="l">
              <a:spcBef>
                <a:spcPct val="20000"/>
              </a:spcBef>
            </a:pPr>
            <a:r>
              <a:rPr lang="en-US" sz="2000" dirty="0"/>
              <a:t>preservation and access, </a:t>
            </a:r>
          </a:p>
          <a:p>
            <a:pPr algn="l">
              <a:spcBef>
                <a:spcPct val="20000"/>
              </a:spcBef>
            </a:pPr>
            <a:r>
              <a:rPr lang="en-US" sz="2000" dirty="0"/>
              <a:t>based on researchers as data producers, suppliers, and users</a:t>
            </a:r>
          </a:p>
          <a:p>
            <a:pPr algn="l">
              <a:spcBef>
                <a:spcPct val="20000"/>
              </a:spcBef>
            </a:pPr>
            <a:endParaRPr lang="en-US" sz="2000" dirty="0"/>
          </a:p>
          <a:p>
            <a:pPr algn="l">
              <a:spcBef>
                <a:spcPct val="20000"/>
              </a:spcBef>
            </a:pPr>
            <a:r>
              <a:rPr lang="en-US" sz="2000" b="1" u="sng" dirty="0" err="1"/>
              <a:t>Curation</a:t>
            </a:r>
            <a:r>
              <a:rPr lang="en-US" sz="2000" b="1" u="sng" dirty="0"/>
              <a:t> </a:t>
            </a:r>
            <a:r>
              <a:rPr lang="en-US" sz="2000" b="1" u="sng" dirty="0" smtClean="0"/>
              <a:t>Profiles</a:t>
            </a:r>
            <a:r>
              <a:rPr lang="en-US" sz="2000" b="1" dirty="0" smtClean="0"/>
              <a:t> </a:t>
            </a:r>
          </a:p>
          <a:p>
            <a:pPr algn="l">
              <a:spcBef>
                <a:spcPct val="20000"/>
              </a:spcBef>
              <a:buFontTx/>
              <a:buChar char="-"/>
            </a:pPr>
            <a:r>
              <a:rPr lang="en-US" sz="2000" dirty="0" smtClean="0"/>
              <a:t>detailed </a:t>
            </a:r>
            <a:r>
              <a:rPr lang="en-US" sz="2000" dirty="0"/>
              <a:t>disciplinary </a:t>
            </a:r>
            <a:r>
              <a:rPr lang="en-US" sz="2000" dirty="0" smtClean="0"/>
              <a:t>profiles</a:t>
            </a:r>
          </a:p>
          <a:p>
            <a:pPr algn="l">
              <a:spcBef>
                <a:spcPct val="20000"/>
              </a:spcBef>
            </a:pPr>
            <a:r>
              <a:rPr lang="en-US" sz="2000" dirty="0" smtClean="0"/>
              <a:t>Instrument </a:t>
            </a:r>
            <a:r>
              <a:rPr lang="en-US" sz="2000" dirty="0" smtClean="0"/>
              <a:t>for curatorial practice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6000" y="3068765"/>
            <a:ext cx="9144007" cy="534281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sz="2000" dirty="0" smtClean="0"/>
              <a:t>Integrated </a:t>
            </a:r>
            <a:r>
              <a:rPr lang="en-US" sz="2000" dirty="0"/>
              <a:t>and comprehensive </a:t>
            </a:r>
            <a:r>
              <a:rPr lang="en-US" sz="2000" dirty="0">
                <a:solidFill>
                  <a:srgbClr val="0000FF"/>
                </a:solidFill>
              </a:rPr>
              <a:t>data curation </a:t>
            </a:r>
            <a:r>
              <a:rPr lang="en-US" sz="2000" dirty="0" smtClean="0">
                <a:solidFill>
                  <a:srgbClr val="0000FF"/>
                </a:solidFill>
              </a:rPr>
              <a:t>strategy</a:t>
            </a:r>
            <a:br>
              <a:rPr lang="en-US" sz="2000" dirty="0" smtClean="0">
                <a:solidFill>
                  <a:srgbClr val="0000FF"/>
                </a:solidFill>
              </a:rPr>
            </a:br>
            <a:endParaRPr lang="en-US" sz="2000" dirty="0" smtClean="0">
              <a:solidFill>
                <a:srgbClr val="0000FF"/>
              </a:solidFill>
            </a:endParaRPr>
          </a:p>
          <a:p>
            <a:pPr lvl="2">
              <a:lnSpc>
                <a:spcPct val="90000"/>
              </a:lnSpc>
              <a:buSzPct val="65000"/>
              <a:buFont typeface="Wingdings" charset="2"/>
              <a:buBlip>
                <a:blip r:embed="rId2"/>
              </a:buBlip>
            </a:pPr>
            <a:r>
              <a:rPr lang="en-US" sz="2000" dirty="0">
                <a:solidFill>
                  <a:srgbClr val="000000"/>
                </a:solidFill>
              </a:rPr>
              <a:t>to collect, organize, validate, and preserve data </a:t>
            </a:r>
          </a:p>
          <a:p>
            <a:pPr lvl="2">
              <a:lnSpc>
                <a:spcPct val="90000"/>
              </a:lnSpc>
              <a:buSzPct val="65000"/>
              <a:buFont typeface="Wingdings" charset="2"/>
              <a:buBlip>
                <a:blip r:embed="rId2"/>
              </a:buBlip>
            </a:pPr>
            <a:r>
              <a:rPr lang="en-US" sz="2000" dirty="0">
                <a:solidFill>
                  <a:srgbClr val="000000"/>
                </a:solidFill>
              </a:rPr>
              <a:t>to address grand research challenges that face </a:t>
            </a:r>
            <a:r>
              <a:rPr lang="en-US" sz="2000" dirty="0" smtClean="0">
                <a:solidFill>
                  <a:srgbClr val="000000"/>
                </a:solidFill>
              </a:rPr>
              <a:t>society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sz="2000" dirty="0" smtClean="0"/>
              <a:t>Infrastructure builds on</a:t>
            </a:r>
            <a:r>
              <a:rPr lang="en-US" sz="2000" dirty="0" smtClean="0"/>
              <a:t> </a:t>
            </a:r>
            <a:r>
              <a:rPr lang="en-US" sz="2000" dirty="0" smtClean="0"/>
              <a:t>&amp; </a:t>
            </a:r>
            <a:r>
              <a:rPr lang="en-US" sz="2000" dirty="0" smtClean="0"/>
              <a:t>connects </a:t>
            </a:r>
            <a:r>
              <a:rPr lang="en-US" sz="2000" dirty="0" smtClean="0">
                <a:solidFill>
                  <a:srgbClr val="0000FF"/>
                </a:solidFill>
              </a:rPr>
              <a:t>existing exemplar projects</a:t>
            </a:r>
            <a:r>
              <a:rPr lang="en-US" sz="2000" dirty="0" smtClean="0"/>
              <a:t> </a:t>
            </a:r>
            <a:r>
              <a:rPr lang="en-US" sz="2000" dirty="0"/>
              <a:t>and communities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2000" dirty="0" smtClean="0"/>
          </a:p>
          <a:p>
            <a:pPr lvl="2">
              <a:lnSpc>
                <a:spcPct val="90000"/>
              </a:lnSpc>
              <a:buSzPct val="65000"/>
              <a:buFont typeface="Wingdings" charset="2"/>
              <a:buBlip>
                <a:blip r:embed="rId2"/>
              </a:buBlip>
            </a:pPr>
            <a:r>
              <a:rPr lang="en-US" sz="2000" dirty="0">
                <a:solidFill>
                  <a:srgbClr val="000000"/>
                </a:solidFill>
              </a:rPr>
              <a:t>deep engagement with scientists </a:t>
            </a:r>
          </a:p>
          <a:p>
            <a:pPr lvl="2">
              <a:lnSpc>
                <a:spcPct val="90000"/>
              </a:lnSpc>
              <a:buSzPct val="65000"/>
              <a:buFont typeface="Wingdings" charset="2"/>
              <a:buBlip>
                <a:blip r:embed="rId2"/>
              </a:buBlip>
            </a:pPr>
            <a:r>
              <a:rPr lang="en-US" sz="2000" dirty="0">
                <a:solidFill>
                  <a:srgbClr val="000000"/>
                </a:solidFill>
              </a:rPr>
              <a:t>extensive experience with large-scale, distributed system development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333" y="1864547"/>
            <a:ext cx="7393120" cy="1117229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None/>
            </a:pPr>
            <a:endParaRPr lang="en-US" i="1" dirty="0" smtClean="0">
              <a:latin typeface="Comic Sans MS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i="1" dirty="0" smtClean="0">
                <a:latin typeface="Comic Sans MS"/>
              </a:rPr>
              <a:t>Research libraries will be a core part of the emerging, distributed </a:t>
            </a:r>
          </a:p>
          <a:p>
            <a:pPr algn="ctr">
              <a:lnSpc>
                <a:spcPct val="90000"/>
              </a:lnSpc>
              <a:buNone/>
            </a:pPr>
            <a:r>
              <a:rPr lang="en-US" i="1" dirty="0" smtClean="0">
                <a:latin typeface="Comic Sans MS"/>
              </a:rPr>
              <a:t>network of data collections and services.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3330" y="993507"/>
            <a:ext cx="7245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7F00"/>
                </a:solidFill>
                <a:ea typeface="ＭＳ Ｐゴシック" charset="-128"/>
                <a:cs typeface="ＭＳ Ｐゴシック" charset="-128"/>
              </a:rPr>
              <a:t>Data Conservancy</a:t>
            </a:r>
            <a:r>
              <a:rPr lang="en-US" sz="2000" dirty="0" smtClean="0">
                <a:solidFill>
                  <a:srgbClr val="005200"/>
                </a:solidFill>
              </a:rPr>
              <a:t> </a:t>
            </a:r>
            <a:r>
              <a:rPr lang="en-US" sz="2000" dirty="0" smtClean="0">
                <a:solidFill>
                  <a:srgbClr val="005200"/>
                </a:solidFill>
              </a:rPr>
              <a:t>    </a:t>
            </a:r>
            <a:r>
              <a:rPr lang="en-US" sz="2000" dirty="0" smtClean="0"/>
              <a:t>-     assertion </a:t>
            </a:r>
            <a:r>
              <a:rPr lang="en-US" sz="2000" dirty="0" smtClean="0"/>
              <a:t>and approach</a:t>
            </a:r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444642" y="34106"/>
            <a:ext cx="6700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Nationally scoped research library repository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71"/>
          <p:cNvPicPr>
            <a:picLocks noChangeAspect="1" noChangeArrowheads="1"/>
          </p:cNvPicPr>
          <p:nvPr/>
        </p:nvPicPr>
        <p:blipFill>
          <a:blip r:embed="rId2"/>
          <a:srcRect r="52777"/>
          <a:stretch>
            <a:fillRect/>
          </a:stretch>
        </p:blipFill>
        <p:spPr bwMode="auto">
          <a:xfrm>
            <a:off x="6858000" y="0"/>
            <a:ext cx="228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Rectangle 72"/>
          <p:cNvSpPr>
            <a:spLocks noChangeArrowheads="1"/>
          </p:cNvSpPr>
          <p:nvPr/>
        </p:nvSpPr>
        <p:spPr bwMode="auto">
          <a:xfrm>
            <a:off x="152400" y="67499"/>
            <a:ext cx="882015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i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Data </a:t>
            </a:r>
            <a:r>
              <a:rPr lang="en-US" sz="2800" i="1" dirty="0" err="1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Conservancy.org</a:t>
            </a:r>
            <a:endParaRPr lang="en-US" sz="2800" i="1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l"/>
            <a:endParaRPr lang="en-US" sz="2800" i="1" dirty="0" smtClean="0">
              <a:solidFill>
                <a:srgbClr val="005200"/>
              </a:solidFill>
              <a:ea typeface="ＭＳ Ｐゴシック" charset="-128"/>
              <a:cs typeface="ＭＳ Ｐゴシック" charset="-128"/>
            </a:endParaRPr>
          </a:p>
          <a:p>
            <a:pPr algn="l"/>
            <a:endParaRPr lang="en-US" sz="1000" b="1" i="1" dirty="0" smtClean="0">
              <a:solidFill>
                <a:srgbClr val="008000"/>
              </a:solidFill>
              <a:ea typeface="ＭＳ Ｐゴシック" charset="-128"/>
              <a:cs typeface="ＭＳ Ｐゴシック" charset="-128"/>
            </a:endParaRPr>
          </a:p>
          <a:p>
            <a:pPr algn="l"/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 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PI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, </a:t>
            </a:r>
            <a:r>
              <a:rPr lang="en-US" sz="2000" b="1" u="sng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Sayeed Choudhury,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		Sheridan 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Libraries</a:t>
            </a:r>
          </a:p>
          <a:p>
            <a:pPr algn="l"/>
            <a:endParaRPr lang="en-US" sz="1000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lvl="1"/>
            <a:endParaRPr lang="en-US" sz="1000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Network 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of domain and data scientists, information and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computer scientists, 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enterprise experts, librarians, and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engineers.</a:t>
            </a:r>
            <a:r>
              <a:rPr lang="en-US" sz="2000" b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en-US" sz="2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284989" name="Group 317"/>
          <p:cNvGraphicFramePr>
            <a:graphicFrameLocks noGrp="1"/>
          </p:cNvGraphicFramePr>
          <p:nvPr/>
        </p:nvGraphicFramePr>
        <p:xfrm>
          <a:off x="650099" y="2462957"/>
          <a:ext cx="8458200" cy="4252374"/>
        </p:xfrm>
        <a:graphic>
          <a:graphicData uri="http://schemas.openxmlformats.org/drawingml/2006/table">
            <a:tbl>
              <a:tblPr/>
              <a:tblGrid>
                <a:gridCol w="2084388"/>
                <a:gridCol w="6373812"/>
              </a:tblGrid>
              <a:tr h="5334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Carl Lagoze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Cornell University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Mary Marlino 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National Center for Atmospheric Research   (NCAR)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Carole Palmer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CIRSS, GSLIS, University of Illinois at U-C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Paddy Patterson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Marine Biological Laboratory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Chris Borgman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University of California Los Angeles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Ruth Duerr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National Snow and Ice Data Center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Mark Evans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Tessella, Inc.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Eileen Fenton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Portico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Sandy Payette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DuraSpace / Fedora Commons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6068" y="5831109"/>
            <a:ext cx="83820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0130" y="2455338"/>
            <a:ext cx="2390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u="sng" dirty="0" smtClean="0">
                <a:latin typeface="Arial" charset="0"/>
                <a:ea typeface="Arial" charset="0"/>
                <a:cs typeface="Arial" charset="0"/>
              </a:rPr>
              <a:t>Co-PIs and Partners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7567</TotalTime>
  <Words>1888</Words>
  <Application>Microsoft Macintosh PowerPoint</Application>
  <PresentationFormat>On-screen Show (4:3)</PresentationFormat>
  <Paragraphs>488</Paragraphs>
  <Slides>23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Contouring Curation in Research Libraries:  Defining “Working” Data Units and Communities</vt:lpstr>
      <vt:lpstr>Data curation and the future of research libraries</vt:lpstr>
      <vt:lpstr>Slide 3</vt:lpstr>
      <vt:lpstr>Research on range of organizational structures </vt:lpstr>
      <vt:lpstr>Slide 5</vt:lpstr>
      <vt:lpstr>Slide 6</vt:lpstr>
      <vt:lpstr>Data collection and analysis</vt:lpstr>
      <vt:lpstr>Slide 8</vt:lpstr>
      <vt:lpstr>Slide 9</vt:lpstr>
      <vt:lpstr>Astronomy as an exemplar community</vt:lpstr>
      <vt:lpstr>Science and library based hubs</vt:lpstr>
      <vt:lpstr>Slide 12</vt:lpstr>
      <vt:lpstr>User requirements and research</vt:lpstr>
      <vt:lpstr>Applying quasi-profiling approach</vt:lpstr>
      <vt:lpstr>Progressive data collection </vt:lpstr>
      <vt:lpstr>Units of analysis</vt:lpstr>
      <vt:lpstr>Data communities  </vt:lpstr>
      <vt:lpstr>Systems oriented “small” science</vt:lpstr>
      <vt:lpstr>Research informing LIS education</vt:lpstr>
      <vt:lpstr>6th International Digital Curation Conference</vt:lpstr>
      <vt:lpstr>Questions &amp; comments, please</vt:lpstr>
      <vt:lpstr>Slide 22</vt:lpstr>
      <vt:lpstr>Data curation is . . .</vt:lpstr>
    </vt:vector>
  </TitlesOfParts>
  <Company>University of Illinois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Carole Palmer</dc:creator>
  <cp:lastModifiedBy>Carole Palmer</cp:lastModifiedBy>
  <cp:revision>68</cp:revision>
  <cp:lastPrinted>2010-06-21T09:54:19Z</cp:lastPrinted>
  <dcterms:created xsi:type="dcterms:W3CDTF">2010-06-23T07:17:45Z</dcterms:created>
  <dcterms:modified xsi:type="dcterms:W3CDTF">2010-06-23T11:38:05Z</dcterms:modified>
</cp:coreProperties>
</file>