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9" r:id="rId4"/>
    <p:sldId id="262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A387A"/>
    <a:srgbClr val="005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734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C0F8D-2091-4BD6-932D-E7A6C7EFC17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35706-817A-4C1C-8CE2-9EDB2E81F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8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2052000"/>
            <a:ext cx="8208000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Secondary information </a:t>
            </a:r>
          </a:p>
          <a:p>
            <a:r>
              <a:rPr lang="en-GB" dirty="0"/>
              <a:t>including author and date 24pt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340201"/>
            <a:ext cx="8208000" cy="720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Arial Bold 40pt 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085118"/>
            <a:ext cx="8207375" cy="72000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Subheading Arial Regular 40pt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340201"/>
            <a:ext cx="8208000" cy="720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Arial Bold 40pt 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2052000"/>
            <a:ext cx="8208000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Secondary information </a:t>
            </a:r>
          </a:p>
          <a:p>
            <a:r>
              <a:rPr lang="en-GB" dirty="0"/>
              <a:t>including author and date 24pt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085118"/>
            <a:ext cx="8207375" cy="72000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Subheading Arial Regular 40pt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3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/>
              <a:t>Header Arial Bold 40pt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2757" y="1409413"/>
            <a:ext cx="8218487" cy="30182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 Arial Bold 20pt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6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289"/>
            <a:ext cx="8229600" cy="2990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/>
              <a:t>Header Arial Bold 40pt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5399"/>
            <a:ext cx="4038600" cy="295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5399"/>
            <a:ext cx="4038600" cy="295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/>
              <a:t>Header Arial Bold 40pt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30040"/>
            <a:ext cx="4040188" cy="303195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30040"/>
            <a:ext cx="4041775" cy="303195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/>
              <a:t>Header Arial Bold 40pt</a:t>
            </a:r>
            <a:endParaRPr lang="en-GB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4034631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 Arial Bold 20pt</a:t>
            </a:r>
            <a:endParaRPr lang="en-GB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45026" y="902000"/>
            <a:ext cx="4034631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92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/>
              <a:t>Header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15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10760"/>
            <a:ext cx="9144000" cy="732740"/>
          </a:xfrm>
          <a:prstGeom prst="rect">
            <a:avLst/>
          </a:prstGeom>
          <a:solidFill>
            <a:srgbClr val="0A3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4A4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 Arial Bold 40pt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953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Line copy Arial Regular 20pt.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57200" y="4539180"/>
            <a:ext cx="1842911" cy="473180"/>
          </a:xfrm>
          <a:prstGeom prst="rect">
            <a:avLst/>
          </a:prstGeom>
        </p:spPr>
      </p:pic>
      <p:pic>
        <p:nvPicPr>
          <p:cNvPr id="20" name="Picture 19" descr="GCC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79" y="4494781"/>
            <a:ext cx="337021" cy="568723"/>
          </a:xfrm>
          <a:prstGeom prst="rect">
            <a:avLst/>
          </a:prstGeom>
        </p:spPr>
      </p:pic>
      <p:pic>
        <p:nvPicPr>
          <p:cNvPr id="25" name="Picture 24" descr="Icons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86" y="4532315"/>
            <a:ext cx="2374861" cy="5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4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76447" y="205564"/>
            <a:ext cx="8654902" cy="2998380"/>
          </a:xfrm>
        </p:spPr>
        <p:txBody>
          <a:bodyPr>
            <a:normAutofit/>
          </a:bodyPr>
          <a:lstStyle/>
          <a:p>
            <a:r>
              <a:rPr lang="en-GB" dirty="0"/>
              <a:t>Historical recording practices </a:t>
            </a:r>
            <a:br>
              <a:rPr lang="en-GB" dirty="0"/>
            </a:br>
            <a:r>
              <a:rPr lang="en-GB" dirty="0"/>
              <a:t>and their impact on data protection and information release</a:t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688" y="2959312"/>
            <a:ext cx="8208000" cy="1314450"/>
          </a:xfrm>
        </p:spPr>
        <p:txBody>
          <a:bodyPr/>
          <a:lstStyle/>
          <a:p>
            <a:r>
              <a:rPr lang="en-GB" dirty="0"/>
              <a:t>Imogen Watts</a:t>
            </a:r>
            <a:br>
              <a:rPr lang="en-GB" dirty="0"/>
            </a:br>
            <a:r>
              <a:rPr lang="en-GB" dirty="0"/>
              <a:t>Corporate &amp; Digital Records Manager</a:t>
            </a:r>
            <a:br>
              <a:rPr lang="en-GB" dirty="0"/>
            </a:br>
            <a:r>
              <a:rPr lang="en-GB" dirty="0"/>
              <a:t>Gloucestershire County Council</a:t>
            </a:r>
          </a:p>
        </p:txBody>
      </p:sp>
    </p:spTree>
    <p:extLst>
      <p:ext uri="{BB962C8B-B14F-4D97-AF65-F5344CB8AC3E}">
        <p14:creationId xmlns:p14="http://schemas.microsoft.com/office/powerpoint/2010/main" val="357641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1487-637D-485E-93EC-EE8896A6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Historical practices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ECBEB-7006-4472-843D-D85DC9B0AD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757" y="1492624"/>
            <a:ext cx="8218487" cy="2934996"/>
          </a:xfrm>
        </p:spPr>
        <p:txBody>
          <a:bodyPr/>
          <a:lstStyle/>
          <a:p>
            <a:r>
              <a:rPr lang="en-GB" dirty="0"/>
              <a:t>Multiple siblings covered in the same file</a:t>
            </a:r>
          </a:p>
          <a:p>
            <a:r>
              <a:rPr lang="en-GB" dirty="0"/>
              <a:t>Inconsistencies over time and different social workers</a:t>
            </a:r>
          </a:p>
          <a:p>
            <a:r>
              <a:rPr lang="en-GB" dirty="0"/>
              <a:t>Duplication within files and across multiple volumes</a:t>
            </a:r>
          </a:p>
          <a:p>
            <a:r>
              <a:rPr lang="en-GB" dirty="0"/>
              <a:t>Outdated language</a:t>
            </a:r>
          </a:p>
          <a:p>
            <a:r>
              <a:rPr lang="en-GB" dirty="0"/>
              <a:t>Illegible or unclear handwriting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5BA9E-2C18-4AC3-80F2-616E2A601A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How many obstacles stem from the files themselves?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50CC4-9401-4107-AD38-CC0D6DCF5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3" b="97984" l="2451" r="96569">
                        <a14:foregroundMark x1="23529" y1="47177" x2="23529" y2="47177"/>
                        <a14:foregroundMark x1="22549" y1="45565" x2="22549" y2="45565"/>
                        <a14:foregroundMark x1="16667" y1="43952" x2="16667" y2="43952"/>
                        <a14:foregroundMark x1="7353" y1="43952" x2="7353" y2="43952"/>
                        <a14:foregroundMark x1="3431" y1="50000" x2="3431" y2="50000"/>
                        <a14:foregroundMark x1="44608" y1="58065" x2="44608" y2="58065"/>
                        <a14:foregroundMark x1="49510" y1="80242" x2="49510" y2="80242"/>
                        <a14:foregroundMark x1="49510" y1="72984" x2="49510" y2="72984"/>
                        <a14:foregroundMark x1="53922" y1="79032" x2="53922" y2="79032"/>
                        <a14:foregroundMark x1="45588" y1="91129" x2="45588" y2="91129"/>
                        <a14:foregroundMark x1="42157" y1="86694" x2="42157" y2="86694"/>
                        <a14:foregroundMark x1="37255" y1="91532" x2="37255" y2="91532"/>
                        <a14:foregroundMark x1="55392" y1="91129" x2="55392" y2="91129"/>
                        <a14:foregroundMark x1="49510" y1="95161" x2="49510" y2="95161"/>
                        <a14:foregroundMark x1="48039" y1="98387" x2="48039" y2="98387"/>
                        <a14:foregroundMark x1="7843" y1="75403" x2="7843" y2="75403"/>
                        <a14:foregroundMark x1="78922" y1="80645" x2="78922" y2="80645"/>
                        <a14:foregroundMark x1="80882" y1="75000" x2="80882" y2="75000"/>
                        <a14:foregroundMark x1="83333" y1="90323" x2="83333" y2="90323"/>
                        <a14:foregroundMark x1="96569" y1="81855" x2="96569" y2="81855"/>
                        <a14:foregroundMark x1="75980" y1="55242" x2="75980" y2="55242"/>
                        <a14:foregroundMark x1="58333" y1="31855" x2="58333" y2="31855"/>
                        <a14:foregroundMark x1="50490" y1="31855" x2="50490" y2="31855"/>
                        <a14:foregroundMark x1="48039" y1="26613" x2="48039" y2="26613"/>
                        <a14:foregroundMark x1="41176" y1="27016" x2="41176" y2="27016"/>
                        <a14:foregroundMark x1="44118" y1="1613" x2="44118" y2="1613"/>
                        <a14:foregroundMark x1="46569" y1="2419" x2="46569" y2="2419"/>
                        <a14:foregroundMark x1="67647" y1="15323" x2="67647" y2="15323"/>
                        <a14:foregroundMark x1="43627" y1="403" x2="43627" y2="403"/>
                        <a14:foregroundMark x1="38725" y1="1210" x2="38725" y2="1210"/>
                        <a14:foregroundMark x1="37255" y1="4839" x2="37255" y2="4839"/>
                        <a14:foregroundMark x1="36275" y1="2016" x2="36275" y2="2016"/>
                        <a14:foregroundMark x1="30882" y1="7661" x2="30882" y2="7661"/>
                        <a14:foregroundMark x1="34314" y1="4435" x2="34314" y2="4435"/>
                        <a14:foregroundMark x1="6863" y1="41129" x2="6863" y2="41129"/>
                        <a14:foregroundMark x1="9314" y1="41129" x2="9314" y2="41129"/>
                        <a14:foregroundMark x1="21078" y1="39919" x2="21078" y2="39919"/>
                        <a14:foregroundMark x1="23529" y1="40323" x2="23529" y2="40323"/>
                        <a14:foregroundMark x1="25000" y1="40323" x2="25000" y2="40323"/>
                        <a14:foregroundMark x1="15686" y1="40323" x2="15686" y2="40323"/>
                        <a14:foregroundMark x1="17647" y1="40323" x2="17647" y2="40323"/>
                        <a14:foregroundMark x1="26471" y1="40323" x2="26471" y2="40323"/>
                        <a14:foregroundMark x1="72549" y1="50806" x2="72549" y2="50806"/>
                        <a14:foregroundMark x1="76471" y1="50806" x2="76471" y2="50806"/>
                        <a14:foregroundMark x1="83333" y1="51613" x2="83333" y2="51613"/>
                        <a14:foregroundMark x1="89706" y1="52016" x2="89706" y2="52016"/>
                        <a14:foregroundMark x1="69118" y1="51210" x2="69118" y2="51210"/>
                        <a14:foregroundMark x1="69608" y1="50000" x2="69608" y2="50000"/>
                        <a14:foregroundMark x1="3922" y1="75806" x2="3922" y2="75806"/>
                        <a14:foregroundMark x1="5882" y1="78629" x2="5882" y2="78629"/>
                        <a14:foregroundMark x1="5882" y1="77419" x2="5882" y2="77419"/>
                        <a14:foregroundMark x1="5882" y1="81048" x2="5882" y2="81048"/>
                        <a14:foregroundMark x1="15196" y1="89516" x2="15196" y2="89516"/>
                        <a14:foregroundMark x1="15196" y1="90323" x2="15196" y2="903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49574" y="1446868"/>
            <a:ext cx="2403662" cy="292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7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Protection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2757" y="1519518"/>
            <a:ext cx="8218487" cy="2908102"/>
          </a:xfrm>
        </p:spPr>
        <p:txBody>
          <a:bodyPr/>
          <a:lstStyle/>
          <a:p>
            <a:r>
              <a:rPr lang="en-GB" dirty="0"/>
              <a:t>Conflict of retention criteria</a:t>
            </a:r>
          </a:p>
          <a:p>
            <a:r>
              <a:rPr lang="en-GB" dirty="0"/>
              <a:t>Third party information</a:t>
            </a:r>
          </a:p>
          <a:p>
            <a:r>
              <a:rPr lang="en-GB" dirty="0"/>
              <a:t>Inconsistencies across different organisations</a:t>
            </a:r>
          </a:p>
          <a:p>
            <a:r>
              <a:rPr lang="en-GB" dirty="0"/>
              <a:t>Potential for harm and distress</a:t>
            </a:r>
          </a:p>
          <a:p>
            <a:r>
              <a:rPr lang="en-GB" dirty="0"/>
              <a:t>Size of files and time taken to sift through information</a:t>
            </a:r>
          </a:p>
          <a:p>
            <a:r>
              <a:rPr lang="en-GB" dirty="0"/>
              <a:t>Risks of releasing unreadable information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do these complicate releasing information?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63C9C4-288D-4D6B-AC43-E32912302EF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000875" y="20983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8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E33F-E066-43A6-B62A-94AE9BA6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Born digital records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507E3-42A0-4A41-BCC6-863FA1F01E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Agreed open format for export</a:t>
            </a:r>
          </a:p>
          <a:p>
            <a:r>
              <a:rPr lang="en-GB" dirty="0"/>
              <a:t>Proof of authenticity</a:t>
            </a:r>
          </a:p>
          <a:p>
            <a:r>
              <a:rPr lang="en-GB" dirty="0"/>
              <a:t>Intelligible form for people’s eyes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A06B1-3D69-4502-867C-D072CB9F9F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2757" y="902000"/>
            <a:ext cx="8610905" cy="432000"/>
          </a:xfrm>
        </p:spPr>
        <p:txBody>
          <a:bodyPr>
            <a:normAutofit fontScale="92500"/>
          </a:bodyPr>
          <a:lstStyle/>
          <a:p>
            <a:r>
              <a:rPr lang="en-GB" dirty="0"/>
              <a:t>How can we ensure records are accessible to care leavers in the future?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7B7D2B-5F70-4341-A0CA-41E54F9BE3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89732" l="9821" r="89732">
                        <a14:foregroundMark x1="26339" y1="9375" x2="26339" y2="9375"/>
                        <a14:foregroundMark x1="36161" y1="15625" x2="36161" y2="15625"/>
                        <a14:foregroundMark x1="30357" y1="15625" x2="30357" y2="15625"/>
                        <a14:foregroundMark x1="25446" y1="15179" x2="25446" y2="15179"/>
                        <a14:foregroundMark x1="66964" y1="20536" x2="66964" y2="20536"/>
                        <a14:foregroundMark x1="64286" y1="74554" x2="64286" y2="74554"/>
                        <a14:foregroundMark x1="69643" y1="75000" x2="69643" y2="75000"/>
                        <a14:foregroundMark x1="74554" y1="75446" x2="74554" y2="75446"/>
                        <a14:foregroundMark x1="85268" y1="71429" x2="85268" y2="71429"/>
                        <a14:foregroundMark x1="10268" y1="87054" x2="10268" y2="870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19114" y="1923571"/>
            <a:ext cx="2504049" cy="250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FEB2-3651-4597-8964-E11C8CA5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and future improvements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F1811-A3F0-4979-8EE0-5A3DC16EBC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757" y="1470075"/>
            <a:ext cx="8218487" cy="2957546"/>
          </a:xfrm>
        </p:spPr>
        <p:txBody>
          <a:bodyPr/>
          <a:lstStyle/>
          <a:p>
            <a:r>
              <a:rPr lang="en-GB" dirty="0"/>
              <a:t>More open communication around information requests and release</a:t>
            </a:r>
          </a:p>
          <a:p>
            <a:r>
              <a:rPr lang="en-GB" dirty="0"/>
              <a:t>Guidance endorsed by ICO on more sensitive redacted</a:t>
            </a:r>
          </a:p>
          <a:p>
            <a:r>
              <a:rPr lang="en-GB" dirty="0"/>
              <a:t>Routine sharing as part of social care involvement</a:t>
            </a:r>
          </a:p>
          <a:p>
            <a:r>
              <a:rPr lang="en-GB" dirty="0"/>
              <a:t>Child centred recording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0C2D8-923F-44D3-A1FE-9D31B3AB7E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How can we make tomorrow better than yesterday?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CF1E51-7952-45D4-B99C-167B2E05F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71" b="90000" l="604" r="96979">
                        <a14:foregroundMark x1="91541" y1="67143" x2="91541" y2="67143"/>
                        <a14:foregroundMark x1="96979" y1="65357" x2="96979" y2="65357"/>
                        <a14:foregroundMark x1="86103" y1="90000" x2="86103" y2="90000"/>
                        <a14:foregroundMark x1="62840" y1="48929" x2="62840" y2="48929"/>
                        <a14:foregroundMark x1="64350" y1="48929" x2="64350" y2="48929"/>
                        <a14:foregroundMark x1="25982" y1="28571" x2="25982" y2="28571"/>
                        <a14:foregroundMark x1="28701" y1="27143" x2="28701" y2="27143"/>
                        <a14:foregroundMark x1="24471" y1="26786" x2="24471" y2="26786"/>
                        <a14:foregroundMark x1="5740" y1="28571" x2="5740" y2="28571"/>
                        <a14:foregroundMark x1="906" y1="28929" x2="906" y2="28929"/>
                        <a14:foregroundMark x1="20846" y1="26071" x2="20846" y2="26071"/>
                        <a14:foregroundMark x1="14502" y1="26429" x2="14502" y2="26429"/>
                        <a14:foregroundMark x1="16012" y1="26429" x2="16012" y2="26429"/>
                        <a14:foregroundMark x1="11480" y1="26071" x2="11480" y2="26071"/>
                        <a14:foregroundMark x1="12387" y1="26786" x2="12387" y2="26786"/>
                        <a14:foregroundMark x1="9970" y1="26786" x2="9970" y2="26786"/>
                        <a14:foregroundMark x1="6344" y1="27500" x2="6344" y2="27500"/>
                        <a14:foregroundMark x1="6344" y1="27500" x2="6344" y2="27500"/>
                        <a14:foregroundMark x1="4532" y1="27857" x2="4532" y2="27857"/>
                        <a14:foregroundMark x1="4532" y1="27143" x2="4532" y2="27143"/>
                        <a14:foregroundMark x1="6344" y1="27143" x2="6344" y2="27143"/>
                        <a14:foregroundMark x1="2115" y1="28214" x2="2115" y2="28214"/>
                        <a14:foregroundMark x1="1511" y1="27857" x2="1511" y2="27857"/>
                        <a14:foregroundMark x1="3927" y1="31786" x2="3927" y2="31786"/>
                      </a14:backgroundRemoval>
                    </a14:imgEffect>
                  </a14:imgLayer>
                </a14:imgProps>
              </a:ext>
            </a:extLst>
          </a:blip>
          <a:srcRect t="22899" b="7521"/>
          <a:stretch/>
        </p:blipFill>
        <p:spPr>
          <a:xfrm flipH="1">
            <a:off x="-4" y="2571750"/>
            <a:ext cx="9143937" cy="1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6882"/>
      </p:ext>
    </p:extLst>
  </p:cSld>
  <p:clrMapOvr>
    <a:masterClrMapping/>
  </p:clrMapOvr>
</p:sld>
</file>

<file path=ppt/theme/theme1.xml><?xml version="1.0" encoding="utf-8"?>
<a:theme xmlns:a="http://schemas.openxmlformats.org/drawingml/2006/main" name="gcc-powerpoint-template">
  <a:themeElements>
    <a:clrScheme name="GCC">
      <a:dk1>
        <a:srgbClr val="0A387A"/>
      </a:dk1>
      <a:lt1>
        <a:sysClr val="window" lastClr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0909 MIRRA conference presentation" id="{C5B62C78-F850-43A6-89D9-65B597A4A7C5}" vid="{CF9F3D6E-0678-468E-A312-81ABD8D54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20210909 MIRRA conference presentation</Template>
  <TotalTime>246</TotalTime>
  <Words>175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gcc-powerpoint-template</vt:lpstr>
      <vt:lpstr>Historical recording practices  and their impact on data protection and information release </vt:lpstr>
      <vt:lpstr>Historical practices</vt:lpstr>
      <vt:lpstr>Data Protection issues</vt:lpstr>
      <vt:lpstr>Born digital records</vt:lpstr>
      <vt:lpstr>Current and future improvements</vt:lpstr>
    </vt:vector>
  </TitlesOfParts>
  <Company>Gloucestershire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recording practices  and their impact on data protection and information release</dc:title>
  <dc:creator>WATTS, Imogen</dc:creator>
  <cp:lastModifiedBy>WATTS, Imogen</cp:lastModifiedBy>
  <cp:revision>13</cp:revision>
  <dcterms:created xsi:type="dcterms:W3CDTF">2021-08-19T08:49:49Z</dcterms:created>
  <dcterms:modified xsi:type="dcterms:W3CDTF">2021-09-03T14:01:20Z</dcterms:modified>
</cp:coreProperties>
</file>