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5" r:id="rId4"/>
  </p:sldMasterIdLst>
  <p:notesMasterIdLst>
    <p:notesMasterId r:id="rId18"/>
  </p:notesMasterIdLst>
  <p:sldIdLst>
    <p:sldId id="256" r:id="rId5"/>
    <p:sldId id="618" r:id="rId6"/>
    <p:sldId id="617" r:id="rId7"/>
    <p:sldId id="607" r:id="rId8"/>
    <p:sldId id="608" r:id="rId9"/>
    <p:sldId id="612" r:id="rId10"/>
    <p:sldId id="605" r:id="rId11"/>
    <p:sldId id="609" r:id="rId12"/>
    <p:sldId id="610" r:id="rId13"/>
    <p:sldId id="611" r:id="rId14"/>
    <p:sldId id="606" r:id="rId15"/>
    <p:sldId id="613" r:id="rId16"/>
    <p:sldId id="614"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gha, Karen" initials="SK" lastIdx="10" clrIdx="0">
    <p:extLst>
      <p:ext uri="{19B8F6BF-5375-455C-9EA6-DF929625EA0E}">
        <p15:presenceInfo xmlns:p15="http://schemas.microsoft.com/office/powerpoint/2012/main" userId="S::ucylkfl@ucl.ac.uk::1a947a56-2beb-44bc-810e-1c22da39ce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D4C"/>
    <a:srgbClr val="0097A9"/>
    <a:srgbClr val="A4DBE8"/>
    <a:srgbClr val="00FFFF"/>
    <a:srgbClr val="EA7600"/>
    <a:srgbClr val="D6D2C4"/>
    <a:srgbClr val="8C8279"/>
    <a:srgbClr val="8DB9CA"/>
    <a:srgbClr val="F6BE00"/>
    <a:srgbClr val="B2E2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7CA4B2-2765-49EC-B9AA-40D9032846FD}" vWet="4" dt="2021-09-29T14:52:51.029"/>
    <p1510:client id="{26D022E3-3537-4BFE-884C-7DD72A63B8CF}" v="1" dt="2021-09-29T11:08:30.845"/>
    <p1510:client id="{56288BDB-E04D-4679-B555-4C2A933393F4}" v="46" dt="2021-09-29T14:55:50.250"/>
    <p1510:client id="{B6685698-8713-4336-BB54-4028E16E667C}" v="45" dt="2021-09-29T11:13:55.903"/>
    <p1510:client id="{D2266B53-0A6C-9D08-556C-ADAECD4E8253}" v="42" dt="2021-09-30T13:20:35.815"/>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ndy, Felicity" userId="7dc1a700-d61d-4da3-b014-23d1429ccc90" providerId="ADAL" clId="{047CA4B2-2765-49EC-B9AA-40D9032846FD}"/>
    <pc:docChg chg="modSld">
      <pc:chgData name="Candy, Felicity" userId="7dc1a700-d61d-4da3-b014-23d1429ccc90" providerId="ADAL" clId="{047CA4B2-2765-49EC-B9AA-40D9032846FD}" dt="2021-09-29T14:38:51.697" v="23" actId="20577"/>
      <pc:docMkLst>
        <pc:docMk/>
      </pc:docMkLst>
      <pc:sldChg chg="modSp mod">
        <pc:chgData name="Candy, Felicity" userId="7dc1a700-d61d-4da3-b014-23d1429ccc90" providerId="ADAL" clId="{047CA4B2-2765-49EC-B9AA-40D9032846FD}" dt="2021-09-29T14:38:51.697" v="23" actId="20577"/>
        <pc:sldMkLst>
          <pc:docMk/>
          <pc:sldMk cId="2565404890" sldId="610"/>
        </pc:sldMkLst>
        <pc:graphicFrameChg chg="modGraphic">
          <ac:chgData name="Candy, Felicity" userId="7dc1a700-d61d-4da3-b014-23d1429ccc90" providerId="ADAL" clId="{047CA4B2-2765-49EC-B9AA-40D9032846FD}" dt="2021-09-29T14:38:51.697" v="23" actId="20577"/>
          <ac:graphicFrameMkLst>
            <pc:docMk/>
            <pc:sldMk cId="2565404890" sldId="610"/>
            <ac:graphicFrameMk id="5" creationId="{B5E88B48-5C08-344A-926B-2D5A2801EF65}"/>
          </ac:graphicFrameMkLst>
        </pc:graphicFrameChg>
      </pc:sldChg>
    </pc:docChg>
  </pc:docChgLst>
  <pc:docChgLst>
    <pc:chgData name="May, Olivia" userId="S::ucyzoma@ucl.ac.uk::4645b1e5-e3c6-471f-81e9-02d30a66bf79" providerId="AD" clId="Web-{26D022E3-3537-4BFE-884C-7DD72A63B8CF}"/>
    <pc:docChg chg="modSld">
      <pc:chgData name="May, Olivia" userId="S::ucyzoma@ucl.ac.uk::4645b1e5-e3c6-471f-81e9-02d30a66bf79" providerId="AD" clId="Web-{26D022E3-3537-4BFE-884C-7DD72A63B8CF}" dt="2021-09-29T11:08:30.845" v="0"/>
      <pc:docMkLst>
        <pc:docMk/>
      </pc:docMkLst>
      <pc:sldChg chg="delSp">
        <pc:chgData name="May, Olivia" userId="S::ucyzoma@ucl.ac.uk::4645b1e5-e3c6-471f-81e9-02d30a66bf79" providerId="AD" clId="Web-{26D022E3-3537-4BFE-884C-7DD72A63B8CF}" dt="2021-09-29T11:08:30.845" v="0"/>
        <pc:sldMkLst>
          <pc:docMk/>
          <pc:sldMk cId="1616532878" sldId="606"/>
        </pc:sldMkLst>
        <pc:picChg chg="del">
          <ac:chgData name="May, Olivia" userId="S::ucyzoma@ucl.ac.uk::4645b1e5-e3c6-471f-81e9-02d30a66bf79" providerId="AD" clId="Web-{26D022E3-3537-4BFE-884C-7DD72A63B8CF}" dt="2021-09-29T11:08:30.845" v="0"/>
          <ac:picMkLst>
            <pc:docMk/>
            <pc:sldMk cId="1616532878" sldId="606"/>
            <ac:picMk id="5" creationId="{ACAA74E3-DE49-9B49-8ED9-A2F267FED6BB}"/>
          </ac:picMkLst>
        </pc:picChg>
      </pc:sldChg>
    </pc:docChg>
  </pc:docChgLst>
  <pc:docChgLst>
    <pc:chgData name="Olivia May" userId="4645b1e5-e3c6-471f-81e9-02d30a66bf79" providerId="ADAL" clId="{B6685698-8713-4336-BB54-4028E16E667C}"/>
    <pc:docChg chg="undo redo custSel modSld">
      <pc:chgData name="Olivia May" userId="4645b1e5-e3c6-471f-81e9-02d30a66bf79" providerId="ADAL" clId="{B6685698-8713-4336-BB54-4028E16E667C}" dt="2021-09-29T12:09:56.679" v="52" actId="1076"/>
      <pc:docMkLst>
        <pc:docMk/>
      </pc:docMkLst>
      <pc:sldChg chg="addSp delSp modSp mod">
        <pc:chgData name="Olivia May" userId="4645b1e5-e3c6-471f-81e9-02d30a66bf79" providerId="ADAL" clId="{B6685698-8713-4336-BB54-4028E16E667C}" dt="2021-09-29T12:09:15.256" v="46" actId="14100"/>
        <pc:sldMkLst>
          <pc:docMk/>
          <pc:sldMk cId="4151693893" sldId="605"/>
        </pc:sldMkLst>
        <pc:spChg chg="mod">
          <ac:chgData name="Olivia May" userId="4645b1e5-e3c6-471f-81e9-02d30a66bf79" providerId="ADAL" clId="{B6685698-8713-4336-BB54-4028E16E667C}" dt="2021-09-29T12:09:15.256" v="46" actId="14100"/>
          <ac:spMkLst>
            <pc:docMk/>
            <pc:sldMk cId="4151693893" sldId="605"/>
            <ac:spMk id="22" creationId="{93C41919-6ECA-EA45-8C74-3153262A9F7D}"/>
          </ac:spMkLst>
        </pc:spChg>
        <pc:picChg chg="add mod">
          <ac:chgData name="Olivia May" userId="4645b1e5-e3c6-471f-81e9-02d30a66bf79" providerId="ADAL" clId="{B6685698-8713-4336-BB54-4028E16E667C}" dt="2021-09-29T12:09:10.021" v="45" actId="14100"/>
          <ac:picMkLst>
            <pc:docMk/>
            <pc:sldMk cId="4151693893" sldId="605"/>
            <ac:picMk id="3" creationId="{57C720FC-F31F-4E9B-B40F-AF8C00D75757}"/>
          </ac:picMkLst>
        </pc:picChg>
        <pc:picChg chg="del">
          <ac:chgData name="Olivia May" userId="4645b1e5-e3c6-471f-81e9-02d30a66bf79" providerId="ADAL" clId="{B6685698-8713-4336-BB54-4028E16E667C}" dt="2021-09-29T11:12:08.599" v="16" actId="478"/>
          <ac:picMkLst>
            <pc:docMk/>
            <pc:sldMk cId="4151693893" sldId="605"/>
            <ac:picMk id="6" creationId="{93E9830B-9181-0244-8C76-5AFCE6F8A916}"/>
          </ac:picMkLst>
        </pc:picChg>
      </pc:sldChg>
      <pc:sldChg chg="modSp mod">
        <pc:chgData name="Olivia May" userId="4645b1e5-e3c6-471f-81e9-02d30a66bf79" providerId="ADAL" clId="{B6685698-8713-4336-BB54-4028E16E667C}" dt="2021-09-29T12:09:56.679" v="52" actId="1076"/>
        <pc:sldMkLst>
          <pc:docMk/>
          <pc:sldMk cId="1616532878" sldId="606"/>
        </pc:sldMkLst>
        <pc:spChg chg="mod ord">
          <ac:chgData name="Olivia May" userId="4645b1e5-e3c6-471f-81e9-02d30a66bf79" providerId="ADAL" clId="{B6685698-8713-4336-BB54-4028E16E667C}" dt="2021-09-29T11:11:55.728" v="14" actId="1076"/>
          <ac:spMkLst>
            <pc:docMk/>
            <pc:sldMk cId="1616532878" sldId="606"/>
            <ac:spMk id="6" creationId="{F4F6662F-F185-6B4A-A626-239584253A80}"/>
          </ac:spMkLst>
        </pc:spChg>
        <pc:spChg chg="mod">
          <ac:chgData name="Olivia May" userId="4645b1e5-e3c6-471f-81e9-02d30a66bf79" providerId="ADAL" clId="{B6685698-8713-4336-BB54-4028E16E667C}" dt="2021-09-29T12:09:41.442" v="49" actId="14100"/>
          <ac:spMkLst>
            <pc:docMk/>
            <pc:sldMk cId="1616532878" sldId="606"/>
            <ac:spMk id="22" creationId="{93C41919-6ECA-EA45-8C74-3153262A9F7D}"/>
          </ac:spMkLst>
        </pc:spChg>
        <pc:picChg chg="mod">
          <ac:chgData name="Olivia May" userId="4645b1e5-e3c6-471f-81e9-02d30a66bf79" providerId="ADAL" clId="{B6685698-8713-4336-BB54-4028E16E667C}" dt="2021-09-29T12:09:56.679" v="52" actId="1076"/>
          <ac:picMkLst>
            <pc:docMk/>
            <pc:sldMk cId="1616532878" sldId="606"/>
            <ac:picMk id="3" creationId="{EA49118C-CFC2-4ED8-B39D-3EE7D449FBD1}"/>
          </ac:picMkLst>
        </pc:picChg>
      </pc:sldChg>
      <pc:sldChg chg="addSp delSp modSp mod">
        <pc:chgData name="Olivia May" userId="4645b1e5-e3c6-471f-81e9-02d30a66bf79" providerId="ADAL" clId="{B6685698-8713-4336-BB54-4028E16E667C}" dt="2021-09-29T11:13:55.903" v="43" actId="1076"/>
        <pc:sldMkLst>
          <pc:docMk/>
          <pc:sldMk cId="1826382377" sldId="618"/>
        </pc:sldMkLst>
        <pc:spChg chg="mod">
          <ac:chgData name="Olivia May" userId="4645b1e5-e3c6-471f-81e9-02d30a66bf79" providerId="ADAL" clId="{B6685698-8713-4336-BB54-4028E16E667C}" dt="2021-09-29T11:13:38.161" v="32" actId="1076"/>
          <ac:spMkLst>
            <pc:docMk/>
            <pc:sldMk cId="1826382377" sldId="618"/>
            <ac:spMk id="21" creationId="{4B590714-0F5F-D149-9DAA-4FB9CB5D482A}"/>
          </ac:spMkLst>
        </pc:spChg>
        <pc:spChg chg="mod">
          <ac:chgData name="Olivia May" userId="4645b1e5-e3c6-471f-81e9-02d30a66bf79" providerId="ADAL" clId="{B6685698-8713-4336-BB54-4028E16E667C}" dt="2021-09-29T11:13:55.903" v="43" actId="1076"/>
          <ac:spMkLst>
            <pc:docMk/>
            <pc:sldMk cId="1826382377" sldId="618"/>
            <ac:spMk id="22" creationId="{93C41919-6ECA-EA45-8C74-3153262A9F7D}"/>
          </ac:spMkLst>
        </pc:spChg>
        <pc:picChg chg="add del mod ord">
          <ac:chgData name="Olivia May" userId="4645b1e5-e3c6-471f-81e9-02d30a66bf79" providerId="ADAL" clId="{B6685698-8713-4336-BB54-4028E16E667C}" dt="2021-09-29T11:13:50.243" v="41" actId="1076"/>
          <ac:picMkLst>
            <pc:docMk/>
            <pc:sldMk cId="1826382377" sldId="618"/>
            <ac:picMk id="3" creationId="{45D6F04C-A738-4A71-8A8C-1C92536921F9}"/>
          </ac:picMkLst>
        </pc:picChg>
        <pc:picChg chg="del">
          <ac:chgData name="Olivia May" userId="4645b1e5-e3c6-471f-81e9-02d30a66bf79" providerId="ADAL" clId="{B6685698-8713-4336-BB54-4028E16E667C}" dt="2021-09-29T11:12:52.207" v="22" actId="478"/>
          <ac:picMkLst>
            <pc:docMk/>
            <pc:sldMk cId="1826382377" sldId="618"/>
            <ac:picMk id="28" creationId="{AC6DC968-363C-1C42-B188-E15D245FF8D8}"/>
          </ac:picMkLst>
        </pc:picChg>
      </pc:sldChg>
    </pc:docChg>
  </pc:docChgLst>
  <pc:docChgLst>
    <pc:chgData name="Candy, Felicity" userId="S::ucyzfca@ucl.ac.uk::7dc1a700-d61d-4da3-b014-23d1429ccc90" providerId="AD" clId="Web-{C4E6EE0B-03F1-4AC3-AAF7-5DCA8CE199A1}"/>
    <pc:docChg chg="modSld">
      <pc:chgData name="Candy, Felicity" userId="S::ucyzfca@ucl.ac.uk::7dc1a700-d61d-4da3-b014-23d1429ccc90" providerId="AD" clId="Web-{C4E6EE0B-03F1-4AC3-AAF7-5DCA8CE199A1}" dt="2021-09-22T17:47:36.184" v="0"/>
      <pc:docMkLst>
        <pc:docMk/>
      </pc:docMkLst>
      <pc:sldChg chg="modSp">
        <pc:chgData name="Candy, Felicity" userId="S::ucyzfca@ucl.ac.uk::7dc1a700-d61d-4da3-b014-23d1429ccc90" providerId="AD" clId="Web-{C4E6EE0B-03F1-4AC3-AAF7-5DCA8CE199A1}" dt="2021-09-22T17:47:36.184" v="0"/>
        <pc:sldMkLst>
          <pc:docMk/>
          <pc:sldMk cId="3586139951" sldId="617"/>
        </pc:sldMkLst>
        <pc:graphicFrameChg chg="mod modGraphic">
          <ac:chgData name="Candy, Felicity" userId="S::ucyzfca@ucl.ac.uk::7dc1a700-d61d-4da3-b014-23d1429ccc90" providerId="AD" clId="Web-{C4E6EE0B-03F1-4AC3-AAF7-5DCA8CE199A1}" dt="2021-09-22T17:47:36.184" v="0"/>
          <ac:graphicFrameMkLst>
            <pc:docMk/>
            <pc:sldMk cId="3586139951" sldId="617"/>
            <ac:graphicFrameMk id="5" creationId="{B5E88B48-5C08-344A-926B-2D5A2801EF65}"/>
          </ac:graphicFrameMkLst>
        </pc:graphicFrameChg>
      </pc:sldChg>
    </pc:docChg>
  </pc:docChgLst>
  <pc:docChgLst>
    <pc:chgData name="Candy, Felicity" userId="S::ucyzfca@ucl.ac.uk::7dc1a700-d61d-4da3-b014-23d1429ccc90" providerId="AD" clId="Web-{56288BDB-E04D-4679-B555-4C2A933393F4}"/>
    <pc:docChg chg="modSld">
      <pc:chgData name="Candy, Felicity" userId="S::ucyzfca@ucl.ac.uk::7dc1a700-d61d-4da3-b014-23d1429ccc90" providerId="AD" clId="Web-{56288BDB-E04D-4679-B555-4C2A933393F4}" dt="2021-09-29T14:55:45.266" v="37"/>
      <pc:docMkLst>
        <pc:docMk/>
      </pc:docMkLst>
      <pc:sldChg chg="modSp">
        <pc:chgData name="Candy, Felicity" userId="S::ucyzfca@ucl.ac.uk::7dc1a700-d61d-4da3-b014-23d1429ccc90" providerId="AD" clId="Web-{56288BDB-E04D-4679-B555-4C2A933393F4}" dt="2021-09-29T14:55:45.266" v="37"/>
        <pc:sldMkLst>
          <pc:docMk/>
          <pc:sldMk cId="2565404890" sldId="610"/>
        </pc:sldMkLst>
        <pc:graphicFrameChg chg="mod modGraphic">
          <ac:chgData name="Candy, Felicity" userId="S::ucyzfca@ucl.ac.uk::7dc1a700-d61d-4da3-b014-23d1429ccc90" providerId="AD" clId="Web-{56288BDB-E04D-4679-B555-4C2A933393F4}" dt="2021-09-29T14:55:45.266" v="37"/>
          <ac:graphicFrameMkLst>
            <pc:docMk/>
            <pc:sldMk cId="2565404890" sldId="610"/>
            <ac:graphicFrameMk id="5" creationId="{B5E88B48-5C08-344A-926B-2D5A2801EF65}"/>
          </ac:graphicFrameMkLst>
        </pc:graphicFrameChg>
      </pc:sldChg>
      <pc:sldChg chg="modSp">
        <pc:chgData name="Candy, Felicity" userId="S::ucyzfca@ucl.ac.uk::7dc1a700-d61d-4da3-b014-23d1429ccc90" providerId="AD" clId="Web-{56288BDB-E04D-4679-B555-4C2A933393F4}" dt="2021-09-29T14:55:39.406" v="35"/>
        <pc:sldMkLst>
          <pc:docMk/>
          <pc:sldMk cId="2616239123" sldId="611"/>
        </pc:sldMkLst>
        <pc:graphicFrameChg chg="mod modGraphic">
          <ac:chgData name="Candy, Felicity" userId="S::ucyzfca@ucl.ac.uk::7dc1a700-d61d-4da3-b014-23d1429ccc90" providerId="AD" clId="Web-{56288BDB-E04D-4679-B555-4C2A933393F4}" dt="2021-09-29T14:55:39.406" v="35"/>
          <ac:graphicFrameMkLst>
            <pc:docMk/>
            <pc:sldMk cId="2616239123" sldId="611"/>
            <ac:graphicFrameMk id="5" creationId="{B5E88B48-5C08-344A-926B-2D5A2801EF65}"/>
          </ac:graphicFrameMkLst>
        </pc:graphicFrameChg>
      </pc:sldChg>
    </pc:docChg>
  </pc:docChgLst>
  <pc:docChgLst>
    <pc:chgData name="Candy, Felicity" userId="S::ucyzfca@ucl.ac.uk::7dc1a700-d61d-4da3-b014-23d1429ccc90" providerId="AD" clId="Web-{EAE6A08D-79A2-4920-AC8A-59C16393E8FA}"/>
    <pc:docChg chg="modSld">
      <pc:chgData name="Candy, Felicity" userId="S::ucyzfca@ucl.ac.uk::7dc1a700-d61d-4da3-b014-23d1429ccc90" providerId="AD" clId="Web-{EAE6A08D-79A2-4920-AC8A-59C16393E8FA}" dt="2021-09-22T17:02:47.377" v="0"/>
      <pc:docMkLst>
        <pc:docMk/>
      </pc:docMkLst>
      <pc:sldChg chg="modSp">
        <pc:chgData name="Candy, Felicity" userId="S::ucyzfca@ucl.ac.uk::7dc1a700-d61d-4da3-b014-23d1429ccc90" providerId="AD" clId="Web-{EAE6A08D-79A2-4920-AC8A-59C16393E8FA}" dt="2021-09-22T17:02:47.377" v="0"/>
        <pc:sldMkLst>
          <pc:docMk/>
          <pc:sldMk cId="3586139951" sldId="617"/>
        </pc:sldMkLst>
        <pc:graphicFrameChg chg="modGraphic">
          <ac:chgData name="Candy, Felicity" userId="S::ucyzfca@ucl.ac.uk::7dc1a700-d61d-4da3-b014-23d1429ccc90" providerId="AD" clId="Web-{EAE6A08D-79A2-4920-AC8A-59C16393E8FA}" dt="2021-09-22T17:02:47.377" v="0"/>
          <ac:graphicFrameMkLst>
            <pc:docMk/>
            <pc:sldMk cId="3586139951" sldId="617"/>
            <ac:graphicFrameMk id="5" creationId="{B5E88B48-5C08-344A-926B-2D5A2801EF65}"/>
          </ac:graphicFrameMkLst>
        </pc:graphicFrameChg>
      </pc:sldChg>
    </pc:docChg>
  </pc:docChgLst>
  <pc:docChgLst>
    <pc:chgData name="Candy, Felicity" userId="S::ucyzfca@ucl.ac.uk::7dc1a700-d61d-4da3-b014-23d1429ccc90" providerId="AD" clId="Web-{D2266B53-0A6C-9D08-556C-ADAECD4E8253}"/>
    <pc:docChg chg="modSld">
      <pc:chgData name="Candy, Felicity" userId="S::ucyzfca@ucl.ac.uk::7dc1a700-d61d-4da3-b014-23d1429ccc90" providerId="AD" clId="Web-{D2266B53-0A6C-9D08-556C-ADAECD4E8253}" dt="2021-09-30T13:20:35.815" v="24" actId="20577"/>
      <pc:docMkLst>
        <pc:docMk/>
      </pc:docMkLst>
      <pc:sldChg chg="modSp">
        <pc:chgData name="Candy, Felicity" userId="S::ucyzfca@ucl.ac.uk::7dc1a700-d61d-4da3-b014-23d1429ccc90" providerId="AD" clId="Web-{D2266B53-0A6C-9D08-556C-ADAECD4E8253}" dt="2021-09-30T13:20:35.815" v="24" actId="20577"/>
        <pc:sldMkLst>
          <pc:docMk/>
          <pc:sldMk cId="2767406113" sldId="608"/>
        </pc:sldMkLst>
        <pc:spChg chg="mod">
          <ac:chgData name="Candy, Felicity" userId="S::ucyzfca@ucl.ac.uk::7dc1a700-d61d-4da3-b014-23d1429ccc90" providerId="AD" clId="Web-{D2266B53-0A6C-9D08-556C-ADAECD4E8253}" dt="2021-09-30T13:20:35.815" v="24" actId="20577"/>
          <ac:spMkLst>
            <pc:docMk/>
            <pc:sldMk cId="2767406113" sldId="608"/>
            <ac:spMk id="6" creationId="{41EB488A-0F4F-6F4D-B10E-9BF41E6CCF1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BEE1CD-6EDF-5C43-ACE9-942F6C137C3E}" type="datetimeFigureOut">
              <a:rPr lang="en-US" smtClean="0"/>
              <a:t>11/10/2021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455201-7865-8744-8A9B-9F5FC03C5C4C}" type="slidenum">
              <a:rPr lang="en-US" smtClean="0"/>
              <a:t>‹#›</a:t>
            </a:fld>
            <a:endParaRPr lang="en-US"/>
          </a:p>
        </p:txBody>
      </p:sp>
    </p:spTree>
    <p:extLst>
      <p:ext uri="{BB962C8B-B14F-4D97-AF65-F5344CB8AC3E}">
        <p14:creationId xmlns:p14="http://schemas.microsoft.com/office/powerpoint/2010/main" val="1776107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455201-7865-8744-8A9B-9F5FC03C5C4C}" type="slidenum">
              <a:rPr lang="en-US" smtClean="0"/>
              <a:t>1</a:t>
            </a:fld>
            <a:endParaRPr lang="en-US"/>
          </a:p>
        </p:txBody>
      </p:sp>
    </p:spTree>
    <p:extLst>
      <p:ext uri="{BB962C8B-B14F-4D97-AF65-F5344CB8AC3E}">
        <p14:creationId xmlns:p14="http://schemas.microsoft.com/office/powerpoint/2010/main" val="3844706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455201-7865-8744-8A9B-9F5FC03C5C4C}" type="slidenum">
              <a:rPr lang="en-US" smtClean="0"/>
              <a:t>2</a:t>
            </a:fld>
            <a:endParaRPr lang="en-US"/>
          </a:p>
        </p:txBody>
      </p:sp>
    </p:spTree>
    <p:extLst>
      <p:ext uri="{BB962C8B-B14F-4D97-AF65-F5344CB8AC3E}">
        <p14:creationId xmlns:p14="http://schemas.microsoft.com/office/powerpoint/2010/main" val="3665501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455201-7865-8744-8A9B-9F5FC03C5C4C}" type="slidenum">
              <a:rPr lang="en-US" smtClean="0"/>
              <a:t>13</a:t>
            </a:fld>
            <a:endParaRPr lang="en-US"/>
          </a:p>
        </p:txBody>
      </p:sp>
    </p:spTree>
    <p:extLst>
      <p:ext uri="{BB962C8B-B14F-4D97-AF65-F5344CB8AC3E}">
        <p14:creationId xmlns:p14="http://schemas.microsoft.com/office/powerpoint/2010/main" val="2375915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bann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524463"/>
            <a:ext cx="7886700" cy="994172"/>
          </a:xfrm>
          <a:prstGeom prst="rect">
            <a:avLst/>
          </a:prstGeom>
        </p:spPr>
        <p:txBody>
          <a:bodyPr/>
          <a:lstStyle>
            <a:lvl1pPr>
              <a:defRPr sz="3200" b="1">
                <a:solidFill>
                  <a:srgbClr val="8DB9CA"/>
                </a:solidFill>
                <a:latin typeface="Arial" charset="0"/>
                <a:ea typeface="Arial" charset="0"/>
                <a:cs typeface="Arial" charset="0"/>
              </a:defRPr>
            </a:lvl1pPr>
          </a:lstStyle>
          <a:p>
            <a:r>
              <a:rPr lang="en-US"/>
              <a:t>UCL Leadership </a:t>
            </a:r>
            <a:r>
              <a:rPr lang="en-US" err="1"/>
              <a:t>Programmes</a:t>
            </a:r>
            <a:endParaRPr lang="en-US"/>
          </a:p>
        </p:txBody>
      </p:sp>
      <p:sp>
        <p:nvSpPr>
          <p:cNvPr id="3" name="Content Placeholder 2"/>
          <p:cNvSpPr>
            <a:spLocks noGrp="1"/>
          </p:cNvSpPr>
          <p:nvPr>
            <p:ph idx="1"/>
          </p:nvPr>
        </p:nvSpPr>
        <p:spPr>
          <a:xfrm>
            <a:off x="628650" y="2405742"/>
            <a:ext cx="7886700" cy="2026683"/>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hin banner">
    <p:spTree>
      <p:nvGrpSpPr>
        <p:cNvPr id="1" name=""/>
        <p:cNvGrpSpPr/>
        <p:nvPr/>
      </p:nvGrpSpPr>
      <p:grpSpPr>
        <a:xfrm>
          <a:off x="0" y="0"/>
          <a:ext cx="0" cy="0"/>
          <a:chOff x="0" y="0"/>
          <a:chExt cx="0" cy="0"/>
        </a:xfrm>
      </p:grpSpPr>
      <p:grpSp>
        <p:nvGrpSpPr>
          <p:cNvPr id="6" name="Group 5" descr="UCL's logo"/>
          <p:cNvGrpSpPr/>
          <p:nvPr userDrawn="1"/>
        </p:nvGrpSpPr>
        <p:grpSpPr>
          <a:xfrm>
            <a:off x="2858016" y="-6718"/>
            <a:ext cx="3808854" cy="308808"/>
            <a:chOff x="0" y="-1588"/>
            <a:chExt cx="9144000" cy="741363"/>
          </a:xfrm>
          <a:solidFill>
            <a:srgbClr val="D6D2C4"/>
          </a:solidFill>
        </p:grpSpPr>
        <p:sp>
          <p:nvSpPr>
            <p:cNvPr id="8" name="Freeform 5"/>
            <p:cNvSpPr>
              <a:spLocks/>
            </p:cNvSpPr>
            <p:nvPr/>
          </p:nvSpPr>
          <p:spPr bwMode="auto">
            <a:xfrm>
              <a:off x="0" y="-1588"/>
              <a:ext cx="9144000" cy="741363"/>
            </a:xfrm>
            <a:custGeom>
              <a:avLst/>
              <a:gdLst>
                <a:gd name="T0" fmla="*/ 0 w 1123"/>
                <a:gd name="T1" fmla="*/ 0 h 90"/>
                <a:gd name="T2" fmla="*/ 0 w 1123"/>
                <a:gd name="T3" fmla="*/ 90 h 90"/>
                <a:gd name="T4" fmla="*/ 957 w 1123"/>
                <a:gd name="T5" fmla="*/ 90 h 90"/>
                <a:gd name="T6" fmla="*/ 955 w 1123"/>
                <a:gd name="T7" fmla="*/ 89 h 90"/>
                <a:gd name="T8" fmla="*/ 949 w 1123"/>
                <a:gd name="T9" fmla="*/ 73 h 90"/>
                <a:gd name="T10" fmla="*/ 949 w 1123"/>
                <a:gd name="T11" fmla="*/ 43 h 90"/>
                <a:gd name="T12" fmla="*/ 966 w 1123"/>
                <a:gd name="T13" fmla="*/ 43 h 90"/>
                <a:gd name="T14" fmla="*/ 966 w 1123"/>
                <a:gd name="T15" fmla="*/ 74 h 90"/>
                <a:gd name="T16" fmla="*/ 967 w 1123"/>
                <a:gd name="T17" fmla="*/ 80 h 90"/>
                <a:gd name="T18" fmla="*/ 973 w 1123"/>
                <a:gd name="T19" fmla="*/ 82 h 90"/>
                <a:gd name="T20" fmla="*/ 978 w 1123"/>
                <a:gd name="T21" fmla="*/ 80 h 90"/>
                <a:gd name="T22" fmla="*/ 980 w 1123"/>
                <a:gd name="T23" fmla="*/ 74 h 90"/>
                <a:gd name="T24" fmla="*/ 980 w 1123"/>
                <a:gd name="T25" fmla="*/ 43 h 90"/>
                <a:gd name="T26" fmla="*/ 996 w 1123"/>
                <a:gd name="T27" fmla="*/ 43 h 90"/>
                <a:gd name="T28" fmla="*/ 996 w 1123"/>
                <a:gd name="T29" fmla="*/ 70 h 90"/>
                <a:gd name="T30" fmla="*/ 990 w 1123"/>
                <a:gd name="T31" fmla="*/ 89 h 90"/>
                <a:gd name="T32" fmla="*/ 988 w 1123"/>
                <a:gd name="T33" fmla="*/ 90 h 90"/>
                <a:gd name="T34" fmla="*/ 1012 w 1123"/>
                <a:gd name="T35" fmla="*/ 90 h 90"/>
                <a:gd name="T36" fmla="*/ 1002 w 1123"/>
                <a:gd name="T37" fmla="*/ 68 h 90"/>
                <a:gd name="T38" fmla="*/ 1028 w 1123"/>
                <a:gd name="T39" fmla="*/ 41 h 90"/>
                <a:gd name="T40" fmla="*/ 1048 w 1123"/>
                <a:gd name="T41" fmla="*/ 49 h 90"/>
                <a:gd name="T42" fmla="*/ 1052 w 1123"/>
                <a:gd name="T43" fmla="*/ 55 h 90"/>
                <a:gd name="T44" fmla="*/ 1039 w 1123"/>
                <a:gd name="T45" fmla="*/ 62 h 90"/>
                <a:gd name="T46" fmla="*/ 1028 w 1123"/>
                <a:gd name="T47" fmla="*/ 53 h 90"/>
                <a:gd name="T48" fmla="*/ 1022 w 1123"/>
                <a:gd name="T49" fmla="*/ 56 h 90"/>
                <a:gd name="T50" fmla="*/ 1018 w 1123"/>
                <a:gd name="T51" fmla="*/ 67 h 90"/>
                <a:gd name="T52" fmla="*/ 1028 w 1123"/>
                <a:gd name="T53" fmla="*/ 82 h 90"/>
                <a:gd name="T54" fmla="*/ 1039 w 1123"/>
                <a:gd name="T55" fmla="*/ 74 h 90"/>
                <a:gd name="T56" fmla="*/ 1052 w 1123"/>
                <a:gd name="T57" fmla="*/ 80 h 90"/>
                <a:gd name="T58" fmla="*/ 1047 w 1123"/>
                <a:gd name="T59" fmla="*/ 87 h 90"/>
                <a:gd name="T60" fmla="*/ 1044 w 1123"/>
                <a:gd name="T61" fmla="*/ 90 h 90"/>
                <a:gd name="T62" fmla="*/ 1059 w 1123"/>
                <a:gd name="T63" fmla="*/ 90 h 90"/>
                <a:gd name="T64" fmla="*/ 1059 w 1123"/>
                <a:gd name="T65" fmla="*/ 43 h 90"/>
                <a:gd name="T66" fmla="*/ 1075 w 1123"/>
                <a:gd name="T67" fmla="*/ 43 h 90"/>
                <a:gd name="T68" fmla="*/ 1075 w 1123"/>
                <a:gd name="T69" fmla="*/ 80 h 90"/>
                <a:gd name="T70" fmla="*/ 1096 w 1123"/>
                <a:gd name="T71" fmla="*/ 80 h 90"/>
                <a:gd name="T72" fmla="*/ 1096 w 1123"/>
                <a:gd name="T73" fmla="*/ 90 h 90"/>
                <a:gd name="T74" fmla="*/ 1123 w 1123"/>
                <a:gd name="T75" fmla="*/ 90 h 90"/>
                <a:gd name="T76" fmla="*/ 1123 w 1123"/>
                <a:gd name="T77" fmla="*/ 0 h 90"/>
                <a:gd name="T78" fmla="*/ 0 w 1123"/>
                <a:gd name="T7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90">
                  <a:moveTo>
                    <a:pt x="0" y="0"/>
                  </a:moveTo>
                  <a:cubicBezTo>
                    <a:pt x="0" y="90"/>
                    <a:pt x="0" y="90"/>
                    <a:pt x="0" y="90"/>
                  </a:cubicBezTo>
                  <a:cubicBezTo>
                    <a:pt x="957" y="90"/>
                    <a:pt x="957" y="90"/>
                    <a:pt x="957" y="90"/>
                  </a:cubicBezTo>
                  <a:cubicBezTo>
                    <a:pt x="956" y="90"/>
                    <a:pt x="955" y="89"/>
                    <a:pt x="955" y="89"/>
                  </a:cubicBezTo>
                  <a:cubicBezTo>
                    <a:pt x="950" y="84"/>
                    <a:pt x="950" y="78"/>
                    <a:pt x="949" y="73"/>
                  </a:cubicBezTo>
                  <a:cubicBezTo>
                    <a:pt x="949" y="43"/>
                    <a:pt x="949" y="43"/>
                    <a:pt x="949" y="43"/>
                  </a:cubicBezTo>
                  <a:cubicBezTo>
                    <a:pt x="966" y="43"/>
                    <a:pt x="966" y="43"/>
                    <a:pt x="966" y="43"/>
                  </a:cubicBezTo>
                  <a:cubicBezTo>
                    <a:pt x="966" y="74"/>
                    <a:pt x="966" y="74"/>
                    <a:pt x="966" y="74"/>
                  </a:cubicBezTo>
                  <a:cubicBezTo>
                    <a:pt x="966" y="76"/>
                    <a:pt x="966" y="79"/>
                    <a:pt x="967" y="80"/>
                  </a:cubicBezTo>
                  <a:cubicBezTo>
                    <a:pt x="969" y="82"/>
                    <a:pt x="971" y="82"/>
                    <a:pt x="973" y="82"/>
                  </a:cubicBezTo>
                  <a:cubicBezTo>
                    <a:pt x="975" y="82"/>
                    <a:pt x="977" y="81"/>
                    <a:pt x="978" y="80"/>
                  </a:cubicBezTo>
                  <a:cubicBezTo>
                    <a:pt x="979" y="79"/>
                    <a:pt x="980" y="76"/>
                    <a:pt x="980" y="74"/>
                  </a:cubicBezTo>
                  <a:cubicBezTo>
                    <a:pt x="980" y="43"/>
                    <a:pt x="980" y="43"/>
                    <a:pt x="980" y="43"/>
                  </a:cubicBezTo>
                  <a:cubicBezTo>
                    <a:pt x="996" y="43"/>
                    <a:pt x="996" y="43"/>
                    <a:pt x="996" y="43"/>
                  </a:cubicBezTo>
                  <a:cubicBezTo>
                    <a:pt x="996" y="70"/>
                    <a:pt x="996" y="70"/>
                    <a:pt x="996" y="70"/>
                  </a:cubicBezTo>
                  <a:cubicBezTo>
                    <a:pt x="996" y="75"/>
                    <a:pt x="996" y="83"/>
                    <a:pt x="990" y="89"/>
                  </a:cubicBezTo>
                  <a:cubicBezTo>
                    <a:pt x="989" y="89"/>
                    <a:pt x="989" y="90"/>
                    <a:pt x="988" y="90"/>
                  </a:cubicBezTo>
                  <a:cubicBezTo>
                    <a:pt x="1012" y="90"/>
                    <a:pt x="1012" y="90"/>
                    <a:pt x="1012" y="90"/>
                  </a:cubicBezTo>
                  <a:cubicBezTo>
                    <a:pt x="1005" y="85"/>
                    <a:pt x="1002" y="76"/>
                    <a:pt x="1002" y="68"/>
                  </a:cubicBezTo>
                  <a:cubicBezTo>
                    <a:pt x="1002" y="55"/>
                    <a:pt x="1011" y="41"/>
                    <a:pt x="1028" y="41"/>
                  </a:cubicBezTo>
                  <a:cubicBezTo>
                    <a:pt x="1035" y="41"/>
                    <a:pt x="1043" y="44"/>
                    <a:pt x="1048" y="49"/>
                  </a:cubicBezTo>
                  <a:cubicBezTo>
                    <a:pt x="1050" y="51"/>
                    <a:pt x="1051" y="53"/>
                    <a:pt x="1052" y="55"/>
                  </a:cubicBezTo>
                  <a:cubicBezTo>
                    <a:pt x="1039" y="62"/>
                    <a:pt x="1039" y="62"/>
                    <a:pt x="1039" y="62"/>
                  </a:cubicBezTo>
                  <a:cubicBezTo>
                    <a:pt x="1038" y="59"/>
                    <a:pt x="1035" y="53"/>
                    <a:pt x="1028" y="53"/>
                  </a:cubicBezTo>
                  <a:cubicBezTo>
                    <a:pt x="1025" y="53"/>
                    <a:pt x="1023" y="55"/>
                    <a:pt x="1022" y="56"/>
                  </a:cubicBezTo>
                  <a:cubicBezTo>
                    <a:pt x="1018" y="60"/>
                    <a:pt x="1018" y="65"/>
                    <a:pt x="1018" y="67"/>
                  </a:cubicBezTo>
                  <a:cubicBezTo>
                    <a:pt x="1018" y="75"/>
                    <a:pt x="1021" y="82"/>
                    <a:pt x="1028" y="82"/>
                  </a:cubicBezTo>
                  <a:cubicBezTo>
                    <a:pt x="1036" y="82"/>
                    <a:pt x="1038" y="75"/>
                    <a:pt x="1039" y="74"/>
                  </a:cubicBezTo>
                  <a:cubicBezTo>
                    <a:pt x="1052" y="80"/>
                    <a:pt x="1052" y="80"/>
                    <a:pt x="1052" y="80"/>
                  </a:cubicBezTo>
                  <a:cubicBezTo>
                    <a:pt x="1051" y="83"/>
                    <a:pt x="1050" y="85"/>
                    <a:pt x="1047" y="87"/>
                  </a:cubicBezTo>
                  <a:cubicBezTo>
                    <a:pt x="1046" y="88"/>
                    <a:pt x="1045" y="89"/>
                    <a:pt x="1044" y="90"/>
                  </a:cubicBezTo>
                  <a:cubicBezTo>
                    <a:pt x="1059" y="90"/>
                    <a:pt x="1059" y="90"/>
                    <a:pt x="1059" y="90"/>
                  </a:cubicBezTo>
                  <a:cubicBezTo>
                    <a:pt x="1059" y="43"/>
                    <a:pt x="1059" y="43"/>
                    <a:pt x="1059" y="43"/>
                  </a:cubicBezTo>
                  <a:cubicBezTo>
                    <a:pt x="1075" y="43"/>
                    <a:pt x="1075" y="43"/>
                    <a:pt x="1075" y="43"/>
                  </a:cubicBezTo>
                  <a:cubicBezTo>
                    <a:pt x="1075" y="80"/>
                    <a:pt x="1075" y="80"/>
                    <a:pt x="1075" y="80"/>
                  </a:cubicBezTo>
                  <a:cubicBezTo>
                    <a:pt x="1096" y="80"/>
                    <a:pt x="1096" y="80"/>
                    <a:pt x="1096" y="80"/>
                  </a:cubicBezTo>
                  <a:cubicBezTo>
                    <a:pt x="1096" y="90"/>
                    <a:pt x="1096" y="90"/>
                    <a:pt x="1096" y="90"/>
                  </a:cubicBezTo>
                  <a:cubicBezTo>
                    <a:pt x="1123" y="90"/>
                    <a:pt x="1123" y="90"/>
                    <a:pt x="1123" y="90"/>
                  </a:cubicBezTo>
                  <a:cubicBezTo>
                    <a:pt x="1123" y="0"/>
                    <a:pt x="1123" y="0"/>
                    <a:pt x="1123" y="0"/>
                  </a:cubicBezTo>
                  <a:lnTo>
                    <a:pt x="0" y="0"/>
                  </a:lnTo>
                  <a:close/>
                </a:path>
              </a:pathLst>
            </a:custGeom>
            <a:solidFill>
              <a:srgbClr val="8DB9CA"/>
            </a:solidFill>
            <a:ln>
              <a:noFill/>
            </a:ln>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flipH="1">
              <a:off x="7524000" y="360000"/>
              <a:ext cx="147064" cy="172800"/>
            </a:xfrm>
            <a:prstGeom prst="rect">
              <a:avLst/>
            </a:prstGeom>
            <a:noFill/>
          </p:spPr>
        </p:pic>
      </p:grpSp>
      <p:sp>
        <p:nvSpPr>
          <p:cNvPr id="9" name="Freeform 5">
            <a:extLst>
              <a:ext uri="{FF2B5EF4-FFF2-40B4-BE49-F238E27FC236}">
                <a16:creationId xmlns:a16="http://schemas.microsoft.com/office/drawing/2014/main" id="{B8939762-51C6-8244-847D-DA879DDEEA32}"/>
              </a:ext>
            </a:extLst>
          </p:cNvPr>
          <p:cNvSpPr>
            <a:spLocks/>
          </p:cNvSpPr>
          <p:nvPr userDrawn="1"/>
        </p:nvSpPr>
        <p:spPr bwMode="auto">
          <a:xfrm>
            <a:off x="-8323" y="-11282"/>
            <a:ext cx="3808854" cy="308808"/>
          </a:xfrm>
          <a:custGeom>
            <a:avLst/>
            <a:gdLst>
              <a:gd name="T0" fmla="*/ 0 w 1123"/>
              <a:gd name="T1" fmla="*/ 0 h 90"/>
              <a:gd name="T2" fmla="*/ 0 w 1123"/>
              <a:gd name="T3" fmla="*/ 90 h 90"/>
              <a:gd name="T4" fmla="*/ 957 w 1123"/>
              <a:gd name="T5" fmla="*/ 90 h 90"/>
              <a:gd name="T6" fmla="*/ 955 w 1123"/>
              <a:gd name="T7" fmla="*/ 89 h 90"/>
              <a:gd name="T8" fmla="*/ 949 w 1123"/>
              <a:gd name="T9" fmla="*/ 73 h 90"/>
              <a:gd name="T10" fmla="*/ 949 w 1123"/>
              <a:gd name="T11" fmla="*/ 43 h 90"/>
              <a:gd name="T12" fmla="*/ 966 w 1123"/>
              <a:gd name="T13" fmla="*/ 43 h 90"/>
              <a:gd name="T14" fmla="*/ 966 w 1123"/>
              <a:gd name="T15" fmla="*/ 74 h 90"/>
              <a:gd name="T16" fmla="*/ 967 w 1123"/>
              <a:gd name="T17" fmla="*/ 80 h 90"/>
              <a:gd name="T18" fmla="*/ 973 w 1123"/>
              <a:gd name="T19" fmla="*/ 82 h 90"/>
              <a:gd name="T20" fmla="*/ 978 w 1123"/>
              <a:gd name="T21" fmla="*/ 80 h 90"/>
              <a:gd name="T22" fmla="*/ 980 w 1123"/>
              <a:gd name="T23" fmla="*/ 74 h 90"/>
              <a:gd name="T24" fmla="*/ 980 w 1123"/>
              <a:gd name="T25" fmla="*/ 43 h 90"/>
              <a:gd name="T26" fmla="*/ 996 w 1123"/>
              <a:gd name="T27" fmla="*/ 43 h 90"/>
              <a:gd name="T28" fmla="*/ 996 w 1123"/>
              <a:gd name="T29" fmla="*/ 70 h 90"/>
              <a:gd name="T30" fmla="*/ 990 w 1123"/>
              <a:gd name="T31" fmla="*/ 89 h 90"/>
              <a:gd name="T32" fmla="*/ 988 w 1123"/>
              <a:gd name="T33" fmla="*/ 90 h 90"/>
              <a:gd name="T34" fmla="*/ 1012 w 1123"/>
              <a:gd name="T35" fmla="*/ 90 h 90"/>
              <a:gd name="T36" fmla="*/ 1002 w 1123"/>
              <a:gd name="T37" fmla="*/ 68 h 90"/>
              <a:gd name="T38" fmla="*/ 1028 w 1123"/>
              <a:gd name="T39" fmla="*/ 41 h 90"/>
              <a:gd name="T40" fmla="*/ 1048 w 1123"/>
              <a:gd name="T41" fmla="*/ 49 h 90"/>
              <a:gd name="T42" fmla="*/ 1052 w 1123"/>
              <a:gd name="T43" fmla="*/ 55 h 90"/>
              <a:gd name="T44" fmla="*/ 1039 w 1123"/>
              <a:gd name="T45" fmla="*/ 62 h 90"/>
              <a:gd name="T46" fmla="*/ 1028 w 1123"/>
              <a:gd name="T47" fmla="*/ 53 h 90"/>
              <a:gd name="T48" fmla="*/ 1022 w 1123"/>
              <a:gd name="T49" fmla="*/ 56 h 90"/>
              <a:gd name="T50" fmla="*/ 1018 w 1123"/>
              <a:gd name="T51" fmla="*/ 67 h 90"/>
              <a:gd name="T52" fmla="*/ 1028 w 1123"/>
              <a:gd name="T53" fmla="*/ 82 h 90"/>
              <a:gd name="T54" fmla="*/ 1039 w 1123"/>
              <a:gd name="T55" fmla="*/ 74 h 90"/>
              <a:gd name="T56" fmla="*/ 1052 w 1123"/>
              <a:gd name="T57" fmla="*/ 80 h 90"/>
              <a:gd name="T58" fmla="*/ 1047 w 1123"/>
              <a:gd name="T59" fmla="*/ 87 h 90"/>
              <a:gd name="T60" fmla="*/ 1044 w 1123"/>
              <a:gd name="T61" fmla="*/ 90 h 90"/>
              <a:gd name="T62" fmla="*/ 1059 w 1123"/>
              <a:gd name="T63" fmla="*/ 90 h 90"/>
              <a:gd name="T64" fmla="*/ 1059 w 1123"/>
              <a:gd name="T65" fmla="*/ 43 h 90"/>
              <a:gd name="T66" fmla="*/ 1075 w 1123"/>
              <a:gd name="T67" fmla="*/ 43 h 90"/>
              <a:gd name="T68" fmla="*/ 1075 w 1123"/>
              <a:gd name="T69" fmla="*/ 80 h 90"/>
              <a:gd name="T70" fmla="*/ 1096 w 1123"/>
              <a:gd name="T71" fmla="*/ 80 h 90"/>
              <a:gd name="T72" fmla="*/ 1096 w 1123"/>
              <a:gd name="T73" fmla="*/ 90 h 90"/>
              <a:gd name="T74" fmla="*/ 1123 w 1123"/>
              <a:gd name="T75" fmla="*/ 90 h 90"/>
              <a:gd name="T76" fmla="*/ 1123 w 1123"/>
              <a:gd name="T77" fmla="*/ 0 h 90"/>
              <a:gd name="T78" fmla="*/ 0 w 1123"/>
              <a:gd name="T7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90">
                <a:moveTo>
                  <a:pt x="0" y="0"/>
                </a:moveTo>
                <a:cubicBezTo>
                  <a:pt x="0" y="90"/>
                  <a:pt x="0" y="90"/>
                  <a:pt x="0" y="90"/>
                </a:cubicBezTo>
                <a:cubicBezTo>
                  <a:pt x="957" y="90"/>
                  <a:pt x="957" y="90"/>
                  <a:pt x="957" y="90"/>
                </a:cubicBezTo>
                <a:cubicBezTo>
                  <a:pt x="956" y="90"/>
                  <a:pt x="955" y="89"/>
                  <a:pt x="955" y="89"/>
                </a:cubicBezTo>
                <a:cubicBezTo>
                  <a:pt x="950" y="84"/>
                  <a:pt x="950" y="78"/>
                  <a:pt x="949" y="73"/>
                </a:cubicBezTo>
                <a:cubicBezTo>
                  <a:pt x="949" y="43"/>
                  <a:pt x="949" y="43"/>
                  <a:pt x="949" y="43"/>
                </a:cubicBezTo>
                <a:cubicBezTo>
                  <a:pt x="966" y="43"/>
                  <a:pt x="966" y="43"/>
                  <a:pt x="966" y="43"/>
                </a:cubicBezTo>
                <a:cubicBezTo>
                  <a:pt x="966" y="74"/>
                  <a:pt x="966" y="74"/>
                  <a:pt x="966" y="74"/>
                </a:cubicBezTo>
                <a:cubicBezTo>
                  <a:pt x="966" y="76"/>
                  <a:pt x="966" y="79"/>
                  <a:pt x="967" y="80"/>
                </a:cubicBezTo>
                <a:cubicBezTo>
                  <a:pt x="969" y="82"/>
                  <a:pt x="971" y="82"/>
                  <a:pt x="973" y="82"/>
                </a:cubicBezTo>
                <a:cubicBezTo>
                  <a:pt x="975" y="82"/>
                  <a:pt x="977" y="81"/>
                  <a:pt x="978" y="80"/>
                </a:cubicBezTo>
                <a:cubicBezTo>
                  <a:pt x="979" y="79"/>
                  <a:pt x="980" y="76"/>
                  <a:pt x="980" y="74"/>
                </a:cubicBezTo>
                <a:cubicBezTo>
                  <a:pt x="980" y="43"/>
                  <a:pt x="980" y="43"/>
                  <a:pt x="980" y="43"/>
                </a:cubicBezTo>
                <a:cubicBezTo>
                  <a:pt x="996" y="43"/>
                  <a:pt x="996" y="43"/>
                  <a:pt x="996" y="43"/>
                </a:cubicBezTo>
                <a:cubicBezTo>
                  <a:pt x="996" y="70"/>
                  <a:pt x="996" y="70"/>
                  <a:pt x="996" y="70"/>
                </a:cubicBezTo>
                <a:cubicBezTo>
                  <a:pt x="996" y="75"/>
                  <a:pt x="996" y="83"/>
                  <a:pt x="990" y="89"/>
                </a:cubicBezTo>
                <a:cubicBezTo>
                  <a:pt x="989" y="89"/>
                  <a:pt x="989" y="90"/>
                  <a:pt x="988" y="90"/>
                </a:cubicBezTo>
                <a:cubicBezTo>
                  <a:pt x="1012" y="90"/>
                  <a:pt x="1012" y="90"/>
                  <a:pt x="1012" y="90"/>
                </a:cubicBezTo>
                <a:cubicBezTo>
                  <a:pt x="1005" y="85"/>
                  <a:pt x="1002" y="76"/>
                  <a:pt x="1002" y="68"/>
                </a:cubicBezTo>
                <a:cubicBezTo>
                  <a:pt x="1002" y="55"/>
                  <a:pt x="1011" y="41"/>
                  <a:pt x="1028" y="41"/>
                </a:cubicBezTo>
                <a:cubicBezTo>
                  <a:pt x="1035" y="41"/>
                  <a:pt x="1043" y="44"/>
                  <a:pt x="1048" y="49"/>
                </a:cubicBezTo>
                <a:cubicBezTo>
                  <a:pt x="1050" y="51"/>
                  <a:pt x="1051" y="53"/>
                  <a:pt x="1052" y="55"/>
                </a:cubicBezTo>
                <a:cubicBezTo>
                  <a:pt x="1039" y="62"/>
                  <a:pt x="1039" y="62"/>
                  <a:pt x="1039" y="62"/>
                </a:cubicBezTo>
                <a:cubicBezTo>
                  <a:pt x="1038" y="59"/>
                  <a:pt x="1035" y="53"/>
                  <a:pt x="1028" y="53"/>
                </a:cubicBezTo>
                <a:cubicBezTo>
                  <a:pt x="1025" y="53"/>
                  <a:pt x="1023" y="55"/>
                  <a:pt x="1022" y="56"/>
                </a:cubicBezTo>
                <a:cubicBezTo>
                  <a:pt x="1018" y="60"/>
                  <a:pt x="1018" y="65"/>
                  <a:pt x="1018" y="67"/>
                </a:cubicBezTo>
                <a:cubicBezTo>
                  <a:pt x="1018" y="75"/>
                  <a:pt x="1021" y="82"/>
                  <a:pt x="1028" y="82"/>
                </a:cubicBezTo>
                <a:cubicBezTo>
                  <a:pt x="1036" y="82"/>
                  <a:pt x="1038" y="75"/>
                  <a:pt x="1039" y="74"/>
                </a:cubicBezTo>
                <a:cubicBezTo>
                  <a:pt x="1052" y="80"/>
                  <a:pt x="1052" y="80"/>
                  <a:pt x="1052" y="80"/>
                </a:cubicBezTo>
                <a:cubicBezTo>
                  <a:pt x="1051" y="83"/>
                  <a:pt x="1050" y="85"/>
                  <a:pt x="1047" y="87"/>
                </a:cubicBezTo>
                <a:cubicBezTo>
                  <a:pt x="1046" y="88"/>
                  <a:pt x="1045" y="89"/>
                  <a:pt x="1044" y="90"/>
                </a:cubicBezTo>
                <a:cubicBezTo>
                  <a:pt x="1059" y="90"/>
                  <a:pt x="1059" y="90"/>
                  <a:pt x="1059" y="90"/>
                </a:cubicBezTo>
                <a:cubicBezTo>
                  <a:pt x="1059" y="43"/>
                  <a:pt x="1059" y="43"/>
                  <a:pt x="1059" y="43"/>
                </a:cubicBezTo>
                <a:cubicBezTo>
                  <a:pt x="1075" y="43"/>
                  <a:pt x="1075" y="43"/>
                  <a:pt x="1075" y="43"/>
                </a:cubicBezTo>
                <a:cubicBezTo>
                  <a:pt x="1075" y="80"/>
                  <a:pt x="1075" y="80"/>
                  <a:pt x="1075" y="80"/>
                </a:cubicBezTo>
                <a:cubicBezTo>
                  <a:pt x="1096" y="80"/>
                  <a:pt x="1096" y="80"/>
                  <a:pt x="1096" y="80"/>
                </a:cubicBezTo>
                <a:cubicBezTo>
                  <a:pt x="1096" y="90"/>
                  <a:pt x="1096" y="90"/>
                  <a:pt x="1096" y="90"/>
                </a:cubicBezTo>
                <a:cubicBezTo>
                  <a:pt x="1123" y="90"/>
                  <a:pt x="1123" y="90"/>
                  <a:pt x="1123" y="90"/>
                </a:cubicBezTo>
                <a:cubicBezTo>
                  <a:pt x="1123" y="0"/>
                  <a:pt x="1123" y="0"/>
                  <a:pt x="1123" y="0"/>
                </a:cubicBezTo>
                <a:lnTo>
                  <a:pt x="0" y="0"/>
                </a:lnTo>
                <a:close/>
              </a:path>
            </a:pathLst>
          </a:custGeom>
          <a:solidFill>
            <a:srgbClr val="8DB9CA"/>
          </a:solidFill>
          <a:ln>
            <a:noFill/>
          </a:ln>
        </p:spPr>
        <p:txBody>
          <a:bodyPr vert="horz" wrap="square" lIns="91440" tIns="45720" rIns="91440" bIns="45720" numCol="1" anchor="t" anchorCtr="0" compatLnSpc="1">
            <a:prstTxWarp prst="textNoShape">
              <a:avLst/>
            </a:prstTxWarp>
          </a:bodyPr>
          <a:lstStyle/>
          <a:p>
            <a:endParaRPr lang="en-GB"/>
          </a:p>
        </p:txBody>
      </p:sp>
      <p:sp>
        <p:nvSpPr>
          <p:cNvPr id="12" name="Freeform 5">
            <a:extLst>
              <a:ext uri="{FF2B5EF4-FFF2-40B4-BE49-F238E27FC236}">
                <a16:creationId xmlns:a16="http://schemas.microsoft.com/office/drawing/2014/main" id="{4CAF6085-30A2-2D4D-8C8C-4E4CCDDC41FB}"/>
              </a:ext>
            </a:extLst>
          </p:cNvPr>
          <p:cNvSpPr>
            <a:spLocks/>
          </p:cNvSpPr>
          <p:nvPr userDrawn="1"/>
        </p:nvSpPr>
        <p:spPr bwMode="auto">
          <a:xfrm>
            <a:off x="5335146" y="-7495"/>
            <a:ext cx="3808854" cy="308808"/>
          </a:xfrm>
          <a:custGeom>
            <a:avLst/>
            <a:gdLst>
              <a:gd name="T0" fmla="*/ 0 w 1123"/>
              <a:gd name="T1" fmla="*/ 0 h 90"/>
              <a:gd name="T2" fmla="*/ 0 w 1123"/>
              <a:gd name="T3" fmla="*/ 90 h 90"/>
              <a:gd name="T4" fmla="*/ 957 w 1123"/>
              <a:gd name="T5" fmla="*/ 90 h 90"/>
              <a:gd name="T6" fmla="*/ 955 w 1123"/>
              <a:gd name="T7" fmla="*/ 89 h 90"/>
              <a:gd name="T8" fmla="*/ 949 w 1123"/>
              <a:gd name="T9" fmla="*/ 73 h 90"/>
              <a:gd name="T10" fmla="*/ 949 w 1123"/>
              <a:gd name="T11" fmla="*/ 43 h 90"/>
              <a:gd name="T12" fmla="*/ 966 w 1123"/>
              <a:gd name="T13" fmla="*/ 43 h 90"/>
              <a:gd name="T14" fmla="*/ 966 w 1123"/>
              <a:gd name="T15" fmla="*/ 74 h 90"/>
              <a:gd name="T16" fmla="*/ 967 w 1123"/>
              <a:gd name="T17" fmla="*/ 80 h 90"/>
              <a:gd name="T18" fmla="*/ 973 w 1123"/>
              <a:gd name="T19" fmla="*/ 82 h 90"/>
              <a:gd name="T20" fmla="*/ 978 w 1123"/>
              <a:gd name="T21" fmla="*/ 80 h 90"/>
              <a:gd name="T22" fmla="*/ 980 w 1123"/>
              <a:gd name="T23" fmla="*/ 74 h 90"/>
              <a:gd name="T24" fmla="*/ 980 w 1123"/>
              <a:gd name="T25" fmla="*/ 43 h 90"/>
              <a:gd name="T26" fmla="*/ 996 w 1123"/>
              <a:gd name="T27" fmla="*/ 43 h 90"/>
              <a:gd name="T28" fmla="*/ 996 w 1123"/>
              <a:gd name="T29" fmla="*/ 70 h 90"/>
              <a:gd name="T30" fmla="*/ 990 w 1123"/>
              <a:gd name="T31" fmla="*/ 89 h 90"/>
              <a:gd name="T32" fmla="*/ 988 w 1123"/>
              <a:gd name="T33" fmla="*/ 90 h 90"/>
              <a:gd name="T34" fmla="*/ 1012 w 1123"/>
              <a:gd name="T35" fmla="*/ 90 h 90"/>
              <a:gd name="T36" fmla="*/ 1002 w 1123"/>
              <a:gd name="T37" fmla="*/ 68 h 90"/>
              <a:gd name="T38" fmla="*/ 1028 w 1123"/>
              <a:gd name="T39" fmla="*/ 41 h 90"/>
              <a:gd name="T40" fmla="*/ 1048 w 1123"/>
              <a:gd name="T41" fmla="*/ 49 h 90"/>
              <a:gd name="T42" fmla="*/ 1052 w 1123"/>
              <a:gd name="T43" fmla="*/ 55 h 90"/>
              <a:gd name="T44" fmla="*/ 1039 w 1123"/>
              <a:gd name="T45" fmla="*/ 62 h 90"/>
              <a:gd name="T46" fmla="*/ 1028 w 1123"/>
              <a:gd name="T47" fmla="*/ 53 h 90"/>
              <a:gd name="T48" fmla="*/ 1022 w 1123"/>
              <a:gd name="T49" fmla="*/ 56 h 90"/>
              <a:gd name="T50" fmla="*/ 1018 w 1123"/>
              <a:gd name="T51" fmla="*/ 67 h 90"/>
              <a:gd name="T52" fmla="*/ 1028 w 1123"/>
              <a:gd name="T53" fmla="*/ 82 h 90"/>
              <a:gd name="T54" fmla="*/ 1039 w 1123"/>
              <a:gd name="T55" fmla="*/ 74 h 90"/>
              <a:gd name="T56" fmla="*/ 1052 w 1123"/>
              <a:gd name="T57" fmla="*/ 80 h 90"/>
              <a:gd name="T58" fmla="*/ 1047 w 1123"/>
              <a:gd name="T59" fmla="*/ 87 h 90"/>
              <a:gd name="T60" fmla="*/ 1044 w 1123"/>
              <a:gd name="T61" fmla="*/ 90 h 90"/>
              <a:gd name="T62" fmla="*/ 1059 w 1123"/>
              <a:gd name="T63" fmla="*/ 90 h 90"/>
              <a:gd name="T64" fmla="*/ 1059 w 1123"/>
              <a:gd name="T65" fmla="*/ 43 h 90"/>
              <a:gd name="T66" fmla="*/ 1075 w 1123"/>
              <a:gd name="T67" fmla="*/ 43 h 90"/>
              <a:gd name="T68" fmla="*/ 1075 w 1123"/>
              <a:gd name="T69" fmla="*/ 80 h 90"/>
              <a:gd name="T70" fmla="*/ 1096 w 1123"/>
              <a:gd name="T71" fmla="*/ 80 h 90"/>
              <a:gd name="T72" fmla="*/ 1096 w 1123"/>
              <a:gd name="T73" fmla="*/ 90 h 90"/>
              <a:gd name="T74" fmla="*/ 1123 w 1123"/>
              <a:gd name="T75" fmla="*/ 90 h 90"/>
              <a:gd name="T76" fmla="*/ 1123 w 1123"/>
              <a:gd name="T77" fmla="*/ 0 h 90"/>
              <a:gd name="T78" fmla="*/ 0 w 1123"/>
              <a:gd name="T7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90">
                <a:moveTo>
                  <a:pt x="0" y="0"/>
                </a:moveTo>
                <a:cubicBezTo>
                  <a:pt x="0" y="90"/>
                  <a:pt x="0" y="90"/>
                  <a:pt x="0" y="90"/>
                </a:cubicBezTo>
                <a:cubicBezTo>
                  <a:pt x="957" y="90"/>
                  <a:pt x="957" y="90"/>
                  <a:pt x="957" y="90"/>
                </a:cubicBezTo>
                <a:cubicBezTo>
                  <a:pt x="956" y="90"/>
                  <a:pt x="955" y="89"/>
                  <a:pt x="955" y="89"/>
                </a:cubicBezTo>
                <a:cubicBezTo>
                  <a:pt x="950" y="84"/>
                  <a:pt x="950" y="78"/>
                  <a:pt x="949" y="73"/>
                </a:cubicBezTo>
                <a:cubicBezTo>
                  <a:pt x="949" y="43"/>
                  <a:pt x="949" y="43"/>
                  <a:pt x="949" y="43"/>
                </a:cubicBezTo>
                <a:cubicBezTo>
                  <a:pt x="966" y="43"/>
                  <a:pt x="966" y="43"/>
                  <a:pt x="966" y="43"/>
                </a:cubicBezTo>
                <a:cubicBezTo>
                  <a:pt x="966" y="74"/>
                  <a:pt x="966" y="74"/>
                  <a:pt x="966" y="74"/>
                </a:cubicBezTo>
                <a:cubicBezTo>
                  <a:pt x="966" y="76"/>
                  <a:pt x="966" y="79"/>
                  <a:pt x="967" y="80"/>
                </a:cubicBezTo>
                <a:cubicBezTo>
                  <a:pt x="969" y="82"/>
                  <a:pt x="971" y="82"/>
                  <a:pt x="973" y="82"/>
                </a:cubicBezTo>
                <a:cubicBezTo>
                  <a:pt x="975" y="82"/>
                  <a:pt x="977" y="81"/>
                  <a:pt x="978" y="80"/>
                </a:cubicBezTo>
                <a:cubicBezTo>
                  <a:pt x="979" y="79"/>
                  <a:pt x="980" y="76"/>
                  <a:pt x="980" y="74"/>
                </a:cubicBezTo>
                <a:cubicBezTo>
                  <a:pt x="980" y="43"/>
                  <a:pt x="980" y="43"/>
                  <a:pt x="980" y="43"/>
                </a:cubicBezTo>
                <a:cubicBezTo>
                  <a:pt x="996" y="43"/>
                  <a:pt x="996" y="43"/>
                  <a:pt x="996" y="43"/>
                </a:cubicBezTo>
                <a:cubicBezTo>
                  <a:pt x="996" y="70"/>
                  <a:pt x="996" y="70"/>
                  <a:pt x="996" y="70"/>
                </a:cubicBezTo>
                <a:cubicBezTo>
                  <a:pt x="996" y="75"/>
                  <a:pt x="996" y="83"/>
                  <a:pt x="990" y="89"/>
                </a:cubicBezTo>
                <a:cubicBezTo>
                  <a:pt x="989" y="89"/>
                  <a:pt x="989" y="90"/>
                  <a:pt x="988" y="90"/>
                </a:cubicBezTo>
                <a:cubicBezTo>
                  <a:pt x="1012" y="90"/>
                  <a:pt x="1012" y="90"/>
                  <a:pt x="1012" y="90"/>
                </a:cubicBezTo>
                <a:cubicBezTo>
                  <a:pt x="1005" y="85"/>
                  <a:pt x="1002" y="76"/>
                  <a:pt x="1002" y="68"/>
                </a:cubicBezTo>
                <a:cubicBezTo>
                  <a:pt x="1002" y="55"/>
                  <a:pt x="1011" y="41"/>
                  <a:pt x="1028" y="41"/>
                </a:cubicBezTo>
                <a:cubicBezTo>
                  <a:pt x="1035" y="41"/>
                  <a:pt x="1043" y="44"/>
                  <a:pt x="1048" y="49"/>
                </a:cubicBezTo>
                <a:cubicBezTo>
                  <a:pt x="1050" y="51"/>
                  <a:pt x="1051" y="53"/>
                  <a:pt x="1052" y="55"/>
                </a:cubicBezTo>
                <a:cubicBezTo>
                  <a:pt x="1039" y="62"/>
                  <a:pt x="1039" y="62"/>
                  <a:pt x="1039" y="62"/>
                </a:cubicBezTo>
                <a:cubicBezTo>
                  <a:pt x="1038" y="59"/>
                  <a:pt x="1035" y="53"/>
                  <a:pt x="1028" y="53"/>
                </a:cubicBezTo>
                <a:cubicBezTo>
                  <a:pt x="1025" y="53"/>
                  <a:pt x="1023" y="55"/>
                  <a:pt x="1022" y="56"/>
                </a:cubicBezTo>
                <a:cubicBezTo>
                  <a:pt x="1018" y="60"/>
                  <a:pt x="1018" y="65"/>
                  <a:pt x="1018" y="67"/>
                </a:cubicBezTo>
                <a:cubicBezTo>
                  <a:pt x="1018" y="75"/>
                  <a:pt x="1021" y="82"/>
                  <a:pt x="1028" y="82"/>
                </a:cubicBezTo>
                <a:cubicBezTo>
                  <a:pt x="1036" y="82"/>
                  <a:pt x="1038" y="75"/>
                  <a:pt x="1039" y="74"/>
                </a:cubicBezTo>
                <a:cubicBezTo>
                  <a:pt x="1052" y="80"/>
                  <a:pt x="1052" y="80"/>
                  <a:pt x="1052" y="80"/>
                </a:cubicBezTo>
                <a:cubicBezTo>
                  <a:pt x="1051" y="83"/>
                  <a:pt x="1050" y="85"/>
                  <a:pt x="1047" y="87"/>
                </a:cubicBezTo>
                <a:cubicBezTo>
                  <a:pt x="1046" y="88"/>
                  <a:pt x="1045" y="89"/>
                  <a:pt x="1044" y="90"/>
                </a:cubicBezTo>
                <a:cubicBezTo>
                  <a:pt x="1059" y="90"/>
                  <a:pt x="1059" y="90"/>
                  <a:pt x="1059" y="90"/>
                </a:cubicBezTo>
                <a:cubicBezTo>
                  <a:pt x="1059" y="43"/>
                  <a:pt x="1059" y="43"/>
                  <a:pt x="1059" y="43"/>
                </a:cubicBezTo>
                <a:cubicBezTo>
                  <a:pt x="1075" y="43"/>
                  <a:pt x="1075" y="43"/>
                  <a:pt x="1075" y="43"/>
                </a:cubicBezTo>
                <a:cubicBezTo>
                  <a:pt x="1075" y="80"/>
                  <a:pt x="1075" y="80"/>
                  <a:pt x="1075" y="80"/>
                </a:cubicBezTo>
                <a:cubicBezTo>
                  <a:pt x="1096" y="80"/>
                  <a:pt x="1096" y="80"/>
                  <a:pt x="1096" y="80"/>
                </a:cubicBezTo>
                <a:cubicBezTo>
                  <a:pt x="1096" y="90"/>
                  <a:pt x="1096" y="90"/>
                  <a:pt x="1096" y="90"/>
                </a:cubicBezTo>
                <a:cubicBezTo>
                  <a:pt x="1123" y="90"/>
                  <a:pt x="1123" y="90"/>
                  <a:pt x="1123" y="90"/>
                </a:cubicBezTo>
                <a:cubicBezTo>
                  <a:pt x="1123" y="0"/>
                  <a:pt x="1123" y="0"/>
                  <a:pt x="1123" y="0"/>
                </a:cubicBezTo>
                <a:lnTo>
                  <a:pt x="0" y="0"/>
                </a:lnTo>
                <a:close/>
              </a:path>
            </a:pathLst>
          </a:custGeom>
          <a:solidFill>
            <a:srgbClr val="8DB9CA"/>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771749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reframe banner">
    <p:bg>
      <p:bgPr>
        <a:solidFill>
          <a:srgbClr val="8DB9CA">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38713"/>
            <a:ext cx="7886700" cy="678815"/>
          </a:xfrm>
          <a:prstGeom prst="rect">
            <a:avLst/>
          </a:prstGeom>
        </p:spPr>
        <p:txBody>
          <a:bodyPr/>
          <a:lstStyle>
            <a:lvl1pPr>
              <a:defRPr sz="3200" b="1">
                <a:solidFill>
                  <a:srgbClr val="8DB9CA"/>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sz="half" idx="1"/>
          </p:nvPr>
        </p:nvSpPr>
        <p:spPr>
          <a:xfrm>
            <a:off x="628650" y="2012185"/>
            <a:ext cx="3886200" cy="2620537"/>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2012185"/>
            <a:ext cx="3886200" cy="262053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4658"/>
            <a:ext cx="9144000" cy="409398"/>
          </a:xfrm>
          <a:prstGeom prst="rect">
            <a:avLst/>
          </a:prstGeom>
        </p:spPr>
      </p:pic>
      <p:sp>
        <p:nvSpPr>
          <p:cNvPr id="9" name="Text Placeholder 6"/>
          <p:cNvSpPr>
            <a:spLocks noGrp="1"/>
          </p:cNvSpPr>
          <p:nvPr>
            <p:ph type="body" sz="quarter" idx="12" hasCustomPrompt="1"/>
          </p:nvPr>
        </p:nvSpPr>
        <p:spPr>
          <a:xfrm>
            <a:off x="216000" y="216000"/>
            <a:ext cx="5488958" cy="293044"/>
          </a:xfrm>
        </p:spPr>
        <p:txBody>
          <a:bodyPr lIns="0" tIns="0" rIns="0" bIns="0">
            <a:noAutofit/>
          </a:bodyPr>
          <a:lstStyle>
            <a:lvl1pPr marL="0" indent="0">
              <a:lnSpc>
                <a:spcPct val="80000"/>
              </a:lnSpc>
              <a:buNone/>
              <a:defRPr sz="1100" baseline="0">
                <a:solidFill>
                  <a:schemeClr val="tx1"/>
                </a:solidFill>
              </a:defRPr>
            </a:lvl1pPr>
            <a:lvl2pPr marL="0" indent="0">
              <a:lnSpc>
                <a:spcPct val="80000"/>
              </a:lnSpc>
              <a:buNone/>
              <a:defRPr sz="1100">
                <a:solidFill>
                  <a:schemeClr val="tx1"/>
                </a:solidFill>
              </a:defRPr>
            </a:lvl2pPr>
            <a:lvl3pPr marL="0" indent="0">
              <a:buNone/>
              <a:defRPr sz="1100">
                <a:solidFill>
                  <a:schemeClr val="tx1"/>
                </a:solidFill>
              </a:defRPr>
            </a:lvl3pPr>
            <a:lvl4pPr marL="0" indent="0">
              <a:buNone/>
              <a:defRPr sz="1100">
                <a:solidFill>
                  <a:schemeClr val="tx1"/>
                </a:solidFill>
              </a:defRPr>
            </a:lvl4pPr>
            <a:lvl5pPr marL="0" indent="0">
              <a:buNone/>
              <a:defRPr sz="1100">
                <a:solidFill>
                  <a:schemeClr val="tx1"/>
                </a:solidFill>
              </a:defRPr>
            </a:lvl5pPr>
          </a:lstStyle>
          <a:p>
            <a:pPr lvl="0"/>
            <a:r>
              <a:rPr lang="en-US"/>
              <a:t>FACULTY, SCHOOL, DEPARTMENT OR INSTITUTE NAME HERE</a:t>
            </a:r>
          </a:p>
          <a:p>
            <a:pPr lvl="1"/>
            <a:r>
              <a:rPr lang="en-US"/>
              <a:t>SECOND TIER INFORMATION HERE IF NEEDED</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500742"/>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txBox="1">
            <a:spLocks/>
          </p:cNvSpPr>
          <p:nvPr userDrawn="1"/>
        </p:nvSpPr>
        <p:spPr>
          <a:xfrm>
            <a:off x="165187" y="165584"/>
            <a:ext cx="3216840" cy="704975"/>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Arial" charset="0"/>
                <a:ea typeface="Arial" charset="0"/>
                <a:cs typeface="Arial" charset="0"/>
              </a:defRPr>
            </a:lvl1pPr>
          </a:lstStyle>
          <a:p>
            <a:pPr marL="12700"/>
            <a:endParaRPr lang="en-GB" sz="1000">
              <a:solidFill>
                <a:schemeClr val="bg1"/>
              </a:solidFill>
              <a:latin typeface="Arial"/>
              <a:cs typeface="Arial"/>
            </a:endParaRPr>
          </a:p>
        </p:txBody>
      </p:sp>
    </p:spTree>
    <p:extLst>
      <p:ext uri="{BB962C8B-B14F-4D97-AF65-F5344CB8AC3E}">
        <p14:creationId xmlns:p14="http://schemas.microsoft.com/office/powerpoint/2010/main" val="308303588"/>
      </p:ext>
    </p:extLst>
  </p:cSld>
  <p:clrMap bg1="lt1" tx1="dk1" bg2="lt2" tx2="dk2" accent1="accent1" accent2="accent2" accent3="accent3" accent4="accent4" accent5="accent5" accent6="accent6" hlink="hlink" folHlink="folHlink"/>
  <p:sldLayoutIdLst>
    <p:sldLayoutId id="2147483797" r:id="rId1"/>
    <p:sldLayoutId id="2147483811" r:id="rId2"/>
    <p:sldLayoutId id="2147483813"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90000" indent="-90000" algn="l" defTabSz="685800" rtl="0" eaLnBrk="1" latinLnBrk="0" hangingPunct="1">
        <a:lnSpc>
          <a:spcPct val="90000"/>
        </a:lnSpc>
        <a:spcBef>
          <a:spcPts val="750"/>
        </a:spcBef>
        <a:buFont typeface="Arial" panose="020B0604020202020204" pitchFamily="34" charset="0"/>
        <a:buChar char="•"/>
        <a:defRPr sz="2800" b="1" kern="1200">
          <a:solidFill>
            <a:schemeClr val="tx1"/>
          </a:solidFill>
          <a:latin typeface="Arial" charset="0"/>
          <a:ea typeface="Arial" charset="0"/>
          <a:cs typeface="Arial" charset="0"/>
        </a:defRPr>
      </a:lvl1pPr>
      <a:lvl2pPr marL="90000" indent="-9000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Arial" charset="0"/>
          <a:ea typeface="Arial" charset="0"/>
          <a:cs typeface="Arial" charset="0"/>
        </a:defRPr>
      </a:lvl2pPr>
      <a:lvl3pPr marL="90000" indent="-90000" algn="l" defTabSz="685800" rtl="0" eaLnBrk="1" latinLnBrk="0" hangingPunct="1">
        <a:lnSpc>
          <a:spcPct val="90000"/>
        </a:lnSpc>
        <a:spcBef>
          <a:spcPts val="375"/>
        </a:spcBef>
        <a:buFont typeface="Arial" panose="020B0604020202020204" pitchFamily="34" charset="0"/>
        <a:buChar char="•"/>
        <a:defRPr sz="1400" b="1" kern="1200">
          <a:solidFill>
            <a:schemeClr val="tx1"/>
          </a:solidFill>
          <a:latin typeface="Arial" charset="0"/>
          <a:ea typeface="Arial" charset="0"/>
          <a:cs typeface="Arial" charset="0"/>
        </a:defRPr>
      </a:lvl3pPr>
      <a:lvl4pPr marL="90000" indent="-9000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charset="0"/>
          <a:ea typeface="Arial" charset="0"/>
          <a:cs typeface="Arial" charset="0"/>
        </a:defRPr>
      </a:lvl4pPr>
      <a:lvl5pPr marL="90000" indent="-90000" algn="l" defTabSz="685800" rtl="0" eaLnBrk="1" latinLnBrk="0" hangingPunct="1">
        <a:lnSpc>
          <a:spcPct val="90000"/>
        </a:lnSpc>
        <a:spcBef>
          <a:spcPts val="375"/>
        </a:spcBef>
        <a:buFont typeface="Arial" panose="020B0604020202020204" pitchFamily="34" charset="0"/>
        <a:buChar char="•"/>
        <a:defRPr sz="1000" b="1"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03FC2-32BE-BA40-8844-82D920173DC1}"/>
              </a:ext>
            </a:extLst>
          </p:cNvPr>
          <p:cNvSpPr>
            <a:spLocks noGrp="1"/>
          </p:cNvSpPr>
          <p:nvPr>
            <p:ph type="title"/>
          </p:nvPr>
        </p:nvSpPr>
        <p:spPr/>
        <p:txBody>
          <a:bodyPr/>
          <a:lstStyle/>
          <a:p>
            <a:r>
              <a:rPr lang="en-US"/>
              <a:t>UCL Leadership </a:t>
            </a:r>
            <a:r>
              <a:rPr lang="en-US" err="1"/>
              <a:t>Programmes</a:t>
            </a:r>
            <a:br>
              <a:rPr lang="en-US"/>
            </a:br>
            <a:r>
              <a:rPr lang="en-US"/>
              <a:t>Supporting your leadership development at UCL</a:t>
            </a:r>
          </a:p>
        </p:txBody>
      </p:sp>
      <p:pic>
        <p:nvPicPr>
          <p:cNvPr id="10" name="Picture 9" descr="Graphic showing colleagues working at a table.&#10;&#10;With the title UCL Leadership Programmes, Supporting your leadership development at UCL&#10;&#10;">
            <a:extLst>
              <a:ext uri="{FF2B5EF4-FFF2-40B4-BE49-F238E27FC236}">
                <a16:creationId xmlns:a16="http://schemas.microsoft.com/office/drawing/2014/main" id="{C985EE5D-FF0B-AA47-AAB1-C0AA1BFA6E4A}"/>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67758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8BA12F6-F2B0-054E-BF74-3AA6D3BD2E92}"/>
              </a:ext>
              <a:ext uri="{C183D7F6-B498-43B3-948B-1728B52AA6E4}">
                <adec:decorative xmlns:adec="http://schemas.microsoft.com/office/drawing/2017/decorative" val="1"/>
              </a:ext>
            </a:extLst>
          </p:cNvPr>
          <p:cNvSpPr/>
          <p:nvPr/>
        </p:nvSpPr>
        <p:spPr>
          <a:xfrm>
            <a:off x="0" y="367259"/>
            <a:ext cx="9144000" cy="4776241"/>
          </a:xfrm>
          <a:prstGeom prst="rect">
            <a:avLst/>
          </a:prstGeom>
          <a:solidFill>
            <a:srgbClr val="003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3" descr="Table containg details of the course, including time commitment, learning outcomes and eligibility. ">
            <a:extLst>
              <a:ext uri="{FF2B5EF4-FFF2-40B4-BE49-F238E27FC236}">
                <a16:creationId xmlns:a16="http://schemas.microsoft.com/office/drawing/2014/main" id="{B5E88B48-5C08-344A-926B-2D5A2801EF65}"/>
              </a:ext>
            </a:extLst>
          </p:cNvPr>
          <p:cNvGraphicFramePr>
            <a:graphicFrameLocks noGrp="1"/>
          </p:cNvGraphicFramePr>
          <p:nvPr>
            <p:extLst>
              <p:ext uri="{D42A27DB-BD31-4B8C-83A1-F6EECF244321}">
                <p14:modId xmlns:p14="http://schemas.microsoft.com/office/powerpoint/2010/main" val="1124447442"/>
              </p:ext>
            </p:extLst>
          </p:nvPr>
        </p:nvGraphicFramePr>
        <p:xfrm>
          <a:off x="3922690" y="460554"/>
          <a:ext cx="4964171" cy="4589649"/>
        </p:xfrm>
        <a:graphic>
          <a:graphicData uri="http://schemas.openxmlformats.org/drawingml/2006/table">
            <a:tbl>
              <a:tblPr firstRow="1" bandRow="1">
                <a:tableStyleId>{F5AB1C69-6EDB-4FF4-983F-18BD219EF322}</a:tableStyleId>
              </a:tblPr>
              <a:tblGrid>
                <a:gridCol w="966269">
                  <a:extLst>
                    <a:ext uri="{9D8B030D-6E8A-4147-A177-3AD203B41FA5}">
                      <a16:colId xmlns:a16="http://schemas.microsoft.com/office/drawing/2014/main" val="1967357138"/>
                    </a:ext>
                  </a:extLst>
                </a:gridCol>
                <a:gridCol w="3997902">
                  <a:extLst>
                    <a:ext uri="{9D8B030D-6E8A-4147-A177-3AD203B41FA5}">
                      <a16:colId xmlns:a16="http://schemas.microsoft.com/office/drawing/2014/main" val="2998069572"/>
                    </a:ext>
                  </a:extLst>
                </a:gridCol>
              </a:tblGrid>
              <a:tr h="2934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E" sz="1050" b="1" dirty="0">
                          <a:solidFill>
                            <a:srgbClr val="003D4C"/>
                          </a:solidFill>
                          <a:latin typeface="Arial" panose="020B0604020202020204" pitchFamily="34" charset="0"/>
                          <a:cs typeface="Arial" panose="020B0604020202020204" pitchFamily="34" charset="0"/>
                        </a:rPr>
                        <a:t>Learning hours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lvl="0" algn="l">
                        <a:lnSpc>
                          <a:spcPct val="100000"/>
                        </a:lnSpc>
                        <a:spcBef>
                          <a:spcPts val="0"/>
                        </a:spcBef>
                        <a:spcAft>
                          <a:spcPts val="0"/>
                        </a:spcAft>
                        <a:buNone/>
                      </a:pPr>
                      <a:r>
                        <a:rPr lang="en-IE" sz="1050" b="0" kern="1200" noProof="0">
                          <a:solidFill>
                            <a:srgbClr val="003D4C"/>
                          </a:solidFill>
                          <a:latin typeface="Arial"/>
                          <a:ea typeface="+mn-ea"/>
                          <a:cs typeface="Arial"/>
                        </a:rPr>
                        <a:t>40 hours – mixture of face-to-face workshops (1 per month), asynchronous study (up to 2 hours per month) and peer meetings (up to 2 hours per month)</a:t>
                      </a:r>
                      <a:endParaRPr lang="en-US" sz="1050" b="0" kern="1200">
                        <a:solidFill>
                          <a:srgbClr val="003D4C"/>
                        </a:solidFill>
                        <a:latin typeface="Arial"/>
                        <a:ea typeface="+mn-ea"/>
                        <a:cs typeface="Aria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2455009525"/>
                  </a:ext>
                </a:extLst>
              </a:tr>
              <a:tr h="293438">
                <a:tc>
                  <a:txBody>
                    <a:bodyPr/>
                    <a:lstStyle/>
                    <a:p>
                      <a:r>
                        <a:rPr lang="en-IE" sz="1050" b="1">
                          <a:solidFill>
                            <a:srgbClr val="003D4C"/>
                          </a:solidFill>
                          <a:latin typeface="Arial"/>
                          <a:cs typeface="Arial"/>
                        </a:rPr>
                        <a:t>Seats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r>
                        <a:rPr lang="en-IE" sz="1050">
                          <a:solidFill>
                            <a:srgbClr val="003D4C"/>
                          </a:solidFill>
                          <a:latin typeface="Arial"/>
                          <a:cs typeface="Arial"/>
                        </a:rPr>
                        <a:t>2 x 30</a:t>
                      </a:r>
                      <a:endParaRPr lang="en-IE" sz="1050">
                        <a:solidFill>
                          <a:srgbClr val="003D4C"/>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379020093"/>
                  </a:ext>
                </a:extLst>
              </a:tr>
              <a:tr h="1574388">
                <a:tc>
                  <a:txBody>
                    <a:bodyPr/>
                    <a:lstStyle/>
                    <a:p>
                      <a:r>
                        <a:rPr lang="en-IE" sz="1050" b="1">
                          <a:solidFill>
                            <a:srgbClr val="003D4C"/>
                          </a:solidFill>
                          <a:latin typeface="Arial" panose="020B0604020202020204" pitchFamily="34" charset="0"/>
                          <a:cs typeface="Arial" panose="020B0604020202020204" pitchFamily="34" charset="0"/>
                        </a:rPr>
                        <a:t>Learning outcomes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marL="285750" indent="-285750" rtl="0" fontAlgn="base">
                        <a:buClr>
                          <a:srgbClr val="003D4C"/>
                        </a:buClr>
                        <a:buFont typeface="System Font"/>
                        <a:buChar char="●"/>
                      </a:pPr>
                      <a:r>
                        <a:rPr lang="en-GB" sz="1050" kern="1200">
                          <a:solidFill>
                            <a:srgbClr val="003D4C"/>
                          </a:solidFill>
                          <a:latin typeface="Arial" panose="020B0604020202020204" pitchFamily="34" charset="0"/>
                          <a:ea typeface="+mn-ea"/>
                          <a:cs typeface="Arial" panose="020B0604020202020204" pitchFamily="34" charset="0"/>
                        </a:rPr>
                        <a:t>Development of personal strategies to progress careers, fulfil potential and circumvent barriers</a:t>
                      </a:r>
                    </a:p>
                    <a:p>
                      <a:pPr marL="285750" marR="0" lvl="0" indent="-285750" algn="l" defTabSz="914377" rtl="0" eaLnBrk="1" fontAlgn="base" latinLnBrk="0" hangingPunct="1">
                        <a:lnSpc>
                          <a:spcPct val="100000"/>
                        </a:lnSpc>
                        <a:spcBef>
                          <a:spcPts val="0"/>
                        </a:spcBef>
                        <a:spcAft>
                          <a:spcPts val="0"/>
                        </a:spcAft>
                        <a:buClr>
                          <a:srgbClr val="003D4C"/>
                        </a:buClr>
                        <a:buSzTx/>
                        <a:buFont typeface="System Font"/>
                        <a:buChar char="●"/>
                        <a:tabLst/>
                        <a:defRPr/>
                      </a:pPr>
                      <a:r>
                        <a:rPr lang="en-GB" sz="1050" kern="1200">
                          <a:solidFill>
                            <a:srgbClr val="003D4C"/>
                          </a:solidFill>
                          <a:latin typeface="Arial" panose="020B0604020202020204" pitchFamily="34" charset="0"/>
                          <a:ea typeface="+mn-ea"/>
                          <a:cs typeface="Arial" panose="020B0604020202020204" pitchFamily="34" charset="0"/>
                        </a:rPr>
                        <a:t>Challenge and re-frame gendered notions of leadership to bring your authentic self into your leadership identify</a:t>
                      </a:r>
                    </a:p>
                    <a:p>
                      <a:pPr marL="285750" indent="-285750" rtl="0" fontAlgn="base">
                        <a:buClr>
                          <a:srgbClr val="003D4C"/>
                        </a:buClr>
                        <a:buFont typeface="System Font"/>
                        <a:buChar char="●"/>
                      </a:pPr>
                      <a:r>
                        <a:rPr lang="en-GB" sz="1050" kern="1200">
                          <a:solidFill>
                            <a:srgbClr val="003D4C"/>
                          </a:solidFill>
                          <a:latin typeface="Arial" panose="020B0604020202020204" pitchFamily="34" charset="0"/>
                          <a:ea typeface="+mn-ea"/>
                          <a:cs typeface="Arial" panose="020B0604020202020204" pitchFamily="34" charset="0"/>
                        </a:rPr>
                        <a:t>Integrate wellbeing and resilience into the core of your leadership approach</a:t>
                      </a:r>
                    </a:p>
                    <a:p>
                      <a:pPr marL="285750" indent="-285750" rtl="0" fontAlgn="base">
                        <a:buClr>
                          <a:srgbClr val="003D4C"/>
                        </a:buClr>
                        <a:buFont typeface="System Font"/>
                        <a:buChar char="●"/>
                      </a:pPr>
                      <a:r>
                        <a:rPr lang="en-GB" sz="1050" kern="1200">
                          <a:solidFill>
                            <a:srgbClr val="003D4C"/>
                          </a:solidFill>
                          <a:latin typeface="Arial" panose="020B0604020202020204" pitchFamily="34" charset="0"/>
                          <a:ea typeface="+mn-ea"/>
                          <a:cs typeface="Arial" panose="020B0604020202020204" pitchFamily="34" charset="0"/>
                        </a:rPr>
                        <a:t>Build self-awareness, self management, relationship management and social awareness </a:t>
                      </a:r>
                    </a:p>
                    <a:p>
                      <a:pPr marL="285750" indent="-285750" rtl="0" fontAlgn="base">
                        <a:buClr>
                          <a:srgbClr val="003D4C"/>
                        </a:buClr>
                        <a:buFont typeface="System Font"/>
                        <a:buChar char="●"/>
                      </a:pPr>
                      <a:r>
                        <a:rPr lang="en-GB" sz="1050" kern="1200">
                          <a:solidFill>
                            <a:srgbClr val="003D4C"/>
                          </a:solidFill>
                          <a:latin typeface="Arial" panose="020B0604020202020204" pitchFamily="34" charset="0"/>
                          <a:ea typeface="+mn-ea"/>
                          <a:cs typeface="Arial" panose="020B0604020202020204" pitchFamily="34" charset="0"/>
                        </a:rPr>
                        <a:t>Enhance team leadership, using coaching and mentoring skills to become a stronger leader of leaders</a:t>
                      </a:r>
                    </a:p>
                    <a:p>
                      <a:pPr marL="285750" indent="-285750" rtl="0" fontAlgn="base">
                        <a:buClr>
                          <a:srgbClr val="003D4C"/>
                        </a:buClr>
                        <a:buFont typeface="System Font"/>
                        <a:buChar char="●"/>
                      </a:pPr>
                      <a:r>
                        <a:rPr lang="en-GB" sz="1050" kern="1200">
                          <a:solidFill>
                            <a:srgbClr val="003D4C"/>
                          </a:solidFill>
                          <a:latin typeface="Arial" panose="020B0604020202020204" pitchFamily="34" charset="0"/>
                          <a:ea typeface="+mn-ea"/>
                          <a:cs typeface="Arial" panose="020B0604020202020204" pitchFamily="34" charset="0"/>
                        </a:rPr>
                        <a:t>Refine negotiation and influencing skills, become more adept at managing complex and competing stakeholder relationships and make stronger cases for change</a:t>
                      </a:r>
                    </a:p>
                    <a:p>
                      <a:pPr marL="285750" indent="-285750" rtl="0" fontAlgn="base">
                        <a:buClr>
                          <a:srgbClr val="003D4C"/>
                        </a:buClr>
                        <a:buFont typeface="System Font"/>
                        <a:buChar char="●"/>
                      </a:pPr>
                      <a:r>
                        <a:rPr lang="en-GB" sz="1050" kern="1200">
                          <a:solidFill>
                            <a:srgbClr val="003D4C"/>
                          </a:solidFill>
                          <a:latin typeface="Arial" panose="020B0604020202020204" pitchFamily="34" charset="0"/>
                          <a:ea typeface="+mn-ea"/>
                          <a:cs typeface="Arial" panose="020B0604020202020204" pitchFamily="34" charset="0"/>
                        </a:rPr>
                        <a:t>Establish shared experiences, networks and strategic connections in a supportive environment</a:t>
                      </a:r>
                      <a:endParaRPr lang="en-US" sz="1050" kern="1200">
                        <a:solidFill>
                          <a:srgbClr val="003D4C"/>
                        </a:solidFill>
                        <a:latin typeface="Arial" panose="020B0604020202020204" pitchFamily="34" charset="0"/>
                        <a:ea typeface="+mn-ea"/>
                        <a:cs typeface="Arial" panose="020B0604020202020204" pitchFamily="34" charset="0"/>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362300577"/>
                  </a:ext>
                </a:extLst>
              </a:tr>
              <a:tr h="410011">
                <a:tc>
                  <a:txBody>
                    <a:bodyPr/>
                    <a:lstStyle/>
                    <a:p>
                      <a:r>
                        <a:rPr lang="en-IE" sz="1050" b="1">
                          <a:solidFill>
                            <a:srgbClr val="003D4C"/>
                          </a:solidFill>
                          <a:latin typeface="Arial" panose="020B0604020202020204" pitchFamily="34" charset="0"/>
                          <a:cs typeface="Arial" panose="020B0604020202020204" pitchFamily="34" charset="0"/>
                        </a:rPr>
                        <a:t>Eligibility</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50" dirty="0">
                          <a:solidFill>
                            <a:srgbClr val="003D4C"/>
                          </a:solidFill>
                          <a:latin typeface="Arial"/>
                          <a:cs typeface="Arial"/>
                        </a:rPr>
                        <a:t>Open to all women staff (including trans women and non binary people who are comfortable in a female-centred community).</a:t>
                      </a:r>
                      <a:r>
                        <a:rPr lang="en-IE" sz="1050" dirty="0">
                          <a:solidFill>
                            <a:srgbClr val="003D4C"/>
                          </a:solidFill>
                          <a:latin typeface="Arial"/>
                          <a:cs typeface="Arial"/>
                        </a:rPr>
                        <a:t> at grades 8 and 9 currently in a management role, seeking to consolidate their knowledge and practice of leadership and people management</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1956892306"/>
                  </a:ext>
                </a:extLst>
              </a:tr>
              <a:tr h="410011">
                <a:tc>
                  <a:txBody>
                    <a:bodyPr/>
                    <a:lstStyle/>
                    <a:p>
                      <a:r>
                        <a:rPr lang="en-IE" sz="1050" b="1">
                          <a:solidFill>
                            <a:srgbClr val="003D4C"/>
                          </a:solidFill>
                          <a:latin typeface="Arial" panose="020B0604020202020204" pitchFamily="34" charset="0"/>
                          <a:cs typeface="Arial" panose="020B0604020202020204" pitchFamily="34" charset="0"/>
                        </a:rPr>
                        <a:t>Timing</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IE" sz="1050" dirty="0">
                          <a:solidFill>
                            <a:srgbClr val="003D4C"/>
                          </a:solidFill>
                          <a:latin typeface="Arial" panose="020B0604020202020204" pitchFamily="34" charset="0"/>
                          <a:cs typeface="Arial" panose="020B0604020202020204" pitchFamily="34" charset="0"/>
                        </a:rPr>
                        <a:t>Cohort 1: February – October 2022</a:t>
                      </a:r>
                    </a:p>
                    <a:p>
                      <a:pPr marL="0" marR="0" lvl="0" indent="0" algn="l" defTabSz="914377" rtl="0" eaLnBrk="1" fontAlgn="auto" latinLnBrk="0" hangingPunct="1">
                        <a:lnSpc>
                          <a:spcPct val="100000"/>
                        </a:lnSpc>
                        <a:spcBef>
                          <a:spcPts val="0"/>
                        </a:spcBef>
                        <a:spcAft>
                          <a:spcPts val="0"/>
                        </a:spcAft>
                        <a:buClrTx/>
                        <a:buSzTx/>
                        <a:buFontTx/>
                        <a:buNone/>
                        <a:tabLst/>
                        <a:defRPr/>
                      </a:pPr>
                      <a:r>
                        <a:rPr lang="en-IE" sz="1050" dirty="0">
                          <a:solidFill>
                            <a:srgbClr val="003D4C"/>
                          </a:solidFill>
                          <a:latin typeface="Arial" panose="020B0604020202020204" pitchFamily="34" charset="0"/>
                          <a:cs typeface="Arial" panose="020B0604020202020204" pitchFamily="34" charset="0"/>
                        </a:rPr>
                        <a:t>Cohort 2: April – November 2022</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974819148"/>
                  </a:ext>
                </a:extLst>
              </a:tr>
            </a:tbl>
          </a:graphicData>
        </a:graphic>
      </p:graphicFrame>
      <p:sp>
        <p:nvSpPr>
          <p:cNvPr id="6" name="Title 5">
            <a:extLst>
              <a:ext uri="{FF2B5EF4-FFF2-40B4-BE49-F238E27FC236}">
                <a16:creationId xmlns:a16="http://schemas.microsoft.com/office/drawing/2014/main" id="{41EB488A-0F4F-6F4D-B10E-9BF41E6CCF17}"/>
              </a:ext>
            </a:extLst>
          </p:cNvPr>
          <p:cNvSpPr txBox="1">
            <a:spLocks noGrp="1"/>
          </p:cNvSpPr>
          <p:nvPr>
            <p:ph type="title" idx="4294967295"/>
          </p:nvPr>
        </p:nvSpPr>
        <p:spPr>
          <a:xfrm>
            <a:off x="120584" y="1186827"/>
            <a:ext cx="3544967" cy="20005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Senior Women in Leadership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Provides senior female identifying staff in UCL with the opportunity to reflect on their leadership profile and plan how to grow their skills and develop their impact as senior leaders in UCL.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chemeClr val="bg1">
                  <a:lumMod val="95000"/>
                </a:scheme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16239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F6662F-F185-6B4A-A626-239584253A80}"/>
              </a:ext>
              <a:ext uri="{C183D7F6-B498-43B3-948B-1728B52AA6E4}">
                <adec:decorative xmlns:adec="http://schemas.microsoft.com/office/drawing/2017/decorative" val="1"/>
              </a:ext>
            </a:extLst>
          </p:cNvPr>
          <p:cNvSpPr/>
          <p:nvPr/>
        </p:nvSpPr>
        <p:spPr>
          <a:xfrm>
            <a:off x="0" y="367259"/>
            <a:ext cx="9144000" cy="4776241"/>
          </a:xfrm>
          <a:prstGeom prst="rect">
            <a:avLst/>
          </a:prstGeom>
          <a:solidFill>
            <a:srgbClr val="009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a:extLst>
              <a:ext uri="{FF2B5EF4-FFF2-40B4-BE49-F238E27FC236}">
                <a16:creationId xmlns:a16="http://schemas.microsoft.com/office/drawing/2014/main" id="{93C41919-6ECA-EA45-8C74-3153262A9F7D}"/>
              </a:ext>
            </a:extLst>
          </p:cNvPr>
          <p:cNvSpPr txBox="1">
            <a:spLocks noGrp="1"/>
          </p:cNvSpPr>
          <p:nvPr>
            <p:ph type="title" idx="4294967295"/>
          </p:nvPr>
        </p:nvSpPr>
        <p:spPr>
          <a:xfrm>
            <a:off x="387533" y="945591"/>
            <a:ext cx="4801688" cy="229235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Leadership programmes for </a:t>
            </a:r>
            <a:r>
              <a:rPr kumimoji="0" lang="en-GB" sz="3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academic / research staff</a:t>
            </a:r>
            <a:endParaRPr kumimoji="0" lang="en-US" sz="3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3" name="Picture 2" descr="A picture containing diagram&#10;&#10;Description automatically generated">
            <a:extLst>
              <a:ext uri="{FF2B5EF4-FFF2-40B4-BE49-F238E27FC236}">
                <a16:creationId xmlns:a16="http://schemas.microsoft.com/office/drawing/2014/main" id="{EA49118C-CFC2-4ED8-B39D-3EE7D449FBD1}"/>
              </a:ext>
            </a:extLst>
          </p:cNvPr>
          <p:cNvPicPr>
            <a:picLocks noChangeAspect="1"/>
          </p:cNvPicPr>
          <p:nvPr/>
        </p:nvPicPr>
        <p:blipFill>
          <a:blip r:embed="rId2"/>
          <a:stretch>
            <a:fillRect/>
          </a:stretch>
        </p:blipFill>
        <p:spPr>
          <a:xfrm>
            <a:off x="5189221" y="2447119"/>
            <a:ext cx="3814075" cy="2696381"/>
          </a:xfrm>
          <a:prstGeom prst="rect">
            <a:avLst/>
          </a:prstGeom>
        </p:spPr>
      </p:pic>
    </p:spTree>
    <p:extLst>
      <p:ext uri="{BB962C8B-B14F-4D97-AF65-F5344CB8AC3E}">
        <p14:creationId xmlns:p14="http://schemas.microsoft.com/office/powerpoint/2010/main" val="1616532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9BE515-DBFB-4A4E-930A-2C167DD5704F}"/>
              </a:ext>
              <a:ext uri="{C183D7F6-B498-43B3-948B-1728B52AA6E4}">
                <adec:decorative xmlns:adec="http://schemas.microsoft.com/office/drawing/2017/decorative" val="1"/>
              </a:ext>
            </a:extLst>
          </p:cNvPr>
          <p:cNvSpPr/>
          <p:nvPr/>
        </p:nvSpPr>
        <p:spPr>
          <a:xfrm>
            <a:off x="0" y="367259"/>
            <a:ext cx="9144000" cy="4776241"/>
          </a:xfrm>
          <a:prstGeom prst="rect">
            <a:avLst/>
          </a:prstGeom>
          <a:solidFill>
            <a:srgbClr val="003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3" descr="Table containg details of the course, including time commitment, learning outcomes and eligibility. ">
            <a:extLst>
              <a:ext uri="{FF2B5EF4-FFF2-40B4-BE49-F238E27FC236}">
                <a16:creationId xmlns:a16="http://schemas.microsoft.com/office/drawing/2014/main" id="{B5E88B48-5C08-344A-926B-2D5A2801EF65}"/>
              </a:ext>
            </a:extLst>
          </p:cNvPr>
          <p:cNvGraphicFramePr>
            <a:graphicFrameLocks noGrp="1"/>
          </p:cNvGraphicFramePr>
          <p:nvPr>
            <p:extLst>
              <p:ext uri="{D42A27DB-BD31-4B8C-83A1-F6EECF244321}">
                <p14:modId xmlns:p14="http://schemas.microsoft.com/office/powerpoint/2010/main" val="3992368859"/>
              </p:ext>
            </p:extLst>
          </p:nvPr>
        </p:nvGraphicFramePr>
        <p:xfrm>
          <a:off x="3922690" y="1175940"/>
          <a:ext cx="4964171" cy="3215097"/>
        </p:xfrm>
        <a:graphic>
          <a:graphicData uri="http://schemas.openxmlformats.org/drawingml/2006/table">
            <a:tbl>
              <a:tblPr firstRow="1" bandRow="1">
                <a:tableStyleId>{F5AB1C69-6EDB-4FF4-983F-18BD219EF322}</a:tableStyleId>
              </a:tblPr>
              <a:tblGrid>
                <a:gridCol w="966269">
                  <a:extLst>
                    <a:ext uri="{9D8B030D-6E8A-4147-A177-3AD203B41FA5}">
                      <a16:colId xmlns:a16="http://schemas.microsoft.com/office/drawing/2014/main" val="1967357138"/>
                    </a:ext>
                  </a:extLst>
                </a:gridCol>
                <a:gridCol w="3997902">
                  <a:extLst>
                    <a:ext uri="{9D8B030D-6E8A-4147-A177-3AD203B41FA5}">
                      <a16:colId xmlns:a16="http://schemas.microsoft.com/office/drawing/2014/main" val="2998069572"/>
                    </a:ext>
                  </a:extLst>
                </a:gridCol>
              </a:tblGrid>
              <a:tr h="2934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E" sz="1050" b="1">
                          <a:solidFill>
                            <a:srgbClr val="003D4C"/>
                          </a:solidFill>
                          <a:latin typeface="Arial" panose="020B0604020202020204" pitchFamily="34" charset="0"/>
                          <a:cs typeface="Arial" panose="020B0604020202020204" pitchFamily="34" charset="0"/>
                        </a:rPr>
                        <a:t>Learning hours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lvl="0" algn="l">
                        <a:lnSpc>
                          <a:spcPct val="100000"/>
                        </a:lnSpc>
                        <a:spcBef>
                          <a:spcPts val="0"/>
                        </a:spcBef>
                        <a:spcAft>
                          <a:spcPts val="0"/>
                        </a:spcAft>
                        <a:buNone/>
                      </a:pPr>
                      <a:r>
                        <a:rPr lang="en-IE" sz="1050" b="0" i="0" u="none" strike="noStrike" noProof="0">
                          <a:solidFill>
                            <a:srgbClr val="003D4C"/>
                          </a:solidFill>
                          <a:latin typeface="Arial" panose="020B0604020202020204" pitchFamily="34" charset="0"/>
                          <a:cs typeface="Arial" panose="020B0604020202020204" pitchFamily="34" charset="0"/>
                        </a:rPr>
                        <a:t>22.5 hours (core virtual workshops, plus additional pre and post work on Resilient Leaders Development Plan) </a:t>
                      </a:r>
                      <a:endParaRPr lang="en-US" sz="1050">
                        <a:solidFill>
                          <a:srgbClr val="003D4C"/>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2455009525"/>
                  </a:ext>
                </a:extLst>
              </a:tr>
              <a:tr h="293438">
                <a:tc>
                  <a:txBody>
                    <a:bodyPr/>
                    <a:lstStyle/>
                    <a:p>
                      <a:r>
                        <a:rPr lang="en-IE" sz="1050" b="1">
                          <a:solidFill>
                            <a:srgbClr val="003D4C"/>
                          </a:solidFill>
                          <a:latin typeface="Arial" panose="020B0604020202020204" pitchFamily="34" charset="0"/>
                          <a:cs typeface="Arial" panose="020B0604020202020204" pitchFamily="34" charset="0"/>
                        </a:rPr>
                        <a:t>Seats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lvl="0">
                        <a:buNone/>
                      </a:pPr>
                      <a:r>
                        <a:rPr lang="en-IE" sz="1050" b="0" i="0" u="none" strike="noStrike" noProof="0">
                          <a:solidFill>
                            <a:srgbClr val="003D4C"/>
                          </a:solidFill>
                          <a:latin typeface="Arial" panose="020B0604020202020204" pitchFamily="34" charset="0"/>
                          <a:cs typeface="Arial" panose="020B0604020202020204" pitchFamily="34" charset="0"/>
                        </a:rPr>
                        <a:t>30 (across three cohorts)</a:t>
                      </a:r>
                      <a:endParaRPr lang="en-US" sz="1050">
                        <a:solidFill>
                          <a:srgbClr val="003D4C"/>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379020093"/>
                  </a:ext>
                </a:extLst>
              </a:tr>
              <a:tr h="1574388">
                <a:tc>
                  <a:txBody>
                    <a:bodyPr/>
                    <a:lstStyle/>
                    <a:p>
                      <a:r>
                        <a:rPr lang="en-IE" sz="1050" b="1">
                          <a:solidFill>
                            <a:srgbClr val="003D4C"/>
                          </a:solidFill>
                          <a:latin typeface="Arial" panose="020B0604020202020204" pitchFamily="34" charset="0"/>
                          <a:cs typeface="Arial" panose="020B0604020202020204" pitchFamily="34" charset="0"/>
                        </a:rPr>
                        <a:t>Learning outcomes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marL="171450" lvl="0" indent="-171450" algn="l">
                        <a:lnSpc>
                          <a:spcPct val="100000"/>
                        </a:lnSpc>
                        <a:spcBef>
                          <a:spcPts val="0"/>
                        </a:spcBef>
                        <a:spcAft>
                          <a:spcPts val="0"/>
                        </a:spcAft>
                        <a:buClr>
                          <a:srgbClr val="003D4C"/>
                        </a:buClr>
                        <a:buFont typeface="System Font"/>
                        <a:buChar char="●"/>
                      </a:pPr>
                      <a:r>
                        <a:rPr lang="en-IE" sz="1050" b="0" i="0" u="none" strike="noStrike" noProof="0">
                          <a:solidFill>
                            <a:srgbClr val="003D4C"/>
                          </a:solidFill>
                          <a:latin typeface="Arial" panose="020B0604020202020204" pitchFamily="34" charset="0"/>
                          <a:cs typeface="Arial" panose="020B0604020202020204" pitchFamily="34" charset="0"/>
                        </a:rPr>
                        <a:t>Explore the concept of leadership</a:t>
                      </a:r>
                      <a:endParaRPr lang="en-US" sz="1050" b="0" i="0" u="none" strike="noStrike" noProof="0">
                        <a:solidFill>
                          <a:srgbClr val="003D4C"/>
                        </a:solidFill>
                        <a:latin typeface="Arial" panose="020B0604020202020204" pitchFamily="34" charset="0"/>
                        <a:cs typeface="Arial" panose="020B0604020202020204" pitchFamily="34" charset="0"/>
                      </a:endParaRPr>
                    </a:p>
                    <a:p>
                      <a:pPr marL="171450" lvl="0" indent="-171450" algn="l">
                        <a:lnSpc>
                          <a:spcPct val="100000"/>
                        </a:lnSpc>
                        <a:spcBef>
                          <a:spcPts val="0"/>
                        </a:spcBef>
                        <a:spcAft>
                          <a:spcPts val="0"/>
                        </a:spcAft>
                        <a:buClr>
                          <a:srgbClr val="003D4C"/>
                        </a:buClr>
                        <a:buFont typeface="System Font"/>
                        <a:buChar char="●"/>
                      </a:pPr>
                      <a:r>
                        <a:rPr lang="en-IE" sz="1050" b="0" i="0" u="none" strike="noStrike" noProof="0">
                          <a:solidFill>
                            <a:srgbClr val="003D4C"/>
                          </a:solidFill>
                          <a:latin typeface="Arial" panose="020B0604020202020204" pitchFamily="34" charset="0"/>
                          <a:cs typeface="Arial" panose="020B0604020202020204" pitchFamily="34" charset="0"/>
                        </a:rPr>
                        <a:t>Build confidence and range in your leadership style</a:t>
                      </a:r>
                      <a:endParaRPr lang="en-IE" sz="1050">
                        <a:solidFill>
                          <a:srgbClr val="003D4C"/>
                        </a:solidFill>
                        <a:latin typeface="Arial" panose="020B0604020202020204" pitchFamily="34" charset="0"/>
                        <a:cs typeface="Arial" panose="020B0604020202020204" pitchFamily="34" charset="0"/>
                      </a:endParaRPr>
                    </a:p>
                    <a:p>
                      <a:pPr marL="171450" lvl="0" indent="-171450" algn="l">
                        <a:lnSpc>
                          <a:spcPct val="100000"/>
                        </a:lnSpc>
                        <a:spcBef>
                          <a:spcPts val="0"/>
                        </a:spcBef>
                        <a:spcAft>
                          <a:spcPts val="0"/>
                        </a:spcAft>
                        <a:buClr>
                          <a:srgbClr val="003D4C"/>
                        </a:buClr>
                        <a:buFont typeface="System Font"/>
                        <a:buChar char="●"/>
                      </a:pPr>
                      <a:r>
                        <a:rPr lang="en-IE" sz="1050" b="0" i="0" u="none" strike="noStrike" noProof="0">
                          <a:solidFill>
                            <a:srgbClr val="003D4C"/>
                          </a:solidFill>
                          <a:latin typeface="Arial" panose="020B0604020202020204" pitchFamily="34" charset="0"/>
                          <a:cs typeface="Arial" panose="020B0604020202020204" pitchFamily="34" charset="0"/>
                        </a:rPr>
                        <a:t>Gain understanding on various team roles and their place in high-functioning teams</a:t>
                      </a:r>
                      <a:endParaRPr lang="en-IE" sz="1050">
                        <a:solidFill>
                          <a:srgbClr val="003D4C"/>
                        </a:solidFill>
                        <a:latin typeface="Arial" panose="020B0604020202020204" pitchFamily="34" charset="0"/>
                        <a:cs typeface="Arial" panose="020B0604020202020204" pitchFamily="34" charset="0"/>
                      </a:endParaRPr>
                    </a:p>
                    <a:p>
                      <a:pPr marL="171450" lvl="0" indent="-171450" algn="l">
                        <a:lnSpc>
                          <a:spcPct val="100000"/>
                        </a:lnSpc>
                        <a:spcBef>
                          <a:spcPts val="0"/>
                        </a:spcBef>
                        <a:spcAft>
                          <a:spcPts val="0"/>
                        </a:spcAft>
                        <a:buClr>
                          <a:srgbClr val="003D4C"/>
                        </a:buClr>
                        <a:buFont typeface="System Font"/>
                        <a:buChar char="●"/>
                      </a:pPr>
                      <a:r>
                        <a:rPr lang="en-IE" sz="1050" b="0" i="0" u="none" strike="noStrike" noProof="0">
                          <a:solidFill>
                            <a:srgbClr val="003D4C"/>
                          </a:solidFill>
                          <a:latin typeface="Arial" panose="020B0604020202020204" pitchFamily="34" charset="0"/>
                          <a:cs typeface="Arial" panose="020B0604020202020204" pitchFamily="34" charset="0"/>
                        </a:rPr>
                        <a:t>Understand the impact you have on those you are leading</a:t>
                      </a:r>
                      <a:endParaRPr lang="en-IE" sz="1050">
                        <a:solidFill>
                          <a:srgbClr val="003D4C"/>
                        </a:solidFill>
                        <a:latin typeface="Arial" panose="020B0604020202020204" pitchFamily="34" charset="0"/>
                        <a:cs typeface="Arial" panose="020B0604020202020204" pitchFamily="34" charset="0"/>
                      </a:endParaRPr>
                    </a:p>
                    <a:p>
                      <a:pPr marL="171450" lvl="0" indent="-171450" algn="l">
                        <a:lnSpc>
                          <a:spcPct val="100000"/>
                        </a:lnSpc>
                        <a:spcBef>
                          <a:spcPts val="0"/>
                        </a:spcBef>
                        <a:spcAft>
                          <a:spcPts val="0"/>
                        </a:spcAft>
                        <a:buClr>
                          <a:srgbClr val="003D4C"/>
                        </a:buClr>
                        <a:buFont typeface="System Font"/>
                        <a:buChar char="●"/>
                      </a:pPr>
                      <a:r>
                        <a:rPr lang="en-IE" sz="1050" b="0" i="0" u="none" strike="noStrike" noProof="0">
                          <a:solidFill>
                            <a:srgbClr val="003D4C"/>
                          </a:solidFill>
                          <a:latin typeface="Arial" panose="020B0604020202020204" pitchFamily="34" charset="0"/>
                          <a:cs typeface="Arial" panose="020B0604020202020204" pitchFamily="34" charset="0"/>
                        </a:rPr>
                        <a:t>Influence people towards a common goal</a:t>
                      </a:r>
                      <a:endParaRPr lang="en-IE" sz="1050">
                        <a:solidFill>
                          <a:srgbClr val="003D4C"/>
                        </a:solidFill>
                        <a:latin typeface="Arial" panose="020B0604020202020204" pitchFamily="34" charset="0"/>
                        <a:cs typeface="Arial" panose="020B0604020202020204" pitchFamily="34" charset="0"/>
                      </a:endParaRPr>
                    </a:p>
                    <a:p>
                      <a:pPr marL="171450" lvl="0" indent="-171450">
                        <a:buClr>
                          <a:srgbClr val="003D4C"/>
                        </a:buClr>
                        <a:buFont typeface="System Font"/>
                        <a:buChar char="●"/>
                      </a:pPr>
                      <a:r>
                        <a:rPr lang="en-IE" sz="1050" b="0" i="0" u="none" strike="noStrike" noProof="0">
                          <a:solidFill>
                            <a:srgbClr val="003D4C"/>
                          </a:solidFill>
                          <a:latin typeface="Arial" panose="020B0604020202020204" pitchFamily="34" charset="0"/>
                          <a:cs typeface="Arial" panose="020B0604020202020204" pitchFamily="34" charset="0"/>
                        </a:rPr>
                        <a:t>Identify how these skills can benefit you in your current research role and beyond</a:t>
                      </a:r>
                      <a:endParaRPr lang="en-IE" sz="1050">
                        <a:solidFill>
                          <a:srgbClr val="003D4C"/>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362300577"/>
                  </a:ext>
                </a:extLst>
              </a:tr>
              <a:tr h="410011">
                <a:tc>
                  <a:txBody>
                    <a:bodyPr/>
                    <a:lstStyle/>
                    <a:p>
                      <a:r>
                        <a:rPr lang="en-IE" sz="1050" b="1">
                          <a:solidFill>
                            <a:srgbClr val="003D4C"/>
                          </a:solidFill>
                          <a:latin typeface="Arial" panose="020B0604020202020204" pitchFamily="34" charset="0"/>
                          <a:cs typeface="Arial" panose="020B0604020202020204" pitchFamily="34" charset="0"/>
                        </a:rPr>
                        <a:t>Eligibility</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lvl="0">
                        <a:buNone/>
                      </a:pPr>
                      <a:r>
                        <a:rPr lang="en-IE" sz="1050" b="0" i="0" u="none" strike="noStrike" noProof="0">
                          <a:solidFill>
                            <a:srgbClr val="003D4C"/>
                          </a:solidFill>
                          <a:latin typeface="Arial" panose="020B0604020202020204" pitchFamily="34" charset="0"/>
                          <a:cs typeface="Arial" panose="020B0604020202020204" pitchFamily="34" charset="0"/>
                        </a:rPr>
                        <a:t>UCL research staff in grades 6 to 8 roles, with little or no previous or current leadership experience</a:t>
                      </a:r>
                      <a:endParaRPr lang="en-US" sz="1050">
                        <a:solidFill>
                          <a:srgbClr val="003D4C"/>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1956892306"/>
                  </a:ext>
                </a:extLst>
              </a:tr>
              <a:tr h="410011">
                <a:tc>
                  <a:txBody>
                    <a:bodyPr/>
                    <a:lstStyle/>
                    <a:p>
                      <a:r>
                        <a:rPr lang="en-IE" sz="1050" b="1">
                          <a:solidFill>
                            <a:srgbClr val="003D4C"/>
                          </a:solidFill>
                          <a:latin typeface="Arial" panose="020B0604020202020204" pitchFamily="34" charset="0"/>
                          <a:cs typeface="Arial" panose="020B0604020202020204" pitchFamily="34" charset="0"/>
                        </a:rPr>
                        <a:t>Timing</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lvl="0">
                        <a:buNone/>
                      </a:pPr>
                      <a:r>
                        <a:rPr lang="en-US" sz="1050">
                          <a:solidFill>
                            <a:srgbClr val="003D4C"/>
                          </a:solidFill>
                          <a:latin typeface="Arial" panose="020B0604020202020204" pitchFamily="34" charset="0"/>
                          <a:cs typeface="Arial" panose="020B0604020202020204" pitchFamily="34" charset="0"/>
                        </a:rPr>
                        <a:t>Cohort 2: 14 February to 2 March 2022</a:t>
                      </a:r>
                    </a:p>
                    <a:p>
                      <a:pPr lvl="0">
                        <a:buNone/>
                      </a:pPr>
                      <a:r>
                        <a:rPr lang="en-US" sz="1050">
                          <a:solidFill>
                            <a:srgbClr val="003D4C"/>
                          </a:solidFill>
                          <a:latin typeface="Arial" panose="020B0604020202020204" pitchFamily="34" charset="0"/>
                          <a:cs typeface="Arial" panose="020B0604020202020204" pitchFamily="34" charset="0"/>
                        </a:rPr>
                        <a:t>Cohort 3: 4, 5, 6 April 2022 tbc</a:t>
                      </a:r>
                    </a:p>
                    <a:p>
                      <a:pPr lvl="0">
                        <a:buNone/>
                      </a:pPr>
                      <a:r>
                        <a:rPr lang="en-US" sz="1050">
                          <a:solidFill>
                            <a:srgbClr val="003D4C"/>
                          </a:solidFill>
                          <a:latin typeface="Arial" panose="020B0604020202020204" pitchFamily="34" charset="0"/>
                          <a:cs typeface="Arial" panose="020B0604020202020204" pitchFamily="34" charset="0"/>
                        </a:rPr>
                        <a:t>Cohort 4: 8, 9, 10 June 2022 tbc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227039327"/>
                  </a:ext>
                </a:extLst>
              </a:tr>
            </a:tbl>
          </a:graphicData>
        </a:graphic>
      </p:graphicFrame>
      <p:sp>
        <p:nvSpPr>
          <p:cNvPr id="6" name="Title 5">
            <a:extLst>
              <a:ext uri="{FF2B5EF4-FFF2-40B4-BE49-F238E27FC236}">
                <a16:creationId xmlns:a16="http://schemas.microsoft.com/office/drawing/2014/main" id="{41EB488A-0F4F-6F4D-B10E-9BF41E6CCF17}"/>
              </a:ext>
            </a:extLst>
          </p:cNvPr>
          <p:cNvSpPr txBox="1">
            <a:spLocks noGrp="1"/>
          </p:cNvSpPr>
          <p:nvPr>
            <p:ph type="title" idx="4294967295"/>
          </p:nvPr>
        </p:nvSpPr>
        <p:spPr>
          <a:xfrm>
            <a:off x="120584" y="1186827"/>
            <a:ext cx="3544967" cy="22159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Leadership in Action </a:t>
            </a:r>
            <a:br>
              <a:rPr kumimoji="0" lang="en-IE" sz="1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br>
            <a:r>
              <a:rPr kumimoji="0" lang="en-IE" sz="1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for Early Career Researchers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Prepares early career researchers for various leadership and team roles within the context of HE. Participants learn the foundations of leadership (and their leadership style) through practical, hands-on tasks designed for researchers. </a:t>
            </a:r>
            <a:endParaRPr kumimoji="0" lang="en-US" sz="1800" b="1" i="0" u="none" strike="noStrike" kern="1200" cap="none" spc="0" normalizeH="0" baseline="0" noProof="0">
              <a:ln>
                <a:noFill/>
              </a:ln>
              <a:solidFill>
                <a:schemeClr val="bg1">
                  <a:lumMod val="95000"/>
                </a:scheme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25758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5A8EE8-4FA5-5F4F-B566-EDDAAB2A5978}"/>
              </a:ext>
              <a:ext uri="{C183D7F6-B498-43B3-948B-1728B52AA6E4}">
                <adec:decorative xmlns:adec="http://schemas.microsoft.com/office/drawing/2017/decorative" val="1"/>
              </a:ext>
            </a:extLst>
          </p:cNvPr>
          <p:cNvSpPr/>
          <p:nvPr/>
        </p:nvSpPr>
        <p:spPr>
          <a:xfrm>
            <a:off x="0" y="367259"/>
            <a:ext cx="9144000" cy="4776241"/>
          </a:xfrm>
          <a:prstGeom prst="rect">
            <a:avLst/>
          </a:prstGeom>
          <a:solidFill>
            <a:srgbClr val="003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3" descr="Table containg details of the course, including time commitment, learning outcomes and eligibility. ">
            <a:extLst>
              <a:ext uri="{FF2B5EF4-FFF2-40B4-BE49-F238E27FC236}">
                <a16:creationId xmlns:a16="http://schemas.microsoft.com/office/drawing/2014/main" id="{B5E88B48-5C08-344A-926B-2D5A2801EF65}"/>
              </a:ext>
            </a:extLst>
          </p:cNvPr>
          <p:cNvGraphicFramePr>
            <a:graphicFrameLocks noGrp="1"/>
          </p:cNvGraphicFramePr>
          <p:nvPr>
            <p:extLst>
              <p:ext uri="{D42A27DB-BD31-4B8C-83A1-F6EECF244321}">
                <p14:modId xmlns:p14="http://schemas.microsoft.com/office/powerpoint/2010/main" val="2425618132"/>
              </p:ext>
            </p:extLst>
          </p:nvPr>
        </p:nvGraphicFramePr>
        <p:xfrm>
          <a:off x="3922690" y="1175940"/>
          <a:ext cx="4964171" cy="3608138"/>
        </p:xfrm>
        <a:graphic>
          <a:graphicData uri="http://schemas.openxmlformats.org/drawingml/2006/table">
            <a:tbl>
              <a:tblPr firstRow="1" bandRow="1">
                <a:tableStyleId>{F5AB1C69-6EDB-4FF4-983F-18BD219EF322}</a:tableStyleId>
              </a:tblPr>
              <a:tblGrid>
                <a:gridCol w="966269">
                  <a:extLst>
                    <a:ext uri="{9D8B030D-6E8A-4147-A177-3AD203B41FA5}">
                      <a16:colId xmlns:a16="http://schemas.microsoft.com/office/drawing/2014/main" val="1967357138"/>
                    </a:ext>
                  </a:extLst>
                </a:gridCol>
                <a:gridCol w="3997902">
                  <a:extLst>
                    <a:ext uri="{9D8B030D-6E8A-4147-A177-3AD203B41FA5}">
                      <a16:colId xmlns:a16="http://schemas.microsoft.com/office/drawing/2014/main" val="2998069572"/>
                    </a:ext>
                  </a:extLst>
                </a:gridCol>
              </a:tblGrid>
              <a:tr h="2934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E" sz="1050" b="1">
                          <a:solidFill>
                            <a:srgbClr val="003D4C"/>
                          </a:solidFill>
                          <a:latin typeface="Arial" panose="020B0604020202020204" pitchFamily="34" charset="0"/>
                          <a:cs typeface="Arial" panose="020B0604020202020204" pitchFamily="34" charset="0"/>
                        </a:rPr>
                        <a:t>Learning hours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lvl="0" algn="l">
                        <a:lnSpc>
                          <a:spcPct val="100000"/>
                        </a:lnSpc>
                        <a:spcBef>
                          <a:spcPts val="0"/>
                        </a:spcBef>
                        <a:spcAft>
                          <a:spcPts val="0"/>
                        </a:spcAft>
                        <a:buNone/>
                      </a:pPr>
                      <a:r>
                        <a:rPr lang="en-IE" sz="1050" b="0" i="0" u="none" strike="noStrike" noProof="0">
                          <a:solidFill>
                            <a:srgbClr val="003D4C"/>
                          </a:solidFill>
                          <a:latin typeface="Arial" panose="020B0604020202020204" pitchFamily="34" charset="0"/>
                          <a:cs typeface="Arial" panose="020B0604020202020204" pitchFamily="34" charset="0"/>
                        </a:rPr>
                        <a:t>16 hours (across four half-days of live virtual sessions)</a:t>
                      </a:r>
                      <a:endParaRPr lang="en-US" sz="1050">
                        <a:solidFill>
                          <a:srgbClr val="003D4C"/>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2455009525"/>
                  </a:ext>
                </a:extLst>
              </a:tr>
              <a:tr h="293438">
                <a:tc>
                  <a:txBody>
                    <a:bodyPr/>
                    <a:lstStyle/>
                    <a:p>
                      <a:r>
                        <a:rPr lang="en-IE" sz="1050" b="1">
                          <a:solidFill>
                            <a:srgbClr val="003D4C"/>
                          </a:solidFill>
                          <a:latin typeface="Arial"/>
                          <a:cs typeface="Arial"/>
                        </a:rPr>
                        <a:t>Seats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lvl="0" algn="l">
                        <a:lnSpc>
                          <a:spcPct val="100000"/>
                        </a:lnSpc>
                        <a:spcBef>
                          <a:spcPts val="0"/>
                        </a:spcBef>
                        <a:spcAft>
                          <a:spcPts val="0"/>
                        </a:spcAft>
                        <a:buNone/>
                      </a:pPr>
                      <a:r>
                        <a:rPr lang="en-IE" sz="1050" b="0" i="0" u="none" strike="noStrike" noProof="0">
                          <a:solidFill>
                            <a:srgbClr val="003D4C"/>
                          </a:solidFill>
                          <a:latin typeface="Arial"/>
                          <a:cs typeface="Arial"/>
                        </a:rPr>
                        <a:t>3 x 16 </a:t>
                      </a:r>
                      <a:endParaRPr lang="en-US" sz="1050">
                        <a:solidFill>
                          <a:srgbClr val="003D4C"/>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379020093"/>
                  </a:ext>
                </a:extLst>
              </a:tr>
              <a:tr h="1574388">
                <a:tc>
                  <a:txBody>
                    <a:bodyPr/>
                    <a:lstStyle/>
                    <a:p>
                      <a:r>
                        <a:rPr lang="en-IE" sz="1050" b="1">
                          <a:solidFill>
                            <a:srgbClr val="003D4C"/>
                          </a:solidFill>
                          <a:latin typeface="Arial" panose="020B0604020202020204" pitchFamily="34" charset="0"/>
                          <a:cs typeface="Arial" panose="020B0604020202020204" pitchFamily="34" charset="0"/>
                        </a:rPr>
                        <a:t>Learning outcomes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marL="171450" lvl="0" indent="-171450" algn="l">
                        <a:lnSpc>
                          <a:spcPct val="100000"/>
                        </a:lnSpc>
                        <a:spcBef>
                          <a:spcPts val="0"/>
                        </a:spcBef>
                        <a:spcAft>
                          <a:spcPts val="0"/>
                        </a:spcAft>
                        <a:buClr>
                          <a:srgbClr val="003D4C"/>
                        </a:buClr>
                        <a:buFont typeface="System Font"/>
                        <a:buChar char="●"/>
                      </a:pPr>
                      <a:r>
                        <a:rPr lang="en-IE" sz="1050" b="0" i="0" u="none" strike="noStrike" noProof="0">
                          <a:solidFill>
                            <a:srgbClr val="003D4C"/>
                          </a:solidFill>
                          <a:latin typeface="Arial" panose="020B0604020202020204" pitchFamily="34" charset="0"/>
                          <a:cs typeface="Arial" panose="020B0604020202020204" pitchFamily="34" charset="0"/>
                        </a:rPr>
                        <a:t>Understand the importance and role of a research team leader</a:t>
                      </a:r>
                      <a:endParaRPr lang="en-US" sz="1050">
                        <a:solidFill>
                          <a:srgbClr val="003D4C"/>
                        </a:solidFill>
                        <a:latin typeface="Arial" panose="020B0604020202020204" pitchFamily="34" charset="0"/>
                        <a:cs typeface="Arial" panose="020B0604020202020204" pitchFamily="34" charset="0"/>
                      </a:endParaRPr>
                    </a:p>
                    <a:p>
                      <a:pPr marL="171450" lvl="0" indent="-171450" algn="l">
                        <a:lnSpc>
                          <a:spcPct val="100000"/>
                        </a:lnSpc>
                        <a:spcBef>
                          <a:spcPts val="0"/>
                        </a:spcBef>
                        <a:spcAft>
                          <a:spcPts val="0"/>
                        </a:spcAft>
                        <a:buClr>
                          <a:srgbClr val="003D4C"/>
                        </a:buClr>
                        <a:buFont typeface="System Font"/>
                        <a:buChar char="●"/>
                      </a:pPr>
                      <a:r>
                        <a:rPr lang="en-IE" sz="1050" b="0" i="0" u="none" strike="noStrike" noProof="0">
                          <a:solidFill>
                            <a:srgbClr val="003D4C"/>
                          </a:solidFill>
                          <a:latin typeface="Arial" panose="020B0604020202020204" pitchFamily="34" charset="0"/>
                          <a:cs typeface="Arial" panose="020B0604020202020204" pitchFamily="34" charset="0"/>
                        </a:rPr>
                        <a:t>Build and lead a more impactful research team in changing times</a:t>
                      </a:r>
                      <a:endParaRPr lang="en-IE" sz="1050">
                        <a:solidFill>
                          <a:srgbClr val="003D4C"/>
                        </a:solidFill>
                        <a:latin typeface="Arial" panose="020B0604020202020204" pitchFamily="34" charset="0"/>
                        <a:cs typeface="Arial" panose="020B0604020202020204" pitchFamily="34" charset="0"/>
                      </a:endParaRPr>
                    </a:p>
                    <a:p>
                      <a:pPr marL="171450" lvl="0" indent="-171450" algn="l">
                        <a:lnSpc>
                          <a:spcPct val="100000"/>
                        </a:lnSpc>
                        <a:spcBef>
                          <a:spcPts val="0"/>
                        </a:spcBef>
                        <a:spcAft>
                          <a:spcPts val="0"/>
                        </a:spcAft>
                        <a:buClr>
                          <a:srgbClr val="003D4C"/>
                        </a:buClr>
                        <a:buFont typeface="System Font"/>
                        <a:buChar char="●"/>
                      </a:pPr>
                      <a:r>
                        <a:rPr lang="en-IE" sz="1050" b="0" i="0" u="none" strike="noStrike" noProof="0">
                          <a:solidFill>
                            <a:srgbClr val="003D4C"/>
                          </a:solidFill>
                          <a:latin typeface="Arial" panose="020B0604020202020204" pitchFamily="34" charset="0"/>
                          <a:cs typeface="Arial" panose="020B0604020202020204" pitchFamily="34" charset="0"/>
                        </a:rPr>
                        <a:t>Understand how to engage in team building and collaborative working</a:t>
                      </a:r>
                      <a:endParaRPr lang="en-IE" sz="1050">
                        <a:solidFill>
                          <a:srgbClr val="003D4C"/>
                        </a:solidFill>
                        <a:latin typeface="Arial" panose="020B0604020202020204" pitchFamily="34" charset="0"/>
                        <a:cs typeface="Arial" panose="020B0604020202020204" pitchFamily="34" charset="0"/>
                      </a:endParaRPr>
                    </a:p>
                    <a:p>
                      <a:pPr marL="171450" lvl="0" indent="-171450" algn="l">
                        <a:lnSpc>
                          <a:spcPct val="100000"/>
                        </a:lnSpc>
                        <a:spcBef>
                          <a:spcPts val="0"/>
                        </a:spcBef>
                        <a:spcAft>
                          <a:spcPts val="0"/>
                        </a:spcAft>
                        <a:buClr>
                          <a:srgbClr val="003D4C"/>
                        </a:buClr>
                        <a:buFont typeface="System Font"/>
                        <a:buChar char="●"/>
                      </a:pPr>
                      <a:r>
                        <a:rPr lang="en-IE" sz="1050" b="0" i="0" u="none" strike="noStrike" noProof="0">
                          <a:solidFill>
                            <a:srgbClr val="003D4C"/>
                          </a:solidFill>
                          <a:latin typeface="Arial" panose="020B0604020202020204" pitchFamily="34" charset="0"/>
                          <a:cs typeface="Arial" panose="020B0604020202020204" pitchFamily="34" charset="0"/>
                        </a:rPr>
                        <a:t>Explore ways to address and resolve challenges arising from leading teams in changing times</a:t>
                      </a:r>
                      <a:endParaRPr lang="en-IE" sz="1050">
                        <a:solidFill>
                          <a:srgbClr val="003D4C"/>
                        </a:solidFill>
                        <a:latin typeface="Arial" panose="020B0604020202020204" pitchFamily="34" charset="0"/>
                        <a:cs typeface="Arial" panose="020B0604020202020204" pitchFamily="34" charset="0"/>
                      </a:endParaRPr>
                    </a:p>
                    <a:p>
                      <a:pPr marL="171450" lvl="0" indent="-171450" algn="l">
                        <a:lnSpc>
                          <a:spcPct val="100000"/>
                        </a:lnSpc>
                        <a:spcBef>
                          <a:spcPts val="0"/>
                        </a:spcBef>
                        <a:spcAft>
                          <a:spcPts val="0"/>
                        </a:spcAft>
                        <a:buClr>
                          <a:srgbClr val="003D4C"/>
                        </a:buClr>
                        <a:buFont typeface="System Font"/>
                        <a:buChar char="●"/>
                      </a:pPr>
                      <a:r>
                        <a:rPr lang="en-IE" sz="1050" b="0" i="0" u="none" strike="noStrike" noProof="0">
                          <a:solidFill>
                            <a:srgbClr val="003D4C"/>
                          </a:solidFill>
                          <a:latin typeface="Arial" panose="020B0604020202020204" pitchFamily="34" charset="0"/>
                          <a:cs typeface="Arial" panose="020B0604020202020204" pitchFamily="34" charset="0"/>
                        </a:rPr>
                        <a:t>Develop a strategy for creating a personal vision for your research career</a:t>
                      </a:r>
                      <a:endParaRPr lang="en-IE" sz="1050">
                        <a:solidFill>
                          <a:srgbClr val="003D4C"/>
                        </a:solidFill>
                        <a:latin typeface="Arial" panose="020B0604020202020204" pitchFamily="34" charset="0"/>
                        <a:cs typeface="Arial" panose="020B0604020202020204" pitchFamily="34" charset="0"/>
                      </a:endParaRPr>
                    </a:p>
                    <a:p>
                      <a:pPr marL="171450" lvl="0" indent="-171450" algn="l">
                        <a:lnSpc>
                          <a:spcPct val="100000"/>
                        </a:lnSpc>
                        <a:spcBef>
                          <a:spcPts val="0"/>
                        </a:spcBef>
                        <a:spcAft>
                          <a:spcPts val="0"/>
                        </a:spcAft>
                        <a:buClr>
                          <a:srgbClr val="003D4C"/>
                        </a:buClr>
                        <a:buFont typeface="System Font"/>
                        <a:buChar char="●"/>
                      </a:pPr>
                      <a:r>
                        <a:rPr lang="en-IE" sz="1050" b="0" i="0" u="none" strike="noStrike" noProof="0">
                          <a:solidFill>
                            <a:srgbClr val="003D4C"/>
                          </a:solidFill>
                          <a:latin typeface="Arial" panose="020B0604020202020204" pitchFamily="34" charset="0"/>
                          <a:cs typeface="Arial" panose="020B0604020202020204" pitchFamily="34" charset="0"/>
                        </a:rPr>
                        <a:t>Lead more effective team meetings</a:t>
                      </a:r>
                      <a:endParaRPr lang="en-IE" sz="1050">
                        <a:solidFill>
                          <a:srgbClr val="003D4C"/>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362300577"/>
                  </a:ext>
                </a:extLst>
              </a:tr>
              <a:tr h="259556">
                <a:tc>
                  <a:txBody>
                    <a:bodyPr/>
                    <a:lstStyle/>
                    <a:p>
                      <a:r>
                        <a:rPr lang="en-IE" sz="1050" b="1">
                          <a:solidFill>
                            <a:srgbClr val="003D4C"/>
                          </a:solidFill>
                          <a:latin typeface="Arial" panose="020B0604020202020204" pitchFamily="34" charset="0"/>
                          <a:cs typeface="Arial" panose="020B0604020202020204" pitchFamily="34" charset="0"/>
                        </a:rPr>
                        <a:t>Eligibility</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lvl="0" algn="l">
                        <a:lnSpc>
                          <a:spcPct val="100000"/>
                        </a:lnSpc>
                        <a:spcBef>
                          <a:spcPts val="0"/>
                        </a:spcBef>
                        <a:spcAft>
                          <a:spcPts val="0"/>
                        </a:spcAft>
                        <a:buNone/>
                      </a:pPr>
                      <a:r>
                        <a:rPr lang="en-IE" sz="1050" b="0" i="0" u="none" strike="noStrike" noProof="0">
                          <a:solidFill>
                            <a:srgbClr val="003D4C"/>
                          </a:solidFill>
                          <a:latin typeface="Arial" panose="020B0604020202020204" pitchFamily="34" charset="0"/>
                          <a:cs typeface="Arial" panose="020B0604020202020204" pitchFamily="34" charset="0"/>
                        </a:rPr>
                        <a:t>Existing research team leaders or experienced researchers with potential to lead a research team (</a:t>
                      </a:r>
                      <a:r>
                        <a:rPr lang="en-IE" sz="1050" b="0" i="0" u="none" strike="noStrike" noProof="0" err="1">
                          <a:solidFill>
                            <a:srgbClr val="003D4C"/>
                          </a:solidFill>
                          <a:latin typeface="Arial" panose="020B0604020202020204" pitchFamily="34" charset="0"/>
                          <a:cs typeface="Arial" panose="020B0604020202020204" pitchFamily="34" charset="0"/>
                        </a:rPr>
                        <a:t>eg</a:t>
                      </a:r>
                      <a:r>
                        <a:rPr lang="en-IE" sz="1050" b="0" i="0" u="none" strike="noStrike" noProof="0">
                          <a:solidFill>
                            <a:srgbClr val="003D4C"/>
                          </a:solidFill>
                          <a:latin typeface="Arial" panose="020B0604020202020204" pitchFamily="34" charset="0"/>
                          <a:cs typeface="Arial" panose="020B0604020202020204" pitchFamily="34" charset="0"/>
                        </a:rPr>
                        <a:t> FLF fellows) at grades 8 to 9</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1956892306"/>
                  </a:ext>
                </a:extLst>
              </a:tr>
              <a:tr h="259556">
                <a:tc>
                  <a:txBody>
                    <a:bodyPr/>
                    <a:lstStyle/>
                    <a:p>
                      <a:r>
                        <a:rPr lang="en-IE" sz="1050" b="1">
                          <a:solidFill>
                            <a:srgbClr val="003D4C"/>
                          </a:solidFill>
                          <a:latin typeface="Arial" panose="020B0604020202020204" pitchFamily="34" charset="0"/>
                          <a:cs typeface="Arial" panose="020B0604020202020204" pitchFamily="34" charset="0"/>
                        </a:rPr>
                        <a:t>Timing</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lvl="0" algn="l">
                        <a:lnSpc>
                          <a:spcPct val="100000"/>
                        </a:lnSpc>
                        <a:spcBef>
                          <a:spcPts val="0"/>
                        </a:spcBef>
                        <a:spcAft>
                          <a:spcPts val="0"/>
                        </a:spcAft>
                        <a:buNone/>
                      </a:pPr>
                      <a:r>
                        <a:rPr lang="en-IE" sz="1050" b="0" i="0" u="none" strike="noStrike" noProof="0">
                          <a:solidFill>
                            <a:srgbClr val="003D4C"/>
                          </a:solidFill>
                          <a:latin typeface="Arial" panose="020B0604020202020204" pitchFamily="34" charset="0"/>
                          <a:cs typeface="Arial" panose="020B0604020202020204" pitchFamily="34" charset="0"/>
                        </a:rPr>
                        <a:t>Cohort 2: 24, 25, 31 January, 1 February 2022</a:t>
                      </a:r>
                    </a:p>
                    <a:p>
                      <a:pPr lvl="0" algn="l">
                        <a:lnSpc>
                          <a:spcPct val="100000"/>
                        </a:lnSpc>
                        <a:spcBef>
                          <a:spcPts val="0"/>
                        </a:spcBef>
                        <a:spcAft>
                          <a:spcPts val="0"/>
                        </a:spcAft>
                        <a:buNone/>
                      </a:pPr>
                      <a:r>
                        <a:rPr lang="en-IE" sz="1050" b="0" i="0" u="none" strike="noStrike" noProof="0">
                          <a:solidFill>
                            <a:srgbClr val="003D4C"/>
                          </a:solidFill>
                          <a:latin typeface="Arial" panose="020B0604020202020204" pitchFamily="34" charset="0"/>
                          <a:cs typeface="Arial" panose="020B0604020202020204" pitchFamily="34" charset="0"/>
                        </a:rPr>
                        <a:t>Cohort 3: 26, 27 April, 3, 4 May 2022</a:t>
                      </a:r>
                    </a:p>
                    <a:p>
                      <a:pPr lvl="0" algn="l">
                        <a:lnSpc>
                          <a:spcPct val="100000"/>
                        </a:lnSpc>
                        <a:spcBef>
                          <a:spcPts val="0"/>
                        </a:spcBef>
                        <a:spcAft>
                          <a:spcPts val="0"/>
                        </a:spcAft>
                        <a:buNone/>
                      </a:pPr>
                      <a:r>
                        <a:rPr lang="en-IE" sz="1050" b="0" i="0" u="none" strike="noStrike" noProof="0">
                          <a:solidFill>
                            <a:srgbClr val="003D4C"/>
                          </a:solidFill>
                          <a:latin typeface="Arial" panose="020B0604020202020204" pitchFamily="34" charset="0"/>
                          <a:cs typeface="Arial" panose="020B0604020202020204" pitchFamily="34" charset="0"/>
                        </a:rPr>
                        <a:t>Cohort 4: 20, 21, 27, 28 June 2022</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480774667"/>
                  </a:ext>
                </a:extLst>
              </a:tr>
            </a:tbl>
          </a:graphicData>
        </a:graphic>
      </p:graphicFrame>
      <p:sp>
        <p:nvSpPr>
          <p:cNvPr id="6" name="Title 5">
            <a:extLst>
              <a:ext uri="{FF2B5EF4-FFF2-40B4-BE49-F238E27FC236}">
                <a16:creationId xmlns:a16="http://schemas.microsoft.com/office/drawing/2014/main" id="{41EB488A-0F4F-6F4D-B10E-9BF41E6CCF17}"/>
              </a:ext>
            </a:extLst>
          </p:cNvPr>
          <p:cNvSpPr txBox="1">
            <a:spLocks noGrp="1"/>
          </p:cNvSpPr>
          <p:nvPr>
            <p:ph type="title" idx="4294967295"/>
          </p:nvPr>
        </p:nvSpPr>
        <p:spPr>
          <a:xfrm>
            <a:off x="120584" y="1186827"/>
            <a:ext cx="3544967" cy="32932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Research Team Leaders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Equips Research Team Leaders with the skills and tools to lead a research team whilst developing a research career. A key feature of this leadership programme is its focus on developing the ability to lead in challenging times and periods of change in the research landscape. The programme offers participants a unique opportunity to have a hands-on experience of leading a team of researchers through group exercises.</a:t>
            </a:r>
            <a:endParaRPr kumimoji="0" lang="en-US"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chemeClr val="bg1">
                  <a:lumMod val="95000"/>
                </a:scheme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6798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B590714-0F5F-D149-9DAA-4FB9CB5D482A}"/>
              </a:ext>
              <a:ext uri="{C183D7F6-B498-43B3-948B-1728B52AA6E4}">
                <adec:decorative xmlns:adec="http://schemas.microsoft.com/office/drawing/2017/decorative" val="1"/>
              </a:ext>
            </a:extLst>
          </p:cNvPr>
          <p:cNvSpPr/>
          <p:nvPr/>
        </p:nvSpPr>
        <p:spPr>
          <a:xfrm>
            <a:off x="0" y="367259"/>
            <a:ext cx="9144000" cy="4776241"/>
          </a:xfrm>
          <a:prstGeom prst="rect">
            <a:avLst/>
          </a:prstGeom>
          <a:solidFill>
            <a:srgbClr val="8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descr="Section header. The next pages will provide information on the courses available for all staff. ">
            <a:extLst>
              <a:ext uri="{FF2B5EF4-FFF2-40B4-BE49-F238E27FC236}">
                <a16:creationId xmlns:a16="http://schemas.microsoft.com/office/drawing/2014/main" id="{93C41919-6ECA-EA45-8C74-3153262A9F7D}"/>
              </a:ext>
            </a:extLst>
          </p:cNvPr>
          <p:cNvSpPr txBox="1">
            <a:spLocks noGrp="1"/>
          </p:cNvSpPr>
          <p:nvPr>
            <p:ph type="title" idx="4294967295"/>
          </p:nvPr>
        </p:nvSpPr>
        <p:spPr>
          <a:xfrm>
            <a:off x="674914" y="1267677"/>
            <a:ext cx="6966857"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Leadership programmes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for all staff</a:t>
            </a:r>
            <a:endParaRPr kumimoji="0" lang="en-US" sz="3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3" name="Picture 2" descr="A group of people standing on a podium&#10;&#10;Description automatically generated with low confidence">
            <a:extLst>
              <a:ext uri="{FF2B5EF4-FFF2-40B4-BE49-F238E27FC236}">
                <a16:creationId xmlns:a16="http://schemas.microsoft.com/office/drawing/2014/main" id="{45D6F04C-A738-4A71-8A8C-1C92536921F9}"/>
              </a:ext>
            </a:extLst>
          </p:cNvPr>
          <p:cNvPicPr>
            <a:picLocks noChangeAspect="1"/>
          </p:cNvPicPr>
          <p:nvPr/>
        </p:nvPicPr>
        <p:blipFill>
          <a:blip r:embed="rId3"/>
          <a:stretch>
            <a:fillRect/>
          </a:stretch>
        </p:blipFill>
        <p:spPr>
          <a:xfrm>
            <a:off x="4619722" y="1945036"/>
            <a:ext cx="4524278" cy="3198463"/>
          </a:xfrm>
          <a:prstGeom prst="rect">
            <a:avLst/>
          </a:prstGeom>
        </p:spPr>
      </p:pic>
    </p:spTree>
    <p:extLst>
      <p:ext uri="{BB962C8B-B14F-4D97-AF65-F5344CB8AC3E}">
        <p14:creationId xmlns:p14="http://schemas.microsoft.com/office/powerpoint/2010/main" val="1826382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4FF0317-DD25-2847-92A2-6A7D8B253CA6}"/>
              </a:ext>
              <a:ext uri="{C183D7F6-B498-43B3-948B-1728B52AA6E4}">
                <adec:decorative xmlns:adec="http://schemas.microsoft.com/office/drawing/2017/decorative" val="1"/>
              </a:ext>
            </a:extLst>
          </p:cNvPr>
          <p:cNvSpPr/>
          <p:nvPr/>
        </p:nvSpPr>
        <p:spPr>
          <a:xfrm>
            <a:off x="0" y="367259"/>
            <a:ext cx="9144000" cy="4776241"/>
          </a:xfrm>
          <a:prstGeom prst="rect">
            <a:avLst/>
          </a:prstGeom>
          <a:solidFill>
            <a:srgbClr val="003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3" descr="Table containg details of the course, including time commitment, learning outcomes and eligibility. &#10;&#10;">
            <a:extLst>
              <a:ext uri="{FF2B5EF4-FFF2-40B4-BE49-F238E27FC236}">
                <a16:creationId xmlns:a16="http://schemas.microsoft.com/office/drawing/2014/main" id="{B5E88B48-5C08-344A-926B-2D5A2801EF65}"/>
              </a:ext>
            </a:extLst>
          </p:cNvPr>
          <p:cNvGraphicFramePr>
            <a:graphicFrameLocks noGrp="1"/>
          </p:cNvGraphicFramePr>
          <p:nvPr>
            <p:extLst>
              <p:ext uri="{D42A27DB-BD31-4B8C-83A1-F6EECF244321}">
                <p14:modId xmlns:p14="http://schemas.microsoft.com/office/powerpoint/2010/main" val="1339802010"/>
              </p:ext>
            </p:extLst>
          </p:nvPr>
        </p:nvGraphicFramePr>
        <p:xfrm>
          <a:off x="3919903" y="1069730"/>
          <a:ext cx="4964171" cy="3821742"/>
        </p:xfrm>
        <a:graphic>
          <a:graphicData uri="http://schemas.openxmlformats.org/drawingml/2006/table">
            <a:tbl>
              <a:tblPr firstRow="1">
                <a:tableStyleId>{F5AB1C69-6EDB-4FF4-983F-18BD219EF322}</a:tableStyleId>
              </a:tblPr>
              <a:tblGrid>
                <a:gridCol w="966269">
                  <a:extLst>
                    <a:ext uri="{9D8B030D-6E8A-4147-A177-3AD203B41FA5}">
                      <a16:colId xmlns:a16="http://schemas.microsoft.com/office/drawing/2014/main" val="1967357138"/>
                    </a:ext>
                  </a:extLst>
                </a:gridCol>
                <a:gridCol w="3997902">
                  <a:extLst>
                    <a:ext uri="{9D8B030D-6E8A-4147-A177-3AD203B41FA5}">
                      <a16:colId xmlns:a16="http://schemas.microsoft.com/office/drawing/2014/main" val="2998069572"/>
                    </a:ext>
                  </a:extLst>
                </a:gridCol>
              </a:tblGrid>
              <a:tr h="527538">
                <a:tc>
                  <a:txBody>
                    <a:bodyPr/>
                    <a:lstStyle/>
                    <a:p>
                      <a:r>
                        <a:rPr lang="en-IE" sz="1050" b="1">
                          <a:solidFill>
                            <a:srgbClr val="003D4C"/>
                          </a:solidFill>
                          <a:latin typeface="Arial" panose="020B0604020202020204" pitchFamily="34" charset="0"/>
                          <a:cs typeface="Arial" panose="020B0604020202020204" pitchFamily="34" charset="0"/>
                        </a:rPr>
                        <a:t>Learning hours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r>
                        <a:rPr lang="en-IE" sz="1050" b="0">
                          <a:solidFill>
                            <a:srgbClr val="003D4C"/>
                          </a:solidFill>
                          <a:latin typeface="Arial" panose="020B0604020202020204" pitchFamily="34" charset="0"/>
                          <a:cs typeface="Arial" panose="020B0604020202020204" pitchFamily="34" charset="0"/>
                        </a:rPr>
                        <a:t>40 hours – mixture of self-paced learning, virtual and face to face workshops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224470321"/>
                  </a:ext>
                </a:extLst>
              </a:tr>
              <a:tr h="296598">
                <a:tc>
                  <a:txBody>
                    <a:bodyPr/>
                    <a:lstStyle/>
                    <a:p>
                      <a:r>
                        <a:rPr lang="en-IE" sz="1050" b="1">
                          <a:solidFill>
                            <a:srgbClr val="003D4C"/>
                          </a:solidFill>
                          <a:latin typeface="Arial" panose="020B0604020202020204" pitchFamily="34" charset="0"/>
                          <a:cs typeface="Arial" panose="020B0604020202020204" pitchFamily="34" charset="0"/>
                        </a:rPr>
                        <a:t>Seats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r>
                        <a:rPr lang="en-IE" sz="1050">
                          <a:solidFill>
                            <a:srgbClr val="003D4C"/>
                          </a:solidFill>
                          <a:latin typeface="Arial" panose="020B0604020202020204" pitchFamily="34" charset="0"/>
                          <a:cs typeface="Arial" panose="020B0604020202020204" pitchFamily="34" charset="0"/>
                        </a:rPr>
                        <a:t>2 x 30 </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379020093"/>
                  </a:ext>
                </a:extLst>
              </a:tr>
              <a:tr h="1825064">
                <a:tc>
                  <a:txBody>
                    <a:bodyPr/>
                    <a:lstStyle/>
                    <a:p>
                      <a:r>
                        <a:rPr lang="en-IE" sz="1050" b="1">
                          <a:solidFill>
                            <a:srgbClr val="003D4C"/>
                          </a:solidFill>
                          <a:latin typeface="Arial" panose="020B0604020202020204" pitchFamily="34" charset="0"/>
                          <a:cs typeface="Arial" panose="020B0604020202020204" pitchFamily="34" charset="0"/>
                        </a:rPr>
                        <a:t>Learning outcomes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marL="285750" indent="-285750" rtl="0" fontAlgn="base">
                        <a:buClr>
                          <a:srgbClr val="003D4C"/>
                        </a:buClr>
                        <a:buFont typeface="System Font"/>
                        <a:buChar char="●"/>
                      </a:pPr>
                      <a:r>
                        <a:rPr lang="en-IE" sz="1050" b="0" i="0" kern="1200">
                          <a:solidFill>
                            <a:srgbClr val="003D4C"/>
                          </a:solidFill>
                          <a:effectLst/>
                          <a:latin typeface="Arial" panose="020B0604020202020204" pitchFamily="34" charset="0"/>
                          <a:ea typeface="+mn-ea"/>
                          <a:cs typeface="Arial" panose="020B0604020202020204" pitchFamily="34" charset="0"/>
                        </a:rPr>
                        <a:t>Greater awareness of leadership strengths and weaknesses, and how they add value to colleagues, staff and students</a:t>
                      </a:r>
                      <a:r>
                        <a:rPr lang="en-US" sz="1050" b="0" i="0" kern="1200">
                          <a:solidFill>
                            <a:srgbClr val="003D4C"/>
                          </a:solidFill>
                          <a:effectLst/>
                          <a:latin typeface="Arial" panose="020B0604020202020204" pitchFamily="34" charset="0"/>
                          <a:ea typeface="+mn-ea"/>
                          <a:cs typeface="Arial" panose="020B0604020202020204" pitchFamily="34" charset="0"/>
                        </a:rPr>
                        <a:t>​</a:t>
                      </a:r>
                    </a:p>
                    <a:p>
                      <a:pPr marL="285750" indent="-285750" rtl="0" fontAlgn="base">
                        <a:buClr>
                          <a:srgbClr val="003D4C"/>
                        </a:buClr>
                        <a:buFont typeface="System Font"/>
                        <a:buChar char="●"/>
                      </a:pPr>
                      <a:r>
                        <a:rPr lang="en-IE" sz="1050" b="0" i="0" kern="1200">
                          <a:solidFill>
                            <a:srgbClr val="003D4C"/>
                          </a:solidFill>
                          <a:effectLst/>
                          <a:latin typeface="Arial" panose="020B0604020202020204" pitchFamily="34" charset="0"/>
                          <a:ea typeface="+mn-ea"/>
                          <a:cs typeface="Arial" panose="020B0604020202020204" pitchFamily="34" charset="0"/>
                        </a:rPr>
                        <a:t>Strategies for improving resilience and work-life balance</a:t>
                      </a:r>
                      <a:r>
                        <a:rPr lang="en-US" sz="1050" b="0" i="0" kern="1200">
                          <a:solidFill>
                            <a:srgbClr val="003D4C"/>
                          </a:solidFill>
                          <a:effectLst/>
                          <a:latin typeface="Arial" panose="020B0604020202020204" pitchFamily="34" charset="0"/>
                          <a:ea typeface="+mn-ea"/>
                          <a:cs typeface="Arial" panose="020B0604020202020204" pitchFamily="34" charset="0"/>
                        </a:rPr>
                        <a:t>​</a:t>
                      </a:r>
                    </a:p>
                    <a:p>
                      <a:pPr marL="285750" indent="-285750" rtl="0" fontAlgn="base">
                        <a:buClr>
                          <a:srgbClr val="003D4C"/>
                        </a:buClr>
                        <a:buFont typeface="System Font"/>
                        <a:buChar char="●"/>
                      </a:pPr>
                      <a:r>
                        <a:rPr lang="en-IE" sz="1050" b="0" i="0" kern="1200">
                          <a:solidFill>
                            <a:srgbClr val="003D4C"/>
                          </a:solidFill>
                          <a:effectLst/>
                          <a:latin typeface="Arial" panose="020B0604020202020204" pitchFamily="34" charset="0"/>
                          <a:ea typeface="+mn-ea"/>
                          <a:cs typeface="Arial" panose="020B0604020202020204" pitchFamily="34" charset="0"/>
                        </a:rPr>
                        <a:t>Ability to use the right management skill and approach at the right time, with the right people</a:t>
                      </a:r>
                      <a:r>
                        <a:rPr lang="en-US" sz="1050" b="0" i="0" kern="1200">
                          <a:solidFill>
                            <a:srgbClr val="003D4C"/>
                          </a:solidFill>
                          <a:effectLst/>
                          <a:latin typeface="Arial" panose="020B0604020202020204" pitchFamily="34" charset="0"/>
                          <a:ea typeface="+mn-ea"/>
                          <a:cs typeface="Arial" panose="020B0604020202020204" pitchFamily="34" charset="0"/>
                        </a:rPr>
                        <a:t>​</a:t>
                      </a:r>
                    </a:p>
                    <a:p>
                      <a:pPr marL="285750" indent="-285750" rtl="0" fontAlgn="base">
                        <a:buClr>
                          <a:srgbClr val="003D4C"/>
                        </a:buClr>
                        <a:buFont typeface="System Font"/>
                        <a:buChar char="●"/>
                      </a:pPr>
                      <a:r>
                        <a:rPr lang="en-IE" sz="1050" b="0" i="0" kern="1200">
                          <a:solidFill>
                            <a:srgbClr val="003D4C"/>
                          </a:solidFill>
                          <a:effectLst/>
                          <a:latin typeface="Arial" panose="020B0604020202020204" pitchFamily="34" charset="0"/>
                          <a:ea typeface="+mn-ea"/>
                          <a:cs typeface="Arial" panose="020B0604020202020204" pitchFamily="34" charset="0"/>
                        </a:rPr>
                        <a:t>Play an active role in creating an inclusive environment and recognise and tackle potential harassment, discrimination or unacceptable behaviour</a:t>
                      </a:r>
                      <a:r>
                        <a:rPr lang="en-US" sz="1050" b="0" i="0" kern="1200">
                          <a:solidFill>
                            <a:srgbClr val="003D4C"/>
                          </a:solidFill>
                          <a:effectLst/>
                          <a:latin typeface="Arial" panose="020B0604020202020204" pitchFamily="34" charset="0"/>
                          <a:ea typeface="+mn-ea"/>
                          <a:cs typeface="Arial" panose="020B0604020202020204" pitchFamily="34" charset="0"/>
                        </a:rPr>
                        <a:t>​</a:t>
                      </a:r>
                    </a:p>
                    <a:p>
                      <a:pPr marL="285750" indent="-285750" rtl="0" fontAlgn="base">
                        <a:buClr>
                          <a:srgbClr val="003D4C"/>
                        </a:buClr>
                        <a:buFont typeface="System Font"/>
                        <a:buChar char="●"/>
                      </a:pPr>
                      <a:r>
                        <a:rPr lang="en-IE" sz="1050" b="0" i="0" kern="1200">
                          <a:solidFill>
                            <a:srgbClr val="003D4C"/>
                          </a:solidFill>
                          <a:effectLst/>
                          <a:latin typeface="Arial" panose="020B0604020202020204" pitchFamily="34" charset="0"/>
                          <a:ea typeface="+mn-ea"/>
                          <a:cs typeface="Arial" panose="020B0604020202020204" pitchFamily="34" charset="0"/>
                        </a:rPr>
                        <a:t>Build a network, collaborate and consult effectively</a:t>
                      </a:r>
                      <a:r>
                        <a:rPr lang="en-US" sz="1050" b="0" i="0" kern="1200">
                          <a:solidFill>
                            <a:srgbClr val="003D4C"/>
                          </a:solidFill>
                          <a:effectLst/>
                          <a:latin typeface="Arial" panose="020B0604020202020204" pitchFamily="34" charset="0"/>
                          <a:ea typeface="+mn-ea"/>
                          <a:cs typeface="Arial" panose="020B0604020202020204" pitchFamily="34" charset="0"/>
                        </a:rPr>
                        <a:t>​</a:t>
                      </a:r>
                    </a:p>
                    <a:p>
                      <a:pPr marL="285750" indent="-285750" rtl="0" fontAlgn="base">
                        <a:buClr>
                          <a:srgbClr val="003D4C"/>
                        </a:buClr>
                        <a:buFont typeface="System Font"/>
                        <a:buChar char="●"/>
                      </a:pPr>
                      <a:r>
                        <a:rPr lang="en-IE" sz="1050" b="0" i="0" kern="1200">
                          <a:solidFill>
                            <a:srgbClr val="003D4C"/>
                          </a:solidFill>
                          <a:effectLst/>
                          <a:latin typeface="Arial" panose="020B0604020202020204" pitchFamily="34" charset="0"/>
                          <a:ea typeface="+mn-ea"/>
                          <a:cs typeface="Arial" panose="020B0604020202020204" pitchFamily="34" charset="0"/>
                        </a:rPr>
                        <a:t>Improved ability to lead meetings and committees</a:t>
                      </a:r>
                      <a:r>
                        <a:rPr lang="en-US" sz="1050" b="0" i="0" kern="1200">
                          <a:solidFill>
                            <a:srgbClr val="003D4C"/>
                          </a:solidFill>
                          <a:effectLst/>
                          <a:latin typeface="Arial" panose="020B0604020202020204" pitchFamily="34" charset="0"/>
                          <a:ea typeface="+mn-ea"/>
                          <a:cs typeface="Arial" panose="020B0604020202020204" pitchFamily="34" charset="0"/>
                        </a:rPr>
                        <a:t>​</a:t>
                      </a:r>
                    </a:p>
                    <a:p>
                      <a:pPr marL="285750" indent="-285750" rtl="0" fontAlgn="base">
                        <a:buClr>
                          <a:srgbClr val="003D4C"/>
                        </a:buClr>
                        <a:buFont typeface="System Font"/>
                        <a:buChar char="●"/>
                      </a:pPr>
                      <a:r>
                        <a:rPr lang="en-IE" sz="1050" b="0" i="0" kern="1200">
                          <a:solidFill>
                            <a:srgbClr val="003D4C"/>
                          </a:solidFill>
                          <a:effectLst/>
                          <a:latin typeface="Arial" panose="020B0604020202020204" pitchFamily="34" charset="0"/>
                          <a:ea typeface="+mn-ea"/>
                          <a:cs typeface="Arial" panose="020B0604020202020204" pitchFamily="34" charset="0"/>
                        </a:rPr>
                        <a:t>Think and act more strategically</a:t>
                      </a:r>
                      <a:r>
                        <a:rPr lang="en-US" sz="1050" b="0" i="0" kern="1200">
                          <a:solidFill>
                            <a:srgbClr val="003D4C"/>
                          </a:solidFill>
                          <a:effectLst/>
                          <a:latin typeface="Arial" panose="020B0604020202020204" pitchFamily="34" charset="0"/>
                          <a:ea typeface="+mn-ea"/>
                          <a:cs typeface="Arial" panose="020B0604020202020204" pitchFamily="34" charset="0"/>
                        </a:rPr>
                        <a:t>​</a:t>
                      </a:r>
                    </a:p>
                    <a:p>
                      <a:pPr marL="285750" indent="-285750" rtl="0" fontAlgn="base">
                        <a:buClr>
                          <a:srgbClr val="003D4C"/>
                        </a:buClr>
                        <a:buFont typeface="System Font"/>
                        <a:buChar char="●"/>
                      </a:pPr>
                      <a:r>
                        <a:rPr lang="en-IE" sz="1050" b="0" i="0" kern="1200">
                          <a:solidFill>
                            <a:srgbClr val="003D4C"/>
                          </a:solidFill>
                          <a:effectLst/>
                          <a:latin typeface="Arial" panose="020B0604020202020204" pitchFamily="34" charset="0"/>
                          <a:ea typeface="+mn-ea"/>
                          <a:cs typeface="Arial" panose="020B0604020202020204" pitchFamily="34" charset="0"/>
                        </a:rPr>
                        <a:t>Manage projects successfully</a:t>
                      </a:r>
                      <a:r>
                        <a:rPr lang="en-IE" sz="1350" b="0" i="0" kern="1200">
                          <a:solidFill>
                            <a:schemeClr val="dk1"/>
                          </a:solidFill>
                          <a:effectLst/>
                          <a:latin typeface="+mn-lt"/>
                          <a:ea typeface="+mn-ea"/>
                          <a:cs typeface="+mn-cs"/>
                        </a:rPr>
                        <a:t> </a:t>
                      </a:r>
                      <a:endParaRPr lang="en-US" sz="1350" b="0" i="0" kern="1200">
                        <a:solidFill>
                          <a:schemeClr val="dk1"/>
                        </a:solidFill>
                        <a:effectLst/>
                        <a:latin typeface="+mn-lt"/>
                        <a:ea typeface="+mn-ea"/>
                        <a:cs typeface="+mn-cs"/>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362300577"/>
                  </a:ext>
                </a:extLst>
              </a:tr>
              <a:tr h="414426">
                <a:tc>
                  <a:txBody>
                    <a:bodyPr/>
                    <a:lstStyle/>
                    <a:p>
                      <a:r>
                        <a:rPr lang="en-IE" sz="1050" b="1">
                          <a:solidFill>
                            <a:srgbClr val="003D4C"/>
                          </a:solidFill>
                          <a:latin typeface="Arial" panose="020B0604020202020204" pitchFamily="34" charset="0"/>
                          <a:cs typeface="Arial" panose="020B0604020202020204" pitchFamily="34" charset="0"/>
                        </a:rPr>
                        <a:t>Eligibility</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r>
                        <a:rPr lang="en-IE" sz="1050" b="0" i="0" kern="1200">
                          <a:solidFill>
                            <a:srgbClr val="003D4C"/>
                          </a:solidFill>
                          <a:effectLst/>
                          <a:latin typeface="Arial" panose="020B0604020202020204" pitchFamily="34" charset="0"/>
                          <a:ea typeface="+mn-ea"/>
                          <a:cs typeface="Arial" panose="020B0604020202020204" pitchFamily="34" charset="0"/>
                        </a:rPr>
                        <a:t>Leaders at Grade 7, who have been identified as having potential to progress within the next 12-18 months</a:t>
                      </a:r>
                      <a:endParaRPr lang="en-IE" sz="1050">
                        <a:solidFill>
                          <a:srgbClr val="003D4C"/>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1956892306"/>
                  </a:ext>
                </a:extLst>
              </a:tr>
              <a:tr h="369276">
                <a:tc>
                  <a:txBody>
                    <a:bodyPr/>
                    <a:lstStyle/>
                    <a:p>
                      <a:r>
                        <a:rPr lang="en-IE" sz="1050" b="1">
                          <a:solidFill>
                            <a:srgbClr val="003D4C"/>
                          </a:solidFill>
                          <a:latin typeface="Arial" panose="020B0604020202020204" pitchFamily="34" charset="0"/>
                          <a:cs typeface="Arial" panose="020B0604020202020204" pitchFamily="34" charset="0"/>
                        </a:rPr>
                        <a:t>Timing</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r>
                        <a:rPr lang="en-IE" sz="1050">
                          <a:solidFill>
                            <a:srgbClr val="003D4C"/>
                          </a:solidFill>
                          <a:latin typeface="Arial" panose="020B0604020202020204" pitchFamily="34" charset="0"/>
                          <a:cs typeface="Arial" panose="020B0604020202020204" pitchFamily="34" charset="0"/>
                        </a:rPr>
                        <a:t>Cohort 1: February 2022 to November 2022</a:t>
                      </a:r>
                    </a:p>
                    <a:p>
                      <a:r>
                        <a:rPr lang="en-IE" sz="1050">
                          <a:solidFill>
                            <a:srgbClr val="003D4C"/>
                          </a:solidFill>
                          <a:latin typeface="Arial" panose="020B0604020202020204" pitchFamily="34" charset="0"/>
                          <a:cs typeface="Arial" panose="020B0604020202020204" pitchFamily="34" charset="0"/>
                        </a:rPr>
                        <a:t>Cohort 2: May 2022 to March 2023</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2257786387"/>
                  </a:ext>
                </a:extLst>
              </a:tr>
            </a:tbl>
          </a:graphicData>
        </a:graphic>
      </p:graphicFrame>
      <p:sp>
        <p:nvSpPr>
          <p:cNvPr id="6" name="Title 5">
            <a:extLst>
              <a:ext uri="{FF2B5EF4-FFF2-40B4-BE49-F238E27FC236}">
                <a16:creationId xmlns:a16="http://schemas.microsoft.com/office/drawing/2014/main" id="{41EB488A-0F4F-6F4D-B10E-9BF41E6CCF17}"/>
              </a:ext>
            </a:extLst>
          </p:cNvPr>
          <p:cNvSpPr txBox="1">
            <a:spLocks noGrp="1"/>
          </p:cNvSpPr>
          <p:nvPr>
            <p:ph type="title" idx="4294967295"/>
          </p:nvPr>
        </p:nvSpPr>
        <p:spPr>
          <a:xfrm>
            <a:off x="120584" y="1186827"/>
            <a:ext cx="3544967" cy="17235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bg1">
                    <a:lumMod val="95000"/>
                  </a:schemeClr>
                </a:solidFill>
                <a:effectLst/>
                <a:uLnTx/>
                <a:uFillTx/>
                <a:latin typeface="Arial" panose="020B0604020202020204" pitchFamily="34" charset="0"/>
                <a:ea typeface="+mn-ea"/>
                <a:cs typeface="Arial" panose="020B0604020202020204" pitchFamily="34" charset="0"/>
              </a:rPr>
              <a:t>Advancing Leaders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chemeClr val="bg1">
                  <a:lumMod val="95000"/>
                </a:scheme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Prepares academic and professional services leaders to advance by developing their ability to think and act strategically, build personal influence and networks and lead teams and projects. </a:t>
            </a:r>
            <a:r>
              <a:rPr kumimoji="0" lang="en-IE" sz="1400" b="0" i="0" u="none" strike="noStrike" kern="1200" cap="none" spc="0" normalizeH="0" baseline="0" noProof="0">
                <a:ln>
                  <a:noFill/>
                </a:ln>
                <a:solidFill>
                  <a:schemeClr val="tx1"/>
                </a:solidFill>
                <a:effectLst/>
                <a:uLnTx/>
                <a:uFillTx/>
                <a:latin typeface="+mn-lt"/>
                <a:ea typeface="+mn-ea"/>
                <a:cs typeface="+mn-cs"/>
              </a:rPr>
              <a:t> </a:t>
            </a:r>
            <a:endParaRPr kumimoji="0" lang="en-US" sz="1400" b="1" i="0" u="none" strike="noStrike" kern="1200" cap="none" spc="0" normalizeH="0" baseline="0" noProof="0">
              <a:ln>
                <a:noFill/>
              </a:ln>
              <a:solidFill>
                <a:schemeClr val="bg1">
                  <a:lumMod val="95000"/>
                </a:scheme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86139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2FFA0FC-4A88-3A49-A6B4-F4944324F156}"/>
              </a:ext>
              <a:ext uri="{C183D7F6-B498-43B3-948B-1728B52AA6E4}">
                <adec:decorative xmlns:adec="http://schemas.microsoft.com/office/drawing/2017/decorative" val="1"/>
              </a:ext>
            </a:extLst>
          </p:cNvPr>
          <p:cNvSpPr/>
          <p:nvPr/>
        </p:nvSpPr>
        <p:spPr>
          <a:xfrm>
            <a:off x="0" y="367259"/>
            <a:ext cx="9144000" cy="4776241"/>
          </a:xfrm>
          <a:prstGeom prst="rect">
            <a:avLst/>
          </a:prstGeom>
          <a:solidFill>
            <a:srgbClr val="003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3" descr="Table containg details of the course, including time commitment, learning outcomes and eligibility. ">
            <a:extLst>
              <a:ext uri="{FF2B5EF4-FFF2-40B4-BE49-F238E27FC236}">
                <a16:creationId xmlns:a16="http://schemas.microsoft.com/office/drawing/2014/main" id="{B5E88B48-5C08-344A-926B-2D5A2801EF65}"/>
              </a:ext>
            </a:extLst>
          </p:cNvPr>
          <p:cNvGraphicFramePr>
            <a:graphicFrameLocks noGrp="1"/>
          </p:cNvGraphicFramePr>
          <p:nvPr>
            <p:extLst>
              <p:ext uri="{D42A27DB-BD31-4B8C-83A1-F6EECF244321}">
                <p14:modId xmlns:p14="http://schemas.microsoft.com/office/powerpoint/2010/main" val="2370088719"/>
              </p:ext>
            </p:extLst>
          </p:nvPr>
        </p:nvGraphicFramePr>
        <p:xfrm>
          <a:off x="3922690" y="1175941"/>
          <a:ext cx="4964171" cy="3502890"/>
        </p:xfrm>
        <a:graphic>
          <a:graphicData uri="http://schemas.openxmlformats.org/drawingml/2006/table">
            <a:tbl>
              <a:tblPr firstRow="1">
                <a:tableStyleId>{F5AB1C69-6EDB-4FF4-983F-18BD219EF322}</a:tableStyleId>
              </a:tblPr>
              <a:tblGrid>
                <a:gridCol w="966269">
                  <a:extLst>
                    <a:ext uri="{9D8B030D-6E8A-4147-A177-3AD203B41FA5}">
                      <a16:colId xmlns:a16="http://schemas.microsoft.com/office/drawing/2014/main" val="1967357138"/>
                    </a:ext>
                  </a:extLst>
                </a:gridCol>
                <a:gridCol w="3997902">
                  <a:extLst>
                    <a:ext uri="{9D8B030D-6E8A-4147-A177-3AD203B41FA5}">
                      <a16:colId xmlns:a16="http://schemas.microsoft.com/office/drawing/2014/main" val="2998069572"/>
                    </a:ext>
                  </a:extLst>
                </a:gridCol>
              </a:tblGrid>
              <a:tr h="414426">
                <a:tc>
                  <a:txBody>
                    <a:bodyPr/>
                    <a:lstStyle/>
                    <a:p>
                      <a:r>
                        <a:rPr lang="en-IE" sz="1050" b="1">
                          <a:solidFill>
                            <a:srgbClr val="003D4C"/>
                          </a:solidFill>
                          <a:latin typeface="Arial" panose="020B0604020202020204" pitchFamily="34" charset="0"/>
                          <a:cs typeface="Arial" panose="020B0604020202020204" pitchFamily="34" charset="0"/>
                        </a:rPr>
                        <a:t>Learning hours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r>
                        <a:rPr lang="en-IE" sz="1050" b="0">
                          <a:solidFill>
                            <a:srgbClr val="003D4C"/>
                          </a:solidFill>
                          <a:latin typeface="Arial" panose="020B0604020202020204" pitchFamily="34" charset="0"/>
                          <a:cs typeface="Arial" panose="020B0604020202020204" pitchFamily="34" charset="0"/>
                        </a:rPr>
                        <a:t>40 hours – mixture of self-paced learning, virtual and face to face workshops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224470321"/>
                  </a:ext>
                </a:extLst>
              </a:tr>
              <a:tr h="296598">
                <a:tc>
                  <a:txBody>
                    <a:bodyPr/>
                    <a:lstStyle/>
                    <a:p>
                      <a:r>
                        <a:rPr lang="en-IE" sz="1050" b="1">
                          <a:solidFill>
                            <a:srgbClr val="003D4C"/>
                          </a:solidFill>
                          <a:latin typeface="Arial" panose="020B0604020202020204" pitchFamily="34" charset="0"/>
                          <a:cs typeface="Arial" panose="020B0604020202020204" pitchFamily="34" charset="0"/>
                        </a:rPr>
                        <a:t>Seats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r>
                        <a:rPr lang="en-IE" sz="1050">
                          <a:solidFill>
                            <a:srgbClr val="003D4C"/>
                          </a:solidFill>
                          <a:latin typeface="Arial" panose="020B0604020202020204" pitchFamily="34" charset="0"/>
                          <a:cs typeface="Arial" panose="020B0604020202020204" pitchFamily="34" charset="0"/>
                        </a:rPr>
                        <a:t>2 x 30 </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379020093"/>
                  </a:ext>
                </a:extLst>
              </a:tr>
              <a:tr h="1825064">
                <a:tc>
                  <a:txBody>
                    <a:bodyPr/>
                    <a:lstStyle/>
                    <a:p>
                      <a:r>
                        <a:rPr lang="en-IE" sz="1050" b="1">
                          <a:solidFill>
                            <a:srgbClr val="003D4C"/>
                          </a:solidFill>
                          <a:latin typeface="Arial" panose="020B0604020202020204" pitchFamily="34" charset="0"/>
                          <a:cs typeface="Arial" panose="020B0604020202020204" pitchFamily="34" charset="0"/>
                        </a:rPr>
                        <a:t>Learning outcomes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marL="285750" marR="0" lvl="0" indent="-285750" algn="l" defTabSz="914377" rtl="0" eaLnBrk="1" fontAlgn="auto" latinLnBrk="0" hangingPunct="1">
                        <a:lnSpc>
                          <a:spcPct val="100000"/>
                        </a:lnSpc>
                        <a:spcBef>
                          <a:spcPts val="0"/>
                        </a:spcBef>
                        <a:spcAft>
                          <a:spcPts val="0"/>
                        </a:spcAft>
                        <a:buClr>
                          <a:srgbClr val="003D4C"/>
                        </a:buClr>
                        <a:buSzTx/>
                        <a:buFont typeface="System Font"/>
                        <a:buChar char="●"/>
                        <a:tabLst/>
                        <a:defRPr/>
                      </a:pPr>
                      <a:r>
                        <a:rPr lang="en-IE" sz="1050">
                          <a:solidFill>
                            <a:srgbClr val="003D4C"/>
                          </a:solidFill>
                          <a:latin typeface="Arial" panose="020B0604020202020204" pitchFamily="34" charset="0"/>
                          <a:cs typeface="Arial" panose="020B0604020202020204" pitchFamily="34" charset="0"/>
                        </a:rPr>
                        <a:t>Greater awareness of leadership strengths and weaknesses, and how they add value to colleagues, staff and students</a:t>
                      </a:r>
                    </a:p>
                    <a:p>
                      <a:pPr marL="285750" indent="-285750">
                        <a:buClr>
                          <a:srgbClr val="003D4C"/>
                        </a:buClr>
                        <a:buFont typeface="System Font"/>
                        <a:buChar char="●"/>
                      </a:pPr>
                      <a:r>
                        <a:rPr lang="en-IE" sz="1050">
                          <a:solidFill>
                            <a:srgbClr val="003D4C"/>
                          </a:solidFill>
                          <a:latin typeface="Arial" panose="020B0604020202020204" pitchFamily="34" charset="0"/>
                          <a:cs typeface="Arial" panose="020B0604020202020204" pitchFamily="34" charset="0"/>
                        </a:rPr>
                        <a:t>Build emotional intelligence </a:t>
                      </a:r>
                    </a:p>
                    <a:p>
                      <a:pPr marL="285750" indent="-285750">
                        <a:buClr>
                          <a:srgbClr val="003D4C"/>
                        </a:buClr>
                        <a:buFont typeface="System Font"/>
                        <a:buChar char="●"/>
                      </a:pPr>
                      <a:r>
                        <a:rPr lang="en-IE" sz="1050">
                          <a:solidFill>
                            <a:srgbClr val="003D4C"/>
                          </a:solidFill>
                          <a:latin typeface="Arial" panose="020B0604020202020204" pitchFamily="34" charset="0"/>
                          <a:cs typeface="Arial" panose="020B0604020202020204" pitchFamily="34" charset="0"/>
                        </a:rPr>
                        <a:t>Create a healthy and high performing team culture</a:t>
                      </a:r>
                    </a:p>
                    <a:p>
                      <a:pPr marL="285750" indent="-285750">
                        <a:buClr>
                          <a:srgbClr val="003D4C"/>
                        </a:buClr>
                        <a:buFont typeface="System Font"/>
                        <a:buChar char="●"/>
                      </a:pPr>
                      <a:r>
                        <a:rPr lang="en-IE" sz="1050">
                          <a:solidFill>
                            <a:srgbClr val="003D4C"/>
                          </a:solidFill>
                          <a:latin typeface="Arial" panose="020B0604020202020204" pitchFamily="34" charset="0"/>
                          <a:cs typeface="Arial" panose="020B0604020202020204" pitchFamily="34" charset="0"/>
                        </a:rPr>
                        <a:t>Be an advocate and role model in applying the principles of equality, diversity and inclusion</a:t>
                      </a:r>
                    </a:p>
                    <a:p>
                      <a:pPr marL="285750" indent="-285750">
                        <a:buClr>
                          <a:srgbClr val="003D4C"/>
                        </a:buClr>
                        <a:buFont typeface="System Font"/>
                        <a:buChar char="●"/>
                      </a:pPr>
                      <a:r>
                        <a:rPr lang="en-IE" sz="1050">
                          <a:solidFill>
                            <a:srgbClr val="003D4C"/>
                          </a:solidFill>
                          <a:latin typeface="Arial" panose="020B0604020202020204" pitchFamily="34" charset="0"/>
                          <a:cs typeface="Arial" panose="020B0604020202020204" pitchFamily="34" charset="0"/>
                        </a:rPr>
                        <a:t>Become an effective and skilled coach and mentor</a:t>
                      </a:r>
                    </a:p>
                    <a:p>
                      <a:pPr marL="285750" indent="-285750">
                        <a:buClr>
                          <a:srgbClr val="003D4C"/>
                        </a:buClr>
                        <a:buFont typeface="System Font"/>
                        <a:buChar char="●"/>
                      </a:pPr>
                      <a:r>
                        <a:rPr lang="en-IE" sz="1050">
                          <a:solidFill>
                            <a:srgbClr val="003D4C"/>
                          </a:solidFill>
                          <a:latin typeface="Arial" panose="020B0604020202020204" pitchFamily="34" charset="0"/>
                          <a:cs typeface="Arial" panose="020B0604020202020204" pitchFamily="34" charset="0"/>
                        </a:rPr>
                        <a:t>Develop a strategy based on robust data, understanding of the external context and stakeholder feedback</a:t>
                      </a:r>
                    </a:p>
                    <a:p>
                      <a:pPr marL="285750" indent="-285750">
                        <a:buClr>
                          <a:srgbClr val="003D4C"/>
                        </a:buClr>
                        <a:buFont typeface="System Font"/>
                        <a:buChar char="●"/>
                      </a:pPr>
                      <a:r>
                        <a:rPr lang="en-IE" sz="1050">
                          <a:solidFill>
                            <a:srgbClr val="003D4C"/>
                          </a:solidFill>
                          <a:latin typeface="Arial" panose="020B0604020202020204" pitchFamily="34" charset="0"/>
                          <a:cs typeface="Arial" panose="020B0604020202020204" pitchFamily="34" charset="0"/>
                        </a:rPr>
                        <a:t>Lead people through change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362300577"/>
                  </a:ext>
                </a:extLst>
              </a:tr>
              <a:tr h="414426">
                <a:tc>
                  <a:txBody>
                    <a:bodyPr/>
                    <a:lstStyle/>
                    <a:p>
                      <a:r>
                        <a:rPr lang="en-IE" sz="1050" b="1">
                          <a:solidFill>
                            <a:srgbClr val="003D4C"/>
                          </a:solidFill>
                          <a:latin typeface="Arial" panose="020B0604020202020204" pitchFamily="34" charset="0"/>
                          <a:cs typeface="Arial" panose="020B0604020202020204" pitchFamily="34" charset="0"/>
                        </a:rPr>
                        <a:t>Eligibility</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r>
                        <a:rPr lang="en-IE" sz="1050">
                          <a:solidFill>
                            <a:srgbClr val="003D4C"/>
                          </a:solidFill>
                          <a:latin typeface="Arial" panose="020B0604020202020204" pitchFamily="34" charset="0"/>
                          <a:cs typeface="Arial" panose="020B0604020202020204" pitchFamily="34" charset="0"/>
                        </a:rPr>
                        <a:t>Leaders at Grade 8, who have been identified as having potential to progress within the next 12-18 months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1956892306"/>
                  </a:ext>
                </a:extLst>
              </a:tr>
              <a:tr h="414426">
                <a:tc>
                  <a:txBody>
                    <a:bodyPr/>
                    <a:lstStyle/>
                    <a:p>
                      <a:r>
                        <a:rPr lang="en-IE" sz="1050" b="1">
                          <a:solidFill>
                            <a:srgbClr val="003D4C"/>
                          </a:solidFill>
                          <a:latin typeface="Arial" panose="020B0604020202020204" pitchFamily="34" charset="0"/>
                          <a:cs typeface="Arial" panose="020B0604020202020204" pitchFamily="34" charset="0"/>
                        </a:rPr>
                        <a:t>Timing</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r>
                        <a:rPr lang="en-IE" sz="1050">
                          <a:solidFill>
                            <a:srgbClr val="003D4C"/>
                          </a:solidFill>
                          <a:latin typeface="Arial" panose="020B0604020202020204" pitchFamily="34" charset="0"/>
                          <a:cs typeface="Arial" panose="020B0604020202020204" pitchFamily="34" charset="0"/>
                        </a:rPr>
                        <a:t>Cohort 1: February 2022 to November 2022</a:t>
                      </a:r>
                    </a:p>
                    <a:p>
                      <a:r>
                        <a:rPr lang="en-IE" sz="1050">
                          <a:solidFill>
                            <a:srgbClr val="003D4C"/>
                          </a:solidFill>
                          <a:latin typeface="Arial" panose="020B0604020202020204" pitchFamily="34" charset="0"/>
                          <a:cs typeface="Arial" panose="020B0604020202020204" pitchFamily="34" charset="0"/>
                        </a:rPr>
                        <a:t>Cohort 2: May 2022 to March 2023</a:t>
                      </a:r>
                    </a:p>
                    <a:p>
                      <a:endParaRPr lang="en-IE" sz="1050">
                        <a:solidFill>
                          <a:srgbClr val="003D4C"/>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1255143705"/>
                  </a:ext>
                </a:extLst>
              </a:tr>
            </a:tbl>
          </a:graphicData>
        </a:graphic>
      </p:graphicFrame>
      <p:sp>
        <p:nvSpPr>
          <p:cNvPr id="6" name="Title 5">
            <a:extLst>
              <a:ext uri="{FF2B5EF4-FFF2-40B4-BE49-F238E27FC236}">
                <a16:creationId xmlns:a16="http://schemas.microsoft.com/office/drawing/2014/main" id="{41EB488A-0F4F-6F4D-B10E-9BF41E6CCF17}"/>
              </a:ext>
            </a:extLst>
          </p:cNvPr>
          <p:cNvSpPr txBox="1">
            <a:spLocks noGrp="1"/>
          </p:cNvSpPr>
          <p:nvPr>
            <p:ph type="title" idx="4294967295"/>
          </p:nvPr>
        </p:nvSpPr>
        <p:spPr>
          <a:xfrm>
            <a:off x="120584" y="1186827"/>
            <a:ext cx="3544967" cy="22159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bg1">
                    <a:lumMod val="95000"/>
                  </a:schemeClr>
                </a:solidFill>
                <a:effectLst/>
                <a:uLnTx/>
                <a:uFillTx/>
                <a:latin typeface="Arial" panose="020B0604020202020204" pitchFamily="34" charset="0"/>
                <a:ea typeface="+mn-ea"/>
                <a:cs typeface="Arial" panose="020B0604020202020204" pitchFamily="34" charset="0"/>
              </a:rPr>
              <a:t>Strategic Leaders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chemeClr val="bg1">
                  <a:lumMod val="95000"/>
                </a:scheme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chemeClr val="bg1">
                    <a:lumMod val="95000"/>
                  </a:schemeClr>
                </a:solidFill>
                <a:effectLst/>
                <a:uLnTx/>
                <a:uFillTx/>
                <a:latin typeface="Arial" panose="020B0604020202020204" pitchFamily="34" charset="0"/>
                <a:ea typeface="+mn-ea"/>
                <a:cs typeface="Arial" panose="020B0604020202020204" pitchFamily="34" charset="0"/>
              </a:rPr>
              <a:t>Prepares academic and professional services leaders to advance by developing their ability to manage an increasingly complex and varied workload, build high performing teams, develop strategy and lead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chemeClr val="bg1">
                  <a:lumMod val="95000"/>
                </a:scheme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49344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AF3886-4163-344E-9BA9-F29B750FD130}"/>
              </a:ext>
              <a:ext uri="{C183D7F6-B498-43B3-948B-1728B52AA6E4}">
                <adec:decorative xmlns:adec="http://schemas.microsoft.com/office/drawing/2017/decorative" val="1"/>
              </a:ext>
            </a:extLst>
          </p:cNvPr>
          <p:cNvSpPr/>
          <p:nvPr/>
        </p:nvSpPr>
        <p:spPr>
          <a:xfrm>
            <a:off x="0" y="367259"/>
            <a:ext cx="9144000" cy="4776241"/>
          </a:xfrm>
          <a:prstGeom prst="rect">
            <a:avLst/>
          </a:prstGeom>
          <a:solidFill>
            <a:srgbClr val="003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3" descr="Table containg details of the course, including time commitment, learning outcomes and eligibility. ">
            <a:extLst>
              <a:ext uri="{FF2B5EF4-FFF2-40B4-BE49-F238E27FC236}">
                <a16:creationId xmlns:a16="http://schemas.microsoft.com/office/drawing/2014/main" id="{B5E88B48-5C08-344A-926B-2D5A2801EF65}"/>
              </a:ext>
            </a:extLst>
          </p:cNvPr>
          <p:cNvGraphicFramePr>
            <a:graphicFrameLocks noGrp="1"/>
          </p:cNvGraphicFramePr>
          <p:nvPr>
            <p:extLst>
              <p:ext uri="{D42A27DB-BD31-4B8C-83A1-F6EECF244321}">
                <p14:modId xmlns:p14="http://schemas.microsoft.com/office/powerpoint/2010/main" val="1401007801"/>
              </p:ext>
            </p:extLst>
          </p:nvPr>
        </p:nvGraphicFramePr>
        <p:xfrm>
          <a:off x="3922690" y="1175940"/>
          <a:ext cx="4964171" cy="3179245"/>
        </p:xfrm>
        <a:graphic>
          <a:graphicData uri="http://schemas.openxmlformats.org/drawingml/2006/table">
            <a:tbl>
              <a:tblPr firstRow="1">
                <a:tableStyleId>{F5AB1C69-6EDB-4FF4-983F-18BD219EF322}</a:tableStyleId>
              </a:tblPr>
              <a:tblGrid>
                <a:gridCol w="966269">
                  <a:extLst>
                    <a:ext uri="{9D8B030D-6E8A-4147-A177-3AD203B41FA5}">
                      <a16:colId xmlns:a16="http://schemas.microsoft.com/office/drawing/2014/main" val="1967357138"/>
                    </a:ext>
                  </a:extLst>
                </a:gridCol>
                <a:gridCol w="3997902">
                  <a:extLst>
                    <a:ext uri="{9D8B030D-6E8A-4147-A177-3AD203B41FA5}">
                      <a16:colId xmlns:a16="http://schemas.microsoft.com/office/drawing/2014/main" val="2998069572"/>
                    </a:ext>
                  </a:extLst>
                </a:gridCol>
              </a:tblGrid>
              <a:tr h="2934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E" sz="1050" b="1">
                          <a:solidFill>
                            <a:srgbClr val="003D4C"/>
                          </a:solidFill>
                          <a:latin typeface="Arial" panose="020B0604020202020204" pitchFamily="34" charset="0"/>
                          <a:cs typeface="Arial" panose="020B0604020202020204" pitchFamily="34" charset="0"/>
                        </a:rPr>
                        <a:t>Learning hours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marL="0" marR="0" lvl="0" indent="0" algn="l" defTabSz="685800" rtl="0" eaLnBrk="1" fontAlgn="auto" latinLnBrk="0" hangingPunct="1">
                        <a:lnSpc>
                          <a:spcPct val="100000"/>
                        </a:lnSpc>
                        <a:spcBef>
                          <a:spcPts val="0"/>
                        </a:spcBef>
                        <a:spcAft>
                          <a:spcPts val="0"/>
                        </a:spcAft>
                        <a:buClr>
                          <a:srgbClr val="003D4C"/>
                        </a:buClr>
                        <a:buSzTx/>
                        <a:buFont typeface="System Font"/>
                        <a:buNone/>
                        <a:tabLst/>
                        <a:defRPr/>
                      </a:pPr>
                      <a:r>
                        <a:rPr lang="en-IE" sz="1050" b="0">
                          <a:solidFill>
                            <a:srgbClr val="003D4C"/>
                          </a:solidFill>
                          <a:latin typeface="Arial" panose="020B0604020202020204" pitchFamily="34" charset="0"/>
                          <a:cs typeface="Arial" panose="020B0604020202020204" pitchFamily="34" charset="0"/>
                        </a:rPr>
                        <a:t>60 hours – mixture of self-paced learning, virtual and face to face workshops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2455009525"/>
                  </a:ext>
                </a:extLst>
              </a:tr>
              <a:tr h="396215">
                <a:tc>
                  <a:txBody>
                    <a:bodyPr/>
                    <a:lstStyle/>
                    <a:p>
                      <a:r>
                        <a:rPr lang="en-IE" sz="1050" b="1">
                          <a:solidFill>
                            <a:srgbClr val="003D4C"/>
                          </a:solidFill>
                          <a:latin typeface="Arial"/>
                          <a:cs typeface="Arial"/>
                        </a:rPr>
                        <a:t>Seats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marL="0" indent="0">
                        <a:buClr>
                          <a:srgbClr val="003D4C"/>
                        </a:buClr>
                        <a:buFont typeface="System Font"/>
                        <a:buNone/>
                      </a:pPr>
                      <a:r>
                        <a:rPr lang="en-IE" sz="1050">
                          <a:solidFill>
                            <a:srgbClr val="003D4C"/>
                          </a:solidFill>
                          <a:latin typeface="Arial"/>
                          <a:cs typeface="Arial"/>
                        </a:rPr>
                        <a:t>2 x 24</a:t>
                      </a:r>
                      <a:endParaRPr lang="en-IE" sz="1050">
                        <a:solidFill>
                          <a:srgbClr val="003D4C"/>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379020093"/>
                  </a:ext>
                </a:extLst>
              </a:tr>
              <a:tr h="1574388">
                <a:tc>
                  <a:txBody>
                    <a:bodyPr/>
                    <a:lstStyle/>
                    <a:p>
                      <a:r>
                        <a:rPr lang="en-IE" sz="1050" b="1">
                          <a:solidFill>
                            <a:srgbClr val="003D4C"/>
                          </a:solidFill>
                          <a:latin typeface="Arial" panose="020B0604020202020204" pitchFamily="34" charset="0"/>
                          <a:cs typeface="Arial" panose="020B0604020202020204" pitchFamily="34" charset="0"/>
                        </a:rPr>
                        <a:t>Learning outcomes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marL="285750" indent="-285750" fontAlgn="base">
                        <a:buClr>
                          <a:srgbClr val="003D4C"/>
                        </a:buClr>
                        <a:buFont typeface="System Font"/>
                        <a:buChar char="●"/>
                      </a:pPr>
                      <a:r>
                        <a:rPr lang="en-GB" sz="1050" b="0" i="0" kern="1200">
                          <a:solidFill>
                            <a:srgbClr val="003D4C"/>
                          </a:solidFill>
                          <a:effectLst/>
                          <a:latin typeface="Arial" panose="020B0604020202020204" pitchFamily="34" charset="0"/>
                          <a:ea typeface="+mn-ea"/>
                          <a:cs typeface="Arial" panose="020B0604020202020204" pitchFamily="34" charset="0"/>
                        </a:rPr>
                        <a:t>Deeper understanding of knowledge, skills and behaviours necessary for successful leadership in changing contexts </a:t>
                      </a:r>
                    </a:p>
                    <a:p>
                      <a:pPr marL="285750" indent="-285750" fontAlgn="base">
                        <a:buClr>
                          <a:srgbClr val="003D4C"/>
                        </a:buClr>
                        <a:buFont typeface="System Font"/>
                        <a:buChar char="●"/>
                      </a:pPr>
                      <a:r>
                        <a:rPr lang="en-GB" sz="1050" b="0" i="0" kern="1200">
                          <a:solidFill>
                            <a:srgbClr val="003D4C"/>
                          </a:solidFill>
                          <a:effectLst/>
                          <a:latin typeface="Arial" panose="020B0604020202020204" pitchFamily="34" charset="0"/>
                          <a:ea typeface="+mn-ea"/>
                          <a:cs typeface="Arial" panose="020B0604020202020204" pitchFamily="34" charset="0"/>
                        </a:rPr>
                        <a:t>Shared experiences for building resilience and driving successful change</a:t>
                      </a:r>
                    </a:p>
                    <a:p>
                      <a:pPr marL="285750" indent="-285750" fontAlgn="base">
                        <a:buClr>
                          <a:srgbClr val="003D4C"/>
                        </a:buClr>
                        <a:buFont typeface="System Font"/>
                        <a:buChar char="●"/>
                      </a:pPr>
                      <a:r>
                        <a:rPr lang="en-GB" sz="1050" b="0" i="0" kern="1200">
                          <a:solidFill>
                            <a:srgbClr val="003D4C"/>
                          </a:solidFill>
                          <a:effectLst/>
                          <a:latin typeface="Arial" panose="020B0604020202020204" pitchFamily="34" charset="0"/>
                          <a:ea typeface="+mn-ea"/>
                          <a:cs typeface="Arial" panose="020B0604020202020204" pitchFamily="34" charset="0"/>
                        </a:rPr>
                        <a:t>Strengthened reputation/personal brand</a:t>
                      </a:r>
                    </a:p>
                    <a:p>
                      <a:pPr marL="285750" indent="-285750" fontAlgn="base">
                        <a:buClr>
                          <a:srgbClr val="003D4C"/>
                        </a:buClr>
                        <a:buFont typeface="System Font"/>
                        <a:buChar char="●"/>
                      </a:pPr>
                      <a:r>
                        <a:rPr lang="en-GB" sz="1050" b="0" i="0" kern="1200">
                          <a:solidFill>
                            <a:srgbClr val="003D4C"/>
                          </a:solidFill>
                          <a:effectLst/>
                          <a:latin typeface="Arial" panose="020B0604020202020204" pitchFamily="34" charset="0"/>
                          <a:ea typeface="+mn-ea"/>
                          <a:cs typeface="Arial" panose="020B0604020202020204" pitchFamily="34" charset="0"/>
                        </a:rPr>
                        <a:t>Greater impact through sponsorship of business-critical projects that deliver impact</a:t>
                      </a:r>
                    </a:p>
                    <a:p>
                      <a:pPr marL="285750" indent="-285750" fontAlgn="base">
                        <a:buClr>
                          <a:srgbClr val="003D4C"/>
                        </a:buClr>
                        <a:buFont typeface="System Font"/>
                        <a:buChar char="●"/>
                      </a:pPr>
                      <a:r>
                        <a:rPr lang="en-GB" sz="1050" b="0" i="0" kern="1200">
                          <a:solidFill>
                            <a:srgbClr val="003D4C"/>
                          </a:solidFill>
                          <a:effectLst/>
                          <a:latin typeface="Arial" panose="020B0604020202020204" pitchFamily="34" charset="0"/>
                          <a:ea typeface="+mn-ea"/>
                          <a:cs typeface="Arial" panose="020B0604020202020204" pitchFamily="34" charset="0"/>
                        </a:rPr>
                        <a:t>Increased networks across disciplines and improved collaboration</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362300577"/>
                  </a:ext>
                </a:extLst>
              </a:tr>
              <a:tr h="410011">
                <a:tc>
                  <a:txBody>
                    <a:bodyPr/>
                    <a:lstStyle/>
                    <a:p>
                      <a:r>
                        <a:rPr lang="en-IE" sz="1050" b="1">
                          <a:solidFill>
                            <a:srgbClr val="003D4C"/>
                          </a:solidFill>
                          <a:latin typeface="Arial" panose="020B0604020202020204" pitchFamily="34" charset="0"/>
                          <a:cs typeface="Arial" panose="020B0604020202020204" pitchFamily="34" charset="0"/>
                        </a:rPr>
                        <a:t>Eligibility</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r>
                        <a:rPr lang="en-IE" sz="1050">
                          <a:solidFill>
                            <a:srgbClr val="003D4C"/>
                          </a:solidFill>
                          <a:latin typeface="Arial" panose="020B0604020202020204" pitchFamily="34" charset="0"/>
                          <a:cs typeface="Arial" panose="020B0604020202020204" pitchFamily="34" charset="0"/>
                        </a:rPr>
                        <a:t>Leaders at Grade 9 or 10, who have been identified as having potential to progress within the next 12-18 months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1956892306"/>
                  </a:ext>
                </a:extLst>
              </a:tr>
              <a:tr h="410011">
                <a:tc>
                  <a:txBody>
                    <a:bodyPr/>
                    <a:lstStyle/>
                    <a:p>
                      <a:r>
                        <a:rPr lang="en-IE" sz="1050" b="1">
                          <a:solidFill>
                            <a:srgbClr val="003D4C"/>
                          </a:solidFill>
                          <a:latin typeface="Arial" panose="020B0604020202020204" pitchFamily="34" charset="0"/>
                          <a:cs typeface="Arial" panose="020B0604020202020204" pitchFamily="34" charset="0"/>
                        </a:rPr>
                        <a:t>Timing</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r>
                        <a:rPr lang="en-IE" sz="1050">
                          <a:solidFill>
                            <a:srgbClr val="003D4C"/>
                          </a:solidFill>
                          <a:latin typeface="Arial" panose="020B0604020202020204" pitchFamily="34" charset="0"/>
                          <a:cs typeface="Arial" panose="020B0604020202020204" pitchFamily="34" charset="0"/>
                        </a:rPr>
                        <a:t>Cohort 1 &amp; Cohort 2: March 2022 to February 2023</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618523547"/>
                  </a:ext>
                </a:extLst>
              </a:tr>
            </a:tbl>
          </a:graphicData>
        </a:graphic>
      </p:graphicFrame>
      <p:sp>
        <p:nvSpPr>
          <p:cNvPr id="6" name="Title 5">
            <a:extLst>
              <a:ext uri="{FF2B5EF4-FFF2-40B4-BE49-F238E27FC236}">
                <a16:creationId xmlns:a16="http://schemas.microsoft.com/office/drawing/2014/main" id="{41EB488A-0F4F-6F4D-B10E-9BF41E6CCF17}"/>
              </a:ext>
            </a:extLst>
          </p:cNvPr>
          <p:cNvSpPr txBox="1">
            <a:spLocks noGrp="1"/>
          </p:cNvSpPr>
          <p:nvPr>
            <p:ph type="title" idx="4294967295"/>
          </p:nvPr>
        </p:nvSpPr>
        <p:spPr>
          <a:xfrm>
            <a:off x="120584" y="1186827"/>
            <a:ext cx="3544967" cy="24314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lnSpc>
                <a:spcPct val="100000"/>
              </a:lnSpc>
              <a:spcBef>
                <a:spcPts val="0"/>
              </a:spcBef>
              <a:defRPr/>
            </a:pPr>
            <a:r>
              <a:rPr kumimoji="0" lang="en-US" sz="1800" b="1" i="0" u="none" strike="noStrike" kern="1200" cap="none" spc="0" normalizeH="0" baseline="0" noProof="0">
                <a:ln>
                  <a:noFill/>
                </a:ln>
                <a:solidFill>
                  <a:schemeClr val="bg1">
                    <a:lumMod val="95000"/>
                  </a:schemeClr>
                </a:solidFill>
                <a:effectLst/>
                <a:uLnTx/>
                <a:uFillTx/>
                <a:latin typeface="Arial"/>
                <a:ea typeface="+mn-ea"/>
                <a:cs typeface="Arial"/>
              </a:rPr>
              <a:t>University Leaders</a:t>
            </a:r>
            <a:br>
              <a:rPr lang="en-US" sz="1800" b="1" dirty="0">
                <a:solidFill>
                  <a:schemeClr val="bg1">
                    <a:lumMod val="95000"/>
                  </a:schemeClr>
                </a:solidFill>
                <a:latin typeface="Arial"/>
                <a:ea typeface="+mn-ea"/>
                <a:cs typeface="Arial"/>
              </a:rPr>
            </a:br>
            <a:r>
              <a:rPr lang="en-US" sz="1400" b="1">
                <a:solidFill>
                  <a:schemeClr val="bg1">
                    <a:lumMod val="95000"/>
                  </a:schemeClr>
                </a:solidFill>
                <a:latin typeface="Arial"/>
                <a:ea typeface="+mn-ea"/>
                <a:cs typeface="Arial"/>
              </a:rPr>
              <a:t>Previously Future Leaders' </a:t>
            </a:r>
            <a:r>
              <a:rPr lang="en-US" sz="1400" b="1" dirty="0" err="1">
                <a:solidFill>
                  <a:schemeClr val="bg1">
                    <a:lumMod val="95000"/>
                  </a:schemeClr>
                </a:solidFill>
                <a:latin typeface="Arial"/>
                <a:ea typeface="+mn-ea"/>
                <a:cs typeface="Arial"/>
              </a:rPr>
              <a:t>Programme</a:t>
            </a:r>
            <a:endParaRPr lang="en-US" sz="1400" b="1" i="0" u="none" strike="noStrike" kern="1200" cap="none" spc="0" normalizeH="0" baseline="0" noProof="0" dirty="0" err="1">
              <a:ln>
                <a:noFill/>
              </a:ln>
              <a:solidFill>
                <a:schemeClr val="bg1">
                  <a:lumMod val="95000"/>
                </a:scheme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chemeClr val="bg1">
                  <a:lumMod val="95000"/>
                </a:scheme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Enhances personal and organisational leadership capability through improved self-awareness and adopting effective strategies for driving higher performance from diverse teams and delivering successful organisational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chemeClr val="bg1">
                  <a:lumMod val="95000"/>
                </a:scheme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67406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12B095F-51FE-4044-A37F-D9DE75D43637}"/>
              </a:ext>
              <a:ext uri="{C183D7F6-B498-43B3-948B-1728B52AA6E4}">
                <adec:decorative xmlns:adec="http://schemas.microsoft.com/office/drawing/2017/decorative" val="1"/>
              </a:ext>
            </a:extLst>
          </p:cNvPr>
          <p:cNvSpPr/>
          <p:nvPr/>
        </p:nvSpPr>
        <p:spPr>
          <a:xfrm>
            <a:off x="0" y="367259"/>
            <a:ext cx="9144000" cy="4776241"/>
          </a:xfrm>
          <a:prstGeom prst="rect">
            <a:avLst/>
          </a:prstGeom>
          <a:solidFill>
            <a:srgbClr val="003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3" descr="Table containg details of the course, including time commitment, learning outcomes and eligibility. ">
            <a:extLst>
              <a:ext uri="{FF2B5EF4-FFF2-40B4-BE49-F238E27FC236}">
                <a16:creationId xmlns:a16="http://schemas.microsoft.com/office/drawing/2014/main" id="{B5E88B48-5C08-344A-926B-2D5A2801EF65}"/>
              </a:ext>
            </a:extLst>
          </p:cNvPr>
          <p:cNvGraphicFramePr>
            <a:graphicFrameLocks noGrp="1"/>
          </p:cNvGraphicFramePr>
          <p:nvPr>
            <p:extLst>
              <p:ext uri="{D42A27DB-BD31-4B8C-83A1-F6EECF244321}">
                <p14:modId xmlns:p14="http://schemas.microsoft.com/office/powerpoint/2010/main" val="3880997798"/>
              </p:ext>
            </p:extLst>
          </p:nvPr>
        </p:nvGraphicFramePr>
        <p:xfrm>
          <a:off x="3922690" y="1175940"/>
          <a:ext cx="4964171" cy="3736209"/>
        </p:xfrm>
        <a:graphic>
          <a:graphicData uri="http://schemas.openxmlformats.org/drawingml/2006/table">
            <a:tbl>
              <a:tblPr firstRow="1" bandRow="1">
                <a:tableStyleId>{F5AB1C69-6EDB-4FF4-983F-18BD219EF322}</a:tableStyleId>
              </a:tblPr>
              <a:tblGrid>
                <a:gridCol w="966269">
                  <a:extLst>
                    <a:ext uri="{9D8B030D-6E8A-4147-A177-3AD203B41FA5}">
                      <a16:colId xmlns:a16="http://schemas.microsoft.com/office/drawing/2014/main" val="1967357138"/>
                    </a:ext>
                  </a:extLst>
                </a:gridCol>
                <a:gridCol w="3997902">
                  <a:extLst>
                    <a:ext uri="{9D8B030D-6E8A-4147-A177-3AD203B41FA5}">
                      <a16:colId xmlns:a16="http://schemas.microsoft.com/office/drawing/2014/main" val="2998069572"/>
                    </a:ext>
                  </a:extLst>
                </a:gridCol>
              </a:tblGrid>
              <a:tr h="2934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E" sz="1050" b="1">
                          <a:solidFill>
                            <a:srgbClr val="003D4C"/>
                          </a:solidFill>
                          <a:latin typeface="Arial" panose="020B0604020202020204" pitchFamily="34" charset="0"/>
                          <a:cs typeface="Arial" panose="020B0604020202020204" pitchFamily="34" charset="0"/>
                        </a:rPr>
                        <a:t>Learning hours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r>
                        <a:rPr lang="en-IE" sz="1050" b="0">
                          <a:solidFill>
                            <a:srgbClr val="003D4C"/>
                          </a:solidFill>
                          <a:latin typeface="Arial" panose="020B0604020202020204" pitchFamily="34" charset="0"/>
                          <a:cs typeface="Arial" panose="020B0604020202020204" pitchFamily="34" charset="0"/>
                        </a:rPr>
                        <a:t>12 hours – mixture of self-paced learning, virtual and face to face workshops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2455009525"/>
                  </a:ext>
                </a:extLst>
              </a:tr>
              <a:tr h="293438">
                <a:tc>
                  <a:txBody>
                    <a:bodyPr/>
                    <a:lstStyle/>
                    <a:p>
                      <a:r>
                        <a:rPr lang="en-IE" sz="1050" b="1">
                          <a:solidFill>
                            <a:srgbClr val="003D4C"/>
                          </a:solidFill>
                          <a:latin typeface="Arial" panose="020B0604020202020204" pitchFamily="34" charset="0"/>
                          <a:cs typeface="Arial" panose="020B0604020202020204" pitchFamily="34" charset="0"/>
                        </a:rPr>
                        <a:t>Seats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r>
                        <a:rPr lang="en-IE" sz="1050">
                          <a:solidFill>
                            <a:srgbClr val="003D4C"/>
                          </a:solidFill>
                          <a:latin typeface="Arial" panose="020B0604020202020204" pitchFamily="34" charset="0"/>
                          <a:cs typeface="Arial" panose="020B0604020202020204" pitchFamily="34" charset="0"/>
                        </a:rPr>
                        <a:t>3 x 25</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379020093"/>
                  </a:ext>
                </a:extLst>
              </a:tr>
              <a:tr h="1574388">
                <a:tc>
                  <a:txBody>
                    <a:bodyPr/>
                    <a:lstStyle/>
                    <a:p>
                      <a:r>
                        <a:rPr lang="en-IE" sz="1050" b="1">
                          <a:solidFill>
                            <a:srgbClr val="003D4C"/>
                          </a:solidFill>
                          <a:latin typeface="Arial" panose="020B0604020202020204" pitchFamily="34" charset="0"/>
                          <a:cs typeface="Arial" panose="020B0604020202020204" pitchFamily="34" charset="0"/>
                        </a:rPr>
                        <a:t>Learning outcomes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marL="285750" indent="-285750" rtl="0" fontAlgn="base">
                        <a:buClr>
                          <a:srgbClr val="003D4C"/>
                        </a:buClr>
                        <a:buFont typeface="System Font"/>
                        <a:buChar char="●"/>
                      </a:pPr>
                      <a:r>
                        <a:rPr lang="en-GB" sz="1050" kern="1200">
                          <a:solidFill>
                            <a:srgbClr val="003D4C"/>
                          </a:solidFill>
                          <a:latin typeface="Arial" panose="020B0604020202020204" pitchFamily="34" charset="0"/>
                          <a:ea typeface="+mn-ea"/>
                          <a:cs typeface="Arial" panose="020B0604020202020204" pitchFamily="34" charset="0"/>
                        </a:rPr>
                        <a:t>Become an active participant in creating an inclusive and anti-racist culture in UCL</a:t>
                      </a:r>
                    </a:p>
                    <a:p>
                      <a:pPr marL="285750" indent="-285750" rtl="0" fontAlgn="base">
                        <a:buClr>
                          <a:srgbClr val="003D4C"/>
                        </a:buClr>
                        <a:buFont typeface="System Font"/>
                        <a:buChar char="●"/>
                      </a:pPr>
                      <a:r>
                        <a:rPr lang="en-GB" sz="1050" kern="1200">
                          <a:solidFill>
                            <a:srgbClr val="003D4C"/>
                          </a:solidFill>
                          <a:latin typeface="Arial" panose="020B0604020202020204" pitchFamily="34" charset="0"/>
                          <a:ea typeface="+mn-ea"/>
                          <a:cs typeface="Arial" panose="020B0604020202020204" pitchFamily="34" charset="0"/>
                        </a:rPr>
                        <a:t>Recognise and challenge structural barriers in the workplace</a:t>
                      </a:r>
                    </a:p>
                    <a:p>
                      <a:pPr marL="285750" indent="-285750" rtl="0" fontAlgn="base">
                        <a:buClr>
                          <a:srgbClr val="003D4C"/>
                        </a:buClr>
                        <a:buFont typeface="System Font"/>
                        <a:buChar char="●"/>
                      </a:pPr>
                      <a:r>
                        <a:rPr lang="en-GB" sz="1050" kern="1200">
                          <a:solidFill>
                            <a:srgbClr val="003D4C"/>
                          </a:solidFill>
                          <a:latin typeface="Arial" panose="020B0604020202020204" pitchFamily="34" charset="0"/>
                          <a:ea typeface="+mn-ea"/>
                          <a:cs typeface="Arial" panose="020B0604020202020204" pitchFamily="34" charset="0"/>
                        </a:rPr>
                        <a:t>Develop a toolkit of allyship behaviours</a:t>
                      </a:r>
                    </a:p>
                    <a:p>
                      <a:pPr marL="285750" indent="-285750" rtl="0" fontAlgn="base">
                        <a:buClr>
                          <a:srgbClr val="003D4C"/>
                        </a:buClr>
                        <a:buFont typeface="System Font"/>
                        <a:buChar char="●"/>
                      </a:pPr>
                      <a:r>
                        <a:rPr lang="en-GB" sz="1050" kern="1200">
                          <a:solidFill>
                            <a:srgbClr val="003D4C"/>
                          </a:solidFill>
                          <a:latin typeface="Arial" panose="020B0604020202020204" pitchFamily="34" charset="0"/>
                          <a:ea typeface="+mn-ea"/>
                          <a:cs typeface="Arial" panose="020B0604020202020204" pitchFamily="34" charset="0"/>
                        </a:rPr>
                        <a:t>Practise the skills to embark on “difficult” conversations about race based on scenarios and career barriers routinely experienced by BAME staff</a:t>
                      </a:r>
                    </a:p>
                    <a:p>
                      <a:pPr marL="285750" indent="-285750" rtl="0" fontAlgn="base">
                        <a:buClr>
                          <a:srgbClr val="003D4C"/>
                        </a:buClr>
                        <a:buFont typeface="System Font"/>
                        <a:buChar char="●"/>
                      </a:pPr>
                      <a:r>
                        <a:rPr lang="en-GB" sz="1050" kern="1200">
                          <a:solidFill>
                            <a:srgbClr val="003D4C"/>
                          </a:solidFill>
                          <a:latin typeface="Arial" panose="020B0604020202020204" pitchFamily="34" charset="0"/>
                          <a:ea typeface="+mn-ea"/>
                          <a:cs typeface="Arial" panose="020B0604020202020204" pitchFamily="34" charset="0"/>
                        </a:rPr>
                        <a:t>Become an inclusive leader able to negotiate, influence, listen, coach and collaborate</a:t>
                      </a:r>
                    </a:p>
                    <a:p>
                      <a:pPr marL="285750" indent="-285750" rtl="0" fontAlgn="base">
                        <a:buClr>
                          <a:srgbClr val="003D4C"/>
                        </a:buClr>
                        <a:buFont typeface="System Font"/>
                        <a:buChar char="●"/>
                      </a:pPr>
                      <a:r>
                        <a:rPr lang="en-GB" sz="1050" kern="1200">
                          <a:solidFill>
                            <a:srgbClr val="003D4C"/>
                          </a:solidFill>
                          <a:latin typeface="Arial" panose="020B0604020202020204" pitchFamily="34" charset="0"/>
                          <a:ea typeface="+mn-ea"/>
                          <a:cs typeface="Arial" panose="020B0604020202020204" pitchFamily="34" charset="0"/>
                        </a:rPr>
                        <a:t>Benefit from peer coaching to plan how to become a more inclusive leader</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362300577"/>
                  </a:ext>
                </a:extLst>
              </a:tr>
              <a:tr h="410011">
                <a:tc>
                  <a:txBody>
                    <a:bodyPr/>
                    <a:lstStyle/>
                    <a:p>
                      <a:r>
                        <a:rPr lang="en-IE" sz="1050" b="1">
                          <a:solidFill>
                            <a:srgbClr val="003D4C"/>
                          </a:solidFill>
                          <a:latin typeface="Arial" panose="020B0604020202020204" pitchFamily="34" charset="0"/>
                          <a:cs typeface="Arial" panose="020B0604020202020204" pitchFamily="34" charset="0"/>
                        </a:rPr>
                        <a:t>Eligibility</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IE" sz="1050">
                          <a:solidFill>
                            <a:srgbClr val="003D4C"/>
                          </a:solidFill>
                          <a:latin typeface="Arial" panose="020B0604020202020204" pitchFamily="34" charset="0"/>
                          <a:cs typeface="Arial" panose="020B0604020202020204" pitchFamily="34" charset="0"/>
                        </a:rPr>
                        <a:t>All staff grade 7 and upwards who manage teams. Attendance required for managers of Emerging Leaders Programme. </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1956892306"/>
                  </a:ext>
                </a:extLst>
              </a:tr>
              <a:tr h="410011">
                <a:tc>
                  <a:txBody>
                    <a:bodyPr/>
                    <a:lstStyle/>
                    <a:p>
                      <a:r>
                        <a:rPr lang="en-IE" sz="1050" b="1">
                          <a:solidFill>
                            <a:srgbClr val="003D4C"/>
                          </a:solidFill>
                          <a:latin typeface="Arial" panose="020B0604020202020204" pitchFamily="34" charset="0"/>
                          <a:cs typeface="Arial" panose="020B0604020202020204" pitchFamily="34" charset="0"/>
                        </a:rPr>
                        <a:t>Timing</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IE" sz="1050">
                          <a:solidFill>
                            <a:srgbClr val="003D4C"/>
                          </a:solidFill>
                          <a:latin typeface="Arial" panose="020B0604020202020204" pitchFamily="34" charset="0"/>
                          <a:cs typeface="Arial" panose="020B0604020202020204" pitchFamily="34" charset="0"/>
                        </a:rPr>
                        <a:t>Cohort 1: March 2022</a:t>
                      </a:r>
                    </a:p>
                    <a:p>
                      <a:pPr marL="0" marR="0" lvl="0" indent="0" algn="l" defTabSz="914377" rtl="0" eaLnBrk="1" fontAlgn="auto" latinLnBrk="0" hangingPunct="1">
                        <a:lnSpc>
                          <a:spcPct val="100000"/>
                        </a:lnSpc>
                        <a:spcBef>
                          <a:spcPts val="0"/>
                        </a:spcBef>
                        <a:spcAft>
                          <a:spcPts val="0"/>
                        </a:spcAft>
                        <a:buClrTx/>
                        <a:buSzTx/>
                        <a:buFontTx/>
                        <a:buNone/>
                        <a:tabLst/>
                        <a:defRPr/>
                      </a:pPr>
                      <a:r>
                        <a:rPr lang="en-IE" sz="1050">
                          <a:solidFill>
                            <a:srgbClr val="003D4C"/>
                          </a:solidFill>
                          <a:latin typeface="Arial" panose="020B0604020202020204" pitchFamily="34" charset="0"/>
                          <a:cs typeface="Arial" panose="020B0604020202020204" pitchFamily="34" charset="0"/>
                        </a:rPr>
                        <a:t>Cohort 2: May-June 2022</a:t>
                      </a:r>
                    </a:p>
                    <a:p>
                      <a:pPr marL="0" marR="0" lvl="0" indent="0" algn="l" defTabSz="914377" rtl="0" eaLnBrk="1" fontAlgn="auto" latinLnBrk="0" hangingPunct="1">
                        <a:lnSpc>
                          <a:spcPct val="100000"/>
                        </a:lnSpc>
                        <a:spcBef>
                          <a:spcPts val="0"/>
                        </a:spcBef>
                        <a:spcAft>
                          <a:spcPts val="0"/>
                        </a:spcAft>
                        <a:buClrTx/>
                        <a:buSzTx/>
                        <a:buFontTx/>
                        <a:buNone/>
                        <a:tabLst/>
                        <a:defRPr/>
                      </a:pPr>
                      <a:r>
                        <a:rPr lang="en-IE" sz="1050">
                          <a:solidFill>
                            <a:srgbClr val="003D4C"/>
                          </a:solidFill>
                          <a:latin typeface="Arial" panose="020B0604020202020204" pitchFamily="34" charset="0"/>
                          <a:cs typeface="Arial" panose="020B0604020202020204" pitchFamily="34" charset="0"/>
                        </a:rPr>
                        <a:t>Cohort 3: June-July 2022</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IE" sz="1050" baseline="30000">
                        <a:solidFill>
                          <a:srgbClr val="003D4C"/>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725814209"/>
                  </a:ext>
                </a:extLst>
              </a:tr>
            </a:tbl>
          </a:graphicData>
        </a:graphic>
      </p:graphicFrame>
      <p:sp>
        <p:nvSpPr>
          <p:cNvPr id="6" name="Title 5">
            <a:extLst>
              <a:ext uri="{FF2B5EF4-FFF2-40B4-BE49-F238E27FC236}">
                <a16:creationId xmlns:a16="http://schemas.microsoft.com/office/drawing/2014/main" id="{41EB488A-0F4F-6F4D-B10E-9BF41E6CCF17}"/>
              </a:ext>
            </a:extLst>
          </p:cNvPr>
          <p:cNvSpPr txBox="1">
            <a:spLocks noGrp="1"/>
          </p:cNvSpPr>
          <p:nvPr>
            <p:ph type="title" idx="4294967295"/>
          </p:nvPr>
        </p:nvSpPr>
        <p:spPr>
          <a:xfrm>
            <a:off x="120584" y="1186827"/>
            <a:ext cx="3544967" cy="27084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Inclusive Leadership – </a:t>
            </a:r>
            <a:br>
              <a:rPr kumimoji="0" lang="en-IE" sz="1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br>
            <a:r>
              <a:rPr kumimoji="0" lang="en-IE" sz="1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Talking about race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Improves understanding of race and culture in the workplace and builds allyship behaviours to support black, Asian and marginalised ethnic staff in order for people leaders in UCL to be able to build, manage and motivate diverse and inclusive teams.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chemeClr val="bg1">
                  <a:lumMod val="95000"/>
                </a:scheme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14765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273BE-E6E4-2A41-94E2-CED895426F57}"/>
              </a:ext>
              <a:ext uri="{C183D7F6-B498-43B3-948B-1728B52AA6E4}">
                <adec:decorative xmlns:adec="http://schemas.microsoft.com/office/drawing/2017/decorative" val="1"/>
              </a:ext>
            </a:extLst>
          </p:cNvPr>
          <p:cNvSpPr/>
          <p:nvPr/>
        </p:nvSpPr>
        <p:spPr>
          <a:xfrm>
            <a:off x="0" y="367259"/>
            <a:ext cx="9144000" cy="4776241"/>
          </a:xfrm>
          <a:prstGeom prst="rect">
            <a:avLst/>
          </a:prstGeom>
          <a:solidFill>
            <a:srgbClr val="EA7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a:extLst>
              <a:ext uri="{FF2B5EF4-FFF2-40B4-BE49-F238E27FC236}">
                <a16:creationId xmlns:a16="http://schemas.microsoft.com/office/drawing/2014/main" id="{93C41919-6ECA-EA45-8C74-3153262A9F7D}"/>
              </a:ext>
            </a:extLst>
          </p:cNvPr>
          <p:cNvSpPr txBox="1">
            <a:spLocks noGrp="1"/>
          </p:cNvSpPr>
          <p:nvPr>
            <p:ph type="title" idx="4294967295"/>
          </p:nvPr>
        </p:nvSpPr>
        <p:spPr>
          <a:xfrm>
            <a:off x="674915" y="1632856"/>
            <a:ext cx="5809706" cy="12398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Positive action </a:t>
            </a:r>
            <a:r>
              <a:rPr kumimoji="0" lang="en-GB" sz="3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programmes</a:t>
            </a:r>
            <a:endParaRPr kumimoji="0" lang="en-US" sz="3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3" name="Picture 2" descr="A picture containing text, businesscard&#10;&#10;Description automatically generated">
            <a:extLst>
              <a:ext uri="{FF2B5EF4-FFF2-40B4-BE49-F238E27FC236}">
                <a16:creationId xmlns:a16="http://schemas.microsoft.com/office/drawing/2014/main" id="{57C720FC-F31F-4E9B-B40F-AF8C00D75757}"/>
              </a:ext>
            </a:extLst>
          </p:cNvPr>
          <p:cNvPicPr>
            <a:picLocks noChangeAspect="1"/>
          </p:cNvPicPr>
          <p:nvPr/>
        </p:nvPicPr>
        <p:blipFill>
          <a:blip r:embed="rId2"/>
          <a:stretch>
            <a:fillRect/>
          </a:stretch>
        </p:blipFill>
        <p:spPr>
          <a:xfrm>
            <a:off x="5097781" y="2283003"/>
            <a:ext cx="4046220" cy="2860497"/>
          </a:xfrm>
          <a:prstGeom prst="rect">
            <a:avLst/>
          </a:prstGeom>
        </p:spPr>
      </p:pic>
    </p:spTree>
    <p:extLst>
      <p:ext uri="{BB962C8B-B14F-4D97-AF65-F5344CB8AC3E}">
        <p14:creationId xmlns:p14="http://schemas.microsoft.com/office/powerpoint/2010/main" val="4151693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65D1DF-419A-BE43-A706-2BE003169F3A}"/>
              </a:ext>
              <a:ext uri="{C183D7F6-B498-43B3-948B-1728B52AA6E4}">
                <adec:decorative xmlns:adec="http://schemas.microsoft.com/office/drawing/2017/decorative" val="1"/>
              </a:ext>
            </a:extLst>
          </p:cNvPr>
          <p:cNvSpPr/>
          <p:nvPr/>
        </p:nvSpPr>
        <p:spPr>
          <a:xfrm>
            <a:off x="0" y="367259"/>
            <a:ext cx="9144000" cy="4776241"/>
          </a:xfrm>
          <a:prstGeom prst="rect">
            <a:avLst/>
          </a:prstGeom>
          <a:solidFill>
            <a:srgbClr val="003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3" descr="Table containg details of the course, including time commitment, learning outcomes and eligibility. ">
            <a:extLst>
              <a:ext uri="{FF2B5EF4-FFF2-40B4-BE49-F238E27FC236}">
                <a16:creationId xmlns:a16="http://schemas.microsoft.com/office/drawing/2014/main" id="{B5E88B48-5C08-344A-926B-2D5A2801EF65}"/>
              </a:ext>
            </a:extLst>
          </p:cNvPr>
          <p:cNvGraphicFramePr>
            <a:graphicFrameLocks noGrp="1"/>
          </p:cNvGraphicFramePr>
          <p:nvPr>
            <p:extLst>
              <p:ext uri="{D42A27DB-BD31-4B8C-83A1-F6EECF244321}">
                <p14:modId xmlns:p14="http://schemas.microsoft.com/office/powerpoint/2010/main" val="2756899064"/>
              </p:ext>
            </p:extLst>
          </p:nvPr>
        </p:nvGraphicFramePr>
        <p:xfrm>
          <a:off x="3922690" y="1175940"/>
          <a:ext cx="4964171" cy="3810940"/>
        </p:xfrm>
        <a:graphic>
          <a:graphicData uri="http://schemas.openxmlformats.org/drawingml/2006/table">
            <a:tbl>
              <a:tblPr firstRow="1" bandRow="1">
                <a:tableStyleId>{F5AB1C69-6EDB-4FF4-983F-18BD219EF322}</a:tableStyleId>
              </a:tblPr>
              <a:tblGrid>
                <a:gridCol w="966269">
                  <a:extLst>
                    <a:ext uri="{9D8B030D-6E8A-4147-A177-3AD203B41FA5}">
                      <a16:colId xmlns:a16="http://schemas.microsoft.com/office/drawing/2014/main" val="1967357138"/>
                    </a:ext>
                  </a:extLst>
                </a:gridCol>
                <a:gridCol w="3997902">
                  <a:extLst>
                    <a:ext uri="{9D8B030D-6E8A-4147-A177-3AD203B41FA5}">
                      <a16:colId xmlns:a16="http://schemas.microsoft.com/office/drawing/2014/main" val="2998069572"/>
                    </a:ext>
                  </a:extLst>
                </a:gridCol>
              </a:tblGrid>
              <a:tr h="2934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E" sz="1050" b="1">
                          <a:solidFill>
                            <a:srgbClr val="003D4C"/>
                          </a:solidFill>
                          <a:latin typeface="Arial" panose="020B0604020202020204" pitchFamily="34" charset="0"/>
                          <a:cs typeface="Arial" panose="020B0604020202020204" pitchFamily="34" charset="0"/>
                        </a:rPr>
                        <a:t>Learning hours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r>
                        <a:rPr lang="en-IE" sz="1050" b="0">
                          <a:solidFill>
                            <a:srgbClr val="003D4C"/>
                          </a:solidFill>
                          <a:latin typeface="Arial" panose="020B0604020202020204" pitchFamily="34" charset="0"/>
                          <a:cs typeface="Arial" panose="020B0604020202020204" pitchFamily="34" charset="0"/>
                        </a:rPr>
                        <a:t>40 hours – mixture of self-paced learning, virtual and face to face workshops</a:t>
                      </a:r>
                    </a:p>
                    <a:p>
                      <a:endParaRPr lang="en-IE" sz="1050" b="0">
                        <a:solidFill>
                          <a:srgbClr val="003D4C"/>
                        </a:solidFill>
                        <a:latin typeface="Arial" panose="020B0604020202020204" pitchFamily="34" charset="0"/>
                        <a:cs typeface="Arial" panose="020B0604020202020204" pitchFamily="34" charset="0"/>
                      </a:endParaRPr>
                    </a:p>
                    <a:p>
                      <a:r>
                        <a:rPr lang="en-IE" sz="1050" b="0">
                          <a:solidFill>
                            <a:srgbClr val="003D4C"/>
                          </a:solidFill>
                          <a:latin typeface="Arial" panose="020B0604020202020204" pitchFamily="34" charset="0"/>
                          <a:cs typeface="Arial" panose="020B0604020202020204" pitchFamily="34" charset="0"/>
                        </a:rPr>
                        <a:t>Line managers or sponsors will need to complete two short modules (9 hours)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2455009525"/>
                  </a:ext>
                </a:extLst>
              </a:tr>
              <a:tr h="293438">
                <a:tc>
                  <a:txBody>
                    <a:bodyPr/>
                    <a:lstStyle/>
                    <a:p>
                      <a:r>
                        <a:rPr lang="en-IE" sz="1050" b="1">
                          <a:solidFill>
                            <a:srgbClr val="003D4C"/>
                          </a:solidFill>
                          <a:latin typeface="Arial" panose="020B0604020202020204" pitchFamily="34" charset="0"/>
                          <a:cs typeface="Arial" panose="020B0604020202020204" pitchFamily="34" charset="0"/>
                        </a:rPr>
                        <a:t>Seats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r>
                        <a:rPr lang="en-IE" sz="1050">
                          <a:solidFill>
                            <a:srgbClr val="003D4C"/>
                          </a:solidFill>
                          <a:latin typeface="Arial" panose="020B0604020202020204" pitchFamily="34" charset="0"/>
                          <a:cs typeface="Arial" panose="020B0604020202020204" pitchFamily="34" charset="0"/>
                        </a:rPr>
                        <a:t>30</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379020093"/>
                  </a:ext>
                </a:extLst>
              </a:tr>
              <a:tr h="1574388">
                <a:tc>
                  <a:txBody>
                    <a:bodyPr/>
                    <a:lstStyle/>
                    <a:p>
                      <a:r>
                        <a:rPr lang="en-IE" sz="1050" b="1">
                          <a:solidFill>
                            <a:srgbClr val="003D4C"/>
                          </a:solidFill>
                          <a:latin typeface="Arial" panose="020B0604020202020204" pitchFamily="34" charset="0"/>
                          <a:cs typeface="Arial" panose="020B0604020202020204" pitchFamily="34" charset="0"/>
                        </a:rPr>
                        <a:t>Learning outcomes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marL="285750" indent="-285750" rtl="0" fontAlgn="base">
                        <a:buClr>
                          <a:srgbClr val="003D4C"/>
                        </a:buClr>
                        <a:buFont typeface="System Font"/>
                        <a:buChar char="●"/>
                      </a:pPr>
                      <a:r>
                        <a:rPr lang="en-GB" sz="1050" b="0" i="0" u="none" strike="noStrike" kern="1200">
                          <a:solidFill>
                            <a:srgbClr val="003D4C"/>
                          </a:solidFill>
                          <a:effectLst/>
                          <a:latin typeface="Arial" panose="020B0604020202020204" pitchFamily="34" charset="0"/>
                          <a:ea typeface="+mn-ea"/>
                          <a:cs typeface="Arial" panose="020B0604020202020204" pitchFamily="34" charset="0"/>
                        </a:rPr>
                        <a:t>Deeper understanding of skills, knowledge and behaviours needed to develop successfully as a leader</a:t>
                      </a:r>
                      <a:endParaRPr lang="en-GB" sz="1050" b="0" i="0" kern="1200">
                        <a:solidFill>
                          <a:srgbClr val="003D4C"/>
                        </a:solidFill>
                        <a:effectLst/>
                        <a:latin typeface="Arial" panose="020B0604020202020204" pitchFamily="34" charset="0"/>
                        <a:ea typeface="+mn-ea"/>
                        <a:cs typeface="Arial" panose="020B0604020202020204" pitchFamily="34" charset="0"/>
                      </a:endParaRPr>
                    </a:p>
                    <a:p>
                      <a:pPr marL="285750" indent="-285750" rtl="0" fontAlgn="base">
                        <a:buClr>
                          <a:srgbClr val="003D4C"/>
                        </a:buClr>
                        <a:buFont typeface="System Font"/>
                        <a:buChar char="●"/>
                      </a:pPr>
                      <a:r>
                        <a:rPr lang="en-GB" sz="1050" b="0" i="0" u="none" strike="noStrike" kern="1200">
                          <a:solidFill>
                            <a:srgbClr val="003D4C"/>
                          </a:solidFill>
                          <a:effectLst/>
                          <a:latin typeface="Arial" panose="020B0604020202020204" pitchFamily="34" charset="0"/>
                          <a:ea typeface="+mn-ea"/>
                          <a:cs typeface="Arial" panose="020B0604020202020204" pitchFamily="34" charset="0"/>
                        </a:rPr>
                        <a:t>Enhanced personal influencing and confident negotiation skills </a:t>
                      </a:r>
                      <a:r>
                        <a:rPr lang="en-US" sz="1050" b="0" i="0" kern="1200">
                          <a:solidFill>
                            <a:srgbClr val="003D4C"/>
                          </a:solidFill>
                          <a:effectLst/>
                          <a:latin typeface="Arial" panose="020B0604020202020204" pitchFamily="34" charset="0"/>
                          <a:ea typeface="+mn-ea"/>
                          <a:cs typeface="Arial" panose="020B0604020202020204" pitchFamily="34" charset="0"/>
                        </a:rPr>
                        <a:t>​</a:t>
                      </a:r>
                    </a:p>
                    <a:p>
                      <a:pPr marL="285750" indent="-285750" rtl="0" fontAlgn="base">
                        <a:buClr>
                          <a:srgbClr val="003D4C"/>
                        </a:buClr>
                        <a:buFont typeface="System Font"/>
                        <a:buChar char="●"/>
                      </a:pPr>
                      <a:r>
                        <a:rPr lang="en-GB" sz="1050" b="0" i="0" u="none" strike="noStrike" kern="1200">
                          <a:solidFill>
                            <a:srgbClr val="003D4C"/>
                          </a:solidFill>
                          <a:effectLst/>
                          <a:latin typeface="Arial" panose="020B0604020202020204" pitchFamily="34" charset="0"/>
                          <a:ea typeface="+mn-ea"/>
                          <a:cs typeface="Arial" panose="020B0604020202020204" pitchFamily="34" charset="0"/>
                        </a:rPr>
                        <a:t>Greater self-awareness around building a personal profile with a view to gaining greater recognition and visibility</a:t>
                      </a:r>
                      <a:r>
                        <a:rPr lang="en-US" sz="1050" b="0" i="0" kern="1200">
                          <a:solidFill>
                            <a:srgbClr val="003D4C"/>
                          </a:solidFill>
                          <a:effectLst/>
                          <a:latin typeface="Arial" panose="020B0604020202020204" pitchFamily="34" charset="0"/>
                          <a:ea typeface="+mn-ea"/>
                          <a:cs typeface="Arial" panose="020B0604020202020204" pitchFamily="34" charset="0"/>
                        </a:rPr>
                        <a:t>​</a:t>
                      </a:r>
                    </a:p>
                    <a:p>
                      <a:pPr marL="285750" indent="-285750" rtl="0" fontAlgn="base">
                        <a:buClr>
                          <a:srgbClr val="003D4C"/>
                        </a:buClr>
                        <a:buFont typeface="System Font"/>
                        <a:buChar char="●"/>
                      </a:pPr>
                      <a:r>
                        <a:rPr lang="en-GB" sz="1050" b="0" i="0" u="none" strike="noStrike" kern="1200">
                          <a:solidFill>
                            <a:srgbClr val="003D4C"/>
                          </a:solidFill>
                          <a:effectLst/>
                          <a:latin typeface="Arial" panose="020B0604020202020204" pitchFamily="34" charset="0"/>
                          <a:ea typeface="+mn-ea"/>
                          <a:cs typeface="Arial" panose="020B0604020202020204" pitchFamily="34" charset="0"/>
                        </a:rPr>
                        <a:t>Participating in an ongoing supportive network of peers who share a common goal to develop their careers </a:t>
                      </a:r>
                      <a:r>
                        <a:rPr lang="en-US" sz="1050" b="0" i="0" kern="1200">
                          <a:solidFill>
                            <a:srgbClr val="003D4C"/>
                          </a:solidFill>
                          <a:effectLst/>
                          <a:latin typeface="Arial" panose="020B0604020202020204" pitchFamily="34" charset="0"/>
                          <a:ea typeface="+mn-ea"/>
                          <a:cs typeface="Arial" panose="020B0604020202020204" pitchFamily="34" charset="0"/>
                        </a:rPr>
                        <a:t>​</a:t>
                      </a:r>
                    </a:p>
                    <a:p>
                      <a:pPr marL="285750" indent="-285750" rtl="0" fontAlgn="base">
                        <a:buClr>
                          <a:srgbClr val="003D4C"/>
                        </a:buClr>
                        <a:buFont typeface="System Font"/>
                        <a:buChar char="●"/>
                      </a:pPr>
                      <a:r>
                        <a:rPr lang="en-GB" sz="1050" b="0" i="0" u="none" strike="noStrike" kern="1200">
                          <a:solidFill>
                            <a:srgbClr val="003D4C"/>
                          </a:solidFill>
                          <a:effectLst/>
                          <a:latin typeface="Arial" panose="020B0604020202020204" pitchFamily="34" charset="0"/>
                          <a:ea typeface="+mn-ea"/>
                          <a:cs typeface="Arial" panose="020B0604020202020204" pitchFamily="34" charset="0"/>
                        </a:rPr>
                        <a:t>Techniques and approaches to develop and enhance team and stakeholder relationships </a:t>
                      </a:r>
                      <a:br>
                        <a:rPr lang="en-US" sz="1050" b="0" i="0" u="none" strike="noStrike" kern="1200">
                          <a:solidFill>
                            <a:srgbClr val="003D4C"/>
                          </a:solidFill>
                          <a:effectLst/>
                          <a:latin typeface="Arial" panose="020B0604020202020204" pitchFamily="34" charset="0"/>
                          <a:ea typeface="+mn-ea"/>
                          <a:cs typeface="Arial" panose="020B0604020202020204" pitchFamily="34" charset="0"/>
                        </a:rPr>
                      </a:br>
                      <a:endParaRPr lang="en-GB" sz="1050" b="0" i="0" u="none" strike="noStrike" kern="1200">
                        <a:solidFill>
                          <a:srgbClr val="003D4C"/>
                        </a:solidFill>
                        <a:effectLst/>
                        <a:latin typeface="Arial" panose="020B0604020202020204" pitchFamily="34" charset="0"/>
                        <a:ea typeface="+mn-ea"/>
                        <a:cs typeface="Arial" panose="020B0604020202020204" pitchFamily="34" charset="0"/>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362300577"/>
                  </a:ext>
                </a:extLst>
              </a:tr>
              <a:tr h="410011">
                <a:tc>
                  <a:txBody>
                    <a:bodyPr/>
                    <a:lstStyle/>
                    <a:p>
                      <a:r>
                        <a:rPr lang="en-IE" sz="1050" b="1">
                          <a:solidFill>
                            <a:srgbClr val="003D4C"/>
                          </a:solidFill>
                          <a:latin typeface="Arial" panose="020B0604020202020204" pitchFamily="34" charset="0"/>
                          <a:cs typeface="Arial" panose="020B0604020202020204" pitchFamily="34" charset="0"/>
                        </a:rPr>
                        <a:t>Eligibility</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r>
                        <a:rPr lang="en-IE" sz="1050">
                          <a:solidFill>
                            <a:srgbClr val="003D4C"/>
                          </a:solidFill>
                          <a:latin typeface="Arial" panose="020B0604020202020204" pitchFamily="34" charset="0"/>
                          <a:cs typeface="Arial" panose="020B0604020202020204" pitchFamily="34" charset="0"/>
                        </a:rPr>
                        <a:t>BAME leaders at Grade 5, 6 or 7, who have been identified as having potential to progress within the next 12-18 months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1956892306"/>
                  </a:ext>
                </a:extLst>
              </a:tr>
              <a:tr h="410011">
                <a:tc>
                  <a:txBody>
                    <a:bodyPr/>
                    <a:lstStyle/>
                    <a:p>
                      <a:r>
                        <a:rPr lang="en-IE" sz="1050" b="1">
                          <a:solidFill>
                            <a:srgbClr val="003D4C"/>
                          </a:solidFill>
                          <a:latin typeface="Arial" panose="020B0604020202020204" pitchFamily="34" charset="0"/>
                          <a:cs typeface="Arial" panose="020B0604020202020204" pitchFamily="34" charset="0"/>
                        </a:rPr>
                        <a:t>Timing</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r>
                        <a:rPr lang="en-IE" sz="1050">
                          <a:solidFill>
                            <a:srgbClr val="003D4C"/>
                          </a:solidFill>
                          <a:latin typeface="Arial" panose="020B0604020202020204" pitchFamily="34" charset="0"/>
                          <a:cs typeface="Arial" panose="020B0604020202020204" pitchFamily="34" charset="0"/>
                        </a:rPr>
                        <a:t>March-July 2022</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1785764086"/>
                  </a:ext>
                </a:extLst>
              </a:tr>
            </a:tbl>
          </a:graphicData>
        </a:graphic>
      </p:graphicFrame>
      <p:sp>
        <p:nvSpPr>
          <p:cNvPr id="6" name="Title 5">
            <a:extLst>
              <a:ext uri="{FF2B5EF4-FFF2-40B4-BE49-F238E27FC236}">
                <a16:creationId xmlns:a16="http://schemas.microsoft.com/office/drawing/2014/main" id="{41EB488A-0F4F-6F4D-B10E-9BF41E6CCF17}"/>
              </a:ext>
            </a:extLst>
          </p:cNvPr>
          <p:cNvSpPr txBox="1">
            <a:spLocks noGrp="1"/>
          </p:cNvSpPr>
          <p:nvPr>
            <p:ph type="title" idx="4294967295"/>
          </p:nvPr>
        </p:nvSpPr>
        <p:spPr>
          <a:xfrm>
            <a:off x="120584" y="1186827"/>
            <a:ext cx="3544967" cy="258532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bg1">
                    <a:lumMod val="95000"/>
                  </a:schemeClr>
                </a:solidFill>
                <a:effectLst/>
                <a:uLnTx/>
                <a:uFillTx/>
                <a:latin typeface="Arial" panose="020B0604020202020204" pitchFamily="34" charset="0"/>
                <a:ea typeface="+mn-ea"/>
                <a:cs typeface="Arial" panose="020B0604020202020204" pitchFamily="34" charset="0"/>
              </a:rPr>
              <a:t>Emerging Leaders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chemeClr val="bg1">
                  <a:lumMod val="95000"/>
                </a:scheme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Provides leadership development for high potential colleagues from black, Asian and marginalised ethnic communities who may not yet be leaders of people. It supports a deeper understanding of leadership skills and knowledge, with a particular focus on being a leader from a BAME background, and dealing with personal and structural barriers. </a:t>
            </a:r>
            <a:endParaRPr kumimoji="0" lang="en-US" sz="1800" b="1" i="0" u="none" strike="noStrike" kern="1200" cap="none" spc="0" normalizeH="0" baseline="0" noProof="0">
              <a:ln>
                <a:noFill/>
              </a:ln>
              <a:solidFill>
                <a:schemeClr val="bg1">
                  <a:lumMod val="95000"/>
                </a:scheme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1952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EFAD7B9-86D6-7440-8C6C-AE10B09F64F2}"/>
              </a:ext>
              <a:ext uri="{C183D7F6-B498-43B3-948B-1728B52AA6E4}">
                <adec:decorative xmlns:adec="http://schemas.microsoft.com/office/drawing/2017/decorative" val="1"/>
              </a:ext>
            </a:extLst>
          </p:cNvPr>
          <p:cNvSpPr/>
          <p:nvPr/>
        </p:nvSpPr>
        <p:spPr>
          <a:xfrm>
            <a:off x="0" y="367259"/>
            <a:ext cx="9144000" cy="4776241"/>
          </a:xfrm>
          <a:prstGeom prst="rect">
            <a:avLst/>
          </a:prstGeom>
          <a:solidFill>
            <a:srgbClr val="003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3" descr="Table containg details of the course, including time commitment, learning outcomes and eligibility. ">
            <a:extLst>
              <a:ext uri="{FF2B5EF4-FFF2-40B4-BE49-F238E27FC236}">
                <a16:creationId xmlns:a16="http://schemas.microsoft.com/office/drawing/2014/main" id="{B5E88B48-5C08-344A-926B-2D5A2801EF65}"/>
              </a:ext>
            </a:extLst>
          </p:cNvPr>
          <p:cNvGraphicFramePr>
            <a:graphicFrameLocks noGrp="1"/>
          </p:cNvGraphicFramePr>
          <p:nvPr>
            <p:extLst>
              <p:ext uri="{D42A27DB-BD31-4B8C-83A1-F6EECF244321}">
                <p14:modId xmlns:p14="http://schemas.microsoft.com/office/powerpoint/2010/main" val="14325589"/>
              </p:ext>
            </p:extLst>
          </p:nvPr>
        </p:nvGraphicFramePr>
        <p:xfrm>
          <a:off x="3922690" y="666652"/>
          <a:ext cx="4964171" cy="4269609"/>
        </p:xfrm>
        <a:graphic>
          <a:graphicData uri="http://schemas.openxmlformats.org/drawingml/2006/table">
            <a:tbl>
              <a:tblPr firstRow="1" bandRow="1">
                <a:tableStyleId>{F5AB1C69-6EDB-4FF4-983F-18BD219EF322}</a:tableStyleId>
              </a:tblPr>
              <a:tblGrid>
                <a:gridCol w="966269">
                  <a:extLst>
                    <a:ext uri="{9D8B030D-6E8A-4147-A177-3AD203B41FA5}">
                      <a16:colId xmlns:a16="http://schemas.microsoft.com/office/drawing/2014/main" val="1967357138"/>
                    </a:ext>
                  </a:extLst>
                </a:gridCol>
                <a:gridCol w="3997902">
                  <a:extLst>
                    <a:ext uri="{9D8B030D-6E8A-4147-A177-3AD203B41FA5}">
                      <a16:colId xmlns:a16="http://schemas.microsoft.com/office/drawing/2014/main" val="2998069572"/>
                    </a:ext>
                  </a:extLst>
                </a:gridCol>
              </a:tblGrid>
              <a:tr h="2934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E" sz="1050" b="1" dirty="0">
                          <a:solidFill>
                            <a:srgbClr val="003D4C"/>
                          </a:solidFill>
                          <a:latin typeface="Arial" panose="020B0604020202020204" pitchFamily="34" charset="0"/>
                          <a:cs typeface="Arial" panose="020B0604020202020204" pitchFamily="34" charset="0"/>
                        </a:rPr>
                        <a:t>Learning hours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lvl="0" algn="l">
                        <a:lnSpc>
                          <a:spcPct val="100000"/>
                        </a:lnSpc>
                        <a:spcBef>
                          <a:spcPts val="0"/>
                        </a:spcBef>
                        <a:spcAft>
                          <a:spcPts val="0"/>
                        </a:spcAft>
                        <a:buNone/>
                      </a:pPr>
                      <a:r>
                        <a:rPr lang="en-IE" sz="1050" b="0" kern="1200" noProof="0">
                          <a:solidFill>
                            <a:srgbClr val="003D4C"/>
                          </a:solidFill>
                          <a:latin typeface="Arial"/>
                          <a:ea typeface="+mn-ea"/>
                          <a:cs typeface="Arial"/>
                        </a:rPr>
                        <a:t>40 hours – mixture of face-to-face workshops (1 per month), asynchronous study (up to 2 hours per month) and peer meetings (up to 2 hours per month)</a:t>
                      </a:r>
                      <a:endParaRPr lang="en-US" sz="1050" b="0" kern="1200">
                        <a:solidFill>
                          <a:srgbClr val="003D4C"/>
                        </a:solidFill>
                        <a:latin typeface="Arial"/>
                        <a:ea typeface="+mn-ea"/>
                        <a:cs typeface="Aria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2455009525"/>
                  </a:ext>
                </a:extLst>
              </a:tr>
              <a:tr h="293438">
                <a:tc>
                  <a:txBody>
                    <a:bodyPr/>
                    <a:lstStyle/>
                    <a:p>
                      <a:r>
                        <a:rPr lang="en-IE" sz="1050" b="1">
                          <a:solidFill>
                            <a:srgbClr val="003D4C"/>
                          </a:solidFill>
                          <a:latin typeface="Arial"/>
                          <a:cs typeface="Arial"/>
                        </a:rPr>
                        <a:t>Seats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r>
                        <a:rPr lang="en-IE" sz="1050">
                          <a:solidFill>
                            <a:srgbClr val="003D4C"/>
                          </a:solidFill>
                          <a:latin typeface="Arial"/>
                          <a:cs typeface="Arial"/>
                        </a:rPr>
                        <a:t>2 x 30</a:t>
                      </a:r>
                      <a:endParaRPr lang="en-IE" sz="1050">
                        <a:solidFill>
                          <a:srgbClr val="003D4C"/>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379020093"/>
                  </a:ext>
                </a:extLst>
              </a:tr>
              <a:tr h="1574388">
                <a:tc>
                  <a:txBody>
                    <a:bodyPr/>
                    <a:lstStyle/>
                    <a:p>
                      <a:r>
                        <a:rPr lang="en-IE" sz="1050" b="1">
                          <a:solidFill>
                            <a:srgbClr val="003D4C"/>
                          </a:solidFill>
                          <a:latin typeface="Arial" panose="020B0604020202020204" pitchFamily="34" charset="0"/>
                          <a:cs typeface="Arial" panose="020B0604020202020204" pitchFamily="34" charset="0"/>
                        </a:rPr>
                        <a:t>Learning outcomes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marL="285750" indent="-285750" rtl="0" fontAlgn="base">
                        <a:buClr>
                          <a:srgbClr val="003D4C"/>
                        </a:buClr>
                        <a:buFont typeface="System Font"/>
                        <a:buChar char="●"/>
                      </a:pPr>
                      <a:r>
                        <a:rPr lang="en-GB" sz="1050" kern="1200">
                          <a:solidFill>
                            <a:srgbClr val="003D4C"/>
                          </a:solidFill>
                          <a:latin typeface="Arial" panose="020B0604020202020204" pitchFamily="34" charset="0"/>
                          <a:ea typeface="+mn-ea"/>
                          <a:cs typeface="Arial" panose="020B0604020202020204" pitchFamily="34" charset="0"/>
                        </a:rPr>
                        <a:t>Deeper understanding of knowledge, skills and behaviours required to become a successful leader ​</a:t>
                      </a:r>
                    </a:p>
                    <a:p>
                      <a:pPr marL="285750" indent="-285750" rtl="0" fontAlgn="base">
                        <a:buClr>
                          <a:srgbClr val="003D4C"/>
                        </a:buClr>
                        <a:buFont typeface="System Font"/>
                        <a:buChar char="●"/>
                      </a:pPr>
                      <a:r>
                        <a:rPr lang="en-GB" sz="1050" kern="1200">
                          <a:solidFill>
                            <a:srgbClr val="003D4C"/>
                          </a:solidFill>
                          <a:latin typeface="Arial" panose="020B0604020202020204" pitchFamily="34" charset="0"/>
                          <a:ea typeface="+mn-ea"/>
                          <a:cs typeface="Arial" panose="020B0604020202020204" pitchFamily="34" charset="0"/>
                        </a:rPr>
                        <a:t>Embrace vulnerability and turn it into a leadership asset</a:t>
                      </a:r>
                    </a:p>
                    <a:p>
                      <a:pPr marL="285750" indent="-285750" rtl="0" fontAlgn="base">
                        <a:buClr>
                          <a:srgbClr val="003D4C"/>
                        </a:buClr>
                        <a:buFont typeface="System Font"/>
                        <a:buChar char="●"/>
                      </a:pPr>
                      <a:r>
                        <a:rPr lang="en-GB" sz="1050" kern="1200">
                          <a:solidFill>
                            <a:srgbClr val="003D4C"/>
                          </a:solidFill>
                          <a:latin typeface="Arial" panose="020B0604020202020204" pitchFamily="34" charset="0"/>
                          <a:ea typeface="+mn-ea"/>
                          <a:cs typeface="Arial" panose="020B0604020202020204" pitchFamily="34" charset="0"/>
                        </a:rPr>
                        <a:t>Reflect on existing achievements, and learn how to bring your own distinct strengths, personality and features into your leadership profile</a:t>
                      </a:r>
                    </a:p>
                    <a:p>
                      <a:pPr marL="285750" indent="-285750" rtl="0" fontAlgn="base">
                        <a:buClr>
                          <a:srgbClr val="003D4C"/>
                        </a:buClr>
                        <a:buFont typeface="System Font"/>
                        <a:buChar char="●"/>
                      </a:pPr>
                      <a:r>
                        <a:rPr lang="en-GB" sz="1050" kern="1200">
                          <a:solidFill>
                            <a:srgbClr val="003D4C"/>
                          </a:solidFill>
                          <a:latin typeface="Arial" panose="020B0604020202020204" pitchFamily="34" charset="0"/>
                          <a:ea typeface="+mn-ea"/>
                          <a:cs typeface="Arial" panose="020B0604020202020204" pitchFamily="34" charset="0"/>
                        </a:rPr>
                        <a:t>Opportunity to reflect and plan around skills gaps and progression​</a:t>
                      </a:r>
                    </a:p>
                    <a:p>
                      <a:pPr marL="285750" indent="-285750" rtl="0" fontAlgn="base">
                        <a:buClr>
                          <a:srgbClr val="003D4C"/>
                        </a:buClr>
                        <a:buFont typeface="System Font"/>
                        <a:buChar char="●"/>
                      </a:pPr>
                      <a:r>
                        <a:rPr lang="en-GB" sz="1050" kern="1200">
                          <a:solidFill>
                            <a:srgbClr val="003D4C"/>
                          </a:solidFill>
                          <a:latin typeface="Arial" panose="020B0604020202020204" pitchFamily="34" charset="0"/>
                          <a:ea typeface="+mn-ea"/>
                          <a:cs typeface="Arial" panose="020B0604020202020204" pitchFamily="34" charset="0"/>
                        </a:rPr>
                        <a:t>Development of personal strategies to progress careers, fulfil potential and circumvent barriers​</a:t>
                      </a:r>
                    </a:p>
                    <a:p>
                      <a:pPr marL="285750" indent="-285750" rtl="0" fontAlgn="base">
                        <a:buClr>
                          <a:srgbClr val="003D4C"/>
                        </a:buClr>
                        <a:buFont typeface="System Font"/>
                        <a:buChar char="●"/>
                      </a:pPr>
                      <a:r>
                        <a:rPr lang="en-GB" sz="1050" kern="1200">
                          <a:solidFill>
                            <a:srgbClr val="003D4C"/>
                          </a:solidFill>
                          <a:latin typeface="Arial" panose="020B0604020202020204" pitchFamily="34" charset="0"/>
                          <a:ea typeface="+mn-ea"/>
                          <a:cs typeface="Arial" panose="020B0604020202020204" pitchFamily="34" charset="0"/>
                        </a:rPr>
                        <a:t>Gain confidence in building and expanding credible stakeholder relationships and networks​</a:t>
                      </a:r>
                    </a:p>
                    <a:p>
                      <a:pPr marL="285750" indent="-285750" rtl="0" fontAlgn="base">
                        <a:buClr>
                          <a:srgbClr val="003D4C"/>
                        </a:buClr>
                        <a:buFont typeface="System Font"/>
                        <a:buChar char="●"/>
                      </a:pPr>
                      <a:r>
                        <a:rPr lang="en-GB" sz="1050" kern="1200">
                          <a:solidFill>
                            <a:srgbClr val="003D4C"/>
                          </a:solidFill>
                          <a:latin typeface="Arial" panose="020B0604020202020204" pitchFamily="34" charset="0"/>
                          <a:ea typeface="+mn-ea"/>
                          <a:cs typeface="Arial" panose="020B0604020202020204" pitchFamily="34" charset="0"/>
                        </a:rPr>
                        <a:t>Benefit from shared experiences, networks and strategic connections established on the programme</a:t>
                      </a:r>
                      <a:endParaRPr lang="en-US" sz="1050" kern="1200">
                        <a:solidFill>
                          <a:srgbClr val="003D4C"/>
                        </a:solidFill>
                        <a:latin typeface="Arial" panose="020B0604020202020204" pitchFamily="34" charset="0"/>
                        <a:ea typeface="+mn-ea"/>
                        <a:cs typeface="Arial" panose="020B0604020202020204" pitchFamily="34" charset="0"/>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362300577"/>
                  </a:ext>
                </a:extLst>
              </a:tr>
              <a:tr h="410011">
                <a:tc>
                  <a:txBody>
                    <a:bodyPr/>
                    <a:lstStyle/>
                    <a:p>
                      <a:r>
                        <a:rPr lang="en-IE" sz="1050" b="1">
                          <a:solidFill>
                            <a:srgbClr val="003D4C"/>
                          </a:solidFill>
                          <a:latin typeface="Arial" panose="020B0604020202020204" pitchFamily="34" charset="0"/>
                          <a:cs typeface="Arial" panose="020B0604020202020204" pitchFamily="34" charset="0"/>
                        </a:rPr>
                        <a:t>Eligibility</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050" dirty="0">
                          <a:solidFill>
                            <a:srgbClr val="003D4C"/>
                          </a:solidFill>
                          <a:latin typeface="Arial"/>
                          <a:cs typeface="Arial"/>
                        </a:rPr>
                        <a:t>Open to all women staff (including trans women and non binary people who are comfortable in a female-centred community) </a:t>
                      </a:r>
                      <a:r>
                        <a:rPr lang="en-IE" sz="1050" dirty="0">
                          <a:solidFill>
                            <a:srgbClr val="003D4C"/>
                          </a:solidFill>
                          <a:latin typeface="Arial"/>
                          <a:cs typeface="Arial"/>
                        </a:rPr>
                        <a:t>at grades 6 and 7 who would benefit from building confidence and gaining leadership knowledge, skills and behaviours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1956892306"/>
                  </a:ext>
                </a:extLst>
              </a:tr>
              <a:tr h="410011">
                <a:tc>
                  <a:txBody>
                    <a:bodyPr/>
                    <a:lstStyle/>
                    <a:p>
                      <a:r>
                        <a:rPr lang="en-IE" sz="1050" b="1">
                          <a:solidFill>
                            <a:srgbClr val="003D4C"/>
                          </a:solidFill>
                          <a:latin typeface="Arial" panose="020B0604020202020204" pitchFamily="34" charset="0"/>
                          <a:cs typeface="Arial" panose="020B0604020202020204" pitchFamily="34" charset="0"/>
                        </a:rPr>
                        <a:t>Timing</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IE" sz="1050" dirty="0">
                          <a:solidFill>
                            <a:srgbClr val="003D4C"/>
                          </a:solidFill>
                          <a:latin typeface="Arial" panose="020B0604020202020204" pitchFamily="34" charset="0"/>
                          <a:cs typeface="Arial" panose="020B0604020202020204" pitchFamily="34" charset="0"/>
                        </a:rPr>
                        <a:t>Cohort 1: February – October 2022</a:t>
                      </a:r>
                    </a:p>
                    <a:p>
                      <a:pPr marL="0" marR="0" lvl="0" indent="0" algn="l" defTabSz="914377" rtl="0" eaLnBrk="1" fontAlgn="auto" latinLnBrk="0" hangingPunct="1">
                        <a:lnSpc>
                          <a:spcPct val="100000"/>
                        </a:lnSpc>
                        <a:spcBef>
                          <a:spcPts val="0"/>
                        </a:spcBef>
                        <a:spcAft>
                          <a:spcPts val="0"/>
                        </a:spcAft>
                        <a:buClrTx/>
                        <a:buSzTx/>
                        <a:buFontTx/>
                        <a:buNone/>
                        <a:tabLst/>
                        <a:defRPr/>
                      </a:pPr>
                      <a:r>
                        <a:rPr lang="en-IE" sz="1050" dirty="0">
                          <a:solidFill>
                            <a:srgbClr val="003D4C"/>
                          </a:solidFill>
                          <a:latin typeface="Arial" panose="020B0604020202020204" pitchFamily="34" charset="0"/>
                          <a:cs typeface="Arial" panose="020B0604020202020204" pitchFamily="34" charset="0"/>
                        </a:rPr>
                        <a:t>Cohort 2: April – November 2022</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534826822"/>
                  </a:ext>
                </a:extLst>
              </a:tr>
            </a:tbl>
          </a:graphicData>
        </a:graphic>
      </p:graphicFrame>
      <p:sp>
        <p:nvSpPr>
          <p:cNvPr id="6" name="Title 5">
            <a:extLst>
              <a:ext uri="{FF2B5EF4-FFF2-40B4-BE49-F238E27FC236}">
                <a16:creationId xmlns:a16="http://schemas.microsoft.com/office/drawing/2014/main" id="{41EB488A-0F4F-6F4D-B10E-9BF41E6CCF17}"/>
              </a:ext>
            </a:extLst>
          </p:cNvPr>
          <p:cNvSpPr txBox="1">
            <a:spLocks noGrp="1"/>
          </p:cNvSpPr>
          <p:nvPr>
            <p:ph type="title" idx="4294967295"/>
          </p:nvPr>
        </p:nvSpPr>
        <p:spPr>
          <a:xfrm>
            <a:off x="120584" y="1186827"/>
            <a:ext cx="3544967" cy="22159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Women in Leadership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Provides female identifying staff in UCL with an understanding of their own leadership capabilities, with particular focus on what it means to be a female leader, and insights into how to enhance their potential.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chemeClr val="bg1">
                  <a:lumMod val="95000"/>
                </a:scheme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65404890"/>
      </p:ext>
    </p:extLst>
  </p:cSld>
  <p:clrMapOvr>
    <a:masterClrMapping/>
  </p:clrMapOvr>
</p:sld>
</file>

<file path=ppt/theme/theme1.xml><?xml version="1.0" encoding="utf-8"?>
<a:theme xmlns:a="http://schemas.openxmlformats.org/drawingml/2006/main" name="4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6B9D86DB5F614987DE10F24716F461" ma:contentTypeVersion="12" ma:contentTypeDescription="Create a new document." ma:contentTypeScope="" ma:versionID="9399e34e919a090381b17588feaa2fcb">
  <xsd:schema xmlns:xsd="http://www.w3.org/2001/XMLSchema" xmlns:xs="http://www.w3.org/2001/XMLSchema" xmlns:p="http://schemas.microsoft.com/office/2006/metadata/properties" xmlns:ns2="661ed35d-7ee0-4b59-bc2f-6d137705d665" xmlns:ns3="0c614b4d-a41c-47fc-b48e-425018bb914f" targetNamespace="http://schemas.microsoft.com/office/2006/metadata/properties" ma:root="true" ma:fieldsID="671f6d6a18c0757b7e453be090570361" ns2:_="" ns3:_="">
    <xsd:import namespace="661ed35d-7ee0-4b59-bc2f-6d137705d665"/>
    <xsd:import namespace="0c614b4d-a41c-47fc-b48e-425018bb914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1ed35d-7ee0-4b59-bc2f-6d137705d6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614b4d-a41c-47fc-b48e-425018bb914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48EF83-C300-4E79-8385-83593539B578}">
  <ds:schemaRefs>
    <ds:schemaRef ds:uri="0c614b4d-a41c-47fc-b48e-425018bb914f"/>
    <ds:schemaRef ds:uri="661ed35d-7ee0-4b59-bc2f-6d137705d66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F8923FD-C2C6-4C9A-AA86-2491ABC52538}">
  <ds:schemaRefs>
    <ds:schemaRef ds:uri="http://schemas.microsoft.com/sharepoint/v3/contenttype/forms"/>
  </ds:schemaRefs>
</ds:datastoreItem>
</file>

<file path=customXml/itemProps3.xml><?xml version="1.0" encoding="utf-8"?>
<ds:datastoreItem xmlns:ds="http://schemas.openxmlformats.org/officeDocument/2006/customXml" ds:itemID="{D8ECBFB5-B91A-4775-93FB-4B151FFF1FBA}">
  <ds:schemaRefs>
    <ds:schemaRef ds:uri="0c614b4d-a41c-47fc-b48e-425018bb914f"/>
    <ds:schemaRef ds:uri="661ed35d-7ee0-4b59-bc2f-6d137705d66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TotalTime>
  <Words>1764</Words>
  <Application>Microsoft Office PowerPoint</Application>
  <PresentationFormat>On-screen Show (16:9)</PresentationFormat>
  <Paragraphs>185</Paragraphs>
  <Slides>13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System Font</vt:lpstr>
      <vt:lpstr>4_Custom Design</vt:lpstr>
      <vt:lpstr>UCL Leadership Programmes Supporting your leadership development at UCL</vt:lpstr>
      <vt:lpstr>Leadership programmes  for all staff</vt:lpstr>
      <vt:lpstr>Advancing Leaders  Prepares academic and professional services leaders to advance by developing their ability to think and act strategically, build personal influence and networks and lead teams and projects.  </vt:lpstr>
      <vt:lpstr>Strategic Leaders  Prepares academic and professional services leaders to advance by developing their ability to manage an increasingly complex and varied workload, build high performing teams, develop strategy and lead change.  </vt:lpstr>
      <vt:lpstr>University Leaders Previously Future Leaders' Programme  Enhances personal and organisational leadership capability through improved self-awareness and adopting effective strategies for driving higher performance from diverse teams and delivering successful organisational change.  </vt:lpstr>
      <vt:lpstr>Inclusive Leadership –  Talking about race  Improves understanding of race and culture in the workplace and builds allyship behaviours to support black, Asian and marginalised ethnic staff in order for people leaders in UCL to be able to build, manage and motivate diverse and inclusive teams.  </vt:lpstr>
      <vt:lpstr>Positive action programmes</vt:lpstr>
      <vt:lpstr>Emerging Leaders  Provides leadership development for high potential colleagues from black, Asian and marginalised ethnic communities who may not yet be leaders of people. It supports a deeper understanding of leadership skills and knowledge, with a particular focus on being a leader from a BAME background, and dealing with personal and structural barriers. </vt:lpstr>
      <vt:lpstr>Women in Leadership  Provides female identifying staff in UCL with an understanding of their own leadership capabilities, with particular focus on what it means to be a female leader, and insights into how to enhance their potential.  </vt:lpstr>
      <vt:lpstr>Senior Women in Leadership  Provides senior female identifying staff in UCL with the opportunity to reflect on their leadership profile and plan how to grow their skills and develop their impact as senior leaders in UCL. </vt:lpstr>
      <vt:lpstr>Leadership programmes for academic / research staff</vt:lpstr>
      <vt:lpstr>Leadership in Action  for Early Career Researchers  Prepares early career researchers for various leadership and team roles within the context of HE. Participants learn the foundations of leadership (and their leadership style) through practical, hands-on tasks designed for researchers. </vt:lpstr>
      <vt:lpstr>Research Team Leaders  Equips Research Team Leaders with the skills and tools to lead a research team whilst developing a research career. A key feature of this leadership programme is its focus on developing the ability to lead in challenging times and periods of change in the research landscape. The programme offers participants a unique opportunity to have a hands-on experience of leading a team of researchers through group exercises.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UCL 16:9 PP Plain - LIGHT BLUE</dc:title>
  <dc:subject/>
  <dc:creator>Clayton, Janine</dc:creator>
  <cp:keywords/>
  <dc:description/>
  <cp:lastModifiedBy>Candy, Felicity</cp:lastModifiedBy>
  <cp:revision>7</cp:revision>
  <dcterms:created xsi:type="dcterms:W3CDTF">2016-12-07T10:36:45Z</dcterms:created>
  <dcterms:modified xsi:type="dcterms:W3CDTF">2021-11-10T15:48:05Z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0x010100636B9D86DB5F614987DE10F24716F461</vt:lpwstr>
  </property>
</Properties>
</file>