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3" r:id="rId2"/>
    <p:sldMasterId id="2147483689" r:id="rId3"/>
    <p:sldMasterId id="2147483676" r:id="rId4"/>
    <p:sldMasterId id="2147483664" r:id="rId5"/>
  </p:sldMasterIdLst>
  <p:notesMasterIdLst>
    <p:notesMasterId r:id="rId19"/>
  </p:notesMasterIdLst>
  <p:handoutMasterIdLst>
    <p:handoutMasterId r:id="rId20"/>
  </p:handoutMasterIdLst>
  <p:sldIdLst>
    <p:sldId id="257" r:id="rId6"/>
    <p:sldId id="371" r:id="rId7"/>
    <p:sldId id="356" r:id="rId8"/>
    <p:sldId id="357" r:id="rId9"/>
    <p:sldId id="366" r:id="rId10"/>
    <p:sldId id="358" r:id="rId11"/>
    <p:sldId id="372" r:id="rId12"/>
    <p:sldId id="359" r:id="rId13"/>
    <p:sldId id="365" r:id="rId14"/>
    <p:sldId id="368" r:id="rId15"/>
    <p:sldId id="360" r:id="rId16"/>
    <p:sldId id="376" r:id="rId17"/>
    <p:sldId id="369" r:id="rId18"/>
  </p:sldIdLst>
  <p:sldSz cx="12192000" cy="6858000"/>
  <p:notesSz cx="6858000" cy="238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BE8"/>
    <a:srgbClr val="EA7600"/>
    <a:srgbClr val="0097A9"/>
    <a:srgbClr val="CDC9C5"/>
    <a:srgbClr val="BBC592"/>
    <a:srgbClr val="4B384C"/>
    <a:srgbClr val="003D4C"/>
    <a:srgbClr val="C6B0BC"/>
    <a:srgbClr val="002855"/>
    <a:srgbClr val="D6D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5332" autoAdjust="0"/>
  </p:normalViewPr>
  <p:slideViewPr>
    <p:cSldViewPr snapToGrid="0">
      <p:cViewPr varScale="1">
        <p:scale>
          <a:sx n="88" d="100"/>
          <a:sy n="88" d="100"/>
        </p:scale>
        <p:origin x="235"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213" d="100"/>
          <a:sy n="213" d="100"/>
        </p:scale>
        <p:origin x="168" y="9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1906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119063"/>
          </a:xfrm>
          <a:prstGeom prst="rect">
            <a:avLst/>
          </a:prstGeom>
        </p:spPr>
        <p:txBody>
          <a:bodyPr vert="horz" lIns="91440" tIns="45720" rIns="91440" bIns="45720" rtlCol="0"/>
          <a:lstStyle>
            <a:lvl1pPr algn="r">
              <a:defRPr sz="1200"/>
            </a:lvl1pPr>
          </a:lstStyle>
          <a:p>
            <a:fld id="{288C91DA-9168-453B-8A58-9A1B26905BF2}" type="datetimeFigureOut">
              <a:rPr lang="en-GB" smtClean="0"/>
              <a:t>09/03/2022</a:t>
            </a:fld>
            <a:endParaRPr lang="en-GB" dirty="0"/>
          </a:p>
        </p:txBody>
      </p:sp>
      <p:sp>
        <p:nvSpPr>
          <p:cNvPr id="4" name="Footer Placeholder 3"/>
          <p:cNvSpPr>
            <a:spLocks noGrp="1"/>
          </p:cNvSpPr>
          <p:nvPr>
            <p:ph type="ftr" sz="quarter" idx="2"/>
          </p:nvPr>
        </p:nvSpPr>
        <p:spPr>
          <a:xfrm>
            <a:off x="0" y="2262188"/>
            <a:ext cx="2971800" cy="11906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2262188"/>
            <a:ext cx="2971800" cy="119062"/>
          </a:xfrm>
          <a:prstGeom prst="rect">
            <a:avLst/>
          </a:prstGeom>
        </p:spPr>
        <p:txBody>
          <a:bodyPr vert="horz" lIns="91440" tIns="45720" rIns="91440" bIns="45720" rtlCol="0" anchor="b"/>
          <a:lstStyle>
            <a:lvl1pPr algn="r">
              <a:defRPr sz="1200"/>
            </a:lvl1pPr>
          </a:lstStyle>
          <a:p>
            <a:fld id="{36041581-8B0C-48A1-901F-259023647358}" type="slidenum">
              <a:rPr lang="en-GB" smtClean="0"/>
              <a:t>‹#›</a:t>
            </a:fld>
            <a:endParaRPr lang="en-GB" dirty="0"/>
          </a:p>
        </p:txBody>
      </p:sp>
    </p:spTree>
    <p:extLst>
      <p:ext uri="{BB962C8B-B14F-4D97-AF65-F5344CB8AC3E}">
        <p14:creationId xmlns:p14="http://schemas.microsoft.com/office/powerpoint/2010/main" val="2253731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A962C-A679-4388-8E43-A98ED742779F}" type="datetimeFigureOut">
              <a:rPr lang="en-GB" smtClean="0"/>
              <a:t>09/03/2022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FFBFC-FDB7-4BCA-9D4D-BBFF47EEDEF5}" type="slidenum">
              <a:rPr lang="en-GB" smtClean="0"/>
              <a:t>‹#›</a:t>
            </a:fld>
            <a:endParaRPr lang="en-GB" dirty="0"/>
          </a:p>
        </p:txBody>
      </p:sp>
    </p:spTree>
    <p:extLst>
      <p:ext uri="{BB962C8B-B14F-4D97-AF65-F5344CB8AC3E}">
        <p14:creationId xmlns:p14="http://schemas.microsoft.com/office/powerpoint/2010/main" val="57133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4FFBFC-FDB7-4BCA-9D4D-BBFF47EEDEF5}" type="slidenum">
              <a:rPr lang="en-GB" smtClean="0"/>
              <a:t>1</a:t>
            </a:fld>
            <a:endParaRPr lang="en-GB" dirty="0"/>
          </a:p>
        </p:txBody>
      </p:sp>
    </p:spTree>
    <p:extLst>
      <p:ext uri="{BB962C8B-B14F-4D97-AF65-F5344CB8AC3E}">
        <p14:creationId xmlns:p14="http://schemas.microsoft.com/office/powerpoint/2010/main" val="66236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12</a:t>
            </a:fld>
            <a:endParaRPr lang="en-GB" dirty="0"/>
          </a:p>
        </p:txBody>
      </p:sp>
    </p:spTree>
    <p:extLst>
      <p:ext uri="{BB962C8B-B14F-4D97-AF65-F5344CB8AC3E}">
        <p14:creationId xmlns:p14="http://schemas.microsoft.com/office/powerpoint/2010/main" val="31163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13</a:t>
            </a:fld>
            <a:endParaRPr lang="en-GB" dirty="0"/>
          </a:p>
        </p:txBody>
      </p:sp>
    </p:spTree>
    <p:extLst>
      <p:ext uri="{BB962C8B-B14F-4D97-AF65-F5344CB8AC3E}">
        <p14:creationId xmlns:p14="http://schemas.microsoft.com/office/powerpoint/2010/main" val="166632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04FFBFC-FDB7-4BCA-9D4D-BBFF47EEDEF5}" type="slidenum">
              <a:rPr lang="en-GB" smtClean="0"/>
              <a:t>3</a:t>
            </a:fld>
            <a:endParaRPr lang="en-GB" dirty="0"/>
          </a:p>
        </p:txBody>
      </p:sp>
    </p:spTree>
    <p:extLst>
      <p:ext uri="{BB962C8B-B14F-4D97-AF65-F5344CB8AC3E}">
        <p14:creationId xmlns:p14="http://schemas.microsoft.com/office/powerpoint/2010/main" val="3567084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04FFBFC-FDB7-4BCA-9D4D-BBFF47EEDEF5}" type="slidenum">
              <a:rPr lang="en-GB" smtClean="0"/>
              <a:t>4</a:t>
            </a:fld>
            <a:endParaRPr lang="en-GB" dirty="0"/>
          </a:p>
        </p:txBody>
      </p:sp>
    </p:spTree>
    <p:extLst>
      <p:ext uri="{BB962C8B-B14F-4D97-AF65-F5344CB8AC3E}">
        <p14:creationId xmlns:p14="http://schemas.microsoft.com/office/powerpoint/2010/main" val="380942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4FFBFC-FDB7-4BCA-9D4D-BBFF47EEDEF5}" type="slidenum">
              <a:rPr lang="en-GB" smtClean="0"/>
              <a:t>6</a:t>
            </a:fld>
            <a:endParaRPr lang="en-GB" dirty="0"/>
          </a:p>
        </p:txBody>
      </p:sp>
    </p:spTree>
    <p:extLst>
      <p:ext uri="{BB962C8B-B14F-4D97-AF65-F5344CB8AC3E}">
        <p14:creationId xmlns:p14="http://schemas.microsoft.com/office/powerpoint/2010/main" val="40228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7</a:t>
            </a:fld>
            <a:endParaRPr lang="en-GB" dirty="0"/>
          </a:p>
        </p:txBody>
      </p:sp>
    </p:spTree>
    <p:extLst>
      <p:ext uri="{BB962C8B-B14F-4D97-AF65-F5344CB8AC3E}">
        <p14:creationId xmlns:p14="http://schemas.microsoft.com/office/powerpoint/2010/main" val="307188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4FFBFC-FDB7-4BCA-9D4D-BBFF47EEDEF5}" type="slidenum">
              <a:rPr lang="en-GB" smtClean="0"/>
              <a:t>8</a:t>
            </a:fld>
            <a:endParaRPr lang="en-GB" dirty="0"/>
          </a:p>
        </p:txBody>
      </p:sp>
    </p:spTree>
    <p:extLst>
      <p:ext uri="{BB962C8B-B14F-4D97-AF65-F5344CB8AC3E}">
        <p14:creationId xmlns:p14="http://schemas.microsoft.com/office/powerpoint/2010/main" val="296552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4FFBFC-FDB7-4BCA-9D4D-BBFF47EEDEF5}" type="slidenum">
              <a:rPr lang="en-GB" smtClean="0"/>
              <a:t>9</a:t>
            </a:fld>
            <a:endParaRPr lang="en-GB" dirty="0"/>
          </a:p>
        </p:txBody>
      </p:sp>
    </p:spTree>
    <p:extLst>
      <p:ext uri="{BB962C8B-B14F-4D97-AF65-F5344CB8AC3E}">
        <p14:creationId xmlns:p14="http://schemas.microsoft.com/office/powerpoint/2010/main" val="212785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10</a:t>
            </a:fld>
            <a:endParaRPr lang="en-GB" dirty="0"/>
          </a:p>
        </p:txBody>
      </p:sp>
    </p:spTree>
    <p:extLst>
      <p:ext uri="{BB962C8B-B14F-4D97-AF65-F5344CB8AC3E}">
        <p14:creationId xmlns:p14="http://schemas.microsoft.com/office/powerpoint/2010/main" val="289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4FFBFC-FDB7-4BCA-9D4D-BBFF47EEDEF5}" type="slidenum">
              <a:rPr lang="en-GB" smtClean="0"/>
              <a:t>11</a:t>
            </a:fld>
            <a:endParaRPr lang="en-GB" dirty="0"/>
          </a:p>
        </p:txBody>
      </p:sp>
    </p:spTree>
    <p:extLst>
      <p:ext uri="{BB962C8B-B14F-4D97-AF65-F5344CB8AC3E}">
        <p14:creationId xmlns:p14="http://schemas.microsoft.com/office/powerpoint/2010/main" val="4253656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34980"/>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Bef>
                <a:spcPts val="0"/>
              </a:spcBef>
              <a:spcAft>
                <a:spcPts val="400"/>
              </a:spcAft>
              <a:defRPr sz="1400"/>
            </a:lvl3pPr>
            <a:lvl4pPr>
              <a:lnSpc>
                <a:spcPct val="100000"/>
              </a:lnSpc>
              <a:spcBef>
                <a:spcPts val="0"/>
              </a:spcBef>
              <a:spcAft>
                <a:spcPts val="400"/>
              </a:spcAft>
              <a:defRPr sz="1400"/>
            </a:lvl4pPr>
            <a:lvl5pPr>
              <a:lnSpc>
                <a:spcPct val="100000"/>
              </a:lnSpc>
              <a:spcBef>
                <a:spcPts val="0"/>
              </a:spcBef>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167267"/>
            <a:ext cx="3754829" cy="7240764"/>
          </a:xfrm>
          <a:prstGeom prst="rect">
            <a:avLst/>
          </a:prstGeom>
          <a:solidFill>
            <a:srgbClr val="4B3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1" name="Rectangle 10"/>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865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 building with columns and a flag on top&#10;&#10;Description automatically generated with medium confidence">
            <a:extLst>
              <a:ext uri="{FF2B5EF4-FFF2-40B4-BE49-F238E27FC236}">
                <a16:creationId xmlns:a16="http://schemas.microsoft.com/office/drawing/2014/main" id="{8FFE962C-3F3F-46EB-ADEB-F984343817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9" r="-1339"/>
          <a:stretch/>
        </p:blipFill>
        <p:spPr>
          <a:xfrm>
            <a:off x="4105" y="56308"/>
            <a:ext cx="12349820" cy="9429748"/>
          </a:xfrm>
          <a:prstGeom prst="rect">
            <a:avLst/>
          </a:prstGeom>
        </p:spPr>
      </p:pic>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3/9/2022</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dirty="0">
              <a:solidFill>
                <a:prstClr val="black">
                  <a:tint val="75000"/>
                </a:prstClr>
              </a:solidFill>
            </a:endParaRPr>
          </a:p>
        </p:txBody>
      </p:sp>
      <p:sp>
        <p:nvSpPr>
          <p:cNvPr id="3" name="Holder 3"/>
          <p:cNvSpPr>
            <a:spLocks noGrp="1"/>
          </p:cNvSpPr>
          <p:nvPr>
            <p:ph type="subTitle" idx="4"/>
          </p:nvPr>
        </p:nvSpPr>
        <p:spPr>
          <a:xfrm>
            <a:off x="1011647" y="5692140"/>
            <a:ext cx="8534400" cy="276999"/>
          </a:xfrm>
          <a:prstGeom prst="rect">
            <a:avLst/>
          </a:prstGeom>
          <a:ln>
            <a:noFill/>
          </a:ln>
        </p:spPr>
        <p:txBody>
          <a:bodyPr wrap="square" lIns="0" tIns="0" rIns="0" bIns="0">
            <a:spAutoFit/>
          </a:bodyPr>
          <a:lstStyle>
            <a:lvl1pPr>
              <a:defRPr>
                <a:solidFill>
                  <a:schemeClr val="bg1"/>
                </a:solidFill>
                <a:latin typeface="Arial" charset="0"/>
                <a:ea typeface="Arial" charset="0"/>
                <a:cs typeface="Arial" charset="0"/>
              </a:defRPr>
            </a:lvl1pPr>
          </a:lstStyle>
          <a:p>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 y="-4105"/>
            <a:ext cx="12192000" cy="1333287"/>
          </a:xfrm>
          <a:prstGeom prst="rect">
            <a:avLst/>
          </a:prstGeom>
        </p:spPr>
      </p:pic>
      <p:sp>
        <p:nvSpPr>
          <p:cNvPr id="17" name="TextBox 16"/>
          <p:cNvSpPr txBox="1"/>
          <p:nvPr userDrawn="1"/>
        </p:nvSpPr>
        <p:spPr>
          <a:xfrm>
            <a:off x="188238" y="206234"/>
            <a:ext cx="5560247" cy="259045"/>
          </a:xfrm>
          <a:prstGeom prst="rect">
            <a:avLst/>
          </a:prstGeom>
          <a:noFill/>
        </p:spPr>
        <p:txBody>
          <a:bodyPr wrap="square" rtlCol="0">
            <a:spAutoFit/>
          </a:bodyPr>
          <a:lstStyle/>
          <a:p>
            <a:pPr>
              <a:lnSpc>
                <a:spcPts val="1254"/>
              </a:lnSpc>
            </a:pPr>
            <a:r>
              <a:rPr lang="en-GB" sz="1140" b="1" dirty="0">
                <a:solidFill>
                  <a:prstClr val="black"/>
                </a:solidFill>
                <a:latin typeface="Arial" charset="0"/>
                <a:ea typeface="Arial" charset="0"/>
                <a:cs typeface="Arial" charset="0"/>
              </a:rPr>
              <a:t>HUMAN RESOURCES</a:t>
            </a:r>
          </a:p>
        </p:txBody>
      </p:sp>
      <p:sp>
        <p:nvSpPr>
          <p:cNvPr id="10" name="Rectangle 9">
            <a:extLst>
              <a:ext uri="{FF2B5EF4-FFF2-40B4-BE49-F238E27FC236}">
                <a16:creationId xmlns:a16="http://schemas.microsoft.com/office/drawing/2014/main" id="{D6367E4B-A098-3C40-8A3C-5F28717FC0C3}"/>
              </a:ext>
            </a:extLst>
          </p:cNvPr>
          <p:cNvSpPr/>
          <p:nvPr userDrawn="1"/>
        </p:nvSpPr>
        <p:spPr>
          <a:xfrm>
            <a:off x="-4105" y="5054957"/>
            <a:ext cx="4374478" cy="1412517"/>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Calibri"/>
            </a:endParaRPr>
          </a:p>
        </p:txBody>
      </p:sp>
    </p:spTree>
    <p:extLst>
      <p:ext uri="{BB962C8B-B14F-4D97-AF65-F5344CB8AC3E}">
        <p14:creationId xmlns:p14="http://schemas.microsoft.com/office/powerpoint/2010/main" val="15068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59" y="668760"/>
            <a:ext cx="12281452" cy="8194032"/>
          </a:xfrm>
          <a:prstGeom prst="rect">
            <a:avLst/>
          </a:prstGeom>
        </p:spPr>
      </p:pic>
      <p:sp>
        <p:nvSpPr>
          <p:cNvPr id="10" name="Rectangle 9">
            <a:extLst>
              <a:ext uri="{FF2B5EF4-FFF2-40B4-BE49-F238E27FC236}">
                <a16:creationId xmlns:a16="http://schemas.microsoft.com/office/drawing/2014/main" id="{D6367E4B-A098-3C40-8A3C-5F28717FC0C3}"/>
              </a:ext>
            </a:extLst>
          </p:cNvPr>
          <p:cNvSpPr/>
          <p:nvPr userDrawn="1"/>
        </p:nvSpPr>
        <p:spPr>
          <a:xfrm>
            <a:off x="-121794" y="3995678"/>
            <a:ext cx="6373467" cy="2385244"/>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cs typeface="Calibri"/>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965" y="-11343"/>
            <a:ext cx="12388258" cy="1342793"/>
          </a:xfrm>
          <a:prstGeom prst="rect">
            <a:avLst/>
          </a:prstGeom>
        </p:spPr>
      </p:pic>
      <p:sp>
        <p:nvSpPr>
          <p:cNvPr id="9" name="TextBox 8"/>
          <p:cNvSpPr txBox="1"/>
          <p:nvPr userDrawn="1"/>
        </p:nvSpPr>
        <p:spPr>
          <a:xfrm>
            <a:off x="188238" y="365258"/>
            <a:ext cx="5560247" cy="259045"/>
          </a:xfrm>
          <a:prstGeom prst="rect">
            <a:avLst/>
          </a:prstGeom>
          <a:noFill/>
        </p:spPr>
        <p:txBody>
          <a:bodyPr wrap="square" rtlCol="0">
            <a:spAutoFit/>
          </a:bodyPr>
          <a:lstStyle/>
          <a:p>
            <a:pPr>
              <a:lnSpc>
                <a:spcPts val="1254"/>
              </a:lnSpc>
            </a:pPr>
            <a:r>
              <a:rPr lang="en-GB" sz="1140" b="1" dirty="0">
                <a:solidFill>
                  <a:prstClr val="black"/>
                </a:solidFill>
                <a:latin typeface="Arial" charset="0"/>
                <a:ea typeface="Arial" charset="0"/>
                <a:cs typeface="Arial" charset="0"/>
              </a:rPr>
              <a:t>HUMAN RESOURCES</a:t>
            </a:r>
          </a:p>
        </p:txBody>
      </p:sp>
      <p:sp>
        <p:nvSpPr>
          <p:cNvPr id="2" name="TextBox 1"/>
          <p:cNvSpPr txBox="1"/>
          <p:nvPr userDrawn="1"/>
        </p:nvSpPr>
        <p:spPr>
          <a:xfrm>
            <a:off x="276113" y="3995678"/>
            <a:ext cx="5975560" cy="2277547"/>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Gender and ethnicity</a:t>
            </a:r>
            <a:r>
              <a:rPr lang="en-GB" sz="4400" b="1" baseline="0" dirty="0">
                <a:latin typeface="Arial" panose="020B0604020202020204" pitchFamily="34" charset="0"/>
                <a:cs typeface="Arial" panose="020B0604020202020204" pitchFamily="34" charset="0"/>
              </a:rPr>
              <a:t> pay gap at UCL </a:t>
            </a:r>
            <a:br>
              <a:rPr lang="en-GB" sz="4400" b="1" baseline="0" dirty="0">
                <a:latin typeface="Arial" panose="020B0604020202020204" pitchFamily="34" charset="0"/>
                <a:cs typeface="Arial" panose="020B0604020202020204" pitchFamily="34" charset="0"/>
              </a:rPr>
            </a:br>
            <a:endParaRPr lang="en-GB" sz="1800" b="1" dirty="0">
              <a:latin typeface="Arial" panose="020B0604020202020204" pitchFamily="34" charset="0"/>
              <a:cs typeface="Arial" panose="020B0604020202020204" pitchFamily="34" charset="0"/>
            </a:endParaRPr>
          </a:p>
          <a:p>
            <a:pPr>
              <a:lnSpc>
                <a:spcPct val="100000"/>
              </a:lnSpc>
            </a:pPr>
            <a:r>
              <a:rPr lang="en-GB" sz="1800" dirty="0">
                <a:latin typeface="Arial" panose="020B0604020202020204" pitchFamily="34" charset="0"/>
                <a:cs typeface="Arial" panose="020B0604020202020204" pitchFamily="34" charset="0"/>
              </a:rPr>
              <a:t>Published</a:t>
            </a:r>
            <a:r>
              <a:rPr lang="en-GB" sz="1800" baseline="0" dirty="0">
                <a:latin typeface="Arial" panose="020B0604020202020204" pitchFamily="34" charset="0"/>
                <a:cs typeface="Arial" panose="020B0604020202020204" pitchFamily="34" charset="0"/>
              </a:rPr>
              <a:t> March 2020 </a:t>
            </a:r>
            <a:br>
              <a:rPr lang="en-GB" sz="1800" baseline="0" dirty="0">
                <a:latin typeface="Arial" panose="020B0604020202020204" pitchFamily="34" charset="0"/>
                <a:cs typeface="Arial" panose="020B0604020202020204" pitchFamily="34" charset="0"/>
              </a:rPr>
            </a:br>
            <a:r>
              <a:rPr lang="en-GB" sz="1800" baseline="0" dirty="0">
                <a:latin typeface="Arial" panose="020B0604020202020204" pitchFamily="34" charset="0"/>
                <a:cs typeface="Arial" panose="020B0604020202020204" pitchFamily="34" charset="0"/>
              </a:rPr>
              <a:t>(with data collated from 2019)</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52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144661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105148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57229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2046592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FFDFC6-9572-4EF7-925F-C2DF4CE16CAB}" type="slidenum">
              <a:rPr lang="en-GB" smtClean="0"/>
              <a:t>‹#›</a:t>
            </a:fld>
            <a:endParaRPr lang="en-GB" dirty="0"/>
          </a:p>
        </p:txBody>
      </p:sp>
      <p:sp>
        <p:nvSpPr>
          <p:cNvPr id="6" name="Rectangle 5"/>
          <p:cNvSpPr/>
          <p:nvPr userDrawn="1"/>
        </p:nvSpPr>
        <p:spPr>
          <a:xfrm>
            <a:off x="457200" y="440265"/>
            <a:ext cx="11260667" cy="5960533"/>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88912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FFDFC6-9572-4EF7-925F-C2DF4CE16CAB}" type="slidenum">
              <a:rPr lang="en-GB" smtClean="0"/>
              <a:t>‹#›</a:t>
            </a:fld>
            <a:endParaRPr lang="en-GB" dirty="0"/>
          </a:p>
        </p:txBody>
      </p:sp>
      <p:sp>
        <p:nvSpPr>
          <p:cNvPr id="5" name="Rectangle 4"/>
          <p:cNvSpPr/>
          <p:nvPr userDrawn="1"/>
        </p:nvSpPr>
        <p:spPr>
          <a:xfrm>
            <a:off x="457200" y="440265"/>
            <a:ext cx="11260667" cy="5960533"/>
          </a:xfrm>
          <a:prstGeom prst="rect">
            <a:avLst/>
          </a:prstGeom>
          <a:solidFill>
            <a:srgbClr val="D6D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469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2831833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60214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34980"/>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200721"/>
            <a:ext cx="3754829" cy="7058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7" name="Rectangle 6"/>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427610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3820198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A6BFA9-1BCD-491A-800A-1E298D3B00B4}"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FFDFC6-9572-4EF7-925F-C2DF4CE16CAB}" type="slidenum">
              <a:rPr lang="en-GB" smtClean="0"/>
              <a:t>‹#›</a:t>
            </a:fld>
            <a:endParaRPr lang="en-GB" dirty="0"/>
          </a:p>
        </p:txBody>
      </p:sp>
    </p:spTree>
    <p:extLst>
      <p:ext uri="{BB962C8B-B14F-4D97-AF65-F5344CB8AC3E}">
        <p14:creationId xmlns:p14="http://schemas.microsoft.com/office/powerpoint/2010/main" val="763860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777017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537971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4191023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13065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70628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822919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698668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166184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63555"/>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234175"/>
            <a:ext cx="3754829" cy="7491710"/>
          </a:xfrm>
          <a:prstGeom prst="rect">
            <a:avLst/>
          </a:prstGeom>
          <a:solidFill>
            <a:srgbClr val="BBC5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7A9"/>
              </a:solidFill>
            </a:endParaRPr>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3833653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387875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976972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8ED84C-51B1-4B8E-8A42-37BEAEDAEE8E}"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4097E8-047D-4A7B-8E56-2EA28F0F3B08}" type="slidenum">
              <a:rPr lang="en-GB" smtClean="0"/>
              <a:t>‹#›</a:t>
            </a:fld>
            <a:endParaRPr lang="en-GB" dirty="0"/>
          </a:p>
        </p:txBody>
      </p:sp>
    </p:spTree>
    <p:extLst>
      <p:ext uri="{BB962C8B-B14F-4D97-AF65-F5344CB8AC3E}">
        <p14:creationId xmlns:p14="http://schemas.microsoft.com/office/powerpoint/2010/main" val="246124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95108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3886628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605530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002575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406760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993817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211289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63555"/>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357760"/>
            <a:ext cx="3754829" cy="7764399"/>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7A9"/>
              </a:solidFill>
            </a:endParaRPr>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2402400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671137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3258599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849323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EEC03-1267-43FF-9FC3-EF5DC0F40478}"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F01A17-2A7C-4F03-AA7A-D74AEE2D1C43}" type="slidenum">
              <a:rPr lang="en-GB" smtClean="0"/>
              <a:t>‹#›</a:t>
            </a:fld>
            <a:endParaRPr lang="en-GB" dirty="0"/>
          </a:p>
        </p:txBody>
      </p:sp>
    </p:spTree>
    <p:extLst>
      <p:ext uri="{BB962C8B-B14F-4D97-AF65-F5344CB8AC3E}">
        <p14:creationId xmlns:p14="http://schemas.microsoft.com/office/powerpoint/2010/main" val="1718838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666480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420699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011062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745992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243268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1514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20693"/>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181459"/>
            <a:ext cx="3754829" cy="7296950"/>
          </a:xfrm>
          <a:prstGeom prst="rect">
            <a:avLst/>
          </a:prstGeom>
          <a:solidFill>
            <a:srgbClr val="C6B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13335136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8637397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3885285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1875890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2696374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EBC468-8E52-41E7-AC16-66F5A92B979A}" type="datetimeFigureOut">
              <a:rPr lang="en-GB" smtClean="0"/>
              <a:t>09/03/2022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5329B1F-C0AB-4A30-A58C-8991C9738E90}" type="slidenum">
              <a:rPr lang="en-GB" smtClean="0"/>
              <a:t>‹#›</a:t>
            </a:fld>
            <a:endParaRPr lang="en-GB" dirty="0"/>
          </a:p>
        </p:txBody>
      </p:sp>
    </p:spTree>
    <p:extLst>
      <p:ext uri="{BB962C8B-B14F-4D97-AF65-F5344CB8AC3E}">
        <p14:creationId xmlns:p14="http://schemas.microsoft.com/office/powerpoint/2010/main" val="31379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20693"/>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245327"/>
            <a:ext cx="3754829" cy="7319253"/>
          </a:xfrm>
          <a:prstGeom prst="rect">
            <a:avLst/>
          </a:prstGeom>
          <a:solidFill>
            <a:srgbClr val="CD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133350"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113027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3344" y="808470"/>
            <a:ext cx="7412183" cy="3920693"/>
          </a:xfrm>
        </p:spPr>
        <p:txBody>
          <a:bodyPr/>
          <a:lstStyle>
            <a:lvl1pPr marL="0" indent="0">
              <a:lnSpc>
                <a:spcPct val="100000"/>
              </a:lnSpc>
              <a:spcAft>
                <a:spcPts val="400"/>
              </a:spcAft>
              <a:buNone/>
              <a:defRPr sz="2400"/>
            </a:lvl1pPr>
            <a:lvl2pPr marL="742950" indent="-285750">
              <a:lnSpc>
                <a:spcPct val="100000"/>
              </a:lnSpc>
              <a:spcAft>
                <a:spcPts val="400"/>
              </a:spcAft>
              <a:buFont typeface="Arial" panose="020B0604020202020204" pitchFamily="34" charset="0"/>
              <a:buChar char="•"/>
              <a:defRPr sz="1600"/>
            </a:lvl2pPr>
            <a:lvl3pPr>
              <a:lnSpc>
                <a:spcPct val="100000"/>
              </a:lnSpc>
              <a:spcAft>
                <a:spcPts val="400"/>
              </a:spcAft>
              <a:defRPr sz="1400"/>
            </a:lvl3pPr>
            <a:lvl4pPr>
              <a:lnSpc>
                <a:spcPct val="100000"/>
              </a:lnSpc>
              <a:spcAft>
                <a:spcPts val="400"/>
              </a:spcAft>
              <a:defRPr sz="1400"/>
            </a:lvl4pPr>
            <a:lvl5pPr>
              <a:lnSpc>
                <a:spcPct val="100000"/>
              </a:lnSpc>
              <a:spcAft>
                <a:spcPts val="400"/>
              </a:spcAft>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8" name="Rectangle 7">
            <a:extLst>
              <a:ext uri="{FF2B5EF4-FFF2-40B4-BE49-F238E27FC236}">
                <a16:creationId xmlns:a16="http://schemas.microsoft.com/office/drawing/2014/main" id="{449E77CD-769A-8941-93EE-9BBAF170AC9E}"/>
              </a:ext>
            </a:extLst>
          </p:cNvPr>
          <p:cNvSpPr/>
          <p:nvPr userDrawn="1"/>
        </p:nvSpPr>
        <p:spPr>
          <a:xfrm>
            <a:off x="0" y="-200721"/>
            <a:ext cx="3754829" cy="7274648"/>
          </a:xfrm>
          <a:prstGeom prst="rect">
            <a:avLst/>
          </a:prstGeom>
          <a:solidFill>
            <a:srgbClr val="A4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a:extLst>
              <a:ext uri="{FF2B5EF4-FFF2-40B4-BE49-F238E27FC236}">
                <a16:creationId xmlns:a16="http://schemas.microsoft.com/office/drawing/2014/main" id="{6BBBC700-B417-394C-B5C3-59C8790BF35D}"/>
              </a:ext>
            </a:extLst>
          </p:cNvPr>
          <p:cNvSpPr>
            <a:spLocks noGrp="1"/>
          </p:cNvSpPr>
          <p:nvPr>
            <p:ph sz="half" idx="11" hasCustomPrompt="1"/>
          </p:nvPr>
        </p:nvSpPr>
        <p:spPr>
          <a:xfrm>
            <a:off x="8922326" y="4601729"/>
            <a:ext cx="2743201" cy="1754621"/>
          </a:xfrm>
        </p:spPr>
        <p:txBody>
          <a:bodyPr/>
          <a:lstStyle>
            <a:lvl1pPr marL="0" indent="0">
              <a:buNone/>
              <a:defRPr/>
            </a:lvl1pPr>
          </a:lstStyle>
          <a:p>
            <a:pPr lvl="0"/>
            <a:r>
              <a:rPr lang="en-GB"/>
              <a:t>Image</a:t>
            </a:r>
          </a:p>
        </p:txBody>
      </p:sp>
      <p:sp>
        <p:nvSpPr>
          <p:cNvPr id="10" name="Rectangle 9"/>
          <p:cNvSpPr/>
          <p:nvPr userDrawn="1"/>
        </p:nvSpPr>
        <p:spPr>
          <a:xfrm>
            <a:off x="-227838" y="0"/>
            <a:ext cx="12496800" cy="609600"/>
          </a:xfrm>
          <a:prstGeom prst="rect">
            <a:avLst/>
          </a:prstGeom>
          <a:solidFill>
            <a:srgbClr val="00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itle 1"/>
          <p:cNvSpPr>
            <a:spLocks noGrp="1"/>
          </p:cNvSpPr>
          <p:nvPr>
            <p:ph type="title" hasCustomPrompt="1"/>
          </p:nvPr>
        </p:nvSpPr>
        <p:spPr>
          <a:xfrm>
            <a:off x="265453" y="1474793"/>
            <a:ext cx="3082636" cy="1754621"/>
          </a:xfrm>
        </p:spPr>
        <p:txBody>
          <a:bodyPr anchor="t" anchorCtr="0"/>
          <a:lstStyle>
            <a:lvl1pPr>
              <a:defRPr b="1">
                <a:solidFill>
                  <a:schemeClr val="bg1"/>
                </a:solidFill>
                <a:latin typeface="Arial" panose="020B0604020202020204" pitchFamily="34" charset="0"/>
                <a:cs typeface="Arial" panose="020B0604020202020204" pitchFamily="34" charset="0"/>
              </a:defRPr>
            </a:lvl1pPr>
          </a:lstStyle>
          <a:p>
            <a:r>
              <a:rPr lang="en-US"/>
              <a:t>Headline</a:t>
            </a:r>
            <a:br>
              <a:rPr lang="en-US"/>
            </a:br>
            <a:r>
              <a:rPr lang="en-US"/>
              <a:t>here</a:t>
            </a:r>
            <a:endParaRPr lang="en-GB"/>
          </a:p>
        </p:txBody>
      </p:sp>
    </p:spTree>
    <p:extLst>
      <p:ext uri="{BB962C8B-B14F-4D97-AF65-F5344CB8AC3E}">
        <p14:creationId xmlns:p14="http://schemas.microsoft.com/office/powerpoint/2010/main" val="140866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9960B91-7709-46FD-972F-949776D8A5F5}" type="slidenum">
              <a:rPr lang="en-GB" smtClean="0"/>
              <a:t>‹#›</a:t>
            </a:fld>
            <a:endParaRPr lang="en-GB" dirty="0"/>
          </a:p>
        </p:txBody>
      </p:sp>
      <p:sp>
        <p:nvSpPr>
          <p:cNvPr id="6" name="Rectangle 5"/>
          <p:cNvSpPr/>
          <p:nvPr userDrawn="1"/>
        </p:nvSpPr>
        <p:spPr>
          <a:xfrm>
            <a:off x="-186267" y="0"/>
            <a:ext cx="12598400" cy="914400"/>
          </a:xfrm>
          <a:prstGeom prst="rect">
            <a:avLst/>
          </a:prstGeom>
          <a:solidFill>
            <a:srgbClr val="D6D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1343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10515600" cy="1325563"/>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6F7D3831-4BC8-4207-93FB-E33ABE26A83B}" type="datetimeFigureOut">
              <a:rPr lang="en-GB" smtClean="0"/>
              <a:t>09/03/2022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9960B91-7709-46FD-972F-949776D8A5F5}" type="slidenum">
              <a:rPr lang="en-GB" smtClean="0"/>
              <a:t>‹#›</a:t>
            </a:fld>
            <a:endParaRPr lang="en-GB" dirty="0"/>
          </a:p>
        </p:txBody>
      </p:sp>
      <p:sp>
        <p:nvSpPr>
          <p:cNvPr id="6" name="Rectangle 5"/>
          <p:cNvSpPr/>
          <p:nvPr userDrawn="1"/>
        </p:nvSpPr>
        <p:spPr>
          <a:xfrm>
            <a:off x="-186267" y="0"/>
            <a:ext cx="12598400" cy="914400"/>
          </a:xfrm>
          <a:prstGeom prst="rect">
            <a:avLst/>
          </a:prstGeom>
          <a:solidFill>
            <a:srgbClr val="D6D2C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784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D3831-4BC8-4207-93FB-E33ABE26A83B}" type="datetimeFigureOut">
              <a:rPr lang="en-GB" smtClean="0"/>
              <a:t>09/03/2022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60B91-7709-46FD-972F-949776D8A5F5}" type="slidenum">
              <a:rPr lang="en-GB" smtClean="0"/>
              <a:t>‹#›</a:t>
            </a:fld>
            <a:endParaRPr lang="en-GB" dirty="0"/>
          </a:p>
        </p:txBody>
      </p:sp>
    </p:spTree>
    <p:extLst>
      <p:ext uri="{BB962C8B-B14F-4D97-AF65-F5344CB8AC3E}">
        <p14:creationId xmlns:p14="http://schemas.microsoft.com/office/powerpoint/2010/main" val="2428949474"/>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62" r:id="rId3"/>
    <p:sldLayoutId id="2147483715" r:id="rId4"/>
    <p:sldLayoutId id="2147483663" r:id="rId5"/>
    <p:sldLayoutId id="2147483701" r:id="rId6"/>
    <p:sldLayoutId id="2147483702" r:id="rId7"/>
    <p:sldLayoutId id="2147483716" r:id="rId8"/>
    <p:sldLayoutId id="2147483688"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BFA9-1BCD-491A-800A-1E298D3B00B4}" type="datetimeFigureOut">
              <a:rPr lang="en-GB" smtClean="0"/>
              <a:t>09/03/2022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FDFC6-9572-4EF7-925F-C2DF4CE16CAB}" type="slidenum">
              <a:rPr lang="en-GB" smtClean="0"/>
              <a:t>‹#›</a:t>
            </a:fld>
            <a:endParaRPr lang="en-GB" dirty="0"/>
          </a:p>
        </p:txBody>
      </p:sp>
    </p:spTree>
    <p:extLst>
      <p:ext uri="{BB962C8B-B14F-4D97-AF65-F5344CB8AC3E}">
        <p14:creationId xmlns:p14="http://schemas.microsoft.com/office/powerpoint/2010/main" val="29504536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ED84C-51B1-4B8E-8A42-37BEAEDAEE8E}" type="datetimeFigureOut">
              <a:rPr lang="en-GB" smtClean="0"/>
              <a:t>09/03/2022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097E8-047D-4A7B-8E56-2EA28F0F3B08}" type="slidenum">
              <a:rPr lang="en-GB" smtClean="0"/>
              <a:t>‹#›</a:t>
            </a:fld>
            <a:endParaRPr lang="en-GB" dirty="0"/>
          </a:p>
        </p:txBody>
      </p:sp>
    </p:spTree>
    <p:extLst>
      <p:ext uri="{BB962C8B-B14F-4D97-AF65-F5344CB8AC3E}">
        <p14:creationId xmlns:p14="http://schemas.microsoft.com/office/powerpoint/2010/main" val="73710535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EEC03-1267-43FF-9FC3-EF5DC0F40478}" type="datetimeFigureOut">
              <a:rPr lang="en-GB" smtClean="0"/>
              <a:t>09/03/2022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01A17-2A7C-4F03-AA7A-D74AEE2D1C43}" type="slidenum">
              <a:rPr lang="en-GB" smtClean="0"/>
              <a:t>‹#›</a:t>
            </a:fld>
            <a:endParaRPr lang="en-GB" dirty="0"/>
          </a:p>
        </p:txBody>
      </p:sp>
    </p:spTree>
    <p:extLst>
      <p:ext uri="{BB962C8B-B14F-4D97-AF65-F5344CB8AC3E}">
        <p14:creationId xmlns:p14="http://schemas.microsoft.com/office/powerpoint/2010/main" val="28569348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BC468-8E52-41E7-AC16-66F5A92B979A}" type="datetimeFigureOut">
              <a:rPr lang="en-GB" smtClean="0"/>
              <a:t>09/03/2022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29B1F-C0AB-4A30-A58C-8991C9738E90}" type="slidenum">
              <a:rPr lang="en-GB" smtClean="0"/>
              <a:t>‹#›</a:t>
            </a:fld>
            <a:endParaRPr lang="en-GB" dirty="0"/>
          </a:p>
        </p:txBody>
      </p:sp>
    </p:spTree>
    <p:extLst>
      <p:ext uri="{BB962C8B-B14F-4D97-AF65-F5344CB8AC3E}">
        <p14:creationId xmlns:p14="http://schemas.microsoft.com/office/powerpoint/2010/main" val="48777384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245327" y="5151980"/>
            <a:ext cx="4354513" cy="11636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tx1"/>
                </a:solidFill>
                <a:effectLst/>
                <a:uLnTx/>
                <a:uFillTx/>
                <a:latin typeface="Arial" charset="0"/>
                <a:ea typeface="Arial" charset="0"/>
                <a:cs typeface="Arial" charset="0"/>
              </a:rPr>
              <a:t>UCL Gender and Ethnicity pay report 2021/22</a:t>
            </a:r>
          </a:p>
        </p:txBody>
      </p:sp>
    </p:spTree>
    <p:extLst>
      <p:ext uri="{BB962C8B-B14F-4D97-AF65-F5344CB8AC3E}">
        <p14:creationId xmlns:p14="http://schemas.microsoft.com/office/powerpoint/2010/main" val="404645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4379" y="1340239"/>
            <a:ext cx="4051757" cy="5016758"/>
          </a:xfrm>
          <a:prstGeom prst="rect">
            <a:avLst/>
          </a:prstGeom>
          <a:solidFill>
            <a:schemeClr val="bg1">
              <a:lumMod val="95000"/>
            </a:schemeClr>
          </a:solidFill>
        </p:spPr>
        <p:txBody>
          <a:bodyPr wrap="square" rtlCol="0">
            <a:spAutoFit/>
          </a:bodyPr>
          <a:lstStyle/>
          <a:p>
            <a:r>
              <a:rPr lang="en-GB" sz="1600" dirty="0"/>
              <a:t>In terms of the quartile positioning the main differential between 2020 and 2021 is a 2% increase in the proportion of BAME staff paid between the lower quartile</a:t>
            </a:r>
            <a:r>
              <a:rPr lang="en-GB" sz="1600" strike="sngStrike" dirty="0"/>
              <a:t> </a:t>
            </a:r>
            <a:r>
              <a:rPr lang="en-GB" sz="1600" dirty="0"/>
              <a:t>and median. This is the reason that the pay gaps have not reduced .  </a:t>
            </a:r>
          </a:p>
          <a:p>
            <a:endParaRPr lang="en-GB" sz="1600" dirty="0"/>
          </a:p>
          <a:p>
            <a:r>
              <a:rPr lang="en-GB" sz="1600" dirty="0"/>
              <a:t>Across UCL the proportion of BAME staff is above UK averages but lower than the averages in London. We will continue to try and address this through our positive action schemes</a:t>
            </a:r>
            <a:r>
              <a:rPr lang="en-GB" sz="1600" b="1" i="1" dirty="0"/>
              <a:t>. </a:t>
            </a:r>
          </a:p>
          <a:p>
            <a:endParaRPr lang="en-GB" sz="1600" dirty="0"/>
          </a:p>
          <a:p>
            <a:r>
              <a:rPr lang="en-GB" sz="1600" dirty="0"/>
              <a:t>The proportion of BAME staff in the high quartile has increased by 1%, conversely the proportion of BAME staff in the median to high quartile has decreased by 1%. This may signify that more BAME staff are moving from G8 to G9, via various initiatives. </a:t>
            </a:r>
          </a:p>
        </p:txBody>
      </p:sp>
      <p:sp>
        <p:nvSpPr>
          <p:cNvPr id="2" name="Title 1"/>
          <p:cNvSpPr>
            <a:spLocks noGrp="1"/>
          </p:cNvSpPr>
          <p:nvPr>
            <p:ph type="title"/>
          </p:nvPr>
        </p:nvSpPr>
        <p:spPr>
          <a:xfrm>
            <a:off x="388486" y="979015"/>
            <a:ext cx="6886795" cy="1325563"/>
          </a:xfrm>
        </p:spPr>
        <p:txBody>
          <a:bodyPr/>
          <a:lstStyle/>
          <a:p>
            <a:r>
              <a:rPr lang="en-GB" dirty="0"/>
              <a:t>Ethnicity pay gap analysis</a:t>
            </a:r>
          </a:p>
        </p:txBody>
      </p:sp>
      <p:pic>
        <p:nvPicPr>
          <p:cNvPr id="3" name="Picture 2">
            <a:extLst>
              <a:ext uri="{FF2B5EF4-FFF2-40B4-BE49-F238E27FC236}">
                <a16:creationId xmlns:a16="http://schemas.microsoft.com/office/drawing/2014/main" id="{020AA4E1-148A-4DCD-A448-0A52727C887A}"/>
              </a:ext>
            </a:extLst>
          </p:cNvPr>
          <p:cNvPicPr>
            <a:picLocks noChangeAspect="1"/>
          </p:cNvPicPr>
          <p:nvPr/>
        </p:nvPicPr>
        <p:blipFill>
          <a:blip r:embed="rId3"/>
          <a:stretch>
            <a:fillRect/>
          </a:stretch>
        </p:blipFill>
        <p:spPr>
          <a:xfrm>
            <a:off x="388486" y="2167018"/>
            <a:ext cx="7175592" cy="4189979"/>
          </a:xfrm>
          <a:prstGeom prst="rect">
            <a:avLst/>
          </a:prstGeom>
        </p:spPr>
      </p:pic>
    </p:spTree>
    <p:extLst>
      <p:ext uri="{BB962C8B-B14F-4D97-AF65-F5344CB8AC3E}">
        <p14:creationId xmlns:p14="http://schemas.microsoft.com/office/powerpoint/2010/main" val="345780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89644" y="1238212"/>
            <a:ext cx="4204559" cy="52629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GB" sz="1400" dirty="0">
                <a:solidFill>
                  <a:schemeClr val="tx1"/>
                </a:solidFill>
              </a:rPr>
              <a:t>The table shows the change in proportion of staff at each grade. </a:t>
            </a:r>
          </a:p>
          <a:p>
            <a:endParaRPr lang="en-GB" sz="1400" dirty="0">
              <a:solidFill>
                <a:schemeClr val="tx1"/>
              </a:solidFill>
            </a:endParaRPr>
          </a:p>
          <a:p>
            <a:r>
              <a:rPr lang="en-GB" sz="1400" dirty="0">
                <a:solidFill>
                  <a:schemeClr val="tx1"/>
                </a:solidFill>
              </a:rPr>
              <a:t>Encouragingly we can see the population of BAME staff within grades above median (G8-G10) has increased more than the proportion of white staff in the same grades. </a:t>
            </a:r>
          </a:p>
          <a:p>
            <a:endParaRPr lang="en-GB" sz="1400" dirty="0">
              <a:solidFill>
                <a:schemeClr val="tx1"/>
              </a:solidFill>
            </a:endParaRPr>
          </a:p>
          <a:p>
            <a:r>
              <a:rPr lang="en-GB" sz="1400" dirty="0">
                <a:solidFill>
                  <a:schemeClr val="tx1"/>
                </a:solidFill>
              </a:rPr>
              <a:t>However below the median at G7 the population of BAME has increased while the proportion white staff has decreased.</a:t>
            </a:r>
          </a:p>
          <a:p>
            <a:endParaRPr lang="en-GB" sz="1400" dirty="0">
              <a:solidFill>
                <a:schemeClr val="tx1"/>
              </a:solidFill>
            </a:endParaRPr>
          </a:p>
          <a:p>
            <a:r>
              <a:rPr lang="en-GB" sz="1400" dirty="0">
                <a:solidFill>
                  <a:schemeClr val="tx1"/>
                </a:solidFill>
              </a:rPr>
              <a:t>At G6 this is more pronounced with the population of BAME staff increasing by 6% but the population of white staff in the same grade reducing by 7%. </a:t>
            </a:r>
          </a:p>
          <a:p>
            <a:endParaRPr lang="en-GB" sz="1400" dirty="0">
              <a:solidFill>
                <a:schemeClr val="tx1"/>
              </a:solidFill>
            </a:endParaRPr>
          </a:p>
          <a:p>
            <a:r>
              <a:rPr lang="en-GB" sz="1400" dirty="0">
                <a:solidFill>
                  <a:schemeClr val="tx1"/>
                </a:solidFill>
              </a:rPr>
              <a:t>The ethnicity pay gap is calculated by considering the differences between the pay of BAME and white staff only. However, this year the proportion of staff with an ‘unknown’ ethnicity has increased dramatically and this has caused issues with data reliability. Depending on the proportion of unknown staff who are white or BAME the gap would shrink or widen. </a:t>
            </a:r>
            <a:endParaRPr lang="en-GB" sz="1400" b="1" dirty="0">
              <a:solidFill>
                <a:schemeClr val="tx1"/>
              </a:solidFill>
            </a:endParaRPr>
          </a:p>
        </p:txBody>
      </p:sp>
      <p:sp>
        <p:nvSpPr>
          <p:cNvPr id="2" name="Title 1"/>
          <p:cNvSpPr>
            <a:spLocks noGrp="1"/>
          </p:cNvSpPr>
          <p:nvPr>
            <p:ph type="title"/>
          </p:nvPr>
        </p:nvSpPr>
        <p:spPr>
          <a:xfrm>
            <a:off x="609684" y="952122"/>
            <a:ext cx="11384519" cy="1325563"/>
          </a:xfrm>
        </p:spPr>
        <p:txBody>
          <a:bodyPr>
            <a:normAutofit/>
          </a:bodyPr>
          <a:lstStyle/>
          <a:p>
            <a:r>
              <a:rPr lang="en-GB" dirty="0"/>
              <a:t>Ethnicity pay gap analysis</a:t>
            </a:r>
            <a:br>
              <a:rPr lang="en-GB" dirty="0"/>
            </a:br>
            <a:r>
              <a:rPr lang="en-GB" sz="2400" dirty="0"/>
              <a:t>% increase/decrease in population by grade</a:t>
            </a:r>
          </a:p>
        </p:txBody>
      </p:sp>
      <p:pic>
        <p:nvPicPr>
          <p:cNvPr id="5" name="Picture 4" descr="Bar chart illustrating the change in proportion of BAME, Unknown and White staff at each grade in 2020 versus 2021. ">
            <a:extLst>
              <a:ext uri="{FF2B5EF4-FFF2-40B4-BE49-F238E27FC236}">
                <a16:creationId xmlns:a16="http://schemas.microsoft.com/office/drawing/2014/main" id="{7A593969-701C-4FF4-A90F-5E4B9514D273}"/>
              </a:ext>
            </a:extLst>
          </p:cNvPr>
          <p:cNvPicPr>
            <a:picLocks noChangeAspect="1"/>
          </p:cNvPicPr>
          <p:nvPr/>
        </p:nvPicPr>
        <p:blipFill>
          <a:blip r:embed="rId3"/>
          <a:stretch>
            <a:fillRect/>
          </a:stretch>
        </p:blipFill>
        <p:spPr>
          <a:xfrm>
            <a:off x="641648" y="2277685"/>
            <a:ext cx="6950913" cy="4223506"/>
          </a:xfrm>
          <a:prstGeom prst="rect">
            <a:avLst/>
          </a:prstGeom>
        </p:spPr>
      </p:pic>
    </p:spTree>
    <p:extLst>
      <p:ext uri="{BB962C8B-B14F-4D97-AF65-F5344CB8AC3E}">
        <p14:creationId xmlns:p14="http://schemas.microsoft.com/office/powerpoint/2010/main" val="217975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ar chart showing the ethnicity pay gap - number increase/decrease in population by grade in 2020 versus 2021. "/>
          <p:cNvSpPr/>
          <p:nvPr/>
        </p:nvSpPr>
        <p:spPr>
          <a:xfrm>
            <a:off x="7877028" y="987595"/>
            <a:ext cx="4074427" cy="5693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en-GB" sz="1300" dirty="0">
                <a:solidFill>
                  <a:schemeClr val="tx1"/>
                </a:solidFill>
              </a:rPr>
              <a:t>The graph replicate the last one but focused on numbers rather than percentages. There is a substantial decrease in white staff at G6 (84) and G7 (231) who are paid below the median which has resulted in the median salary for white staff rising.</a:t>
            </a:r>
          </a:p>
          <a:p>
            <a:endParaRPr lang="en-GB" sz="1300" dirty="0">
              <a:solidFill>
                <a:schemeClr val="tx1"/>
              </a:solidFill>
            </a:endParaRPr>
          </a:p>
          <a:p>
            <a:r>
              <a:rPr lang="en-GB" sz="1300" dirty="0">
                <a:solidFill>
                  <a:schemeClr val="tx1"/>
                </a:solidFill>
              </a:rPr>
              <a:t>There is a large increase in unknown staff who are not included in the ethnicity pay calculation- which is focused on the salary average of BAME staff vs white staff.  </a:t>
            </a:r>
          </a:p>
          <a:p>
            <a:endParaRPr lang="en-GB" sz="1300" dirty="0">
              <a:solidFill>
                <a:schemeClr val="tx1"/>
              </a:solidFill>
            </a:endParaRPr>
          </a:p>
          <a:p>
            <a:r>
              <a:rPr lang="en-GB" sz="1300" dirty="0">
                <a:solidFill>
                  <a:schemeClr val="tx1"/>
                </a:solidFill>
              </a:rPr>
              <a:t>It is positive that both the proportion and number of BAME staff has increased at all the grades above median salary (G8-10). In isolation this would have narrowed both the mean and median pay gaps. However, the marginal rise in numbers of BAME staff at G6 and G7 in conjunction with the substantial reduction in white staff at the same grades more than offsets this increased diversity at G8 upwards and results in the overall gap. As with gender the majority of these roles at G6 are PGTAs. </a:t>
            </a:r>
          </a:p>
          <a:p>
            <a:endParaRPr lang="en-GB" sz="1300" dirty="0">
              <a:solidFill>
                <a:schemeClr val="tx1"/>
              </a:solidFill>
            </a:endParaRPr>
          </a:p>
          <a:p>
            <a:r>
              <a:rPr lang="en-GB" sz="1300" dirty="0">
                <a:solidFill>
                  <a:schemeClr val="tx1"/>
                </a:solidFill>
              </a:rPr>
              <a:t>Aside from these changes we are seeing larger proportions of female and/or BAME researchers at G6 and G7. Ensuring early career promotion is undertaken systematically is important to the development and progression of our researchers.</a:t>
            </a:r>
            <a:endParaRPr lang="en-GB" sz="1300" b="1" dirty="0">
              <a:solidFill>
                <a:schemeClr val="tx1"/>
              </a:solidFill>
            </a:endParaRPr>
          </a:p>
        </p:txBody>
      </p:sp>
      <p:sp>
        <p:nvSpPr>
          <p:cNvPr id="2" name="Title 1"/>
          <p:cNvSpPr>
            <a:spLocks noGrp="1"/>
          </p:cNvSpPr>
          <p:nvPr>
            <p:ph type="title"/>
          </p:nvPr>
        </p:nvSpPr>
        <p:spPr>
          <a:xfrm>
            <a:off x="527125" y="1143001"/>
            <a:ext cx="7179961" cy="685800"/>
          </a:xfrm>
        </p:spPr>
        <p:txBody>
          <a:bodyPr>
            <a:noAutofit/>
          </a:bodyPr>
          <a:lstStyle/>
          <a:p>
            <a:r>
              <a:rPr lang="en-GB" dirty="0"/>
              <a:t>Ethnicity pay gap</a:t>
            </a:r>
            <a:r>
              <a:rPr lang="en-GB" sz="3000" dirty="0"/>
              <a:t/>
            </a:r>
            <a:br>
              <a:rPr lang="en-GB" sz="3000" dirty="0"/>
            </a:br>
            <a:r>
              <a:rPr lang="en-GB" sz="2400" dirty="0"/>
              <a:t>number increase/decrease in population by grade</a:t>
            </a:r>
          </a:p>
        </p:txBody>
      </p:sp>
      <p:pic>
        <p:nvPicPr>
          <p:cNvPr id="6" name="Picture 5" descr="Bar chart showing the ethnicity pay gap - number increase/decrease in population by grade.">
            <a:extLst>
              <a:ext uri="{FF2B5EF4-FFF2-40B4-BE49-F238E27FC236}">
                <a16:creationId xmlns:a16="http://schemas.microsoft.com/office/drawing/2014/main" id="{53C2405D-5BD2-4CEA-A435-44CD9DAD6841}"/>
              </a:ext>
            </a:extLst>
          </p:cNvPr>
          <p:cNvPicPr>
            <a:picLocks noChangeAspect="1"/>
          </p:cNvPicPr>
          <p:nvPr/>
        </p:nvPicPr>
        <p:blipFill>
          <a:blip r:embed="rId3"/>
          <a:stretch>
            <a:fillRect/>
          </a:stretch>
        </p:blipFill>
        <p:spPr>
          <a:xfrm>
            <a:off x="162724" y="2152542"/>
            <a:ext cx="7544362" cy="4528919"/>
          </a:xfrm>
          <a:prstGeom prst="rect">
            <a:avLst/>
          </a:prstGeom>
        </p:spPr>
      </p:pic>
    </p:spTree>
    <p:extLst>
      <p:ext uri="{BB962C8B-B14F-4D97-AF65-F5344CB8AC3E}">
        <p14:creationId xmlns:p14="http://schemas.microsoft.com/office/powerpoint/2010/main" val="309474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455" y="960353"/>
            <a:ext cx="10515600" cy="610614"/>
          </a:xfrm>
        </p:spPr>
        <p:txBody>
          <a:bodyPr>
            <a:normAutofit fontScale="90000"/>
          </a:bodyPr>
          <a:lstStyle/>
          <a:p>
            <a:r>
              <a:rPr lang="en-GB" dirty="0"/>
              <a:t>Actions</a:t>
            </a:r>
          </a:p>
        </p:txBody>
      </p:sp>
      <p:sp>
        <p:nvSpPr>
          <p:cNvPr id="3" name="Content Placeholder 4"/>
          <p:cNvSpPr txBox="1">
            <a:spLocks/>
          </p:cNvSpPr>
          <p:nvPr/>
        </p:nvSpPr>
        <p:spPr>
          <a:xfrm>
            <a:off x="400454" y="1595984"/>
            <a:ext cx="7163719" cy="477043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defRPr/>
            </a:pPr>
            <a:r>
              <a:rPr lang="en-GB" sz="1200" dirty="0">
                <a:cs typeface="Arial"/>
              </a:rPr>
              <a:t>Expand the ‘Accelerate to Leadership’ positive action secondment scheme to G8 which will have the most significant effect on UCL’s median pay gap- as this would move BAME staff from G7 (below median) to G8 (above median). </a:t>
            </a:r>
          </a:p>
          <a:p>
            <a:pPr marL="342900" indent="-342900">
              <a:buFont typeface="+mj-lt"/>
              <a:buAutoNum type="arabicPeriod"/>
              <a:defRPr/>
            </a:pPr>
            <a:r>
              <a:rPr lang="en-GB" sz="1200" dirty="0">
                <a:cs typeface="Arial"/>
              </a:rPr>
              <a:t>Reduce the number of employee records where ethnicity is unknown as soon as possible. If an employee wishes to withhold this data they should be marked ‘withheld’. In addition staff will be able to update their equalities details using an app, which will make the process more straightforward and should drive increased returns. This may result in a marked (positive or negative) difference in UCL’s ethnicity pay gap. </a:t>
            </a:r>
          </a:p>
          <a:p>
            <a:pPr marL="342900" indent="-342900">
              <a:buFont typeface="+mj-lt"/>
              <a:buAutoNum type="arabicPeriod"/>
              <a:defRPr/>
            </a:pPr>
            <a:r>
              <a:rPr lang="en-GB" sz="1200" dirty="0">
                <a:cs typeface="Arial"/>
              </a:rPr>
              <a:t>Continue to embed the revised senior academic promotions framework which has increased the proportion of female staff in G9 and G10 on a year on year basis. Continue to supply Deans with information on the gender and ethnicity of promotion applicants prior to committee meetings. We also plan to review the promotions process from a disability inclusion perspective. </a:t>
            </a:r>
          </a:p>
          <a:p>
            <a:pPr marL="342900" indent="-342900">
              <a:buFont typeface="+mj-lt"/>
              <a:buAutoNum type="arabicPeriod"/>
              <a:defRPr/>
            </a:pPr>
            <a:r>
              <a:rPr lang="en-GB" sz="1200" dirty="0">
                <a:cs typeface="Arial"/>
              </a:rPr>
              <a:t>Ensure early career researchers are supported and developed so that they have the opportunity to be considered for promotion from G6 (Research Assistant) to G7 (Research Fellow) and from G7 to G8 (Senior Research Fellow). HR to provide Faculties with data of researchers at these two grades (including EDI statistics) and ensure all are considered for promotion on merit. </a:t>
            </a:r>
          </a:p>
          <a:p>
            <a:pPr marL="342900" indent="-342900">
              <a:buFont typeface="+mj-lt"/>
              <a:buAutoNum type="arabicPeriod"/>
              <a:defRPr/>
            </a:pPr>
            <a:r>
              <a:rPr lang="en-GB" sz="1200" dirty="0">
                <a:cs typeface="Arial"/>
              </a:rPr>
              <a:t>Produce Faculty splits of the data in this report to compare year on year trends in Faculty from the baseline Faculty reports of 2020 data. Work with Faculty leadership teams on action plans to reduce any gaps within the areas. </a:t>
            </a:r>
          </a:p>
          <a:p>
            <a:pPr marL="342900" indent="-342900">
              <a:buFont typeface="+mj-lt"/>
              <a:buAutoNum type="arabicPeriod"/>
              <a:defRPr/>
            </a:pPr>
            <a:r>
              <a:rPr lang="en-GB" sz="1200" dirty="0">
                <a:cs typeface="Arial"/>
              </a:rPr>
              <a:t>Continue to ensure that the pandemic is taken into account when making decisions about reward</a:t>
            </a:r>
            <a:r>
              <a:rPr lang="en-GB" sz="1200" dirty="0"/>
              <a:t>s, such as the adaptation already made to the academic promotions process</a:t>
            </a:r>
            <a:r>
              <a:rPr lang="en-GB" sz="1200" dirty="0">
                <a:cs typeface="Arial"/>
              </a:rPr>
              <a:t> to counter any gendered impact from covid 19 crisis. </a:t>
            </a:r>
          </a:p>
          <a:p>
            <a:pPr marL="342900" indent="-342900">
              <a:buFont typeface="+mj-lt"/>
              <a:buAutoNum type="arabicPeriod"/>
              <a:defRPr/>
            </a:pPr>
            <a:r>
              <a:rPr lang="en-GB" sz="1200" dirty="0"/>
              <a:t>Additional specific initiatives to address the gaps are included in the Athena SWAN and Race Equality Charter and also the Race Equality Implementation Group action plans.</a:t>
            </a:r>
            <a:endParaRPr lang="en-GB" sz="1200" dirty="0">
              <a:cs typeface="Arial"/>
            </a:endParaRPr>
          </a:p>
        </p:txBody>
      </p:sp>
      <p:pic>
        <p:nvPicPr>
          <p:cNvPr id="9" name="Picture 8" title="Group of colleagues from diverse backgrounds standing together on the Wilkins Terrace smiling at the camera"/>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64174" y="1361877"/>
            <a:ext cx="4473633" cy="3065930"/>
          </a:xfrm>
          <a:prstGeom prst="rect">
            <a:avLst/>
          </a:prstGeom>
        </p:spPr>
      </p:pic>
      <p:pic>
        <p:nvPicPr>
          <p:cNvPr id="10" name="Picture 9" descr="https://imagestore.ucl.ac.uk/imagestore/pcache/10010/e0/MClayton_UCL-ADV_0244_LR_060d3.jpg" title="Two colleagues talking to each o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6878" y="4646684"/>
            <a:ext cx="2710929" cy="180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5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48" y="956189"/>
            <a:ext cx="10837752" cy="555170"/>
          </a:xfrm>
        </p:spPr>
        <p:txBody>
          <a:bodyPr>
            <a:noAutofit/>
          </a:bodyPr>
          <a:lstStyle/>
          <a:p>
            <a:r>
              <a:rPr lang="en-GB" dirty="0"/>
              <a:t>Foreword</a:t>
            </a:r>
          </a:p>
        </p:txBody>
      </p:sp>
      <p:sp>
        <p:nvSpPr>
          <p:cNvPr id="13" name="Rectangle 12"/>
          <p:cNvSpPr/>
          <p:nvPr/>
        </p:nvSpPr>
        <p:spPr>
          <a:xfrm>
            <a:off x="516048" y="1511359"/>
            <a:ext cx="8897486" cy="5078313"/>
          </a:xfrm>
          <a:prstGeom prst="rect">
            <a:avLst/>
          </a:prstGeom>
        </p:spPr>
        <p:txBody>
          <a:bodyPr wrap="square">
            <a:spAutoFit/>
          </a:bodyPr>
          <a:lstStyle/>
          <a:p>
            <a:r>
              <a:rPr lang="en-GB" sz="1200" dirty="0"/>
              <a:t>This year both the mean and median gender pay gaps are likely to again to be amongst the lowest in the Russell Group. However we are disappointed that progress on reducing the gender gap has stalled. This will be explored in more detail later but the lack of reduction of the gender pay gap does hide some wider positive news. Importantly, we can see that the proportion of female staff at each of the grades above the median UCL earnings (Grades 8-10) is increasing. The static mean gap and marginal rise in median gap is driven by an increase of female staff at  grades below the median, specifically at Grade 6. </a:t>
            </a:r>
          </a:p>
          <a:p>
            <a:endParaRPr lang="en-GB" sz="1200" dirty="0"/>
          </a:p>
          <a:p>
            <a:r>
              <a:rPr lang="en-GB" sz="1200" dirty="0"/>
              <a:t>Disappointingly we have again not made </a:t>
            </a:r>
            <a:r>
              <a:rPr lang="en-GB" sz="1200" b="1" dirty="0"/>
              <a:t>progress on the ethnicity pay gap</a:t>
            </a:r>
            <a:r>
              <a:rPr lang="en-GB" sz="1200" dirty="0"/>
              <a:t>, despite having conducted an equal pay audit. Here there is a similar trend to gender, with the proportion of BAME staff above the UCL median is also increasing (which is a positive development). However, this is offset by an increasing proportion of BAME staff compared to white staff </a:t>
            </a:r>
            <a:r>
              <a:rPr lang="en-GB" sz="1200"/>
              <a:t>at Grade 6</a:t>
            </a:r>
            <a:r>
              <a:rPr lang="en-GB" sz="1200" dirty="0"/>
              <a:t>. This year we have also seen a significant jump in the number of staff with ‘unknown’ ethnicity which has affected the ability to be able to draw reliable conclusions. </a:t>
            </a:r>
          </a:p>
          <a:p>
            <a:endParaRPr lang="en-GB" sz="1200" dirty="0"/>
          </a:p>
          <a:p>
            <a:r>
              <a:rPr lang="en-GB" sz="1200" dirty="0"/>
              <a:t>Nevertheless, we remain committed to addressing gender and ethnicity pay gaps over the coming years.  We will continue to embed a series of targeted initiatives to tackle this issue and help promote UCL as an inclusive employer of choice. In particular we will continue to support the career development of women and BAME staff to increase their representation at our highest grades. </a:t>
            </a:r>
            <a:br>
              <a:rPr lang="en-GB" sz="1200" dirty="0"/>
            </a:br>
            <a:r>
              <a:rPr lang="en-GB" sz="1200" dirty="0"/>
              <a:t/>
            </a:r>
            <a:br>
              <a:rPr lang="en-GB" sz="1200" dirty="0"/>
            </a:br>
            <a:r>
              <a:rPr lang="en-GB" sz="1200" dirty="0"/>
              <a:t>We reported last year that we had launched our innovative </a:t>
            </a:r>
            <a:r>
              <a:rPr lang="en-GB" sz="1200" b="1" dirty="0"/>
              <a:t>new positive action secondment scheme ‘Accelerate to Leadership’</a:t>
            </a:r>
            <a:r>
              <a:rPr lang="en-GB" sz="1200" dirty="0"/>
              <a:t> in our professional services areas to broaden the pool of BAME candidates for future Grade 9 and 10 roles and we have begun to see people promoted via this route. We wish to expand this scheme to Grade 8 roles. We would expect to see positive results from that in subsequent years and we hope that this will also help us to increase the proportion of BAME staff paid above the UCL median. </a:t>
            </a:r>
            <a:br>
              <a:rPr lang="en-GB" sz="1200" dirty="0"/>
            </a:br>
            <a:r>
              <a:rPr lang="en-GB" sz="1200" dirty="0"/>
              <a:t/>
            </a:r>
            <a:br>
              <a:rPr lang="en-GB" sz="1200" dirty="0"/>
            </a:br>
            <a:r>
              <a:rPr lang="en-GB" sz="1200" dirty="0"/>
              <a:t>It is important to note that this report focuses on data taken as at 31</a:t>
            </a:r>
            <a:r>
              <a:rPr lang="en-GB" sz="1200" baseline="30000" dirty="0"/>
              <a:t>st</a:t>
            </a:r>
            <a:r>
              <a:rPr lang="en-GB" sz="1200" dirty="0"/>
              <a:t> March 2021, in the middle of the Covid- 19 pandemic. We are pleased to have taken action in reward processes, such as continuing academic promotions, which aim to ensure there is no unintended negative gendered effect from the pandemic on the pay of staff. It will be important to maintain this and monitor outcomes as we move forward.</a:t>
            </a:r>
          </a:p>
        </p:txBody>
      </p:sp>
      <p:sp>
        <p:nvSpPr>
          <p:cNvPr id="3" name="Rectangle 2" descr="Matthew Blain Executive Director of Human Resources "/>
          <p:cNvSpPr/>
          <p:nvPr/>
        </p:nvSpPr>
        <p:spPr>
          <a:xfrm>
            <a:off x="9585658" y="1984949"/>
            <a:ext cx="2362635" cy="1598242"/>
          </a:xfrm>
          <a:prstGeom prst="rect">
            <a:avLst/>
          </a:prstGeom>
          <a:solidFill>
            <a:srgbClr val="CD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0802418" y="2064167"/>
            <a:ext cx="1074950" cy="1015663"/>
          </a:xfrm>
          <a:prstGeom prst="rect">
            <a:avLst/>
          </a:prstGeom>
          <a:noFill/>
        </p:spPr>
        <p:txBody>
          <a:bodyPr wrap="square" rtlCol="0">
            <a:spAutoFit/>
          </a:bodyPr>
          <a:lstStyle/>
          <a:p>
            <a:r>
              <a:rPr lang="en-GB" sz="1200" b="1" dirty="0"/>
              <a:t>Matthew Blain</a:t>
            </a:r>
            <a:br>
              <a:rPr lang="en-GB" sz="1200" b="1" dirty="0"/>
            </a:br>
            <a:endParaRPr lang="en-GB" sz="1200" b="1" dirty="0"/>
          </a:p>
          <a:p>
            <a:r>
              <a:rPr lang="en-GB" sz="1200" i="0" dirty="0">
                <a:solidFill>
                  <a:srgbClr val="000000"/>
                </a:solidFill>
                <a:effectLst/>
                <a:latin typeface="Helvetica Neue"/>
              </a:rPr>
              <a:t>Chief People Officer</a:t>
            </a:r>
            <a:endParaRPr lang="en-GB" sz="1200" dirty="0"/>
          </a:p>
        </p:txBody>
      </p:sp>
      <p:pic>
        <p:nvPicPr>
          <p:cNvPr id="6" name="Picture 5" descr="A picture containing person, outdoor, person, suit&#10;&#10;Description automatically generated">
            <a:extLst>
              <a:ext uri="{FF2B5EF4-FFF2-40B4-BE49-F238E27FC236}">
                <a16:creationId xmlns:a16="http://schemas.microsoft.com/office/drawing/2014/main" id="{FE7A1CAC-F562-477A-9A48-6B9EB2BDBF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68" r="23309"/>
          <a:stretch/>
        </p:blipFill>
        <p:spPr>
          <a:xfrm>
            <a:off x="9497960" y="1984791"/>
            <a:ext cx="1233533" cy="1598400"/>
          </a:xfrm>
          <a:prstGeom prst="rect">
            <a:avLst/>
          </a:prstGeom>
        </p:spPr>
      </p:pic>
    </p:spTree>
    <p:extLst>
      <p:ext uri="{BB962C8B-B14F-4D97-AF65-F5344CB8AC3E}">
        <p14:creationId xmlns:p14="http://schemas.microsoft.com/office/powerpoint/2010/main" val="2875664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823379" y="1710601"/>
            <a:ext cx="3991954" cy="4524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rPr>
              <a:t>Gender pay focuses on the differential between the average (median and mean*) salary of all women and men at UCL. The mean gap at UCL now stands at 13.8% and the median at 7.8%. This remains significantly below averages in wider society. As a reference point the ONS reported 2021 median gap for all staff in the UK is 15.4%, nearly double the UCL median. </a:t>
            </a:r>
          </a:p>
          <a:p>
            <a:endParaRPr lang="en-GB" dirty="0">
              <a:solidFill>
                <a:schemeClr val="tx1"/>
              </a:solidFill>
            </a:endParaRPr>
          </a:p>
          <a:p>
            <a:r>
              <a:rPr lang="en-GB" dirty="0">
                <a:solidFill>
                  <a:schemeClr val="tx1"/>
                </a:solidFill>
              </a:rPr>
              <a:t>Comparing these figures with 2020 reports would mean that UCL has the second lowest </a:t>
            </a:r>
            <a:r>
              <a:rPr lang="en-GB" b="1" dirty="0">
                <a:solidFill>
                  <a:schemeClr val="tx1"/>
                </a:solidFill>
              </a:rPr>
              <a:t>median</a:t>
            </a:r>
            <a:r>
              <a:rPr lang="en-GB" dirty="0">
                <a:solidFill>
                  <a:schemeClr val="tx1"/>
                </a:solidFill>
              </a:rPr>
              <a:t> and </a:t>
            </a:r>
            <a:r>
              <a:rPr lang="en-GB" b="1" dirty="0">
                <a:solidFill>
                  <a:schemeClr val="tx1"/>
                </a:solidFill>
              </a:rPr>
              <a:t>mean</a:t>
            </a:r>
            <a:r>
              <a:rPr lang="en-GB" dirty="0">
                <a:solidFill>
                  <a:schemeClr val="tx1"/>
                </a:solidFill>
              </a:rPr>
              <a:t> gap amongst the Russell group.</a:t>
            </a:r>
          </a:p>
        </p:txBody>
      </p:sp>
      <p:sp>
        <p:nvSpPr>
          <p:cNvPr id="3" name="Title 2">
            <a:extLst>
              <a:ext uri="{C183D7F6-B498-43B3-948B-1728B52AA6E4}">
                <adec:decorative xmlns:adec="http://schemas.microsoft.com/office/drawing/2017/decorative" xmlns="" val="0"/>
              </a:ext>
            </a:extLst>
          </p:cNvPr>
          <p:cNvSpPr>
            <a:spLocks noGrp="1"/>
          </p:cNvSpPr>
          <p:nvPr>
            <p:ph type="title"/>
          </p:nvPr>
        </p:nvSpPr>
        <p:spPr>
          <a:xfrm>
            <a:off x="516367" y="902877"/>
            <a:ext cx="7896113" cy="1325563"/>
          </a:xfrm>
        </p:spPr>
        <p:txBody>
          <a:bodyPr/>
          <a:lstStyle/>
          <a:p>
            <a:r>
              <a:rPr lang="en-GB" dirty="0"/>
              <a:t>Gender pay gap analysis</a:t>
            </a:r>
          </a:p>
        </p:txBody>
      </p:sp>
      <p:pic>
        <p:nvPicPr>
          <p:cNvPr id="6" name="Picture 5">
            <a:extLst>
              <a:ext uri="{FF2B5EF4-FFF2-40B4-BE49-F238E27FC236}">
                <a16:creationId xmlns:a16="http://schemas.microsoft.com/office/drawing/2014/main" id="{4BEAF6A1-C234-4161-8625-8F02460D146F}"/>
              </a:ext>
            </a:extLst>
          </p:cNvPr>
          <p:cNvPicPr>
            <a:picLocks noChangeAspect="1"/>
          </p:cNvPicPr>
          <p:nvPr/>
        </p:nvPicPr>
        <p:blipFill>
          <a:blip r:embed="rId3"/>
          <a:stretch>
            <a:fillRect/>
          </a:stretch>
        </p:blipFill>
        <p:spPr>
          <a:xfrm>
            <a:off x="516367" y="2100294"/>
            <a:ext cx="6650191" cy="3854829"/>
          </a:xfrm>
          <a:prstGeom prst="rect">
            <a:avLst/>
          </a:prstGeom>
        </p:spPr>
      </p:pic>
      <p:sp>
        <p:nvSpPr>
          <p:cNvPr id="2" name="TextBox 1">
            <a:extLst>
              <a:ext uri="{FF2B5EF4-FFF2-40B4-BE49-F238E27FC236}">
                <a16:creationId xmlns:a16="http://schemas.microsoft.com/office/drawing/2014/main" id="{B3D4CD02-6CC8-4905-BB28-9F4153B12CF2}"/>
              </a:ext>
            </a:extLst>
          </p:cNvPr>
          <p:cNvSpPr txBox="1"/>
          <p:nvPr/>
        </p:nvSpPr>
        <p:spPr>
          <a:xfrm>
            <a:off x="413238" y="6403168"/>
            <a:ext cx="11561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900" b="0" i="1" u="none" strike="noStrike" kern="1200" cap="none" spc="0" normalizeH="0" baseline="0" noProof="0" dirty="0">
                <a:ln>
                  <a:noFill/>
                </a:ln>
                <a:solidFill>
                  <a:schemeClr val="tx1">
                    <a:lumMod val="50000"/>
                    <a:lumOff val="50000"/>
                  </a:schemeClr>
                </a:solidFill>
                <a:effectLst/>
                <a:uLnTx/>
                <a:uFillTx/>
                <a:latin typeface="Arial" panose="020B0604020202020204"/>
                <a:ea typeface="+mn-ea"/>
                <a:cs typeface="+mn-cs"/>
              </a:rPr>
              <a:t>*The mean is calculated by adding up all of the wages of employees and dividing that figure by the number of employees. The median is the number that falls in the middle of a range when everyone’s wages are lined up from smallest to largest </a:t>
            </a:r>
          </a:p>
        </p:txBody>
      </p:sp>
    </p:spTree>
    <p:extLst>
      <p:ext uri="{BB962C8B-B14F-4D97-AF65-F5344CB8AC3E}">
        <p14:creationId xmlns:p14="http://schemas.microsoft.com/office/powerpoint/2010/main" val="4500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descr="Text box describing Analysis year on year."/>
          <p:cNvSpPr/>
          <p:nvPr/>
        </p:nvSpPr>
        <p:spPr>
          <a:xfrm>
            <a:off x="7859949" y="1272229"/>
            <a:ext cx="4027250" cy="5078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rPr>
              <a:t>UCL’s mean and median gaps have remained largely the same as last year. The proportion of female staff has increased at all levels of UCL including in each of G8,9 and 10. The increase at G9-10 is largely as a result of the senior academic promotions process which continues to deliver better diversity outcomes. </a:t>
            </a:r>
          </a:p>
          <a:p>
            <a:endParaRPr lang="en-GB" dirty="0">
              <a:solidFill>
                <a:schemeClr val="tx1"/>
              </a:solidFill>
            </a:endParaRPr>
          </a:p>
          <a:p>
            <a:r>
              <a:rPr lang="en-GB" dirty="0">
                <a:solidFill>
                  <a:schemeClr val="tx1"/>
                </a:solidFill>
              </a:rPr>
              <a:t>However, these positive aspects have been outweighed by the proportion and number of female staff paid below the median UCL salary also increasing. Specifically the number of G6 staff who are female has increased, meaning that the overall pay gap has remained static. </a:t>
            </a:r>
          </a:p>
        </p:txBody>
      </p:sp>
      <p:sp>
        <p:nvSpPr>
          <p:cNvPr id="3" name="Title 2"/>
          <p:cNvSpPr>
            <a:spLocks noGrp="1"/>
          </p:cNvSpPr>
          <p:nvPr>
            <p:ph type="title"/>
          </p:nvPr>
        </p:nvSpPr>
        <p:spPr>
          <a:xfrm>
            <a:off x="304801" y="863447"/>
            <a:ext cx="6691257" cy="1325563"/>
          </a:xfrm>
        </p:spPr>
        <p:txBody>
          <a:bodyPr/>
          <a:lstStyle/>
          <a:p>
            <a:r>
              <a:rPr lang="en-GB" dirty="0"/>
              <a:t>Gender pay gap analysis</a:t>
            </a:r>
          </a:p>
        </p:txBody>
      </p:sp>
      <p:pic>
        <p:nvPicPr>
          <p:cNvPr id="1026" name="Chart 1" descr="Bar chart showing the mean and median gender pay gap by year.">
            <a:extLst>
              <a:ext uri="{FF2B5EF4-FFF2-40B4-BE49-F238E27FC236}">
                <a16:creationId xmlns:a16="http://schemas.microsoft.com/office/drawing/2014/main" id="{5EE8D0DC-8EE4-4BA2-8E65-39BBCBB33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620607"/>
            <a:ext cx="7355238" cy="316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1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62" y="1076093"/>
            <a:ext cx="10826675" cy="1325563"/>
          </a:xfrm>
        </p:spPr>
        <p:txBody>
          <a:bodyPr/>
          <a:lstStyle/>
          <a:p>
            <a:r>
              <a:rPr lang="en-GB" dirty="0"/>
              <a:t>Gender pay gap analysis</a:t>
            </a:r>
          </a:p>
        </p:txBody>
      </p:sp>
      <p:sp>
        <p:nvSpPr>
          <p:cNvPr id="3" name="Rectangle 2"/>
          <p:cNvSpPr/>
          <p:nvPr/>
        </p:nvSpPr>
        <p:spPr>
          <a:xfrm>
            <a:off x="8421620" y="2912145"/>
            <a:ext cx="3338580" cy="3139321"/>
          </a:xfrm>
          <a:prstGeom prst="rect">
            <a:avLst/>
          </a:prstGeom>
          <a:solidFill>
            <a:schemeClr val="bg1">
              <a:lumMod val="95000"/>
            </a:schemeClr>
          </a:solidFill>
        </p:spPr>
        <p:txBody>
          <a:bodyPr wrap="square">
            <a:spAutoFit/>
          </a:bodyPr>
          <a:lstStyle/>
          <a:p>
            <a:r>
              <a:rPr lang="en-GB" sz="2200" dirty="0"/>
              <a:t>The proportion of female staff has increased by 1% in all quartiles aside from the median to high quartile, which stayed the same. Female staff continue to be well represented in the UCL workforce. </a:t>
            </a:r>
          </a:p>
        </p:txBody>
      </p:sp>
      <p:pic>
        <p:nvPicPr>
          <p:cNvPr id="11" name="Picture 10">
            <a:extLst>
              <a:ext uri="{FF2B5EF4-FFF2-40B4-BE49-F238E27FC236}">
                <a16:creationId xmlns:a16="http://schemas.microsoft.com/office/drawing/2014/main" id="{CE517134-FF0C-4DBF-80A1-B231176BE459}"/>
              </a:ext>
            </a:extLst>
          </p:cNvPr>
          <p:cNvPicPr>
            <a:picLocks noChangeAspect="1"/>
          </p:cNvPicPr>
          <p:nvPr/>
        </p:nvPicPr>
        <p:blipFill>
          <a:blip r:embed="rId2"/>
          <a:stretch>
            <a:fillRect/>
          </a:stretch>
        </p:blipFill>
        <p:spPr>
          <a:xfrm>
            <a:off x="682662" y="2321142"/>
            <a:ext cx="7331038" cy="4270406"/>
          </a:xfrm>
          <a:prstGeom prst="rect">
            <a:avLst/>
          </a:prstGeom>
        </p:spPr>
      </p:pic>
    </p:spTree>
    <p:extLst>
      <p:ext uri="{BB962C8B-B14F-4D97-AF65-F5344CB8AC3E}">
        <p14:creationId xmlns:p14="http://schemas.microsoft.com/office/powerpoint/2010/main" val="14554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1063" y="1763385"/>
            <a:ext cx="4233694" cy="4832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400" dirty="0">
                <a:solidFill>
                  <a:schemeClr val="tx1"/>
                </a:solidFill>
              </a:rPr>
              <a:t>We can see that at each of G8, 9 and 10 (above median) there has been a higher increase in the number of female staff in each grade. This reflects the positive action that UCL has taken at this level. </a:t>
            </a:r>
          </a:p>
          <a:p>
            <a:endParaRPr lang="en-GB" sz="1400" dirty="0">
              <a:solidFill>
                <a:schemeClr val="tx1"/>
              </a:solidFill>
            </a:endParaRPr>
          </a:p>
          <a:p>
            <a:r>
              <a:rPr lang="en-GB" sz="1400" dirty="0">
                <a:solidFill>
                  <a:schemeClr val="tx1"/>
                </a:solidFill>
              </a:rPr>
              <a:t>However, at G6 (below median) the number of females has increased by 260 compared to males increasing by 131. The effect of this has been to lower the female median salary more than the males.</a:t>
            </a:r>
          </a:p>
          <a:p>
            <a:endParaRPr lang="en-GB" sz="1400" dirty="0">
              <a:solidFill>
                <a:schemeClr val="tx1"/>
              </a:solidFill>
            </a:endParaRPr>
          </a:p>
          <a:p>
            <a:r>
              <a:rPr lang="en-GB" sz="1400" dirty="0">
                <a:solidFill>
                  <a:schemeClr val="tx1"/>
                </a:solidFill>
              </a:rPr>
              <a:t>The main reason for the increase in numbers at this grade is that more Postgraduate Teaching Assistants (PGTAs) have been employed via the payroll (reducing casualisation). The number of female staff in this cohort has increased dramatically. </a:t>
            </a:r>
          </a:p>
          <a:p>
            <a:endParaRPr lang="en-GB" sz="1400" dirty="0">
              <a:solidFill>
                <a:schemeClr val="tx1"/>
              </a:solidFill>
            </a:endParaRPr>
          </a:p>
          <a:p>
            <a:r>
              <a:rPr lang="en-GB" sz="1400" dirty="0">
                <a:solidFill>
                  <a:schemeClr val="tx1"/>
                </a:solidFill>
              </a:rPr>
              <a:t>At G7 (again below median) we can also see an increase in female staff (25) and a decrease in male staff (18) which would also have lowered the female median vs the male. </a:t>
            </a:r>
          </a:p>
        </p:txBody>
      </p:sp>
      <p:sp>
        <p:nvSpPr>
          <p:cNvPr id="2" name="Title 1"/>
          <p:cNvSpPr>
            <a:spLocks noGrp="1"/>
          </p:cNvSpPr>
          <p:nvPr>
            <p:ph type="title"/>
          </p:nvPr>
        </p:nvSpPr>
        <p:spPr>
          <a:xfrm>
            <a:off x="337243" y="845635"/>
            <a:ext cx="7060090" cy="1077686"/>
          </a:xfrm>
        </p:spPr>
        <p:txBody>
          <a:bodyPr/>
          <a:lstStyle/>
          <a:p>
            <a:r>
              <a:rPr lang="en-GB" dirty="0"/>
              <a:t>Gender pay gap analysis</a:t>
            </a:r>
          </a:p>
        </p:txBody>
      </p:sp>
      <p:pic>
        <p:nvPicPr>
          <p:cNvPr id="6" name="Picture 5" descr="Bar chart showing a 2020 v 2021 comparison of the gender pay gap analysis">
            <a:extLst>
              <a:ext uri="{FF2B5EF4-FFF2-40B4-BE49-F238E27FC236}">
                <a16:creationId xmlns:a16="http://schemas.microsoft.com/office/drawing/2014/main" id="{A4CA5769-E75F-4C89-A064-D353BE8707F7}"/>
              </a:ext>
            </a:extLst>
          </p:cNvPr>
          <p:cNvPicPr>
            <a:picLocks noChangeAspect="1"/>
          </p:cNvPicPr>
          <p:nvPr/>
        </p:nvPicPr>
        <p:blipFill>
          <a:blip r:embed="rId3"/>
          <a:stretch>
            <a:fillRect/>
          </a:stretch>
        </p:blipFill>
        <p:spPr>
          <a:xfrm>
            <a:off x="337243" y="1787208"/>
            <a:ext cx="7060090" cy="4808269"/>
          </a:xfrm>
          <a:prstGeom prst="rect">
            <a:avLst/>
          </a:prstGeom>
        </p:spPr>
      </p:pic>
    </p:spTree>
    <p:extLst>
      <p:ext uri="{BB962C8B-B14F-4D97-AF65-F5344CB8AC3E}">
        <p14:creationId xmlns:p14="http://schemas.microsoft.com/office/powerpoint/2010/main" val="165776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41" y="1116203"/>
            <a:ext cx="10848191" cy="582455"/>
          </a:xfrm>
        </p:spPr>
        <p:txBody>
          <a:bodyPr>
            <a:noAutofit/>
          </a:bodyPr>
          <a:lstStyle/>
          <a:p>
            <a:r>
              <a:rPr lang="en-GB" dirty="0"/>
              <a:t>Gender pay – bonus reporting</a:t>
            </a:r>
          </a:p>
        </p:txBody>
      </p:sp>
      <p:sp>
        <p:nvSpPr>
          <p:cNvPr id="20" name="Rectangle 19" descr="Grey background box"/>
          <p:cNvSpPr/>
          <p:nvPr/>
        </p:nvSpPr>
        <p:spPr>
          <a:xfrm>
            <a:off x="7448093" y="1871789"/>
            <a:ext cx="4370124" cy="44012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en-GB" sz="1400" dirty="0">
                <a:solidFill>
                  <a:schemeClr val="tx1"/>
                </a:solidFill>
              </a:rPr>
              <a:t>As in previous years the proportion of staff who receive a bonus at UCL is very low. The majority of bonuses are NHS Clinical Excellence Awards (CEAs), the same as the position last year.  </a:t>
            </a:r>
          </a:p>
          <a:p>
            <a:endParaRPr lang="en-GB" sz="1400" dirty="0">
              <a:solidFill>
                <a:schemeClr val="tx1"/>
              </a:solidFill>
            </a:endParaRPr>
          </a:p>
          <a:p>
            <a:r>
              <a:rPr lang="en-GB" sz="1400" dirty="0">
                <a:solidFill>
                  <a:schemeClr val="tx1"/>
                </a:solidFill>
              </a:rPr>
              <a:t>Only 0.6% of female staff received a bonus and 1.3% of male staff received a bonus. This is lower than previous years. The reason for the differential  is that there is a far higher proportion of men who receive CEAs. When taking out CEAs the proportion of bonuses paid is equal for females and males. </a:t>
            </a:r>
          </a:p>
          <a:p>
            <a:endParaRPr lang="en-GB" sz="1400" dirty="0">
              <a:solidFill>
                <a:schemeClr val="tx1"/>
              </a:solidFill>
            </a:endParaRPr>
          </a:p>
          <a:p>
            <a:r>
              <a:rPr lang="en-GB" sz="1400" dirty="0">
                <a:solidFill>
                  <a:schemeClr val="tx1"/>
                </a:solidFill>
              </a:rPr>
              <a:t>The CEAs are much higher than typical payments, ranging up to £77,320 for the highest level award- platinum. These awards are agreed and mandated by the NHS but paid via UCL’s payroll. </a:t>
            </a:r>
          </a:p>
          <a:p>
            <a:endParaRPr lang="en-GB" sz="1400" dirty="0">
              <a:solidFill>
                <a:schemeClr val="tx1"/>
              </a:solidFill>
            </a:endParaRPr>
          </a:p>
          <a:p>
            <a:r>
              <a:rPr lang="en-GB" sz="1400" dirty="0">
                <a:solidFill>
                  <a:schemeClr val="tx1"/>
                </a:solidFill>
              </a:rPr>
              <a:t>If the CEAs were taken out of the reporting, women receive higher median (23.2%) but marginally lower mean (5.3%)  bonuses than men. </a:t>
            </a:r>
            <a:endParaRPr lang="en-GB" sz="1400" b="1" dirty="0">
              <a:solidFill>
                <a:schemeClr val="tx1"/>
              </a:solidFill>
            </a:endParaRPr>
          </a:p>
        </p:txBody>
      </p:sp>
      <p:sp>
        <p:nvSpPr>
          <p:cNvPr id="14" name="TextBox 13">
            <a:extLst>
              <a:ext uri="{FF2B5EF4-FFF2-40B4-BE49-F238E27FC236}">
                <a16:creationId xmlns:a16="http://schemas.microsoft.com/office/drawing/2014/main" id="{178855F8-6A41-4F6E-BF70-CB2F260DD7C3}"/>
              </a:ext>
            </a:extLst>
          </p:cNvPr>
          <p:cNvSpPr txBox="1"/>
          <p:nvPr/>
        </p:nvSpPr>
        <p:spPr>
          <a:xfrm>
            <a:off x="218141" y="2532330"/>
            <a:ext cx="1250790" cy="738664"/>
          </a:xfrm>
          <a:prstGeom prst="rect">
            <a:avLst/>
          </a:prstGeom>
          <a:noFill/>
        </p:spPr>
        <p:txBody>
          <a:bodyPr wrap="square" rtlCol="0">
            <a:spAutoFit/>
          </a:bodyPr>
          <a:lstStyle/>
          <a:p>
            <a:r>
              <a:rPr lang="en-GB" sz="1400" b="1" dirty="0">
                <a:solidFill>
                  <a:schemeClr val="tx1">
                    <a:lumMod val="65000"/>
                    <a:lumOff val="35000"/>
                  </a:schemeClr>
                </a:solidFill>
              </a:rPr>
              <a:t>Pay gap in bonuses paid</a:t>
            </a:r>
          </a:p>
        </p:txBody>
      </p:sp>
      <p:sp>
        <p:nvSpPr>
          <p:cNvPr id="15" name="TextBox 14">
            <a:extLst>
              <a:ext uri="{FF2B5EF4-FFF2-40B4-BE49-F238E27FC236}">
                <a16:creationId xmlns:a16="http://schemas.microsoft.com/office/drawing/2014/main" id="{62143403-7E76-4AFF-885D-798F5ABEE452}"/>
              </a:ext>
            </a:extLst>
          </p:cNvPr>
          <p:cNvSpPr txBox="1"/>
          <p:nvPr/>
        </p:nvSpPr>
        <p:spPr>
          <a:xfrm>
            <a:off x="218141" y="4816533"/>
            <a:ext cx="1710034" cy="1169551"/>
          </a:xfrm>
          <a:prstGeom prst="rect">
            <a:avLst/>
          </a:prstGeom>
          <a:noFill/>
        </p:spPr>
        <p:txBody>
          <a:bodyPr wrap="square" rtlCol="0">
            <a:spAutoFit/>
          </a:bodyPr>
          <a:lstStyle/>
          <a:p>
            <a:r>
              <a:rPr lang="en-GB" sz="1400" b="1" dirty="0">
                <a:solidFill>
                  <a:schemeClr val="tx1">
                    <a:lumMod val="65000"/>
                    <a:lumOff val="35000"/>
                  </a:schemeClr>
                </a:solidFill>
              </a:rPr>
              <a:t>Pay gap in bonuses paid excluding Clinical Excellence Awards (CEAs)</a:t>
            </a:r>
          </a:p>
        </p:txBody>
      </p:sp>
      <p:pic>
        <p:nvPicPr>
          <p:cNvPr id="16" name="Picture 15" descr="Bar chart showing gender pay gap in bonuses paid">
            <a:extLst>
              <a:ext uri="{FF2B5EF4-FFF2-40B4-BE49-F238E27FC236}">
                <a16:creationId xmlns:a16="http://schemas.microsoft.com/office/drawing/2014/main" id="{542E3383-CB23-4229-9824-AF863E031793}"/>
              </a:ext>
            </a:extLst>
          </p:cNvPr>
          <p:cNvPicPr>
            <a:picLocks noChangeAspect="1"/>
          </p:cNvPicPr>
          <p:nvPr/>
        </p:nvPicPr>
        <p:blipFill>
          <a:blip r:embed="rId3"/>
          <a:stretch>
            <a:fillRect/>
          </a:stretch>
        </p:blipFill>
        <p:spPr>
          <a:xfrm>
            <a:off x="1887587" y="1871789"/>
            <a:ext cx="5141850" cy="2292512"/>
          </a:xfrm>
          <a:prstGeom prst="rect">
            <a:avLst/>
          </a:prstGeom>
        </p:spPr>
      </p:pic>
      <p:pic>
        <p:nvPicPr>
          <p:cNvPr id="18" name="Picture 17" descr="Bar chart showing pay gap in bonuses paid excluding Clinical Excellence Awards (CEAs)">
            <a:extLst>
              <a:ext uri="{FF2B5EF4-FFF2-40B4-BE49-F238E27FC236}">
                <a16:creationId xmlns:a16="http://schemas.microsoft.com/office/drawing/2014/main" id="{2F0A957B-566F-4C34-A0F6-9EEAD32297A7}"/>
              </a:ext>
            </a:extLst>
          </p:cNvPr>
          <p:cNvPicPr>
            <a:picLocks noChangeAspect="1"/>
          </p:cNvPicPr>
          <p:nvPr/>
        </p:nvPicPr>
        <p:blipFill>
          <a:blip r:embed="rId4"/>
          <a:stretch>
            <a:fillRect/>
          </a:stretch>
        </p:blipFill>
        <p:spPr>
          <a:xfrm>
            <a:off x="1887587" y="4292459"/>
            <a:ext cx="5141850" cy="2449211"/>
          </a:xfrm>
          <a:prstGeom prst="rect">
            <a:avLst/>
          </a:prstGeom>
        </p:spPr>
      </p:pic>
    </p:spTree>
    <p:extLst>
      <p:ext uri="{BB962C8B-B14F-4D97-AF65-F5344CB8AC3E}">
        <p14:creationId xmlns:p14="http://schemas.microsoft.com/office/powerpoint/2010/main" val="176141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58100" y="2050679"/>
            <a:ext cx="4204895" cy="3970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dirty="0">
                <a:solidFill>
                  <a:schemeClr val="tx1"/>
                </a:solidFill>
              </a:rPr>
              <a:t>As with gender, BAME staff are underrepresented at senior levels which continues to be the overwhelming reason for the ethnicity pay gaps. </a:t>
            </a:r>
          </a:p>
          <a:p>
            <a:endParaRPr lang="en-GB" dirty="0">
              <a:solidFill>
                <a:schemeClr val="tx1"/>
              </a:solidFill>
            </a:endParaRPr>
          </a:p>
          <a:p>
            <a:r>
              <a:rPr lang="en-GB" dirty="0">
                <a:solidFill>
                  <a:schemeClr val="tx1"/>
                </a:solidFill>
              </a:rPr>
              <a:t>Last year UCL checked starting salary and salary position within grade by ethnicity as part of an equal pay audit. This has shown that, as with gender, UCL does not have a fairness issue in terms of equal pay for work of equal value. This is not therefore driving the overall ethnicity gap. </a:t>
            </a:r>
          </a:p>
        </p:txBody>
      </p:sp>
      <p:sp>
        <p:nvSpPr>
          <p:cNvPr id="2" name="Title 1"/>
          <p:cNvSpPr>
            <a:spLocks noGrp="1"/>
          </p:cNvSpPr>
          <p:nvPr>
            <p:ph type="title"/>
          </p:nvPr>
        </p:nvSpPr>
        <p:spPr>
          <a:xfrm>
            <a:off x="473601" y="789834"/>
            <a:ext cx="10848191" cy="1325563"/>
          </a:xfrm>
        </p:spPr>
        <p:txBody>
          <a:bodyPr/>
          <a:lstStyle/>
          <a:p>
            <a:r>
              <a:rPr lang="en-GB" dirty="0"/>
              <a:t>Ethnicity pay gap analysis</a:t>
            </a:r>
          </a:p>
        </p:txBody>
      </p:sp>
      <p:pic>
        <p:nvPicPr>
          <p:cNvPr id="3" name="Picture 2">
            <a:extLst>
              <a:ext uri="{FF2B5EF4-FFF2-40B4-BE49-F238E27FC236}">
                <a16:creationId xmlns:a16="http://schemas.microsoft.com/office/drawing/2014/main" id="{EAD217FA-A637-47F6-B637-E158C69344D5}"/>
              </a:ext>
            </a:extLst>
          </p:cNvPr>
          <p:cNvPicPr>
            <a:picLocks noChangeAspect="1"/>
          </p:cNvPicPr>
          <p:nvPr/>
        </p:nvPicPr>
        <p:blipFill>
          <a:blip r:embed="rId3"/>
          <a:stretch>
            <a:fillRect/>
          </a:stretch>
        </p:blipFill>
        <p:spPr>
          <a:xfrm>
            <a:off x="473601" y="2050679"/>
            <a:ext cx="6827508" cy="3845665"/>
          </a:xfrm>
          <a:prstGeom prst="rect">
            <a:avLst/>
          </a:prstGeom>
        </p:spPr>
      </p:pic>
    </p:spTree>
    <p:extLst>
      <p:ext uri="{BB962C8B-B14F-4D97-AF65-F5344CB8AC3E}">
        <p14:creationId xmlns:p14="http://schemas.microsoft.com/office/powerpoint/2010/main" val="215388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0309" y="6246713"/>
            <a:ext cx="1560931" cy="276999"/>
          </a:xfrm>
          <a:prstGeom prst="rect">
            <a:avLst/>
          </a:prstGeom>
          <a:noFill/>
        </p:spPr>
        <p:txBody>
          <a:bodyPr wrap="square" rtlCol="0">
            <a:spAutoFit/>
          </a:bodyPr>
          <a:lstStyle/>
          <a:p>
            <a:r>
              <a:rPr lang="en-GB" sz="1200" dirty="0">
                <a:solidFill>
                  <a:schemeClr val="tx1">
                    <a:lumMod val="65000"/>
                    <a:lumOff val="35000"/>
                  </a:schemeClr>
                </a:solidFill>
              </a:rPr>
              <a:t>%</a:t>
            </a:r>
          </a:p>
        </p:txBody>
      </p:sp>
      <p:sp>
        <p:nvSpPr>
          <p:cNvPr id="2" name="Title 1"/>
          <p:cNvSpPr>
            <a:spLocks noGrp="1"/>
          </p:cNvSpPr>
          <p:nvPr>
            <p:ph type="title"/>
          </p:nvPr>
        </p:nvSpPr>
        <p:spPr>
          <a:xfrm>
            <a:off x="447828" y="786385"/>
            <a:ext cx="10826675" cy="1325563"/>
          </a:xfrm>
        </p:spPr>
        <p:txBody>
          <a:bodyPr/>
          <a:lstStyle/>
          <a:p>
            <a:r>
              <a:rPr lang="en-GB" dirty="0"/>
              <a:t>Ethnicity pay gap analysis</a:t>
            </a:r>
          </a:p>
        </p:txBody>
      </p:sp>
      <p:sp>
        <p:nvSpPr>
          <p:cNvPr id="8" name="Rectangle 7">
            <a:extLst>
              <a:ext uri="{FF2B5EF4-FFF2-40B4-BE49-F238E27FC236}">
                <a16:creationId xmlns:a16="http://schemas.microsoft.com/office/drawing/2014/main" id="{681BDC38-E090-4C00-8857-D31735A19087}"/>
              </a:ext>
            </a:extLst>
          </p:cNvPr>
          <p:cNvSpPr/>
          <p:nvPr/>
        </p:nvSpPr>
        <p:spPr>
          <a:xfrm>
            <a:off x="7804554" y="1887238"/>
            <a:ext cx="4134255" cy="4524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GB" sz="1600" dirty="0">
                <a:solidFill>
                  <a:schemeClr val="tx1"/>
                </a:solidFill>
              </a:rPr>
              <a:t>The results this year have again been almost static. The mean gap has increased marginally by 0.2% and is now 13.7% and the median gap has increased to 8.5%.</a:t>
            </a:r>
          </a:p>
          <a:p>
            <a:endParaRPr lang="en-GB" sz="1600" dirty="0">
              <a:solidFill>
                <a:schemeClr val="tx1"/>
              </a:solidFill>
            </a:endParaRPr>
          </a:p>
          <a:p>
            <a:r>
              <a:rPr lang="en-GB" sz="1600" dirty="0">
                <a:solidFill>
                  <a:schemeClr val="tx1"/>
                </a:solidFill>
              </a:rPr>
              <a:t>The proportion of BAME and White staff between the grades and the quartiles remains very similar to previous years. </a:t>
            </a:r>
          </a:p>
          <a:p>
            <a:endParaRPr lang="en-GB" sz="1600" dirty="0">
              <a:solidFill>
                <a:schemeClr val="tx1"/>
              </a:solidFill>
            </a:endParaRPr>
          </a:p>
          <a:p>
            <a:r>
              <a:rPr lang="en-GB" sz="1600" dirty="0">
                <a:solidFill>
                  <a:schemeClr val="tx1"/>
                </a:solidFill>
              </a:rPr>
              <a:t>The proportion of staff with unknown ethnicity has risen to 23% across UCL (which was 17% in 2020). Within specific grades the figure has risen even more- for example there is a 64% increase in the number of unknown staff within G6. We are concerned at the level of staff whose ethnicity is unknown and we will work to address this.</a:t>
            </a:r>
          </a:p>
        </p:txBody>
      </p:sp>
      <p:pic>
        <p:nvPicPr>
          <p:cNvPr id="4" name="Picture 3">
            <a:extLst>
              <a:ext uri="{FF2B5EF4-FFF2-40B4-BE49-F238E27FC236}">
                <a16:creationId xmlns:a16="http://schemas.microsoft.com/office/drawing/2014/main" id="{2750E3E0-DC3C-43A2-B5A4-789DCE2E8FC9}"/>
              </a:ext>
            </a:extLst>
          </p:cNvPr>
          <p:cNvPicPr>
            <a:picLocks noChangeAspect="1"/>
          </p:cNvPicPr>
          <p:nvPr/>
        </p:nvPicPr>
        <p:blipFill>
          <a:blip r:embed="rId3"/>
          <a:stretch>
            <a:fillRect/>
          </a:stretch>
        </p:blipFill>
        <p:spPr>
          <a:xfrm>
            <a:off x="447828" y="2010348"/>
            <a:ext cx="7092844" cy="3874950"/>
          </a:xfrm>
          <a:prstGeom prst="rect">
            <a:avLst/>
          </a:prstGeom>
        </p:spPr>
      </p:pic>
    </p:spTree>
    <p:extLst>
      <p:ext uri="{BB962C8B-B14F-4D97-AF65-F5344CB8AC3E}">
        <p14:creationId xmlns:p14="http://schemas.microsoft.com/office/powerpoint/2010/main" val="228187497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FFC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2236</Words>
  <Application>Microsoft Office PowerPoint</Application>
  <PresentationFormat>Widescreen</PresentationFormat>
  <Paragraphs>92</Paragraphs>
  <Slides>13</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Arial</vt:lpstr>
      <vt:lpstr>Calibri</vt:lpstr>
      <vt:lpstr>Calibri Light</vt:lpstr>
      <vt:lpstr>Helvetica Neue</vt:lpstr>
      <vt:lpstr>Office Theme</vt:lpstr>
      <vt:lpstr>3_Custom Design</vt:lpstr>
      <vt:lpstr>2_Custom Design</vt:lpstr>
      <vt:lpstr>1_Custom Design</vt:lpstr>
      <vt:lpstr>Custom Design</vt:lpstr>
      <vt:lpstr>UCL Gender and Ethnicity pay report 2021/22</vt:lpstr>
      <vt:lpstr>Foreword</vt:lpstr>
      <vt:lpstr>Gender pay gap analysis</vt:lpstr>
      <vt:lpstr>Gender pay gap analysis</vt:lpstr>
      <vt:lpstr>Gender pay gap analysis</vt:lpstr>
      <vt:lpstr>Gender pay gap analysis</vt:lpstr>
      <vt:lpstr>Gender pay – bonus reporting</vt:lpstr>
      <vt:lpstr>Ethnicity pay gap analysis</vt:lpstr>
      <vt:lpstr>Ethnicity pay gap analysis</vt:lpstr>
      <vt:lpstr>Ethnicity pay gap analysis</vt:lpstr>
      <vt:lpstr>Ethnicity pay gap analysis % increase/decrease in population by grade</vt:lpstr>
      <vt:lpstr>Ethnicity pay gap number increase/decrease in population by grade</vt:lpstr>
      <vt:lpstr>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2021-09-28T12:28:45Z</dcterms:created>
  <dcterms:modified xsi:type="dcterms:W3CDTF">2022-03-09T12:54:58Z</dcterms:modified>
  <cp:contentStatus/>
</cp:coreProperties>
</file>