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3" r:id="rId1"/>
    <p:sldMasterId id="2147483689" r:id="rId2"/>
    <p:sldMasterId id="2147483676" r:id="rId3"/>
    <p:sldMasterId id="2147483664" r:id="rId4"/>
    <p:sldMasterId id="2147483717" r:id="rId5"/>
  </p:sldMasterIdLst>
  <p:notesMasterIdLst>
    <p:notesMasterId r:id="rId25"/>
  </p:notesMasterIdLst>
  <p:handoutMasterIdLst>
    <p:handoutMasterId r:id="rId26"/>
  </p:handoutMasterIdLst>
  <p:sldIdLst>
    <p:sldId id="256" r:id="rId6"/>
    <p:sldId id="257" r:id="rId7"/>
    <p:sldId id="393" r:id="rId8"/>
    <p:sldId id="394" r:id="rId9"/>
    <p:sldId id="395" r:id="rId10"/>
    <p:sldId id="396" r:id="rId11"/>
    <p:sldId id="397" r:id="rId12"/>
    <p:sldId id="398" r:id="rId13"/>
    <p:sldId id="399" r:id="rId14"/>
    <p:sldId id="400" r:id="rId15"/>
    <p:sldId id="401" r:id="rId16"/>
    <p:sldId id="402" r:id="rId17"/>
    <p:sldId id="403" r:id="rId18"/>
    <p:sldId id="404" r:id="rId19"/>
    <p:sldId id="405" r:id="rId20"/>
    <p:sldId id="406" r:id="rId21"/>
    <p:sldId id="407" r:id="rId22"/>
    <p:sldId id="408" r:id="rId23"/>
    <p:sldId id="409" r:id="rId24"/>
  </p:sldIdLst>
  <p:sldSz cx="12192000" cy="6858000"/>
  <p:notesSz cx="6858000" cy="2381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DBE8"/>
    <a:srgbClr val="EA7600"/>
    <a:srgbClr val="0097A9"/>
    <a:srgbClr val="CDC9C5"/>
    <a:srgbClr val="BBC592"/>
    <a:srgbClr val="4B384C"/>
    <a:srgbClr val="003D4C"/>
    <a:srgbClr val="C6B0BC"/>
    <a:srgbClr val="002855"/>
    <a:srgbClr val="D6D2C4"/>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AE8210-3600-4B61-8AB1-5FBF41DB8BFC}" v="30" dt="2024-03-11T13:28:02.4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44" autoAdjust="0"/>
    <p:restoredTop sz="87449" autoAdjust="0"/>
  </p:normalViewPr>
  <p:slideViewPr>
    <p:cSldViewPr snapToGrid="0">
      <p:cViewPr varScale="1">
        <p:scale>
          <a:sx n="140" d="100"/>
          <a:sy n="140" d="100"/>
        </p:scale>
        <p:origin x="8496" y="12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213" d="100"/>
          <a:sy n="213" d="100"/>
        </p:scale>
        <p:origin x="168" y="9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11906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119063"/>
          </a:xfrm>
          <a:prstGeom prst="rect">
            <a:avLst/>
          </a:prstGeom>
        </p:spPr>
        <p:txBody>
          <a:bodyPr vert="horz" lIns="91440" tIns="45720" rIns="91440" bIns="45720" rtlCol="0"/>
          <a:lstStyle>
            <a:lvl1pPr algn="r">
              <a:defRPr sz="1200"/>
            </a:lvl1pPr>
          </a:lstStyle>
          <a:p>
            <a:fld id="{288C91DA-9168-453B-8A58-9A1B26905BF2}" type="datetimeFigureOut">
              <a:rPr lang="en-GB" smtClean="0"/>
              <a:t>25/03/2024</a:t>
            </a:fld>
            <a:endParaRPr lang="en-GB" dirty="0"/>
          </a:p>
        </p:txBody>
      </p:sp>
      <p:sp>
        <p:nvSpPr>
          <p:cNvPr id="4" name="Footer Placeholder 3"/>
          <p:cNvSpPr>
            <a:spLocks noGrp="1"/>
          </p:cNvSpPr>
          <p:nvPr>
            <p:ph type="ftr" sz="quarter" idx="2"/>
          </p:nvPr>
        </p:nvSpPr>
        <p:spPr>
          <a:xfrm>
            <a:off x="0" y="2262188"/>
            <a:ext cx="2971800" cy="11906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2262188"/>
            <a:ext cx="2971800" cy="119062"/>
          </a:xfrm>
          <a:prstGeom prst="rect">
            <a:avLst/>
          </a:prstGeom>
        </p:spPr>
        <p:txBody>
          <a:bodyPr vert="horz" lIns="91440" tIns="45720" rIns="91440" bIns="45720" rtlCol="0" anchor="b"/>
          <a:lstStyle>
            <a:lvl1pPr algn="r">
              <a:defRPr sz="1200"/>
            </a:lvl1pPr>
          </a:lstStyle>
          <a:p>
            <a:fld id="{36041581-8B0C-48A1-901F-259023647358}" type="slidenum">
              <a:rPr lang="en-GB" smtClean="0"/>
              <a:t>‹#›</a:t>
            </a:fld>
            <a:endParaRPr lang="en-GB" dirty="0"/>
          </a:p>
        </p:txBody>
      </p:sp>
    </p:spTree>
    <p:extLst>
      <p:ext uri="{BB962C8B-B14F-4D97-AF65-F5344CB8AC3E}">
        <p14:creationId xmlns:p14="http://schemas.microsoft.com/office/powerpoint/2010/main" val="2253731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3A962C-A679-4388-8E43-A98ED742779F}" type="datetimeFigureOut">
              <a:rPr lang="en-GB" smtClean="0"/>
              <a:t>25/03/2024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4FFBFC-FDB7-4BCA-9D4D-BBFF47EEDEF5}" type="slidenum">
              <a:rPr lang="en-GB" smtClean="0"/>
              <a:t>‹#›</a:t>
            </a:fld>
            <a:endParaRPr lang="en-GB" dirty="0"/>
          </a:p>
        </p:txBody>
      </p:sp>
    </p:spTree>
    <p:extLst>
      <p:ext uri="{BB962C8B-B14F-4D97-AF65-F5344CB8AC3E}">
        <p14:creationId xmlns:p14="http://schemas.microsoft.com/office/powerpoint/2010/main" val="571330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4FFBFC-FDB7-4BCA-9D4D-BBFF47EEDEF5}" type="slidenum">
              <a:rPr lang="en-GB" smtClean="0"/>
              <a:t>4</a:t>
            </a:fld>
            <a:endParaRPr lang="en-GB" dirty="0"/>
          </a:p>
        </p:txBody>
      </p:sp>
    </p:spTree>
    <p:extLst>
      <p:ext uri="{BB962C8B-B14F-4D97-AF65-F5344CB8AC3E}">
        <p14:creationId xmlns:p14="http://schemas.microsoft.com/office/powerpoint/2010/main" val="1376389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4FFBFC-FDB7-4BCA-9D4D-BBFF47EEDEF5}" type="slidenum">
              <a:rPr lang="en-GB" smtClean="0"/>
              <a:t>5</a:t>
            </a:fld>
            <a:endParaRPr lang="en-GB" dirty="0"/>
          </a:p>
        </p:txBody>
      </p:sp>
    </p:spTree>
    <p:extLst>
      <p:ext uri="{BB962C8B-B14F-4D97-AF65-F5344CB8AC3E}">
        <p14:creationId xmlns:p14="http://schemas.microsoft.com/office/powerpoint/2010/main" val="1166045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4FFBFC-FDB7-4BCA-9D4D-BBFF47EEDEF5}" type="slidenum">
              <a:rPr lang="en-GB" smtClean="0"/>
              <a:t>6</a:t>
            </a:fld>
            <a:endParaRPr lang="en-GB" dirty="0"/>
          </a:p>
        </p:txBody>
      </p:sp>
    </p:spTree>
    <p:extLst>
      <p:ext uri="{BB962C8B-B14F-4D97-AF65-F5344CB8AC3E}">
        <p14:creationId xmlns:p14="http://schemas.microsoft.com/office/powerpoint/2010/main" val="1768579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4FFBFC-FDB7-4BCA-9D4D-BBFF47EEDEF5}" type="slidenum">
              <a:rPr lang="en-GB" smtClean="0"/>
              <a:t>7</a:t>
            </a:fld>
            <a:endParaRPr lang="en-GB" dirty="0"/>
          </a:p>
        </p:txBody>
      </p:sp>
    </p:spTree>
    <p:extLst>
      <p:ext uri="{BB962C8B-B14F-4D97-AF65-F5344CB8AC3E}">
        <p14:creationId xmlns:p14="http://schemas.microsoft.com/office/powerpoint/2010/main" val="1693910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4FFBFC-FDB7-4BCA-9D4D-BBFF47EEDEF5}" type="slidenum">
              <a:rPr lang="en-GB" smtClean="0"/>
              <a:t>8</a:t>
            </a:fld>
            <a:endParaRPr lang="en-GB" dirty="0"/>
          </a:p>
        </p:txBody>
      </p:sp>
    </p:spTree>
    <p:extLst>
      <p:ext uri="{BB962C8B-B14F-4D97-AF65-F5344CB8AC3E}">
        <p14:creationId xmlns:p14="http://schemas.microsoft.com/office/powerpoint/2010/main" val="2874710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4FFBFC-FDB7-4BCA-9D4D-BBFF47EEDEF5}" type="slidenum">
              <a:rPr lang="en-GB" smtClean="0"/>
              <a:t>9</a:t>
            </a:fld>
            <a:endParaRPr lang="en-GB" dirty="0"/>
          </a:p>
        </p:txBody>
      </p:sp>
    </p:spTree>
    <p:extLst>
      <p:ext uri="{BB962C8B-B14F-4D97-AF65-F5344CB8AC3E}">
        <p14:creationId xmlns:p14="http://schemas.microsoft.com/office/powerpoint/2010/main" val="3802504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4FFBFC-FDB7-4BCA-9D4D-BBFF47EEDEF5}" type="slidenum">
              <a:rPr lang="en-GB" smtClean="0"/>
              <a:t>13</a:t>
            </a:fld>
            <a:endParaRPr lang="en-GB" dirty="0"/>
          </a:p>
        </p:txBody>
      </p:sp>
    </p:spTree>
    <p:extLst>
      <p:ext uri="{BB962C8B-B14F-4D97-AF65-F5344CB8AC3E}">
        <p14:creationId xmlns:p14="http://schemas.microsoft.com/office/powerpoint/2010/main" val="2337884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4FFBFC-FDB7-4BCA-9D4D-BBFF47EEDEF5}" type="slidenum">
              <a:rPr lang="en-GB" smtClean="0"/>
              <a:t>17</a:t>
            </a:fld>
            <a:endParaRPr lang="en-GB" dirty="0"/>
          </a:p>
        </p:txBody>
      </p:sp>
    </p:spTree>
    <p:extLst>
      <p:ext uri="{BB962C8B-B14F-4D97-AF65-F5344CB8AC3E}">
        <p14:creationId xmlns:p14="http://schemas.microsoft.com/office/powerpoint/2010/main" val="12113595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59" y="668760"/>
            <a:ext cx="12281452" cy="8194032"/>
          </a:xfrm>
          <a:prstGeom prst="rect">
            <a:avLst/>
          </a:prstGeom>
        </p:spPr>
      </p:pic>
      <p:sp>
        <p:nvSpPr>
          <p:cNvPr id="10" name="Rectangle 9">
            <a:extLst>
              <a:ext uri="{FF2B5EF4-FFF2-40B4-BE49-F238E27FC236}">
                <a16:creationId xmlns:a16="http://schemas.microsoft.com/office/drawing/2014/main" id="{D6367E4B-A098-3C40-8A3C-5F28717FC0C3}"/>
              </a:ext>
            </a:extLst>
          </p:cNvPr>
          <p:cNvSpPr/>
          <p:nvPr userDrawn="1"/>
        </p:nvSpPr>
        <p:spPr>
          <a:xfrm>
            <a:off x="-121794" y="3995678"/>
            <a:ext cx="6373467" cy="2385244"/>
          </a:xfrm>
          <a:prstGeom prst="rect">
            <a:avLst/>
          </a:prstGeom>
          <a:solidFill>
            <a:srgbClr val="D6D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cs typeface="Calibri"/>
            </a:endParaRPr>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68965" y="-11343"/>
            <a:ext cx="12388258" cy="1342793"/>
          </a:xfrm>
          <a:prstGeom prst="rect">
            <a:avLst/>
          </a:prstGeom>
        </p:spPr>
      </p:pic>
      <p:sp>
        <p:nvSpPr>
          <p:cNvPr id="9" name="TextBox 8"/>
          <p:cNvSpPr txBox="1"/>
          <p:nvPr userDrawn="1"/>
        </p:nvSpPr>
        <p:spPr>
          <a:xfrm>
            <a:off x="188238" y="365258"/>
            <a:ext cx="5560247" cy="259045"/>
          </a:xfrm>
          <a:prstGeom prst="rect">
            <a:avLst/>
          </a:prstGeom>
          <a:noFill/>
        </p:spPr>
        <p:txBody>
          <a:bodyPr wrap="square" rtlCol="0">
            <a:spAutoFit/>
          </a:bodyPr>
          <a:lstStyle/>
          <a:p>
            <a:pPr>
              <a:lnSpc>
                <a:spcPts val="1254"/>
              </a:lnSpc>
            </a:pPr>
            <a:r>
              <a:rPr lang="en-GB" sz="1140" b="1" dirty="0">
                <a:solidFill>
                  <a:prstClr val="black"/>
                </a:solidFill>
                <a:latin typeface="Arial" charset="0"/>
                <a:ea typeface="Arial" charset="0"/>
                <a:cs typeface="Arial" charset="0"/>
              </a:rPr>
              <a:t>HUMAN RESOURCES</a:t>
            </a:r>
          </a:p>
        </p:txBody>
      </p:sp>
      <p:sp>
        <p:nvSpPr>
          <p:cNvPr id="2" name="TextBox 1"/>
          <p:cNvSpPr txBox="1"/>
          <p:nvPr userDrawn="1"/>
        </p:nvSpPr>
        <p:spPr>
          <a:xfrm>
            <a:off x="276113" y="3995678"/>
            <a:ext cx="5975560" cy="2277547"/>
          </a:xfrm>
          <a:prstGeom prst="rect">
            <a:avLst/>
          </a:prstGeom>
          <a:noFill/>
        </p:spPr>
        <p:txBody>
          <a:bodyPr wrap="square" rtlCol="0">
            <a:spAutoFit/>
          </a:bodyPr>
          <a:lstStyle/>
          <a:p>
            <a:r>
              <a:rPr lang="en-GB" sz="4400" b="1" dirty="0">
                <a:latin typeface="Arial" panose="020B0604020202020204" pitchFamily="34" charset="0"/>
                <a:cs typeface="Arial" panose="020B0604020202020204" pitchFamily="34" charset="0"/>
              </a:rPr>
              <a:t>Gender and ethnicity</a:t>
            </a:r>
            <a:r>
              <a:rPr lang="en-GB" sz="4400" b="1" baseline="0" dirty="0">
                <a:latin typeface="Arial" panose="020B0604020202020204" pitchFamily="34" charset="0"/>
                <a:cs typeface="Arial" panose="020B0604020202020204" pitchFamily="34" charset="0"/>
              </a:rPr>
              <a:t> pay gap at UCL </a:t>
            </a:r>
            <a:br>
              <a:rPr lang="en-GB" sz="4400" b="1" baseline="0" dirty="0">
                <a:latin typeface="Arial" panose="020B0604020202020204" pitchFamily="34" charset="0"/>
                <a:cs typeface="Arial" panose="020B0604020202020204" pitchFamily="34" charset="0"/>
              </a:rPr>
            </a:br>
            <a:endParaRPr lang="en-GB" sz="1800" b="1" dirty="0">
              <a:latin typeface="Arial" panose="020B0604020202020204" pitchFamily="34" charset="0"/>
              <a:cs typeface="Arial" panose="020B0604020202020204" pitchFamily="34" charset="0"/>
            </a:endParaRPr>
          </a:p>
          <a:p>
            <a:pPr>
              <a:lnSpc>
                <a:spcPct val="100000"/>
              </a:lnSpc>
            </a:pPr>
            <a:r>
              <a:rPr lang="en-GB" sz="1800" dirty="0">
                <a:latin typeface="Arial" panose="020B0604020202020204" pitchFamily="34" charset="0"/>
                <a:cs typeface="Arial" panose="020B0604020202020204" pitchFamily="34" charset="0"/>
              </a:rPr>
              <a:t>Published</a:t>
            </a:r>
            <a:r>
              <a:rPr lang="en-GB" sz="1800" baseline="0" dirty="0">
                <a:latin typeface="Arial" panose="020B0604020202020204" pitchFamily="34" charset="0"/>
                <a:cs typeface="Arial" panose="020B0604020202020204" pitchFamily="34" charset="0"/>
              </a:rPr>
              <a:t> March 2020 </a:t>
            </a:r>
            <a:br>
              <a:rPr lang="en-GB" sz="1800" baseline="0" dirty="0">
                <a:latin typeface="Arial" panose="020B0604020202020204" pitchFamily="34" charset="0"/>
                <a:cs typeface="Arial" panose="020B0604020202020204" pitchFamily="34" charset="0"/>
              </a:rPr>
            </a:br>
            <a:r>
              <a:rPr lang="en-GB" sz="1800" baseline="0" dirty="0">
                <a:latin typeface="Arial" panose="020B0604020202020204" pitchFamily="34" charset="0"/>
                <a:cs typeface="Arial" panose="020B0604020202020204" pitchFamily="34" charset="0"/>
              </a:rPr>
              <a:t>(with data collated from 2019)</a:t>
            </a: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8520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A6BFA9-1BCD-491A-800A-1E298D3B00B4}" type="datetimeFigureOut">
              <a:rPr lang="en-GB" smtClean="0"/>
              <a:t>25/03/2024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FFDFC6-9572-4EF7-925F-C2DF4CE16CAB}" type="slidenum">
              <a:rPr lang="en-GB" smtClean="0"/>
              <a:t>‹#›</a:t>
            </a:fld>
            <a:endParaRPr lang="en-GB" dirty="0"/>
          </a:p>
        </p:txBody>
      </p:sp>
    </p:spTree>
    <p:extLst>
      <p:ext uri="{BB962C8B-B14F-4D97-AF65-F5344CB8AC3E}">
        <p14:creationId xmlns:p14="http://schemas.microsoft.com/office/powerpoint/2010/main" val="3820198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A6BFA9-1BCD-491A-800A-1E298D3B00B4}" type="datetimeFigureOut">
              <a:rPr lang="en-GB" smtClean="0"/>
              <a:t>25/03/2024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FFDFC6-9572-4EF7-925F-C2DF4CE16CAB}" type="slidenum">
              <a:rPr lang="en-GB" smtClean="0"/>
              <a:t>‹#›</a:t>
            </a:fld>
            <a:endParaRPr lang="en-GB" dirty="0"/>
          </a:p>
        </p:txBody>
      </p:sp>
    </p:spTree>
    <p:extLst>
      <p:ext uri="{BB962C8B-B14F-4D97-AF65-F5344CB8AC3E}">
        <p14:creationId xmlns:p14="http://schemas.microsoft.com/office/powerpoint/2010/main" val="763860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08ED84C-51B1-4B8E-8A42-37BEAEDAEE8E}" type="datetimeFigureOut">
              <a:rPr lang="en-GB" smtClean="0"/>
              <a:t>25/03/2024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34097E8-047D-4A7B-8E56-2EA28F0F3B08}" type="slidenum">
              <a:rPr lang="en-GB" smtClean="0"/>
              <a:t>‹#›</a:t>
            </a:fld>
            <a:endParaRPr lang="en-GB" dirty="0"/>
          </a:p>
        </p:txBody>
      </p:sp>
    </p:spTree>
    <p:extLst>
      <p:ext uri="{BB962C8B-B14F-4D97-AF65-F5344CB8AC3E}">
        <p14:creationId xmlns:p14="http://schemas.microsoft.com/office/powerpoint/2010/main" val="777017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08ED84C-51B1-4B8E-8A42-37BEAEDAEE8E}" type="datetimeFigureOut">
              <a:rPr lang="en-GB" smtClean="0"/>
              <a:t>25/03/2024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34097E8-047D-4A7B-8E56-2EA28F0F3B08}" type="slidenum">
              <a:rPr lang="en-GB" smtClean="0"/>
              <a:t>‹#›</a:t>
            </a:fld>
            <a:endParaRPr lang="en-GB" dirty="0"/>
          </a:p>
        </p:txBody>
      </p:sp>
    </p:spTree>
    <p:extLst>
      <p:ext uri="{BB962C8B-B14F-4D97-AF65-F5344CB8AC3E}">
        <p14:creationId xmlns:p14="http://schemas.microsoft.com/office/powerpoint/2010/main" val="1537971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8ED84C-51B1-4B8E-8A42-37BEAEDAEE8E}" type="datetimeFigureOut">
              <a:rPr lang="en-GB" smtClean="0"/>
              <a:t>25/03/2024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34097E8-047D-4A7B-8E56-2EA28F0F3B08}" type="slidenum">
              <a:rPr lang="en-GB" smtClean="0"/>
              <a:t>‹#›</a:t>
            </a:fld>
            <a:endParaRPr lang="en-GB" dirty="0"/>
          </a:p>
        </p:txBody>
      </p:sp>
    </p:spTree>
    <p:extLst>
      <p:ext uri="{BB962C8B-B14F-4D97-AF65-F5344CB8AC3E}">
        <p14:creationId xmlns:p14="http://schemas.microsoft.com/office/powerpoint/2010/main" val="4191023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08ED84C-51B1-4B8E-8A42-37BEAEDAEE8E}" type="datetimeFigureOut">
              <a:rPr lang="en-GB" smtClean="0"/>
              <a:t>25/03/2024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34097E8-047D-4A7B-8E56-2EA28F0F3B08}" type="slidenum">
              <a:rPr lang="en-GB" smtClean="0"/>
              <a:t>‹#›</a:t>
            </a:fld>
            <a:endParaRPr lang="en-GB" dirty="0"/>
          </a:p>
        </p:txBody>
      </p:sp>
    </p:spTree>
    <p:extLst>
      <p:ext uri="{BB962C8B-B14F-4D97-AF65-F5344CB8AC3E}">
        <p14:creationId xmlns:p14="http://schemas.microsoft.com/office/powerpoint/2010/main" val="1130656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08ED84C-51B1-4B8E-8A42-37BEAEDAEE8E}" type="datetimeFigureOut">
              <a:rPr lang="en-GB" smtClean="0"/>
              <a:t>25/03/2024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34097E8-047D-4A7B-8E56-2EA28F0F3B08}" type="slidenum">
              <a:rPr lang="en-GB" smtClean="0"/>
              <a:t>‹#›</a:t>
            </a:fld>
            <a:endParaRPr lang="en-GB" dirty="0"/>
          </a:p>
        </p:txBody>
      </p:sp>
    </p:spTree>
    <p:extLst>
      <p:ext uri="{BB962C8B-B14F-4D97-AF65-F5344CB8AC3E}">
        <p14:creationId xmlns:p14="http://schemas.microsoft.com/office/powerpoint/2010/main" val="70628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08ED84C-51B1-4B8E-8A42-37BEAEDAEE8E}" type="datetimeFigureOut">
              <a:rPr lang="en-GB" smtClean="0"/>
              <a:t>25/03/2024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34097E8-047D-4A7B-8E56-2EA28F0F3B08}" type="slidenum">
              <a:rPr lang="en-GB" smtClean="0"/>
              <a:t>‹#›</a:t>
            </a:fld>
            <a:endParaRPr lang="en-GB" dirty="0"/>
          </a:p>
        </p:txBody>
      </p:sp>
    </p:spTree>
    <p:extLst>
      <p:ext uri="{BB962C8B-B14F-4D97-AF65-F5344CB8AC3E}">
        <p14:creationId xmlns:p14="http://schemas.microsoft.com/office/powerpoint/2010/main" val="82291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8ED84C-51B1-4B8E-8A42-37BEAEDAEE8E}" type="datetimeFigureOut">
              <a:rPr lang="en-GB" smtClean="0"/>
              <a:t>25/03/2024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34097E8-047D-4A7B-8E56-2EA28F0F3B08}" type="slidenum">
              <a:rPr lang="en-GB" smtClean="0"/>
              <a:t>‹#›</a:t>
            </a:fld>
            <a:endParaRPr lang="en-GB" dirty="0"/>
          </a:p>
        </p:txBody>
      </p:sp>
    </p:spTree>
    <p:extLst>
      <p:ext uri="{BB962C8B-B14F-4D97-AF65-F5344CB8AC3E}">
        <p14:creationId xmlns:p14="http://schemas.microsoft.com/office/powerpoint/2010/main" val="6986686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8ED84C-51B1-4B8E-8A42-37BEAEDAEE8E}" type="datetimeFigureOut">
              <a:rPr lang="en-GB" smtClean="0"/>
              <a:t>25/03/2024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34097E8-047D-4A7B-8E56-2EA28F0F3B08}" type="slidenum">
              <a:rPr lang="en-GB" smtClean="0"/>
              <a:t>‹#›</a:t>
            </a:fld>
            <a:endParaRPr lang="en-GB" dirty="0"/>
          </a:p>
        </p:txBody>
      </p:sp>
    </p:spTree>
    <p:extLst>
      <p:ext uri="{BB962C8B-B14F-4D97-AF65-F5344CB8AC3E}">
        <p14:creationId xmlns:p14="http://schemas.microsoft.com/office/powerpoint/2010/main" val="1661846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A6BFA9-1BCD-491A-800A-1E298D3B00B4}" type="datetimeFigureOut">
              <a:rPr lang="en-GB" smtClean="0"/>
              <a:t>25/03/2024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FFDFC6-9572-4EF7-925F-C2DF4CE16CAB}" type="slidenum">
              <a:rPr lang="en-GB" smtClean="0"/>
              <a:t>‹#›</a:t>
            </a:fld>
            <a:endParaRPr lang="en-GB" dirty="0"/>
          </a:p>
        </p:txBody>
      </p:sp>
    </p:spTree>
    <p:extLst>
      <p:ext uri="{BB962C8B-B14F-4D97-AF65-F5344CB8AC3E}">
        <p14:creationId xmlns:p14="http://schemas.microsoft.com/office/powerpoint/2010/main" val="1446613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8ED84C-51B1-4B8E-8A42-37BEAEDAEE8E}" type="datetimeFigureOut">
              <a:rPr lang="en-GB" smtClean="0"/>
              <a:t>25/03/2024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34097E8-047D-4A7B-8E56-2EA28F0F3B08}" type="slidenum">
              <a:rPr lang="en-GB" smtClean="0"/>
              <a:t>‹#›</a:t>
            </a:fld>
            <a:endParaRPr lang="en-GB" dirty="0"/>
          </a:p>
        </p:txBody>
      </p:sp>
    </p:spTree>
    <p:extLst>
      <p:ext uri="{BB962C8B-B14F-4D97-AF65-F5344CB8AC3E}">
        <p14:creationId xmlns:p14="http://schemas.microsoft.com/office/powerpoint/2010/main" val="3878753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08ED84C-51B1-4B8E-8A42-37BEAEDAEE8E}" type="datetimeFigureOut">
              <a:rPr lang="en-GB" smtClean="0"/>
              <a:t>25/03/2024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34097E8-047D-4A7B-8E56-2EA28F0F3B08}" type="slidenum">
              <a:rPr lang="en-GB" smtClean="0"/>
              <a:t>‹#›</a:t>
            </a:fld>
            <a:endParaRPr lang="en-GB" dirty="0"/>
          </a:p>
        </p:txBody>
      </p:sp>
    </p:spTree>
    <p:extLst>
      <p:ext uri="{BB962C8B-B14F-4D97-AF65-F5344CB8AC3E}">
        <p14:creationId xmlns:p14="http://schemas.microsoft.com/office/powerpoint/2010/main" val="976972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08ED84C-51B1-4B8E-8A42-37BEAEDAEE8E}" type="datetimeFigureOut">
              <a:rPr lang="en-GB" smtClean="0"/>
              <a:t>25/03/2024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34097E8-047D-4A7B-8E56-2EA28F0F3B08}" type="slidenum">
              <a:rPr lang="en-GB" smtClean="0"/>
              <a:t>‹#›</a:t>
            </a:fld>
            <a:endParaRPr lang="en-GB" dirty="0"/>
          </a:p>
        </p:txBody>
      </p:sp>
    </p:spTree>
    <p:extLst>
      <p:ext uri="{BB962C8B-B14F-4D97-AF65-F5344CB8AC3E}">
        <p14:creationId xmlns:p14="http://schemas.microsoft.com/office/powerpoint/2010/main" val="2461243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3CEEC03-1267-43FF-9FC3-EF5DC0F40478}" type="datetimeFigureOut">
              <a:rPr lang="en-GB" smtClean="0"/>
              <a:t>25/03/2024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F01A17-2A7C-4F03-AA7A-D74AEE2D1C43}" type="slidenum">
              <a:rPr lang="en-GB" smtClean="0"/>
              <a:t>‹#›</a:t>
            </a:fld>
            <a:endParaRPr lang="en-GB" dirty="0"/>
          </a:p>
        </p:txBody>
      </p:sp>
    </p:spTree>
    <p:extLst>
      <p:ext uri="{BB962C8B-B14F-4D97-AF65-F5344CB8AC3E}">
        <p14:creationId xmlns:p14="http://schemas.microsoft.com/office/powerpoint/2010/main" val="951083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3CEEC03-1267-43FF-9FC3-EF5DC0F40478}" type="datetimeFigureOut">
              <a:rPr lang="en-GB" smtClean="0"/>
              <a:t>25/03/2024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F01A17-2A7C-4F03-AA7A-D74AEE2D1C43}" type="slidenum">
              <a:rPr lang="en-GB" smtClean="0"/>
              <a:t>‹#›</a:t>
            </a:fld>
            <a:endParaRPr lang="en-GB" dirty="0"/>
          </a:p>
        </p:txBody>
      </p:sp>
    </p:spTree>
    <p:extLst>
      <p:ext uri="{BB962C8B-B14F-4D97-AF65-F5344CB8AC3E}">
        <p14:creationId xmlns:p14="http://schemas.microsoft.com/office/powerpoint/2010/main" val="38866286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CEEC03-1267-43FF-9FC3-EF5DC0F40478}" type="datetimeFigureOut">
              <a:rPr lang="en-GB" smtClean="0"/>
              <a:t>25/03/2024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F01A17-2A7C-4F03-AA7A-D74AEE2D1C43}" type="slidenum">
              <a:rPr lang="en-GB" smtClean="0"/>
              <a:t>‹#›</a:t>
            </a:fld>
            <a:endParaRPr lang="en-GB" dirty="0"/>
          </a:p>
        </p:txBody>
      </p:sp>
    </p:spTree>
    <p:extLst>
      <p:ext uri="{BB962C8B-B14F-4D97-AF65-F5344CB8AC3E}">
        <p14:creationId xmlns:p14="http://schemas.microsoft.com/office/powerpoint/2010/main" val="26055308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3CEEC03-1267-43FF-9FC3-EF5DC0F40478}" type="datetimeFigureOut">
              <a:rPr lang="en-GB" smtClean="0"/>
              <a:t>25/03/2024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7F01A17-2A7C-4F03-AA7A-D74AEE2D1C43}" type="slidenum">
              <a:rPr lang="en-GB" smtClean="0"/>
              <a:t>‹#›</a:t>
            </a:fld>
            <a:endParaRPr lang="en-GB" dirty="0"/>
          </a:p>
        </p:txBody>
      </p:sp>
    </p:spTree>
    <p:extLst>
      <p:ext uri="{BB962C8B-B14F-4D97-AF65-F5344CB8AC3E}">
        <p14:creationId xmlns:p14="http://schemas.microsoft.com/office/powerpoint/2010/main" val="20025759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3CEEC03-1267-43FF-9FC3-EF5DC0F40478}" type="datetimeFigureOut">
              <a:rPr lang="en-GB" smtClean="0"/>
              <a:t>25/03/2024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7F01A17-2A7C-4F03-AA7A-D74AEE2D1C43}" type="slidenum">
              <a:rPr lang="en-GB" smtClean="0"/>
              <a:t>‹#›</a:t>
            </a:fld>
            <a:endParaRPr lang="en-GB" dirty="0"/>
          </a:p>
        </p:txBody>
      </p:sp>
    </p:spTree>
    <p:extLst>
      <p:ext uri="{BB962C8B-B14F-4D97-AF65-F5344CB8AC3E}">
        <p14:creationId xmlns:p14="http://schemas.microsoft.com/office/powerpoint/2010/main" val="14067609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3CEEC03-1267-43FF-9FC3-EF5DC0F40478}" type="datetimeFigureOut">
              <a:rPr lang="en-GB" smtClean="0"/>
              <a:t>25/03/2024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7F01A17-2A7C-4F03-AA7A-D74AEE2D1C43}" type="slidenum">
              <a:rPr lang="en-GB" smtClean="0"/>
              <a:t>‹#›</a:t>
            </a:fld>
            <a:endParaRPr lang="en-GB" dirty="0"/>
          </a:p>
        </p:txBody>
      </p:sp>
    </p:spTree>
    <p:extLst>
      <p:ext uri="{BB962C8B-B14F-4D97-AF65-F5344CB8AC3E}">
        <p14:creationId xmlns:p14="http://schemas.microsoft.com/office/powerpoint/2010/main" val="19938173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CEEC03-1267-43FF-9FC3-EF5DC0F40478}" type="datetimeFigureOut">
              <a:rPr lang="en-GB" smtClean="0"/>
              <a:t>25/03/2024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7F01A17-2A7C-4F03-AA7A-D74AEE2D1C43}" type="slidenum">
              <a:rPr lang="en-GB" smtClean="0"/>
              <a:t>‹#›</a:t>
            </a:fld>
            <a:endParaRPr lang="en-GB" dirty="0"/>
          </a:p>
        </p:txBody>
      </p:sp>
    </p:spTree>
    <p:extLst>
      <p:ext uri="{BB962C8B-B14F-4D97-AF65-F5344CB8AC3E}">
        <p14:creationId xmlns:p14="http://schemas.microsoft.com/office/powerpoint/2010/main" val="2112898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A6BFA9-1BCD-491A-800A-1E298D3B00B4}" type="datetimeFigureOut">
              <a:rPr lang="en-GB" smtClean="0"/>
              <a:t>25/03/2024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FFDFC6-9572-4EF7-925F-C2DF4CE16CAB}" type="slidenum">
              <a:rPr lang="en-GB" smtClean="0"/>
              <a:t>‹#›</a:t>
            </a:fld>
            <a:endParaRPr lang="en-GB" dirty="0"/>
          </a:p>
        </p:txBody>
      </p:sp>
    </p:spTree>
    <p:extLst>
      <p:ext uri="{BB962C8B-B14F-4D97-AF65-F5344CB8AC3E}">
        <p14:creationId xmlns:p14="http://schemas.microsoft.com/office/powerpoint/2010/main" val="10514828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CEEC03-1267-43FF-9FC3-EF5DC0F40478}" type="datetimeFigureOut">
              <a:rPr lang="en-GB" smtClean="0"/>
              <a:t>25/03/2024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7F01A17-2A7C-4F03-AA7A-D74AEE2D1C43}" type="slidenum">
              <a:rPr lang="en-GB" smtClean="0"/>
              <a:t>‹#›</a:t>
            </a:fld>
            <a:endParaRPr lang="en-GB" dirty="0"/>
          </a:p>
        </p:txBody>
      </p:sp>
    </p:spTree>
    <p:extLst>
      <p:ext uri="{BB962C8B-B14F-4D97-AF65-F5344CB8AC3E}">
        <p14:creationId xmlns:p14="http://schemas.microsoft.com/office/powerpoint/2010/main" val="16711370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CEEC03-1267-43FF-9FC3-EF5DC0F40478}" type="datetimeFigureOut">
              <a:rPr lang="en-GB" smtClean="0"/>
              <a:t>25/03/2024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7F01A17-2A7C-4F03-AA7A-D74AEE2D1C43}" type="slidenum">
              <a:rPr lang="en-GB" smtClean="0"/>
              <a:t>‹#›</a:t>
            </a:fld>
            <a:endParaRPr lang="en-GB" dirty="0"/>
          </a:p>
        </p:txBody>
      </p:sp>
    </p:spTree>
    <p:extLst>
      <p:ext uri="{BB962C8B-B14F-4D97-AF65-F5344CB8AC3E}">
        <p14:creationId xmlns:p14="http://schemas.microsoft.com/office/powerpoint/2010/main" val="32585996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3CEEC03-1267-43FF-9FC3-EF5DC0F40478}" type="datetimeFigureOut">
              <a:rPr lang="en-GB" smtClean="0"/>
              <a:t>25/03/2024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F01A17-2A7C-4F03-AA7A-D74AEE2D1C43}" type="slidenum">
              <a:rPr lang="en-GB" smtClean="0"/>
              <a:t>‹#›</a:t>
            </a:fld>
            <a:endParaRPr lang="en-GB" dirty="0"/>
          </a:p>
        </p:txBody>
      </p:sp>
    </p:spTree>
    <p:extLst>
      <p:ext uri="{BB962C8B-B14F-4D97-AF65-F5344CB8AC3E}">
        <p14:creationId xmlns:p14="http://schemas.microsoft.com/office/powerpoint/2010/main" val="18493231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3CEEC03-1267-43FF-9FC3-EF5DC0F40478}" type="datetimeFigureOut">
              <a:rPr lang="en-GB" smtClean="0"/>
              <a:t>25/03/2024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F01A17-2A7C-4F03-AA7A-D74AEE2D1C43}" type="slidenum">
              <a:rPr lang="en-GB" smtClean="0"/>
              <a:t>‹#›</a:t>
            </a:fld>
            <a:endParaRPr lang="en-GB" dirty="0"/>
          </a:p>
        </p:txBody>
      </p:sp>
    </p:spTree>
    <p:extLst>
      <p:ext uri="{BB962C8B-B14F-4D97-AF65-F5344CB8AC3E}">
        <p14:creationId xmlns:p14="http://schemas.microsoft.com/office/powerpoint/2010/main" val="17188380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9EBC468-8E52-41E7-AC16-66F5A92B979A}" type="datetimeFigureOut">
              <a:rPr lang="en-GB" smtClean="0"/>
              <a:t>25/03/2024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5329B1F-C0AB-4A30-A58C-8991C9738E90}" type="slidenum">
              <a:rPr lang="en-GB" smtClean="0"/>
              <a:t>‹#›</a:t>
            </a:fld>
            <a:endParaRPr lang="en-GB" dirty="0"/>
          </a:p>
        </p:txBody>
      </p:sp>
    </p:spTree>
    <p:extLst>
      <p:ext uri="{BB962C8B-B14F-4D97-AF65-F5344CB8AC3E}">
        <p14:creationId xmlns:p14="http://schemas.microsoft.com/office/powerpoint/2010/main" val="26664807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EBC468-8E52-41E7-AC16-66F5A92B979A}" type="datetimeFigureOut">
              <a:rPr lang="en-GB" smtClean="0"/>
              <a:t>25/03/2024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5329B1F-C0AB-4A30-A58C-8991C9738E90}" type="slidenum">
              <a:rPr lang="en-GB" smtClean="0"/>
              <a:t>‹#›</a:t>
            </a:fld>
            <a:endParaRPr lang="en-GB" dirty="0"/>
          </a:p>
        </p:txBody>
      </p:sp>
    </p:spTree>
    <p:extLst>
      <p:ext uri="{BB962C8B-B14F-4D97-AF65-F5344CB8AC3E}">
        <p14:creationId xmlns:p14="http://schemas.microsoft.com/office/powerpoint/2010/main" val="14206996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EBC468-8E52-41E7-AC16-66F5A92B979A}" type="datetimeFigureOut">
              <a:rPr lang="en-GB" smtClean="0"/>
              <a:t>25/03/2024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5329B1F-C0AB-4A30-A58C-8991C9738E90}" type="slidenum">
              <a:rPr lang="en-GB" smtClean="0"/>
              <a:t>‹#›</a:t>
            </a:fld>
            <a:endParaRPr lang="en-GB" dirty="0"/>
          </a:p>
        </p:txBody>
      </p:sp>
    </p:spTree>
    <p:extLst>
      <p:ext uri="{BB962C8B-B14F-4D97-AF65-F5344CB8AC3E}">
        <p14:creationId xmlns:p14="http://schemas.microsoft.com/office/powerpoint/2010/main" val="20110625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9EBC468-8E52-41E7-AC16-66F5A92B979A}" type="datetimeFigureOut">
              <a:rPr lang="en-GB" smtClean="0"/>
              <a:t>25/03/2024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5329B1F-C0AB-4A30-A58C-8991C9738E90}" type="slidenum">
              <a:rPr lang="en-GB" smtClean="0"/>
              <a:t>‹#›</a:t>
            </a:fld>
            <a:endParaRPr lang="en-GB" dirty="0"/>
          </a:p>
        </p:txBody>
      </p:sp>
    </p:spTree>
    <p:extLst>
      <p:ext uri="{BB962C8B-B14F-4D97-AF65-F5344CB8AC3E}">
        <p14:creationId xmlns:p14="http://schemas.microsoft.com/office/powerpoint/2010/main" val="1745992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9EBC468-8E52-41E7-AC16-66F5A92B979A}" type="datetimeFigureOut">
              <a:rPr lang="en-GB" smtClean="0"/>
              <a:t>25/03/2024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5329B1F-C0AB-4A30-A58C-8991C9738E90}" type="slidenum">
              <a:rPr lang="en-GB" smtClean="0"/>
              <a:t>‹#›</a:t>
            </a:fld>
            <a:endParaRPr lang="en-GB" dirty="0"/>
          </a:p>
        </p:txBody>
      </p:sp>
    </p:spTree>
    <p:extLst>
      <p:ext uri="{BB962C8B-B14F-4D97-AF65-F5344CB8AC3E}">
        <p14:creationId xmlns:p14="http://schemas.microsoft.com/office/powerpoint/2010/main" val="12432681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9EBC468-8E52-41E7-AC16-66F5A92B979A}" type="datetimeFigureOut">
              <a:rPr lang="en-GB" smtClean="0"/>
              <a:t>25/03/2024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5329B1F-C0AB-4A30-A58C-8991C9738E90}" type="slidenum">
              <a:rPr lang="en-GB" smtClean="0"/>
              <a:t>‹#›</a:t>
            </a:fld>
            <a:endParaRPr lang="en-GB" dirty="0"/>
          </a:p>
        </p:txBody>
      </p:sp>
    </p:spTree>
    <p:extLst>
      <p:ext uri="{BB962C8B-B14F-4D97-AF65-F5344CB8AC3E}">
        <p14:creationId xmlns:p14="http://schemas.microsoft.com/office/powerpoint/2010/main" val="215141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4A6BFA9-1BCD-491A-800A-1E298D3B00B4}" type="datetimeFigureOut">
              <a:rPr lang="en-GB" smtClean="0"/>
              <a:t>25/03/2024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4FFDFC6-9572-4EF7-925F-C2DF4CE16CAB}" type="slidenum">
              <a:rPr lang="en-GB" smtClean="0"/>
              <a:t>‹#›</a:t>
            </a:fld>
            <a:endParaRPr lang="en-GB" dirty="0"/>
          </a:p>
        </p:txBody>
      </p:sp>
    </p:spTree>
    <p:extLst>
      <p:ext uri="{BB962C8B-B14F-4D97-AF65-F5344CB8AC3E}">
        <p14:creationId xmlns:p14="http://schemas.microsoft.com/office/powerpoint/2010/main" val="5722950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EBC468-8E52-41E7-AC16-66F5A92B979A}" type="datetimeFigureOut">
              <a:rPr lang="en-GB" smtClean="0"/>
              <a:t>25/03/2024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5329B1F-C0AB-4A30-A58C-8991C9738E90}" type="slidenum">
              <a:rPr lang="en-GB" smtClean="0"/>
              <a:t>‹#›</a:t>
            </a:fld>
            <a:endParaRPr lang="en-GB" dirty="0"/>
          </a:p>
        </p:txBody>
      </p:sp>
    </p:spTree>
    <p:extLst>
      <p:ext uri="{BB962C8B-B14F-4D97-AF65-F5344CB8AC3E}">
        <p14:creationId xmlns:p14="http://schemas.microsoft.com/office/powerpoint/2010/main" val="28637397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EBC468-8E52-41E7-AC16-66F5A92B979A}" type="datetimeFigureOut">
              <a:rPr lang="en-GB" smtClean="0"/>
              <a:t>25/03/2024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5329B1F-C0AB-4A30-A58C-8991C9738E90}" type="slidenum">
              <a:rPr lang="en-GB" smtClean="0"/>
              <a:t>‹#›</a:t>
            </a:fld>
            <a:endParaRPr lang="en-GB" dirty="0"/>
          </a:p>
        </p:txBody>
      </p:sp>
    </p:spTree>
    <p:extLst>
      <p:ext uri="{BB962C8B-B14F-4D97-AF65-F5344CB8AC3E}">
        <p14:creationId xmlns:p14="http://schemas.microsoft.com/office/powerpoint/2010/main" val="38852850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EBC468-8E52-41E7-AC16-66F5A92B979A}" type="datetimeFigureOut">
              <a:rPr lang="en-GB" smtClean="0"/>
              <a:t>25/03/2024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5329B1F-C0AB-4A30-A58C-8991C9738E90}" type="slidenum">
              <a:rPr lang="en-GB" smtClean="0"/>
              <a:t>‹#›</a:t>
            </a:fld>
            <a:endParaRPr lang="en-GB" dirty="0"/>
          </a:p>
        </p:txBody>
      </p:sp>
    </p:spTree>
    <p:extLst>
      <p:ext uri="{BB962C8B-B14F-4D97-AF65-F5344CB8AC3E}">
        <p14:creationId xmlns:p14="http://schemas.microsoft.com/office/powerpoint/2010/main" val="18758901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EBC468-8E52-41E7-AC16-66F5A92B979A}" type="datetimeFigureOut">
              <a:rPr lang="en-GB" smtClean="0"/>
              <a:t>25/03/2024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5329B1F-C0AB-4A30-A58C-8991C9738E90}" type="slidenum">
              <a:rPr lang="en-GB" smtClean="0"/>
              <a:t>‹#›</a:t>
            </a:fld>
            <a:endParaRPr lang="en-GB" dirty="0"/>
          </a:p>
        </p:txBody>
      </p:sp>
    </p:spTree>
    <p:extLst>
      <p:ext uri="{BB962C8B-B14F-4D97-AF65-F5344CB8AC3E}">
        <p14:creationId xmlns:p14="http://schemas.microsoft.com/office/powerpoint/2010/main" val="26963743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EBC468-8E52-41E7-AC16-66F5A92B979A}" type="datetimeFigureOut">
              <a:rPr lang="en-GB" smtClean="0"/>
              <a:t>25/03/2024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5329B1F-C0AB-4A30-A58C-8991C9738E90}" type="slidenum">
              <a:rPr lang="en-GB" smtClean="0"/>
              <a:t>‹#›</a:t>
            </a:fld>
            <a:endParaRPr lang="en-GB" dirty="0"/>
          </a:p>
        </p:txBody>
      </p:sp>
    </p:spTree>
    <p:extLst>
      <p:ext uri="{BB962C8B-B14F-4D97-AF65-F5344CB8AC3E}">
        <p14:creationId xmlns:p14="http://schemas.microsoft.com/office/powerpoint/2010/main" val="31379907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UCL Title slide 1">
    <p:spTree>
      <p:nvGrpSpPr>
        <p:cNvPr id="1" name=""/>
        <p:cNvGrpSpPr/>
        <p:nvPr/>
      </p:nvGrpSpPr>
      <p:grpSpPr>
        <a:xfrm>
          <a:off x="0" y="0"/>
          <a:ext cx="0" cy="0"/>
          <a:chOff x="0" y="0"/>
          <a:chExt cx="0" cy="0"/>
        </a:xfrm>
      </p:grpSpPr>
      <p:sp>
        <p:nvSpPr>
          <p:cNvPr id="2" name="UCL Branding background">
            <a:extLst>
              <a:ext uri="{FF2B5EF4-FFF2-40B4-BE49-F238E27FC236}">
                <a16:creationId xmlns:a16="http://schemas.microsoft.com/office/drawing/2014/main" id="{EA4C8DDC-D29E-5E43-9BC2-FD84B2117884}"/>
              </a:ext>
            </a:extLst>
          </p:cNvPr>
          <p:cNvSpPr/>
          <p:nvPr userDrawn="1"/>
        </p:nvSpPr>
        <p:spPr>
          <a:xfrm>
            <a:off x="0" y="0"/>
            <a:ext cx="12192000" cy="14250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UCL Branding"/>
          <p:cNvPicPr>
            <a:picLocks noChangeAspect="1"/>
          </p:cNvPicPr>
          <p:nvPr userDrawn="1"/>
        </p:nvPicPr>
        <p:blipFill>
          <a:blip r:embed="rId2"/>
          <a:srcRect/>
          <a:stretch/>
        </p:blipFill>
        <p:spPr>
          <a:xfrm>
            <a:off x="0" y="0"/>
            <a:ext cx="12192000" cy="1342239"/>
          </a:xfrm>
          <a:prstGeom prst="rect">
            <a:avLst/>
          </a:prstGeom>
        </p:spPr>
      </p:pic>
      <p:sp>
        <p:nvSpPr>
          <p:cNvPr id="13" name="Faculty, Department title">
            <a:extLst>
              <a:ext uri="{FF2B5EF4-FFF2-40B4-BE49-F238E27FC236}">
                <a16:creationId xmlns:a16="http://schemas.microsoft.com/office/drawing/2014/main" id="{7B844C1D-C9E2-A040-B3FD-0E3861E051D8}"/>
              </a:ext>
            </a:extLst>
          </p:cNvPr>
          <p:cNvSpPr>
            <a:spLocks noGrp="1"/>
          </p:cNvSpPr>
          <p:nvPr>
            <p:ph type="body" sz="quarter" idx="10" hasCustomPrompt="1"/>
          </p:nvPr>
        </p:nvSpPr>
        <p:spPr>
          <a:xfrm>
            <a:off x="360000" y="360000"/>
            <a:ext cx="5760000" cy="720000"/>
          </a:xfrm>
        </p:spPr>
        <p:txBody>
          <a:bodyPr/>
          <a:lstStyle>
            <a:lvl1pPr marL="11112" indent="0">
              <a:buNone/>
              <a:defRPr sz="1400" b="1" i="0" cap="none" baseline="0">
                <a:solidFill>
                  <a:srgbClr val="FFFFFF"/>
                </a:solidFill>
                <a:latin typeface="+mj-lt"/>
              </a:defRPr>
            </a:lvl1pPr>
          </a:lstStyle>
          <a:p>
            <a:pPr lvl="0"/>
            <a:r>
              <a:rPr lang="en-GB" dirty="0"/>
              <a:t>Faculty, Department</a:t>
            </a:r>
          </a:p>
          <a:p>
            <a:pPr lvl="0"/>
            <a:endParaRPr lang="en-GB" dirty="0"/>
          </a:p>
          <a:p>
            <a:pPr lvl="0"/>
            <a:endParaRPr lang="en-GB" dirty="0"/>
          </a:p>
        </p:txBody>
      </p:sp>
      <p:sp>
        <p:nvSpPr>
          <p:cNvPr id="9" name="Main image" descr="Image">
            <a:extLst>
              <a:ext uri="{FF2B5EF4-FFF2-40B4-BE49-F238E27FC236}">
                <a16:creationId xmlns:a16="http://schemas.microsoft.com/office/drawing/2014/main" id="{FD55159A-63D1-334F-B344-448B05BC84B5}"/>
              </a:ext>
            </a:extLst>
          </p:cNvPr>
          <p:cNvSpPr>
            <a:spLocks noGrp="1"/>
          </p:cNvSpPr>
          <p:nvPr>
            <p:ph type="pic" sz="quarter" idx="11" hasCustomPrompt="1"/>
          </p:nvPr>
        </p:nvSpPr>
        <p:spPr>
          <a:xfrm>
            <a:off x="0" y="1440000"/>
            <a:ext cx="12192000" cy="5421086"/>
          </a:xfrm>
          <a:ln>
            <a:noFill/>
          </a:ln>
        </p:spPr>
        <p:txBody>
          <a:bodyPr anchor="b" anchorCtr="0"/>
          <a:lstStyle>
            <a:lvl1pPr marL="11112" indent="0" algn="ctr">
              <a:buNone/>
              <a:defRPr sz="2400"/>
            </a:lvl1pPr>
          </a:lstStyle>
          <a:p>
            <a:r>
              <a:rPr lang="en-GB" dirty="0"/>
              <a:t>Click to add picture</a:t>
            </a:r>
            <a:br>
              <a:rPr lang="en-GB" dirty="0"/>
            </a:br>
            <a:endParaRPr lang="en-GB" dirty="0"/>
          </a:p>
          <a:p>
            <a:endParaRPr lang="en-US" dirty="0"/>
          </a:p>
          <a:p>
            <a:endParaRPr lang="en-US" dirty="0"/>
          </a:p>
          <a:p>
            <a:endParaRPr lang="en-US" dirty="0"/>
          </a:p>
        </p:txBody>
      </p:sp>
      <p:sp>
        <p:nvSpPr>
          <p:cNvPr id="11" name="Main Headline" descr="Headline">
            <a:extLst>
              <a:ext uri="{FF2B5EF4-FFF2-40B4-BE49-F238E27FC236}">
                <a16:creationId xmlns:a16="http://schemas.microsoft.com/office/drawing/2014/main" id="{6D1BEB54-27B8-4348-8671-D93B41DC5E26}"/>
              </a:ext>
            </a:extLst>
          </p:cNvPr>
          <p:cNvSpPr>
            <a:spLocks noGrp="1"/>
          </p:cNvSpPr>
          <p:nvPr>
            <p:ph type="title" hasCustomPrompt="1"/>
          </p:nvPr>
        </p:nvSpPr>
        <p:spPr>
          <a:xfrm>
            <a:off x="0" y="1549105"/>
            <a:ext cx="7560000" cy="2340000"/>
          </a:xfrm>
          <a:solidFill>
            <a:srgbClr val="FFFFFF"/>
          </a:solidFill>
        </p:spPr>
        <p:txBody>
          <a:bodyPr lIns="360000" tIns="180000"/>
          <a:lstStyle>
            <a:lvl1pPr>
              <a:defRPr baseline="0">
                <a:solidFill>
                  <a:srgbClr val="000000"/>
                </a:solidFill>
              </a:defRPr>
            </a:lvl1pPr>
          </a:lstStyle>
          <a:p>
            <a:r>
              <a:rPr lang="en-US" dirty="0"/>
              <a:t>Main headline,</a:t>
            </a:r>
            <a:br>
              <a:rPr lang="en-US" dirty="0"/>
            </a:br>
            <a:r>
              <a:rPr lang="en-US" dirty="0"/>
              <a:t>Arial 44pt bold</a:t>
            </a:r>
          </a:p>
        </p:txBody>
      </p:sp>
    </p:spTree>
    <p:extLst>
      <p:ext uri="{BB962C8B-B14F-4D97-AF65-F5344CB8AC3E}">
        <p14:creationId xmlns:p14="http://schemas.microsoft.com/office/powerpoint/2010/main" val="31117879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UCL Title slide 3">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7E0FC6D2-4499-5C4C-8C93-C7590708B796}"/>
              </a:ext>
            </a:extLst>
          </p:cNvPr>
          <p:cNvSpPr/>
          <p:nvPr userDrawn="1"/>
        </p:nvSpPr>
        <p:spPr>
          <a:xfrm>
            <a:off x="0" y="0"/>
            <a:ext cx="12192000" cy="14250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descr="Image">
            <a:extLst>
              <a:ext uri="{FF2B5EF4-FFF2-40B4-BE49-F238E27FC236}">
                <a16:creationId xmlns:a16="http://schemas.microsoft.com/office/drawing/2014/main" id="{D7C34FC0-F8B1-D041-9578-733D7F3C687D}"/>
              </a:ext>
            </a:extLst>
          </p:cNvPr>
          <p:cNvSpPr>
            <a:spLocks noGrp="1"/>
          </p:cNvSpPr>
          <p:nvPr>
            <p:ph type="pic" sz="quarter" idx="12" hasCustomPrompt="1"/>
          </p:nvPr>
        </p:nvSpPr>
        <p:spPr>
          <a:xfrm>
            <a:off x="0" y="1440000"/>
            <a:ext cx="12192000" cy="5421086"/>
          </a:xfrm>
          <a:ln>
            <a:noFill/>
          </a:ln>
        </p:spPr>
        <p:txBody>
          <a:bodyPr anchor="b" anchorCtr="0"/>
          <a:lstStyle>
            <a:lvl1pPr marL="11112" indent="0" algn="ctr">
              <a:buNone/>
              <a:defRPr sz="2400"/>
            </a:lvl1pPr>
          </a:lstStyle>
          <a:p>
            <a:r>
              <a:rPr lang="en-GB" dirty="0"/>
              <a:t>Click to add picture</a:t>
            </a:r>
            <a:br>
              <a:rPr lang="en-GB" dirty="0"/>
            </a:br>
            <a:endParaRPr lang="en-GB" dirty="0"/>
          </a:p>
          <a:p>
            <a:endParaRPr lang="en-US" dirty="0"/>
          </a:p>
          <a:p>
            <a:endParaRPr lang="en-US" dirty="0"/>
          </a:p>
          <a:p>
            <a:endParaRPr lang="en-US" dirty="0"/>
          </a:p>
        </p:txBody>
      </p:sp>
      <p:sp>
        <p:nvSpPr>
          <p:cNvPr id="10" name="Main Headline" descr="Headline">
            <a:extLst>
              <a:ext uri="{FF2B5EF4-FFF2-40B4-BE49-F238E27FC236}">
                <a16:creationId xmlns:a16="http://schemas.microsoft.com/office/drawing/2014/main" id="{5F848594-69CD-DA4E-BB25-23F671A7C1BC}"/>
              </a:ext>
            </a:extLst>
          </p:cNvPr>
          <p:cNvSpPr>
            <a:spLocks noGrp="1"/>
          </p:cNvSpPr>
          <p:nvPr>
            <p:ph type="title" hasCustomPrompt="1"/>
          </p:nvPr>
        </p:nvSpPr>
        <p:spPr>
          <a:xfrm>
            <a:off x="0" y="1549105"/>
            <a:ext cx="7560000" cy="2340000"/>
          </a:xfrm>
          <a:solidFill>
            <a:srgbClr val="FFFFFF"/>
          </a:solidFill>
        </p:spPr>
        <p:txBody>
          <a:bodyPr lIns="360000" tIns="180000"/>
          <a:lstStyle>
            <a:lvl1pPr>
              <a:defRPr baseline="0">
                <a:solidFill>
                  <a:srgbClr val="000000"/>
                </a:solidFill>
              </a:defRPr>
            </a:lvl1pPr>
          </a:lstStyle>
          <a:p>
            <a:r>
              <a:rPr lang="en-US" dirty="0"/>
              <a:t>Main headline,</a:t>
            </a:r>
            <a:br>
              <a:rPr lang="en-US" dirty="0"/>
            </a:br>
            <a:r>
              <a:rPr lang="en-US" dirty="0"/>
              <a:t>Arial 44pt bold</a:t>
            </a:r>
          </a:p>
        </p:txBody>
      </p:sp>
      <p:sp>
        <p:nvSpPr>
          <p:cNvPr id="5" name="Sub Heading" descr="Sub heading">
            <a:extLst>
              <a:ext uri="{FF2B5EF4-FFF2-40B4-BE49-F238E27FC236}">
                <a16:creationId xmlns:a16="http://schemas.microsoft.com/office/drawing/2014/main" id="{D5AB2EC5-97D3-8D44-BB0B-9125E87D1F9D}"/>
              </a:ext>
            </a:extLst>
          </p:cNvPr>
          <p:cNvSpPr>
            <a:spLocks noGrp="1"/>
          </p:cNvSpPr>
          <p:nvPr>
            <p:ph type="body" sz="quarter" idx="11"/>
          </p:nvPr>
        </p:nvSpPr>
        <p:spPr>
          <a:xfrm>
            <a:off x="359999" y="3239999"/>
            <a:ext cx="6840000" cy="651777"/>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600" baseline="0">
                <a:solidFill>
                  <a:schemeClr val="tx1"/>
                </a:solidFill>
                <a:latin typeface="Arial" panose="020B0604020202020204" pitchFamily="34" charset="0"/>
                <a:cs typeface="Arial" panose="020B0604020202020204" pitchFamily="34" charset="0"/>
              </a:rPr>
              <a:t>Edit Master text styles</a:t>
            </a:r>
          </a:p>
        </p:txBody>
      </p:sp>
      <p:pic>
        <p:nvPicPr>
          <p:cNvPr id="3" name="UCL Branding">
            <a:extLst>
              <a:ext uri="{FF2B5EF4-FFF2-40B4-BE49-F238E27FC236}">
                <a16:creationId xmlns:a16="http://schemas.microsoft.com/office/drawing/2014/main" id="{D331EFEF-5306-9919-6E35-67D73A9422E5}"/>
              </a:ext>
            </a:extLst>
          </p:cNvPr>
          <p:cNvPicPr>
            <a:picLocks noChangeAspect="1"/>
          </p:cNvPicPr>
          <p:nvPr userDrawn="1"/>
        </p:nvPicPr>
        <p:blipFill>
          <a:blip r:embed="rId2"/>
          <a:srcRect/>
          <a:stretch/>
        </p:blipFill>
        <p:spPr>
          <a:xfrm>
            <a:off x="0" y="0"/>
            <a:ext cx="12192000" cy="1342239"/>
          </a:xfrm>
          <a:prstGeom prst="rect">
            <a:avLst/>
          </a:prstGeom>
        </p:spPr>
      </p:pic>
      <p:sp>
        <p:nvSpPr>
          <p:cNvPr id="4" name="Faculty, Department title">
            <a:extLst>
              <a:ext uri="{FF2B5EF4-FFF2-40B4-BE49-F238E27FC236}">
                <a16:creationId xmlns:a16="http://schemas.microsoft.com/office/drawing/2014/main" id="{0B0FDC54-FBC7-0010-53EC-C3D224945DDA}"/>
              </a:ext>
            </a:extLst>
          </p:cNvPr>
          <p:cNvSpPr>
            <a:spLocks noGrp="1"/>
          </p:cNvSpPr>
          <p:nvPr>
            <p:ph type="body" sz="quarter" idx="10" hasCustomPrompt="1"/>
          </p:nvPr>
        </p:nvSpPr>
        <p:spPr>
          <a:xfrm>
            <a:off x="360000" y="360000"/>
            <a:ext cx="5760000" cy="720000"/>
          </a:xfrm>
        </p:spPr>
        <p:txBody>
          <a:bodyPr/>
          <a:lstStyle>
            <a:lvl1pPr marL="11112" indent="0">
              <a:buNone/>
              <a:defRPr sz="1400" b="1" i="0" cap="none" baseline="0">
                <a:solidFill>
                  <a:srgbClr val="FFFFFF"/>
                </a:solidFill>
                <a:latin typeface="+mj-lt"/>
              </a:defRPr>
            </a:lvl1pPr>
          </a:lstStyle>
          <a:p>
            <a:pPr lvl="0"/>
            <a:r>
              <a:rPr lang="en-GB" dirty="0"/>
              <a:t>Faculty, Department</a:t>
            </a:r>
          </a:p>
          <a:p>
            <a:pPr lvl="0"/>
            <a:endParaRPr lang="en-GB" dirty="0"/>
          </a:p>
          <a:p>
            <a:pPr lvl="0"/>
            <a:endParaRPr lang="en-GB" dirty="0"/>
          </a:p>
        </p:txBody>
      </p:sp>
    </p:spTree>
    <p:extLst>
      <p:ext uri="{BB962C8B-B14F-4D97-AF65-F5344CB8AC3E}">
        <p14:creationId xmlns:p14="http://schemas.microsoft.com/office/powerpoint/2010/main" val="22009778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UCL Title slide 2 - single line headline">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8FD8CE85-9178-344E-BC9E-19B545ECA60C}"/>
              </a:ext>
            </a:extLst>
          </p:cNvPr>
          <p:cNvSpPr/>
          <p:nvPr userDrawn="1"/>
        </p:nvSpPr>
        <p:spPr>
          <a:xfrm>
            <a:off x="0" y="-1"/>
            <a:ext cx="12192000" cy="2520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Main Headline" descr="Headline">
            <a:extLst>
              <a:ext uri="{FF2B5EF4-FFF2-40B4-BE49-F238E27FC236}">
                <a16:creationId xmlns:a16="http://schemas.microsoft.com/office/drawing/2014/main" id="{14916FEE-2CA1-274A-AB9A-27AE550ED61F}"/>
              </a:ext>
            </a:extLst>
          </p:cNvPr>
          <p:cNvSpPr>
            <a:spLocks noGrp="1" noChangeArrowheads="1"/>
          </p:cNvSpPr>
          <p:nvPr>
            <p:ph type="title" hasCustomPrompt="1"/>
          </p:nvPr>
        </p:nvSpPr>
        <p:spPr bwMode="auto">
          <a:xfrm>
            <a:off x="360000" y="1620000"/>
            <a:ext cx="10800690" cy="81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90000"/>
              </a:lnSpc>
              <a:spcBef>
                <a:spcPct val="0"/>
              </a:spcBef>
              <a:spcAft>
                <a:spcPct val="0"/>
              </a:spcAft>
              <a:buClrTx/>
              <a:buSzTx/>
              <a:buFontTx/>
              <a:buNone/>
              <a:tabLst/>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dirty="0"/>
              <a:t>Main headline, Arial 44pt bold</a:t>
            </a:r>
            <a:br>
              <a:rPr lang="en-US" dirty="0"/>
            </a:br>
            <a:endParaRPr lang="en-US" altLang="en-US" dirty="0"/>
          </a:p>
        </p:txBody>
      </p:sp>
      <p:sp>
        <p:nvSpPr>
          <p:cNvPr id="11" name="Picture " descr="Image">
            <a:extLst>
              <a:ext uri="{FF2B5EF4-FFF2-40B4-BE49-F238E27FC236}">
                <a16:creationId xmlns:a16="http://schemas.microsoft.com/office/drawing/2014/main" id="{7AAB61C2-2ECC-1549-9211-9297F9B818DB}"/>
              </a:ext>
            </a:extLst>
          </p:cNvPr>
          <p:cNvSpPr>
            <a:spLocks noGrp="1"/>
          </p:cNvSpPr>
          <p:nvPr>
            <p:ph type="pic" sz="quarter" idx="12" hasCustomPrompt="1"/>
          </p:nvPr>
        </p:nvSpPr>
        <p:spPr>
          <a:xfrm>
            <a:off x="0" y="2505456"/>
            <a:ext cx="12192000" cy="4352544"/>
          </a:xfrm>
          <a:ln>
            <a:noFill/>
          </a:ln>
        </p:spPr>
        <p:txBody>
          <a:bodyPr anchor="b" anchorCtr="0"/>
          <a:lstStyle>
            <a:lvl1pPr marL="11112" indent="0" algn="ctr">
              <a:buNone/>
              <a:defRPr sz="2400"/>
            </a:lvl1pPr>
          </a:lstStyle>
          <a:p>
            <a:r>
              <a:rPr lang="en-GB" dirty="0"/>
              <a:t>Click to add picture</a:t>
            </a:r>
            <a:br>
              <a:rPr lang="en-GB" dirty="0"/>
            </a:br>
            <a:endParaRPr lang="en-GB" dirty="0"/>
          </a:p>
          <a:p>
            <a:endParaRPr lang="en-US" dirty="0"/>
          </a:p>
          <a:p>
            <a:endParaRPr lang="en-US" dirty="0"/>
          </a:p>
          <a:p>
            <a:endParaRPr lang="en-US" dirty="0"/>
          </a:p>
        </p:txBody>
      </p:sp>
      <p:pic>
        <p:nvPicPr>
          <p:cNvPr id="4" name="UCL Branding">
            <a:extLst>
              <a:ext uri="{FF2B5EF4-FFF2-40B4-BE49-F238E27FC236}">
                <a16:creationId xmlns:a16="http://schemas.microsoft.com/office/drawing/2014/main" id="{90C77D3C-C771-DA14-AC1E-8A9AFE2E315B}"/>
              </a:ext>
            </a:extLst>
          </p:cNvPr>
          <p:cNvPicPr>
            <a:picLocks noChangeAspect="1"/>
          </p:cNvPicPr>
          <p:nvPr userDrawn="1"/>
        </p:nvPicPr>
        <p:blipFill>
          <a:blip r:embed="rId2"/>
          <a:srcRect/>
          <a:stretch/>
        </p:blipFill>
        <p:spPr>
          <a:xfrm>
            <a:off x="0" y="0"/>
            <a:ext cx="12192000" cy="1342239"/>
          </a:xfrm>
          <a:prstGeom prst="rect">
            <a:avLst/>
          </a:prstGeom>
        </p:spPr>
      </p:pic>
      <p:sp>
        <p:nvSpPr>
          <p:cNvPr id="5" name="Faculty, Department title">
            <a:extLst>
              <a:ext uri="{FF2B5EF4-FFF2-40B4-BE49-F238E27FC236}">
                <a16:creationId xmlns:a16="http://schemas.microsoft.com/office/drawing/2014/main" id="{090BB0CB-BBA9-F32A-0E98-88B4D006FC8A}"/>
              </a:ext>
            </a:extLst>
          </p:cNvPr>
          <p:cNvSpPr>
            <a:spLocks noGrp="1"/>
          </p:cNvSpPr>
          <p:nvPr>
            <p:ph type="body" sz="quarter" idx="10" hasCustomPrompt="1"/>
          </p:nvPr>
        </p:nvSpPr>
        <p:spPr>
          <a:xfrm>
            <a:off x="360000" y="360000"/>
            <a:ext cx="5760000" cy="720000"/>
          </a:xfrm>
        </p:spPr>
        <p:txBody>
          <a:bodyPr/>
          <a:lstStyle>
            <a:lvl1pPr marL="11112" indent="0">
              <a:buNone/>
              <a:defRPr sz="1400" b="1" i="0" cap="none" baseline="0">
                <a:solidFill>
                  <a:srgbClr val="FFFFFF"/>
                </a:solidFill>
                <a:latin typeface="+mj-lt"/>
              </a:defRPr>
            </a:lvl1pPr>
          </a:lstStyle>
          <a:p>
            <a:pPr lvl="0"/>
            <a:r>
              <a:rPr lang="en-GB" dirty="0"/>
              <a:t>Faculty, Department</a:t>
            </a:r>
          </a:p>
          <a:p>
            <a:pPr lvl="0"/>
            <a:endParaRPr lang="en-GB" dirty="0"/>
          </a:p>
          <a:p>
            <a:pPr lvl="0"/>
            <a:endParaRPr lang="en-GB" dirty="0"/>
          </a:p>
        </p:txBody>
      </p:sp>
    </p:spTree>
    <p:extLst>
      <p:ext uri="{BB962C8B-B14F-4D97-AF65-F5344CB8AC3E}">
        <p14:creationId xmlns:p14="http://schemas.microsoft.com/office/powerpoint/2010/main" val="30440867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UCL Title - Double line - no image">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271759B8-0ABB-3643-884B-0A918443C549}"/>
              </a:ext>
            </a:extLst>
          </p:cNvPr>
          <p:cNvSpPr/>
          <p:nvPr userDrawn="1"/>
        </p:nvSpPr>
        <p:spPr>
          <a:xfrm>
            <a:off x="0" y="0"/>
            <a:ext cx="12192000" cy="14250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ckground">
            <a:extLst>
              <a:ext uri="{FF2B5EF4-FFF2-40B4-BE49-F238E27FC236}">
                <a16:creationId xmlns:a16="http://schemas.microsoft.com/office/drawing/2014/main" id="{8FD8CE85-9178-344E-BC9E-19B545ECA60C}"/>
              </a:ext>
              <a:ext uri="{C183D7F6-B498-43B3-948B-1728B52AA6E4}">
                <adec:decorative xmlns:adec="http://schemas.microsoft.com/office/drawing/2017/decorative" val="1"/>
              </a:ext>
            </a:extLst>
          </p:cNvPr>
          <p:cNvSpPr/>
          <p:nvPr/>
        </p:nvSpPr>
        <p:spPr>
          <a:xfrm>
            <a:off x="0" y="1440000"/>
            <a:ext cx="12192000" cy="1679261"/>
          </a:xfrm>
          <a:prstGeom prst="rect">
            <a:avLst/>
          </a:prstGeom>
          <a:solidFill>
            <a:srgbClr val="002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Main Headline" descr="Headline">
            <a:extLst>
              <a:ext uri="{FF2B5EF4-FFF2-40B4-BE49-F238E27FC236}">
                <a16:creationId xmlns:a16="http://schemas.microsoft.com/office/drawing/2014/main" id="{0AFC6B55-24BD-7545-82A9-DD37164DF15B}"/>
              </a:ext>
            </a:extLst>
          </p:cNvPr>
          <p:cNvSpPr>
            <a:spLocks noGrp="1" noChangeArrowheads="1"/>
          </p:cNvSpPr>
          <p:nvPr>
            <p:ph type="title" hasCustomPrompt="1"/>
          </p:nvPr>
        </p:nvSpPr>
        <p:spPr bwMode="auto">
          <a:xfrm>
            <a:off x="360000" y="1620000"/>
            <a:ext cx="10800690" cy="13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90000"/>
              </a:lnSpc>
              <a:spcBef>
                <a:spcPct val="0"/>
              </a:spcBef>
              <a:spcAft>
                <a:spcPct val="0"/>
              </a:spcAft>
              <a:buClrTx/>
              <a:buSzTx/>
              <a:buFontTx/>
              <a:buNone/>
              <a:tabLst/>
              <a:defRPr>
                <a:solidFill>
                  <a:schemeClr val="bg1"/>
                </a:solidFill>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dirty="0"/>
              <a:t>Main headline, Arial 44pt bold</a:t>
            </a:r>
            <a:br>
              <a:rPr lang="en-US" dirty="0"/>
            </a:br>
            <a:endParaRPr lang="en-US" altLang="en-US" dirty="0"/>
          </a:p>
        </p:txBody>
      </p:sp>
      <p:sp>
        <p:nvSpPr>
          <p:cNvPr id="10" name="Sub Heading" descr="Sub heading">
            <a:extLst>
              <a:ext uri="{FF2B5EF4-FFF2-40B4-BE49-F238E27FC236}">
                <a16:creationId xmlns:a16="http://schemas.microsoft.com/office/drawing/2014/main" id="{790EF792-5BFA-7942-944E-20B5F5BA61DD}"/>
              </a:ext>
            </a:extLst>
          </p:cNvPr>
          <p:cNvSpPr>
            <a:spLocks noGrp="1"/>
          </p:cNvSpPr>
          <p:nvPr>
            <p:ph type="body" sz="quarter" idx="11"/>
          </p:nvPr>
        </p:nvSpPr>
        <p:spPr>
          <a:xfrm>
            <a:off x="359999" y="3420000"/>
            <a:ext cx="9000000" cy="19080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lvl="0"/>
            <a:r>
              <a:rPr lang="en-US"/>
              <a:t>Edit Master text styles</a:t>
            </a:r>
          </a:p>
        </p:txBody>
      </p:sp>
      <p:pic>
        <p:nvPicPr>
          <p:cNvPr id="4" name="UCL Branding">
            <a:extLst>
              <a:ext uri="{FF2B5EF4-FFF2-40B4-BE49-F238E27FC236}">
                <a16:creationId xmlns:a16="http://schemas.microsoft.com/office/drawing/2014/main" id="{4D09D4FB-2564-C1A7-DFC1-BE5A941691FF}"/>
              </a:ext>
            </a:extLst>
          </p:cNvPr>
          <p:cNvPicPr>
            <a:picLocks noChangeAspect="1"/>
          </p:cNvPicPr>
          <p:nvPr userDrawn="1"/>
        </p:nvPicPr>
        <p:blipFill>
          <a:blip r:embed="rId2"/>
          <a:srcRect/>
          <a:stretch/>
        </p:blipFill>
        <p:spPr>
          <a:xfrm>
            <a:off x="0" y="0"/>
            <a:ext cx="12192000" cy="1342239"/>
          </a:xfrm>
          <a:prstGeom prst="rect">
            <a:avLst/>
          </a:prstGeom>
        </p:spPr>
      </p:pic>
      <p:sp>
        <p:nvSpPr>
          <p:cNvPr id="5" name="Faculty, Department title">
            <a:extLst>
              <a:ext uri="{FF2B5EF4-FFF2-40B4-BE49-F238E27FC236}">
                <a16:creationId xmlns:a16="http://schemas.microsoft.com/office/drawing/2014/main" id="{823D982D-C777-33D6-9598-1B04FBC07F37}"/>
              </a:ext>
            </a:extLst>
          </p:cNvPr>
          <p:cNvSpPr>
            <a:spLocks noGrp="1"/>
          </p:cNvSpPr>
          <p:nvPr>
            <p:ph type="body" sz="quarter" idx="10" hasCustomPrompt="1"/>
          </p:nvPr>
        </p:nvSpPr>
        <p:spPr>
          <a:xfrm>
            <a:off x="360000" y="360000"/>
            <a:ext cx="5760000" cy="720000"/>
          </a:xfrm>
        </p:spPr>
        <p:txBody>
          <a:bodyPr/>
          <a:lstStyle>
            <a:lvl1pPr marL="11112" indent="0">
              <a:buNone/>
              <a:defRPr sz="1400" b="1" i="0" cap="none" baseline="0">
                <a:solidFill>
                  <a:srgbClr val="FFFFFF"/>
                </a:solidFill>
                <a:latin typeface="+mj-lt"/>
              </a:defRPr>
            </a:lvl1pPr>
          </a:lstStyle>
          <a:p>
            <a:pPr lvl="0"/>
            <a:r>
              <a:rPr lang="en-GB" dirty="0"/>
              <a:t>Faculty, Department</a:t>
            </a:r>
          </a:p>
          <a:p>
            <a:pPr lvl="0"/>
            <a:endParaRPr lang="en-GB" dirty="0"/>
          </a:p>
          <a:p>
            <a:pPr lvl="0"/>
            <a:endParaRPr lang="en-GB" dirty="0"/>
          </a:p>
        </p:txBody>
      </p:sp>
    </p:spTree>
    <p:extLst>
      <p:ext uri="{BB962C8B-B14F-4D97-AF65-F5344CB8AC3E}">
        <p14:creationId xmlns:p14="http://schemas.microsoft.com/office/powerpoint/2010/main" val="39466859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UCL Title  - Double line - half image">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59606069-DCB2-E341-97E0-98600856E2E5}"/>
              </a:ext>
            </a:extLst>
          </p:cNvPr>
          <p:cNvSpPr/>
          <p:nvPr userDrawn="1"/>
        </p:nvSpPr>
        <p:spPr>
          <a:xfrm>
            <a:off x="0" y="0"/>
            <a:ext cx="12192000" cy="14250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descr="Image">
            <a:extLst>
              <a:ext uri="{FF2B5EF4-FFF2-40B4-BE49-F238E27FC236}">
                <a16:creationId xmlns:a16="http://schemas.microsoft.com/office/drawing/2014/main" id="{A724F846-9E16-0743-9A5C-ED2946248F5A}"/>
              </a:ext>
            </a:extLst>
          </p:cNvPr>
          <p:cNvSpPr>
            <a:spLocks noGrp="1"/>
          </p:cNvSpPr>
          <p:nvPr>
            <p:ph type="pic" sz="quarter" idx="12" hasCustomPrompt="1"/>
          </p:nvPr>
        </p:nvSpPr>
        <p:spPr>
          <a:xfrm>
            <a:off x="0" y="1436914"/>
            <a:ext cx="12192000" cy="1682804"/>
          </a:xfrm>
          <a:ln>
            <a:noFill/>
          </a:ln>
        </p:spPr>
        <p:txBody>
          <a:bodyPr anchor="b" anchorCtr="0"/>
          <a:lstStyle>
            <a:lvl1pPr marL="11112" indent="0" algn="ctr">
              <a:buNone/>
              <a:defRPr sz="2400"/>
            </a:lvl1pPr>
          </a:lstStyle>
          <a:p>
            <a:r>
              <a:rPr lang="en-GB" dirty="0"/>
              <a:t>Click to add picture</a:t>
            </a:r>
            <a:br>
              <a:rPr lang="en-GB" dirty="0"/>
            </a:br>
            <a:endParaRPr lang="en-GB" dirty="0"/>
          </a:p>
        </p:txBody>
      </p:sp>
      <p:sp>
        <p:nvSpPr>
          <p:cNvPr id="2" name="Background">
            <a:extLst>
              <a:ext uri="{FF2B5EF4-FFF2-40B4-BE49-F238E27FC236}">
                <a16:creationId xmlns:a16="http://schemas.microsoft.com/office/drawing/2014/main" id="{8FD8CE85-9178-344E-BC9E-19B545ECA60C}"/>
              </a:ext>
              <a:ext uri="{C183D7F6-B498-43B3-948B-1728B52AA6E4}">
                <adec:decorative xmlns:adec="http://schemas.microsoft.com/office/drawing/2017/decorative" val="1"/>
              </a:ext>
            </a:extLst>
          </p:cNvPr>
          <p:cNvSpPr/>
          <p:nvPr/>
        </p:nvSpPr>
        <p:spPr>
          <a:xfrm flipV="1">
            <a:off x="0" y="3122579"/>
            <a:ext cx="12192000" cy="3735421"/>
          </a:xfrm>
          <a:prstGeom prst="rect">
            <a:avLst/>
          </a:prstGeom>
          <a:solidFill>
            <a:srgbClr val="002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Main Headline" descr="Headline">
            <a:extLst>
              <a:ext uri="{FF2B5EF4-FFF2-40B4-BE49-F238E27FC236}">
                <a16:creationId xmlns:a16="http://schemas.microsoft.com/office/drawing/2014/main" id="{F393605F-7BBC-284E-8DAE-0B5B84113824}"/>
              </a:ext>
            </a:extLst>
          </p:cNvPr>
          <p:cNvSpPr>
            <a:spLocks noGrp="1" noChangeArrowheads="1"/>
          </p:cNvSpPr>
          <p:nvPr>
            <p:ph type="title" hasCustomPrompt="1"/>
          </p:nvPr>
        </p:nvSpPr>
        <p:spPr bwMode="auto">
          <a:xfrm>
            <a:off x="360000" y="3470479"/>
            <a:ext cx="10800690" cy="13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90000"/>
              </a:lnSpc>
              <a:spcBef>
                <a:spcPct val="0"/>
              </a:spcBef>
              <a:spcAft>
                <a:spcPct val="0"/>
              </a:spcAft>
              <a:buClrTx/>
              <a:buSzTx/>
              <a:buFontTx/>
              <a:buNone/>
              <a:tabLst/>
              <a:defRPr>
                <a:solidFill>
                  <a:schemeClr val="bg1"/>
                </a:solidFill>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dirty="0"/>
              <a:t>Main headline, Arial 44pt bold</a:t>
            </a:r>
            <a:br>
              <a:rPr lang="en-US" dirty="0"/>
            </a:br>
            <a:endParaRPr lang="en-US" altLang="en-US" dirty="0"/>
          </a:p>
        </p:txBody>
      </p:sp>
      <p:sp>
        <p:nvSpPr>
          <p:cNvPr id="10" name="Sub Heading" descr="Sub heading">
            <a:extLst>
              <a:ext uri="{FF2B5EF4-FFF2-40B4-BE49-F238E27FC236}">
                <a16:creationId xmlns:a16="http://schemas.microsoft.com/office/drawing/2014/main" id="{790EF792-5BFA-7942-944E-20B5F5BA61DD}"/>
              </a:ext>
            </a:extLst>
          </p:cNvPr>
          <p:cNvSpPr>
            <a:spLocks noGrp="1"/>
          </p:cNvSpPr>
          <p:nvPr>
            <p:ph type="body" sz="quarter" idx="11"/>
          </p:nvPr>
        </p:nvSpPr>
        <p:spPr>
          <a:xfrm>
            <a:off x="359999" y="4950000"/>
            <a:ext cx="9000000" cy="19080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solidFill>
                  <a:schemeClr val="bg1"/>
                </a:solidFill>
              </a:defRPr>
            </a:lvl1pPr>
          </a:lstStyle>
          <a:p>
            <a:pPr lvl="0"/>
            <a:r>
              <a:rPr lang="en-US" dirty="0"/>
              <a:t>Edit Master text styles</a:t>
            </a:r>
          </a:p>
        </p:txBody>
      </p:sp>
      <p:pic>
        <p:nvPicPr>
          <p:cNvPr id="4" name="UCL Branding">
            <a:extLst>
              <a:ext uri="{FF2B5EF4-FFF2-40B4-BE49-F238E27FC236}">
                <a16:creationId xmlns:a16="http://schemas.microsoft.com/office/drawing/2014/main" id="{343D598F-2F72-090E-DE6D-6CD71762F137}"/>
              </a:ext>
            </a:extLst>
          </p:cNvPr>
          <p:cNvPicPr>
            <a:picLocks noChangeAspect="1"/>
          </p:cNvPicPr>
          <p:nvPr userDrawn="1"/>
        </p:nvPicPr>
        <p:blipFill>
          <a:blip r:embed="rId2"/>
          <a:srcRect/>
          <a:stretch/>
        </p:blipFill>
        <p:spPr>
          <a:xfrm>
            <a:off x="0" y="0"/>
            <a:ext cx="12192000" cy="1342239"/>
          </a:xfrm>
          <a:prstGeom prst="rect">
            <a:avLst/>
          </a:prstGeom>
        </p:spPr>
      </p:pic>
      <p:sp>
        <p:nvSpPr>
          <p:cNvPr id="5" name="Faculty, Department title">
            <a:extLst>
              <a:ext uri="{FF2B5EF4-FFF2-40B4-BE49-F238E27FC236}">
                <a16:creationId xmlns:a16="http://schemas.microsoft.com/office/drawing/2014/main" id="{7B59F99D-EEFF-A119-2CD4-28FA30027587}"/>
              </a:ext>
            </a:extLst>
          </p:cNvPr>
          <p:cNvSpPr>
            <a:spLocks noGrp="1"/>
          </p:cNvSpPr>
          <p:nvPr>
            <p:ph type="body" sz="quarter" idx="10" hasCustomPrompt="1"/>
          </p:nvPr>
        </p:nvSpPr>
        <p:spPr>
          <a:xfrm>
            <a:off x="360000" y="360000"/>
            <a:ext cx="5760000" cy="720000"/>
          </a:xfrm>
        </p:spPr>
        <p:txBody>
          <a:bodyPr/>
          <a:lstStyle>
            <a:lvl1pPr marL="11112" indent="0">
              <a:buNone/>
              <a:defRPr sz="1400" b="1" i="0" cap="none" baseline="0">
                <a:solidFill>
                  <a:srgbClr val="FFFFFF"/>
                </a:solidFill>
                <a:latin typeface="+mj-lt"/>
              </a:defRPr>
            </a:lvl1pPr>
          </a:lstStyle>
          <a:p>
            <a:pPr lvl="0"/>
            <a:r>
              <a:rPr lang="en-GB" dirty="0"/>
              <a:t>Faculty, Department</a:t>
            </a:r>
          </a:p>
          <a:p>
            <a:pPr lvl="0"/>
            <a:endParaRPr lang="en-GB" dirty="0"/>
          </a:p>
          <a:p>
            <a:pPr lvl="0"/>
            <a:endParaRPr lang="en-GB" dirty="0"/>
          </a:p>
        </p:txBody>
      </p:sp>
    </p:spTree>
    <p:extLst>
      <p:ext uri="{BB962C8B-B14F-4D97-AF65-F5344CB8AC3E}">
        <p14:creationId xmlns:p14="http://schemas.microsoft.com/office/powerpoint/2010/main" val="1704784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4A6BFA9-1BCD-491A-800A-1E298D3B00B4}" type="datetimeFigureOut">
              <a:rPr lang="en-GB" smtClean="0"/>
              <a:t>25/03/2024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4FFDFC6-9572-4EF7-925F-C2DF4CE16CAB}" type="slidenum">
              <a:rPr lang="en-GB" smtClean="0"/>
              <a:t>‹#›</a:t>
            </a:fld>
            <a:endParaRPr lang="en-GB" dirty="0"/>
          </a:p>
        </p:txBody>
      </p:sp>
    </p:spTree>
    <p:extLst>
      <p:ext uri="{BB962C8B-B14F-4D97-AF65-F5344CB8AC3E}">
        <p14:creationId xmlns:p14="http://schemas.microsoft.com/office/powerpoint/2010/main" val="20465929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Divider - section start 1">
    <p:spTree>
      <p:nvGrpSpPr>
        <p:cNvPr id="1" name=""/>
        <p:cNvGrpSpPr/>
        <p:nvPr/>
      </p:nvGrpSpPr>
      <p:grpSpPr>
        <a:xfrm>
          <a:off x="0" y="0"/>
          <a:ext cx="0" cy="0"/>
          <a:chOff x="0" y="0"/>
          <a:chExt cx="0" cy="0"/>
        </a:xfrm>
      </p:grpSpPr>
      <p:sp>
        <p:nvSpPr>
          <p:cNvPr id="6" name="Main Headline" descr="Headline">
            <a:extLst>
              <a:ext uri="{FF2B5EF4-FFF2-40B4-BE49-F238E27FC236}">
                <a16:creationId xmlns:a16="http://schemas.microsoft.com/office/drawing/2014/main" id="{F833FB40-EB53-5843-98C6-9C72F5A14103}"/>
              </a:ext>
            </a:extLst>
          </p:cNvPr>
          <p:cNvSpPr>
            <a:spLocks noGrp="1"/>
          </p:cNvSpPr>
          <p:nvPr>
            <p:ph type="title" hasCustomPrompt="1"/>
          </p:nvPr>
        </p:nvSpPr>
        <p:spPr>
          <a:xfrm>
            <a:off x="-2" y="1008000"/>
            <a:ext cx="10080000" cy="2880000"/>
          </a:xfrm>
          <a:solidFill>
            <a:srgbClr val="FFFFFF"/>
          </a:solidFill>
        </p:spPr>
        <p:txBody>
          <a:bodyPr lIns="360000" tIns="180000"/>
          <a:lstStyle>
            <a:lvl1pPr>
              <a:defRPr baseline="0">
                <a:solidFill>
                  <a:srgbClr val="000000"/>
                </a:solidFill>
              </a:defRPr>
            </a:lvl1pPr>
          </a:lstStyle>
          <a:p>
            <a:r>
              <a:rPr lang="en-US" dirty="0"/>
              <a:t>Main headline, Arial 44pt bold</a:t>
            </a:r>
          </a:p>
        </p:txBody>
      </p:sp>
      <p:sp>
        <p:nvSpPr>
          <p:cNvPr id="11" name="Sub Heading" descr="Sub heading">
            <a:extLst>
              <a:ext uri="{FF2B5EF4-FFF2-40B4-BE49-F238E27FC236}">
                <a16:creationId xmlns:a16="http://schemas.microsoft.com/office/drawing/2014/main" id="{169F44E5-11A5-074E-ADAE-05ACB4110AED}"/>
              </a:ext>
            </a:extLst>
          </p:cNvPr>
          <p:cNvSpPr>
            <a:spLocks noGrp="1"/>
          </p:cNvSpPr>
          <p:nvPr>
            <p:ph type="body" sz="quarter" idx="15" hasCustomPrompt="1"/>
          </p:nvPr>
        </p:nvSpPr>
        <p:spPr>
          <a:xfrm>
            <a:off x="359228" y="2308225"/>
            <a:ext cx="8719457" cy="1447800"/>
          </a:xfrm>
        </p:spPr>
        <p:txBody>
          <a:bodyPr/>
          <a:lstStyle>
            <a:lvl1pPr marL="11112" indent="0">
              <a:buNone/>
              <a:defRPr>
                <a:solidFill>
                  <a:srgbClr val="000000"/>
                </a:solidFill>
              </a:defRPr>
            </a:lvl1pPr>
          </a:lstStyle>
          <a:p>
            <a:pPr lvl="0"/>
            <a:r>
              <a:rPr lang="en-GB" dirty="0"/>
              <a:t>Large text size, Arial 36 point</a:t>
            </a:r>
          </a:p>
        </p:txBody>
      </p:sp>
      <p:sp>
        <p:nvSpPr>
          <p:cNvPr id="3" name="Text" descr="Main text">
            <a:extLst>
              <a:ext uri="{FF2B5EF4-FFF2-40B4-BE49-F238E27FC236}">
                <a16:creationId xmlns:a16="http://schemas.microsoft.com/office/drawing/2014/main" id="{2EF862B8-1DA8-F84D-B71C-ED32E4C1E65F}"/>
              </a:ext>
            </a:extLst>
          </p:cNvPr>
          <p:cNvSpPr>
            <a:spLocks noGrp="1"/>
          </p:cNvSpPr>
          <p:nvPr>
            <p:ph type="body" sz="quarter" idx="13"/>
          </p:nvPr>
        </p:nvSpPr>
        <p:spPr>
          <a:xfrm>
            <a:off x="360000" y="4176077"/>
            <a:ext cx="5400000" cy="1483200"/>
          </a:xfrm>
        </p:spPr>
        <p:txBody>
          <a:bodyPr/>
          <a:lstStyle>
            <a:lvl1pPr marL="225425" indent="-215900">
              <a:buFont typeface="Arial" panose="020B0604020202020204" pitchFamily="34" charset="0"/>
              <a:buChar char="•"/>
              <a:tabLst/>
              <a:defRPr sz="2400"/>
            </a:lvl1pPr>
          </a:lstStyle>
          <a:p>
            <a:pPr lvl="0"/>
            <a:r>
              <a:rPr lang="en-US" sz="2400">
                <a:latin typeface="Arial" panose="020B0604020202020204" pitchFamily="34" charset="0"/>
                <a:cs typeface="Arial" panose="020B0604020202020204" pitchFamily="34" charset="0"/>
              </a:rPr>
              <a:t>Edit Master text styles</a:t>
            </a:r>
          </a:p>
        </p:txBody>
      </p:sp>
      <p:sp>
        <p:nvSpPr>
          <p:cNvPr id="10" name="Text" descr="Main text">
            <a:extLst>
              <a:ext uri="{FF2B5EF4-FFF2-40B4-BE49-F238E27FC236}">
                <a16:creationId xmlns:a16="http://schemas.microsoft.com/office/drawing/2014/main" id="{C2A66C45-730D-F54A-A6B0-8A42E75C38AD}"/>
              </a:ext>
            </a:extLst>
          </p:cNvPr>
          <p:cNvSpPr>
            <a:spLocks noGrp="1"/>
          </p:cNvSpPr>
          <p:nvPr>
            <p:ph type="body" sz="quarter" idx="14"/>
          </p:nvPr>
        </p:nvSpPr>
        <p:spPr>
          <a:xfrm>
            <a:off x="5940000" y="4176077"/>
            <a:ext cx="5400000" cy="1483200"/>
          </a:xfrm>
        </p:spPr>
        <p:txBody>
          <a:bodyPr/>
          <a:lstStyle>
            <a:lvl1pPr marL="180975" marR="0" indent="-18097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1800" baseline="0"/>
            </a:lvl1pPr>
          </a:lstStyle>
          <a:p>
            <a:pPr marL="285750" marR="0" lvl="0" indent="-285750" algn="l" defTabSz="914400" rtl="0" eaLnBrk="1" fontAlgn="base" latinLnBrk="0" hangingPunct="1">
              <a:lnSpc>
                <a:spcPct val="90000"/>
              </a:lnSpc>
              <a:spcBef>
                <a:spcPts val="1000"/>
              </a:spcBef>
              <a:spcAft>
                <a:spcPct val="0"/>
              </a:spcAft>
              <a:buClrTx/>
              <a:buSzTx/>
              <a:tabLst/>
              <a:defRPr/>
            </a:pPr>
            <a:r>
              <a:rPr lang="en-US">
                <a:latin typeface="Arial" panose="020B0604020202020204" pitchFamily="34" charset="0"/>
                <a:cs typeface="Arial" panose="020B0604020202020204" pitchFamily="34" charset="0"/>
              </a:rPr>
              <a:t>Edit Master text styles</a:t>
            </a:r>
          </a:p>
        </p:txBody>
      </p:sp>
    </p:spTree>
    <p:extLst>
      <p:ext uri="{BB962C8B-B14F-4D97-AF65-F5344CB8AC3E}">
        <p14:creationId xmlns:p14="http://schemas.microsoft.com/office/powerpoint/2010/main" val="3601248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Divider - section start 2">
    <p:spTree>
      <p:nvGrpSpPr>
        <p:cNvPr id="1" name=""/>
        <p:cNvGrpSpPr/>
        <p:nvPr/>
      </p:nvGrpSpPr>
      <p:grpSpPr>
        <a:xfrm>
          <a:off x="0" y="0"/>
          <a:ext cx="0" cy="0"/>
          <a:chOff x="0" y="0"/>
          <a:chExt cx="0" cy="0"/>
        </a:xfrm>
      </p:grpSpPr>
      <p:sp>
        <p:nvSpPr>
          <p:cNvPr id="6" name="Main Headline" descr="Headline">
            <a:extLst>
              <a:ext uri="{FF2B5EF4-FFF2-40B4-BE49-F238E27FC236}">
                <a16:creationId xmlns:a16="http://schemas.microsoft.com/office/drawing/2014/main" id="{F833FB40-EB53-5843-98C6-9C72F5A14103}"/>
              </a:ext>
            </a:extLst>
          </p:cNvPr>
          <p:cNvSpPr>
            <a:spLocks noGrp="1"/>
          </p:cNvSpPr>
          <p:nvPr>
            <p:ph type="title" hasCustomPrompt="1"/>
          </p:nvPr>
        </p:nvSpPr>
        <p:spPr>
          <a:xfrm>
            <a:off x="-2" y="1008000"/>
            <a:ext cx="10080000" cy="2880000"/>
          </a:xfrm>
          <a:solidFill>
            <a:srgbClr val="002248"/>
          </a:solidFill>
        </p:spPr>
        <p:txBody>
          <a:bodyPr lIns="360000" tIns="180000"/>
          <a:lstStyle>
            <a:lvl1pPr>
              <a:defRPr baseline="0">
                <a:solidFill>
                  <a:schemeClr val="bg1"/>
                </a:solidFill>
              </a:defRPr>
            </a:lvl1pPr>
          </a:lstStyle>
          <a:p>
            <a:r>
              <a:rPr lang="en-US" dirty="0"/>
              <a:t>Main headline, Arial 44pt bold</a:t>
            </a:r>
          </a:p>
        </p:txBody>
      </p:sp>
      <p:sp>
        <p:nvSpPr>
          <p:cNvPr id="4" name="Sub Heading">
            <a:extLst>
              <a:ext uri="{FF2B5EF4-FFF2-40B4-BE49-F238E27FC236}">
                <a16:creationId xmlns:a16="http://schemas.microsoft.com/office/drawing/2014/main" id="{7EFF5C86-B7E9-E24F-A032-A4DF63C9C46C}"/>
              </a:ext>
            </a:extLst>
          </p:cNvPr>
          <p:cNvSpPr>
            <a:spLocks noGrp="1"/>
          </p:cNvSpPr>
          <p:nvPr>
            <p:ph type="body" sz="quarter" idx="15"/>
          </p:nvPr>
        </p:nvSpPr>
        <p:spPr>
          <a:xfrm>
            <a:off x="359228" y="2308225"/>
            <a:ext cx="8719457" cy="1447800"/>
          </a:xfrm>
        </p:spPr>
        <p:txBody>
          <a:bodyPr/>
          <a:lstStyle>
            <a:lvl1pPr marL="11112" indent="0">
              <a:buNone/>
              <a:defRPr>
                <a:solidFill>
                  <a:srgbClr val="FFFFFF"/>
                </a:solidFill>
              </a:defRPr>
            </a:lvl1pPr>
          </a:lstStyle>
          <a:p>
            <a:pPr lvl="0"/>
            <a:r>
              <a:rPr lang="en-US"/>
              <a:t>Edit Master text styles</a:t>
            </a:r>
          </a:p>
        </p:txBody>
      </p:sp>
      <p:sp>
        <p:nvSpPr>
          <p:cNvPr id="3" name="Text" descr="Main text">
            <a:extLst>
              <a:ext uri="{FF2B5EF4-FFF2-40B4-BE49-F238E27FC236}">
                <a16:creationId xmlns:a16="http://schemas.microsoft.com/office/drawing/2014/main" id="{2EF862B8-1DA8-F84D-B71C-ED32E4C1E65F}"/>
              </a:ext>
            </a:extLst>
          </p:cNvPr>
          <p:cNvSpPr>
            <a:spLocks noGrp="1"/>
          </p:cNvSpPr>
          <p:nvPr>
            <p:ph type="body" sz="quarter" idx="13"/>
          </p:nvPr>
        </p:nvSpPr>
        <p:spPr>
          <a:xfrm>
            <a:off x="360000" y="4176077"/>
            <a:ext cx="5400000" cy="1483200"/>
          </a:xfrm>
        </p:spPr>
        <p:txBody>
          <a:bodyPr/>
          <a:lstStyle>
            <a:lvl1pPr marL="11112" indent="0">
              <a:buNone/>
              <a:defRPr sz="2400"/>
            </a:lvl1pPr>
          </a:lstStyle>
          <a:p>
            <a:pPr lvl="0"/>
            <a:r>
              <a:rPr lang="en-US" sz="2400">
                <a:latin typeface="Arial" panose="020B0604020202020204" pitchFamily="34" charset="0"/>
                <a:cs typeface="Arial" panose="020B0604020202020204" pitchFamily="34" charset="0"/>
              </a:rPr>
              <a:t>Edit Master text styles</a:t>
            </a:r>
          </a:p>
        </p:txBody>
      </p:sp>
      <p:sp>
        <p:nvSpPr>
          <p:cNvPr id="10" name="Text" descr="Main text">
            <a:extLst>
              <a:ext uri="{FF2B5EF4-FFF2-40B4-BE49-F238E27FC236}">
                <a16:creationId xmlns:a16="http://schemas.microsoft.com/office/drawing/2014/main" id="{C2A66C45-730D-F54A-A6B0-8A42E75C38AD}"/>
              </a:ext>
            </a:extLst>
          </p:cNvPr>
          <p:cNvSpPr>
            <a:spLocks noGrp="1"/>
          </p:cNvSpPr>
          <p:nvPr>
            <p:ph type="body" sz="quarter" idx="14"/>
          </p:nvPr>
        </p:nvSpPr>
        <p:spPr>
          <a:xfrm>
            <a:off x="5940000" y="4176077"/>
            <a:ext cx="5400000" cy="1483200"/>
          </a:xfrm>
        </p:spPr>
        <p:txBody>
          <a:bodyPr/>
          <a:lstStyle>
            <a:lvl1pPr marL="0" marR="0" indent="0" algn="l" defTabSz="914400" rtl="0" eaLnBrk="1" fontAlgn="base" latinLnBrk="0" hangingPunct="1">
              <a:lnSpc>
                <a:spcPct val="90000"/>
              </a:lnSpc>
              <a:spcBef>
                <a:spcPts val="1000"/>
              </a:spcBef>
              <a:spcAft>
                <a:spcPct val="0"/>
              </a:spcAft>
              <a:buClrTx/>
              <a:buSzTx/>
              <a:buFontTx/>
              <a:buNone/>
              <a:tabLst/>
              <a:defRPr sz="1800" baseline="0"/>
            </a:lvl1pPr>
          </a:lstStyle>
          <a:p>
            <a:pPr marL="0" marR="0" lvl="0" indent="0" algn="l" defTabSz="914400" rtl="0" eaLnBrk="1" fontAlgn="base" latinLnBrk="0" hangingPunct="1">
              <a:lnSpc>
                <a:spcPct val="90000"/>
              </a:lnSpc>
              <a:spcBef>
                <a:spcPts val="1000"/>
              </a:spcBef>
              <a:spcAft>
                <a:spcPct val="0"/>
              </a:spcAft>
              <a:buClrTx/>
              <a:buSzTx/>
              <a:buFontTx/>
              <a:buNone/>
              <a:tabLst/>
              <a:defRPr/>
            </a:pPr>
            <a:r>
              <a:rPr lang="en-US">
                <a:latin typeface="Arial" panose="020B0604020202020204" pitchFamily="34" charset="0"/>
                <a:cs typeface="Arial" panose="020B0604020202020204" pitchFamily="34" charset="0"/>
              </a:rPr>
              <a:t>Edit Master text styles</a:t>
            </a:r>
          </a:p>
        </p:txBody>
      </p:sp>
    </p:spTree>
    <p:extLst>
      <p:ext uri="{BB962C8B-B14F-4D97-AF65-F5344CB8AC3E}">
        <p14:creationId xmlns:p14="http://schemas.microsoft.com/office/powerpoint/2010/main" val="16751264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Divider - section start 2">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F9ECF375-EFC6-8846-9FEE-E3BEC7506D85}"/>
              </a:ext>
            </a:extLst>
          </p:cNvPr>
          <p:cNvSpPr>
            <a:spLocks noGrp="1"/>
          </p:cNvSpPr>
          <p:nvPr>
            <p:ph type="pic" sz="quarter" idx="12" hasCustomPrompt="1"/>
          </p:nvPr>
        </p:nvSpPr>
        <p:spPr>
          <a:xfrm>
            <a:off x="356616" y="900000"/>
            <a:ext cx="7534656" cy="5448518"/>
          </a:xfrm>
          <a:solidFill>
            <a:srgbClr val="FFFFFF"/>
          </a:solidFill>
          <a:ln>
            <a:noFill/>
          </a:ln>
        </p:spPr>
        <p:txBody>
          <a:bodyPr anchor="b" anchorCtr="0"/>
          <a:lstStyle>
            <a:lvl1pPr marL="11112" indent="0" algn="ctr">
              <a:buNone/>
              <a:defRPr sz="2400"/>
            </a:lvl1pPr>
          </a:lstStyle>
          <a:p>
            <a:r>
              <a:rPr lang="en-GB" dirty="0"/>
              <a:t>Click to add picture</a:t>
            </a:r>
            <a:br>
              <a:rPr lang="en-GB" dirty="0"/>
            </a:br>
            <a:endParaRPr lang="en-GB" dirty="0"/>
          </a:p>
        </p:txBody>
      </p:sp>
      <p:sp>
        <p:nvSpPr>
          <p:cNvPr id="6" name="Main Headline" descr="Headline">
            <a:extLst>
              <a:ext uri="{FF2B5EF4-FFF2-40B4-BE49-F238E27FC236}">
                <a16:creationId xmlns:a16="http://schemas.microsoft.com/office/drawing/2014/main" id="{F833FB40-EB53-5843-98C6-9C72F5A14103}"/>
              </a:ext>
            </a:extLst>
          </p:cNvPr>
          <p:cNvSpPr>
            <a:spLocks noGrp="1"/>
          </p:cNvSpPr>
          <p:nvPr>
            <p:ph type="title" hasCustomPrompt="1"/>
          </p:nvPr>
        </p:nvSpPr>
        <p:spPr>
          <a:xfrm>
            <a:off x="-2" y="1440000"/>
            <a:ext cx="6480000" cy="2880000"/>
          </a:xfrm>
          <a:solidFill>
            <a:schemeClr val="bg1"/>
          </a:solidFill>
        </p:spPr>
        <p:txBody>
          <a:bodyPr lIns="360000" tIns="180000"/>
          <a:lstStyle>
            <a:lvl1pPr>
              <a:defRPr baseline="0">
                <a:solidFill>
                  <a:srgbClr val="000000"/>
                </a:solidFill>
              </a:defRPr>
            </a:lvl1pPr>
          </a:lstStyle>
          <a:p>
            <a:r>
              <a:rPr lang="en-US" dirty="0"/>
              <a:t>Main headline, </a:t>
            </a:r>
            <a:br>
              <a:rPr lang="en-US" dirty="0"/>
            </a:br>
            <a:r>
              <a:rPr lang="en-US" dirty="0"/>
              <a:t>Arial 44pt bold</a:t>
            </a:r>
          </a:p>
        </p:txBody>
      </p:sp>
      <p:sp>
        <p:nvSpPr>
          <p:cNvPr id="8" name="Picture " descr="Image">
            <a:extLst>
              <a:ext uri="{FF2B5EF4-FFF2-40B4-BE49-F238E27FC236}">
                <a16:creationId xmlns:a16="http://schemas.microsoft.com/office/drawing/2014/main" id="{9390C092-D95C-EF41-9B4C-B77F203C0B07}"/>
              </a:ext>
            </a:extLst>
          </p:cNvPr>
          <p:cNvSpPr>
            <a:spLocks noGrp="1"/>
          </p:cNvSpPr>
          <p:nvPr>
            <p:ph type="pic" sz="quarter" idx="16" hasCustomPrompt="1"/>
          </p:nvPr>
        </p:nvSpPr>
        <p:spPr>
          <a:xfrm>
            <a:off x="8266715" y="900000"/>
            <a:ext cx="3536848" cy="2906486"/>
          </a:xfrm>
          <a:solidFill>
            <a:srgbClr val="FFFFFF"/>
          </a:solidFill>
          <a:ln>
            <a:noFill/>
          </a:ln>
        </p:spPr>
        <p:txBody>
          <a:bodyPr anchor="b" anchorCtr="0"/>
          <a:lstStyle>
            <a:lvl1pPr marL="11112" indent="0" algn="ctr">
              <a:buNone/>
              <a:defRPr sz="2400"/>
            </a:lvl1pPr>
          </a:lstStyle>
          <a:p>
            <a:r>
              <a:rPr lang="en-GB" dirty="0"/>
              <a:t>Click to add picture</a:t>
            </a:r>
            <a:br>
              <a:rPr lang="en-GB" dirty="0"/>
            </a:br>
            <a:endParaRPr lang="en-GB" dirty="0"/>
          </a:p>
        </p:txBody>
      </p:sp>
      <p:sp>
        <p:nvSpPr>
          <p:cNvPr id="9" name="Text" descr="Text">
            <a:extLst>
              <a:ext uri="{FF2B5EF4-FFF2-40B4-BE49-F238E27FC236}">
                <a16:creationId xmlns:a16="http://schemas.microsoft.com/office/drawing/2014/main" id="{B97104E0-DC3E-EB49-A0B8-75D9C6ED8EDC}"/>
              </a:ext>
            </a:extLst>
          </p:cNvPr>
          <p:cNvSpPr>
            <a:spLocks noGrp="1"/>
          </p:cNvSpPr>
          <p:nvPr>
            <p:ph type="body" sz="quarter" idx="15"/>
          </p:nvPr>
        </p:nvSpPr>
        <p:spPr>
          <a:xfrm>
            <a:off x="8262900" y="4164600"/>
            <a:ext cx="3542400" cy="2287000"/>
          </a:xfrm>
        </p:spPr>
        <p:txBody>
          <a:bodyPr/>
          <a:lstStyle>
            <a:lvl1pPr marL="0" marR="0" indent="0" algn="l" defTabSz="914400" rtl="0" eaLnBrk="1" fontAlgn="base" latinLnBrk="0" hangingPunct="1">
              <a:lnSpc>
                <a:spcPct val="90000"/>
              </a:lnSpc>
              <a:spcBef>
                <a:spcPts val="1000"/>
              </a:spcBef>
              <a:spcAft>
                <a:spcPct val="0"/>
              </a:spcAft>
              <a:buClrTx/>
              <a:buSzTx/>
              <a:buFontTx/>
              <a:buNone/>
              <a:tabLst/>
              <a:defRPr sz="1800"/>
            </a:lvl1pPr>
          </a:lstStyle>
          <a:p>
            <a:pPr marL="0" marR="0" lvl="0" indent="0" algn="l" defTabSz="914400" rtl="0" eaLnBrk="1" fontAlgn="base" latinLnBrk="0" hangingPunct="1">
              <a:lnSpc>
                <a:spcPct val="90000"/>
              </a:lnSpc>
              <a:spcBef>
                <a:spcPts val="1000"/>
              </a:spcBef>
              <a:spcAft>
                <a:spcPct val="0"/>
              </a:spcAft>
              <a:buClrTx/>
              <a:buSzTx/>
              <a:buFontTx/>
              <a:buNone/>
              <a:tabLst/>
              <a:defRPr/>
            </a:pPr>
            <a:r>
              <a:rPr lang="en-US">
                <a:latin typeface="Arial" panose="020B0604020202020204" pitchFamily="34" charset="0"/>
                <a:cs typeface="Arial" panose="020B0604020202020204" pitchFamily="34" charset="0"/>
              </a:rPr>
              <a:t>Edit Master text styles</a:t>
            </a:r>
          </a:p>
        </p:txBody>
      </p:sp>
    </p:spTree>
    <p:extLst>
      <p:ext uri="{BB962C8B-B14F-4D97-AF65-F5344CB8AC3E}">
        <p14:creationId xmlns:p14="http://schemas.microsoft.com/office/powerpoint/2010/main" val="42615677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UCL single text block">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8999900" cy="1368000"/>
          </a:xfrm>
        </p:spPr>
        <p:txBody>
          <a:bodyPr/>
          <a:lstStyle/>
          <a:p>
            <a:r>
              <a:rPr lang="en-US" dirty="0"/>
              <a:t>Main headline, Arial 44pt bold</a:t>
            </a:r>
          </a:p>
        </p:txBody>
      </p:sp>
      <p:sp>
        <p:nvSpPr>
          <p:cNvPr id="12" name="Text" descr="Text">
            <a:extLst>
              <a:ext uri="{FF2B5EF4-FFF2-40B4-BE49-F238E27FC236}">
                <a16:creationId xmlns:a16="http://schemas.microsoft.com/office/drawing/2014/main" id="{52E39625-6121-A140-A00B-27BF9DA232CD}"/>
              </a:ext>
            </a:extLst>
          </p:cNvPr>
          <p:cNvSpPr>
            <a:spLocks noGrp="1"/>
          </p:cNvSpPr>
          <p:nvPr>
            <p:ph type="body" sz="quarter" idx="13"/>
          </p:nvPr>
        </p:nvSpPr>
        <p:spPr>
          <a:xfrm>
            <a:off x="360000" y="2412000"/>
            <a:ext cx="10439064" cy="3600000"/>
          </a:xfrm>
        </p:spPr>
        <p:txBody>
          <a:bodyPr/>
          <a:lstStyle>
            <a:lvl1pPr marL="225425" marR="0" indent="-22542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2400"/>
            </a:lvl1pPr>
            <a:lvl2pPr marL="222250" indent="-222250">
              <a:buFont typeface="Arial" panose="020B0604020202020204" pitchFamily="34" charset="0"/>
              <a:buChar char="•"/>
              <a:tabLst/>
              <a:defRPr/>
            </a:lvl2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3/25/2024</a:t>
            </a:fld>
            <a:endParaRPr lang="en-US" dirty="0"/>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dirty="0"/>
          </a:p>
        </p:txBody>
      </p:sp>
    </p:spTree>
    <p:extLst>
      <p:ext uri="{BB962C8B-B14F-4D97-AF65-F5344CB8AC3E}">
        <p14:creationId xmlns:p14="http://schemas.microsoft.com/office/powerpoint/2010/main" val="17471281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UCL 2 column text">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8999900" cy="1368000"/>
          </a:xfrm>
        </p:spPr>
        <p:txBody>
          <a:bodyPr/>
          <a:lstStyle/>
          <a:p>
            <a:r>
              <a:rPr lang="en-US" dirty="0"/>
              <a:t>Main headline, Arial 44pt bold</a:t>
            </a:r>
          </a:p>
        </p:txBody>
      </p:sp>
      <p:sp>
        <p:nvSpPr>
          <p:cNvPr id="7" name="Text" descr="Text">
            <a:extLst>
              <a:ext uri="{FF2B5EF4-FFF2-40B4-BE49-F238E27FC236}">
                <a16:creationId xmlns:a16="http://schemas.microsoft.com/office/drawing/2014/main" id="{2D2A157B-B06B-5E44-8987-B8F38A7435D7}"/>
              </a:ext>
            </a:extLst>
          </p:cNvPr>
          <p:cNvSpPr>
            <a:spLocks noGrp="1"/>
          </p:cNvSpPr>
          <p:nvPr>
            <p:ph type="body" sz="quarter" idx="13"/>
          </p:nvPr>
        </p:nvSpPr>
        <p:spPr>
          <a:xfrm>
            <a:off x="360000" y="2412000"/>
            <a:ext cx="5399088" cy="3600000"/>
          </a:xfrm>
        </p:spPr>
        <p:txBody>
          <a:bodyPr/>
          <a:lstStyle>
            <a:lvl1pPr marL="225425" marR="0" indent="-22542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2400"/>
            </a:lvl1pPr>
            <a:lvl2pPr marL="222250" indent="-222250">
              <a:buFont typeface="Arial" panose="020B0604020202020204" pitchFamily="34" charset="0"/>
              <a:buChar char="•"/>
              <a:tabLst/>
              <a:defRPr/>
            </a:lvl2pPr>
          </a:lstStyle>
          <a:p>
            <a:pPr lvl="0"/>
            <a:r>
              <a:rPr lang="en-US"/>
              <a:t>Edit Master text styles</a:t>
            </a:r>
          </a:p>
        </p:txBody>
      </p:sp>
      <p:sp>
        <p:nvSpPr>
          <p:cNvPr id="10" name="Text" descr="Text">
            <a:extLst>
              <a:ext uri="{FF2B5EF4-FFF2-40B4-BE49-F238E27FC236}">
                <a16:creationId xmlns:a16="http://schemas.microsoft.com/office/drawing/2014/main" id="{35F69D9D-B78C-6D4D-8B1E-AB31E336A54A}"/>
              </a:ext>
            </a:extLst>
          </p:cNvPr>
          <p:cNvSpPr>
            <a:spLocks noGrp="1"/>
          </p:cNvSpPr>
          <p:nvPr>
            <p:ph type="body" sz="quarter" idx="15"/>
          </p:nvPr>
        </p:nvSpPr>
        <p:spPr>
          <a:xfrm>
            <a:off x="5940000" y="2412000"/>
            <a:ext cx="5399088" cy="3600000"/>
          </a:xfrm>
        </p:spPr>
        <p:txBody>
          <a:bodyPr/>
          <a:lstStyle>
            <a:lvl1pPr marL="225425" marR="0" indent="-22542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2400"/>
            </a:lvl1pPr>
            <a:lvl2pPr marL="222250" indent="-222250">
              <a:buFont typeface="Arial" panose="020B0604020202020204" pitchFamily="34" charset="0"/>
              <a:buChar char="•"/>
              <a:tabLst/>
              <a:defRPr/>
            </a:lvl2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3/25/2024</a:t>
            </a:fld>
            <a:endParaRPr lang="en-US" dirty="0"/>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dirty="0"/>
          </a:p>
        </p:txBody>
      </p:sp>
    </p:spTree>
    <p:extLst>
      <p:ext uri="{BB962C8B-B14F-4D97-AF65-F5344CB8AC3E}">
        <p14:creationId xmlns:p14="http://schemas.microsoft.com/office/powerpoint/2010/main" val="5784332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UCL 3 column text">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8999900" cy="1368000"/>
          </a:xfrm>
        </p:spPr>
        <p:txBody>
          <a:bodyPr/>
          <a:lstStyle/>
          <a:p>
            <a:r>
              <a:rPr lang="en-US" dirty="0"/>
              <a:t>Main headline, Arial 44pt bold</a:t>
            </a:r>
          </a:p>
        </p:txBody>
      </p:sp>
      <p:sp>
        <p:nvSpPr>
          <p:cNvPr id="8" name="Text" descr="Text">
            <a:extLst>
              <a:ext uri="{FF2B5EF4-FFF2-40B4-BE49-F238E27FC236}">
                <a16:creationId xmlns:a16="http://schemas.microsoft.com/office/drawing/2014/main" id="{83D66963-CB2B-4B4F-BCF3-CFD7FD192F0F}"/>
              </a:ext>
            </a:extLst>
          </p:cNvPr>
          <p:cNvSpPr>
            <a:spLocks noGrp="1"/>
          </p:cNvSpPr>
          <p:nvPr>
            <p:ph type="body" sz="quarter" idx="13"/>
          </p:nvPr>
        </p:nvSpPr>
        <p:spPr>
          <a:xfrm>
            <a:off x="360000" y="2412000"/>
            <a:ext cx="3420000" cy="3600000"/>
          </a:xfrm>
        </p:spPr>
        <p:txBody>
          <a:bodyPr/>
          <a:lstStyle>
            <a:lvl1pPr marL="11112" indent="0">
              <a:buNone/>
              <a:defRPr sz="1800"/>
            </a:lvl1pPr>
            <a:lvl3pPr marL="180975" indent="-171450">
              <a:buFont typeface="Arial" panose="020B0604020202020204" pitchFamily="34" charset="0"/>
              <a:buChar char="•"/>
              <a:tabLst/>
              <a:defRPr/>
            </a:lvl3pPr>
          </a:lstStyle>
          <a:p>
            <a:pPr lvl="0"/>
            <a:r>
              <a:rPr lang="en-US"/>
              <a:t>Edit Master text styles</a:t>
            </a:r>
          </a:p>
        </p:txBody>
      </p:sp>
      <p:sp>
        <p:nvSpPr>
          <p:cNvPr id="10" name="Text" descr="Text">
            <a:extLst>
              <a:ext uri="{FF2B5EF4-FFF2-40B4-BE49-F238E27FC236}">
                <a16:creationId xmlns:a16="http://schemas.microsoft.com/office/drawing/2014/main" id="{F7085F07-56B0-4443-841E-8375628232BD}"/>
              </a:ext>
            </a:extLst>
          </p:cNvPr>
          <p:cNvSpPr>
            <a:spLocks noGrp="1"/>
          </p:cNvSpPr>
          <p:nvPr>
            <p:ph type="body" sz="quarter" idx="14"/>
          </p:nvPr>
        </p:nvSpPr>
        <p:spPr>
          <a:xfrm>
            <a:off x="4320000" y="2412000"/>
            <a:ext cx="3420000" cy="3600000"/>
          </a:xfrm>
        </p:spPr>
        <p:txBody>
          <a:bodyPr/>
          <a:lstStyle>
            <a:lvl1pPr marL="11112" indent="0">
              <a:buNone/>
              <a:defRPr sz="1800"/>
            </a:lvl1pPr>
            <a:lvl3pPr marL="180975" indent="-169863">
              <a:tabLst/>
              <a:defRPr/>
            </a:lvl3pPr>
          </a:lstStyle>
          <a:p>
            <a:pPr lvl="0"/>
            <a:r>
              <a:rPr lang="en-US"/>
              <a:t>Edit Master text styles</a:t>
            </a:r>
          </a:p>
        </p:txBody>
      </p:sp>
      <p:sp>
        <p:nvSpPr>
          <p:cNvPr id="11" name="Text" descr="Text">
            <a:extLst>
              <a:ext uri="{FF2B5EF4-FFF2-40B4-BE49-F238E27FC236}">
                <a16:creationId xmlns:a16="http://schemas.microsoft.com/office/drawing/2014/main" id="{BB07EA65-C349-F04B-BF09-CC2483489C50}"/>
              </a:ext>
            </a:extLst>
          </p:cNvPr>
          <p:cNvSpPr>
            <a:spLocks noGrp="1"/>
          </p:cNvSpPr>
          <p:nvPr>
            <p:ph type="body" sz="quarter" idx="15"/>
          </p:nvPr>
        </p:nvSpPr>
        <p:spPr>
          <a:xfrm>
            <a:off x="8280000" y="2412000"/>
            <a:ext cx="3420000" cy="3600000"/>
          </a:xfrm>
        </p:spPr>
        <p:txBody>
          <a:bodyPr/>
          <a:lstStyle>
            <a:lvl1pPr marL="11112" indent="0">
              <a:buNone/>
              <a:defRPr sz="1800"/>
            </a:lvl1pPr>
            <a:lvl3pPr marL="180975" indent="-169863">
              <a:tabLst/>
              <a:defRPr/>
            </a:lvl3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3/25/2024</a:t>
            </a:fld>
            <a:endParaRPr lang="en-US" dirty="0"/>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dirty="0"/>
          </a:p>
        </p:txBody>
      </p:sp>
    </p:spTree>
    <p:extLst>
      <p:ext uri="{BB962C8B-B14F-4D97-AF65-F5344CB8AC3E}">
        <p14:creationId xmlns:p14="http://schemas.microsoft.com/office/powerpoint/2010/main" val="2072255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UCL 4 column text">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8999900" cy="1368000"/>
          </a:xfrm>
        </p:spPr>
        <p:txBody>
          <a:bodyPr/>
          <a:lstStyle/>
          <a:p>
            <a:r>
              <a:rPr lang="en-US" dirty="0"/>
              <a:t>Main headline, Arial 44pt bold</a:t>
            </a:r>
          </a:p>
        </p:txBody>
      </p:sp>
      <p:sp>
        <p:nvSpPr>
          <p:cNvPr id="15" name="Text" descr="Text">
            <a:extLst>
              <a:ext uri="{FF2B5EF4-FFF2-40B4-BE49-F238E27FC236}">
                <a16:creationId xmlns:a16="http://schemas.microsoft.com/office/drawing/2014/main" id="{23293D9A-92DE-2745-A551-12503D5B3859}"/>
              </a:ext>
            </a:extLst>
          </p:cNvPr>
          <p:cNvSpPr>
            <a:spLocks noGrp="1"/>
          </p:cNvSpPr>
          <p:nvPr>
            <p:ph type="body" sz="quarter" idx="13"/>
          </p:nvPr>
        </p:nvSpPr>
        <p:spPr>
          <a:xfrm>
            <a:off x="360000" y="2412000"/>
            <a:ext cx="2610000" cy="3764200"/>
          </a:xfrm>
          <a:noFill/>
        </p:spPr>
        <p:txBody>
          <a:bodyPr lIns="0" tIns="0" rIns="0" bIns="0"/>
          <a:lstStyle>
            <a:lvl1pPr>
              <a:defRPr sz="1800"/>
            </a:lvl1pPr>
            <a:lvl2pPr>
              <a:buFontTx/>
              <a:buNone/>
              <a:defRPr/>
            </a:lvl2pPr>
            <a:lvl3pPr marL="180975" indent="-169863">
              <a:tabLst/>
              <a:defRPr/>
            </a:lvl3pPr>
          </a:lstStyle>
          <a:p>
            <a:pPr lvl="0"/>
            <a:r>
              <a:rPr lang="en-US"/>
              <a:t>Edit Master text styles</a:t>
            </a:r>
          </a:p>
        </p:txBody>
      </p:sp>
      <p:sp>
        <p:nvSpPr>
          <p:cNvPr id="10" name="Text" descr="Text">
            <a:extLst>
              <a:ext uri="{FF2B5EF4-FFF2-40B4-BE49-F238E27FC236}">
                <a16:creationId xmlns:a16="http://schemas.microsoft.com/office/drawing/2014/main" id="{F11753E1-8533-844D-B406-655C6C933046}"/>
              </a:ext>
            </a:extLst>
          </p:cNvPr>
          <p:cNvSpPr>
            <a:spLocks noGrp="1"/>
          </p:cNvSpPr>
          <p:nvPr>
            <p:ph type="body" sz="quarter" idx="14"/>
          </p:nvPr>
        </p:nvSpPr>
        <p:spPr>
          <a:xfrm>
            <a:off x="3287688" y="2412000"/>
            <a:ext cx="2610000" cy="3764200"/>
          </a:xfrm>
          <a:noFill/>
        </p:spPr>
        <p:txBody>
          <a:bodyPr lIns="0" tIns="0" rIns="0" bIns="0"/>
          <a:lstStyle>
            <a:lvl1pPr>
              <a:defRPr sz="1800"/>
            </a:lvl1pPr>
            <a:lvl2pPr>
              <a:buFontTx/>
              <a:buNone/>
              <a:defRPr/>
            </a:lvl2pPr>
            <a:lvl3pPr marL="180975" indent="-169863">
              <a:tabLst/>
              <a:defRPr/>
            </a:lvl3pPr>
          </a:lstStyle>
          <a:p>
            <a:pPr lvl="0"/>
            <a:r>
              <a:rPr lang="en-US"/>
              <a:t>Edit Master text styles</a:t>
            </a:r>
          </a:p>
        </p:txBody>
      </p:sp>
      <p:sp>
        <p:nvSpPr>
          <p:cNvPr id="11" name="Text" descr="Text">
            <a:extLst>
              <a:ext uri="{FF2B5EF4-FFF2-40B4-BE49-F238E27FC236}">
                <a16:creationId xmlns:a16="http://schemas.microsoft.com/office/drawing/2014/main" id="{562D057E-84DA-844C-8F30-A88C629E1DFE}"/>
              </a:ext>
            </a:extLst>
          </p:cNvPr>
          <p:cNvSpPr>
            <a:spLocks noGrp="1"/>
          </p:cNvSpPr>
          <p:nvPr>
            <p:ph type="body" sz="quarter" idx="15"/>
          </p:nvPr>
        </p:nvSpPr>
        <p:spPr>
          <a:xfrm>
            <a:off x="6168008" y="2412000"/>
            <a:ext cx="2610000" cy="3764200"/>
          </a:xfrm>
          <a:noFill/>
        </p:spPr>
        <p:txBody>
          <a:bodyPr lIns="0" tIns="0" rIns="0" bIns="0"/>
          <a:lstStyle>
            <a:lvl1pPr>
              <a:defRPr sz="1800"/>
            </a:lvl1pPr>
            <a:lvl2pPr>
              <a:buFontTx/>
              <a:buNone/>
              <a:defRPr/>
            </a:lvl2pPr>
            <a:lvl3pPr marL="180975" indent="-169863">
              <a:tabLst/>
              <a:defRPr/>
            </a:lvl3pPr>
          </a:lstStyle>
          <a:p>
            <a:pPr lvl="0"/>
            <a:r>
              <a:rPr lang="en-US"/>
              <a:t>Edit Master text styles</a:t>
            </a:r>
          </a:p>
        </p:txBody>
      </p:sp>
      <p:sp>
        <p:nvSpPr>
          <p:cNvPr id="12" name="Text" descr="Text">
            <a:extLst>
              <a:ext uri="{FF2B5EF4-FFF2-40B4-BE49-F238E27FC236}">
                <a16:creationId xmlns:a16="http://schemas.microsoft.com/office/drawing/2014/main" id="{3FA6CE8B-790A-C44A-B1D0-DA5AC754A4F7}"/>
              </a:ext>
            </a:extLst>
          </p:cNvPr>
          <p:cNvSpPr>
            <a:spLocks noGrp="1"/>
          </p:cNvSpPr>
          <p:nvPr>
            <p:ph type="body" sz="quarter" idx="16"/>
          </p:nvPr>
        </p:nvSpPr>
        <p:spPr>
          <a:xfrm>
            <a:off x="9048328" y="2412000"/>
            <a:ext cx="2610000" cy="3764200"/>
          </a:xfrm>
          <a:noFill/>
        </p:spPr>
        <p:txBody>
          <a:bodyPr lIns="0" tIns="0" rIns="0" bIns="0"/>
          <a:lstStyle>
            <a:lvl1pPr>
              <a:defRPr sz="1800"/>
            </a:lvl1pPr>
            <a:lvl2pPr>
              <a:buFontTx/>
              <a:buNone/>
              <a:defRPr/>
            </a:lvl2pPr>
            <a:lvl3pPr marL="180975" indent="-169863">
              <a:tabLst/>
              <a:defRPr/>
            </a:lvl3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3/25/2024</a:t>
            </a:fld>
            <a:endParaRPr lang="en-US" dirty="0"/>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dirty="0"/>
          </a:p>
        </p:txBody>
      </p:sp>
    </p:spTree>
    <p:extLst>
      <p:ext uri="{BB962C8B-B14F-4D97-AF65-F5344CB8AC3E}">
        <p14:creationId xmlns:p14="http://schemas.microsoft.com/office/powerpoint/2010/main" val="30968758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UCL 4 column colour panels">
    <p:spTree>
      <p:nvGrpSpPr>
        <p:cNvPr id="1" name=""/>
        <p:cNvGrpSpPr/>
        <p:nvPr/>
      </p:nvGrpSpPr>
      <p:grpSpPr>
        <a:xfrm>
          <a:off x="0" y="0"/>
          <a:ext cx="0" cy="0"/>
          <a:chOff x="0" y="0"/>
          <a:chExt cx="0" cy="0"/>
        </a:xfrm>
      </p:grpSpPr>
      <p:sp>
        <p:nvSpPr>
          <p:cNvPr id="7" name="Main Headline" descr="Headline">
            <a:extLst>
              <a:ext uri="{FF2B5EF4-FFF2-40B4-BE49-F238E27FC236}">
                <a16:creationId xmlns:a16="http://schemas.microsoft.com/office/drawing/2014/main" id="{5CB62203-BCF9-3241-9684-0F4402446FAF}"/>
              </a:ext>
            </a:extLst>
          </p:cNvPr>
          <p:cNvSpPr>
            <a:spLocks noGrp="1"/>
          </p:cNvSpPr>
          <p:nvPr>
            <p:ph type="body" sz="quarter" idx="13"/>
          </p:nvPr>
        </p:nvSpPr>
        <p:spPr>
          <a:xfrm>
            <a:off x="360000" y="922302"/>
            <a:ext cx="2610000" cy="5220000"/>
          </a:xfrm>
          <a:solidFill>
            <a:srgbClr val="002248"/>
          </a:solidFill>
        </p:spPr>
        <p:txBody>
          <a:bodyPr lIns="180000" tIns="180000" rIns="180000" bIns="180000"/>
          <a:lstStyle>
            <a:lvl1pPr marL="11112" indent="0">
              <a:buNone/>
              <a:defRPr>
                <a:solidFill>
                  <a:schemeClr val="bg1"/>
                </a:solidFill>
              </a:defRPr>
            </a:lvl1pPr>
            <a:lvl2pPr>
              <a:buFontTx/>
              <a:buNone/>
              <a:defRPr/>
            </a:lvl2pPr>
          </a:lstStyle>
          <a:p>
            <a:pPr lvl="0"/>
            <a:r>
              <a:rPr lang="en-US" sz="3600" dirty="0">
                <a:latin typeface="Arial" panose="020B0604020202020204" pitchFamily="34" charset="0"/>
                <a:cs typeface="Arial" panose="020B0604020202020204" pitchFamily="34" charset="0"/>
              </a:rPr>
              <a:t>Edit Master text styles</a:t>
            </a:r>
          </a:p>
        </p:txBody>
      </p:sp>
      <p:sp>
        <p:nvSpPr>
          <p:cNvPr id="8" name="background">
            <a:extLst>
              <a:ext uri="{FF2B5EF4-FFF2-40B4-BE49-F238E27FC236}">
                <a16:creationId xmlns:a16="http://schemas.microsoft.com/office/drawing/2014/main" id="{E0051C4D-5840-9846-A6CC-052B1F915DE4}"/>
              </a:ext>
            </a:extLst>
          </p:cNvPr>
          <p:cNvSpPr>
            <a:spLocks noGrp="1"/>
          </p:cNvSpPr>
          <p:nvPr>
            <p:ph type="body" sz="quarter" idx="14" hasCustomPrompt="1"/>
          </p:nvPr>
        </p:nvSpPr>
        <p:spPr>
          <a:xfrm>
            <a:off x="3286800" y="900000"/>
            <a:ext cx="2610000" cy="5220000"/>
          </a:xfrm>
          <a:solidFill>
            <a:srgbClr val="002248"/>
          </a:solidFill>
        </p:spPr>
        <p:txBody>
          <a:bodyPr lIns="180000" tIns="180000" rIns="180000" bIns="180000"/>
          <a:lstStyle>
            <a:lvl1pPr marL="11112" indent="0">
              <a:buNone/>
              <a:defRPr>
                <a:solidFill>
                  <a:schemeClr val="bg1"/>
                </a:solidFill>
              </a:defRPr>
            </a:lvl1pPr>
            <a:lvl2pPr>
              <a:buFontTx/>
              <a:buNone/>
              <a:defRPr/>
            </a:lvl2pPr>
          </a:lstStyle>
          <a:p>
            <a:r>
              <a:rPr lang="en-US" sz="3600" dirty="0">
                <a:latin typeface="Arial" panose="020B0604020202020204" pitchFamily="34" charset="0"/>
                <a:cs typeface="Arial" panose="020B0604020202020204" pitchFamily="34" charset="0"/>
              </a:rPr>
              <a:t>1</a:t>
            </a:r>
          </a:p>
        </p:txBody>
      </p:sp>
      <p:pic>
        <p:nvPicPr>
          <p:cNvPr id="19" name="Picture" descr="Image">
            <a:extLst>
              <a:ext uri="{FF2B5EF4-FFF2-40B4-BE49-F238E27FC236}">
                <a16:creationId xmlns:a16="http://schemas.microsoft.com/office/drawing/2014/main" id="{7D295661-D9DD-8D43-9041-6814DE8FF69D}"/>
              </a:ext>
            </a:extLst>
          </p:cNvPr>
          <p:cNvPicPr>
            <a:picLocks noChangeAspect="1"/>
          </p:cNvPicPr>
          <p:nvPr userDrawn="1"/>
        </p:nvPicPr>
        <p:blipFill>
          <a:blip r:embed="rId2"/>
          <a:stretch>
            <a:fillRect/>
          </a:stretch>
        </p:blipFill>
        <p:spPr>
          <a:xfrm>
            <a:off x="3905624" y="1290917"/>
            <a:ext cx="1328200" cy="1557617"/>
          </a:xfrm>
          <a:prstGeom prst="rect">
            <a:avLst/>
          </a:prstGeom>
        </p:spPr>
      </p:pic>
      <p:sp>
        <p:nvSpPr>
          <p:cNvPr id="13" name="Text" descr="Text">
            <a:extLst>
              <a:ext uri="{FF2B5EF4-FFF2-40B4-BE49-F238E27FC236}">
                <a16:creationId xmlns:a16="http://schemas.microsoft.com/office/drawing/2014/main" id="{73CED3B5-33C7-894B-9D58-FC396998F4D3}"/>
              </a:ext>
            </a:extLst>
          </p:cNvPr>
          <p:cNvSpPr>
            <a:spLocks noGrp="1"/>
          </p:cNvSpPr>
          <p:nvPr>
            <p:ph type="body" sz="quarter" idx="18"/>
          </p:nvPr>
        </p:nvSpPr>
        <p:spPr>
          <a:xfrm>
            <a:off x="3503712" y="3073400"/>
            <a:ext cx="2222500" cy="3022600"/>
          </a:xfrm>
        </p:spPr>
        <p:txBody>
          <a:bodyPr/>
          <a:lstStyle>
            <a:lvl1pPr>
              <a:defRPr sz="1800">
                <a:solidFill>
                  <a:schemeClr val="bg1"/>
                </a:solidFill>
              </a:defRPr>
            </a:lvl1pPr>
            <a:lvl2pPr algn="l">
              <a:defRPr sz="1800"/>
            </a:lvl2pPr>
            <a:lvl3pPr marL="180975" indent="-169863">
              <a:tabLst/>
              <a:defRPr/>
            </a:lvl3pPr>
          </a:lstStyle>
          <a:p>
            <a:pPr lvl="0"/>
            <a:r>
              <a:rPr lang="en-US" dirty="0"/>
              <a:t>Edit Master text styles</a:t>
            </a:r>
          </a:p>
        </p:txBody>
      </p:sp>
      <p:sp>
        <p:nvSpPr>
          <p:cNvPr id="9" name="background">
            <a:extLst>
              <a:ext uri="{FF2B5EF4-FFF2-40B4-BE49-F238E27FC236}">
                <a16:creationId xmlns:a16="http://schemas.microsoft.com/office/drawing/2014/main" id="{E69AB749-3152-6149-94E2-048594181730}"/>
              </a:ext>
            </a:extLst>
          </p:cNvPr>
          <p:cNvSpPr>
            <a:spLocks noGrp="1"/>
          </p:cNvSpPr>
          <p:nvPr>
            <p:ph type="body" sz="quarter" idx="15" hasCustomPrompt="1"/>
          </p:nvPr>
        </p:nvSpPr>
        <p:spPr>
          <a:xfrm>
            <a:off x="6238800" y="900000"/>
            <a:ext cx="2610000" cy="5220000"/>
          </a:xfrm>
          <a:solidFill>
            <a:srgbClr val="002248"/>
          </a:solidFill>
        </p:spPr>
        <p:txBody>
          <a:bodyPr lIns="180000" tIns="180000" rIns="180000" bIns="180000"/>
          <a:lstStyle>
            <a:lvl1pPr marL="11112" indent="0">
              <a:buNone/>
              <a:defRPr>
                <a:solidFill>
                  <a:schemeClr val="bg1"/>
                </a:solidFill>
              </a:defRPr>
            </a:lvl1pPr>
            <a:lvl2pPr>
              <a:buFontTx/>
              <a:buNone/>
              <a:defRPr/>
            </a:lvl2pPr>
          </a:lstStyle>
          <a:p>
            <a:r>
              <a:rPr lang="en-US" sz="3600" dirty="0">
                <a:latin typeface="Arial" panose="020B0604020202020204" pitchFamily="34" charset="0"/>
                <a:cs typeface="Arial" panose="020B0604020202020204" pitchFamily="34" charset="0"/>
              </a:rPr>
              <a:t>2</a:t>
            </a:r>
          </a:p>
        </p:txBody>
      </p:sp>
      <p:pic>
        <p:nvPicPr>
          <p:cNvPr id="21" name="Picture" descr="Image">
            <a:extLst>
              <a:ext uri="{FF2B5EF4-FFF2-40B4-BE49-F238E27FC236}">
                <a16:creationId xmlns:a16="http://schemas.microsoft.com/office/drawing/2014/main" id="{34669171-BF23-B54C-8D3F-B1C89E122C36}"/>
              </a:ext>
            </a:extLst>
          </p:cNvPr>
          <p:cNvPicPr>
            <a:picLocks noChangeAspect="1"/>
          </p:cNvPicPr>
          <p:nvPr userDrawn="1"/>
        </p:nvPicPr>
        <p:blipFill>
          <a:blip r:embed="rId2"/>
          <a:stretch>
            <a:fillRect/>
          </a:stretch>
        </p:blipFill>
        <p:spPr>
          <a:xfrm>
            <a:off x="6960096" y="1292400"/>
            <a:ext cx="1328200" cy="1557617"/>
          </a:xfrm>
          <a:prstGeom prst="rect">
            <a:avLst/>
          </a:prstGeom>
        </p:spPr>
      </p:pic>
      <p:sp>
        <p:nvSpPr>
          <p:cNvPr id="14" name="Text" descr="Text">
            <a:extLst>
              <a:ext uri="{FF2B5EF4-FFF2-40B4-BE49-F238E27FC236}">
                <a16:creationId xmlns:a16="http://schemas.microsoft.com/office/drawing/2014/main" id="{87F3A240-3369-0145-B540-5A60FA0848EA}"/>
              </a:ext>
            </a:extLst>
          </p:cNvPr>
          <p:cNvSpPr>
            <a:spLocks noGrp="1"/>
          </p:cNvSpPr>
          <p:nvPr>
            <p:ph type="body" sz="quarter" idx="19"/>
          </p:nvPr>
        </p:nvSpPr>
        <p:spPr>
          <a:xfrm>
            <a:off x="6456040" y="3073400"/>
            <a:ext cx="2222500" cy="3022600"/>
          </a:xfrm>
        </p:spPr>
        <p:txBody>
          <a:bodyPr/>
          <a:lstStyle>
            <a:lvl1pPr>
              <a:defRPr sz="1800">
                <a:solidFill>
                  <a:schemeClr val="bg1"/>
                </a:solidFill>
              </a:defRPr>
            </a:lvl1pPr>
            <a:lvl2pPr algn="l">
              <a:defRPr sz="1800"/>
            </a:lvl2pPr>
            <a:lvl3pPr marL="180975" indent="-169863">
              <a:tabLst/>
              <a:defRPr/>
            </a:lvl3pPr>
          </a:lstStyle>
          <a:p>
            <a:pPr lvl="0"/>
            <a:r>
              <a:rPr lang="en-US" dirty="0"/>
              <a:t>Edit Master text styles</a:t>
            </a:r>
          </a:p>
        </p:txBody>
      </p:sp>
      <p:sp>
        <p:nvSpPr>
          <p:cNvPr id="10" name="background">
            <a:extLst>
              <a:ext uri="{FF2B5EF4-FFF2-40B4-BE49-F238E27FC236}">
                <a16:creationId xmlns:a16="http://schemas.microsoft.com/office/drawing/2014/main" id="{F708712F-D0E9-B94A-A9B7-F258F0F10A73}"/>
              </a:ext>
            </a:extLst>
          </p:cNvPr>
          <p:cNvSpPr>
            <a:spLocks noGrp="1"/>
          </p:cNvSpPr>
          <p:nvPr>
            <p:ph type="body" sz="quarter" idx="16" hasCustomPrompt="1"/>
          </p:nvPr>
        </p:nvSpPr>
        <p:spPr>
          <a:xfrm>
            <a:off x="9190800" y="900000"/>
            <a:ext cx="2610000" cy="5220000"/>
          </a:xfrm>
          <a:solidFill>
            <a:srgbClr val="002248"/>
          </a:solidFill>
        </p:spPr>
        <p:txBody>
          <a:bodyPr lIns="180000" tIns="180000" rIns="180000" bIns="180000"/>
          <a:lstStyle>
            <a:lvl1pPr marL="11112" indent="0">
              <a:buNone/>
              <a:defRPr>
                <a:solidFill>
                  <a:schemeClr val="bg1"/>
                </a:solidFill>
              </a:defRPr>
            </a:lvl1pPr>
            <a:lvl2pPr>
              <a:buFontTx/>
              <a:buNone/>
              <a:defRPr/>
            </a:lvl2pPr>
          </a:lstStyle>
          <a:p>
            <a:r>
              <a:rPr lang="en-US" sz="3600" dirty="0">
                <a:latin typeface="Arial" panose="020B0604020202020204" pitchFamily="34" charset="0"/>
                <a:cs typeface="Arial" panose="020B0604020202020204" pitchFamily="34" charset="0"/>
              </a:rPr>
              <a:t>3</a:t>
            </a:r>
          </a:p>
        </p:txBody>
      </p:sp>
      <p:pic>
        <p:nvPicPr>
          <p:cNvPr id="22" name="Picture" descr="Image">
            <a:extLst>
              <a:ext uri="{FF2B5EF4-FFF2-40B4-BE49-F238E27FC236}">
                <a16:creationId xmlns:a16="http://schemas.microsoft.com/office/drawing/2014/main" id="{8073F21E-F4EF-B246-B7E8-4FA799EC37BA}"/>
              </a:ext>
            </a:extLst>
          </p:cNvPr>
          <p:cNvPicPr>
            <a:picLocks noChangeAspect="1"/>
          </p:cNvPicPr>
          <p:nvPr userDrawn="1"/>
        </p:nvPicPr>
        <p:blipFill>
          <a:blip r:embed="rId2"/>
          <a:stretch>
            <a:fillRect/>
          </a:stretch>
        </p:blipFill>
        <p:spPr>
          <a:xfrm>
            <a:off x="9840416" y="1290917"/>
            <a:ext cx="1328200" cy="1557617"/>
          </a:xfrm>
          <a:prstGeom prst="rect">
            <a:avLst/>
          </a:prstGeom>
        </p:spPr>
      </p:pic>
      <p:sp>
        <p:nvSpPr>
          <p:cNvPr id="16" name="Text" descr="Text">
            <a:extLst>
              <a:ext uri="{FF2B5EF4-FFF2-40B4-BE49-F238E27FC236}">
                <a16:creationId xmlns:a16="http://schemas.microsoft.com/office/drawing/2014/main" id="{5387EEB0-9F43-E241-9EDB-010FB36582B4}"/>
              </a:ext>
            </a:extLst>
          </p:cNvPr>
          <p:cNvSpPr>
            <a:spLocks noGrp="1"/>
          </p:cNvSpPr>
          <p:nvPr>
            <p:ph type="body" sz="quarter" idx="21"/>
          </p:nvPr>
        </p:nvSpPr>
        <p:spPr>
          <a:xfrm>
            <a:off x="9408368" y="3068960"/>
            <a:ext cx="2222500" cy="3022600"/>
          </a:xfrm>
        </p:spPr>
        <p:txBody>
          <a:bodyPr/>
          <a:lstStyle>
            <a:lvl1pPr>
              <a:defRPr sz="1800">
                <a:solidFill>
                  <a:schemeClr val="bg1"/>
                </a:solidFill>
              </a:defRPr>
            </a:lvl1pPr>
            <a:lvl2pPr algn="l">
              <a:defRPr sz="1800"/>
            </a:lvl2pPr>
            <a:lvl3pPr marL="180975" indent="-169863">
              <a:tabLst/>
              <a:defRPr/>
            </a:lvl3pPr>
          </a:lstStyle>
          <a:p>
            <a:pPr lvl="0"/>
            <a:r>
              <a:rPr lang="en-US" dirty="0"/>
              <a:t>Edit Master text styles</a:t>
            </a:r>
          </a:p>
        </p:txBody>
      </p:sp>
      <p:sp>
        <p:nvSpPr>
          <p:cNvPr id="3" name="Date Placeholder 2">
            <a:extLst>
              <a:ext uri="{FF2B5EF4-FFF2-40B4-BE49-F238E27FC236}">
                <a16:creationId xmlns:a16="http://schemas.microsoft.com/office/drawing/2014/main" id="{26373E51-46F8-B446-A241-A5395388A9EB}"/>
              </a:ext>
            </a:extLst>
          </p:cNvPr>
          <p:cNvSpPr>
            <a:spLocks noGrp="1"/>
          </p:cNvSpPr>
          <p:nvPr>
            <p:ph type="dt" sz="half" idx="10"/>
          </p:nvPr>
        </p:nvSpPr>
        <p:spPr/>
        <p:txBody>
          <a:bodyPr/>
          <a:lstStyle/>
          <a:p>
            <a:pPr>
              <a:defRPr/>
            </a:pPr>
            <a:fld id="{C6478F44-CA4B-8F47-8400-2C19AC9A20AB}" type="datetimeFigureOut">
              <a:rPr lang="en-US" smtClean="0"/>
              <a:pPr>
                <a:defRPr/>
              </a:pPr>
              <a:t>3/25/2024</a:t>
            </a:fld>
            <a:endParaRPr lang="en-US" dirty="0"/>
          </a:p>
        </p:txBody>
      </p:sp>
      <p:sp>
        <p:nvSpPr>
          <p:cNvPr id="4" name="Footer Placeholder 3">
            <a:extLst>
              <a:ext uri="{FF2B5EF4-FFF2-40B4-BE49-F238E27FC236}">
                <a16:creationId xmlns:a16="http://schemas.microsoft.com/office/drawing/2014/main" id="{B8BCFD4B-BF38-E841-868E-C9F3BBC7265C}"/>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DB688DCC-68B7-D349-B50E-BEE3CC1D87CA}"/>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dirty="0"/>
          </a:p>
        </p:txBody>
      </p:sp>
    </p:spTree>
    <p:extLst>
      <p:ext uri="{BB962C8B-B14F-4D97-AF65-F5344CB8AC3E}">
        <p14:creationId xmlns:p14="http://schemas.microsoft.com/office/powerpoint/2010/main" val="39238968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UCL two column Image">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5400000" cy="2325802"/>
          </a:xfrm>
        </p:spPr>
        <p:txBody>
          <a:bodyPr/>
          <a:lstStyle>
            <a:lvl1pPr>
              <a:defRPr sz="3600" b="0"/>
            </a:lvl1pPr>
          </a:lstStyle>
          <a:p>
            <a:pPr lvl="0"/>
            <a:r>
              <a:rPr lang="en-GB" dirty="0"/>
              <a:t>Heading</a:t>
            </a:r>
          </a:p>
        </p:txBody>
      </p:sp>
      <p:sp>
        <p:nvSpPr>
          <p:cNvPr id="11" name="Text" descr="Text">
            <a:extLst>
              <a:ext uri="{FF2B5EF4-FFF2-40B4-BE49-F238E27FC236}">
                <a16:creationId xmlns:a16="http://schemas.microsoft.com/office/drawing/2014/main" id="{96CC15FA-5D3D-604E-8882-80A2838906CB}"/>
              </a:ext>
            </a:extLst>
          </p:cNvPr>
          <p:cNvSpPr>
            <a:spLocks noGrp="1"/>
          </p:cNvSpPr>
          <p:nvPr>
            <p:ph type="body" sz="quarter" idx="13"/>
          </p:nvPr>
        </p:nvSpPr>
        <p:spPr>
          <a:xfrm>
            <a:off x="360000" y="3618500"/>
            <a:ext cx="5399088" cy="2617200"/>
          </a:xfrm>
        </p:spPr>
        <p:txBody>
          <a:bodyPr/>
          <a:lstStyle>
            <a:lvl1pPr marL="180975" marR="0" indent="-18097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1800"/>
            </a:lvl1pPr>
          </a:lstStyle>
          <a:p>
            <a:pPr lvl="0"/>
            <a:r>
              <a:rPr lang="en-US"/>
              <a:t>Edit Master text styles</a:t>
            </a:r>
          </a:p>
        </p:txBody>
      </p:sp>
      <p:sp>
        <p:nvSpPr>
          <p:cNvPr id="7" name="Picture" descr="Image">
            <a:extLst>
              <a:ext uri="{FF2B5EF4-FFF2-40B4-BE49-F238E27FC236}">
                <a16:creationId xmlns:a16="http://schemas.microsoft.com/office/drawing/2014/main" id="{C443FA27-F0DB-1840-998D-206100BED38F}"/>
              </a:ext>
            </a:extLst>
          </p:cNvPr>
          <p:cNvSpPr>
            <a:spLocks noGrp="1"/>
          </p:cNvSpPr>
          <p:nvPr>
            <p:ph type="pic" sz="quarter" idx="18" hasCustomPrompt="1"/>
          </p:nvPr>
        </p:nvSpPr>
        <p:spPr>
          <a:xfrm>
            <a:off x="5940000" y="900000"/>
            <a:ext cx="5400000" cy="5344683"/>
          </a:xfrm>
          <a:solidFill>
            <a:srgbClr val="FFFFFF"/>
          </a:solidFill>
          <a:ln>
            <a:noFill/>
          </a:ln>
        </p:spPr>
        <p:txBody>
          <a:bodyPr anchor="b" anchorCtr="0"/>
          <a:lstStyle>
            <a:lvl1pPr marL="11112" indent="0" algn="ctr">
              <a:buNone/>
              <a:defRPr sz="2400"/>
            </a:lvl1pPr>
          </a:lstStyle>
          <a:p>
            <a:r>
              <a:rPr lang="en-GB" dirty="0"/>
              <a:t>Click to add picture</a:t>
            </a:r>
            <a:br>
              <a:rPr lang="en-GB" dirty="0"/>
            </a:br>
            <a:endParaRPr lang="en-GB" dirty="0"/>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3/25/2024</a:t>
            </a:fld>
            <a:endParaRPr lang="en-US" dirty="0"/>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dirty="0"/>
          </a:p>
        </p:txBody>
      </p:sp>
    </p:spTree>
    <p:extLst>
      <p:ext uri="{BB962C8B-B14F-4D97-AF65-F5344CB8AC3E}">
        <p14:creationId xmlns:p14="http://schemas.microsoft.com/office/powerpoint/2010/main" val="7005527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UCL three column image">
    <p:spTree>
      <p:nvGrpSpPr>
        <p:cNvPr id="1" name=""/>
        <p:cNvGrpSpPr/>
        <p:nvPr/>
      </p:nvGrpSpPr>
      <p:grpSpPr>
        <a:xfrm>
          <a:off x="0" y="0"/>
          <a:ext cx="0" cy="0"/>
          <a:chOff x="0" y="0"/>
          <a:chExt cx="0" cy="0"/>
        </a:xfrm>
      </p:grpSpPr>
      <p:sp>
        <p:nvSpPr>
          <p:cNvPr id="12" name="Picture" descr="Image">
            <a:extLst>
              <a:ext uri="{FF2B5EF4-FFF2-40B4-BE49-F238E27FC236}">
                <a16:creationId xmlns:a16="http://schemas.microsoft.com/office/drawing/2014/main" id="{935F83AB-29A1-EF49-B6EC-5214A87545D5}"/>
              </a:ext>
            </a:extLst>
          </p:cNvPr>
          <p:cNvSpPr>
            <a:spLocks noGrp="1"/>
          </p:cNvSpPr>
          <p:nvPr>
            <p:ph type="pic" sz="quarter" idx="16" hasCustomPrompt="1"/>
          </p:nvPr>
        </p:nvSpPr>
        <p:spPr>
          <a:xfrm>
            <a:off x="360000" y="900000"/>
            <a:ext cx="3420000" cy="2880000"/>
          </a:xfrm>
          <a:solidFill>
            <a:srgbClr val="FFFFFF"/>
          </a:solidFill>
          <a:ln>
            <a:noFill/>
          </a:ln>
        </p:spPr>
        <p:txBody>
          <a:bodyPr anchor="b" anchorCtr="0"/>
          <a:lstStyle>
            <a:lvl1pPr marL="11112" indent="0" algn="ctr">
              <a:buNone/>
              <a:defRPr sz="2400"/>
            </a:lvl1pPr>
          </a:lstStyle>
          <a:p>
            <a:r>
              <a:rPr lang="en-GB" dirty="0"/>
              <a:t>Click to add picture</a:t>
            </a:r>
            <a:br>
              <a:rPr lang="en-GB" dirty="0"/>
            </a:br>
            <a:endParaRPr lang="en-GB" dirty="0"/>
          </a:p>
        </p:txBody>
      </p:sp>
      <p:sp>
        <p:nvSpPr>
          <p:cNvPr id="8" name="Text" descr="Text">
            <a:extLst>
              <a:ext uri="{FF2B5EF4-FFF2-40B4-BE49-F238E27FC236}">
                <a16:creationId xmlns:a16="http://schemas.microsoft.com/office/drawing/2014/main" id="{83D66963-CB2B-4B4F-BCF3-CFD7FD192F0F}"/>
              </a:ext>
            </a:extLst>
          </p:cNvPr>
          <p:cNvSpPr>
            <a:spLocks noGrp="1"/>
          </p:cNvSpPr>
          <p:nvPr>
            <p:ph type="body" sz="quarter" idx="13"/>
          </p:nvPr>
        </p:nvSpPr>
        <p:spPr>
          <a:xfrm>
            <a:off x="360000" y="4017600"/>
            <a:ext cx="3420000" cy="2304000"/>
          </a:xfrm>
        </p:spPr>
        <p:txBody>
          <a:bodyPr/>
          <a:lstStyle>
            <a:lvl1pPr marL="180975" indent="-169863">
              <a:tabLst/>
              <a:defRPr sz="1800"/>
            </a:lvl1pPr>
          </a:lstStyle>
          <a:p>
            <a:pPr lvl="0"/>
            <a:r>
              <a:rPr lang="en-US"/>
              <a:t>Edit Master text styles</a:t>
            </a:r>
          </a:p>
        </p:txBody>
      </p:sp>
      <p:sp>
        <p:nvSpPr>
          <p:cNvPr id="13" name="Picture" descr="Image">
            <a:extLst>
              <a:ext uri="{FF2B5EF4-FFF2-40B4-BE49-F238E27FC236}">
                <a16:creationId xmlns:a16="http://schemas.microsoft.com/office/drawing/2014/main" id="{E95E3DE4-2C02-DF4D-871A-130A912A3EB7}"/>
              </a:ext>
            </a:extLst>
          </p:cNvPr>
          <p:cNvSpPr>
            <a:spLocks noGrp="1"/>
          </p:cNvSpPr>
          <p:nvPr>
            <p:ph type="pic" sz="quarter" idx="17" hasCustomPrompt="1"/>
          </p:nvPr>
        </p:nvSpPr>
        <p:spPr>
          <a:xfrm>
            <a:off x="4295800" y="900000"/>
            <a:ext cx="3420000" cy="2880000"/>
          </a:xfrm>
          <a:solidFill>
            <a:srgbClr val="FFFFFF"/>
          </a:solidFill>
          <a:ln>
            <a:noFill/>
          </a:ln>
        </p:spPr>
        <p:txBody>
          <a:bodyPr anchor="b" anchorCtr="0"/>
          <a:lstStyle>
            <a:lvl1pPr marL="11112" indent="0" algn="ctr">
              <a:buNone/>
              <a:defRPr sz="2400"/>
            </a:lvl1pPr>
          </a:lstStyle>
          <a:p>
            <a:r>
              <a:rPr lang="en-GB" dirty="0"/>
              <a:t>Click to add picture</a:t>
            </a:r>
            <a:br>
              <a:rPr lang="en-GB" dirty="0"/>
            </a:br>
            <a:endParaRPr lang="en-GB" dirty="0"/>
          </a:p>
        </p:txBody>
      </p:sp>
      <p:sp>
        <p:nvSpPr>
          <p:cNvPr id="10" name="Text" descr="Text">
            <a:extLst>
              <a:ext uri="{FF2B5EF4-FFF2-40B4-BE49-F238E27FC236}">
                <a16:creationId xmlns:a16="http://schemas.microsoft.com/office/drawing/2014/main" id="{F7085F07-56B0-4443-841E-8375628232BD}"/>
              </a:ext>
            </a:extLst>
          </p:cNvPr>
          <p:cNvSpPr>
            <a:spLocks noGrp="1"/>
          </p:cNvSpPr>
          <p:nvPr>
            <p:ph type="body" sz="quarter" idx="14"/>
          </p:nvPr>
        </p:nvSpPr>
        <p:spPr>
          <a:xfrm>
            <a:off x="4320000" y="4017600"/>
            <a:ext cx="3420000" cy="2304000"/>
          </a:xfrm>
        </p:spPr>
        <p:txBody>
          <a:bodyPr/>
          <a:lstStyle>
            <a:lvl1pPr marL="180975" indent="-169863">
              <a:tabLst/>
              <a:defRPr sz="1800"/>
            </a:lvl1pPr>
          </a:lstStyle>
          <a:p>
            <a:pPr lvl="0"/>
            <a:r>
              <a:rPr lang="en-US"/>
              <a:t>Edit Master text styles</a:t>
            </a:r>
          </a:p>
        </p:txBody>
      </p:sp>
      <p:sp>
        <p:nvSpPr>
          <p:cNvPr id="15" name="Picture" descr="Image">
            <a:extLst>
              <a:ext uri="{FF2B5EF4-FFF2-40B4-BE49-F238E27FC236}">
                <a16:creationId xmlns:a16="http://schemas.microsoft.com/office/drawing/2014/main" id="{08A0AD7D-724B-E44B-89BE-D93B46E6BC83}"/>
              </a:ext>
            </a:extLst>
          </p:cNvPr>
          <p:cNvSpPr>
            <a:spLocks noGrp="1"/>
          </p:cNvSpPr>
          <p:nvPr>
            <p:ph type="pic" sz="quarter" idx="18" hasCustomPrompt="1"/>
          </p:nvPr>
        </p:nvSpPr>
        <p:spPr>
          <a:xfrm>
            <a:off x="8256240" y="900000"/>
            <a:ext cx="3420000" cy="2880000"/>
          </a:xfrm>
          <a:solidFill>
            <a:srgbClr val="FFFFFF"/>
          </a:solidFill>
          <a:ln>
            <a:noFill/>
          </a:ln>
        </p:spPr>
        <p:txBody>
          <a:bodyPr anchor="b" anchorCtr="0"/>
          <a:lstStyle>
            <a:lvl1pPr marL="11112" indent="0" algn="ctr">
              <a:buNone/>
              <a:defRPr sz="2400"/>
            </a:lvl1pPr>
          </a:lstStyle>
          <a:p>
            <a:r>
              <a:rPr lang="en-GB" dirty="0"/>
              <a:t>Click to add picture</a:t>
            </a:r>
            <a:br>
              <a:rPr lang="en-GB" dirty="0"/>
            </a:br>
            <a:endParaRPr lang="en-GB" dirty="0"/>
          </a:p>
        </p:txBody>
      </p:sp>
      <p:sp>
        <p:nvSpPr>
          <p:cNvPr id="11" name="Text" descr="Text">
            <a:extLst>
              <a:ext uri="{FF2B5EF4-FFF2-40B4-BE49-F238E27FC236}">
                <a16:creationId xmlns:a16="http://schemas.microsoft.com/office/drawing/2014/main" id="{BB07EA65-C349-F04B-BF09-CC2483489C50}"/>
              </a:ext>
            </a:extLst>
          </p:cNvPr>
          <p:cNvSpPr>
            <a:spLocks noGrp="1"/>
          </p:cNvSpPr>
          <p:nvPr>
            <p:ph type="body" sz="quarter" idx="15"/>
          </p:nvPr>
        </p:nvSpPr>
        <p:spPr>
          <a:xfrm>
            <a:off x="8280218" y="4017600"/>
            <a:ext cx="3420000" cy="2304000"/>
          </a:xfrm>
        </p:spPr>
        <p:txBody>
          <a:bodyPr/>
          <a:lstStyle>
            <a:lvl1pPr marL="180975" indent="-169863">
              <a:tabLst/>
              <a:defRPr sz="1800"/>
            </a:lvl1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3/25/2024</a:t>
            </a:fld>
            <a:endParaRPr lang="en-US" dirty="0"/>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dirty="0"/>
          </a:p>
        </p:txBody>
      </p:sp>
    </p:spTree>
    <p:extLst>
      <p:ext uri="{BB962C8B-B14F-4D97-AF65-F5344CB8AC3E}">
        <p14:creationId xmlns:p14="http://schemas.microsoft.com/office/powerpoint/2010/main" val="2058088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4A6BFA9-1BCD-491A-800A-1E298D3B00B4}" type="datetimeFigureOut">
              <a:rPr lang="en-GB" smtClean="0"/>
              <a:t>25/03/2024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4FFDFC6-9572-4EF7-925F-C2DF4CE16CAB}" type="slidenum">
              <a:rPr lang="en-GB" smtClean="0"/>
              <a:t>‹#›</a:t>
            </a:fld>
            <a:endParaRPr lang="en-GB" dirty="0"/>
          </a:p>
        </p:txBody>
      </p:sp>
      <p:sp>
        <p:nvSpPr>
          <p:cNvPr id="6" name="Rectangle 5"/>
          <p:cNvSpPr/>
          <p:nvPr userDrawn="1"/>
        </p:nvSpPr>
        <p:spPr>
          <a:xfrm>
            <a:off x="457200" y="440265"/>
            <a:ext cx="11260667" cy="5960533"/>
          </a:xfrm>
          <a:prstGeom prst="rect">
            <a:avLst/>
          </a:prstGeom>
          <a:solidFill>
            <a:srgbClr val="D6D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889129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UCL Table">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8999900" cy="1368000"/>
          </a:xfrm>
        </p:spPr>
        <p:txBody>
          <a:bodyPr/>
          <a:lstStyle/>
          <a:p>
            <a:r>
              <a:rPr lang="en-US" dirty="0"/>
              <a:t>Main headline, Arial 44pt bold</a:t>
            </a:r>
          </a:p>
        </p:txBody>
      </p:sp>
      <p:sp>
        <p:nvSpPr>
          <p:cNvPr id="11" name="Table" descr="Text / Table">
            <a:extLst>
              <a:ext uri="{FF2B5EF4-FFF2-40B4-BE49-F238E27FC236}">
                <a16:creationId xmlns:a16="http://schemas.microsoft.com/office/drawing/2014/main" id="{4DEFD8C9-6C2B-9C49-9F6F-5A35A2B747AF}"/>
              </a:ext>
            </a:extLst>
          </p:cNvPr>
          <p:cNvSpPr>
            <a:spLocks noGrp="1"/>
          </p:cNvSpPr>
          <p:nvPr>
            <p:ph type="tbl" sz="quarter" idx="14" hasCustomPrompt="1"/>
          </p:nvPr>
        </p:nvSpPr>
        <p:spPr>
          <a:xfrm>
            <a:off x="360363" y="2286001"/>
            <a:ext cx="11553825" cy="4073524"/>
          </a:xfrm>
        </p:spPr>
        <p:txBody>
          <a:bodyPr/>
          <a:lstStyle/>
          <a:p>
            <a:r>
              <a:rPr lang="en-GB" dirty="0"/>
              <a:t>Click to add table</a:t>
            </a:r>
            <a:endParaRPr lang="en-US" dirty="0"/>
          </a:p>
        </p:txBody>
      </p:sp>
      <p:sp>
        <p:nvSpPr>
          <p:cNvPr id="8" name="Text">
            <a:extLst>
              <a:ext uri="{FF2B5EF4-FFF2-40B4-BE49-F238E27FC236}">
                <a16:creationId xmlns:a16="http://schemas.microsoft.com/office/drawing/2014/main" id="{D31E44D0-02C4-914B-B5F4-F5B0F5862CBB}"/>
              </a:ext>
            </a:extLst>
          </p:cNvPr>
          <p:cNvSpPr>
            <a:spLocks noGrp="1"/>
          </p:cNvSpPr>
          <p:nvPr>
            <p:ph type="body" sz="quarter" idx="15"/>
          </p:nvPr>
        </p:nvSpPr>
        <p:spPr>
          <a:xfrm>
            <a:off x="9366454" y="2414430"/>
            <a:ext cx="2557322" cy="2623913"/>
          </a:xfrm>
        </p:spPr>
        <p:txBody>
          <a:bodyPr/>
          <a:lstStyle>
            <a:lvl1pPr marL="180975" indent="-169863">
              <a:tabLst/>
              <a:defRPr sz="1800"/>
            </a:lvl1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3/25/2024</a:t>
            </a:fld>
            <a:endParaRPr lang="en-US" dirty="0"/>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dirty="0"/>
          </a:p>
        </p:txBody>
      </p:sp>
    </p:spTree>
    <p:extLst>
      <p:ext uri="{BB962C8B-B14F-4D97-AF65-F5344CB8AC3E}">
        <p14:creationId xmlns:p14="http://schemas.microsoft.com/office/powerpoint/2010/main" val="3401722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UCL Table 2">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8999900" cy="1368000"/>
          </a:xfrm>
        </p:spPr>
        <p:txBody>
          <a:bodyPr/>
          <a:lstStyle/>
          <a:p>
            <a:r>
              <a:rPr lang="en-US" dirty="0"/>
              <a:t>Main headline, Arial 44pt bold</a:t>
            </a:r>
          </a:p>
        </p:txBody>
      </p:sp>
      <p:sp>
        <p:nvSpPr>
          <p:cNvPr id="7" name="Table" descr="Text / Table">
            <a:extLst>
              <a:ext uri="{FF2B5EF4-FFF2-40B4-BE49-F238E27FC236}">
                <a16:creationId xmlns:a16="http://schemas.microsoft.com/office/drawing/2014/main" id="{01422A73-1E05-8B44-93EA-70AD3FCEEC9E}"/>
              </a:ext>
            </a:extLst>
          </p:cNvPr>
          <p:cNvSpPr>
            <a:spLocks noGrp="1"/>
          </p:cNvSpPr>
          <p:nvPr>
            <p:ph type="tbl" sz="quarter" idx="14" hasCustomPrompt="1"/>
          </p:nvPr>
        </p:nvSpPr>
        <p:spPr>
          <a:xfrm>
            <a:off x="360363" y="2286001"/>
            <a:ext cx="11553825" cy="4073524"/>
          </a:xfrm>
        </p:spPr>
        <p:txBody>
          <a:bodyPr/>
          <a:lstStyle/>
          <a:p>
            <a:r>
              <a:rPr lang="en-GB" dirty="0"/>
              <a:t>Click to add table</a:t>
            </a:r>
            <a:endParaRPr lang="en-US" dirty="0"/>
          </a:p>
        </p:txBody>
      </p:sp>
      <p:sp>
        <p:nvSpPr>
          <p:cNvPr id="9" name="Text">
            <a:extLst>
              <a:ext uri="{FF2B5EF4-FFF2-40B4-BE49-F238E27FC236}">
                <a16:creationId xmlns:a16="http://schemas.microsoft.com/office/drawing/2014/main" id="{AD015BAE-CDFB-0848-8398-8E01CAEBAAEC}"/>
              </a:ext>
            </a:extLst>
          </p:cNvPr>
          <p:cNvSpPr>
            <a:spLocks noGrp="1"/>
          </p:cNvSpPr>
          <p:nvPr>
            <p:ph type="body" sz="quarter" idx="13"/>
          </p:nvPr>
        </p:nvSpPr>
        <p:spPr>
          <a:xfrm>
            <a:off x="360000" y="3451091"/>
            <a:ext cx="2610000" cy="2894291"/>
          </a:xfrm>
          <a:noFill/>
        </p:spPr>
        <p:txBody>
          <a:bodyPr lIns="0" tIns="0" rIns="0" bIns="0"/>
          <a:lstStyle>
            <a:lvl1pPr>
              <a:defRPr sz="1800"/>
            </a:lvl1pPr>
            <a:lvl2pPr>
              <a:buFontTx/>
              <a:buNone/>
              <a:defRPr/>
            </a:lvl2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3/25/2024</a:t>
            </a:fld>
            <a:endParaRPr lang="en-US" dirty="0"/>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dirty="0"/>
          </a:p>
        </p:txBody>
      </p:sp>
    </p:spTree>
    <p:extLst>
      <p:ext uri="{BB962C8B-B14F-4D97-AF65-F5344CB8AC3E}">
        <p14:creationId xmlns:p14="http://schemas.microsoft.com/office/powerpoint/2010/main" val="16373055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UCL Contact 2 column ">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8999900" cy="1368000"/>
          </a:xfrm>
        </p:spPr>
        <p:txBody>
          <a:bodyPr/>
          <a:lstStyle/>
          <a:p>
            <a:r>
              <a:rPr lang="en-GB" dirty="0"/>
              <a:t>Useful links &amp; contact details</a:t>
            </a:r>
            <a:endParaRPr lang="en-US" dirty="0"/>
          </a:p>
        </p:txBody>
      </p:sp>
      <p:sp>
        <p:nvSpPr>
          <p:cNvPr id="21" name="Text" descr="Text">
            <a:extLst>
              <a:ext uri="{FF2B5EF4-FFF2-40B4-BE49-F238E27FC236}">
                <a16:creationId xmlns:a16="http://schemas.microsoft.com/office/drawing/2014/main" id="{82579D70-1A08-DC42-8CE8-ACA8360A7F42}"/>
              </a:ext>
            </a:extLst>
          </p:cNvPr>
          <p:cNvSpPr>
            <a:spLocks noGrp="1"/>
          </p:cNvSpPr>
          <p:nvPr>
            <p:ph type="body" sz="quarter" idx="13"/>
          </p:nvPr>
        </p:nvSpPr>
        <p:spPr>
          <a:xfrm>
            <a:off x="360000" y="2412000"/>
            <a:ext cx="5399088" cy="3600000"/>
          </a:xfrm>
        </p:spPr>
        <p:txBody>
          <a:bodyPr/>
          <a:lstStyle>
            <a:lvl1pPr marL="180975" indent="-169863">
              <a:tabLst/>
              <a:defRPr sz="2400">
                <a:latin typeface="+mn-lt"/>
              </a:defRPr>
            </a:lvl1pPr>
          </a:lstStyle>
          <a:p>
            <a:pPr lvl="0"/>
            <a:r>
              <a:rPr lang="en-US"/>
              <a:t>Edit Master text styles</a:t>
            </a:r>
          </a:p>
        </p:txBody>
      </p:sp>
      <p:sp>
        <p:nvSpPr>
          <p:cNvPr id="22" name="Text" descr="Text">
            <a:extLst>
              <a:ext uri="{FF2B5EF4-FFF2-40B4-BE49-F238E27FC236}">
                <a16:creationId xmlns:a16="http://schemas.microsoft.com/office/drawing/2014/main" id="{82B359B7-CB0C-544C-88EE-891FC732EECE}"/>
              </a:ext>
            </a:extLst>
          </p:cNvPr>
          <p:cNvSpPr>
            <a:spLocks noGrp="1"/>
          </p:cNvSpPr>
          <p:nvPr>
            <p:ph type="body" sz="quarter" idx="14"/>
          </p:nvPr>
        </p:nvSpPr>
        <p:spPr>
          <a:xfrm>
            <a:off x="5940000" y="2412000"/>
            <a:ext cx="5399088" cy="3600000"/>
          </a:xfrm>
        </p:spPr>
        <p:txBody>
          <a:bodyPr/>
          <a:lstStyle>
            <a:lvl1pPr marL="180975" indent="-169863">
              <a:tabLst/>
              <a:defRPr sz="2400">
                <a:latin typeface="+mn-lt"/>
              </a:defRPr>
            </a:lvl1pPr>
          </a:lstStyle>
          <a:p>
            <a:pPr lvl="0"/>
            <a:r>
              <a:rPr lang="en-US" sz="2400">
                <a:latin typeface="Arial" panose="020B0604020202020204" pitchFamily="34" charset="0"/>
                <a:cs typeface="Arial" panose="020B0604020202020204" pitchFamily="34" charset="0"/>
              </a:rPr>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3/25/2024</a:t>
            </a:fld>
            <a:endParaRPr lang="en-US" dirty="0"/>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dirty="0"/>
          </a:p>
        </p:txBody>
      </p:sp>
    </p:spTree>
    <p:extLst>
      <p:ext uri="{BB962C8B-B14F-4D97-AF65-F5344CB8AC3E}">
        <p14:creationId xmlns:p14="http://schemas.microsoft.com/office/powerpoint/2010/main" val="1096205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A6BFA9-1BCD-491A-800A-1E298D3B00B4}" type="datetimeFigureOut">
              <a:rPr lang="en-GB" smtClean="0"/>
              <a:t>25/03/2024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4FFDFC6-9572-4EF7-925F-C2DF4CE16CAB}" type="slidenum">
              <a:rPr lang="en-GB" smtClean="0"/>
              <a:t>‹#›</a:t>
            </a:fld>
            <a:endParaRPr lang="en-GB" dirty="0"/>
          </a:p>
        </p:txBody>
      </p:sp>
      <p:sp>
        <p:nvSpPr>
          <p:cNvPr id="5" name="Rectangle 4"/>
          <p:cNvSpPr/>
          <p:nvPr userDrawn="1"/>
        </p:nvSpPr>
        <p:spPr>
          <a:xfrm>
            <a:off x="457200" y="440265"/>
            <a:ext cx="11260667" cy="5960533"/>
          </a:xfrm>
          <a:prstGeom prst="rect">
            <a:avLst/>
          </a:prstGeom>
          <a:solidFill>
            <a:srgbClr val="D6D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94693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A6BFA9-1BCD-491A-800A-1E298D3B00B4}" type="datetimeFigureOut">
              <a:rPr lang="en-GB" smtClean="0"/>
              <a:t>25/03/2024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4FFDFC6-9572-4EF7-925F-C2DF4CE16CAB}" type="slidenum">
              <a:rPr lang="en-GB" smtClean="0"/>
              <a:t>‹#›</a:t>
            </a:fld>
            <a:endParaRPr lang="en-GB" dirty="0"/>
          </a:p>
        </p:txBody>
      </p:sp>
    </p:spTree>
    <p:extLst>
      <p:ext uri="{BB962C8B-B14F-4D97-AF65-F5344CB8AC3E}">
        <p14:creationId xmlns:p14="http://schemas.microsoft.com/office/powerpoint/2010/main" val="2831833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A6BFA9-1BCD-491A-800A-1E298D3B00B4}" type="datetimeFigureOut">
              <a:rPr lang="en-GB" smtClean="0"/>
              <a:t>25/03/2024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4FFDFC6-9572-4EF7-925F-C2DF4CE16CAB}" type="slidenum">
              <a:rPr lang="en-GB" smtClean="0"/>
              <a:t>‹#›</a:t>
            </a:fld>
            <a:endParaRPr lang="en-GB" dirty="0"/>
          </a:p>
        </p:txBody>
      </p:sp>
    </p:spTree>
    <p:extLst>
      <p:ext uri="{BB962C8B-B14F-4D97-AF65-F5344CB8AC3E}">
        <p14:creationId xmlns:p14="http://schemas.microsoft.com/office/powerpoint/2010/main" val="602144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image" Target="../media/image3.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theme" Target="../theme/theme5.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A6BFA9-1BCD-491A-800A-1E298D3B00B4}" type="datetimeFigureOut">
              <a:rPr lang="en-GB" smtClean="0"/>
              <a:t>25/03/2024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FDFC6-9572-4EF7-925F-C2DF4CE16CAB}" type="slidenum">
              <a:rPr lang="en-GB" smtClean="0"/>
              <a:t>‹#›</a:t>
            </a:fld>
            <a:endParaRPr lang="en-GB" dirty="0"/>
          </a:p>
        </p:txBody>
      </p:sp>
    </p:spTree>
    <p:extLst>
      <p:ext uri="{BB962C8B-B14F-4D97-AF65-F5344CB8AC3E}">
        <p14:creationId xmlns:p14="http://schemas.microsoft.com/office/powerpoint/2010/main" val="295045363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ED84C-51B1-4B8E-8A42-37BEAEDAEE8E}" type="datetimeFigureOut">
              <a:rPr lang="en-GB" smtClean="0"/>
              <a:t>25/03/2024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4097E8-047D-4A7B-8E56-2EA28F0F3B08}" type="slidenum">
              <a:rPr lang="en-GB" smtClean="0"/>
              <a:t>‹#›</a:t>
            </a:fld>
            <a:endParaRPr lang="en-GB" dirty="0"/>
          </a:p>
        </p:txBody>
      </p:sp>
    </p:spTree>
    <p:extLst>
      <p:ext uri="{BB962C8B-B14F-4D97-AF65-F5344CB8AC3E}">
        <p14:creationId xmlns:p14="http://schemas.microsoft.com/office/powerpoint/2010/main" val="73710535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CEEC03-1267-43FF-9FC3-EF5DC0F40478}" type="datetimeFigureOut">
              <a:rPr lang="en-GB" smtClean="0"/>
              <a:t>25/03/2024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F01A17-2A7C-4F03-AA7A-D74AEE2D1C43}" type="slidenum">
              <a:rPr lang="en-GB" smtClean="0"/>
              <a:t>‹#›</a:t>
            </a:fld>
            <a:endParaRPr lang="en-GB" dirty="0"/>
          </a:p>
        </p:txBody>
      </p:sp>
    </p:spTree>
    <p:extLst>
      <p:ext uri="{BB962C8B-B14F-4D97-AF65-F5344CB8AC3E}">
        <p14:creationId xmlns:p14="http://schemas.microsoft.com/office/powerpoint/2010/main" val="285693489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EBC468-8E52-41E7-AC16-66F5A92B979A}" type="datetimeFigureOut">
              <a:rPr lang="en-GB" smtClean="0"/>
              <a:t>25/03/2024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29B1F-C0AB-4A30-A58C-8991C9738E90}" type="slidenum">
              <a:rPr lang="en-GB" smtClean="0"/>
              <a:t>‹#›</a:t>
            </a:fld>
            <a:endParaRPr lang="en-GB" dirty="0"/>
          </a:p>
        </p:txBody>
      </p:sp>
    </p:spTree>
    <p:extLst>
      <p:ext uri="{BB962C8B-B14F-4D97-AF65-F5344CB8AC3E}">
        <p14:creationId xmlns:p14="http://schemas.microsoft.com/office/powerpoint/2010/main" val="48777384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UCL branding brackground">
            <a:extLst>
              <a:ext uri="{FF2B5EF4-FFF2-40B4-BE49-F238E27FC236}">
                <a16:creationId xmlns:a16="http://schemas.microsoft.com/office/drawing/2014/main" id="{66A102D5-ABE3-9744-AE9F-9AF93B04BE78}"/>
              </a:ext>
              <a:ext uri="{C183D7F6-B498-43B3-948B-1728B52AA6E4}">
                <adec:decorative xmlns:adec="http://schemas.microsoft.com/office/drawing/2017/decorative" val="1"/>
              </a:ext>
            </a:extLst>
          </p:cNvPr>
          <p:cNvSpPr/>
          <p:nvPr/>
        </p:nvSpPr>
        <p:spPr>
          <a:xfrm>
            <a:off x="0" y="0"/>
            <a:ext cx="12192000" cy="6641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UCL Branding"/>
          <p:cNvPicPr>
            <a:picLocks noChangeAspect="1"/>
          </p:cNvPicPr>
          <p:nvPr userDrawn="1"/>
        </p:nvPicPr>
        <p:blipFill>
          <a:blip r:embed="rId20"/>
          <a:srcRect/>
          <a:stretch/>
        </p:blipFill>
        <p:spPr>
          <a:xfrm>
            <a:off x="0" y="0"/>
            <a:ext cx="12192000" cy="550662"/>
          </a:xfrm>
          <a:prstGeom prst="rect">
            <a:avLst/>
          </a:prstGeom>
        </p:spPr>
      </p:pic>
      <p:sp>
        <p:nvSpPr>
          <p:cNvPr id="1026" name="Title Headline" descr="Headline">
            <a:extLst>
              <a:ext uri="{FF2B5EF4-FFF2-40B4-BE49-F238E27FC236}">
                <a16:creationId xmlns:a16="http://schemas.microsoft.com/office/drawing/2014/main" id="{1389B5D6-B2B6-B044-8F75-8C9E18FFF8EF}"/>
              </a:ext>
            </a:extLst>
          </p:cNvPr>
          <p:cNvSpPr>
            <a:spLocks noGrp="1" noChangeArrowheads="1"/>
          </p:cNvSpPr>
          <p:nvPr>
            <p:ph type="title"/>
          </p:nvPr>
        </p:nvSpPr>
        <p:spPr bwMode="auto">
          <a:xfrm>
            <a:off x="360000" y="899999"/>
            <a:ext cx="10800690" cy="13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Main headline</a:t>
            </a:r>
            <a:r>
              <a:rPr lang="en-GB" altLang="en-US" dirty="0"/>
              <a:t>, Arial 44pt bold</a:t>
            </a:r>
            <a:endParaRPr lang="en-US" altLang="en-US" dirty="0"/>
          </a:p>
        </p:txBody>
      </p:sp>
      <p:sp>
        <p:nvSpPr>
          <p:cNvPr id="1027" name="Text" descr="Main text">
            <a:extLst>
              <a:ext uri="{FF2B5EF4-FFF2-40B4-BE49-F238E27FC236}">
                <a16:creationId xmlns:a16="http://schemas.microsoft.com/office/drawing/2014/main" id="{840A67E7-10FC-DE4B-8222-DBD366537BA8}"/>
              </a:ext>
            </a:extLst>
          </p:cNvPr>
          <p:cNvSpPr>
            <a:spLocks noGrp="1" noChangeArrowheads="1"/>
          </p:cNvSpPr>
          <p:nvPr>
            <p:ph type="body" idx="1"/>
          </p:nvPr>
        </p:nvSpPr>
        <p:spPr bwMode="auto">
          <a:xfrm>
            <a:off x="360000" y="2376000"/>
            <a:ext cx="10800690" cy="37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4"/>
            <a:endParaRPr lang="en-US" dirty="0"/>
          </a:p>
        </p:txBody>
      </p:sp>
      <p:sp>
        <p:nvSpPr>
          <p:cNvPr id="4" name="Date " descr="Date">
            <a:extLst>
              <a:ext uri="{FF2B5EF4-FFF2-40B4-BE49-F238E27FC236}">
                <a16:creationId xmlns:a16="http://schemas.microsoft.com/office/drawing/2014/main" id="{BC7573E6-5C96-F54E-8C6A-D81E27BE4948}"/>
              </a:ext>
            </a:extLst>
          </p:cNvPr>
          <p:cNvSpPr>
            <a:spLocks noGrp="1"/>
          </p:cNvSpPr>
          <p:nvPr>
            <p:ph type="dt" sz="half" idx="2"/>
          </p:nvPr>
        </p:nvSpPr>
        <p:spPr>
          <a:xfrm>
            <a:off x="362211" y="6480000"/>
            <a:ext cx="2743200" cy="360000"/>
          </a:xfrm>
          <a:prstGeom prst="rect">
            <a:avLst/>
          </a:prstGeom>
        </p:spPr>
        <p:txBody>
          <a:bodyPr vert="horz" lIns="0" tIns="0" rIns="0" bIns="0" rtlCol="0" anchor="t" anchorCtr="0"/>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C6478F44-CA4B-8F47-8400-2C19AC9A20AB}" type="datetimeFigureOut">
              <a:rPr lang="en-US" smtClean="0"/>
              <a:pPr>
                <a:defRPr/>
              </a:pPr>
              <a:t>3/25/2024</a:t>
            </a:fld>
            <a:endParaRPr lang="en-US" dirty="0"/>
          </a:p>
        </p:txBody>
      </p:sp>
      <p:sp>
        <p:nvSpPr>
          <p:cNvPr id="5" name="Footer " descr="Footer title">
            <a:extLst>
              <a:ext uri="{FF2B5EF4-FFF2-40B4-BE49-F238E27FC236}">
                <a16:creationId xmlns:a16="http://schemas.microsoft.com/office/drawing/2014/main" id="{1B01C4CC-C66F-714D-B313-340C31FA703F}"/>
              </a:ext>
            </a:extLst>
          </p:cNvPr>
          <p:cNvSpPr>
            <a:spLocks noGrp="1"/>
          </p:cNvSpPr>
          <p:nvPr>
            <p:ph type="ftr" sz="quarter" idx="3"/>
          </p:nvPr>
        </p:nvSpPr>
        <p:spPr>
          <a:xfrm>
            <a:off x="4320000" y="6480000"/>
            <a:ext cx="6480000" cy="360000"/>
          </a:xfrm>
          <a:prstGeom prst="rect">
            <a:avLst/>
          </a:prstGeom>
        </p:spPr>
        <p:txBody>
          <a:bodyPr vert="horz" lIns="0" tIns="0" rIns="0" bIns="0" rtlCol="0" anchor="t" anchorCtr="0"/>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descr="Page number">
            <a:extLst>
              <a:ext uri="{FF2B5EF4-FFF2-40B4-BE49-F238E27FC236}">
                <a16:creationId xmlns:a16="http://schemas.microsoft.com/office/drawing/2014/main" id="{D2C68658-D4C2-394E-8334-67AC9BE3F122}"/>
              </a:ext>
            </a:extLst>
          </p:cNvPr>
          <p:cNvSpPr>
            <a:spLocks noGrp="1"/>
          </p:cNvSpPr>
          <p:nvPr>
            <p:ph type="sldNum" sz="quarter" idx="4"/>
          </p:nvPr>
        </p:nvSpPr>
        <p:spPr>
          <a:xfrm>
            <a:off x="11123111" y="6480000"/>
            <a:ext cx="769307" cy="269918"/>
          </a:xfrm>
          <a:prstGeom prst="rect">
            <a:avLst/>
          </a:prstGeom>
        </p:spPr>
        <p:txBody>
          <a:bodyPr vert="horz" lIns="0" tIns="0" rIns="0" bIns="0" rtlCol="0" anchor="t" anchorCtr="0"/>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A68DF897-BF7D-364E-94C4-DBD7D61CD3A9}" type="slidenum">
              <a:rPr lang="en-US" smtClean="0"/>
              <a:pPr>
                <a:defRPr/>
              </a:pPr>
              <a:t>‹#›</a:t>
            </a:fld>
            <a:endParaRPr lang="en-US" dirty="0"/>
          </a:p>
        </p:txBody>
      </p:sp>
    </p:spTree>
    <p:extLst>
      <p:ext uri="{BB962C8B-B14F-4D97-AF65-F5344CB8AC3E}">
        <p14:creationId xmlns:p14="http://schemas.microsoft.com/office/powerpoint/2010/main" val="219653531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Lst>
  <p:txStyles>
    <p:titleStyle>
      <a:lvl1pPr algn="l" rtl="0" eaLnBrk="1" fontAlgn="base" hangingPunct="1">
        <a:lnSpc>
          <a:spcPct val="90000"/>
        </a:lnSpc>
        <a:spcBef>
          <a:spcPct val="0"/>
        </a:spcBef>
        <a:spcAft>
          <a:spcPct val="0"/>
        </a:spcAft>
        <a:defRPr sz="4400" b="1" i="0" kern="1200" baseline="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tx1"/>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tx1"/>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tx1"/>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chemeClr val="tx1"/>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Arial" panose="020B0604020202020204" pitchFamily="34" charset="0"/>
        </a:defRPr>
      </a:lvl9pPr>
    </p:titleStyle>
    <p:bodyStyle>
      <a:lvl1pPr marL="222250" marR="0" indent="-211138" algn="l" defTabSz="914400" rtl="0" eaLnBrk="1" fontAlgn="base" latinLnBrk="0" hangingPunct="1">
        <a:lnSpc>
          <a:spcPct val="100000"/>
        </a:lnSpc>
        <a:spcBef>
          <a:spcPts val="1000"/>
        </a:spcBef>
        <a:spcAft>
          <a:spcPct val="0"/>
        </a:spcAft>
        <a:buClrTx/>
        <a:buSzPct val="80000"/>
        <a:buFont typeface="Arial" panose="020B0604020202020204" pitchFamily="34" charset="0"/>
        <a:buChar char="•"/>
        <a:tabLst/>
        <a:defRPr sz="3600" kern="1200" baseline="0">
          <a:solidFill>
            <a:schemeClr val="tx1"/>
          </a:solidFill>
          <a:latin typeface="+mn-lt"/>
          <a:ea typeface="+mn-ea"/>
          <a:cs typeface="+mn-cs"/>
        </a:defRPr>
      </a:lvl1pPr>
      <a:lvl2pPr marL="222250" indent="-211138" algn="l" rtl="0" eaLnBrk="1" fontAlgn="base" hangingPunct="1">
        <a:lnSpc>
          <a:spcPct val="100000"/>
        </a:lnSpc>
        <a:spcBef>
          <a:spcPts val="0"/>
        </a:spcBef>
        <a:spcAft>
          <a:spcPct val="0"/>
        </a:spcAft>
        <a:buSzPct val="80000"/>
        <a:buFont typeface="Arial" panose="020B0604020202020204" pitchFamily="34" charset="0"/>
        <a:buChar char="•"/>
        <a:tabLst/>
        <a:defRPr sz="2400" kern="1200">
          <a:solidFill>
            <a:schemeClr val="tx1"/>
          </a:solidFill>
          <a:latin typeface="+mn-lt"/>
          <a:ea typeface="+mn-ea"/>
          <a:cs typeface="+mn-cs"/>
        </a:defRPr>
      </a:lvl2pPr>
      <a:lvl3pPr marL="222250" indent="-211138" algn="l" rtl="0" eaLnBrk="1" fontAlgn="base" hangingPunct="1">
        <a:lnSpc>
          <a:spcPct val="100000"/>
        </a:lnSpc>
        <a:spcBef>
          <a:spcPts val="500"/>
        </a:spcBef>
        <a:spcAft>
          <a:spcPct val="0"/>
        </a:spcAft>
        <a:buSzPct val="80000"/>
        <a:buFont typeface="Arial" panose="020B0604020202020204" pitchFamily="34" charset="0"/>
        <a:buChar char="•"/>
        <a:tabLst/>
        <a:defRPr sz="1800" kern="1200" baseline="0">
          <a:solidFill>
            <a:schemeClr val="tx1"/>
          </a:solidFill>
          <a:latin typeface="+mn-lt"/>
          <a:ea typeface="+mn-ea"/>
          <a:cs typeface="+mn-cs"/>
        </a:defRPr>
      </a:lvl3pPr>
      <a:lvl4pPr marL="11112" marR="0" indent="0" algn="l" defTabSz="914400" rtl="0" eaLnBrk="1" fontAlgn="base" latinLnBrk="0" hangingPunct="1">
        <a:lnSpc>
          <a:spcPct val="100000"/>
        </a:lnSpc>
        <a:spcBef>
          <a:spcPts val="500"/>
        </a:spcBef>
        <a:spcAft>
          <a:spcPct val="0"/>
        </a:spcAft>
        <a:buClrTx/>
        <a:buSzPct val="80000"/>
        <a:buFont typeface="Arial" panose="020B0604020202020204" pitchFamily="34" charset="0"/>
        <a:buNone/>
        <a:tabLst/>
        <a:defRPr kern="1200">
          <a:solidFill>
            <a:schemeClr val="tx1"/>
          </a:solidFill>
          <a:latin typeface="+mn-lt"/>
          <a:ea typeface="+mn-ea"/>
          <a:cs typeface="+mn-cs"/>
        </a:defRPr>
      </a:lvl4pPr>
      <a:lvl5pPr marL="180975" marR="0" indent="-180975" algn="l" defTabSz="914400" rtl="0" eaLnBrk="1" fontAlgn="base" latinLnBrk="0" hangingPunct="1">
        <a:lnSpc>
          <a:spcPct val="100000"/>
        </a:lnSpc>
        <a:spcBef>
          <a:spcPts val="500"/>
        </a:spcBef>
        <a:spcAft>
          <a:spcPct val="0"/>
        </a:spcAft>
        <a:buClrTx/>
        <a:buSzPct val="80000"/>
        <a:buFont typeface="Arial" panose="020B0604020202020204" pitchFamily="34" charset="0"/>
        <a:buChar char="•"/>
        <a:tabLst/>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GB" sz="1800" dirty="0"/>
              <a:t>Human Resources</a:t>
            </a:r>
          </a:p>
        </p:txBody>
      </p:sp>
      <p:pic>
        <p:nvPicPr>
          <p:cNvPr id="3" name="Picture Placeholder 2" descr="UCL Portico. A row of pillars with different colored banners.">
            <a:extLst>
              <a:ext uri="{FF2B5EF4-FFF2-40B4-BE49-F238E27FC236}">
                <a16:creationId xmlns:a16="http://schemas.microsoft.com/office/drawing/2014/main" id="{778AE0F2-65B5-FEFD-AC0F-DE3BC7AF9428}"/>
              </a:ext>
            </a:extLst>
          </p:cNvPr>
          <p:cNvPicPr>
            <a:picLocks noGrp="1" noChangeAspect="1"/>
          </p:cNvPicPr>
          <p:nvPr>
            <p:ph type="pic" sz="quarter" idx="11"/>
          </p:nvPr>
        </p:nvPicPr>
        <p:blipFill>
          <a:blip r:embed="rId2"/>
          <a:srcRect t="10475" b="10475"/>
          <a:stretch>
            <a:fillRect/>
          </a:stretch>
        </p:blipFill>
        <p:spPr>
          <a:xfrm>
            <a:off x="0" y="1341120"/>
            <a:ext cx="12192000" cy="5519966"/>
          </a:xfrm>
        </p:spPr>
      </p:pic>
      <p:sp>
        <p:nvSpPr>
          <p:cNvPr id="5" name="Title 4" descr="Heading"/>
          <p:cNvSpPr>
            <a:spLocks noGrp="1"/>
          </p:cNvSpPr>
          <p:nvPr>
            <p:ph type="title"/>
          </p:nvPr>
        </p:nvSpPr>
        <p:spPr>
          <a:xfrm>
            <a:off x="0" y="1549105"/>
            <a:ext cx="8026400" cy="1590335"/>
          </a:xfrm>
          <a:solidFill>
            <a:srgbClr val="FFFFFF">
              <a:alpha val="80000"/>
            </a:srgbClr>
          </a:solidFill>
        </p:spPr>
        <p:txBody>
          <a:bodyPr/>
          <a:lstStyle/>
          <a:p>
            <a:r>
              <a:rPr lang="en-GB" dirty="0"/>
              <a:t>UCL Gender, Ethnicity and Disability pay report 2023-24</a:t>
            </a:r>
          </a:p>
        </p:txBody>
      </p:sp>
    </p:spTree>
    <p:extLst>
      <p:ext uri="{BB962C8B-B14F-4D97-AF65-F5344CB8AC3E}">
        <p14:creationId xmlns:p14="http://schemas.microsoft.com/office/powerpoint/2010/main" val="1615947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Heading"/>
          <p:cNvSpPr>
            <a:spLocks noGrp="1"/>
          </p:cNvSpPr>
          <p:nvPr>
            <p:ph type="title"/>
          </p:nvPr>
        </p:nvSpPr>
        <p:spPr>
          <a:xfrm>
            <a:off x="359999" y="726379"/>
            <a:ext cx="8795575" cy="616285"/>
          </a:xfrm>
        </p:spPr>
        <p:txBody>
          <a:bodyPr/>
          <a:lstStyle/>
          <a:p>
            <a:r>
              <a:rPr lang="en-GB" dirty="0"/>
              <a:t>Ethnicity – </a:t>
            </a:r>
            <a:r>
              <a:rPr lang="en-GB" sz="4400" b="1" dirty="0"/>
              <a:t>quartile positioning</a:t>
            </a:r>
            <a:endParaRPr lang="en-GB" dirty="0"/>
          </a:p>
        </p:txBody>
      </p:sp>
      <p:sp>
        <p:nvSpPr>
          <p:cNvPr id="3" name="TextBox 2">
            <a:extLst>
              <a:ext uri="{FF2B5EF4-FFF2-40B4-BE49-F238E27FC236}">
                <a16:creationId xmlns:a16="http://schemas.microsoft.com/office/drawing/2014/main" id="{12BC55E9-2655-8E99-55D7-D208490A4A49}"/>
              </a:ext>
            </a:extLst>
          </p:cNvPr>
          <p:cNvSpPr txBox="1"/>
          <p:nvPr/>
        </p:nvSpPr>
        <p:spPr>
          <a:xfrm>
            <a:off x="7354405" y="1342664"/>
            <a:ext cx="4477596" cy="5401479"/>
          </a:xfrm>
          <a:prstGeom prst="rect">
            <a:avLst/>
          </a:prstGeom>
          <a:solidFill>
            <a:schemeClr val="bg1">
              <a:lumMod val="95000"/>
            </a:schemeClr>
          </a:solidFill>
        </p:spPr>
        <p:txBody>
          <a:bodyPr wrap="square" rtlCol="0">
            <a:spAutoFit/>
          </a:bodyPr>
          <a:lstStyle/>
          <a:p>
            <a:r>
              <a:rPr lang="en-GB" sz="1500" dirty="0"/>
              <a:t>In terms of the quartile positioning the proportion of </a:t>
            </a:r>
            <a:r>
              <a:rPr lang="en-GB" sz="1500" b="0" i="0" dirty="0">
                <a:solidFill>
                  <a:srgbClr val="202124"/>
                </a:solidFill>
                <a:effectLst/>
              </a:rPr>
              <a:t>Black, Asian and Minority Ethnic (</a:t>
            </a:r>
            <a:r>
              <a:rPr lang="en-GB" sz="1500" dirty="0"/>
              <a:t>BAME) and white staff has marginally reduced overall, with that being compensated for by an increase in those with unknown ethnicity. </a:t>
            </a:r>
          </a:p>
          <a:p>
            <a:endParaRPr lang="en-GB" sz="1500" dirty="0"/>
          </a:p>
          <a:p>
            <a:r>
              <a:rPr lang="en-GB" sz="1500" dirty="0"/>
              <a:t>The distribution of BAME and white staff between the pay quartiles remains similar to last year, albeit the proportion of BAME staff in the two higher pay quartiles above the median has increased relative to white staff. </a:t>
            </a:r>
          </a:p>
          <a:p>
            <a:endParaRPr lang="en-GB" sz="1500" dirty="0"/>
          </a:p>
          <a:p>
            <a:r>
              <a:rPr lang="en-GB" sz="1500" dirty="0"/>
              <a:t>The fact that there is a significant drop (12%) in the percentage of white staff (replaced by unknowns) within the low pay quartile is the predominant reason for the rise in the ethnicity gap. </a:t>
            </a:r>
          </a:p>
          <a:p>
            <a:endParaRPr lang="en-GB" sz="1500" dirty="0"/>
          </a:p>
          <a:p>
            <a:r>
              <a:rPr lang="en-GB" sz="1500" dirty="0"/>
              <a:t>There is an increase in the percentage of unknown staff at every quartile, but in particular the lower quartiles. It is important to reduce this to have a better and more accurate picture of our true ethnicity pay gap.</a:t>
            </a:r>
          </a:p>
        </p:txBody>
      </p:sp>
      <p:pic>
        <p:nvPicPr>
          <p:cNvPr id="6" name="Picture 5">
            <a:extLst>
              <a:ext uri="{FF2B5EF4-FFF2-40B4-BE49-F238E27FC236}">
                <a16:creationId xmlns:a16="http://schemas.microsoft.com/office/drawing/2014/main" id="{17E7A857-C86A-7D83-BB09-DF00E53F7E16}"/>
              </a:ext>
            </a:extLst>
          </p:cNvPr>
          <p:cNvPicPr>
            <a:picLocks noChangeAspect="1"/>
          </p:cNvPicPr>
          <p:nvPr/>
        </p:nvPicPr>
        <p:blipFill>
          <a:blip r:embed="rId2"/>
          <a:stretch>
            <a:fillRect/>
          </a:stretch>
        </p:blipFill>
        <p:spPr>
          <a:xfrm>
            <a:off x="359999" y="1689904"/>
            <a:ext cx="6775880" cy="4178461"/>
          </a:xfrm>
          <a:prstGeom prst="rect">
            <a:avLst/>
          </a:prstGeom>
        </p:spPr>
      </p:pic>
      <p:sp>
        <p:nvSpPr>
          <p:cNvPr id="5" name="TextBox 4">
            <a:extLst>
              <a:ext uri="{FF2B5EF4-FFF2-40B4-BE49-F238E27FC236}">
                <a16:creationId xmlns:a16="http://schemas.microsoft.com/office/drawing/2014/main" id="{465151AB-A1A2-FAC1-723D-869ABF7838A9}"/>
              </a:ext>
            </a:extLst>
          </p:cNvPr>
          <p:cNvSpPr txBox="1"/>
          <p:nvPr/>
        </p:nvSpPr>
        <p:spPr>
          <a:xfrm>
            <a:off x="810167" y="6131621"/>
            <a:ext cx="6094070" cy="307777"/>
          </a:xfrm>
          <a:prstGeom prst="rect">
            <a:avLst/>
          </a:prstGeom>
          <a:noFill/>
        </p:spPr>
        <p:txBody>
          <a:bodyPr wrap="square">
            <a:spAutoFit/>
          </a:bodyPr>
          <a:lstStyle/>
          <a:p>
            <a:r>
              <a:rPr lang="en-GB" sz="1400" b="1" i="1" dirty="0"/>
              <a:t>*Percentages in brackets represent last years figures</a:t>
            </a:r>
          </a:p>
        </p:txBody>
      </p:sp>
    </p:spTree>
    <p:extLst>
      <p:ext uri="{BB962C8B-B14F-4D97-AF65-F5344CB8AC3E}">
        <p14:creationId xmlns:p14="http://schemas.microsoft.com/office/powerpoint/2010/main" val="3557916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descr="Heading">
            <a:extLst>
              <a:ext uri="{FF2B5EF4-FFF2-40B4-BE49-F238E27FC236}">
                <a16:creationId xmlns:a16="http://schemas.microsoft.com/office/drawing/2014/main" id="{24B40A77-599D-408E-1371-B36750ECC993}"/>
              </a:ext>
            </a:extLst>
          </p:cNvPr>
          <p:cNvSpPr>
            <a:spLocks noGrp="1"/>
          </p:cNvSpPr>
          <p:nvPr>
            <p:ph type="title"/>
          </p:nvPr>
        </p:nvSpPr>
        <p:spPr>
          <a:xfrm>
            <a:off x="359999" y="726379"/>
            <a:ext cx="11472002" cy="616285"/>
          </a:xfrm>
        </p:spPr>
        <p:txBody>
          <a:bodyPr/>
          <a:lstStyle/>
          <a:p>
            <a:r>
              <a:rPr lang="en-GB" sz="2400" b="1" dirty="0"/>
              <a:t>Ethnicity analysis – % increase/decrease in population by grade since 2022</a:t>
            </a:r>
            <a:endParaRPr lang="en-GB" sz="2400" dirty="0"/>
          </a:p>
        </p:txBody>
      </p:sp>
      <p:sp>
        <p:nvSpPr>
          <p:cNvPr id="7" name="Rectangle 6">
            <a:extLst>
              <a:ext uri="{FF2B5EF4-FFF2-40B4-BE49-F238E27FC236}">
                <a16:creationId xmlns:a16="http://schemas.microsoft.com/office/drawing/2014/main" id="{38BFDE20-931A-6F1E-8532-562504F77D44}"/>
              </a:ext>
            </a:extLst>
          </p:cNvPr>
          <p:cNvSpPr/>
          <p:nvPr/>
        </p:nvSpPr>
        <p:spPr>
          <a:xfrm>
            <a:off x="7095282" y="1204701"/>
            <a:ext cx="4858704" cy="59093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en-GB" sz="1400" dirty="0">
                <a:solidFill>
                  <a:schemeClr val="tx1"/>
                </a:solidFill>
              </a:rPr>
              <a:t>The table shows the change in proportion of staff at each grade from last year. </a:t>
            </a:r>
          </a:p>
          <a:p>
            <a:endParaRPr lang="en-GB" sz="1400" dirty="0">
              <a:solidFill>
                <a:schemeClr val="tx1"/>
              </a:solidFill>
            </a:endParaRPr>
          </a:p>
          <a:p>
            <a:r>
              <a:rPr lang="en-GB" sz="1400" dirty="0">
                <a:solidFill>
                  <a:schemeClr val="tx1"/>
                </a:solidFill>
              </a:rPr>
              <a:t>Encouragingly, the same as last year, we can see the percentage of </a:t>
            </a:r>
            <a:r>
              <a:rPr lang="en-GB" sz="1400" b="0" i="0" dirty="0">
                <a:solidFill>
                  <a:srgbClr val="202124"/>
                </a:solidFill>
                <a:effectLst/>
              </a:rPr>
              <a:t>Black, Asian and Minority Ethnic (</a:t>
            </a:r>
            <a:r>
              <a:rPr lang="en-GB" sz="1400" dirty="0">
                <a:solidFill>
                  <a:schemeClr val="tx1"/>
                </a:solidFill>
              </a:rPr>
              <a:t>BAME) staff within grades above median (G8-G10) has increased more than the proportion of white staff in the same grades However, below the median at G7 the population of BAME staff has increased by 6% where the proportion of white staff remains flat. </a:t>
            </a:r>
          </a:p>
          <a:p>
            <a:endParaRPr lang="en-GB" sz="1400" dirty="0">
              <a:solidFill>
                <a:schemeClr val="tx1"/>
              </a:solidFill>
            </a:endParaRPr>
          </a:p>
          <a:p>
            <a:r>
              <a:rPr lang="en-GB" sz="1400" dirty="0">
                <a:solidFill>
                  <a:schemeClr val="tx1"/>
                </a:solidFill>
              </a:rPr>
              <a:t>At grade 5 and below there are less staff (numerical increases/decreases are shown on the following slide) so the effect is less, albeit there is tendency for the proportion of BAME staff increasing in these grades vs the proportion of white staff decreasing. This will have added to the average salary for white staff rising, relative to the averages for BAME staff. </a:t>
            </a:r>
          </a:p>
          <a:p>
            <a:endParaRPr lang="en-GB" sz="1400" dirty="0">
              <a:solidFill>
                <a:schemeClr val="tx1"/>
              </a:solidFill>
            </a:endParaRPr>
          </a:p>
          <a:p>
            <a:r>
              <a:rPr lang="en-GB" sz="1400" dirty="0">
                <a:solidFill>
                  <a:schemeClr val="tx1"/>
                </a:solidFill>
              </a:rPr>
              <a:t>The ethnicity pay gap is calculated by considering the differences between the pay of BAME and white staff only. However, this year the proportion of staff with an ‘unknown’ ethnicity has increased again and this has caused issues with data reliability. Depending on the proportion of unknown staff who are white or BAME the gap would shrink or widen. </a:t>
            </a:r>
            <a:endParaRPr lang="en-GB" sz="1400" b="1" dirty="0">
              <a:solidFill>
                <a:schemeClr val="tx1"/>
              </a:solidFill>
            </a:endParaRPr>
          </a:p>
        </p:txBody>
      </p:sp>
      <p:pic>
        <p:nvPicPr>
          <p:cNvPr id="3" name="Picture 2">
            <a:extLst>
              <a:ext uri="{FF2B5EF4-FFF2-40B4-BE49-F238E27FC236}">
                <a16:creationId xmlns:a16="http://schemas.microsoft.com/office/drawing/2014/main" id="{CFF6A7D6-C04B-39BB-C3BE-AFA638B21145}"/>
              </a:ext>
            </a:extLst>
          </p:cNvPr>
          <p:cNvPicPr>
            <a:picLocks noChangeAspect="1"/>
          </p:cNvPicPr>
          <p:nvPr/>
        </p:nvPicPr>
        <p:blipFill>
          <a:blip r:embed="rId2"/>
          <a:stretch>
            <a:fillRect/>
          </a:stretch>
        </p:blipFill>
        <p:spPr>
          <a:xfrm>
            <a:off x="473700" y="2254191"/>
            <a:ext cx="6078239" cy="3810330"/>
          </a:xfrm>
          <a:prstGeom prst="rect">
            <a:avLst/>
          </a:prstGeom>
        </p:spPr>
      </p:pic>
    </p:spTree>
    <p:extLst>
      <p:ext uri="{BB962C8B-B14F-4D97-AF65-F5344CB8AC3E}">
        <p14:creationId xmlns:p14="http://schemas.microsoft.com/office/powerpoint/2010/main" val="4076942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descr="Heading">
            <a:extLst>
              <a:ext uri="{FF2B5EF4-FFF2-40B4-BE49-F238E27FC236}">
                <a16:creationId xmlns:a16="http://schemas.microsoft.com/office/drawing/2014/main" id="{24B40A77-599D-408E-1371-B36750ECC993}"/>
              </a:ext>
            </a:extLst>
          </p:cNvPr>
          <p:cNvSpPr>
            <a:spLocks noGrp="1"/>
          </p:cNvSpPr>
          <p:nvPr>
            <p:ph type="title"/>
          </p:nvPr>
        </p:nvSpPr>
        <p:spPr>
          <a:xfrm>
            <a:off x="359999" y="726379"/>
            <a:ext cx="11472002" cy="616285"/>
          </a:xfrm>
        </p:spPr>
        <p:txBody>
          <a:bodyPr/>
          <a:lstStyle/>
          <a:p>
            <a:r>
              <a:rPr lang="en-GB" sz="2400" b="1" dirty="0"/>
              <a:t>Ethnicity pay gap – number increase/decrease in population by grade</a:t>
            </a:r>
            <a:endParaRPr lang="en-GB" sz="2400" dirty="0"/>
          </a:p>
        </p:txBody>
      </p:sp>
      <p:sp>
        <p:nvSpPr>
          <p:cNvPr id="3" name="Rectangle 2" descr="Bar chart showing the ethnicity pay gap - number increase/decrease in population by grade in 2020 versus 2021. ">
            <a:extLst>
              <a:ext uri="{FF2B5EF4-FFF2-40B4-BE49-F238E27FC236}">
                <a16:creationId xmlns:a16="http://schemas.microsoft.com/office/drawing/2014/main" id="{3186F617-0B92-1FE9-0A61-D760C2C55AD1}"/>
              </a:ext>
            </a:extLst>
          </p:cNvPr>
          <p:cNvSpPr/>
          <p:nvPr/>
        </p:nvSpPr>
        <p:spPr>
          <a:xfrm>
            <a:off x="7326775" y="1342664"/>
            <a:ext cx="4505226" cy="53245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en-GB" sz="1700" dirty="0">
                <a:solidFill>
                  <a:schemeClr val="tx1"/>
                </a:solidFill>
              </a:rPr>
              <a:t>The graph replicates the last one but focused on staff number increases/decreases rather than percentages. There is a substantial increase in </a:t>
            </a:r>
            <a:r>
              <a:rPr lang="en-GB" sz="1700" b="0" i="0" dirty="0">
                <a:solidFill>
                  <a:srgbClr val="202124"/>
                </a:solidFill>
                <a:effectLst/>
              </a:rPr>
              <a:t>Black, Asian and Minority Ethnic (</a:t>
            </a:r>
            <a:r>
              <a:rPr lang="en-GB" sz="1700" dirty="0">
                <a:solidFill>
                  <a:schemeClr val="tx1"/>
                </a:solidFill>
              </a:rPr>
              <a:t>BAME) staff at G6 (124), compared to only 45 white staff. </a:t>
            </a:r>
          </a:p>
          <a:p>
            <a:endParaRPr lang="en-GB" sz="1700" dirty="0">
              <a:solidFill>
                <a:schemeClr val="tx1"/>
              </a:solidFill>
            </a:endParaRPr>
          </a:p>
          <a:p>
            <a:r>
              <a:rPr lang="en-GB" sz="1700" dirty="0">
                <a:solidFill>
                  <a:schemeClr val="tx1"/>
                </a:solidFill>
              </a:rPr>
              <a:t>There is again a significant number of unknown staff who are not included in the ethnicity pay calculation- which is focused on the salary average of BAME staff vs white staff.  </a:t>
            </a:r>
          </a:p>
          <a:p>
            <a:endParaRPr lang="en-GB" sz="1700" dirty="0">
              <a:solidFill>
                <a:schemeClr val="tx1"/>
              </a:solidFill>
            </a:endParaRPr>
          </a:p>
          <a:p>
            <a:r>
              <a:rPr lang="en-GB" sz="1700" dirty="0">
                <a:solidFill>
                  <a:schemeClr val="tx1"/>
                </a:solidFill>
              </a:rPr>
              <a:t>It is positive that both the proportion and number of BAME staff has increased at all the grades above median salary (G8-10). In isolation (without the changes at G6 and G7) this would have narrowed both the mean and median pay gaps. </a:t>
            </a:r>
          </a:p>
        </p:txBody>
      </p:sp>
      <p:pic>
        <p:nvPicPr>
          <p:cNvPr id="5" name="Picture 4">
            <a:extLst>
              <a:ext uri="{FF2B5EF4-FFF2-40B4-BE49-F238E27FC236}">
                <a16:creationId xmlns:a16="http://schemas.microsoft.com/office/drawing/2014/main" id="{F5B218D7-7B47-B36D-AC2D-0E587C8A5F72}"/>
              </a:ext>
            </a:extLst>
          </p:cNvPr>
          <p:cNvPicPr>
            <a:picLocks noChangeAspect="1"/>
          </p:cNvPicPr>
          <p:nvPr/>
        </p:nvPicPr>
        <p:blipFill>
          <a:blip r:embed="rId2"/>
          <a:stretch>
            <a:fillRect/>
          </a:stretch>
        </p:blipFill>
        <p:spPr>
          <a:xfrm>
            <a:off x="238079" y="2142613"/>
            <a:ext cx="6951250" cy="3724636"/>
          </a:xfrm>
          <a:prstGeom prst="rect">
            <a:avLst/>
          </a:prstGeom>
        </p:spPr>
      </p:pic>
    </p:spTree>
    <p:extLst>
      <p:ext uri="{BB962C8B-B14F-4D97-AF65-F5344CB8AC3E}">
        <p14:creationId xmlns:p14="http://schemas.microsoft.com/office/powerpoint/2010/main" val="1511050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Heading"/>
          <p:cNvSpPr>
            <a:spLocks noGrp="1"/>
          </p:cNvSpPr>
          <p:nvPr>
            <p:ph type="title"/>
          </p:nvPr>
        </p:nvSpPr>
        <p:spPr>
          <a:xfrm>
            <a:off x="359999" y="726379"/>
            <a:ext cx="11472002" cy="616285"/>
          </a:xfrm>
        </p:spPr>
        <p:txBody>
          <a:bodyPr/>
          <a:lstStyle/>
          <a:p>
            <a:r>
              <a:rPr lang="en-US" sz="2400" b="1" dirty="0"/>
              <a:t>Adjustment</a:t>
            </a:r>
            <a:r>
              <a:rPr lang="en-US" sz="2400" b="1" kern="1200" dirty="0">
                <a:solidFill>
                  <a:schemeClr val="tx1"/>
                </a:solidFill>
                <a:latin typeface="+mj-lt"/>
                <a:ea typeface="+mj-ea"/>
                <a:cs typeface="+mj-cs"/>
              </a:rPr>
              <a:t> in </a:t>
            </a:r>
            <a:r>
              <a:rPr lang="en-US" sz="2400" b="1" dirty="0">
                <a:latin typeface="+mj-lt"/>
                <a:ea typeface="+mj-ea"/>
                <a:cs typeface="+mj-cs"/>
              </a:rPr>
              <a:t>BAME</a:t>
            </a:r>
            <a:r>
              <a:rPr lang="en-US" sz="2400" b="1" kern="1200" dirty="0">
                <a:solidFill>
                  <a:schemeClr val="tx1"/>
                </a:solidFill>
                <a:latin typeface="+mj-lt"/>
                <a:ea typeface="+mj-ea"/>
                <a:cs typeface="+mj-cs"/>
              </a:rPr>
              <a:t> staff needed at each grade to eradicate pay gap</a:t>
            </a:r>
            <a:endParaRPr lang="en-GB" sz="2400" dirty="0"/>
          </a:p>
        </p:txBody>
      </p:sp>
      <p:sp>
        <p:nvSpPr>
          <p:cNvPr id="2" name="TextBox 1">
            <a:extLst>
              <a:ext uri="{FF2B5EF4-FFF2-40B4-BE49-F238E27FC236}">
                <a16:creationId xmlns:a16="http://schemas.microsoft.com/office/drawing/2014/main" id="{C05B6E1A-ED69-4709-972D-CBF1EAAB2D93}"/>
              </a:ext>
            </a:extLst>
          </p:cNvPr>
          <p:cNvSpPr txBox="1"/>
          <p:nvPr/>
        </p:nvSpPr>
        <p:spPr>
          <a:xfrm>
            <a:off x="338813" y="1206857"/>
            <a:ext cx="11493188" cy="1477328"/>
          </a:xfrm>
          <a:prstGeom prst="rect">
            <a:avLst/>
          </a:prstGeom>
          <a:solidFill>
            <a:schemeClr val="bg1">
              <a:lumMod val="95000"/>
            </a:schemeClr>
          </a:solidFill>
        </p:spPr>
        <p:txBody>
          <a:bodyPr wrap="square">
            <a:spAutoFit/>
          </a:bodyPr>
          <a:lstStyle/>
          <a:p>
            <a:r>
              <a:rPr lang="en-GB" dirty="0"/>
              <a:t>Like gender, this shows the </a:t>
            </a:r>
            <a:r>
              <a:rPr lang="en-GB" b="0" i="0" dirty="0">
                <a:solidFill>
                  <a:srgbClr val="202124"/>
                </a:solidFill>
                <a:effectLst/>
                <a:latin typeface="+mj-lt"/>
              </a:rPr>
              <a:t>Black, Asian and Minority Ethnic </a:t>
            </a:r>
            <a:r>
              <a:rPr lang="en-GB" b="0" i="0" dirty="0">
                <a:solidFill>
                  <a:srgbClr val="202124"/>
                </a:solidFill>
                <a:effectLst/>
                <a:latin typeface="Google Sans"/>
              </a:rPr>
              <a:t>(</a:t>
            </a:r>
            <a:r>
              <a:rPr lang="en-GB" dirty="0"/>
              <a:t>BAME) staff are underrepresented at grades 9 and 10. Specifically the numbers of BAME staff at grade 10 (PS and Academic) need to be increased significantly. An even larger issue is that BAME staff are overrepresented in the grades below the average UCL salary. In particular, there is significant over representation (208) of BAME staff at grade 7. Progression from this level upwards is important, particularly for research staff- where there is an established promotion process. </a:t>
            </a:r>
            <a:endParaRPr lang="en-GB" sz="1800" dirty="0">
              <a:solidFill>
                <a:schemeClr val="tx1"/>
              </a:solidFill>
            </a:endParaRPr>
          </a:p>
        </p:txBody>
      </p:sp>
      <p:pic>
        <p:nvPicPr>
          <p:cNvPr id="7" name="Picture 6">
            <a:extLst>
              <a:ext uri="{FF2B5EF4-FFF2-40B4-BE49-F238E27FC236}">
                <a16:creationId xmlns:a16="http://schemas.microsoft.com/office/drawing/2014/main" id="{2E6800E2-E974-FE93-8CFA-23572EFB60CD}"/>
              </a:ext>
            </a:extLst>
          </p:cNvPr>
          <p:cNvPicPr>
            <a:picLocks noChangeAspect="1"/>
          </p:cNvPicPr>
          <p:nvPr/>
        </p:nvPicPr>
        <p:blipFill>
          <a:blip r:embed="rId3"/>
          <a:stretch>
            <a:fillRect/>
          </a:stretch>
        </p:blipFill>
        <p:spPr>
          <a:xfrm>
            <a:off x="1409200" y="2718000"/>
            <a:ext cx="9655031" cy="4140000"/>
          </a:xfrm>
          <a:prstGeom prst="rect">
            <a:avLst/>
          </a:prstGeom>
        </p:spPr>
      </p:pic>
    </p:spTree>
    <p:extLst>
      <p:ext uri="{BB962C8B-B14F-4D97-AF65-F5344CB8AC3E}">
        <p14:creationId xmlns:p14="http://schemas.microsoft.com/office/powerpoint/2010/main" val="3084983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descr="Heading">
            <a:extLst>
              <a:ext uri="{FF2B5EF4-FFF2-40B4-BE49-F238E27FC236}">
                <a16:creationId xmlns:a16="http://schemas.microsoft.com/office/drawing/2014/main" id="{24B40A77-599D-408E-1371-B36750ECC993}"/>
              </a:ext>
            </a:extLst>
          </p:cNvPr>
          <p:cNvSpPr>
            <a:spLocks noGrp="1"/>
          </p:cNvSpPr>
          <p:nvPr>
            <p:ph type="title"/>
          </p:nvPr>
        </p:nvSpPr>
        <p:spPr>
          <a:xfrm>
            <a:off x="359999" y="726379"/>
            <a:ext cx="11472002" cy="616285"/>
          </a:xfrm>
        </p:spPr>
        <p:txBody>
          <a:bodyPr/>
          <a:lstStyle/>
          <a:p>
            <a:r>
              <a:rPr lang="en-GB" dirty="0"/>
              <a:t>P</a:t>
            </a:r>
            <a:r>
              <a:rPr lang="en-GB" b="1" dirty="0"/>
              <a:t>ay gap – declared disability vs no declared disability</a:t>
            </a:r>
            <a:endParaRPr lang="en-GB" dirty="0"/>
          </a:p>
        </p:txBody>
      </p:sp>
      <p:sp>
        <p:nvSpPr>
          <p:cNvPr id="4" name="TextBox 3">
            <a:extLst>
              <a:ext uri="{FF2B5EF4-FFF2-40B4-BE49-F238E27FC236}">
                <a16:creationId xmlns:a16="http://schemas.microsoft.com/office/drawing/2014/main" id="{119D37BF-6290-90F1-D284-DABE124EE850}"/>
              </a:ext>
            </a:extLst>
          </p:cNvPr>
          <p:cNvSpPr txBox="1"/>
          <p:nvPr/>
        </p:nvSpPr>
        <p:spPr>
          <a:xfrm>
            <a:off x="7005309" y="1618916"/>
            <a:ext cx="4826692" cy="5078313"/>
          </a:xfrm>
          <a:prstGeom prst="rect">
            <a:avLst/>
          </a:prstGeom>
          <a:solidFill>
            <a:schemeClr val="bg1">
              <a:lumMod val="95000"/>
            </a:schemeClr>
          </a:solidFill>
        </p:spPr>
        <p:txBody>
          <a:bodyPr wrap="square">
            <a:spAutoFit/>
          </a:bodyPr>
          <a:lstStyle/>
          <a:p>
            <a:r>
              <a:rPr lang="en-GB" dirty="0">
                <a:solidFill>
                  <a:schemeClr val="tx1"/>
                </a:solidFill>
              </a:rPr>
              <a:t>This is the </a:t>
            </a:r>
            <a:r>
              <a:rPr lang="en-GB" dirty="0"/>
              <a:t>second</a:t>
            </a:r>
            <a:r>
              <a:rPr lang="en-GB" dirty="0">
                <a:solidFill>
                  <a:schemeClr val="tx1"/>
                </a:solidFill>
              </a:rPr>
              <a:t> year in which UCL is measuring its pay gaps between the average salaries of staff who have disclosed a disability and those who have not declared a disability. The gaps are substantial but both the mean and median gaps have reduced(by 0.6% and 0.4%) from the same </a:t>
            </a:r>
            <a:r>
              <a:rPr lang="en-GB" dirty="0"/>
              <a:t>point</a:t>
            </a:r>
            <a:r>
              <a:rPr lang="en-GB" dirty="0">
                <a:solidFill>
                  <a:schemeClr val="tx1"/>
                </a:solidFill>
              </a:rPr>
              <a:t> last year.  Like our gender and ethnicity gaps we can see in the following slides that the distribution of staff between the grades is again the primary reason for the gaps. </a:t>
            </a:r>
            <a:endParaRPr lang="en-GB" dirty="0"/>
          </a:p>
          <a:p>
            <a:endParaRPr lang="en-GB" dirty="0"/>
          </a:p>
          <a:p>
            <a:r>
              <a:rPr lang="en-GB" dirty="0"/>
              <a:t>UCL still remains one of very few organisation to reports their disability pay gap which makes it difficult to benchmark against others. However, clearly the gaps remain large and we want to continue the downward trajectory we have seen since last year's report.</a:t>
            </a:r>
            <a:endParaRPr lang="en-GB" dirty="0">
              <a:solidFill>
                <a:schemeClr val="tx1"/>
              </a:solidFill>
            </a:endParaRPr>
          </a:p>
        </p:txBody>
      </p:sp>
      <p:pic>
        <p:nvPicPr>
          <p:cNvPr id="2" name="Picture 1">
            <a:extLst>
              <a:ext uri="{FF2B5EF4-FFF2-40B4-BE49-F238E27FC236}">
                <a16:creationId xmlns:a16="http://schemas.microsoft.com/office/drawing/2014/main" id="{67C3FD90-6D48-8B12-1AB7-7BFB370C774A}"/>
              </a:ext>
            </a:extLst>
          </p:cNvPr>
          <p:cNvPicPr>
            <a:picLocks noChangeAspect="1"/>
          </p:cNvPicPr>
          <p:nvPr/>
        </p:nvPicPr>
        <p:blipFill>
          <a:blip r:embed="rId2"/>
          <a:stretch>
            <a:fillRect/>
          </a:stretch>
        </p:blipFill>
        <p:spPr>
          <a:xfrm>
            <a:off x="756239" y="2496993"/>
            <a:ext cx="5339761" cy="3634628"/>
          </a:xfrm>
          <a:prstGeom prst="rect">
            <a:avLst/>
          </a:prstGeom>
        </p:spPr>
      </p:pic>
      <p:sp>
        <p:nvSpPr>
          <p:cNvPr id="3" name="TextBox 2">
            <a:extLst>
              <a:ext uri="{FF2B5EF4-FFF2-40B4-BE49-F238E27FC236}">
                <a16:creationId xmlns:a16="http://schemas.microsoft.com/office/drawing/2014/main" id="{42AA45F3-E646-FF76-434E-C32B5E10B005}"/>
              </a:ext>
            </a:extLst>
          </p:cNvPr>
          <p:cNvSpPr txBox="1"/>
          <p:nvPr/>
        </p:nvSpPr>
        <p:spPr>
          <a:xfrm>
            <a:off x="413239" y="6403168"/>
            <a:ext cx="64447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900" b="0" i="1" u="none" strike="noStrike" kern="1200" cap="none" spc="0" normalizeH="0" baseline="0" noProof="0" dirty="0">
                <a:ln>
                  <a:noFill/>
                </a:ln>
                <a:solidFill>
                  <a:schemeClr val="tx1">
                    <a:lumMod val="50000"/>
                    <a:lumOff val="50000"/>
                  </a:schemeClr>
                </a:solidFill>
                <a:effectLst/>
                <a:uLnTx/>
                <a:uFillTx/>
                <a:latin typeface="Arial" panose="020B0604020202020204"/>
                <a:ea typeface="+mn-ea"/>
                <a:cs typeface="+mn-cs"/>
              </a:rPr>
              <a:t>*The mean is calculated by adding up all of the wages of employees and dividing that figure by the number of employees. The median is the number that falls in the middle of a range when everyone’s wages are lined up from smallest to largest </a:t>
            </a:r>
          </a:p>
        </p:txBody>
      </p:sp>
    </p:spTree>
    <p:extLst>
      <p:ext uri="{BB962C8B-B14F-4D97-AF65-F5344CB8AC3E}">
        <p14:creationId xmlns:p14="http://schemas.microsoft.com/office/powerpoint/2010/main" val="419620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Heading"/>
          <p:cNvSpPr>
            <a:spLocks noGrp="1"/>
          </p:cNvSpPr>
          <p:nvPr>
            <p:ph type="title"/>
          </p:nvPr>
        </p:nvSpPr>
        <p:spPr>
          <a:xfrm>
            <a:off x="359999" y="726379"/>
            <a:ext cx="11330431" cy="616285"/>
          </a:xfrm>
        </p:spPr>
        <p:txBody>
          <a:bodyPr/>
          <a:lstStyle/>
          <a:p>
            <a:r>
              <a:rPr lang="en-GB" dirty="0"/>
              <a:t>Declared disability – </a:t>
            </a:r>
            <a:r>
              <a:rPr lang="en-GB" sz="4400" b="1" dirty="0"/>
              <a:t>quartile positioning</a:t>
            </a:r>
            <a:endParaRPr lang="en-GB" dirty="0"/>
          </a:p>
        </p:txBody>
      </p:sp>
      <p:sp>
        <p:nvSpPr>
          <p:cNvPr id="5" name="TextBox 4">
            <a:extLst>
              <a:ext uri="{FF2B5EF4-FFF2-40B4-BE49-F238E27FC236}">
                <a16:creationId xmlns:a16="http://schemas.microsoft.com/office/drawing/2014/main" id="{00AA5358-3A22-4ECC-62FA-60D625250213}"/>
              </a:ext>
            </a:extLst>
          </p:cNvPr>
          <p:cNvSpPr txBox="1"/>
          <p:nvPr/>
        </p:nvSpPr>
        <p:spPr>
          <a:xfrm>
            <a:off x="7731889" y="1932443"/>
            <a:ext cx="4100112" cy="3970318"/>
          </a:xfrm>
          <a:prstGeom prst="rect">
            <a:avLst/>
          </a:prstGeom>
          <a:solidFill>
            <a:schemeClr val="bg1">
              <a:lumMod val="95000"/>
            </a:schemeClr>
          </a:solidFill>
        </p:spPr>
        <p:txBody>
          <a:bodyPr wrap="square">
            <a:spAutoFit/>
          </a:bodyPr>
          <a:lstStyle/>
          <a:p>
            <a:r>
              <a:rPr lang="en-GB" sz="1800" dirty="0">
                <a:solidFill>
                  <a:schemeClr val="tx1"/>
                </a:solidFill>
              </a:rPr>
              <a:t>The quartile positioning shows the clear drop of disabled staff as we move up the grading structure. Disabled staff are much more likely to be within the low pay quartile (G1-G6), where 13% of staff are disabled than in the top pay quartile (G9-G10) where only 8% of staff are disabled. </a:t>
            </a:r>
            <a:endParaRPr lang="en-GB" dirty="0"/>
          </a:p>
          <a:p>
            <a:endParaRPr lang="en-GB" sz="1800" dirty="0">
              <a:solidFill>
                <a:schemeClr val="tx1"/>
              </a:solidFill>
            </a:endParaRPr>
          </a:p>
          <a:p>
            <a:r>
              <a:rPr lang="en-GB" dirty="0"/>
              <a:t>Those with an unknown disability also drop off at each quartile while staff who have declared that they do not have a disability are much more likely to be within higher pay grades. </a:t>
            </a:r>
            <a:endParaRPr lang="en-GB" sz="1800" dirty="0">
              <a:solidFill>
                <a:schemeClr val="tx1"/>
              </a:solidFill>
            </a:endParaRPr>
          </a:p>
        </p:txBody>
      </p:sp>
      <p:pic>
        <p:nvPicPr>
          <p:cNvPr id="3" name="Picture 2">
            <a:extLst>
              <a:ext uri="{FF2B5EF4-FFF2-40B4-BE49-F238E27FC236}">
                <a16:creationId xmlns:a16="http://schemas.microsoft.com/office/drawing/2014/main" id="{0C5399CD-DEB1-6A65-EFF8-A4692D9FC3F3}"/>
              </a:ext>
            </a:extLst>
          </p:cNvPr>
          <p:cNvPicPr>
            <a:picLocks noChangeAspect="1"/>
          </p:cNvPicPr>
          <p:nvPr/>
        </p:nvPicPr>
        <p:blipFill>
          <a:blip r:embed="rId2"/>
          <a:stretch>
            <a:fillRect/>
          </a:stretch>
        </p:blipFill>
        <p:spPr>
          <a:xfrm>
            <a:off x="473759" y="1932442"/>
            <a:ext cx="6425757" cy="3970318"/>
          </a:xfrm>
          <a:prstGeom prst="rect">
            <a:avLst/>
          </a:prstGeom>
        </p:spPr>
      </p:pic>
      <p:sp>
        <p:nvSpPr>
          <p:cNvPr id="2" name="TextBox 1">
            <a:extLst>
              <a:ext uri="{FF2B5EF4-FFF2-40B4-BE49-F238E27FC236}">
                <a16:creationId xmlns:a16="http://schemas.microsoft.com/office/drawing/2014/main" id="{A28B61D9-F333-C9F1-DAB6-A5EDFAAEAFD6}"/>
              </a:ext>
            </a:extLst>
          </p:cNvPr>
          <p:cNvSpPr txBox="1"/>
          <p:nvPr/>
        </p:nvSpPr>
        <p:spPr>
          <a:xfrm>
            <a:off x="810167" y="6131621"/>
            <a:ext cx="6094070" cy="307777"/>
          </a:xfrm>
          <a:prstGeom prst="rect">
            <a:avLst/>
          </a:prstGeom>
          <a:noFill/>
        </p:spPr>
        <p:txBody>
          <a:bodyPr wrap="square">
            <a:spAutoFit/>
          </a:bodyPr>
          <a:lstStyle/>
          <a:p>
            <a:r>
              <a:rPr lang="en-GB" sz="1400" b="1" i="1" dirty="0"/>
              <a:t>*Percentages in brackets represent last years figures</a:t>
            </a:r>
          </a:p>
        </p:txBody>
      </p:sp>
    </p:spTree>
    <p:extLst>
      <p:ext uri="{BB962C8B-B14F-4D97-AF65-F5344CB8AC3E}">
        <p14:creationId xmlns:p14="http://schemas.microsoft.com/office/powerpoint/2010/main" val="3110343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descr="Heading">
            <a:extLst>
              <a:ext uri="{FF2B5EF4-FFF2-40B4-BE49-F238E27FC236}">
                <a16:creationId xmlns:a16="http://schemas.microsoft.com/office/drawing/2014/main" id="{24B40A77-599D-408E-1371-B36750ECC993}"/>
              </a:ext>
            </a:extLst>
          </p:cNvPr>
          <p:cNvSpPr>
            <a:spLocks noGrp="1"/>
          </p:cNvSpPr>
          <p:nvPr>
            <p:ph type="title"/>
          </p:nvPr>
        </p:nvSpPr>
        <p:spPr>
          <a:xfrm>
            <a:off x="359999" y="726379"/>
            <a:ext cx="11472002" cy="616285"/>
          </a:xfrm>
        </p:spPr>
        <p:txBody>
          <a:bodyPr/>
          <a:lstStyle/>
          <a:p>
            <a:r>
              <a:rPr lang="en-GB" sz="2400" b="1" dirty="0"/>
              <a:t>Increase/decrease of employees in grades by disability declared since 2022</a:t>
            </a:r>
            <a:endParaRPr lang="en-GB" sz="2400" dirty="0"/>
          </a:p>
        </p:txBody>
      </p:sp>
      <p:sp>
        <p:nvSpPr>
          <p:cNvPr id="4" name="Rectangle 3">
            <a:extLst>
              <a:ext uri="{FF2B5EF4-FFF2-40B4-BE49-F238E27FC236}">
                <a16:creationId xmlns:a16="http://schemas.microsoft.com/office/drawing/2014/main" id="{8343E7C7-71E6-70F3-8005-612492616AAB}"/>
              </a:ext>
            </a:extLst>
          </p:cNvPr>
          <p:cNvSpPr/>
          <p:nvPr/>
        </p:nvSpPr>
        <p:spPr>
          <a:xfrm>
            <a:off x="7442522" y="1594798"/>
            <a:ext cx="4412235" cy="47397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dirty="0">
                <a:solidFill>
                  <a:schemeClr val="tx1"/>
                </a:solidFill>
              </a:rPr>
              <a:t>Similar to ethnicity we can see an increase where disability status is unknown. This is really important to address. This means that overall the numbers of disabled staff and non-disabled staff has declined overall.</a:t>
            </a:r>
          </a:p>
          <a:p>
            <a:endParaRPr lang="en-GB" dirty="0">
              <a:solidFill>
                <a:schemeClr val="tx1"/>
              </a:solidFill>
            </a:endParaRPr>
          </a:p>
          <a:p>
            <a:r>
              <a:rPr lang="en-GB" dirty="0">
                <a:solidFill>
                  <a:schemeClr val="tx1"/>
                </a:solidFill>
              </a:rPr>
              <a:t>Therefore, it is positive to see the marginal increase in disabled staff at UCL’s most senior grades – G9 and G10. There has also been a ~100% rise in the proportion of people promoted in the latest round of senior academic promotions. This is not reflected in this data but should help continue the positive increase at G9 and G10.  </a:t>
            </a:r>
          </a:p>
          <a:p>
            <a:endParaRPr lang="en-GB" sz="1400" dirty="0">
              <a:solidFill>
                <a:schemeClr val="tx1"/>
              </a:solidFill>
            </a:endParaRPr>
          </a:p>
        </p:txBody>
      </p:sp>
      <p:pic>
        <p:nvPicPr>
          <p:cNvPr id="2" name="Picture 1">
            <a:extLst>
              <a:ext uri="{FF2B5EF4-FFF2-40B4-BE49-F238E27FC236}">
                <a16:creationId xmlns:a16="http://schemas.microsoft.com/office/drawing/2014/main" id="{E36CB809-1F5D-8CC6-5889-375128773053}"/>
              </a:ext>
            </a:extLst>
          </p:cNvPr>
          <p:cNvPicPr>
            <a:picLocks noChangeAspect="1"/>
          </p:cNvPicPr>
          <p:nvPr/>
        </p:nvPicPr>
        <p:blipFill>
          <a:blip r:embed="rId2"/>
          <a:stretch>
            <a:fillRect/>
          </a:stretch>
        </p:blipFill>
        <p:spPr>
          <a:xfrm>
            <a:off x="721658" y="1885761"/>
            <a:ext cx="6053853" cy="4157832"/>
          </a:xfrm>
          <a:prstGeom prst="rect">
            <a:avLst/>
          </a:prstGeom>
        </p:spPr>
      </p:pic>
    </p:spTree>
    <p:extLst>
      <p:ext uri="{BB962C8B-B14F-4D97-AF65-F5344CB8AC3E}">
        <p14:creationId xmlns:p14="http://schemas.microsoft.com/office/powerpoint/2010/main" val="2253220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CEFD3C6-3CD6-7690-248E-0C842A1A5611}"/>
              </a:ext>
            </a:extLst>
          </p:cNvPr>
          <p:cNvPicPr>
            <a:picLocks noChangeAspect="1"/>
          </p:cNvPicPr>
          <p:nvPr/>
        </p:nvPicPr>
        <p:blipFill>
          <a:blip r:embed="rId3"/>
          <a:stretch>
            <a:fillRect/>
          </a:stretch>
        </p:blipFill>
        <p:spPr>
          <a:xfrm>
            <a:off x="1569570" y="2965056"/>
            <a:ext cx="9052860" cy="3884449"/>
          </a:xfrm>
          <a:prstGeom prst="rect">
            <a:avLst/>
          </a:prstGeom>
        </p:spPr>
      </p:pic>
      <p:sp>
        <p:nvSpPr>
          <p:cNvPr id="4" name="Title 3" descr="Heading"/>
          <p:cNvSpPr>
            <a:spLocks noGrp="1"/>
          </p:cNvSpPr>
          <p:nvPr>
            <p:ph type="title"/>
          </p:nvPr>
        </p:nvSpPr>
        <p:spPr>
          <a:xfrm>
            <a:off x="359999" y="726379"/>
            <a:ext cx="11472002" cy="616285"/>
          </a:xfrm>
        </p:spPr>
        <p:txBody>
          <a:bodyPr/>
          <a:lstStyle/>
          <a:p>
            <a:r>
              <a:rPr lang="en-US" sz="2400" b="1" dirty="0"/>
              <a:t>Declared disability – adjustment</a:t>
            </a:r>
            <a:r>
              <a:rPr lang="en-US" sz="2400" b="1" kern="1200" dirty="0">
                <a:solidFill>
                  <a:schemeClr val="tx1"/>
                </a:solidFill>
                <a:latin typeface="+mj-lt"/>
                <a:ea typeface="+mj-ea"/>
                <a:cs typeface="+mj-cs"/>
              </a:rPr>
              <a:t> in staff numbers needed at each grade to eradicate pay gap</a:t>
            </a:r>
            <a:endParaRPr lang="en-GB" sz="2400" dirty="0"/>
          </a:p>
        </p:txBody>
      </p:sp>
      <p:sp>
        <p:nvSpPr>
          <p:cNvPr id="2" name="TextBox 1">
            <a:extLst>
              <a:ext uri="{FF2B5EF4-FFF2-40B4-BE49-F238E27FC236}">
                <a16:creationId xmlns:a16="http://schemas.microsoft.com/office/drawing/2014/main" id="{C05B6E1A-ED69-4709-972D-CBF1EAAB2D93}"/>
              </a:ext>
            </a:extLst>
          </p:cNvPr>
          <p:cNvSpPr txBox="1"/>
          <p:nvPr/>
        </p:nvSpPr>
        <p:spPr>
          <a:xfrm>
            <a:off x="338813" y="1496223"/>
            <a:ext cx="11493188" cy="1477328"/>
          </a:xfrm>
          <a:prstGeom prst="rect">
            <a:avLst/>
          </a:prstGeom>
          <a:solidFill>
            <a:schemeClr val="bg1">
              <a:lumMod val="95000"/>
            </a:schemeClr>
          </a:solidFill>
        </p:spPr>
        <p:txBody>
          <a:bodyPr wrap="square">
            <a:spAutoFit/>
          </a:bodyPr>
          <a:lstStyle/>
          <a:p>
            <a:r>
              <a:rPr lang="en-GB" sz="1500" dirty="0">
                <a:solidFill>
                  <a:schemeClr val="tx1"/>
                </a:solidFill>
              </a:rPr>
              <a:t>Aside from G8, disabled staff continue to be underpopulated in senior grades. Promotion and recruitment of disabled staff G8 upwards should remain a focus. The results from the recent senior promotions round should help with this in future years.</a:t>
            </a:r>
          </a:p>
          <a:p>
            <a:endParaRPr lang="en-GB" sz="1500" dirty="0"/>
          </a:p>
          <a:p>
            <a:r>
              <a:rPr lang="en-GB" sz="1500" dirty="0">
                <a:solidFill>
                  <a:schemeClr val="tx1"/>
                </a:solidFill>
              </a:rPr>
              <a:t>In terms of representation at grades below the median, G7 is the grade where disabled staff are proportionately overrepresented and we need to remain focused on progression of these staff, in particular related to researchers where there is an established promotion process. </a:t>
            </a:r>
          </a:p>
        </p:txBody>
      </p:sp>
    </p:spTree>
    <p:extLst>
      <p:ext uri="{BB962C8B-B14F-4D97-AF65-F5344CB8AC3E}">
        <p14:creationId xmlns:p14="http://schemas.microsoft.com/office/powerpoint/2010/main" val="1697263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Heading"/>
          <p:cNvSpPr>
            <a:spLocks noGrp="1"/>
          </p:cNvSpPr>
          <p:nvPr>
            <p:ph type="title"/>
          </p:nvPr>
        </p:nvSpPr>
        <p:spPr>
          <a:xfrm>
            <a:off x="359999" y="726379"/>
            <a:ext cx="10705397" cy="1252892"/>
          </a:xfrm>
        </p:spPr>
        <p:txBody>
          <a:bodyPr/>
          <a:lstStyle/>
          <a:p>
            <a:r>
              <a:rPr lang="en-GB" sz="4400" b="1" dirty="0"/>
              <a:t>Positive actions which have narrowed UCL’s gaps</a:t>
            </a:r>
            <a:endParaRPr lang="en-GB" dirty="0"/>
          </a:p>
        </p:txBody>
      </p:sp>
      <p:sp>
        <p:nvSpPr>
          <p:cNvPr id="5" name="Text Placeholder 4" descr="Text"/>
          <p:cNvSpPr>
            <a:spLocks noGrp="1"/>
          </p:cNvSpPr>
          <p:nvPr>
            <p:ph type="body" sz="quarter" idx="13"/>
          </p:nvPr>
        </p:nvSpPr>
        <p:spPr>
          <a:xfrm>
            <a:off x="359999" y="2274425"/>
            <a:ext cx="11527201" cy="4583575"/>
          </a:xfrm>
        </p:spPr>
        <p:txBody>
          <a:bodyPr/>
          <a:lstStyle/>
          <a:p>
            <a:pPr marL="0" indent="0">
              <a:buNone/>
              <a:defRPr/>
            </a:pPr>
            <a:r>
              <a:rPr lang="en-GB" sz="1750" dirty="0">
                <a:cs typeface="Arial"/>
              </a:rPr>
              <a:t>As part of a commitment to remain an employer of choice UCL has undertaken a series of positive initiatives to reduce pay gaps, some of which are outlined below:</a:t>
            </a:r>
          </a:p>
          <a:p>
            <a:pPr marL="0" indent="0">
              <a:buNone/>
              <a:defRPr/>
            </a:pPr>
            <a:r>
              <a:rPr lang="en-GB" sz="1750" b="1" dirty="0">
                <a:cs typeface="Arial"/>
              </a:rPr>
              <a:t>Academic promotions – </a:t>
            </a:r>
            <a:r>
              <a:rPr lang="en-GB" sz="1750" dirty="0">
                <a:cs typeface="Arial"/>
              </a:rPr>
              <a:t>Introducing our academic careers framework in 2017 has led to increased diversity at senior levels after each promotion round. Last year 46% of promoted staff and 45% of all new professors were female (34% of the current professoriate are female). 17%of promoted staff are BAME and 8% disabled. While clearly there is more to do, this will increase diversity from the current position. </a:t>
            </a:r>
          </a:p>
          <a:p>
            <a:pPr marL="0" indent="0">
              <a:buNone/>
              <a:defRPr/>
            </a:pPr>
            <a:r>
              <a:rPr lang="en-GB" sz="1750" b="1" dirty="0">
                <a:cs typeface="Arial"/>
              </a:rPr>
              <a:t>Professional services progression – </a:t>
            </a:r>
            <a:r>
              <a:rPr lang="en-GB" sz="1750" dirty="0">
                <a:cs typeface="Arial"/>
              </a:rPr>
              <a:t>In 2020 UCL launched our Accelerate to Leadership scheme for </a:t>
            </a:r>
            <a:r>
              <a:rPr lang="en-GB" sz="1750" b="0" i="0" dirty="0">
                <a:solidFill>
                  <a:srgbClr val="202124"/>
                </a:solidFill>
                <a:effectLst/>
              </a:rPr>
              <a:t>Black, Asian and Minority Ethnic</a:t>
            </a:r>
            <a:r>
              <a:rPr lang="en-GB" sz="1750" dirty="0">
                <a:cs typeface="Arial"/>
              </a:rPr>
              <a:t> (BAME) staff. Leadership posts (Grades 8-10) can initially be placed as short term (3-12 months) posts which BAME staff exclusively can apply to undertake. As part of the placement staff receive coaching and professional development time- which puts them in a good position to undertake permanent roles at the grade.</a:t>
            </a:r>
          </a:p>
          <a:p>
            <a:pPr marL="0" indent="0">
              <a:buNone/>
              <a:defRPr/>
            </a:pPr>
            <a:r>
              <a:rPr lang="en-GB" sz="1750" b="1" dirty="0">
                <a:cs typeface="Arial"/>
              </a:rPr>
              <a:t>Pay strategy – </a:t>
            </a:r>
            <a:r>
              <a:rPr lang="en-GB" sz="1750" dirty="0">
                <a:cs typeface="Arial"/>
              </a:rPr>
              <a:t>UCL’s approach to London allowance in the new pay and reward strategy  will reduce our pay gaps (by circa 1%) in future pay gap reporting. </a:t>
            </a:r>
          </a:p>
          <a:p>
            <a:pPr marL="0" indent="0">
              <a:buNone/>
              <a:defRPr/>
            </a:pPr>
            <a:r>
              <a:rPr lang="en-GB" sz="1750" b="1" dirty="0">
                <a:effectLst/>
                <a:ea typeface="Calibri" panose="020F0502020204030204" pitchFamily="34" charset="0"/>
              </a:rPr>
              <a:t>Recruitment – </a:t>
            </a:r>
            <a:r>
              <a:rPr lang="en-GB" sz="1750" dirty="0">
                <a:effectLst/>
                <a:ea typeface="Calibri" panose="020F0502020204030204" pitchFamily="34" charset="0"/>
              </a:rPr>
              <a:t>As part of centralising recruitment and implementing a new system in 2023 we simplified the application process. This has helped us significantly increase our applicant pool which has resulted in an increase in diversity of applicants and a marked increase in diversity of senior hires at senior grades. Wider routes to market are being used alongside a conscious effort to reach a more diverse applicant pool.</a:t>
            </a:r>
          </a:p>
          <a:p>
            <a:pPr marL="0" indent="0">
              <a:buNone/>
              <a:defRPr/>
            </a:pPr>
            <a:endParaRPr lang="en-GB" sz="1400" dirty="0">
              <a:latin typeface="+mj-lt"/>
              <a:cs typeface="Arial"/>
            </a:endParaRPr>
          </a:p>
          <a:p>
            <a:pPr marL="0" indent="0">
              <a:buNone/>
            </a:pPr>
            <a:endParaRPr lang="en-GB" sz="1300" dirty="0">
              <a:latin typeface="+mj-lt"/>
            </a:endParaRPr>
          </a:p>
        </p:txBody>
      </p:sp>
    </p:spTree>
    <p:extLst>
      <p:ext uri="{BB962C8B-B14F-4D97-AF65-F5344CB8AC3E}">
        <p14:creationId xmlns:p14="http://schemas.microsoft.com/office/powerpoint/2010/main" val="3929136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Heading"/>
          <p:cNvSpPr>
            <a:spLocks noGrp="1"/>
          </p:cNvSpPr>
          <p:nvPr>
            <p:ph type="title"/>
          </p:nvPr>
        </p:nvSpPr>
        <p:spPr>
          <a:xfrm>
            <a:off x="359999" y="726379"/>
            <a:ext cx="5736001" cy="639434"/>
          </a:xfrm>
        </p:spPr>
        <p:txBody>
          <a:bodyPr/>
          <a:lstStyle/>
          <a:p>
            <a:r>
              <a:rPr lang="en-GB" sz="4400" b="1" dirty="0"/>
              <a:t>Actions</a:t>
            </a:r>
            <a:endParaRPr lang="en-GB" dirty="0"/>
          </a:p>
        </p:txBody>
      </p:sp>
      <p:sp>
        <p:nvSpPr>
          <p:cNvPr id="5" name="Text Placeholder 4" descr="Text"/>
          <p:cNvSpPr>
            <a:spLocks noGrp="1"/>
          </p:cNvSpPr>
          <p:nvPr>
            <p:ph type="body" sz="quarter" idx="13"/>
          </p:nvPr>
        </p:nvSpPr>
        <p:spPr>
          <a:xfrm>
            <a:off x="359999" y="1527859"/>
            <a:ext cx="11527201" cy="5330142"/>
          </a:xfrm>
        </p:spPr>
        <p:txBody>
          <a:bodyPr/>
          <a:lstStyle/>
          <a:p>
            <a:pPr marL="342900" indent="-342900">
              <a:buFont typeface="+mj-lt"/>
              <a:buAutoNum type="arabicPeriod"/>
              <a:defRPr/>
            </a:pPr>
            <a:r>
              <a:rPr lang="en-GB" sz="1200" b="1" dirty="0">
                <a:cs typeface="Arial"/>
              </a:rPr>
              <a:t>Review of early career promotion process. </a:t>
            </a:r>
            <a:r>
              <a:rPr lang="en-GB" sz="1200" dirty="0">
                <a:cs typeface="Arial"/>
              </a:rPr>
              <a:t>A review is underway of the research promotion process from Grade 6 to 7 and Grade 7 to 8. Given the distribution staff at this grade it is important that the consistency of the process is improved. Initial recommendations from the external review will be considered within 2024.</a:t>
            </a:r>
            <a:endParaRPr lang="en-GB" sz="1200" b="1" dirty="0">
              <a:cs typeface="Arial"/>
            </a:endParaRPr>
          </a:p>
          <a:p>
            <a:pPr marL="342900" indent="-342900">
              <a:buFont typeface="+mj-lt"/>
              <a:buAutoNum type="arabicPeriod"/>
              <a:defRPr/>
            </a:pPr>
            <a:r>
              <a:rPr lang="en-GB" sz="1200" b="1" dirty="0">
                <a:cs typeface="Arial"/>
              </a:rPr>
              <a:t>Senior promotions review- disability accessibility</a:t>
            </a:r>
            <a:r>
              <a:rPr lang="en-GB" sz="1200" dirty="0">
                <a:cs typeface="Arial"/>
              </a:rPr>
              <a:t>. Changes were made to the process prior to the last round from a disability accessibility perspective and a wider review will take place in summer 2024 – once the current promotions round closes. We will continue to monitor the proportion of disabled staff promoted through the process. </a:t>
            </a:r>
          </a:p>
          <a:p>
            <a:pPr marL="342900" indent="-342900">
              <a:buFont typeface="+mj-lt"/>
              <a:buAutoNum type="arabicPeriod"/>
              <a:defRPr/>
            </a:pPr>
            <a:r>
              <a:rPr lang="en-GB" sz="1200" b="1" dirty="0">
                <a:cs typeface="Arial"/>
              </a:rPr>
              <a:t>Monitor the impact of the new pay and reward strategy</a:t>
            </a:r>
            <a:r>
              <a:rPr lang="en-GB" sz="1200" dirty="0">
                <a:cs typeface="Arial"/>
              </a:rPr>
              <a:t>. Initial modelling suggested that the initial tranche of changes to UCL’s pay scale and London allowance (from August and December 2023) would have the effect of reducing the pay gaps. This should show up in the 2024 report which needs to be reported before April 2025. </a:t>
            </a:r>
            <a:endParaRPr lang="en-GB" sz="1200" b="1" dirty="0">
              <a:ea typeface="Calibri" panose="020F0502020204030204" pitchFamily="34" charset="0"/>
              <a:cs typeface="Arial"/>
            </a:endParaRPr>
          </a:p>
          <a:p>
            <a:pPr marL="342900" indent="-342900">
              <a:buFont typeface="+mj-lt"/>
              <a:buAutoNum type="arabicPeriod"/>
              <a:defRPr/>
            </a:pPr>
            <a:r>
              <a:rPr lang="en-GB" sz="1200" b="1" dirty="0">
                <a:ea typeface="Calibri" panose="020F0502020204030204" pitchFamily="34" charset="0"/>
              </a:rPr>
              <a:t>I</a:t>
            </a:r>
            <a:r>
              <a:rPr lang="en-GB" sz="1200" b="1" dirty="0">
                <a:effectLst/>
                <a:ea typeface="Calibri" panose="020F0502020204030204" pitchFamily="34" charset="0"/>
              </a:rPr>
              <a:t>nformation session on the gender and ethnicity pay gaps in the </a:t>
            </a:r>
            <a:r>
              <a:rPr lang="en-GB" sz="1200" b="1" dirty="0">
                <a:ea typeface="Calibri" panose="020F0502020204030204" pitchFamily="34" charset="0"/>
              </a:rPr>
              <a:t>2023-24 academic year.</a:t>
            </a:r>
            <a:r>
              <a:rPr lang="en-GB" sz="1200" b="1" dirty="0">
                <a:effectLst/>
                <a:ea typeface="Calibri" panose="020F0502020204030204" pitchFamily="34" charset="0"/>
              </a:rPr>
              <a:t> </a:t>
            </a:r>
            <a:r>
              <a:rPr lang="en-GB" sz="1200" dirty="0">
                <a:effectLst/>
                <a:ea typeface="Calibri" panose="020F0502020204030204" pitchFamily="34" charset="0"/>
              </a:rPr>
              <a:t>The HR &amp; EDI Team will host an information session on the gender and ethnicity pay gaps. The session's aim is to raise awareness and understanding of gender and ethnicity pay gaps and how they manifest in a localised context. The socialising of these reports will encourage local-level investigation into processes and practices contributing to gaps.</a:t>
            </a:r>
          </a:p>
          <a:p>
            <a:pPr marL="342900" indent="-342900">
              <a:buFont typeface="+mj-lt"/>
              <a:buAutoNum type="arabicPeriod"/>
              <a:defRPr/>
            </a:pPr>
            <a:r>
              <a:rPr lang="en-GB" sz="1200" b="1" dirty="0">
                <a:ea typeface="Times New Roman" panose="02020603050405020304" pitchFamily="18" charset="0"/>
              </a:rPr>
              <a:t>The Reasonable Adjustments sub-group of the Disability Equality Implementation Group to develop actions to ensure that reasonable adjustments for staff are implemented fairly, consistently and effectively and meet the needs of Disabled and Neurodivergent staff. </a:t>
            </a:r>
            <a:r>
              <a:rPr lang="en-GB" sz="1200" dirty="0">
                <a:effectLst/>
                <a:ea typeface="Times New Roman" panose="02020603050405020304" pitchFamily="18" charset="0"/>
              </a:rPr>
              <a:t>The group will:</a:t>
            </a:r>
          </a:p>
          <a:p>
            <a:pPr marL="450850" lvl="1" indent="-92075">
              <a:defRPr/>
            </a:pPr>
            <a:r>
              <a:rPr lang="en-GB" sz="1200" dirty="0">
                <a:effectLst/>
                <a:ea typeface="Times New Roman" panose="02020603050405020304" pitchFamily="18" charset="0"/>
              </a:rPr>
              <a:t>Review the current processes for Reasonable Adjustments for both staff and students (including PEEPs). Oversee the development of a Reasonable Adjustments process for built environment works.</a:t>
            </a:r>
          </a:p>
          <a:p>
            <a:pPr marL="450850" lvl="1" indent="-92075">
              <a:defRPr/>
            </a:pPr>
            <a:r>
              <a:rPr lang="en-GB" sz="1200" dirty="0">
                <a:effectLst/>
                <a:ea typeface="Calibri" panose="020F0502020204030204" pitchFamily="34" charset="0"/>
              </a:rPr>
              <a:t>Consider how all reasonable adjustments (including PEEPS) are funded by UCL. </a:t>
            </a:r>
          </a:p>
          <a:p>
            <a:pPr marL="450850" lvl="1" indent="-92075">
              <a:defRPr/>
            </a:pPr>
            <a:r>
              <a:rPr lang="en-GB" sz="1200" dirty="0">
                <a:effectLst/>
                <a:ea typeface="Calibri" panose="020F0502020204030204" pitchFamily="34" charset="0"/>
              </a:rPr>
              <a:t>Consider improvements to all reasonable adjustments processes at UCL.</a:t>
            </a:r>
          </a:p>
          <a:p>
            <a:pPr marL="450850" lvl="1" indent="-92075">
              <a:defRPr/>
            </a:pPr>
            <a:r>
              <a:rPr lang="en-GB" sz="1200" dirty="0">
                <a:effectLst/>
                <a:ea typeface="Calibri" panose="020F0502020204030204" pitchFamily="34" charset="0"/>
              </a:rPr>
              <a:t>Consider a communications package on reasonable adjustments (including PEEPs).</a:t>
            </a:r>
          </a:p>
          <a:p>
            <a:pPr marL="342900" indent="-342900">
              <a:buFont typeface="+mj-lt"/>
              <a:buAutoNum type="arabicPeriod"/>
              <a:defRPr/>
            </a:pPr>
            <a:r>
              <a:rPr lang="en-GB" sz="1200" b="1" dirty="0">
                <a:cs typeface="Arial"/>
              </a:rPr>
              <a:t>Reduce the proportion of staff with unknown ethnicity and disability status</a:t>
            </a:r>
            <a:r>
              <a:rPr lang="en-GB" sz="1200" dirty="0">
                <a:cs typeface="Arial"/>
              </a:rPr>
              <a:t>. Urgent Work is underway to address this, and there will be a promotion of a technological solution within the Inside UCL app to help drive down unknown EDI data as well as a disclosure campaign to increase reporting rates.</a:t>
            </a:r>
          </a:p>
          <a:p>
            <a:pPr marL="342900" lvl="0" indent="-342900">
              <a:buFont typeface="+mj-lt"/>
              <a:buAutoNum type="arabicPeriod"/>
            </a:pPr>
            <a:r>
              <a:rPr lang="en-GB" sz="1200" b="1" dirty="0">
                <a:ea typeface="Times New Roman" panose="02020603050405020304" pitchFamily="18" charset="0"/>
              </a:rPr>
              <a:t>A</a:t>
            </a:r>
            <a:r>
              <a:rPr lang="en-GB" sz="1200" b="1" dirty="0">
                <a:effectLst/>
                <a:ea typeface="Times New Roman" panose="02020603050405020304" pitchFamily="18" charset="0"/>
              </a:rPr>
              <a:t> tracked positive action pilot </a:t>
            </a:r>
            <a:r>
              <a:rPr lang="en-GB" sz="1200" dirty="0">
                <a:effectLst/>
                <a:ea typeface="Times New Roman" panose="02020603050405020304" pitchFamily="18" charset="0"/>
              </a:rPr>
              <a:t>in partnership with the EDI team and our hiring community in the next few months for defined identified academic vacancies will launch in April 2024. We will be measuring all interventions in this pilot and their impact and looking at how we can roll out learnings from this more broadly. </a:t>
            </a:r>
            <a:endParaRPr lang="en-GB" sz="1200" dirty="0">
              <a:effectLst/>
              <a:ea typeface="Calibri" panose="020F0502020204030204" pitchFamily="34" charset="0"/>
            </a:endParaRPr>
          </a:p>
          <a:p>
            <a:pPr marL="342900" indent="-342900">
              <a:buFont typeface="+mj-lt"/>
              <a:buAutoNum type="arabicPeriod"/>
            </a:pPr>
            <a:r>
              <a:rPr lang="en-GB" sz="1200" b="1" dirty="0">
                <a:effectLst/>
                <a:ea typeface="Times New Roman" panose="02020603050405020304" pitchFamily="18" charset="0"/>
              </a:rPr>
              <a:t>Better use of the Accelerate to Leadership programme </a:t>
            </a:r>
            <a:r>
              <a:rPr lang="en-GB" sz="1200" dirty="0">
                <a:effectLst/>
                <a:ea typeface="Times New Roman" panose="02020603050405020304" pitchFamily="18" charset="0"/>
              </a:rPr>
              <a:t>– using our new recruitment system, Talentlink and ensure that we can track the use and outcomes of this. Increased awareness-raising sessions/campaigns for hiring managers, leaders and the wider UCL community make A2L front of mind for all short-term recruitment opportunities.</a:t>
            </a:r>
            <a:endParaRPr lang="en-GB" sz="1200" dirty="0">
              <a:cs typeface="Arial"/>
            </a:endParaRPr>
          </a:p>
          <a:p>
            <a:pPr marL="0" indent="0">
              <a:buNone/>
            </a:pPr>
            <a:endParaRPr lang="en-GB" sz="1300" dirty="0">
              <a:latin typeface="+mj-lt"/>
            </a:endParaRPr>
          </a:p>
        </p:txBody>
      </p:sp>
    </p:spTree>
    <p:extLst>
      <p:ext uri="{BB962C8B-B14F-4D97-AF65-F5344CB8AC3E}">
        <p14:creationId xmlns:p14="http://schemas.microsoft.com/office/powerpoint/2010/main" val="3511673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Heading"/>
          <p:cNvSpPr>
            <a:spLocks noGrp="1"/>
          </p:cNvSpPr>
          <p:nvPr>
            <p:ph type="title"/>
          </p:nvPr>
        </p:nvSpPr>
        <p:spPr>
          <a:xfrm>
            <a:off x="360000" y="726379"/>
            <a:ext cx="4212000" cy="616285"/>
          </a:xfrm>
        </p:spPr>
        <p:txBody>
          <a:bodyPr/>
          <a:lstStyle/>
          <a:p>
            <a:r>
              <a:rPr lang="en-GB" dirty="0"/>
              <a:t>Foreword</a:t>
            </a:r>
          </a:p>
        </p:txBody>
      </p:sp>
      <p:sp>
        <p:nvSpPr>
          <p:cNvPr id="5" name="Text Placeholder 4" descr="Text"/>
          <p:cNvSpPr>
            <a:spLocks noGrp="1"/>
          </p:cNvSpPr>
          <p:nvPr>
            <p:ph type="body" sz="quarter" idx="13"/>
          </p:nvPr>
        </p:nvSpPr>
        <p:spPr>
          <a:xfrm>
            <a:off x="360000" y="1481559"/>
            <a:ext cx="8795575" cy="3016062"/>
          </a:xfrm>
        </p:spPr>
        <p:txBody>
          <a:bodyPr/>
          <a:lstStyle/>
          <a:p>
            <a:pPr marL="0" indent="0">
              <a:buNone/>
            </a:pPr>
            <a:r>
              <a:rPr lang="en-GB" sz="1300" dirty="0"/>
              <a:t>This report outlines UCL’s latest pay gap position. The report shows that we continue to make good progress on gender with both the median and mean reducing since the same point last year. We have continued to see progress in an increased proportion of </a:t>
            </a:r>
            <a:r>
              <a:rPr lang="en-GB" sz="1300" b="0" i="0" dirty="0">
                <a:solidFill>
                  <a:srgbClr val="202124"/>
                </a:solidFill>
                <a:effectLst/>
              </a:rPr>
              <a:t>Black, Asian and Minority Ethnic (</a:t>
            </a:r>
            <a:r>
              <a:rPr lang="en-GB" sz="1300" dirty="0"/>
              <a:t>BAME) staff at senior grades, with our overall ethnicity gap reducing by the median, but increasing by the mean. There remains a very high number of staff with unknown ethnicity and disability status which we need to prioritise to reduce in the coming year and a specific exercise is planned to address that. </a:t>
            </a:r>
          </a:p>
          <a:p>
            <a:pPr marL="0" indent="0">
              <a:buNone/>
            </a:pPr>
            <a:r>
              <a:rPr lang="en-GB" sz="1300" dirty="0"/>
              <a:t>The report also outlines our declared disability gap for the second time and, while the gaps remain substantial, we are pleased to see a reduction in the mean and median since last year's report. We remain one of the few organisations to report this gap and it remains difficult to compare our significant gap to any external benchmarking. </a:t>
            </a:r>
          </a:p>
          <a:p>
            <a:pPr marL="0" indent="0">
              <a:buNone/>
            </a:pPr>
            <a:r>
              <a:rPr lang="en-GB" sz="1300" dirty="0"/>
              <a:t>This year both the mean and median gender pay gaps are likely to again to be amongst the lowest in the Russell Group. We can see that the proportion of female staff at each of the grades above the median UCL earnings (Grades 8-10) is increasing and reward mechanisms such as the senior promotions process continue to increase gender diversity at senior levels - for example over 45% of promotions to professors were female (compared to a current proportion of female professors circa 33%). The pay gap reducing is irrespective of the fact that there has been a significant spike in female staff at G6.</a:t>
            </a:r>
            <a:endParaRPr lang="en-GB" sz="1300" dirty="0">
              <a:latin typeface="+mj-lt"/>
            </a:endParaRPr>
          </a:p>
        </p:txBody>
      </p:sp>
      <p:pic>
        <p:nvPicPr>
          <p:cNvPr id="3" name="Picture 2" descr="Donna Dalrymple, Chief People Officer">
            <a:extLst>
              <a:ext uri="{FF2B5EF4-FFF2-40B4-BE49-F238E27FC236}">
                <a16:creationId xmlns:a16="http://schemas.microsoft.com/office/drawing/2014/main" id="{FE631994-0A23-E26D-9720-2C09596225E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258562" y="1481558"/>
            <a:ext cx="2573438" cy="1715625"/>
          </a:xfrm>
          <a:prstGeom prst="rect">
            <a:avLst/>
          </a:prstGeom>
        </p:spPr>
      </p:pic>
      <p:sp>
        <p:nvSpPr>
          <p:cNvPr id="6" name="TextBox 5">
            <a:extLst>
              <a:ext uri="{FF2B5EF4-FFF2-40B4-BE49-F238E27FC236}">
                <a16:creationId xmlns:a16="http://schemas.microsoft.com/office/drawing/2014/main" id="{BBBD1C9F-D585-745B-C1A5-CDBDC1BF769E}"/>
              </a:ext>
            </a:extLst>
          </p:cNvPr>
          <p:cNvSpPr txBox="1"/>
          <p:nvPr/>
        </p:nvSpPr>
        <p:spPr>
          <a:xfrm>
            <a:off x="9258562" y="3197183"/>
            <a:ext cx="2573438" cy="523220"/>
          </a:xfrm>
          <a:prstGeom prst="rect">
            <a:avLst/>
          </a:prstGeom>
          <a:noFill/>
        </p:spPr>
        <p:txBody>
          <a:bodyPr wrap="square" rtlCol="0">
            <a:spAutoFit/>
          </a:bodyPr>
          <a:lstStyle/>
          <a:p>
            <a:pPr algn="l"/>
            <a:r>
              <a:rPr lang="en-GB" sz="1400" b="1" dirty="0"/>
              <a:t>Donna Dalrymple, Chief People Officer</a:t>
            </a:r>
          </a:p>
        </p:txBody>
      </p:sp>
      <p:sp>
        <p:nvSpPr>
          <p:cNvPr id="9" name="Text Placeholder 4" descr="Text">
            <a:extLst>
              <a:ext uri="{FF2B5EF4-FFF2-40B4-BE49-F238E27FC236}">
                <a16:creationId xmlns:a16="http://schemas.microsoft.com/office/drawing/2014/main" id="{2F157F8C-02C2-C1EC-D1E4-624F3223F92F}"/>
              </a:ext>
            </a:extLst>
          </p:cNvPr>
          <p:cNvSpPr txBox="1">
            <a:spLocks/>
          </p:cNvSpPr>
          <p:nvPr/>
        </p:nvSpPr>
        <p:spPr bwMode="auto">
          <a:xfrm>
            <a:off x="360000" y="4520771"/>
            <a:ext cx="11472000" cy="2360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5425" marR="0" indent="-22542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2400" kern="1200" baseline="0">
                <a:solidFill>
                  <a:schemeClr val="tx1"/>
                </a:solidFill>
                <a:latin typeface="+mn-lt"/>
                <a:ea typeface="+mn-ea"/>
                <a:cs typeface="+mn-cs"/>
              </a:defRPr>
            </a:lvl1pPr>
            <a:lvl2pPr marL="222250" indent="-222250" algn="l" rtl="0" eaLnBrk="1" fontAlgn="base" hangingPunct="1">
              <a:lnSpc>
                <a:spcPct val="100000"/>
              </a:lnSpc>
              <a:spcBef>
                <a:spcPts val="0"/>
              </a:spcBef>
              <a:spcAft>
                <a:spcPct val="0"/>
              </a:spcAft>
              <a:buSzPct val="80000"/>
              <a:buFont typeface="Arial" panose="020B0604020202020204" pitchFamily="34" charset="0"/>
              <a:buChar char="•"/>
              <a:tabLst/>
              <a:defRPr sz="2400" kern="1200">
                <a:solidFill>
                  <a:schemeClr val="tx1"/>
                </a:solidFill>
                <a:latin typeface="+mn-lt"/>
                <a:ea typeface="+mn-ea"/>
                <a:cs typeface="+mn-cs"/>
              </a:defRPr>
            </a:lvl2pPr>
            <a:lvl3pPr marL="222250" indent="-211138" algn="l" rtl="0" eaLnBrk="1" fontAlgn="base" hangingPunct="1">
              <a:lnSpc>
                <a:spcPct val="100000"/>
              </a:lnSpc>
              <a:spcBef>
                <a:spcPts val="500"/>
              </a:spcBef>
              <a:spcAft>
                <a:spcPct val="0"/>
              </a:spcAft>
              <a:buSzPct val="80000"/>
              <a:buFont typeface="Arial" panose="020B0604020202020204" pitchFamily="34" charset="0"/>
              <a:buChar char="•"/>
              <a:tabLst/>
              <a:defRPr sz="1800" kern="1200" baseline="0">
                <a:solidFill>
                  <a:schemeClr val="tx1"/>
                </a:solidFill>
                <a:latin typeface="+mn-lt"/>
                <a:ea typeface="+mn-ea"/>
                <a:cs typeface="+mn-cs"/>
              </a:defRPr>
            </a:lvl3pPr>
            <a:lvl4pPr marL="11112" marR="0" indent="0" algn="l" defTabSz="914400" rtl="0" eaLnBrk="1" fontAlgn="base" latinLnBrk="0" hangingPunct="1">
              <a:lnSpc>
                <a:spcPct val="100000"/>
              </a:lnSpc>
              <a:spcBef>
                <a:spcPts val="500"/>
              </a:spcBef>
              <a:spcAft>
                <a:spcPct val="0"/>
              </a:spcAft>
              <a:buClrTx/>
              <a:buSzPct val="80000"/>
              <a:buFont typeface="Arial" panose="020B0604020202020204" pitchFamily="34" charset="0"/>
              <a:buNone/>
              <a:tabLst/>
              <a:defRPr kern="1200">
                <a:solidFill>
                  <a:schemeClr val="tx1"/>
                </a:solidFill>
                <a:latin typeface="+mn-lt"/>
                <a:ea typeface="+mn-ea"/>
                <a:cs typeface="+mn-cs"/>
              </a:defRPr>
            </a:lvl4pPr>
            <a:lvl5pPr marL="180975" marR="0" indent="-180975" algn="l" defTabSz="914400" rtl="0" eaLnBrk="1" fontAlgn="base" latinLnBrk="0" hangingPunct="1">
              <a:lnSpc>
                <a:spcPct val="100000"/>
              </a:lnSpc>
              <a:spcBef>
                <a:spcPts val="500"/>
              </a:spcBef>
              <a:spcAft>
                <a:spcPct val="0"/>
              </a:spcAft>
              <a:buClrTx/>
              <a:buSzPct val="80000"/>
              <a:buFont typeface="Arial" panose="020B0604020202020204" pitchFamily="34" charset="0"/>
              <a:buChar char="•"/>
              <a:tabLst/>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300" dirty="0"/>
              <a:t>Distribution of staff between the grades continues to be the overwhelming reason for overall gaps. This is shown by the quartile positioning data later in the report.. It remains the case that there are no substantial equal pay gaps in grades 1-9 or with the senior G10 pay bands. </a:t>
            </a:r>
          </a:p>
          <a:p>
            <a:pPr marL="0" indent="0">
              <a:buFont typeface="Arial" panose="020B0604020202020204" pitchFamily="34" charset="0"/>
              <a:buNone/>
            </a:pPr>
            <a:r>
              <a:rPr lang="en-GB" sz="1300" dirty="0"/>
              <a:t>We remain committed to addressing gender, ethnicity and disability pay gaps over the coming years. In particular, we will continue to support the career development of women, </a:t>
            </a:r>
            <a:r>
              <a:rPr lang="en-GB" sz="1300" dirty="0">
                <a:solidFill>
                  <a:srgbClr val="202124"/>
                </a:solidFill>
              </a:rPr>
              <a:t>Black, Asian and Minority Ethnic (</a:t>
            </a:r>
            <a:r>
              <a:rPr lang="en-GB" sz="1300" dirty="0"/>
              <a:t>BAME) and disabled staff to increase their representation at our highest grades. </a:t>
            </a:r>
          </a:p>
          <a:p>
            <a:pPr marL="0" indent="0">
              <a:buFont typeface="Arial" panose="020B0604020202020204" pitchFamily="34" charset="0"/>
              <a:buNone/>
            </a:pPr>
            <a:r>
              <a:rPr lang="en-GB" sz="1300" dirty="0"/>
              <a:t>It is important to note that this report focuses on data taken as at 31</a:t>
            </a:r>
            <a:r>
              <a:rPr lang="en-GB" sz="1300" baseline="30000" dirty="0"/>
              <a:t>st</a:t>
            </a:r>
            <a:r>
              <a:rPr lang="en-GB" sz="1300" dirty="0"/>
              <a:t> March 2023. As such there will be a lag between initiatives undertaken and their effect on the data. In particular, the initial pay changes announced as part of UCL’s new reward strategy will have a positive effect on reducing gaps but the effect of that will not be seen until future reports. The changes agreed to London allowance in 2023, changes in our approach to recruitment and our current review of Research Promotions (to Grade 7 and 8) are all progressive actions that will lower pay gaps in future reporting years.</a:t>
            </a:r>
            <a:endParaRPr lang="en-GB" sz="1200" dirty="0"/>
          </a:p>
        </p:txBody>
      </p:sp>
    </p:spTree>
    <p:extLst>
      <p:ext uri="{BB962C8B-B14F-4D97-AF65-F5344CB8AC3E}">
        <p14:creationId xmlns:p14="http://schemas.microsoft.com/office/powerpoint/2010/main" val="1584577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Heading"/>
          <p:cNvSpPr>
            <a:spLocks noGrp="1"/>
          </p:cNvSpPr>
          <p:nvPr>
            <p:ph type="title"/>
          </p:nvPr>
        </p:nvSpPr>
        <p:spPr>
          <a:xfrm>
            <a:off x="359999" y="726379"/>
            <a:ext cx="8795575" cy="616285"/>
          </a:xfrm>
        </p:spPr>
        <p:txBody>
          <a:bodyPr/>
          <a:lstStyle/>
          <a:p>
            <a:r>
              <a:rPr lang="en-GB" dirty="0"/>
              <a:t>Gender pay gap analysis</a:t>
            </a:r>
          </a:p>
        </p:txBody>
      </p:sp>
      <p:sp>
        <p:nvSpPr>
          <p:cNvPr id="7" name="Rectangle 6">
            <a:extLst>
              <a:ext uri="{FF2B5EF4-FFF2-40B4-BE49-F238E27FC236}">
                <a16:creationId xmlns:a16="http://schemas.microsoft.com/office/drawing/2014/main" id="{3C598191-2E43-E917-0E3A-36962B150AD5}"/>
              </a:ext>
            </a:extLst>
          </p:cNvPr>
          <p:cNvSpPr/>
          <p:nvPr/>
        </p:nvSpPr>
        <p:spPr>
          <a:xfrm>
            <a:off x="7786808" y="1708149"/>
            <a:ext cx="3991954" cy="45243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dirty="0">
                <a:solidFill>
                  <a:schemeClr val="tx1"/>
                </a:solidFill>
              </a:rPr>
              <a:t>Gender pay focuses on the differential between the average (median and mean*) salary of all women and men at UCL. The mean gap at UCL now stands at 11.5% and the median at 6.2%. This remains significantly below averages in wider society. As a reference point the ONS reported 2023 median gap for all staff in the UK is 14.3%, over double the UCL median. </a:t>
            </a:r>
          </a:p>
          <a:p>
            <a:endParaRPr lang="en-GB" dirty="0">
              <a:solidFill>
                <a:schemeClr val="tx1"/>
              </a:solidFill>
            </a:endParaRPr>
          </a:p>
          <a:p>
            <a:r>
              <a:rPr lang="en-GB" dirty="0">
                <a:solidFill>
                  <a:schemeClr val="tx1"/>
                </a:solidFill>
              </a:rPr>
              <a:t>Comparing these figures with 2022 reports would mean that UCL has the second lowest </a:t>
            </a:r>
            <a:r>
              <a:rPr lang="en-GB" b="1" dirty="0">
                <a:solidFill>
                  <a:schemeClr val="tx1"/>
                </a:solidFill>
              </a:rPr>
              <a:t>median</a:t>
            </a:r>
            <a:r>
              <a:rPr lang="en-GB" dirty="0">
                <a:solidFill>
                  <a:schemeClr val="tx1"/>
                </a:solidFill>
              </a:rPr>
              <a:t> and </a:t>
            </a:r>
            <a:r>
              <a:rPr lang="en-GB" b="1" dirty="0">
                <a:solidFill>
                  <a:schemeClr val="tx1"/>
                </a:solidFill>
              </a:rPr>
              <a:t>mean</a:t>
            </a:r>
            <a:r>
              <a:rPr lang="en-GB" dirty="0">
                <a:solidFill>
                  <a:schemeClr val="tx1"/>
                </a:solidFill>
              </a:rPr>
              <a:t> gap amongst the Russell group.</a:t>
            </a:r>
          </a:p>
        </p:txBody>
      </p:sp>
      <p:sp>
        <p:nvSpPr>
          <p:cNvPr id="8" name="TextBox 7">
            <a:extLst>
              <a:ext uri="{FF2B5EF4-FFF2-40B4-BE49-F238E27FC236}">
                <a16:creationId xmlns:a16="http://schemas.microsoft.com/office/drawing/2014/main" id="{A6C5AC4E-DDEC-ACFD-4A88-0A0F0DA0B8C3}"/>
              </a:ext>
            </a:extLst>
          </p:cNvPr>
          <p:cNvSpPr txBox="1"/>
          <p:nvPr/>
        </p:nvSpPr>
        <p:spPr>
          <a:xfrm>
            <a:off x="413238" y="6403168"/>
            <a:ext cx="1156188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900" b="0" i="1" u="none" strike="noStrike" kern="1200" cap="none" spc="0" normalizeH="0" baseline="0" noProof="0" dirty="0">
                <a:ln>
                  <a:noFill/>
                </a:ln>
                <a:solidFill>
                  <a:schemeClr val="tx1">
                    <a:lumMod val="50000"/>
                    <a:lumOff val="50000"/>
                  </a:schemeClr>
                </a:solidFill>
                <a:effectLst/>
                <a:uLnTx/>
                <a:uFillTx/>
                <a:latin typeface="Arial" panose="020B0604020202020204"/>
                <a:ea typeface="+mn-ea"/>
                <a:cs typeface="+mn-cs"/>
              </a:rPr>
              <a:t>*The mean is calculated by adding up all of the wages of employees and dividing that figure by the number of employees. The median is the number that falls in the middle of a range when everyone’s wages are lined up from smallest to largest.  </a:t>
            </a:r>
          </a:p>
        </p:txBody>
      </p:sp>
      <p:pic>
        <p:nvPicPr>
          <p:cNvPr id="2" name="Picture 1">
            <a:extLst>
              <a:ext uri="{FF2B5EF4-FFF2-40B4-BE49-F238E27FC236}">
                <a16:creationId xmlns:a16="http://schemas.microsoft.com/office/drawing/2014/main" id="{7B52DABD-484B-8344-C28A-0515A70D2C83}"/>
              </a:ext>
            </a:extLst>
          </p:cNvPr>
          <p:cNvPicPr>
            <a:picLocks noChangeAspect="1"/>
          </p:cNvPicPr>
          <p:nvPr/>
        </p:nvPicPr>
        <p:blipFill>
          <a:blip r:embed="rId2"/>
          <a:stretch>
            <a:fillRect/>
          </a:stretch>
        </p:blipFill>
        <p:spPr>
          <a:xfrm>
            <a:off x="413238" y="1957039"/>
            <a:ext cx="7012597" cy="4026534"/>
          </a:xfrm>
          <a:prstGeom prst="rect">
            <a:avLst/>
          </a:prstGeom>
        </p:spPr>
      </p:pic>
    </p:spTree>
    <p:extLst>
      <p:ext uri="{BB962C8B-B14F-4D97-AF65-F5344CB8AC3E}">
        <p14:creationId xmlns:p14="http://schemas.microsoft.com/office/powerpoint/2010/main" val="2496784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Heading"/>
          <p:cNvSpPr>
            <a:spLocks noGrp="1"/>
          </p:cNvSpPr>
          <p:nvPr>
            <p:ph type="title"/>
          </p:nvPr>
        </p:nvSpPr>
        <p:spPr>
          <a:xfrm>
            <a:off x="359999" y="726379"/>
            <a:ext cx="8795575" cy="616285"/>
          </a:xfrm>
        </p:spPr>
        <p:txBody>
          <a:bodyPr/>
          <a:lstStyle/>
          <a:p>
            <a:r>
              <a:rPr lang="en-GB" dirty="0"/>
              <a:t>Gender pay gap analysis</a:t>
            </a:r>
          </a:p>
        </p:txBody>
      </p:sp>
      <p:sp>
        <p:nvSpPr>
          <p:cNvPr id="2" name="Rectangle 1">
            <a:extLst>
              <a:ext uri="{FF2B5EF4-FFF2-40B4-BE49-F238E27FC236}">
                <a16:creationId xmlns:a16="http://schemas.microsoft.com/office/drawing/2014/main" id="{911C7DFD-799B-B404-F3C4-80CBF073EEEE}"/>
              </a:ext>
            </a:extLst>
          </p:cNvPr>
          <p:cNvSpPr/>
          <p:nvPr/>
        </p:nvSpPr>
        <p:spPr>
          <a:xfrm>
            <a:off x="7966161" y="2703510"/>
            <a:ext cx="3865840" cy="2862322"/>
          </a:xfrm>
          <a:prstGeom prst="rect">
            <a:avLst/>
          </a:prstGeom>
          <a:solidFill>
            <a:schemeClr val="bg1">
              <a:lumMod val="95000"/>
            </a:schemeClr>
          </a:solidFill>
        </p:spPr>
        <p:txBody>
          <a:bodyPr wrap="square">
            <a:spAutoFit/>
          </a:bodyPr>
          <a:lstStyle/>
          <a:p>
            <a:r>
              <a:rPr lang="en-GB" dirty="0">
                <a:solidFill>
                  <a:schemeClr val="tx1"/>
                </a:solidFill>
              </a:rPr>
              <a:t>The proportion of female staff increased overall across UCL. However,</a:t>
            </a:r>
            <a:r>
              <a:rPr lang="en-GB" dirty="0"/>
              <a:t> the proportion of female staff paid above the median has increased by more than the increase of female staff below the median. </a:t>
            </a:r>
            <a:r>
              <a:rPr lang="en-GB" dirty="0">
                <a:solidFill>
                  <a:schemeClr val="tx1"/>
                </a:solidFill>
              </a:rPr>
              <a:t>Overall, this results in a more even distribution of women throughout the pay quartiles and a narrowing of the median gap.</a:t>
            </a:r>
          </a:p>
        </p:txBody>
      </p:sp>
      <p:pic>
        <p:nvPicPr>
          <p:cNvPr id="5" name="Picture 4">
            <a:extLst>
              <a:ext uri="{FF2B5EF4-FFF2-40B4-BE49-F238E27FC236}">
                <a16:creationId xmlns:a16="http://schemas.microsoft.com/office/drawing/2014/main" id="{4736D82E-68DA-FD5C-D021-BAD54FADC10C}"/>
              </a:ext>
            </a:extLst>
          </p:cNvPr>
          <p:cNvPicPr>
            <a:picLocks noChangeAspect="1"/>
          </p:cNvPicPr>
          <p:nvPr/>
        </p:nvPicPr>
        <p:blipFill>
          <a:blip r:embed="rId3"/>
          <a:stretch>
            <a:fillRect/>
          </a:stretch>
        </p:blipFill>
        <p:spPr>
          <a:xfrm>
            <a:off x="580979" y="1597306"/>
            <a:ext cx="6349186" cy="4500817"/>
          </a:xfrm>
          <a:prstGeom prst="rect">
            <a:avLst/>
          </a:prstGeom>
        </p:spPr>
      </p:pic>
      <p:sp>
        <p:nvSpPr>
          <p:cNvPr id="3" name="TextBox 2">
            <a:extLst>
              <a:ext uri="{FF2B5EF4-FFF2-40B4-BE49-F238E27FC236}">
                <a16:creationId xmlns:a16="http://schemas.microsoft.com/office/drawing/2014/main" id="{C9FAA790-652C-B257-CE73-90CF4B87B92B}"/>
              </a:ext>
            </a:extLst>
          </p:cNvPr>
          <p:cNvSpPr txBox="1"/>
          <p:nvPr/>
        </p:nvSpPr>
        <p:spPr>
          <a:xfrm>
            <a:off x="810167" y="6131621"/>
            <a:ext cx="6094070" cy="307777"/>
          </a:xfrm>
          <a:prstGeom prst="rect">
            <a:avLst/>
          </a:prstGeom>
          <a:noFill/>
        </p:spPr>
        <p:txBody>
          <a:bodyPr wrap="square">
            <a:spAutoFit/>
          </a:bodyPr>
          <a:lstStyle/>
          <a:p>
            <a:r>
              <a:rPr lang="en-GB" sz="1400" b="1" i="1" dirty="0"/>
              <a:t>*Percentages in brackets represent last years figures</a:t>
            </a:r>
          </a:p>
        </p:txBody>
      </p:sp>
    </p:spTree>
    <p:extLst>
      <p:ext uri="{BB962C8B-B14F-4D97-AF65-F5344CB8AC3E}">
        <p14:creationId xmlns:p14="http://schemas.microsoft.com/office/powerpoint/2010/main" val="335373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Heading"/>
          <p:cNvSpPr>
            <a:spLocks noGrp="1"/>
          </p:cNvSpPr>
          <p:nvPr>
            <p:ph type="title"/>
          </p:nvPr>
        </p:nvSpPr>
        <p:spPr>
          <a:xfrm>
            <a:off x="359999" y="726379"/>
            <a:ext cx="11472002" cy="616285"/>
          </a:xfrm>
        </p:spPr>
        <p:txBody>
          <a:bodyPr/>
          <a:lstStyle/>
          <a:p>
            <a:r>
              <a:rPr lang="en-GB" sz="4400" b="1" dirty="0"/>
              <a:t>Increase/decrease of employees in grades by gender since 2022</a:t>
            </a:r>
            <a:endParaRPr lang="en-GB" dirty="0"/>
          </a:p>
        </p:txBody>
      </p:sp>
      <p:sp>
        <p:nvSpPr>
          <p:cNvPr id="5" name="Rectangle 4">
            <a:extLst>
              <a:ext uri="{FF2B5EF4-FFF2-40B4-BE49-F238E27FC236}">
                <a16:creationId xmlns:a16="http://schemas.microsoft.com/office/drawing/2014/main" id="{F856F5A9-F295-A43D-66E4-4341D4611305}"/>
              </a:ext>
            </a:extLst>
          </p:cNvPr>
          <p:cNvSpPr/>
          <p:nvPr/>
        </p:nvSpPr>
        <p:spPr>
          <a:xfrm>
            <a:off x="7598307" y="2015143"/>
            <a:ext cx="4233694" cy="47397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dirty="0">
                <a:solidFill>
                  <a:schemeClr val="tx1"/>
                </a:solidFill>
              </a:rPr>
              <a:t>We can see that, as a collective, there has been a larger increase in number of female staff at G8-10) than male staff.</a:t>
            </a:r>
          </a:p>
          <a:p>
            <a:endParaRPr lang="en-GB" dirty="0">
              <a:solidFill>
                <a:schemeClr val="tx1"/>
              </a:solidFill>
            </a:endParaRPr>
          </a:p>
          <a:p>
            <a:r>
              <a:rPr lang="en-GB" dirty="0">
                <a:solidFill>
                  <a:schemeClr val="tx1"/>
                </a:solidFill>
              </a:rPr>
              <a:t>In a contrast to last year where there was a large spike in male G6’s, this year there has again been another significant increase in G6 employees but a greater number of those are female. This would have caused the pay gap to widen but thankfully this has been offset by an increased proportion of female staff at senior levels. The majority of the G6 staff are PGTA’s engaged on fractional employment contracts. </a:t>
            </a:r>
          </a:p>
          <a:p>
            <a:endParaRPr lang="en-GB" sz="1400" dirty="0">
              <a:solidFill>
                <a:schemeClr val="tx1"/>
              </a:solidFill>
            </a:endParaRPr>
          </a:p>
        </p:txBody>
      </p:sp>
      <p:pic>
        <p:nvPicPr>
          <p:cNvPr id="2" name="Picture 1">
            <a:extLst>
              <a:ext uri="{FF2B5EF4-FFF2-40B4-BE49-F238E27FC236}">
                <a16:creationId xmlns:a16="http://schemas.microsoft.com/office/drawing/2014/main" id="{B4E18758-361E-8321-A747-74422EAE88C2}"/>
              </a:ext>
            </a:extLst>
          </p:cNvPr>
          <p:cNvPicPr>
            <a:picLocks noChangeAspect="1"/>
          </p:cNvPicPr>
          <p:nvPr/>
        </p:nvPicPr>
        <p:blipFill>
          <a:blip r:embed="rId3"/>
          <a:stretch>
            <a:fillRect/>
          </a:stretch>
        </p:blipFill>
        <p:spPr>
          <a:xfrm>
            <a:off x="837664" y="2309154"/>
            <a:ext cx="6053853" cy="4151736"/>
          </a:xfrm>
          <a:prstGeom prst="rect">
            <a:avLst/>
          </a:prstGeom>
        </p:spPr>
      </p:pic>
    </p:spTree>
    <p:extLst>
      <p:ext uri="{BB962C8B-B14F-4D97-AF65-F5344CB8AC3E}">
        <p14:creationId xmlns:p14="http://schemas.microsoft.com/office/powerpoint/2010/main" val="3553107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Heading"/>
          <p:cNvSpPr>
            <a:spLocks noGrp="1"/>
          </p:cNvSpPr>
          <p:nvPr>
            <p:ph type="title"/>
          </p:nvPr>
        </p:nvSpPr>
        <p:spPr>
          <a:xfrm>
            <a:off x="359999" y="726379"/>
            <a:ext cx="11472002" cy="616285"/>
          </a:xfrm>
        </p:spPr>
        <p:txBody>
          <a:bodyPr/>
          <a:lstStyle/>
          <a:p>
            <a:r>
              <a:rPr lang="en-US" sz="2400" b="1" dirty="0"/>
              <a:t>Adjustment</a:t>
            </a:r>
            <a:r>
              <a:rPr lang="en-US" sz="2400" b="1" kern="1200" dirty="0">
                <a:solidFill>
                  <a:schemeClr val="tx1"/>
                </a:solidFill>
                <a:latin typeface="+mj-lt"/>
                <a:ea typeface="+mj-ea"/>
                <a:cs typeface="+mj-cs"/>
              </a:rPr>
              <a:t> in female staff numbers needed at each grade to eradicate pay gap</a:t>
            </a:r>
            <a:endParaRPr lang="en-GB" sz="2400" dirty="0"/>
          </a:p>
        </p:txBody>
      </p:sp>
      <p:sp>
        <p:nvSpPr>
          <p:cNvPr id="2" name="TextBox 1">
            <a:extLst>
              <a:ext uri="{FF2B5EF4-FFF2-40B4-BE49-F238E27FC236}">
                <a16:creationId xmlns:a16="http://schemas.microsoft.com/office/drawing/2014/main" id="{C05B6E1A-ED69-4709-972D-CBF1EAAB2D93}"/>
              </a:ext>
            </a:extLst>
          </p:cNvPr>
          <p:cNvSpPr txBox="1"/>
          <p:nvPr/>
        </p:nvSpPr>
        <p:spPr>
          <a:xfrm>
            <a:off x="359999" y="1206857"/>
            <a:ext cx="11450815" cy="1200329"/>
          </a:xfrm>
          <a:prstGeom prst="rect">
            <a:avLst/>
          </a:prstGeom>
          <a:solidFill>
            <a:schemeClr val="bg1">
              <a:lumMod val="95000"/>
            </a:schemeClr>
          </a:solidFill>
        </p:spPr>
        <p:txBody>
          <a:bodyPr wrap="square">
            <a:spAutoFit/>
          </a:bodyPr>
          <a:lstStyle/>
          <a:p>
            <a:r>
              <a:rPr lang="en-GB" dirty="0">
                <a:solidFill>
                  <a:schemeClr val="tx1"/>
                </a:solidFill>
              </a:rPr>
              <a:t>This chart shows the extent of changes needed to female staff numbers at each grade. We can see that female staff continue to be underrepresented at grade 9 and professorial level in particular. </a:t>
            </a:r>
            <a:r>
              <a:rPr lang="en-GB" dirty="0"/>
              <a:t>Even more significant is the over representation of women in grades 6 and 7. Progression for these staff would be an important measure in tackling the pay gap further. </a:t>
            </a:r>
            <a:endParaRPr lang="en-GB" dirty="0">
              <a:solidFill>
                <a:schemeClr val="tx1"/>
              </a:solidFill>
            </a:endParaRPr>
          </a:p>
        </p:txBody>
      </p:sp>
      <p:pic>
        <p:nvPicPr>
          <p:cNvPr id="8" name="Picture 7">
            <a:extLst>
              <a:ext uri="{FF2B5EF4-FFF2-40B4-BE49-F238E27FC236}">
                <a16:creationId xmlns:a16="http://schemas.microsoft.com/office/drawing/2014/main" id="{EAAA5DB9-EF46-E40D-A73C-5F2BAE741820}"/>
              </a:ext>
            </a:extLst>
          </p:cNvPr>
          <p:cNvPicPr>
            <a:picLocks noChangeAspect="1"/>
          </p:cNvPicPr>
          <p:nvPr/>
        </p:nvPicPr>
        <p:blipFill>
          <a:blip r:embed="rId3"/>
          <a:stretch>
            <a:fillRect/>
          </a:stretch>
        </p:blipFill>
        <p:spPr>
          <a:xfrm>
            <a:off x="1314193" y="2653943"/>
            <a:ext cx="9563614" cy="4204057"/>
          </a:xfrm>
          <a:prstGeom prst="rect">
            <a:avLst/>
          </a:prstGeom>
        </p:spPr>
      </p:pic>
    </p:spTree>
    <p:extLst>
      <p:ext uri="{BB962C8B-B14F-4D97-AF65-F5344CB8AC3E}">
        <p14:creationId xmlns:p14="http://schemas.microsoft.com/office/powerpoint/2010/main" val="3766385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Heading"/>
          <p:cNvSpPr>
            <a:spLocks noGrp="1"/>
          </p:cNvSpPr>
          <p:nvPr>
            <p:ph type="title"/>
          </p:nvPr>
        </p:nvSpPr>
        <p:spPr>
          <a:xfrm>
            <a:off x="359999" y="726379"/>
            <a:ext cx="8795575" cy="616285"/>
          </a:xfrm>
        </p:spPr>
        <p:txBody>
          <a:bodyPr/>
          <a:lstStyle/>
          <a:p>
            <a:r>
              <a:rPr lang="en-GB" dirty="0"/>
              <a:t>Gender pay – bonus reporting</a:t>
            </a:r>
          </a:p>
        </p:txBody>
      </p:sp>
      <p:sp>
        <p:nvSpPr>
          <p:cNvPr id="5" name="Rectangle 4" descr="Grey background box">
            <a:extLst>
              <a:ext uri="{FF2B5EF4-FFF2-40B4-BE49-F238E27FC236}">
                <a16:creationId xmlns:a16="http://schemas.microsoft.com/office/drawing/2014/main" id="{5712A9F9-2E58-8E42-41A2-F986D34450F2}"/>
              </a:ext>
            </a:extLst>
          </p:cNvPr>
          <p:cNvSpPr/>
          <p:nvPr/>
        </p:nvSpPr>
        <p:spPr>
          <a:xfrm>
            <a:off x="7075030" y="1547698"/>
            <a:ext cx="4898829" cy="48013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en-GB" sz="1700" dirty="0">
                <a:solidFill>
                  <a:schemeClr val="tx1"/>
                </a:solidFill>
              </a:rPr>
              <a:t>As in previous years UCL needs to categorise clinical excellence awards as bonus payments. UCL actually pays few one-off payments and over 90% of them are clinical excellence awards. These awards are mandated by the NHS and much larger than any bonuses agreed internally. As a larger proportion of our senior clinical staff in receipt of the awards are male it substantially distorts our data. As such, with CEAs included, the average bonuses are high and heavily in favour of men. Including the CEA’s bonuses went to 0.6% of female staff and 1.2% of male staff. </a:t>
            </a:r>
          </a:p>
          <a:p>
            <a:endParaRPr lang="en-GB" sz="1700" dirty="0">
              <a:solidFill>
                <a:schemeClr val="tx1"/>
              </a:solidFill>
            </a:endParaRPr>
          </a:p>
          <a:p>
            <a:r>
              <a:rPr lang="en-GB" sz="1700" dirty="0">
                <a:solidFill>
                  <a:schemeClr val="tx1"/>
                </a:solidFill>
              </a:rPr>
              <a:t>Where CEA’s are excluded (lower graph), to include only the payments UCL has control over, bonuses are much smaller and much higher average amounts are paid to female staff- which follows the trend from previous years. </a:t>
            </a:r>
          </a:p>
        </p:txBody>
      </p:sp>
      <p:sp>
        <p:nvSpPr>
          <p:cNvPr id="6" name="TextBox 5">
            <a:extLst>
              <a:ext uri="{FF2B5EF4-FFF2-40B4-BE49-F238E27FC236}">
                <a16:creationId xmlns:a16="http://schemas.microsoft.com/office/drawing/2014/main" id="{3C7BEAE1-9030-1726-0FC4-BB273BE56E21}"/>
              </a:ext>
            </a:extLst>
          </p:cNvPr>
          <p:cNvSpPr txBox="1"/>
          <p:nvPr/>
        </p:nvSpPr>
        <p:spPr>
          <a:xfrm>
            <a:off x="359999" y="2234029"/>
            <a:ext cx="1250790" cy="738664"/>
          </a:xfrm>
          <a:prstGeom prst="rect">
            <a:avLst/>
          </a:prstGeom>
          <a:noFill/>
        </p:spPr>
        <p:txBody>
          <a:bodyPr wrap="square" rtlCol="0">
            <a:spAutoFit/>
          </a:bodyPr>
          <a:lstStyle/>
          <a:p>
            <a:r>
              <a:rPr lang="en-GB" sz="1400" b="1" dirty="0">
                <a:solidFill>
                  <a:schemeClr val="tx1">
                    <a:lumMod val="65000"/>
                    <a:lumOff val="35000"/>
                  </a:schemeClr>
                </a:solidFill>
              </a:rPr>
              <a:t>Pay gap in bonuses paid</a:t>
            </a:r>
          </a:p>
        </p:txBody>
      </p:sp>
      <p:sp>
        <p:nvSpPr>
          <p:cNvPr id="7" name="TextBox 6">
            <a:extLst>
              <a:ext uri="{FF2B5EF4-FFF2-40B4-BE49-F238E27FC236}">
                <a16:creationId xmlns:a16="http://schemas.microsoft.com/office/drawing/2014/main" id="{D548DFF1-8BFF-E966-4B7F-E5EA0A57451D}"/>
              </a:ext>
            </a:extLst>
          </p:cNvPr>
          <p:cNvSpPr txBox="1"/>
          <p:nvPr/>
        </p:nvSpPr>
        <p:spPr>
          <a:xfrm>
            <a:off x="359999" y="4739141"/>
            <a:ext cx="1710034" cy="1169551"/>
          </a:xfrm>
          <a:prstGeom prst="rect">
            <a:avLst/>
          </a:prstGeom>
          <a:noFill/>
        </p:spPr>
        <p:txBody>
          <a:bodyPr wrap="square" rtlCol="0">
            <a:spAutoFit/>
          </a:bodyPr>
          <a:lstStyle/>
          <a:p>
            <a:r>
              <a:rPr lang="en-GB" sz="1400" b="1" dirty="0">
                <a:solidFill>
                  <a:schemeClr val="tx1">
                    <a:lumMod val="65000"/>
                    <a:lumOff val="35000"/>
                  </a:schemeClr>
                </a:solidFill>
              </a:rPr>
              <a:t>Pay gap in bonuses paid excluding Clinical Excellence Awards (CEAs)</a:t>
            </a:r>
          </a:p>
        </p:txBody>
      </p:sp>
      <p:pic>
        <p:nvPicPr>
          <p:cNvPr id="11" name="Picture 10">
            <a:extLst>
              <a:ext uri="{FF2B5EF4-FFF2-40B4-BE49-F238E27FC236}">
                <a16:creationId xmlns:a16="http://schemas.microsoft.com/office/drawing/2014/main" id="{E536CB30-1BE2-CD13-A16B-62C94D46386D}"/>
              </a:ext>
            </a:extLst>
          </p:cNvPr>
          <p:cNvPicPr>
            <a:picLocks noChangeAspect="1"/>
          </p:cNvPicPr>
          <p:nvPr/>
        </p:nvPicPr>
        <p:blipFill>
          <a:blip r:embed="rId3"/>
          <a:stretch>
            <a:fillRect/>
          </a:stretch>
        </p:blipFill>
        <p:spPr>
          <a:xfrm>
            <a:off x="2070033" y="1410064"/>
            <a:ext cx="4320000" cy="2661574"/>
          </a:xfrm>
          <a:prstGeom prst="rect">
            <a:avLst/>
          </a:prstGeom>
        </p:spPr>
      </p:pic>
      <p:pic>
        <p:nvPicPr>
          <p:cNvPr id="13" name="Picture 12">
            <a:extLst>
              <a:ext uri="{FF2B5EF4-FFF2-40B4-BE49-F238E27FC236}">
                <a16:creationId xmlns:a16="http://schemas.microsoft.com/office/drawing/2014/main" id="{7F49D328-B3C1-51CC-A40B-076BBD8BED67}"/>
              </a:ext>
            </a:extLst>
          </p:cNvPr>
          <p:cNvPicPr>
            <a:picLocks noChangeAspect="1"/>
          </p:cNvPicPr>
          <p:nvPr/>
        </p:nvPicPr>
        <p:blipFill>
          <a:blip r:embed="rId4"/>
          <a:stretch>
            <a:fillRect/>
          </a:stretch>
        </p:blipFill>
        <p:spPr>
          <a:xfrm>
            <a:off x="2070033" y="4011541"/>
            <a:ext cx="4320000" cy="2674670"/>
          </a:xfrm>
          <a:prstGeom prst="rect">
            <a:avLst/>
          </a:prstGeom>
        </p:spPr>
      </p:pic>
    </p:spTree>
    <p:extLst>
      <p:ext uri="{BB962C8B-B14F-4D97-AF65-F5344CB8AC3E}">
        <p14:creationId xmlns:p14="http://schemas.microsoft.com/office/powerpoint/2010/main" val="3254942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Heading"/>
          <p:cNvSpPr>
            <a:spLocks noGrp="1"/>
          </p:cNvSpPr>
          <p:nvPr>
            <p:ph type="title"/>
          </p:nvPr>
        </p:nvSpPr>
        <p:spPr>
          <a:xfrm>
            <a:off x="359999" y="726379"/>
            <a:ext cx="8795575" cy="616285"/>
          </a:xfrm>
        </p:spPr>
        <p:txBody>
          <a:bodyPr/>
          <a:lstStyle/>
          <a:p>
            <a:r>
              <a:rPr lang="en-GB" dirty="0"/>
              <a:t>Ethnicity pay gap analysis</a:t>
            </a:r>
          </a:p>
        </p:txBody>
      </p:sp>
      <p:sp>
        <p:nvSpPr>
          <p:cNvPr id="2" name="Rectangle 1">
            <a:extLst>
              <a:ext uri="{FF2B5EF4-FFF2-40B4-BE49-F238E27FC236}">
                <a16:creationId xmlns:a16="http://schemas.microsoft.com/office/drawing/2014/main" id="{65C0826C-3221-2C8B-8AA3-67A8BDBE788D}"/>
              </a:ext>
            </a:extLst>
          </p:cNvPr>
          <p:cNvSpPr/>
          <p:nvPr/>
        </p:nvSpPr>
        <p:spPr>
          <a:xfrm>
            <a:off x="7237150" y="1450386"/>
            <a:ext cx="4594851" cy="52629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1400" dirty="0">
                <a:solidFill>
                  <a:schemeClr val="tx1"/>
                </a:solidFill>
              </a:rPr>
              <a:t>As with gender, </a:t>
            </a:r>
            <a:r>
              <a:rPr lang="en-GB" sz="1400" b="0" i="0" dirty="0">
                <a:solidFill>
                  <a:srgbClr val="202124"/>
                </a:solidFill>
                <a:effectLst/>
              </a:rPr>
              <a:t>Black, Asian and Minority Ethnic (</a:t>
            </a:r>
            <a:r>
              <a:rPr lang="en-GB" sz="1400" dirty="0">
                <a:solidFill>
                  <a:schemeClr val="tx1"/>
                </a:solidFill>
              </a:rPr>
              <a:t>BAME) staff are underrepresented at senior levels which continues to be the overwhelming reason for the ethnicity pay gaps. As was the case last year there has been a marginal increase in the proportion of staff in the senior grades (8-10) who are BAME, which is encouraging. </a:t>
            </a:r>
          </a:p>
          <a:p>
            <a:endParaRPr lang="en-GB" sz="1400" dirty="0">
              <a:solidFill>
                <a:schemeClr val="tx1"/>
              </a:solidFill>
            </a:endParaRPr>
          </a:p>
          <a:p>
            <a:r>
              <a:rPr lang="en-GB" sz="1400" dirty="0">
                <a:solidFill>
                  <a:schemeClr val="tx1"/>
                </a:solidFill>
              </a:rPr>
              <a:t>UCL does not have a fairness issue in terms of equal pay for work of equal value. We have repeated the equal pay audit this year and again this is not driving the overall ethnicity gap. </a:t>
            </a:r>
          </a:p>
          <a:p>
            <a:endParaRPr lang="en-GB" sz="1400" dirty="0">
              <a:solidFill>
                <a:schemeClr val="tx1"/>
              </a:solidFill>
            </a:endParaRPr>
          </a:p>
          <a:p>
            <a:r>
              <a:rPr lang="en-GB" sz="1400" dirty="0">
                <a:solidFill>
                  <a:schemeClr val="tx1"/>
                </a:solidFill>
              </a:rPr>
              <a:t>The mean gap this year has increased and is now 15% and the median gap has reduced to 10.4%. The proportion of BAME and white staff between the grades and the quartiles remains very similar to previous years. </a:t>
            </a:r>
          </a:p>
          <a:p>
            <a:endParaRPr lang="en-GB" sz="1400" dirty="0">
              <a:solidFill>
                <a:schemeClr val="tx1"/>
              </a:solidFill>
            </a:endParaRPr>
          </a:p>
          <a:p>
            <a:r>
              <a:rPr lang="en-GB" sz="1400" dirty="0">
                <a:solidFill>
                  <a:schemeClr val="tx1"/>
                </a:solidFill>
              </a:rPr>
              <a:t>We are again concerned at the number of staff whose ethnicity is unknown, as this could result in material differences in the gaps – either positively or negatively.  We have begun to address this but due to reporting lag this has not evidenced any reduction in unknowns from the previous report.</a:t>
            </a:r>
          </a:p>
        </p:txBody>
      </p:sp>
      <p:pic>
        <p:nvPicPr>
          <p:cNvPr id="5" name="Picture 4">
            <a:extLst>
              <a:ext uri="{FF2B5EF4-FFF2-40B4-BE49-F238E27FC236}">
                <a16:creationId xmlns:a16="http://schemas.microsoft.com/office/drawing/2014/main" id="{E9733139-C545-87E3-3FE5-A1565084679E}"/>
              </a:ext>
            </a:extLst>
          </p:cNvPr>
          <p:cNvPicPr>
            <a:picLocks noChangeAspect="1"/>
          </p:cNvPicPr>
          <p:nvPr/>
        </p:nvPicPr>
        <p:blipFill>
          <a:blip r:embed="rId3"/>
          <a:stretch>
            <a:fillRect/>
          </a:stretch>
        </p:blipFill>
        <p:spPr>
          <a:xfrm>
            <a:off x="359999" y="2280347"/>
            <a:ext cx="6699274" cy="3851274"/>
          </a:xfrm>
          <a:prstGeom prst="rect">
            <a:avLst/>
          </a:prstGeom>
        </p:spPr>
      </p:pic>
      <p:sp>
        <p:nvSpPr>
          <p:cNvPr id="6" name="TextBox 5">
            <a:extLst>
              <a:ext uri="{FF2B5EF4-FFF2-40B4-BE49-F238E27FC236}">
                <a16:creationId xmlns:a16="http://schemas.microsoft.com/office/drawing/2014/main" id="{38A44F2C-921F-54FF-52AF-80C84F8AA2C9}"/>
              </a:ext>
            </a:extLst>
          </p:cNvPr>
          <p:cNvSpPr txBox="1"/>
          <p:nvPr/>
        </p:nvSpPr>
        <p:spPr>
          <a:xfrm>
            <a:off x="413238" y="6403168"/>
            <a:ext cx="66992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900" b="0" i="1" u="none" strike="noStrike" kern="1200" cap="none" spc="0" normalizeH="0" baseline="0" noProof="0" dirty="0">
                <a:ln>
                  <a:noFill/>
                </a:ln>
                <a:solidFill>
                  <a:schemeClr val="tx1">
                    <a:lumMod val="50000"/>
                    <a:lumOff val="50000"/>
                  </a:schemeClr>
                </a:solidFill>
                <a:effectLst/>
                <a:uLnTx/>
                <a:uFillTx/>
                <a:latin typeface="Arial" panose="020B0604020202020204"/>
                <a:ea typeface="+mn-ea"/>
                <a:cs typeface="+mn-cs"/>
              </a:rPr>
              <a:t>*The mean is calculated by adding up all of the wages of employees and dividing that figure by the number of employees. The median is the number that falls in the middle of a range when everyone’s wages are lined up from smallest to largest </a:t>
            </a:r>
          </a:p>
        </p:txBody>
      </p:sp>
    </p:spTree>
    <p:extLst>
      <p:ext uri="{BB962C8B-B14F-4D97-AF65-F5344CB8AC3E}">
        <p14:creationId xmlns:p14="http://schemas.microsoft.com/office/powerpoint/2010/main" val="748599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Heading"/>
          <p:cNvSpPr>
            <a:spLocks noGrp="1"/>
          </p:cNvSpPr>
          <p:nvPr>
            <p:ph type="title"/>
          </p:nvPr>
        </p:nvSpPr>
        <p:spPr>
          <a:xfrm>
            <a:off x="359999" y="726379"/>
            <a:ext cx="11472002" cy="616285"/>
          </a:xfrm>
        </p:spPr>
        <p:txBody>
          <a:bodyPr/>
          <a:lstStyle/>
          <a:p>
            <a:r>
              <a:rPr lang="en-GB" sz="2400" b="1" dirty="0"/>
              <a:t>Ethnicity pay gap – average pay of BAME staff vs white AND unknown</a:t>
            </a:r>
            <a:endParaRPr lang="en-GB" sz="2400" dirty="0"/>
          </a:p>
        </p:txBody>
      </p:sp>
      <p:sp>
        <p:nvSpPr>
          <p:cNvPr id="2" name="TextBox 1">
            <a:extLst>
              <a:ext uri="{FF2B5EF4-FFF2-40B4-BE49-F238E27FC236}">
                <a16:creationId xmlns:a16="http://schemas.microsoft.com/office/drawing/2014/main" id="{C05B6E1A-ED69-4709-972D-CBF1EAAB2D93}"/>
              </a:ext>
            </a:extLst>
          </p:cNvPr>
          <p:cNvSpPr txBox="1"/>
          <p:nvPr/>
        </p:nvSpPr>
        <p:spPr>
          <a:xfrm>
            <a:off x="325274" y="1206857"/>
            <a:ext cx="11450815" cy="1754326"/>
          </a:xfrm>
          <a:prstGeom prst="rect">
            <a:avLst/>
          </a:prstGeom>
          <a:solidFill>
            <a:schemeClr val="bg1">
              <a:lumMod val="95000"/>
            </a:schemeClr>
          </a:solidFill>
        </p:spPr>
        <p:txBody>
          <a:bodyPr wrap="square">
            <a:spAutoFit/>
          </a:bodyPr>
          <a:lstStyle/>
          <a:p>
            <a:r>
              <a:rPr lang="en-GB" sz="1800" dirty="0"/>
              <a:t>When outlining our ethnicity pay gap we compare the average salaries of white staff with </a:t>
            </a:r>
            <a:r>
              <a:rPr lang="en-GB" sz="1800" b="0" i="0" dirty="0">
                <a:solidFill>
                  <a:srgbClr val="202124"/>
                </a:solidFill>
                <a:effectLst/>
                <a:latin typeface="+mj-lt"/>
              </a:rPr>
              <a:t>Black, Asian and Minority Ethnic</a:t>
            </a:r>
            <a:r>
              <a:rPr lang="en-GB" sz="1800" dirty="0"/>
              <a:t> (BAME) staff. Staff with unknown ethnicity continue to be too high at UCL. While we know there is an ethnicity pay gap, this makes it difficult to ascertain the true level of gap. This year we have again also compared the salaries of BAME staff with white AND unknown staff over the last three years and in both of the last two years the mean and median gaps have reduced. This could be a positive signal, but it underlines the importance of reducing the unknowns.</a:t>
            </a:r>
            <a:endParaRPr lang="en-GB" sz="1800" dirty="0">
              <a:solidFill>
                <a:schemeClr val="tx1"/>
              </a:solidFill>
            </a:endParaRPr>
          </a:p>
        </p:txBody>
      </p:sp>
      <p:pic>
        <p:nvPicPr>
          <p:cNvPr id="19" name="Picture 18">
            <a:extLst>
              <a:ext uri="{FF2B5EF4-FFF2-40B4-BE49-F238E27FC236}">
                <a16:creationId xmlns:a16="http://schemas.microsoft.com/office/drawing/2014/main" id="{5D47C3AE-1EE2-A8FD-FE9E-615B22214509}"/>
              </a:ext>
            </a:extLst>
          </p:cNvPr>
          <p:cNvPicPr>
            <a:picLocks noChangeAspect="1"/>
          </p:cNvPicPr>
          <p:nvPr/>
        </p:nvPicPr>
        <p:blipFill>
          <a:blip r:embed="rId3"/>
          <a:stretch>
            <a:fillRect/>
          </a:stretch>
        </p:blipFill>
        <p:spPr>
          <a:xfrm>
            <a:off x="359999" y="3333555"/>
            <a:ext cx="5580000" cy="2418728"/>
          </a:xfrm>
          <a:prstGeom prst="rect">
            <a:avLst/>
          </a:prstGeom>
        </p:spPr>
      </p:pic>
      <p:pic>
        <p:nvPicPr>
          <p:cNvPr id="20" name="Picture 19">
            <a:extLst>
              <a:ext uri="{FF2B5EF4-FFF2-40B4-BE49-F238E27FC236}">
                <a16:creationId xmlns:a16="http://schemas.microsoft.com/office/drawing/2014/main" id="{158AA611-0425-067D-C109-F229346AA6EF}"/>
              </a:ext>
            </a:extLst>
          </p:cNvPr>
          <p:cNvPicPr>
            <a:picLocks noChangeAspect="1"/>
          </p:cNvPicPr>
          <p:nvPr/>
        </p:nvPicPr>
        <p:blipFill>
          <a:blip r:embed="rId4"/>
          <a:stretch>
            <a:fillRect/>
          </a:stretch>
        </p:blipFill>
        <p:spPr>
          <a:xfrm>
            <a:off x="6196089" y="3335920"/>
            <a:ext cx="5580000" cy="2416363"/>
          </a:xfrm>
          <a:prstGeom prst="rect">
            <a:avLst/>
          </a:prstGeom>
        </p:spPr>
      </p:pic>
    </p:spTree>
    <p:extLst>
      <p:ext uri="{BB962C8B-B14F-4D97-AF65-F5344CB8AC3E}">
        <p14:creationId xmlns:p14="http://schemas.microsoft.com/office/powerpoint/2010/main" val="3876910979"/>
      </p:ext>
    </p:extLst>
  </p:cSld>
  <p:clrMapOvr>
    <a:masterClrMapping/>
  </p:clrMapOvr>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UCL_Black_Slide_Theme">
  <a:themeElements>
    <a:clrScheme name="UCL Black Theme">
      <a:dk1>
        <a:sysClr val="windowText" lastClr="000000"/>
      </a:dk1>
      <a:lt1>
        <a:srgbClr val="FFFFFF"/>
      </a:lt1>
      <a:dk2>
        <a:srgbClr val="000000"/>
      </a:dk2>
      <a:lt2>
        <a:srgbClr val="E6E6E6"/>
      </a:lt2>
      <a:accent1>
        <a:srgbClr val="F6BE00"/>
      </a:accent1>
      <a:accent2>
        <a:srgbClr val="B5BD00"/>
      </a:accent2>
      <a:accent3>
        <a:srgbClr val="A4DBE8"/>
      </a:accent3>
      <a:accent4>
        <a:srgbClr val="8C8279"/>
      </a:accent4>
      <a:accent5>
        <a:srgbClr val="EA7600"/>
      </a:accent5>
      <a:accent6>
        <a:srgbClr val="E03C31"/>
      </a:accent6>
      <a:hlink>
        <a:srgbClr val="0563C1"/>
      </a:hlink>
      <a:folHlink>
        <a:srgbClr val="954F7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custClrLst>
    <a:custClr name="name of colour">
      <a:srgbClr val="000000"/>
    </a:custClr>
  </a:custClrLst>
  <a:extLst>
    <a:ext uri="{05A4C25C-085E-4340-85A3-A5531E510DB2}">
      <thm15:themeFamily xmlns:thm15="http://schemas.microsoft.com/office/thememl/2012/main" name="Presentation4" id="{1117F47E-1820-FB44-B702-91BC503BEEB2}" vid="{7AC29BA8-160E-2647-B666-6ADA20DE7EB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3474</Words>
  <Application>Microsoft Office PowerPoint</Application>
  <PresentationFormat>Widescreen</PresentationFormat>
  <Paragraphs>111</Paragraphs>
  <Slides>19</Slides>
  <Notes>8</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19</vt:i4>
      </vt:variant>
    </vt:vector>
  </HeadingPairs>
  <TitlesOfParts>
    <vt:vector size="29" baseType="lpstr">
      <vt:lpstr>Arial</vt:lpstr>
      <vt:lpstr>Calibri</vt:lpstr>
      <vt:lpstr>Calibri Light</vt:lpstr>
      <vt:lpstr>Google Sans</vt:lpstr>
      <vt:lpstr>Times New Roman</vt:lpstr>
      <vt:lpstr>3_Custom Design</vt:lpstr>
      <vt:lpstr>2_Custom Design</vt:lpstr>
      <vt:lpstr>1_Custom Design</vt:lpstr>
      <vt:lpstr>Custom Design</vt:lpstr>
      <vt:lpstr>UCL_Black_Slide_Theme</vt:lpstr>
      <vt:lpstr>UCL Gender, Ethnicity and Disability pay report 2023-24</vt:lpstr>
      <vt:lpstr>Foreword</vt:lpstr>
      <vt:lpstr>Gender pay gap analysis</vt:lpstr>
      <vt:lpstr>Gender pay gap analysis</vt:lpstr>
      <vt:lpstr>Increase/decrease of employees in grades by gender since 2022</vt:lpstr>
      <vt:lpstr>Adjustment in female staff numbers needed at each grade to eradicate pay gap</vt:lpstr>
      <vt:lpstr>Gender pay – bonus reporting</vt:lpstr>
      <vt:lpstr>Ethnicity pay gap analysis</vt:lpstr>
      <vt:lpstr>Ethnicity pay gap – average pay of BAME staff vs white AND unknown</vt:lpstr>
      <vt:lpstr>Ethnicity – quartile positioning</vt:lpstr>
      <vt:lpstr>Ethnicity analysis – % increase/decrease in population by grade since 2022</vt:lpstr>
      <vt:lpstr>Ethnicity pay gap – number increase/decrease in population by grade</vt:lpstr>
      <vt:lpstr>Adjustment in BAME staff needed at each grade to eradicate pay gap</vt:lpstr>
      <vt:lpstr>Pay gap – declared disability vs no declared disability</vt:lpstr>
      <vt:lpstr>Declared disability – quartile positioning</vt:lpstr>
      <vt:lpstr>Increase/decrease of employees in grades by disability declared since 2022</vt:lpstr>
      <vt:lpstr>Declared disability – adjustment in staff numbers needed at each grade to eradicate pay gap</vt:lpstr>
      <vt:lpstr>Positive actions which have narrowed UCL’s gaps</vt:lpstr>
      <vt:lpstr>Actions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UCL Gender, Ethnicity  and Disability pay  report 2022/23</dc:title>
  <dc:creator/>
  <cp:lastModifiedBy/>
  <cp:revision>28</cp:revision>
  <dcterms:created xsi:type="dcterms:W3CDTF">2021-09-28T12:28:45Z</dcterms:created>
  <dcterms:modified xsi:type="dcterms:W3CDTF">2024-03-25T13:25:35Z</dcterms:modified>
  <cp:contentStatus/>
</cp:coreProperties>
</file>