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sdx" ContentType="application/vnd.ms-visio.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56" r:id="rId5"/>
    <p:sldId id="263" r:id="rId6"/>
    <p:sldId id="272" r:id="rId7"/>
    <p:sldId id="258" r:id="rId8"/>
    <p:sldId id="264" r:id="rId9"/>
    <p:sldId id="265" r:id="rId10"/>
    <p:sldId id="266" r:id="rId11"/>
    <p:sldId id="269" r:id="rId12"/>
    <p:sldId id="270" r:id="rId13"/>
    <p:sldId id="273" r:id="rId14"/>
    <p:sldId id="274" r:id="rId15"/>
    <p:sldId id="261" r:id="rId1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E8CAC2-ED47-47B0-0B05-799B2DEE55A3}" name="Fouche, Carrie" initials="FC" userId="S::ucypcaf@ucl.ac.uk::b09b3e81-9efa-49a5-97bd-b94f2df2b79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1F1E4"/>
    <a:srgbClr val="124DA4"/>
    <a:srgbClr val="67A2E0"/>
    <a:srgbClr val="B1D7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96357" autoAdjust="0"/>
  </p:normalViewPr>
  <p:slideViewPr>
    <p:cSldViewPr snapToGrid="0">
      <p:cViewPr varScale="1">
        <p:scale>
          <a:sx n="77" d="100"/>
          <a:sy n="77" d="100"/>
        </p:scale>
        <p:origin x="3132" y="198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320D9-FDC2-4212-B933-41A72DCD97D8}" type="datetimeFigureOut">
              <a:rPr lang="en-GB" smtClean="0"/>
              <a:t>08/03/2023</a:t>
            </a:fld>
            <a:endParaRPr lang="en-GB"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FA764-651F-4EA1-9A5D-73AB6BBDD8C3}" type="slidenum">
              <a:rPr lang="en-GB" smtClean="0"/>
              <a:t>‹#›</a:t>
            </a:fld>
            <a:endParaRPr lang="en-GB" dirty="0"/>
          </a:p>
        </p:txBody>
      </p:sp>
    </p:spTree>
    <p:extLst>
      <p:ext uri="{BB962C8B-B14F-4D97-AF65-F5344CB8AC3E}">
        <p14:creationId xmlns:p14="http://schemas.microsoft.com/office/powerpoint/2010/main" val="131680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CFA764-651F-4EA1-9A5D-73AB6BBDD8C3}" type="slidenum">
              <a:rPr lang="en-GB" smtClean="0"/>
              <a:t>1</a:t>
            </a:fld>
            <a:endParaRPr lang="en-GB" dirty="0"/>
          </a:p>
        </p:txBody>
      </p:sp>
    </p:spTree>
    <p:extLst>
      <p:ext uri="{BB962C8B-B14F-4D97-AF65-F5344CB8AC3E}">
        <p14:creationId xmlns:p14="http://schemas.microsoft.com/office/powerpoint/2010/main" val="109635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CFA764-651F-4EA1-9A5D-73AB6BBDD8C3}" type="slidenum">
              <a:rPr lang="en-GB" smtClean="0"/>
              <a:t>2</a:t>
            </a:fld>
            <a:endParaRPr lang="en-GB" dirty="0"/>
          </a:p>
        </p:txBody>
      </p:sp>
    </p:spTree>
    <p:extLst>
      <p:ext uri="{BB962C8B-B14F-4D97-AF65-F5344CB8AC3E}">
        <p14:creationId xmlns:p14="http://schemas.microsoft.com/office/powerpoint/2010/main" val="55056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CFA764-651F-4EA1-9A5D-73AB6BBDD8C3}" type="slidenum">
              <a:rPr lang="en-GB" smtClean="0"/>
              <a:t>3</a:t>
            </a:fld>
            <a:endParaRPr lang="en-GB" dirty="0"/>
          </a:p>
        </p:txBody>
      </p:sp>
    </p:spTree>
    <p:extLst>
      <p:ext uri="{BB962C8B-B14F-4D97-AF65-F5344CB8AC3E}">
        <p14:creationId xmlns:p14="http://schemas.microsoft.com/office/powerpoint/2010/main" val="170192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CFA764-651F-4EA1-9A5D-73AB6BBDD8C3}" type="slidenum">
              <a:rPr lang="en-GB" smtClean="0"/>
              <a:t>12</a:t>
            </a:fld>
            <a:endParaRPr lang="en-GB" dirty="0"/>
          </a:p>
        </p:txBody>
      </p:sp>
    </p:spTree>
    <p:extLst>
      <p:ext uri="{BB962C8B-B14F-4D97-AF65-F5344CB8AC3E}">
        <p14:creationId xmlns:p14="http://schemas.microsoft.com/office/powerpoint/2010/main" val="400385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070F0A-D06E-4825-898C-45DD0B67A901}" type="datetime1">
              <a:rPr lang="en-GB" smtClean="0"/>
              <a:t>08/03/2023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280176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F1A88C-ABCE-4B97-831C-B3E12353DC00}" type="datetime1">
              <a:rPr lang="en-GB" smtClean="0"/>
              <a:t>08/03/2023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352622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131649-FCDA-44BB-B565-2F4AFF59578D}" type="datetime1">
              <a:rPr lang="en-GB" smtClean="0"/>
              <a:t>08/03/2023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374841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288AAA-F79F-42ED-940F-B135C0B7E04B}" type="datetime1">
              <a:rPr lang="en-GB" smtClean="0"/>
              <a:t>08/03/2023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186073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562D35-F281-4CA8-95CD-64A85480D8DD}" type="datetime1">
              <a:rPr lang="en-GB" smtClean="0"/>
              <a:t>08/03/2023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206995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A98D2E-7FD2-4A91-9BFA-E6D89341EBAA}" type="datetime1">
              <a:rPr lang="en-GB" smtClean="0"/>
              <a:t>08/03/2023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269595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471936-AF31-44B2-B0CE-1D4917A0599B}" type="datetime1">
              <a:rPr lang="en-GB" smtClean="0"/>
              <a:t>08/03/2023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898242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0E649A-9D87-4DC3-840B-73EE6F7B96DC}" type="datetime1">
              <a:rPr lang="en-GB" smtClean="0"/>
              <a:t>08/03/2023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1171953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5336E-69C0-4980-AEFB-17822E0C9EC1}" type="datetime1">
              <a:rPr lang="en-GB" smtClean="0"/>
              <a:t>08/03/2023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4073145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42271F-66D9-4A9C-91A6-5ECB04D44DDA}" type="datetime1">
              <a:rPr lang="en-GB" smtClean="0"/>
              <a:t>08/03/2023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1081527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FA4AA5-3E8A-4F59-BFE7-F193C216D550}" type="datetime1">
              <a:rPr lang="en-GB" smtClean="0"/>
              <a:t>08/03/2023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730505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1A4C143-5AE4-4E51-880A-DE31C4306680}" type="datetime1">
              <a:rPr lang="en-GB" smtClean="0"/>
              <a:t>08/03/2023</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F02C6EB-178F-4ED7-A1AC-ADACDC82EB45}" type="slidenum">
              <a:rPr lang="en-GB" smtClean="0"/>
              <a:t>‹#›</a:t>
            </a:fld>
            <a:endParaRPr lang="en-GB" dirty="0"/>
          </a:p>
        </p:txBody>
      </p:sp>
    </p:spTree>
    <p:extLst>
      <p:ext uri="{BB962C8B-B14F-4D97-AF65-F5344CB8AC3E}">
        <p14:creationId xmlns:p14="http://schemas.microsoft.com/office/powerpoint/2010/main" val="5717063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tiff"/><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support%20by%20Maxim%20Kulikov%20from%20%3ca%20href=%22https:/thenounproject.com/browse/icons/term/support/%22%20target=%22_blank%22%20title=%22support%20Icons%22%3eNoun%20Project%3c/a%3e" TargetMode="External"/><Relationship Id="rId5" Type="http://schemas.openxmlformats.org/officeDocument/2006/relationships/slide" Target="slide12.xml"/><Relationship Id="rId4" Type="http://schemas.openxmlformats.org/officeDocument/2006/relationships/image" Target="../media/image2.png"/><Relationship Id="rId9" Type="http://schemas.openxmlformats.org/officeDocument/2006/relationships/hyperlink" Target="https://www.ucl.ac.uk/pa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package" Target="../embeddings/Microsoft_Visio_Drawing.vsdx"/><Relationship Id="rId5" Type="http://schemas.openxmlformats.org/officeDocument/2006/relationships/image" Target="../media/image27.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iff"/><Relationship Id="rId7" Type="http://schemas.openxmlformats.org/officeDocument/2006/relationships/hyperlink" Target="https://www.ucl.ac.uk/human-resources/professorial-appraisal-review"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hr-services@ucl.ac.uk" TargetMode="External"/><Relationship Id="rId5" Type="http://schemas.openxmlformats.org/officeDocument/2006/relationships/image" Target="../media/image5.png"/><Relationship Id="rId4" Type="http://schemas.openxmlformats.org/officeDocument/2006/relationships/hyperlink" Target="support%20by%20Maxim%20Kulikov%20from%20%3ca%20href=%22https:/thenounproject.com/browse/icons/term/support/%22%20target=%22_blank%22%20title=%22support%20Icons%22%3eNoun%20Project%3c/a%3e"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ucl.ac.uk/par/" TargetMode="External"/><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48B7B5-2000-3276-7CDF-8D2288B79B3E}"/>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overview</a:t>
            </a:r>
          </a:p>
        </p:txBody>
      </p:sp>
      <p:sp>
        <p:nvSpPr>
          <p:cNvPr id="6" name="Rectangle 5">
            <a:extLst>
              <a:ext uri="{FF2B5EF4-FFF2-40B4-BE49-F238E27FC236}">
                <a16:creationId xmlns:a16="http://schemas.microsoft.com/office/drawing/2014/main" id="{6272D2E3-2D39-9104-11FD-F42E059E2A03}"/>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7811"/>
            <a:ext cx="6864750" cy="554186"/>
          </a:xfrm>
          <a:prstGeom prst="rect">
            <a:avLst/>
          </a:prstGeom>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54358"/>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itle 4" descr="Heading">
            <a:extLst>
              <a:ext uri="{FF2B5EF4-FFF2-40B4-BE49-F238E27FC236}">
                <a16:creationId xmlns:a16="http://schemas.microsoft.com/office/drawing/2014/main" id="{85BBAF02-FD4C-4AD9-F2E5-088F60FFC827}"/>
              </a:ext>
            </a:extLst>
          </p:cNvPr>
          <p:cNvSpPr txBox="1">
            <a:spLocks/>
          </p:cNvSpPr>
          <p:nvPr/>
        </p:nvSpPr>
        <p:spPr>
          <a:xfrm>
            <a:off x="-6750" y="602545"/>
            <a:ext cx="4252500" cy="461094"/>
          </a:xfrm>
          <a:prstGeom prst="rect">
            <a:avLst/>
          </a:prstGeom>
          <a:noFill/>
        </p:spPr>
        <p:txBody>
          <a:bodyPr vert="horz" lIns="91440" tIns="45721" rIns="91440" bIns="45721"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latin typeface="Arial" panose="020B0604020202020204" pitchFamily="34" charset="0"/>
                <a:ea typeface="Times New Roman" panose="02020603050405020304" pitchFamily="18" charset="0"/>
                <a:cs typeface="Times New Roman" panose="02020603050405020304" pitchFamily="18" charset="0"/>
              </a:rPr>
              <a:t>Quick Reference Guide - Appraiser</a:t>
            </a:r>
            <a:endParaRPr lang="en-GB" sz="1801"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74239FB8-4985-66EF-51D7-6C6532B5442E}"/>
              </a:ext>
              <a:ext uri="{C183D7F6-B498-43B3-948B-1728B52AA6E4}">
                <adec:decorative xmlns:adec="http://schemas.microsoft.com/office/drawing/2017/decorative" val="1"/>
              </a:ext>
            </a:extLst>
          </p:cNvPr>
          <p:cNvPicPr>
            <a:picLocks/>
          </p:cNvPicPr>
          <p:nvPr/>
        </p:nvPicPr>
        <p:blipFill>
          <a:blip r:embed="rId4"/>
          <a:stretch>
            <a:fillRect/>
          </a:stretch>
        </p:blipFill>
        <p:spPr>
          <a:xfrm rot="10800000" flipH="1">
            <a:off x="123824" y="1101499"/>
            <a:ext cx="546014" cy="696894"/>
          </a:xfrm>
          <a:prstGeom prst="rect">
            <a:avLst/>
          </a:prstGeom>
        </p:spPr>
      </p:pic>
      <p:cxnSp>
        <p:nvCxnSpPr>
          <p:cNvPr id="5" name="Straight Connector 4">
            <a:extLst>
              <a:ext uri="{FF2B5EF4-FFF2-40B4-BE49-F238E27FC236}">
                <a16:creationId xmlns:a16="http://schemas.microsoft.com/office/drawing/2014/main" id="{BEE70155-3DDB-4D4E-A9AC-64CCDA914CCA}"/>
              </a:ext>
              <a:ext uri="{C183D7F6-B498-43B3-948B-1728B52AA6E4}">
                <adec:decorative xmlns:adec="http://schemas.microsoft.com/office/drawing/2017/decorative" val="1"/>
              </a:ext>
            </a:extLst>
          </p:cNvPr>
          <p:cNvCxnSpPr/>
          <p:nvPr/>
        </p:nvCxnSpPr>
        <p:spPr>
          <a:xfrm>
            <a:off x="123825" y="1788363"/>
            <a:ext cx="6610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73397A3-4A5F-99E6-49BF-3685E918FA79}"/>
              </a:ext>
            </a:extLst>
          </p:cNvPr>
          <p:cNvSpPr txBox="1"/>
          <p:nvPr/>
        </p:nvSpPr>
        <p:spPr>
          <a:xfrm>
            <a:off x="669839" y="1265738"/>
            <a:ext cx="6064335" cy="461665"/>
          </a:xfrm>
          <a:prstGeom prst="rect">
            <a:avLst/>
          </a:prstGeom>
          <a:noFill/>
        </p:spPr>
        <p:txBody>
          <a:bodyPr wrap="square" rtlCol="0">
            <a:spAutoFit/>
          </a:bodyPr>
          <a:lstStyle/>
          <a:p>
            <a:pPr>
              <a:spcBef>
                <a:spcPts val="1200"/>
              </a:spcBef>
              <a:spcAft>
                <a:spcPts val="300"/>
              </a:spcAft>
            </a:pPr>
            <a:r>
              <a:rPr lang="en-GB" sz="2400" b="1" dirty="0">
                <a:latin typeface="Arial" panose="020B0604020202020204" pitchFamily="34" charset="0"/>
              </a:rPr>
              <a:t>OVERVIEW</a:t>
            </a:r>
          </a:p>
        </p:txBody>
      </p:sp>
      <p:sp>
        <p:nvSpPr>
          <p:cNvPr id="10" name="TextBox 9">
            <a:extLst>
              <a:ext uri="{FF2B5EF4-FFF2-40B4-BE49-F238E27FC236}">
                <a16:creationId xmlns:a16="http://schemas.microsoft.com/office/drawing/2014/main" id="{95D98A62-7086-2ADC-645A-80CE7075E30A}"/>
              </a:ext>
            </a:extLst>
          </p:cNvPr>
          <p:cNvSpPr txBox="1"/>
          <p:nvPr/>
        </p:nvSpPr>
        <p:spPr>
          <a:xfrm>
            <a:off x="123825" y="1889724"/>
            <a:ext cx="3058287" cy="3323987"/>
          </a:xfrm>
          <a:prstGeom prst="rect">
            <a:avLst/>
          </a:prstGeom>
          <a:noFill/>
        </p:spPr>
        <p:txBody>
          <a:bodyPr wrap="square" rtlCol="0">
            <a:spAutoFit/>
          </a:bodyPr>
          <a:lstStyle/>
          <a:p>
            <a:pPr algn="just"/>
            <a:r>
              <a:rPr lang="en-GB" sz="1400" dirty="0">
                <a:latin typeface="Arial" panose="020B0604020202020204" pitchFamily="34" charset="0"/>
                <a:ea typeface="Times New Roman" panose="02020603050405020304" pitchFamily="18" charset="0"/>
                <a:cs typeface="Times New Roman" panose="02020603050405020304" pitchFamily="18" charset="0"/>
              </a:rPr>
              <a:t>The Professorial Appraisal Review system allows members of the UCL professoriate to complete their appraisal online.  The system uses an electronic, interactive form, which automatically draws data from UCL databases regarding a professor's publications, research grants, research students, honours and awards during the appraisal period. Please note that if publications or grants have been used in previous submissions, they will no longer be available for the next appraisal cycle. </a:t>
            </a:r>
          </a:p>
        </p:txBody>
      </p:sp>
      <p:sp>
        <p:nvSpPr>
          <p:cNvPr id="12" name="TextBox 11">
            <a:extLst>
              <a:ext uri="{FF2B5EF4-FFF2-40B4-BE49-F238E27FC236}">
                <a16:creationId xmlns:a16="http://schemas.microsoft.com/office/drawing/2014/main" id="{0B7BDF35-42AE-3427-CA45-58BD89CA0E9B}"/>
              </a:ext>
            </a:extLst>
          </p:cNvPr>
          <p:cNvSpPr txBox="1"/>
          <p:nvPr/>
        </p:nvSpPr>
        <p:spPr>
          <a:xfrm>
            <a:off x="3429000" y="1889724"/>
            <a:ext cx="3058287" cy="1815882"/>
          </a:xfrm>
          <a:prstGeom prst="rect">
            <a:avLst/>
          </a:prstGeom>
          <a:noFill/>
        </p:spPr>
        <p:txBody>
          <a:bodyPr wrap="square" rtlCol="0">
            <a:spAutoFit/>
          </a:bodyPr>
          <a:lstStyle/>
          <a:p>
            <a:pPr algn="just"/>
            <a:r>
              <a:rPr lang="en-GB" sz="1400" dirty="0">
                <a:latin typeface="Arial" panose="020B0604020202020204" pitchFamily="34" charset="0"/>
                <a:ea typeface="Times New Roman" panose="02020603050405020304" pitchFamily="18" charset="0"/>
                <a:cs typeface="Times New Roman" panose="02020603050405020304" pitchFamily="18" charset="0"/>
              </a:rPr>
              <a:t>This guide sets out an overview of how to navigate the Professorial Appraisal Review system as an </a:t>
            </a:r>
            <a:r>
              <a:rPr lang="en-GB" sz="1400" b="1" dirty="0">
                <a:latin typeface="Arial" panose="020B0604020202020204" pitchFamily="34" charset="0"/>
                <a:ea typeface="Times New Roman" panose="02020603050405020304" pitchFamily="18" charset="0"/>
                <a:cs typeface="Times New Roman" panose="02020603050405020304" pitchFamily="18" charset="0"/>
              </a:rPr>
              <a:t>appraiser</a:t>
            </a:r>
            <a:r>
              <a:rPr lang="en-GB" sz="1400" dirty="0">
                <a:latin typeface="Arial" panose="020B0604020202020204" pitchFamily="34" charset="0"/>
                <a:ea typeface="Times New Roman" panose="02020603050405020304" pitchFamily="18" charset="0"/>
                <a:cs typeface="Times New Roman" panose="02020603050405020304" pitchFamily="18" charset="0"/>
              </a:rPr>
              <a:t>, how to review each section and add feedback. A high level process map of the Professorial Appraisal Review (PAR) can be found </a:t>
            </a:r>
            <a:r>
              <a:rPr lang="en-GB" sz="1400" dirty="0">
                <a:latin typeface="Arial" panose="020B0604020202020204" pitchFamily="34" charset="0"/>
                <a:ea typeface="Times New Roman" panose="02020603050405020304" pitchFamily="18" charset="0"/>
                <a:cs typeface="Times New Roman" panose="02020603050405020304" pitchFamily="18" charset="0"/>
                <a:hlinkClick r:id="rId5" action="ppaction://hlinksldjump"/>
              </a:rPr>
              <a:t>here</a:t>
            </a:r>
            <a:r>
              <a:rPr lang="en-GB" sz="1400" dirty="0">
                <a:latin typeface="Arial" panose="020B0604020202020204" pitchFamily="34" charset="0"/>
                <a:ea typeface="Times New Roman" panose="02020603050405020304" pitchFamily="18" charset="0"/>
                <a:cs typeface="Times New Roman" panose="02020603050405020304" pitchFamily="18" charset="0"/>
              </a:rPr>
              <a:t>.</a:t>
            </a:r>
          </a:p>
        </p:txBody>
      </p:sp>
      <p:pic>
        <p:nvPicPr>
          <p:cNvPr id="25" name="Picture 24">
            <a:hlinkClick r:id="rId6" action="ppaction://hlinkfile"/>
            <a:extLst>
              <a:ext uri="{FF2B5EF4-FFF2-40B4-BE49-F238E27FC236}">
                <a16:creationId xmlns:a16="http://schemas.microsoft.com/office/drawing/2014/main" id="{C8FC7897-0D55-3138-F699-3FAF3246A01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62" r="262"/>
          <a:stretch/>
        </p:blipFill>
        <p:spPr>
          <a:xfrm>
            <a:off x="123824" y="5401819"/>
            <a:ext cx="593552" cy="596681"/>
          </a:xfrm>
          <a:prstGeom prst="rect">
            <a:avLst/>
          </a:prstGeom>
        </p:spPr>
      </p:pic>
      <p:sp>
        <p:nvSpPr>
          <p:cNvPr id="23" name="TextBox 22">
            <a:extLst>
              <a:ext uri="{FF2B5EF4-FFF2-40B4-BE49-F238E27FC236}">
                <a16:creationId xmlns:a16="http://schemas.microsoft.com/office/drawing/2014/main" id="{EACD0D18-27C7-09A2-2E18-93AF0D9D7F5C}"/>
              </a:ext>
            </a:extLst>
          </p:cNvPr>
          <p:cNvSpPr txBox="1"/>
          <p:nvPr/>
        </p:nvSpPr>
        <p:spPr>
          <a:xfrm>
            <a:off x="787400" y="5469326"/>
            <a:ext cx="5946774" cy="461665"/>
          </a:xfrm>
          <a:prstGeom prst="rect">
            <a:avLst/>
          </a:prstGeom>
          <a:noFill/>
        </p:spPr>
        <p:txBody>
          <a:bodyPr wrap="square" rtlCol="0">
            <a:spAutoFit/>
          </a:bodyPr>
          <a:lstStyle/>
          <a:p>
            <a:pPr>
              <a:spcBef>
                <a:spcPts val="1200"/>
              </a:spcBef>
              <a:spcAft>
                <a:spcPts val="300"/>
              </a:spcAft>
            </a:pPr>
            <a:r>
              <a:rPr lang="en-GB" sz="2400" b="1" dirty="0">
                <a:latin typeface="Arial" panose="020B0604020202020204" pitchFamily="34" charset="0"/>
              </a:rPr>
              <a:t>SYSTEM ACCESS</a:t>
            </a:r>
          </a:p>
        </p:txBody>
      </p:sp>
      <p:cxnSp>
        <p:nvCxnSpPr>
          <p:cNvPr id="24" name="Straight Connector 23">
            <a:extLst>
              <a:ext uri="{FF2B5EF4-FFF2-40B4-BE49-F238E27FC236}">
                <a16:creationId xmlns:a16="http://schemas.microsoft.com/office/drawing/2014/main" id="{23A84D84-DAC3-4383-D72B-38766980C7AB}"/>
              </a:ext>
              <a:ext uri="{C183D7F6-B498-43B3-948B-1728B52AA6E4}">
                <adec:decorative xmlns:adec="http://schemas.microsoft.com/office/drawing/2017/decorative" val="1"/>
              </a:ext>
            </a:extLst>
          </p:cNvPr>
          <p:cNvCxnSpPr/>
          <p:nvPr/>
        </p:nvCxnSpPr>
        <p:spPr>
          <a:xfrm>
            <a:off x="123824" y="6028980"/>
            <a:ext cx="6610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B6382D-4618-EF9D-765F-0B4008BD71D4}"/>
              </a:ext>
            </a:extLst>
          </p:cNvPr>
          <p:cNvSpPr txBox="1"/>
          <p:nvPr/>
        </p:nvSpPr>
        <p:spPr>
          <a:xfrm>
            <a:off x="123825" y="6148045"/>
            <a:ext cx="3058287" cy="3108543"/>
          </a:xfrm>
          <a:prstGeom prst="rect">
            <a:avLst/>
          </a:prstGeom>
          <a:noFill/>
        </p:spPr>
        <p:txBody>
          <a:bodyPr wrap="square" rtlCol="0">
            <a:spAutoFit/>
          </a:bodyPr>
          <a:lstStyle/>
          <a:p>
            <a:pPr algn="just"/>
            <a:r>
              <a:rPr lang="en-GB" sz="1400" dirty="0">
                <a:effectLst/>
                <a:latin typeface="Arial" panose="020B0604020202020204" pitchFamily="34" charset="0"/>
                <a:ea typeface="Times New Roman" panose="02020603050405020304" pitchFamily="18" charset="0"/>
                <a:cs typeface="Arial" panose="020B0604020202020204" pitchFamily="34" charset="0"/>
              </a:rPr>
              <a:t>The Professorial Appraisal Review (PAR) system can be located using the following link:</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GB" sz="1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9"/>
              </a:rPr>
              <a:t>https://www.ucl.ac.uk/par/</a:t>
            </a:r>
            <a:r>
              <a:rPr lang="en-GB" sz="1400" dirty="0">
                <a:effectLst/>
                <a:latin typeface="Arial" panose="020B0604020202020204" pitchFamily="34" charset="0"/>
                <a:ea typeface="Times New Roman" panose="02020603050405020304" pitchFamily="18" charset="0"/>
              </a:rPr>
              <a:t>   </a:t>
            </a:r>
          </a:p>
          <a:p>
            <a:pPr algn="just"/>
            <a:endParaRPr lang="en-GB" sz="1400" dirty="0">
              <a:effectLst/>
              <a:latin typeface="Arial" panose="020B0604020202020204" pitchFamily="34" charset="0"/>
              <a:ea typeface="Times New Roman" panose="02020603050405020304" pitchFamily="18" charset="0"/>
            </a:endParaRPr>
          </a:p>
          <a:p>
            <a:pPr algn="just"/>
            <a:r>
              <a:rPr lang="en-GB" sz="1400" dirty="0">
                <a:latin typeface="Arial" panose="020B0604020202020204" pitchFamily="34" charset="0"/>
                <a:cs typeface="Arial" panose="020B0604020202020204" pitchFamily="34" charset="0"/>
              </a:rPr>
              <a:t>Users can log into PAR using their UCL user ID and password. Please note the username needs to be entered in capital letters (e.g. CCEARJF)</a:t>
            </a:r>
          </a:p>
          <a:p>
            <a:pPr algn="just"/>
            <a:endParaRPr lang="en-GB" sz="1400" dirty="0">
              <a:effectLst/>
              <a:latin typeface="Arial" panose="020B0604020202020204" pitchFamily="34" charset="0"/>
              <a:ea typeface="Times New Roman" panose="02020603050405020304" pitchFamily="18" charset="0"/>
            </a:endParaRPr>
          </a:p>
          <a:p>
            <a:pPr algn="just"/>
            <a:r>
              <a:rPr lang="en-GB" sz="1400" dirty="0">
                <a:effectLst/>
                <a:latin typeface="Arial" panose="020B0604020202020204" pitchFamily="34" charset="0"/>
                <a:ea typeface="Times New Roman" panose="02020603050405020304" pitchFamily="18" charset="0"/>
              </a:rPr>
              <a:t>The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page is split into a section for Appraisees and a section for Appraisers (HoD and Deans).  </a:t>
            </a:r>
            <a:endParaRPr lang="en-GB" sz="1400" dirty="0"/>
          </a:p>
        </p:txBody>
      </p:sp>
      <p:sp>
        <p:nvSpPr>
          <p:cNvPr id="4" name="TextBox 3">
            <a:extLst>
              <a:ext uri="{FF2B5EF4-FFF2-40B4-BE49-F238E27FC236}">
                <a16:creationId xmlns:a16="http://schemas.microsoft.com/office/drawing/2014/main" id="{58809458-B613-D628-53EE-B8CE12767D3A}"/>
              </a:ext>
            </a:extLst>
          </p:cNvPr>
          <p:cNvSpPr txBox="1"/>
          <p:nvPr/>
        </p:nvSpPr>
        <p:spPr>
          <a:xfrm>
            <a:off x="3428999" y="6143845"/>
            <a:ext cx="3058287" cy="3108543"/>
          </a:xfrm>
          <a:prstGeom prst="rect">
            <a:avLst/>
          </a:prstGeom>
          <a:noFill/>
        </p:spPr>
        <p:txBody>
          <a:bodyPr wrap="square" rtlCol="0">
            <a:spAutoFit/>
          </a:bodyPr>
          <a:lstStyle/>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To access </a:t>
            </a:r>
            <a:r>
              <a:rPr lang="en-GB" sz="1400" dirty="0">
                <a:latin typeface="Arial" panose="020B0604020202020204" pitchFamily="34" charset="0"/>
                <a:ea typeface="Times New Roman" panose="02020603050405020304" pitchFamily="18" charset="0"/>
                <a:cs typeface="Times New Roman" panose="02020603050405020304" pitchFamily="18" charset="0"/>
              </a:rPr>
              <a:t>open appraisals, u</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sers should select the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Open Appraisals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hyperlink</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from the appropriate section based on the users role.</a:t>
            </a:r>
            <a:endParaRPr lang="en-GB" sz="1400" dirty="0"/>
          </a:p>
          <a:p>
            <a:pPr algn="just"/>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Access to PAR is restricted to professors, heads of departments (HODs) and Deans. </a:t>
            </a:r>
          </a:p>
          <a:p>
            <a:pPr algn="just"/>
            <a:endParaRPr lang="en-GB" sz="14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Only the professor and their line management have access to the appraisal record.  Once an appraisal is closed at any stage the previous stages cannot be altered.</a:t>
            </a:r>
            <a:endParaRPr lang="en-GB" sz="1400" dirty="0"/>
          </a:p>
        </p:txBody>
      </p:sp>
      <p:sp>
        <p:nvSpPr>
          <p:cNvPr id="20" name="Slide Number Placeholder 19">
            <a:extLst>
              <a:ext uri="{FF2B5EF4-FFF2-40B4-BE49-F238E27FC236}">
                <a16:creationId xmlns:a16="http://schemas.microsoft.com/office/drawing/2014/main" id="{0EA269F8-774A-FD7F-2AE8-7AF66125861D}"/>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1</a:t>
            </a:fld>
            <a:endParaRPr lang="en-GB" dirty="0"/>
          </a:p>
        </p:txBody>
      </p:sp>
    </p:spTree>
    <p:extLst>
      <p:ext uri="{BB962C8B-B14F-4D97-AF65-F5344CB8AC3E}">
        <p14:creationId xmlns:p14="http://schemas.microsoft.com/office/powerpoint/2010/main" val="2929703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EA46C20-8659-AA83-8E0F-7CD69C0CC14D}"/>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Part A </a:t>
            </a:r>
            <a:r>
              <a:rPr lang="en-GB" dirty="0" err="1"/>
              <a:t>reactiviation</a:t>
            </a:r>
            <a:endParaRPr lang="en-GB" dirty="0"/>
          </a:p>
        </p:txBody>
      </p:sp>
      <p:sp>
        <p:nvSpPr>
          <p:cNvPr id="47" name="Rectangle 46">
            <a:extLst>
              <a:ext uri="{FF2B5EF4-FFF2-40B4-BE49-F238E27FC236}">
                <a16:creationId xmlns:a16="http://schemas.microsoft.com/office/drawing/2014/main" id="{98BA2C48-3B1D-079B-0398-827F78A3B0EA}"/>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4381"/>
            <a:ext cx="6864750" cy="554186"/>
          </a:xfrm>
          <a:prstGeom prst="rect">
            <a:avLst/>
          </a:prstGeom>
          <a:solidFill>
            <a:srgbClr val="B1D779"/>
          </a:solidFill>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42166"/>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A0913A6C-8DDB-8BEA-0E12-4061AA9343CB}"/>
              </a:ext>
            </a:extLst>
          </p:cNvPr>
          <p:cNvSpPr txBox="1"/>
          <p:nvPr/>
        </p:nvSpPr>
        <p:spPr>
          <a:xfrm>
            <a:off x="123825" y="592638"/>
            <a:ext cx="6610349" cy="369332"/>
          </a:xfrm>
          <a:prstGeom prst="rect">
            <a:avLst/>
          </a:prstGeom>
          <a:noFill/>
        </p:spPr>
        <p:txBody>
          <a:bodyPr wrap="square" rtlCol="0">
            <a:spAutoFit/>
          </a:bodyPr>
          <a:lstStyle/>
          <a:p>
            <a:pPr>
              <a:spcBef>
                <a:spcPts val="1200"/>
              </a:spcBef>
              <a:spcAft>
                <a:spcPts val="300"/>
              </a:spcAft>
            </a:pPr>
            <a:r>
              <a:rPr lang="en-GB" b="1" dirty="0">
                <a:latin typeface="Arial" panose="020B0604020202020204" pitchFamily="34" charset="0"/>
              </a:rPr>
              <a:t>Part A Reactivation</a:t>
            </a:r>
          </a:p>
        </p:txBody>
      </p:sp>
      <p:sp>
        <p:nvSpPr>
          <p:cNvPr id="12" name="TextBox 11">
            <a:extLst>
              <a:ext uri="{FF2B5EF4-FFF2-40B4-BE49-F238E27FC236}">
                <a16:creationId xmlns:a16="http://schemas.microsoft.com/office/drawing/2014/main" id="{9109AF72-896B-803A-C288-9156012BEE44}"/>
              </a:ext>
            </a:extLst>
          </p:cNvPr>
          <p:cNvSpPr txBox="1"/>
          <p:nvPr/>
        </p:nvSpPr>
        <p:spPr>
          <a:xfrm>
            <a:off x="123824" y="1176224"/>
            <a:ext cx="6610349" cy="1492716"/>
          </a:xfrm>
          <a:prstGeom prst="rect">
            <a:avLst/>
          </a:prstGeom>
          <a:noFill/>
        </p:spPr>
        <p:txBody>
          <a:bodyPr wrap="square" rtlCol="0">
            <a:spAutoFit/>
          </a:bodyPr>
          <a:lstStyle/>
          <a:p>
            <a:pPr algn="just">
              <a:spcAft>
                <a:spcPts val="6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Part A reactivation</a:t>
            </a:r>
          </a:p>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If the appraisee has requested the Part A form is re-activated as they need to add additional information into the form, only the Appraiser can re-activate Part A (providing Part B has not been signed off). This can be done by logging into PAR and clicking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select</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button next to the relevant appraisee appraisal from the ‘Appraisal Selection’ screen. </a:t>
            </a:r>
          </a:p>
        </p:txBody>
      </p:sp>
      <p:grpSp>
        <p:nvGrpSpPr>
          <p:cNvPr id="36" name="Group 35" descr="Screen image of Professorial Appriasal review system">
            <a:extLst>
              <a:ext uri="{FF2B5EF4-FFF2-40B4-BE49-F238E27FC236}">
                <a16:creationId xmlns:a16="http://schemas.microsoft.com/office/drawing/2014/main" id="{3E303CDC-59A2-7CC8-2747-4FD835FEF23D}"/>
              </a:ext>
            </a:extLst>
          </p:cNvPr>
          <p:cNvGrpSpPr/>
          <p:nvPr/>
        </p:nvGrpSpPr>
        <p:grpSpPr>
          <a:xfrm>
            <a:off x="225501" y="2655527"/>
            <a:ext cx="6316575" cy="1323143"/>
            <a:chOff x="225501" y="2655527"/>
            <a:chExt cx="6316575" cy="1323143"/>
          </a:xfrm>
        </p:grpSpPr>
        <p:grpSp>
          <p:nvGrpSpPr>
            <p:cNvPr id="17" name="Group 16">
              <a:extLst>
                <a:ext uri="{FF2B5EF4-FFF2-40B4-BE49-F238E27FC236}">
                  <a16:creationId xmlns:a16="http://schemas.microsoft.com/office/drawing/2014/main" id="{DDE4B63A-0275-7BDD-7C3B-396188249C2F}"/>
                </a:ext>
              </a:extLst>
            </p:cNvPr>
            <p:cNvGrpSpPr/>
            <p:nvPr/>
          </p:nvGrpSpPr>
          <p:grpSpPr>
            <a:xfrm>
              <a:off x="225501" y="2655527"/>
              <a:ext cx="6316575" cy="1323143"/>
              <a:chOff x="225501" y="3003551"/>
              <a:chExt cx="6316575" cy="1323143"/>
            </a:xfrm>
          </p:grpSpPr>
          <p:pic>
            <p:nvPicPr>
              <p:cNvPr id="2" name="Picture 1" descr="A picture containing graphical user interface&#10;&#10;Description automatically generated">
                <a:extLst>
                  <a:ext uri="{FF2B5EF4-FFF2-40B4-BE49-F238E27FC236}">
                    <a16:creationId xmlns:a16="http://schemas.microsoft.com/office/drawing/2014/main" id="{0CA13031-0C71-53D2-D4DB-537B8AA143ED}"/>
                  </a:ext>
                </a:extLst>
              </p:cNvPr>
              <p:cNvPicPr>
                <a:picLocks noChangeAspect="1"/>
              </p:cNvPicPr>
              <p:nvPr/>
            </p:nvPicPr>
            <p:blipFill rotWithShape="1">
              <a:blip r:embed="rId3"/>
              <a:srcRect t="11360"/>
              <a:stretch/>
            </p:blipFill>
            <p:spPr>
              <a:xfrm>
                <a:off x="225501" y="3003551"/>
                <a:ext cx="6316575" cy="1323143"/>
              </a:xfrm>
              <a:prstGeom prst="rect">
                <a:avLst/>
              </a:prstGeom>
              <a:effectLst>
                <a:outerShdw blurRad="63500" sx="102000" sy="102000" algn="ctr" rotWithShape="0">
                  <a:prstClr val="black">
                    <a:alpha val="40000"/>
                  </a:prstClr>
                </a:outerShdw>
              </a:effectLst>
            </p:spPr>
          </p:pic>
          <p:sp>
            <p:nvSpPr>
              <p:cNvPr id="3" name="Rectangle 2">
                <a:extLst>
                  <a:ext uri="{FF2B5EF4-FFF2-40B4-BE49-F238E27FC236}">
                    <a16:creationId xmlns:a16="http://schemas.microsoft.com/office/drawing/2014/main" id="{250B0E0D-6256-5947-2CFF-377FD84926C8}"/>
                  </a:ext>
                </a:extLst>
              </p:cNvPr>
              <p:cNvSpPr/>
              <p:nvPr/>
            </p:nvSpPr>
            <p:spPr>
              <a:xfrm>
                <a:off x="1124688" y="4173726"/>
                <a:ext cx="255037" cy="6923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BEFBF25C-6C25-AE25-69A7-BF9959A6FA04}"/>
                  </a:ext>
                </a:extLst>
              </p:cNvPr>
              <p:cNvSpPr/>
              <p:nvPr/>
            </p:nvSpPr>
            <p:spPr>
              <a:xfrm>
                <a:off x="3499692" y="4110590"/>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5" name="Rectangle 4">
                <a:extLst>
                  <a:ext uri="{FF2B5EF4-FFF2-40B4-BE49-F238E27FC236}">
                    <a16:creationId xmlns:a16="http://schemas.microsoft.com/office/drawing/2014/main" id="{535AEBE2-D48C-3D1E-28C6-035AD881DE25}"/>
                  </a:ext>
                </a:extLst>
              </p:cNvPr>
              <p:cNvSpPr/>
              <p:nvPr/>
            </p:nvSpPr>
            <p:spPr>
              <a:xfrm>
                <a:off x="3499692" y="4167266"/>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Jane Doe</a:t>
                </a:r>
              </a:p>
            </p:txBody>
          </p:sp>
          <p:sp>
            <p:nvSpPr>
              <p:cNvPr id="6" name="Rectangle 5">
                <a:extLst>
                  <a:ext uri="{FF2B5EF4-FFF2-40B4-BE49-F238E27FC236}">
                    <a16:creationId xmlns:a16="http://schemas.microsoft.com/office/drawing/2014/main" id="{6A950D41-6258-C7DC-0FD8-F0267CA4525E}"/>
                  </a:ext>
                </a:extLst>
              </p:cNvPr>
              <p:cNvSpPr/>
              <p:nvPr/>
            </p:nvSpPr>
            <p:spPr>
              <a:xfrm>
                <a:off x="1627674" y="3700104"/>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John Doe</a:t>
                </a:r>
              </a:p>
            </p:txBody>
          </p:sp>
        </p:grpSp>
        <p:sp>
          <p:nvSpPr>
            <p:cNvPr id="34" name="Rectangle 33">
              <a:extLst>
                <a:ext uri="{FF2B5EF4-FFF2-40B4-BE49-F238E27FC236}">
                  <a16:creationId xmlns:a16="http://schemas.microsoft.com/office/drawing/2014/main" id="{69153714-887F-175E-929B-54A10C5EAB6A}"/>
                </a:ext>
              </a:extLst>
            </p:cNvPr>
            <p:cNvSpPr/>
            <p:nvPr/>
          </p:nvSpPr>
          <p:spPr>
            <a:xfrm>
              <a:off x="2450474" y="3754781"/>
              <a:ext cx="371482" cy="62838"/>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35" name="Rectangle 34">
              <a:extLst>
                <a:ext uri="{FF2B5EF4-FFF2-40B4-BE49-F238E27FC236}">
                  <a16:creationId xmlns:a16="http://schemas.microsoft.com/office/drawing/2014/main" id="{BA2B5203-8BFC-BE68-25F7-7DF11AABC894}"/>
                </a:ext>
              </a:extLst>
            </p:cNvPr>
            <p:cNvSpPr/>
            <p:nvPr/>
          </p:nvSpPr>
          <p:spPr>
            <a:xfrm>
              <a:off x="2457298" y="3824342"/>
              <a:ext cx="371482" cy="62838"/>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567891</a:t>
              </a:r>
            </a:p>
          </p:txBody>
        </p:sp>
      </p:grpSp>
      <p:sp>
        <p:nvSpPr>
          <p:cNvPr id="25" name="TextBox 24">
            <a:extLst>
              <a:ext uri="{FF2B5EF4-FFF2-40B4-BE49-F238E27FC236}">
                <a16:creationId xmlns:a16="http://schemas.microsoft.com/office/drawing/2014/main" id="{0C4E212F-2913-B5B3-0202-BC78FFC1305F}"/>
              </a:ext>
            </a:extLst>
          </p:cNvPr>
          <p:cNvSpPr txBox="1"/>
          <p:nvPr/>
        </p:nvSpPr>
        <p:spPr>
          <a:xfrm>
            <a:off x="123487" y="3991155"/>
            <a:ext cx="6610349" cy="523220"/>
          </a:xfrm>
          <a:prstGeom prst="rect">
            <a:avLst/>
          </a:prstGeom>
          <a:noFill/>
        </p:spPr>
        <p:txBody>
          <a:bodyPr wrap="square" rtlCol="0">
            <a:spAutoFit/>
          </a:bodyPr>
          <a:lstStyle/>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user needs to select ‘Part B’ from the left hand menu and will be taken to the ‘Professorial Appraisal, Part B’ section.  </a:t>
            </a:r>
          </a:p>
        </p:txBody>
      </p:sp>
      <p:grpSp>
        <p:nvGrpSpPr>
          <p:cNvPr id="18" name="Group 17" descr="Screen image of Professorial Appriasal review system">
            <a:extLst>
              <a:ext uri="{FF2B5EF4-FFF2-40B4-BE49-F238E27FC236}">
                <a16:creationId xmlns:a16="http://schemas.microsoft.com/office/drawing/2014/main" id="{9A1EF995-4598-B63D-2F10-A6F65EADA0CF}"/>
              </a:ext>
            </a:extLst>
          </p:cNvPr>
          <p:cNvGrpSpPr/>
          <p:nvPr/>
        </p:nvGrpSpPr>
        <p:grpSpPr>
          <a:xfrm>
            <a:off x="225501" y="4491998"/>
            <a:ext cx="6238384" cy="1698845"/>
            <a:chOff x="225501" y="4553414"/>
            <a:chExt cx="6238384" cy="1698845"/>
          </a:xfrm>
        </p:grpSpPr>
        <p:pic>
          <p:nvPicPr>
            <p:cNvPr id="8" name="Picture 7" descr="Graphical user interface, application, website&#10;&#10;Description automatically generated">
              <a:extLst>
                <a:ext uri="{FF2B5EF4-FFF2-40B4-BE49-F238E27FC236}">
                  <a16:creationId xmlns:a16="http://schemas.microsoft.com/office/drawing/2014/main" id="{5B4A3EE2-81B8-A740-3274-B4426BC11791}"/>
                </a:ext>
              </a:extLst>
            </p:cNvPr>
            <p:cNvPicPr>
              <a:picLocks noChangeAspect="1"/>
            </p:cNvPicPr>
            <p:nvPr/>
          </p:nvPicPr>
          <p:blipFill rotWithShape="1">
            <a:blip r:embed="rId4"/>
            <a:srcRect t="7031" b="7116"/>
            <a:stretch/>
          </p:blipFill>
          <p:spPr>
            <a:xfrm>
              <a:off x="225501" y="4553414"/>
              <a:ext cx="6238384" cy="1698845"/>
            </a:xfrm>
            <a:prstGeom prst="rect">
              <a:avLst/>
            </a:prstGeom>
            <a:effectLst>
              <a:outerShdw blurRad="63500" sx="102000" sy="102000" algn="ctr" rotWithShape="0">
                <a:prstClr val="black">
                  <a:alpha val="40000"/>
                </a:prstClr>
              </a:outerShdw>
            </a:effectLst>
          </p:spPr>
        </p:pic>
        <p:sp>
          <p:nvSpPr>
            <p:cNvPr id="13" name="Rectangle 12">
              <a:extLst>
                <a:ext uri="{FF2B5EF4-FFF2-40B4-BE49-F238E27FC236}">
                  <a16:creationId xmlns:a16="http://schemas.microsoft.com/office/drawing/2014/main" id="{55E941B0-D71F-3974-26EC-4D29291A0433}"/>
                </a:ext>
              </a:extLst>
            </p:cNvPr>
            <p:cNvSpPr/>
            <p:nvPr/>
          </p:nvSpPr>
          <p:spPr>
            <a:xfrm>
              <a:off x="225501" y="5465717"/>
              <a:ext cx="327233" cy="9574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3CC41143-BDAC-7225-2853-989F501F724F}"/>
                </a:ext>
              </a:extLst>
            </p:cNvPr>
            <p:cNvSpPr/>
            <p:nvPr/>
          </p:nvSpPr>
          <p:spPr>
            <a:xfrm>
              <a:off x="1661794" y="5342681"/>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Jane Doe</a:t>
              </a:r>
            </a:p>
          </p:txBody>
        </p:sp>
        <p:sp>
          <p:nvSpPr>
            <p:cNvPr id="15" name="Rectangle 14">
              <a:extLst>
                <a:ext uri="{FF2B5EF4-FFF2-40B4-BE49-F238E27FC236}">
                  <a16:creationId xmlns:a16="http://schemas.microsoft.com/office/drawing/2014/main" id="{708B715D-B8EC-5079-29A1-71FF424989A2}"/>
                </a:ext>
              </a:extLst>
            </p:cNvPr>
            <p:cNvSpPr/>
            <p:nvPr/>
          </p:nvSpPr>
          <p:spPr>
            <a:xfrm>
              <a:off x="5252498" y="5482171"/>
              <a:ext cx="371482" cy="62838"/>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56781</a:t>
              </a:r>
            </a:p>
          </p:txBody>
        </p:sp>
        <p:sp>
          <p:nvSpPr>
            <p:cNvPr id="16" name="Rectangle 15">
              <a:extLst>
                <a:ext uri="{FF2B5EF4-FFF2-40B4-BE49-F238E27FC236}">
                  <a16:creationId xmlns:a16="http://schemas.microsoft.com/office/drawing/2014/main" id="{F358E900-B0E0-6DBC-BF32-96CE419126DF}"/>
                </a:ext>
              </a:extLst>
            </p:cNvPr>
            <p:cNvSpPr/>
            <p:nvPr/>
          </p:nvSpPr>
          <p:spPr>
            <a:xfrm>
              <a:off x="2828780" y="5547100"/>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grpSp>
      <p:sp>
        <p:nvSpPr>
          <p:cNvPr id="19" name="TextBox 18">
            <a:extLst>
              <a:ext uri="{FF2B5EF4-FFF2-40B4-BE49-F238E27FC236}">
                <a16:creationId xmlns:a16="http://schemas.microsoft.com/office/drawing/2014/main" id="{444B05E2-02C2-FF46-DEDE-D1945608505E}"/>
              </a:ext>
            </a:extLst>
          </p:cNvPr>
          <p:cNvSpPr txBox="1"/>
          <p:nvPr/>
        </p:nvSpPr>
        <p:spPr>
          <a:xfrm>
            <a:off x="123487" y="6192730"/>
            <a:ext cx="6442413" cy="523220"/>
          </a:xfrm>
          <a:prstGeom prst="rect">
            <a:avLst/>
          </a:prstGeom>
          <a:noFill/>
        </p:spPr>
        <p:txBody>
          <a:bodyPr wrap="square" rtlCol="0">
            <a:spAutoFit/>
          </a:bodyPr>
          <a:lstStyle/>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user needs to select ‘Part B Sign off’ tab of the Appraisee’s appraisal and clicking the ‘Re-Activate Part A’ button.</a:t>
            </a:r>
          </a:p>
        </p:txBody>
      </p:sp>
      <p:grpSp>
        <p:nvGrpSpPr>
          <p:cNvPr id="33" name="Group 32" descr="Screen image of Professorial Appriasal review system">
            <a:extLst>
              <a:ext uri="{FF2B5EF4-FFF2-40B4-BE49-F238E27FC236}">
                <a16:creationId xmlns:a16="http://schemas.microsoft.com/office/drawing/2014/main" id="{3B66FB97-A6A4-FF34-0305-6654719F5FF9}"/>
              </a:ext>
            </a:extLst>
          </p:cNvPr>
          <p:cNvGrpSpPr/>
          <p:nvPr/>
        </p:nvGrpSpPr>
        <p:grpSpPr>
          <a:xfrm>
            <a:off x="225500" y="6713275"/>
            <a:ext cx="6238383" cy="2662736"/>
            <a:chOff x="365196" y="6721522"/>
            <a:chExt cx="5731510" cy="2516539"/>
          </a:xfrm>
        </p:grpSpPr>
        <p:pic>
          <p:nvPicPr>
            <p:cNvPr id="27" name="Picture 26" descr="Graphical user interface, application&#10;&#10;Description automatically generated">
              <a:extLst>
                <a:ext uri="{FF2B5EF4-FFF2-40B4-BE49-F238E27FC236}">
                  <a16:creationId xmlns:a16="http://schemas.microsoft.com/office/drawing/2014/main" id="{52A999E3-00E7-0C64-BF6D-CB758754793F}"/>
                </a:ext>
              </a:extLst>
            </p:cNvPr>
            <p:cNvPicPr>
              <a:picLocks noChangeAspect="1"/>
            </p:cNvPicPr>
            <p:nvPr/>
          </p:nvPicPr>
          <p:blipFill rotWithShape="1">
            <a:blip r:embed="rId5"/>
            <a:srcRect t="5439"/>
            <a:stretch/>
          </p:blipFill>
          <p:spPr>
            <a:xfrm>
              <a:off x="365196" y="6721522"/>
              <a:ext cx="5731510" cy="2516539"/>
            </a:xfrm>
            <a:prstGeom prst="rect">
              <a:avLst/>
            </a:prstGeom>
            <a:effectLst>
              <a:outerShdw blurRad="63500" sx="102000" sy="102000" algn="ctr" rotWithShape="0">
                <a:prstClr val="black">
                  <a:alpha val="40000"/>
                </a:prstClr>
              </a:outerShdw>
            </a:effectLst>
          </p:spPr>
        </p:pic>
        <p:sp>
          <p:nvSpPr>
            <p:cNvPr id="28" name="Rectangle 27">
              <a:extLst>
                <a:ext uri="{FF2B5EF4-FFF2-40B4-BE49-F238E27FC236}">
                  <a16:creationId xmlns:a16="http://schemas.microsoft.com/office/drawing/2014/main" id="{2691DDDC-E839-BBE1-1F84-BD133DA4C05F}"/>
                </a:ext>
              </a:extLst>
            </p:cNvPr>
            <p:cNvSpPr/>
            <p:nvPr/>
          </p:nvSpPr>
          <p:spPr>
            <a:xfrm>
              <a:off x="4349517" y="7731478"/>
              <a:ext cx="758941" cy="15948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FD63464A-B670-4767-7138-F6892EF20DCD}"/>
                </a:ext>
              </a:extLst>
            </p:cNvPr>
            <p:cNvSpPr/>
            <p:nvPr/>
          </p:nvSpPr>
          <p:spPr>
            <a:xfrm>
              <a:off x="5023338" y="7562493"/>
              <a:ext cx="371482" cy="62838"/>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56781</a:t>
              </a:r>
            </a:p>
          </p:txBody>
        </p:sp>
        <p:sp>
          <p:nvSpPr>
            <p:cNvPr id="30" name="Rectangle 29">
              <a:extLst>
                <a:ext uri="{FF2B5EF4-FFF2-40B4-BE49-F238E27FC236}">
                  <a16:creationId xmlns:a16="http://schemas.microsoft.com/office/drawing/2014/main" id="{60CC8750-E94F-BEC9-C498-D833CD39D970}"/>
                </a:ext>
              </a:extLst>
            </p:cNvPr>
            <p:cNvSpPr/>
            <p:nvPr/>
          </p:nvSpPr>
          <p:spPr>
            <a:xfrm>
              <a:off x="1816714" y="9062113"/>
              <a:ext cx="397530" cy="9422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FE0CDE35-6DDF-5697-0A96-DA09E72D3F7A}"/>
                </a:ext>
              </a:extLst>
            </p:cNvPr>
            <p:cNvSpPr/>
            <p:nvPr/>
          </p:nvSpPr>
          <p:spPr>
            <a:xfrm>
              <a:off x="1714174" y="7431212"/>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Jane Doe</a:t>
              </a:r>
            </a:p>
          </p:txBody>
        </p:sp>
        <p:sp>
          <p:nvSpPr>
            <p:cNvPr id="32" name="Rectangle 31">
              <a:extLst>
                <a:ext uri="{FF2B5EF4-FFF2-40B4-BE49-F238E27FC236}">
                  <a16:creationId xmlns:a16="http://schemas.microsoft.com/office/drawing/2014/main" id="{9755C449-C708-FE10-94A8-921BD16195C6}"/>
                </a:ext>
              </a:extLst>
            </p:cNvPr>
            <p:cNvSpPr/>
            <p:nvPr/>
          </p:nvSpPr>
          <p:spPr>
            <a:xfrm>
              <a:off x="2778122" y="7629976"/>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grpSp>
      <p:sp>
        <p:nvSpPr>
          <p:cNvPr id="10" name="Slide Number Placeholder 19">
            <a:extLst>
              <a:ext uri="{FF2B5EF4-FFF2-40B4-BE49-F238E27FC236}">
                <a16:creationId xmlns:a16="http://schemas.microsoft.com/office/drawing/2014/main" id="{7318B8E5-D1FF-2A75-EC0F-FDB2BFF39563}"/>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10</a:t>
            </a:fld>
            <a:endParaRPr lang="en-GB" dirty="0"/>
          </a:p>
        </p:txBody>
      </p:sp>
    </p:spTree>
    <p:extLst>
      <p:ext uri="{BB962C8B-B14F-4D97-AF65-F5344CB8AC3E}">
        <p14:creationId xmlns:p14="http://schemas.microsoft.com/office/powerpoint/2010/main" val="2781883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8A298-099C-519A-85F5-66C0C2F0F825}"/>
              </a:ext>
            </a:extLst>
          </p:cNvPr>
          <p:cNvSpPr>
            <a:spLocks noGrp="1"/>
          </p:cNvSpPr>
          <p:nvPr>
            <p:ph type="ctrTitle"/>
          </p:nvPr>
        </p:nvSpPr>
        <p:spPr>
          <a:xfrm>
            <a:off x="514350" y="-3448756"/>
            <a:ext cx="5829300" cy="3448756"/>
          </a:xfrm>
        </p:spPr>
        <p:txBody>
          <a:bodyPr vert="horz" lIns="91440" tIns="45720" rIns="91440" bIns="45720" rtlCol="0" anchor="b">
            <a:normAutofit/>
          </a:bodyPr>
          <a:lstStyle/>
          <a:p>
            <a:pPr>
              <a:spcBef>
                <a:spcPts val="1200"/>
              </a:spcBef>
              <a:spcAft>
                <a:spcPts val="300"/>
              </a:spcAft>
            </a:pPr>
            <a:r>
              <a:rPr lang="en-GB" dirty="0">
                <a:latin typeface="Arial" panose="020B0604020202020204" pitchFamily="34" charset="0"/>
              </a:rPr>
              <a:t>Part A Reactivation</a:t>
            </a:r>
          </a:p>
        </p:txBody>
      </p:sp>
      <p:sp>
        <p:nvSpPr>
          <p:cNvPr id="47" name="Rectangle 46">
            <a:extLst>
              <a:ext uri="{FF2B5EF4-FFF2-40B4-BE49-F238E27FC236}">
                <a16:creationId xmlns:a16="http://schemas.microsoft.com/office/drawing/2014/main" id="{98BA2C48-3B1D-079B-0398-827F78A3B0EA}"/>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4381"/>
            <a:ext cx="6864750" cy="554186"/>
          </a:xfrm>
          <a:prstGeom prst="rect">
            <a:avLst/>
          </a:prstGeom>
          <a:solidFill>
            <a:srgbClr val="B1D779"/>
          </a:solidFill>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42166"/>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A0913A6C-8DDB-8BEA-0E12-4061AA9343CB}"/>
              </a:ext>
            </a:extLst>
          </p:cNvPr>
          <p:cNvSpPr txBox="1"/>
          <p:nvPr/>
        </p:nvSpPr>
        <p:spPr>
          <a:xfrm>
            <a:off x="123825" y="592638"/>
            <a:ext cx="6610349" cy="369332"/>
          </a:xfrm>
          <a:prstGeom prst="rect">
            <a:avLst/>
          </a:prstGeom>
          <a:noFill/>
        </p:spPr>
        <p:txBody>
          <a:bodyPr wrap="square" rtlCol="0">
            <a:spAutoFit/>
          </a:bodyPr>
          <a:lstStyle/>
          <a:p>
            <a:pPr>
              <a:spcBef>
                <a:spcPts val="1200"/>
              </a:spcBef>
              <a:spcAft>
                <a:spcPts val="300"/>
              </a:spcAft>
            </a:pPr>
            <a:r>
              <a:rPr lang="en-GB" b="1" dirty="0">
                <a:latin typeface="Arial" panose="020B0604020202020204" pitchFamily="34" charset="0"/>
              </a:rPr>
              <a:t>Part A Reactivation</a:t>
            </a:r>
          </a:p>
        </p:txBody>
      </p:sp>
      <p:sp>
        <p:nvSpPr>
          <p:cNvPr id="12" name="TextBox 11">
            <a:extLst>
              <a:ext uri="{FF2B5EF4-FFF2-40B4-BE49-F238E27FC236}">
                <a16:creationId xmlns:a16="http://schemas.microsoft.com/office/drawing/2014/main" id="{9109AF72-896B-803A-C288-9156012BEE44}"/>
              </a:ext>
            </a:extLst>
          </p:cNvPr>
          <p:cNvSpPr txBox="1"/>
          <p:nvPr/>
        </p:nvSpPr>
        <p:spPr>
          <a:xfrm>
            <a:off x="123824" y="1176224"/>
            <a:ext cx="6610349" cy="523220"/>
          </a:xfrm>
          <a:prstGeom prst="rect">
            <a:avLst/>
          </a:prstGeom>
          <a:noFill/>
        </p:spPr>
        <p:txBody>
          <a:bodyPr wrap="square" rtlCol="0">
            <a:spAutoFit/>
          </a:bodyPr>
          <a:lstStyle/>
          <a:p>
            <a:r>
              <a:rPr lang="en-GB" sz="1400" dirty="0">
                <a:latin typeface="Arial" panose="020B0604020202020204" pitchFamily="34" charset="0"/>
                <a:ea typeface="Times New Roman" panose="02020603050405020304" pitchFamily="18" charset="0"/>
                <a:cs typeface="Times New Roman" panose="02020603050405020304" pitchFamily="18" charset="0"/>
              </a:rPr>
              <a:t>The system will generate a warning message to confirm the user would like to re-activate Part A of the appraisal. If the user is happy to proceed they can click ‘OK’. </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2" name="Group 21" descr="Screen image of Professorial Appriasal review system warning message">
            <a:extLst>
              <a:ext uri="{FF2B5EF4-FFF2-40B4-BE49-F238E27FC236}">
                <a16:creationId xmlns:a16="http://schemas.microsoft.com/office/drawing/2014/main" id="{ECA2D46C-62D5-34F9-CA4C-525EC23D5CA2}"/>
              </a:ext>
            </a:extLst>
          </p:cNvPr>
          <p:cNvGrpSpPr/>
          <p:nvPr/>
        </p:nvGrpSpPr>
        <p:grpSpPr>
          <a:xfrm>
            <a:off x="181301" y="1728860"/>
            <a:ext cx="3248167" cy="1153722"/>
            <a:chOff x="181301" y="1728860"/>
            <a:chExt cx="3248167" cy="1153722"/>
          </a:xfrm>
        </p:grpSpPr>
        <p:pic>
          <p:nvPicPr>
            <p:cNvPr id="20" name="Picture 19" descr="Graphical user interface, text, application, chat or text message&#10;&#10;Description automatically generated">
              <a:extLst>
                <a:ext uri="{FF2B5EF4-FFF2-40B4-BE49-F238E27FC236}">
                  <a16:creationId xmlns:a16="http://schemas.microsoft.com/office/drawing/2014/main" id="{C3D72F6B-2832-1FAC-D888-89BEF3C6B7A9}"/>
                </a:ext>
              </a:extLst>
            </p:cNvPr>
            <p:cNvPicPr>
              <a:picLocks noChangeAspect="1"/>
            </p:cNvPicPr>
            <p:nvPr/>
          </p:nvPicPr>
          <p:blipFill rotWithShape="1">
            <a:blip r:embed="rId3"/>
            <a:srcRect l="1617" t="5868" r="1615" b="7137"/>
            <a:stretch/>
          </p:blipFill>
          <p:spPr>
            <a:xfrm>
              <a:off x="181301" y="1728860"/>
              <a:ext cx="3248167" cy="1153722"/>
            </a:xfrm>
            <a:prstGeom prst="rect">
              <a:avLst/>
            </a:prstGeom>
            <a:effectLst>
              <a:outerShdw blurRad="63500" sx="102000" sy="102000" algn="ctr" rotWithShape="0">
                <a:prstClr val="black">
                  <a:alpha val="40000"/>
                </a:prstClr>
              </a:outerShdw>
            </a:effectLst>
          </p:spPr>
        </p:pic>
        <p:sp>
          <p:nvSpPr>
            <p:cNvPr id="21" name="Rectangle 20">
              <a:extLst>
                <a:ext uri="{FF2B5EF4-FFF2-40B4-BE49-F238E27FC236}">
                  <a16:creationId xmlns:a16="http://schemas.microsoft.com/office/drawing/2014/main" id="{7B18AF85-3B56-1B1A-AD94-3087876C5C1B}"/>
                </a:ext>
              </a:extLst>
            </p:cNvPr>
            <p:cNvSpPr/>
            <p:nvPr/>
          </p:nvSpPr>
          <p:spPr>
            <a:xfrm>
              <a:off x="2268385" y="2578804"/>
              <a:ext cx="495287" cy="24906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5" name="TextBox 24">
            <a:extLst>
              <a:ext uri="{FF2B5EF4-FFF2-40B4-BE49-F238E27FC236}">
                <a16:creationId xmlns:a16="http://schemas.microsoft.com/office/drawing/2014/main" id="{0C4E212F-2913-B5B3-0202-BC78FFC1305F}"/>
              </a:ext>
            </a:extLst>
          </p:cNvPr>
          <p:cNvSpPr txBox="1"/>
          <p:nvPr/>
        </p:nvSpPr>
        <p:spPr>
          <a:xfrm>
            <a:off x="123487" y="2878861"/>
            <a:ext cx="6610349" cy="1384995"/>
          </a:xfrm>
          <a:prstGeom prst="rect">
            <a:avLst/>
          </a:prstGeom>
          <a:noFill/>
        </p:spPr>
        <p:txBody>
          <a:bodyPr wrap="square" rtlCol="0">
            <a:spAutoFit/>
          </a:bodyPr>
          <a:lstStyle/>
          <a:p>
            <a:pPr algn="just"/>
            <a:r>
              <a:rPr lang="en-GB" sz="1400" dirty="0">
                <a:latin typeface="Arial" panose="020B0604020202020204" pitchFamily="34" charset="0"/>
                <a:ea typeface="Times New Roman" panose="02020603050405020304" pitchFamily="18" charset="0"/>
                <a:cs typeface="Times New Roman" panose="02020603050405020304" pitchFamily="18" charset="0"/>
              </a:rPr>
              <a:t>If the user selects ‘OK’ the system will generate a new pop up message confirming the reactivation has been successful. The user can click ‘OK’ to close the message and will be taken to the ‘Appraisal selection’ screen and can see the status of the appraisal has changed back to ‘New’. The appraisee will receive a notification via Outlook e-mail to advise them that Part A of their appraisal has been reactivated.</a:t>
            </a:r>
          </a:p>
        </p:txBody>
      </p:sp>
      <p:grpSp>
        <p:nvGrpSpPr>
          <p:cNvPr id="39" name="Group 38" descr="Screen image of Professorial Appriasal review system">
            <a:extLst>
              <a:ext uri="{FF2B5EF4-FFF2-40B4-BE49-F238E27FC236}">
                <a16:creationId xmlns:a16="http://schemas.microsoft.com/office/drawing/2014/main" id="{5E81CCDA-2382-0E25-BAA5-C42E23F46474}"/>
              </a:ext>
            </a:extLst>
          </p:cNvPr>
          <p:cNvGrpSpPr/>
          <p:nvPr/>
        </p:nvGrpSpPr>
        <p:grpSpPr>
          <a:xfrm>
            <a:off x="181301" y="4361633"/>
            <a:ext cx="6372774" cy="1358383"/>
            <a:chOff x="181301" y="3883961"/>
            <a:chExt cx="6372774" cy="1358383"/>
          </a:xfrm>
        </p:grpSpPr>
        <p:pic>
          <p:nvPicPr>
            <p:cNvPr id="23" name="Picture 22" descr="Graphical user interface&#10;&#10;Description automatically generated with low confidence">
              <a:extLst>
                <a:ext uri="{FF2B5EF4-FFF2-40B4-BE49-F238E27FC236}">
                  <a16:creationId xmlns:a16="http://schemas.microsoft.com/office/drawing/2014/main" id="{F1C27003-E9FD-C3CD-2FC4-DBEDCEC45B0C}"/>
                </a:ext>
              </a:extLst>
            </p:cNvPr>
            <p:cNvPicPr>
              <a:picLocks noChangeAspect="1"/>
            </p:cNvPicPr>
            <p:nvPr/>
          </p:nvPicPr>
          <p:blipFill rotWithShape="1">
            <a:blip r:embed="rId4"/>
            <a:srcRect t="9928"/>
            <a:stretch/>
          </p:blipFill>
          <p:spPr>
            <a:xfrm>
              <a:off x="181301" y="3883961"/>
              <a:ext cx="6372774" cy="1358383"/>
            </a:xfrm>
            <a:prstGeom prst="rect">
              <a:avLst/>
            </a:prstGeom>
            <a:effectLst>
              <a:outerShdw blurRad="63500" sx="102000" sy="102000" algn="ctr" rotWithShape="0">
                <a:prstClr val="black">
                  <a:alpha val="40000"/>
                </a:prstClr>
              </a:outerShdw>
            </a:effectLst>
          </p:spPr>
        </p:pic>
        <p:sp>
          <p:nvSpPr>
            <p:cNvPr id="24" name="Rectangle 23">
              <a:extLst>
                <a:ext uri="{FF2B5EF4-FFF2-40B4-BE49-F238E27FC236}">
                  <a16:creationId xmlns:a16="http://schemas.microsoft.com/office/drawing/2014/main" id="{BF4FCA54-C950-1D0D-74DA-EECC039C69BB}"/>
                </a:ext>
              </a:extLst>
            </p:cNvPr>
            <p:cNvSpPr/>
            <p:nvPr/>
          </p:nvSpPr>
          <p:spPr>
            <a:xfrm>
              <a:off x="1573800" y="4600579"/>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John Doe</a:t>
              </a:r>
            </a:p>
          </p:txBody>
        </p:sp>
        <p:sp>
          <p:nvSpPr>
            <p:cNvPr id="26" name="Rectangle 25">
              <a:extLst>
                <a:ext uri="{FF2B5EF4-FFF2-40B4-BE49-F238E27FC236}">
                  <a16:creationId xmlns:a16="http://schemas.microsoft.com/office/drawing/2014/main" id="{B80D02D7-9242-632C-08BC-E77AF0C4218C}"/>
                </a:ext>
              </a:extLst>
            </p:cNvPr>
            <p:cNvSpPr/>
            <p:nvPr/>
          </p:nvSpPr>
          <p:spPr>
            <a:xfrm>
              <a:off x="3453123" y="5006600"/>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34" name="Rectangle 33">
              <a:extLst>
                <a:ext uri="{FF2B5EF4-FFF2-40B4-BE49-F238E27FC236}">
                  <a16:creationId xmlns:a16="http://schemas.microsoft.com/office/drawing/2014/main" id="{1A1EE815-D6F8-F567-2FDF-6DEF326B8134}"/>
                </a:ext>
              </a:extLst>
            </p:cNvPr>
            <p:cNvSpPr/>
            <p:nvPr/>
          </p:nvSpPr>
          <p:spPr>
            <a:xfrm>
              <a:off x="3453123" y="5063276"/>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Jane Doe</a:t>
              </a:r>
            </a:p>
          </p:txBody>
        </p:sp>
        <p:sp>
          <p:nvSpPr>
            <p:cNvPr id="36" name="Rectangle 35">
              <a:extLst>
                <a:ext uri="{FF2B5EF4-FFF2-40B4-BE49-F238E27FC236}">
                  <a16:creationId xmlns:a16="http://schemas.microsoft.com/office/drawing/2014/main" id="{D958FF2C-5432-FE0D-9DE2-1EB2FA8D8D41}"/>
                </a:ext>
              </a:extLst>
            </p:cNvPr>
            <p:cNvSpPr/>
            <p:nvPr/>
          </p:nvSpPr>
          <p:spPr>
            <a:xfrm>
              <a:off x="2419484" y="4995196"/>
              <a:ext cx="371482" cy="62838"/>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37" name="Rectangle 36">
              <a:extLst>
                <a:ext uri="{FF2B5EF4-FFF2-40B4-BE49-F238E27FC236}">
                  <a16:creationId xmlns:a16="http://schemas.microsoft.com/office/drawing/2014/main" id="{DEA5E7F7-7EE8-BA1B-4CB8-947BC395B38B}"/>
                </a:ext>
              </a:extLst>
            </p:cNvPr>
            <p:cNvSpPr/>
            <p:nvPr/>
          </p:nvSpPr>
          <p:spPr>
            <a:xfrm>
              <a:off x="2426308" y="5064757"/>
              <a:ext cx="371482" cy="62838"/>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567891</a:t>
              </a:r>
            </a:p>
          </p:txBody>
        </p:sp>
        <p:sp>
          <p:nvSpPr>
            <p:cNvPr id="38" name="Rectangle 37">
              <a:extLst>
                <a:ext uri="{FF2B5EF4-FFF2-40B4-BE49-F238E27FC236}">
                  <a16:creationId xmlns:a16="http://schemas.microsoft.com/office/drawing/2014/main" id="{0B4C1386-F214-1715-3ABB-09EBA6E37818}"/>
                </a:ext>
              </a:extLst>
            </p:cNvPr>
            <p:cNvSpPr/>
            <p:nvPr/>
          </p:nvSpPr>
          <p:spPr>
            <a:xfrm>
              <a:off x="5356885" y="5059021"/>
              <a:ext cx="614011" cy="8140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Slide Number Placeholder 19">
            <a:extLst>
              <a:ext uri="{FF2B5EF4-FFF2-40B4-BE49-F238E27FC236}">
                <a16:creationId xmlns:a16="http://schemas.microsoft.com/office/drawing/2014/main" id="{7318B8E5-D1FF-2A75-EC0F-FDB2BFF39563}"/>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11</a:t>
            </a:fld>
            <a:endParaRPr lang="en-GB" dirty="0"/>
          </a:p>
        </p:txBody>
      </p:sp>
    </p:spTree>
    <p:extLst>
      <p:ext uri="{BB962C8B-B14F-4D97-AF65-F5344CB8AC3E}">
        <p14:creationId xmlns:p14="http://schemas.microsoft.com/office/powerpoint/2010/main" val="488494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D6AB26-13B5-D55F-E1B5-53F81C0423DA}"/>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sz="4800" dirty="0">
                <a:latin typeface="Arial" panose="020B0604020202020204" pitchFamily="34" charset="0"/>
              </a:rPr>
              <a:t>PAR HIGH LEVEL PROCESS</a:t>
            </a:r>
            <a:endParaRPr lang="en-GB" dirty="0"/>
          </a:p>
        </p:txBody>
      </p:sp>
      <p:sp>
        <p:nvSpPr>
          <p:cNvPr id="6" name="Rectangle 5">
            <a:extLst>
              <a:ext uri="{FF2B5EF4-FFF2-40B4-BE49-F238E27FC236}">
                <a16:creationId xmlns:a16="http://schemas.microsoft.com/office/drawing/2014/main" id="{6272D2E3-2D39-9104-11FD-F42E059E2A03}"/>
              </a:ext>
              <a:ext uri="{C183D7F6-B498-43B3-948B-1728B52AA6E4}">
                <adec:decorative xmlns:adec="http://schemas.microsoft.com/office/drawing/2017/decorative" val="1"/>
              </a:ext>
            </a:extLst>
          </p:cNvPr>
          <p:cNvSpPr/>
          <p:nvPr/>
        </p:nvSpPr>
        <p:spPr>
          <a:xfrm>
            <a:off x="1" y="7810"/>
            <a:ext cx="6858000" cy="568602"/>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7810"/>
            <a:ext cx="6864750" cy="568601"/>
          </a:xfrm>
          <a:prstGeom prst="rect">
            <a:avLst/>
          </a:prstGeom>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54358"/>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19" name="Picture 18" descr="Workflow with solid fill">
            <a:extLst>
              <a:ext uri="{FF2B5EF4-FFF2-40B4-BE49-F238E27FC236}">
                <a16:creationId xmlns:a16="http://schemas.microsoft.com/office/drawing/2014/main" id="{74239FB8-4985-66EF-51D7-6C6532B5442E}"/>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0800000" flipH="1">
            <a:off x="123824" y="656239"/>
            <a:ext cx="546014" cy="546014"/>
          </a:xfrm>
          <a:prstGeom prst="rect">
            <a:avLst/>
          </a:prstGeom>
        </p:spPr>
      </p:pic>
      <p:sp>
        <p:nvSpPr>
          <p:cNvPr id="3" name="TextBox 2">
            <a:extLst>
              <a:ext uri="{FF2B5EF4-FFF2-40B4-BE49-F238E27FC236}">
                <a16:creationId xmlns:a16="http://schemas.microsoft.com/office/drawing/2014/main" id="{873397A3-4A5F-99E6-49BF-3685E918FA79}"/>
              </a:ext>
            </a:extLst>
          </p:cNvPr>
          <p:cNvSpPr txBox="1"/>
          <p:nvPr/>
        </p:nvSpPr>
        <p:spPr>
          <a:xfrm>
            <a:off x="669839" y="745038"/>
            <a:ext cx="6064335" cy="461665"/>
          </a:xfrm>
          <a:prstGeom prst="rect">
            <a:avLst/>
          </a:prstGeom>
          <a:noFill/>
        </p:spPr>
        <p:txBody>
          <a:bodyPr wrap="square" rtlCol="0">
            <a:spAutoFit/>
          </a:bodyPr>
          <a:lstStyle/>
          <a:p>
            <a:pPr>
              <a:spcBef>
                <a:spcPts val="1200"/>
              </a:spcBef>
              <a:spcAft>
                <a:spcPts val="300"/>
              </a:spcAft>
            </a:pPr>
            <a:r>
              <a:rPr lang="en-GB" sz="2400" b="1" dirty="0">
                <a:latin typeface="Arial" panose="020B0604020202020204" pitchFamily="34" charset="0"/>
              </a:rPr>
              <a:t>PAR HIGH LEVEL PROCESS</a:t>
            </a:r>
          </a:p>
        </p:txBody>
      </p:sp>
      <p:cxnSp>
        <p:nvCxnSpPr>
          <p:cNvPr id="5" name="Straight Connector 4">
            <a:extLst>
              <a:ext uri="{FF2B5EF4-FFF2-40B4-BE49-F238E27FC236}">
                <a16:creationId xmlns:a16="http://schemas.microsoft.com/office/drawing/2014/main" id="{BEE70155-3DDB-4D4E-A9AC-64CCDA914CCA}"/>
              </a:ext>
              <a:ext uri="{C183D7F6-B498-43B3-948B-1728B52AA6E4}">
                <adec:decorative xmlns:adec="http://schemas.microsoft.com/office/drawing/2017/decorative" val="1"/>
              </a:ext>
            </a:extLst>
          </p:cNvPr>
          <p:cNvCxnSpPr/>
          <p:nvPr/>
        </p:nvCxnSpPr>
        <p:spPr>
          <a:xfrm>
            <a:off x="123825" y="1267663"/>
            <a:ext cx="6610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Object 1" descr="Process map of the steps involved in the professorial Appraisal Review process">
            <a:extLst>
              <a:ext uri="{FF2B5EF4-FFF2-40B4-BE49-F238E27FC236}">
                <a16:creationId xmlns:a16="http://schemas.microsoft.com/office/drawing/2014/main" id="{DF95587A-6482-6FCC-E306-8425A6E9DFC6}"/>
              </a:ext>
            </a:extLst>
          </p:cNvPr>
          <p:cNvGraphicFramePr>
            <a:graphicFrameLocks noChangeAspect="1"/>
          </p:cNvGraphicFramePr>
          <p:nvPr>
            <p:extLst>
              <p:ext uri="{D42A27DB-BD31-4B8C-83A1-F6EECF244321}">
                <p14:modId xmlns:p14="http://schemas.microsoft.com/office/powerpoint/2010/main" val="3452948527"/>
              </p:ext>
            </p:extLst>
          </p:nvPr>
        </p:nvGraphicFramePr>
        <p:xfrm>
          <a:off x="123825" y="1284200"/>
          <a:ext cx="6611938" cy="8266112"/>
        </p:xfrm>
        <a:graphic>
          <a:graphicData uri="http://schemas.openxmlformats.org/presentationml/2006/ole">
            <mc:AlternateContent xmlns:mc="http://schemas.openxmlformats.org/markup-compatibility/2006">
              <mc:Choice xmlns:v="urn:schemas-microsoft-com:vml" Requires="v">
                <p:oleObj r:id="rId6" imgW="6611173" imgH="8266257" progId="">
                  <p:embed/>
                </p:oleObj>
              </mc:Choice>
              <mc:Fallback>
                <p:oleObj r:id="rId6" imgW="6611173" imgH="8266257" progId="">
                  <p:embed/>
                  <p:pic>
                    <p:nvPicPr>
                      <p:cNvPr id="0" name=""/>
                      <p:cNvPicPr/>
                      <p:nvPr/>
                    </p:nvPicPr>
                    <p:blipFill>
                      <a:blip r:embed="rId7"/>
                      <a:stretch>
                        <a:fillRect/>
                      </a:stretch>
                    </p:blipFill>
                    <p:spPr>
                      <a:xfrm>
                        <a:off x="123825" y="1284200"/>
                        <a:ext cx="6611938" cy="8266112"/>
                      </a:xfrm>
                      <a:prstGeom prst="rect">
                        <a:avLst/>
                      </a:prstGeom>
                    </p:spPr>
                  </p:pic>
                </p:oleObj>
              </mc:Fallback>
            </mc:AlternateContent>
          </a:graphicData>
        </a:graphic>
      </p:graphicFrame>
      <p:sp>
        <p:nvSpPr>
          <p:cNvPr id="11" name="Slide Number Placeholder 19">
            <a:extLst>
              <a:ext uri="{FF2B5EF4-FFF2-40B4-BE49-F238E27FC236}">
                <a16:creationId xmlns:a16="http://schemas.microsoft.com/office/drawing/2014/main" id="{33AD71D8-39DF-D3D3-D12B-510427F9228A}"/>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12</a:t>
            </a:fld>
            <a:endParaRPr lang="en-GB" dirty="0"/>
          </a:p>
        </p:txBody>
      </p:sp>
    </p:spTree>
    <p:extLst>
      <p:ext uri="{BB962C8B-B14F-4D97-AF65-F5344CB8AC3E}">
        <p14:creationId xmlns:p14="http://schemas.microsoft.com/office/powerpoint/2010/main" val="67137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ECF016-0752-07E5-DCED-DC3A0719CA3D}"/>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Support</a:t>
            </a:r>
          </a:p>
        </p:txBody>
      </p:sp>
      <p:sp>
        <p:nvSpPr>
          <p:cNvPr id="6" name="Rectangle 5">
            <a:extLst>
              <a:ext uri="{FF2B5EF4-FFF2-40B4-BE49-F238E27FC236}">
                <a16:creationId xmlns:a16="http://schemas.microsoft.com/office/drawing/2014/main" id="{6272D2E3-2D39-9104-11FD-F42E059E2A03}"/>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7811"/>
            <a:ext cx="6864750" cy="554186"/>
          </a:xfrm>
          <a:prstGeom prst="rect">
            <a:avLst/>
          </a:prstGeom>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54358"/>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itle 4" descr="Heading">
            <a:extLst>
              <a:ext uri="{FF2B5EF4-FFF2-40B4-BE49-F238E27FC236}">
                <a16:creationId xmlns:a16="http://schemas.microsoft.com/office/drawing/2014/main" id="{85BBAF02-FD4C-4AD9-F2E5-088F60FFC827}"/>
              </a:ext>
            </a:extLst>
          </p:cNvPr>
          <p:cNvSpPr txBox="1">
            <a:spLocks/>
          </p:cNvSpPr>
          <p:nvPr/>
        </p:nvSpPr>
        <p:spPr>
          <a:xfrm>
            <a:off x="-6750" y="602545"/>
            <a:ext cx="4252500" cy="461094"/>
          </a:xfrm>
          <a:prstGeom prst="rect">
            <a:avLst/>
          </a:prstGeom>
          <a:noFill/>
        </p:spPr>
        <p:txBody>
          <a:bodyPr vert="horz" lIns="91440" tIns="45721" rIns="91440" bIns="45721"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latin typeface="Arial" panose="020B0604020202020204" pitchFamily="34" charset="0"/>
                <a:ea typeface="Times New Roman" panose="02020603050405020304" pitchFamily="18" charset="0"/>
                <a:cs typeface="Times New Roman" panose="02020603050405020304" pitchFamily="18" charset="0"/>
              </a:rPr>
              <a:t>Quick Reference Guide - Appraiser</a:t>
            </a:r>
            <a:endParaRPr lang="en-GB" sz="1801"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18" name="Picture 17">
            <a:hlinkClick r:id="rId4" action="ppaction://hlinkfile"/>
            <a:extLst>
              <a:ext uri="{FF2B5EF4-FFF2-40B4-BE49-F238E27FC236}">
                <a16:creationId xmlns:a16="http://schemas.microsoft.com/office/drawing/2014/main" id="{72BC7163-3619-B2BA-A506-9F753F806B16}"/>
              </a:ext>
              <a:ext uri="{C183D7F6-B498-43B3-948B-1728B52AA6E4}">
                <adec:decorative xmlns:adec="http://schemas.microsoft.com/office/drawing/2017/decorative" val="1"/>
              </a:ext>
            </a:extLst>
          </p:cNvPr>
          <p:cNvPicPr>
            <a:picLocks noChangeAspect="1"/>
          </p:cNvPicPr>
          <p:nvPr/>
        </p:nvPicPr>
        <p:blipFill rotWithShape="1">
          <a:blip r:embed="rId5"/>
          <a:srcRect l="10933" r="8282" b="18789"/>
          <a:stretch/>
        </p:blipFill>
        <p:spPr>
          <a:xfrm>
            <a:off x="123824" y="1205563"/>
            <a:ext cx="593552" cy="596681"/>
          </a:xfrm>
          <a:prstGeom prst="rect">
            <a:avLst/>
          </a:prstGeom>
        </p:spPr>
      </p:pic>
      <p:sp>
        <p:nvSpPr>
          <p:cNvPr id="15" name="TextBox 14">
            <a:extLst>
              <a:ext uri="{FF2B5EF4-FFF2-40B4-BE49-F238E27FC236}">
                <a16:creationId xmlns:a16="http://schemas.microsoft.com/office/drawing/2014/main" id="{4F1C679E-B8FF-C3F9-60B9-1A9979D73107}"/>
              </a:ext>
            </a:extLst>
          </p:cNvPr>
          <p:cNvSpPr txBox="1"/>
          <p:nvPr/>
        </p:nvSpPr>
        <p:spPr>
          <a:xfrm>
            <a:off x="787400" y="1273070"/>
            <a:ext cx="5946774" cy="461665"/>
          </a:xfrm>
          <a:prstGeom prst="rect">
            <a:avLst/>
          </a:prstGeom>
          <a:noFill/>
        </p:spPr>
        <p:txBody>
          <a:bodyPr wrap="square" rtlCol="0">
            <a:spAutoFit/>
          </a:bodyPr>
          <a:lstStyle/>
          <a:p>
            <a:pPr>
              <a:spcBef>
                <a:spcPts val="1200"/>
              </a:spcBef>
              <a:spcAft>
                <a:spcPts val="300"/>
              </a:spcAft>
            </a:pPr>
            <a:r>
              <a:rPr lang="en-GB" sz="2400" b="1" dirty="0">
                <a:latin typeface="Arial" panose="020B0604020202020204" pitchFamily="34" charset="0"/>
              </a:rPr>
              <a:t>SUPPORT</a:t>
            </a:r>
          </a:p>
        </p:txBody>
      </p:sp>
      <p:cxnSp>
        <p:nvCxnSpPr>
          <p:cNvPr id="16" name="Straight Connector 15">
            <a:extLst>
              <a:ext uri="{FF2B5EF4-FFF2-40B4-BE49-F238E27FC236}">
                <a16:creationId xmlns:a16="http://schemas.microsoft.com/office/drawing/2014/main" id="{E18353C9-D5CA-A241-19A9-892FE502D6C2}"/>
              </a:ext>
              <a:ext uri="{C183D7F6-B498-43B3-948B-1728B52AA6E4}">
                <adec:decorative xmlns:adec="http://schemas.microsoft.com/office/drawing/2017/decorative" val="1"/>
              </a:ext>
            </a:extLst>
          </p:cNvPr>
          <p:cNvCxnSpPr/>
          <p:nvPr/>
        </p:nvCxnSpPr>
        <p:spPr>
          <a:xfrm>
            <a:off x="123824" y="1832724"/>
            <a:ext cx="6610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8607210-84BF-F7C7-C67C-1E3BD732EA3D}"/>
              </a:ext>
            </a:extLst>
          </p:cNvPr>
          <p:cNvSpPr txBox="1"/>
          <p:nvPr/>
        </p:nvSpPr>
        <p:spPr>
          <a:xfrm>
            <a:off x="123825" y="1951789"/>
            <a:ext cx="3058287" cy="2678426"/>
          </a:xfrm>
          <a:prstGeom prst="rect">
            <a:avLst/>
          </a:prstGeom>
          <a:noFill/>
        </p:spPr>
        <p:txBody>
          <a:bodyPr wrap="square" rtlCol="0">
            <a:spAutoFit/>
          </a:bodyPr>
          <a:lstStyle/>
          <a:p>
            <a:pPr algn="just"/>
            <a:r>
              <a:rPr lang="en-GB" sz="1401" dirty="0">
                <a:latin typeface="Arial" panose="020B0604020202020204" pitchFamily="34" charset="0"/>
                <a:cs typeface="Times New Roman" panose="02020603050405020304" pitchFamily="18" charset="0"/>
              </a:rPr>
              <a:t>If you experience any issues when creating your appraisal for the current academic year, and require support, please contact the One Desk team by sending an e-mail to </a:t>
            </a:r>
            <a:r>
              <a:rPr lang="en-GB" sz="1400" b="0" i="0" u="none" strike="noStrike" dirty="0">
                <a:solidFill>
                  <a:srgbClr val="3366CC"/>
                </a:solidFill>
                <a:effectLst/>
                <a:latin typeface="Helvetica Neue"/>
                <a:hlinkClick r:id="rId6"/>
              </a:rPr>
              <a:t>hr-services@ucl.ac.uk</a:t>
            </a:r>
            <a:r>
              <a:rPr lang="en-GB" sz="1401" dirty="0">
                <a:latin typeface="Arial" panose="020B0604020202020204" pitchFamily="34" charset="0"/>
                <a:cs typeface="Times New Roman" panose="02020603050405020304" pitchFamily="18" charset="0"/>
              </a:rPr>
              <a:t> and </a:t>
            </a:r>
            <a:r>
              <a:rPr lang="en-GB" sz="1400" b="0" i="0" dirty="0">
                <a:solidFill>
                  <a:srgbClr val="000000"/>
                </a:solidFill>
                <a:effectLst/>
                <a:latin typeface="Arial" panose="020B0604020202020204" pitchFamily="34" charset="0"/>
              </a:rPr>
              <a:t>clearly indicate the problem area in the subject of your email e.g. </a:t>
            </a:r>
            <a:r>
              <a:rPr lang="en-GB" sz="1400" dirty="0">
                <a:solidFill>
                  <a:srgbClr val="000000"/>
                </a:solidFill>
                <a:latin typeface="Arial" panose="020B0604020202020204" pitchFamily="34" charset="0"/>
              </a:rPr>
              <a:t>“</a:t>
            </a:r>
            <a:r>
              <a:rPr lang="en-GB" sz="1400" b="0" i="0" dirty="0">
                <a:solidFill>
                  <a:srgbClr val="000000"/>
                </a:solidFill>
                <a:effectLst/>
                <a:latin typeface="Arial" panose="020B0604020202020204" pitchFamily="34" charset="0"/>
              </a:rPr>
              <a:t>PAR – Incorrect Appraiser” </a:t>
            </a:r>
            <a:r>
              <a:rPr lang="en-GB" sz="1400" b="0" i="0" dirty="0">
                <a:solidFill>
                  <a:srgbClr val="000000"/>
                </a:solidFill>
                <a:effectLst/>
                <a:latin typeface="Helvetica Neue"/>
              </a:rPr>
              <a:t>(contacting this address will create a help ticket in RemedyForce allowing the issue to be tracked)</a:t>
            </a:r>
            <a:r>
              <a:rPr lang="en-GB" sz="1400" dirty="0">
                <a:effectLst/>
                <a:latin typeface="Arial" panose="020B0604020202020204" pitchFamily="34" charset="0"/>
                <a:ea typeface="Times New Roman" panose="02020603050405020304" pitchFamily="18" charset="0"/>
                <a:cs typeface="Arial" panose="020B0604020202020204" pitchFamily="34" charset="0"/>
              </a:rPr>
              <a:t>.</a:t>
            </a:r>
            <a:r>
              <a:rPr lang="en-GB" sz="1400" dirty="0">
                <a:latin typeface="Arial" panose="020B0604020202020204" pitchFamily="34" charset="0"/>
                <a:ea typeface="Times New Roman" panose="02020603050405020304" pitchFamily="18" charset="0"/>
                <a:cs typeface="Arial" panose="020B0604020202020204" pitchFamily="34" charset="0"/>
              </a:rPr>
              <a:t> </a:t>
            </a:r>
            <a:endParaRPr lang="en-GB" sz="1401" dirty="0"/>
          </a:p>
        </p:txBody>
      </p:sp>
      <p:sp>
        <p:nvSpPr>
          <p:cNvPr id="14" name="TextBox 13">
            <a:extLst>
              <a:ext uri="{FF2B5EF4-FFF2-40B4-BE49-F238E27FC236}">
                <a16:creationId xmlns:a16="http://schemas.microsoft.com/office/drawing/2014/main" id="{8D14D4F9-E2A8-D765-5313-65A83F904775}"/>
              </a:ext>
            </a:extLst>
          </p:cNvPr>
          <p:cNvSpPr txBox="1"/>
          <p:nvPr/>
        </p:nvSpPr>
        <p:spPr>
          <a:xfrm>
            <a:off x="3428999" y="1947589"/>
            <a:ext cx="3058287" cy="2679195"/>
          </a:xfrm>
          <a:prstGeom prst="rect">
            <a:avLst/>
          </a:prstGeom>
          <a:noFill/>
        </p:spPr>
        <p:txBody>
          <a:bodyPr wrap="square" rtlCol="0">
            <a:spAutoFit/>
          </a:bodyPr>
          <a:lstStyle/>
          <a:p>
            <a:pPr algn="just"/>
            <a:r>
              <a:rPr lang="en-GB" sz="1401" dirty="0">
                <a:latin typeface="Arial" panose="020B0604020202020204" pitchFamily="34" charset="0"/>
                <a:cs typeface="Times New Roman" panose="02020603050405020304" pitchFamily="18" charset="0"/>
              </a:rPr>
              <a:t>The helpdesk team will prioritise these requests and a member of the team will be in touch as quickly as possible to assist you.</a:t>
            </a:r>
          </a:p>
          <a:p>
            <a:pPr algn="just"/>
            <a:endParaRPr lang="en-GB" sz="1401" dirty="0">
              <a:latin typeface="Arial" panose="020B0604020202020204" pitchFamily="34" charset="0"/>
              <a:cs typeface="Times New Roman" panose="02020603050405020304" pitchFamily="18" charset="0"/>
            </a:endParaRPr>
          </a:p>
          <a:p>
            <a:pPr algn="just"/>
            <a:r>
              <a:rPr lang="en-GB" sz="1401" dirty="0">
                <a:latin typeface="Arial" panose="020B0604020202020204" pitchFamily="34" charset="0"/>
                <a:cs typeface="Times New Roman" panose="02020603050405020304" pitchFamily="18" charset="0"/>
              </a:rPr>
              <a:t>Alternatively we have created a Frequently Asked Questions document that covers many of the trouble shooting issues you may experience. The FAQ document can be accessed on the Professorial Appraisal Review </a:t>
            </a:r>
            <a:r>
              <a:rPr lang="en-GB" sz="1401" dirty="0">
                <a:latin typeface="Arial" panose="020B0604020202020204" pitchFamily="34" charset="0"/>
                <a:cs typeface="Times New Roman" panose="02020603050405020304" pitchFamily="18" charset="0"/>
                <a:hlinkClick r:id="rId7"/>
              </a:rPr>
              <a:t>HR website page</a:t>
            </a:r>
            <a:r>
              <a:rPr lang="en-GB" sz="1401" dirty="0">
                <a:latin typeface="Arial" panose="020B0604020202020204" pitchFamily="34" charset="0"/>
                <a:cs typeface="Times New Roman" panose="02020603050405020304" pitchFamily="18" charset="0"/>
              </a:rPr>
              <a:t>.</a:t>
            </a:r>
            <a:endParaRPr lang="en-GB" sz="1401" dirty="0"/>
          </a:p>
        </p:txBody>
      </p:sp>
      <p:pic>
        <p:nvPicPr>
          <p:cNvPr id="28" name="Picture 18">
            <a:extLst>
              <a:ext uri="{FF2B5EF4-FFF2-40B4-BE49-F238E27FC236}">
                <a16:creationId xmlns:a16="http://schemas.microsoft.com/office/drawing/2014/main" id="{2233A094-0469-9B1C-A24D-3192EFF4DDB0}"/>
              </a:ext>
              <a:ext uri="{C183D7F6-B498-43B3-948B-1728B52AA6E4}">
                <adec:decorative xmlns:adec="http://schemas.microsoft.com/office/drawing/2017/decorative" val="1"/>
              </a:ext>
            </a:extLst>
          </p:cNvPr>
          <p:cNvPicPr>
            <a:picLocks/>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123824" y="5057095"/>
            <a:ext cx="546014" cy="546014"/>
          </a:xfrm>
          <a:prstGeom prst="rect">
            <a:avLst/>
          </a:prstGeom>
        </p:spPr>
      </p:pic>
      <p:sp>
        <p:nvSpPr>
          <p:cNvPr id="17" name="TextBox 16">
            <a:extLst>
              <a:ext uri="{FF2B5EF4-FFF2-40B4-BE49-F238E27FC236}">
                <a16:creationId xmlns:a16="http://schemas.microsoft.com/office/drawing/2014/main" id="{6EE132E8-BF4A-C008-D48B-701DFC4E35B3}"/>
              </a:ext>
            </a:extLst>
          </p:cNvPr>
          <p:cNvSpPr txBox="1"/>
          <p:nvPr/>
        </p:nvSpPr>
        <p:spPr>
          <a:xfrm>
            <a:off x="787400" y="5102987"/>
            <a:ext cx="5946774" cy="461665"/>
          </a:xfrm>
          <a:prstGeom prst="rect">
            <a:avLst/>
          </a:prstGeom>
          <a:noFill/>
        </p:spPr>
        <p:txBody>
          <a:bodyPr wrap="square" rtlCol="0">
            <a:spAutoFit/>
          </a:bodyPr>
          <a:lstStyle/>
          <a:p>
            <a:pPr>
              <a:spcBef>
                <a:spcPts val="1200"/>
              </a:spcBef>
              <a:spcAft>
                <a:spcPts val="300"/>
              </a:spcAft>
            </a:pPr>
            <a:r>
              <a:rPr lang="en-GB" sz="2400" b="1" dirty="0">
                <a:latin typeface="Arial" panose="020B0604020202020204" pitchFamily="34" charset="0"/>
              </a:rPr>
              <a:t>TERMINOLOGY</a:t>
            </a:r>
          </a:p>
        </p:txBody>
      </p:sp>
      <p:cxnSp>
        <p:nvCxnSpPr>
          <p:cNvPr id="26" name="Straight Connector 25">
            <a:extLst>
              <a:ext uri="{FF2B5EF4-FFF2-40B4-BE49-F238E27FC236}">
                <a16:creationId xmlns:a16="http://schemas.microsoft.com/office/drawing/2014/main" id="{7AA8CC8D-5DA3-4FC5-0F73-AD4F5C95CDD4}"/>
              </a:ext>
              <a:ext uri="{C183D7F6-B498-43B3-948B-1728B52AA6E4}">
                <adec:decorative xmlns:adec="http://schemas.microsoft.com/office/drawing/2017/decorative" val="1"/>
              </a:ext>
            </a:extLst>
          </p:cNvPr>
          <p:cNvCxnSpPr/>
          <p:nvPr/>
        </p:nvCxnSpPr>
        <p:spPr>
          <a:xfrm>
            <a:off x="123824" y="5662641"/>
            <a:ext cx="6610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8AED86A-6858-6C82-2719-9995D6A04139}"/>
              </a:ext>
            </a:extLst>
          </p:cNvPr>
          <p:cNvSpPr txBox="1"/>
          <p:nvPr/>
        </p:nvSpPr>
        <p:spPr>
          <a:xfrm>
            <a:off x="123825" y="5781706"/>
            <a:ext cx="3058287" cy="3757054"/>
          </a:xfrm>
          <a:prstGeom prst="rect">
            <a:avLst/>
          </a:prstGeom>
          <a:noFill/>
        </p:spPr>
        <p:txBody>
          <a:bodyPr wrap="square" rtlCol="0">
            <a:spAutoFit/>
          </a:bodyPr>
          <a:lstStyle/>
          <a:p>
            <a:r>
              <a:rPr lang="en-GB" sz="1401" b="1" dirty="0">
                <a:latin typeface="Arial" panose="020B0604020202020204" pitchFamily="34" charset="0"/>
                <a:ea typeface="Times New Roman" panose="02020603050405020304" pitchFamily="18" charset="0"/>
                <a:cs typeface="Times New Roman" panose="02020603050405020304" pitchFamily="18" charset="0"/>
              </a:rPr>
              <a:t>Appraisee</a:t>
            </a:r>
            <a:r>
              <a:rPr lang="en-GB" sz="1401" dirty="0">
                <a:latin typeface="Arial" panose="020B0604020202020204" pitchFamily="34" charset="0"/>
                <a:ea typeface="Times New Roman" panose="02020603050405020304" pitchFamily="18" charset="0"/>
                <a:cs typeface="Times New Roman" panose="02020603050405020304" pitchFamily="18" charset="0"/>
              </a:rPr>
              <a:t> </a:t>
            </a:r>
          </a:p>
          <a:p>
            <a:r>
              <a:rPr lang="en-GB" sz="1401" dirty="0">
                <a:latin typeface="Arial" panose="020B0604020202020204" pitchFamily="34" charset="0"/>
                <a:ea typeface="Times New Roman" panose="02020603050405020304" pitchFamily="18" charset="0"/>
                <a:cs typeface="Times New Roman" panose="02020603050405020304" pitchFamily="18" charset="0"/>
              </a:rPr>
              <a:t>Individual Professors on an academic contract who are responsible for creating &amp; submitting their appraisal and associated stretch objectives in the PAR system (Part A), ensuring all data that is pulled from the databases mentioned above are accurate and up to date. The appraisee will need to sign off Part B once updated by the appraiser before it can be signed off </a:t>
            </a:r>
          </a:p>
          <a:p>
            <a:endParaRPr lang="en-GB" sz="1401" dirty="0">
              <a:latin typeface="Arial" panose="020B0604020202020204" pitchFamily="34" charset="0"/>
              <a:ea typeface="Times New Roman" panose="02020603050405020304" pitchFamily="18" charset="0"/>
              <a:cs typeface="Times New Roman" panose="02020603050405020304" pitchFamily="18" charset="0"/>
            </a:endParaRPr>
          </a:p>
          <a:p>
            <a:r>
              <a:rPr lang="en-GB" sz="1401" b="1" dirty="0">
                <a:latin typeface="Arial" panose="020B0604020202020204" pitchFamily="34" charset="0"/>
                <a:ea typeface="Times New Roman" panose="02020603050405020304" pitchFamily="18" charset="0"/>
                <a:cs typeface="Times New Roman" panose="02020603050405020304" pitchFamily="18" charset="0"/>
              </a:rPr>
              <a:t>Appraiser </a:t>
            </a:r>
          </a:p>
          <a:p>
            <a:r>
              <a:rPr lang="en-GB" sz="1401" dirty="0">
                <a:latin typeface="Arial" panose="020B0604020202020204" pitchFamily="34" charset="0"/>
                <a:ea typeface="Times New Roman" panose="02020603050405020304" pitchFamily="18" charset="0"/>
                <a:cs typeface="Times New Roman" panose="02020603050405020304" pitchFamily="18" charset="0"/>
              </a:rPr>
              <a:t>The Head of Department or those with delegated responsibility, who</a:t>
            </a:r>
          </a:p>
        </p:txBody>
      </p:sp>
      <p:sp>
        <p:nvSpPr>
          <p:cNvPr id="11" name="TextBox 10">
            <a:extLst>
              <a:ext uri="{FF2B5EF4-FFF2-40B4-BE49-F238E27FC236}">
                <a16:creationId xmlns:a16="http://schemas.microsoft.com/office/drawing/2014/main" id="{3C23BA99-805F-7F0A-55F0-4A28EB05F7AF}"/>
              </a:ext>
            </a:extLst>
          </p:cNvPr>
          <p:cNvSpPr txBox="1"/>
          <p:nvPr/>
        </p:nvSpPr>
        <p:spPr>
          <a:xfrm>
            <a:off x="3428999" y="5777506"/>
            <a:ext cx="3058287" cy="3325910"/>
          </a:xfrm>
          <a:prstGeom prst="rect">
            <a:avLst/>
          </a:prstGeom>
          <a:noFill/>
        </p:spPr>
        <p:txBody>
          <a:bodyPr wrap="square" rtlCol="0">
            <a:spAutoFit/>
          </a:bodyPr>
          <a:lstStyle/>
          <a:p>
            <a:r>
              <a:rPr lang="en-GB" sz="1401" dirty="0">
                <a:latin typeface="Arial" panose="020B0604020202020204" pitchFamily="34" charset="0"/>
                <a:ea typeface="Times New Roman" panose="02020603050405020304" pitchFamily="18" charset="0"/>
                <a:cs typeface="Times New Roman" panose="02020603050405020304" pitchFamily="18" charset="0"/>
              </a:rPr>
              <a:t>will review the appraisal submission  and add details on the appraisee’s progress (Part B) for the Appraisee’s final comments and sign off. Once the Appraisee has signed off Part B, the appraiser can sign off the appraisal (Part B) and submit to the Dean for final review and closure. </a:t>
            </a:r>
          </a:p>
          <a:p>
            <a:r>
              <a:rPr lang="en-GB" sz="1401" dirty="0">
                <a:latin typeface="Arial" panose="020B0604020202020204" pitchFamily="34" charset="0"/>
                <a:ea typeface="Times New Roman" panose="02020603050405020304" pitchFamily="18" charset="0"/>
                <a:cs typeface="Times New Roman" panose="02020603050405020304" pitchFamily="18" charset="0"/>
              </a:rPr>
              <a:t> </a:t>
            </a:r>
          </a:p>
          <a:p>
            <a:r>
              <a:rPr lang="en-GB" sz="1401" b="1" dirty="0">
                <a:latin typeface="Arial" panose="020B0604020202020204" pitchFamily="34" charset="0"/>
                <a:ea typeface="Times New Roman" panose="02020603050405020304" pitchFamily="18" charset="0"/>
                <a:cs typeface="Times New Roman" panose="02020603050405020304" pitchFamily="18" charset="0"/>
              </a:rPr>
              <a:t>Dean </a:t>
            </a:r>
          </a:p>
          <a:p>
            <a:r>
              <a:rPr lang="en-GB" sz="1401" dirty="0">
                <a:latin typeface="Arial" panose="020B0604020202020204" pitchFamily="34" charset="0"/>
                <a:ea typeface="Times New Roman" panose="02020603050405020304" pitchFamily="18" charset="0"/>
                <a:cs typeface="Times New Roman" panose="02020603050405020304" pitchFamily="18" charset="0"/>
              </a:rPr>
              <a:t>Once the appraisal review has been completed and signed off by the Appraisee and Appraiser, the Dean will receive notification to review and close the appraisal (Part C)</a:t>
            </a:r>
          </a:p>
        </p:txBody>
      </p:sp>
      <p:sp>
        <p:nvSpPr>
          <p:cNvPr id="2" name="Slide Number Placeholder 19">
            <a:extLst>
              <a:ext uri="{FF2B5EF4-FFF2-40B4-BE49-F238E27FC236}">
                <a16:creationId xmlns:a16="http://schemas.microsoft.com/office/drawing/2014/main" id="{15623F57-3808-6083-8880-8006E70CA0C9}"/>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2</a:t>
            </a:fld>
            <a:endParaRPr lang="en-GB" dirty="0"/>
          </a:p>
        </p:txBody>
      </p:sp>
    </p:spTree>
    <p:extLst>
      <p:ext uri="{BB962C8B-B14F-4D97-AF65-F5344CB8AC3E}">
        <p14:creationId xmlns:p14="http://schemas.microsoft.com/office/powerpoint/2010/main" val="1428242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DBA97-83D2-09F0-EBD2-3B1E6102234B}"/>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Access</a:t>
            </a:r>
          </a:p>
        </p:txBody>
      </p:sp>
      <p:sp>
        <p:nvSpPr>
          <p:cNvPr id="6" name="Rectangle 5">
            <a:extLst>
              <a:ext uri="{FF2B5EF4-FFF2-40B4-BE49-F238E27FC236}">
                <a16:creationId xmlns:a16="http://schemas.microsoft.com/office/drawing/2014/main" id="{6272D2E3-2D39-9104-11FD-F42E059E2A03}"/>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7811"/>
            <a:ext cx="6864750" cy="554186"/>
          </a:xfrm>
          <a:prstGeom prst="rect">
            <a:avLst/>
          </a:prstGeom>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54358"/>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itle 4" descr="Heading">
            <a:extLst>
              <a:ext uri="{FF2B5EF4-FFF2-40B4-BE49-F238E27FC236}">
                <a16:creationId xmlns:a16="http://schemas.microsoft.com/office/drawing/2014/main" id="{85BBAF02-FD4C-4AD9-F2E5-088F60FFC827}"/>
              </a:ext>
            </a:extLst>
          </p:cNvPr>
          <p:cNvSpPr txBox="1">
            <a:spLocks/>
          </p:cNvSpPr>
          <p:nvPr/>
        </p:nvSpPr>
        <p:spPr>
          <a:xfrm>
            <a:off x="-6750" y="602545"/>
            <a:ext cx="4252500" cy="461094"/>
          </a:xfrm>
          <a:prstGeom prst="rect">
            <a:avLst/>
          </a:prstGeom>
          <a:noFill/>
        </p:spPr>
        <p:txBody>
          <a:bodyPr vert="horz" lIns="91440" tIns="45721" rIns="91440" bIns="45721"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latin typeface="Arial" panose="020B0604020202020204" pitchFamily="34" charset="0"/>
                <a:ea typeface="Times New Roman" panose="02020603050405020304" pitchFamily="18" charset="0"/>
                <a:cs typeface="Times New Roman" panose="02020603050405020304" pitchFamily="18" charset="0"/>
              </a:rPr>
              <a:t>Quick Reference Guide - Appraiser</a:t>
            </a:r>
            <a:endParaRPr lang="en-GB" sz="1801"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5D98A62-7086-2ADC-645A-80CE7075E30A}"/>
              </a:ext>
            </a:extLst>
          </p:cNvPr>
          <p:cNvSpPr txBox="1"/>
          <p:nvPr/>
        </p:nvSpPr>
        <p:spPr>
          <a:xfrm>
            <a:off x="123825" y="1144933"/>
            <a:ext cx="6363462" cy="1384995"/>
          </a:xfrm>
          <a:prstGeom prst="rect">
            <a:avLst/>
          </a:prstGeom>
          <a:noFill/>
        </p:spPr>
        <p:txBody>
          <a:bodyPr wrap="square" rtlCol="0">
            <a:spAutoFit/>
          </a:bodyPr>
          <a:lstStyle/>
          <a:p>
            <a:pPr algn="just"/>
            <a:r>
              <a:rPr lang="en-GB" sz="1400" dirty="0">
                <a:latin typeface="Arial" panose="020B0604020202020204" pitchFamily="34" charset="0"/>
                <a:ea typeface="Times New Roman" panose="02020603050405020304" pitchFamily="18" charset="0"/>
                <a:cs typeface="Times New Roman" panose="02020603050405020304" pitchFamily="18" charset="0"/>
              </a:rPr>
              <a:t>The Professorial Appraisal Review system web page is broken into multiple sections based on the role being performed, i.e. Appraisee, HoD Appraiser or Dean Appraiser. From this page, users can access either open or archived (closed) appraisals that they have permission to view. The user will be taken to the PAR system once they have selected either the Open or Archived appraisals link.</a:t>
            </a:r>
          </a:p>
        </p:txBody>
      </p:sp>
      <p:grpSp>
        <p:nvGrpSpPr>
          <p:cNvPr id="3" name="Group 2" descr="Image of Professorial Appraisal Review system landing page">
            <a:extLst>
              <a:ext uri="{FF2B5EF4-FFF2-40B4-BE49-F238E27FC236}">
                <a16:creationId xmlns:a16="http://schemas.microsoft.com/office/drawing/2014/main" id="{4B14887A-188D-E7A2-F065-3A056B21050D}"/>
              </a:ext>
            </a:extLst>
          </p:cNvPr>
          <p:cNvGrpSpPr/>
          <p:nvPr/>
        </p:nvGrpSpPr>
        <p:grpSpPr>
          <a:xfrm>
            <a:off x="187189" y="2527582"/>
            <a:ext cx="6521107" cy="3127617"/>
            <a:chOff x="187189" y="2527582"/>
            <a:chExt cx="6521107" cy="3127617"/>
          </a:xfrm>
        </p:grpSpPr>
        <p:pic>
          <p:nvPicPr>
            <p:cNvPr id="11" name="Picture 10" descr="Image of Professorial Appraisal Review system">
              <a:extLst>
                <a:ext uri="{FF2B5EF4-FFF2-40B4-BE49-F238E27FC236}">
                  <a16:creationId xmlns:a16="http://schemas.microsoft.com/office/drawing/2014/main" id="{79814AD9-8816-763F-EF98-9CC4B0F620FD}"/>
                </a:ext>
              </a:extLst>
            </p:cNvPr>
            <p:cNvPicPr>
              <a:picLocks noChangeAspect="1"/>
            </p:cNvPicPr>
            <p:nvPr/>
          </p:nvPicPr>
          <p:blipFill>
            <a:blip r:embed="rId4"/>
            <a:stretch>
              <a:fillRect/>
            </a:stretch>
          </p:blipFill>
          <p:spPr>
            <a:xfrm>
              <a:off x="187189" y="2527582"/>
              <a:ext cx="6521107" cy="3127617"/>
            </a:xfrm>
            <a:prstGeom prst="rect">
              <a:avLst/>
            </a:prstGeom>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2603AE4E-9D50-6BA4-BFD7-E03E033FBF97}"/>
                </a:ext>
              </a:extLst>
            </p:cNvPr>
            <p:cNvSpPr/>
            <p:nvPr/>
          </p:nvSpPr>
          <p:spPr>
            <a:xfrm>
              <a:off x="785375" y="4152189"/>
              <a:ext cx="2738876" cy="71508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Slide Number Placeholder 19">
            <a:extLst>
              <a:ext uri="{FF2B5EF4-FFF2-40B4-BE49-F238E27FC236}">
                <a16:creationId xmlns:a16="http://schemas.microsoft.com/office/drawing/2014/main" id="{0EA269F8-774A-FD7F-2AE8-7AF66125861D}"/>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3</a:t>
            </a:fld>
            <a:endParaRPr lang="en-GB" dirty="0"/>
          </a:p>
        </p:txBody>
      </p:sp>
    </p:spTree>
    <p:extLst>
      <p:ext uri="{BB962C8B-B14F-4D97-AF65-F5344CB8AC3E}">
        <p14:creationId xmlns:p14="http://schemas.microsoft.com/office/powerpoint/2010/main" val="269205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80143AD-C574-C2A4-728D-B380D3E99AE4}"/>
              </a:ext>
            </a:extLst>
          </p:cNvPr>
          <p:cNvSpPr>
            <a:spLocks noGrp="1"/>
          </p:cNvSpPr>
          <p:nvPr>
            <p:ph type="ctrTitle"/>
          </p:nvPr>
        </p:nvSpPr>
        <p:spPr>
          <a:xfrm>
            <a:off x="514350" y="-3448756"/>
            <a:ext cx="5829300" cy="3448756"/>
          </a:xfrm>
        </p:spPr>
        <p:txBody>
          <a:bodyPr vert="horz" lIns="91440" tIns="45720" rIns="91440" bIns="45720" rtlCol="0" anchor="b">
            <a:normAutofit/>
          </a:bodyPr>
          <a:lstStyle/>
          <a:p>
            <a:pPr>
              <a:spcBef>
                <a:spcPts val="1200"/>
              </a:spcBef>
              <a:spcAft>
                <a:spcPts val="300"/>
              </a:spcAft>
            </a:pPr>
            <a:r>
              <a:rPr lang="en-GB" dirty="0">
                <a:latin typeface="Arial" panose="020B0604020202020204" pitchFamily="34" charset="0"/>
              </a:rPr>
              <a:t>Reviewing and Updating an appraisal</a:t>
            </a:r>
          </a:p>
        </p:txBody>
      </p:sp>
      <p:sp>
        <p:nvSpPr>
          <p:cNvPr id="36" name="Rectangle 35">
            <a:extLst>
              <a:ext uri="{FF2B5EF4-FFF2-40B4-BE49-F238E27FC236}">
                <a16:creationId xmlns:a16="http://schemas.microsoft.com/office/drawing/2014/main" id="{71D66E6E-7A45-4619-3C0F-7EFA5B39D37C}"/>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4381"/>
            <a:ext cx="6864750" cy="554186"/>
          </a:xfrm>
          <a:prstGeom prst="rect">
            <a:avLst/>
          </a:prstGeom>
          <a:solidFill>
            <a:srgbClr val="B1D779"/>
          </a:solidFill>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42166"/>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1178550-2DA3-897C-C913-38CB522171A7}"/>
              </a:ext>
            </a:extLst>
          </p:cNvPr>
          <p:cNvSpPr txBox="1"/>
          <p:nvPr/>
        </p:nvSpPr>
        <p:spPr>
          <a:xfrm>
            <a:off x="123825" y="592638"/>
            <a:ext cx="6610349" cy="369332"/>
          </a:xfrm>
          <a:prstGeom prst="rect">
            <a:avLst/>
          </a:prstGeom>
          <a:noFill/>
        </p:spPr>
        <p:txBody>
          <a:bodyPr wrap="square" rtlCol="0">
            <a:spAutoFit/>
          </a:bodyPr>
          <a:lstStyle/>
          <a:p>
            <a:pPr>
              <a:spcBef>
                <a:spcPts val="1200"/>
              </a:spcBef>
              <a:spcAft>
                <a:spcPts val="300"/>
              </a:spcAft>
            </a:pPr>
            <a:r>
              <a:rPr lang="en-GB" b="1" dirty="0">
                <a:latin typeface="Arial" panose="020B0604020202020204" pitchFamily="34" charset="0"/>
              </a:rPr>
              <a:t>Reviewing and Updating an appraisal</a:t>
            </a:r>
          </a:p>
        </p:txBody>
      </p:sp>
      <p:sp>
        <p:nvSpPr>
          <p:cNvPr id="12" name="TextBox 11">
            <a:extLst>
              <a:ext uri="{FF2B5EF4-FFF2-40B4-BE49-F238E27FC236}">
                <a16:creationId xmlns:a16="http://schemas.microsoft.com/office/drawing/2014/main" id="{9109AF72-896B-803A-C288-9156012BEE44}"/>
              </a:ext>
            </a:extLst>
          </p:cNvPr>
          <p:cNvSpPr txBox="1"/>
          <p:nvPr/>
        </p:nvSpPr>
        <p:spPr>
          <a:xfrm>
            <a:off x="123824" y="1176224"/>
            <a:ext cx="6610349" cy="2462213"/>
          </a:xfrm>
          <a:prstGeom prst="rect">
            <a:avLst/>
          </a:prstGeom>
          <a:noFill/>
        </p:spPr>
        <p:txBody>
          <a:bodyPr wrap="square" rtlCol="0">
            <a:spAutoFit/>
          </a:bodyPr>
          <a:lstStyle/>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Once an Appraisee has </a:t>
            </a:r>
            <a:r>
              <a:rPr lang="en-GB" sz="1400" dirty="0">
                <a:latin typeface="Arial" panose="020B0604020202020204" pitchFamily="34" charset="0"/>
                <a:ea typeface="Times New Roman" panose="02020603050405020304" pitchFamily="18" charset="0"/>
                <a:cs typeface="Times New Roman" panose="02020603050405020304" pitchFamily="18" charset="0"/>
              </a:rPr>
              <a:t>created their appraisal and signed off Part A of the form, the Appraiser will receive an Outlook e-mail notifying them that an appraisal has been submitted for review and sign off. Once the Appraiser has logged into the </a:t>
            </a:r>
            <a:r>
              <a:rPr lang="en-GB" sz="1400" dirty="0">
                <a:latin typeface="Arial" panose="020B0604020202020204" pitchFamily="34" charset="0"/>
                <a:ea typeface="Times New Roman" panose="02020603050405020304" pitchFamily="18" charset="0"/>
                <a:cs typeface="Times New Roman" panose="02020603050405020304" pitchFamily="18" charset="0"/>
                <a:hlinkClick r:id="rId3"/>
              </a:rPr>
              <a:t>Professorial Appraisal Review system</a:t>
            </a:r>
            <a:r>
              <a:rPr lang="en-GB" sz="1400" dirty="0">
                <a:latin typeface="Arial" panose="020B0604020202020204" pitchFamily="34" charset="0"/>
                <a:ea typeface="Times New Roman" panose="02020603050405020304" pitchFamily="18" charset="0"/>
                <a:cs typeface="Times New Roman" panose="02020603050405020304" pitchFamily="18" charset="0"/>
              </a:rPr>
              <a:t>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they will be presented with the ‘Appraisal Selection’ screen. Users are able to filter the list of appraisals </a:t>
            </a:r>
            <a:r>
              <a:rPr lang="en-GB" sz="1400" dirty="0">
                <a:latin typeface="Arial" panose="020B0604020202020204" pitchFamily="34" charset="0"/>
                <a:cs typeface="Times New Roman" panose="02020603050405020304" pitchFamily="18" charset="0"/>
              </a:rPr>
              <a:t>by department, year, status and role. </a:t>
            </a:r>
          </a:p>
          <a:p>
            <a:pPr algn="just"/>
            <a:r>
              <a:rPr lang="en-GB" sz="1400" b="1" dirty="0">
                <a:latin typeface="Arial" panose="020B0604020202020204" pitchFamily="34" charset="0"/>
                <a:cs typeface="Times New Roman" panose="02020603050405020304" pitchFamily="18" charset="0"/>
              </a:rPr>
              <a:t>Note:  </a:t>
            </a:r>
            <a: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 Appraiser cannot view an appraisal until the Appraisee has signed off Part A. In other words, Appraiser’s cannot select appraisals of status “New.” In addition, this summary screen only displays appraisals which exist in PAR (so if an Appraisee is not listed then that means they have not created an appraisal in PAR yet).</a:t>
            </a:r>
            <a:endParaRPr kumimoji="0" lang="en-GB" altLang="en-US" sz="2000" b="0" i="0" u="none" strike="noStrike" cap="none" normalizeH="0" baseline="0" dirty="0">
              <a:ln>
                <a:noFill/>
              </a:ln>
              <a:solidFill>
                <a:schemeClr val="tx1"/>
              </a:solidFill>
              <a:effectLst/>
              <a:latin typeface="Arial" panose="020B0604020202020204" pitchFamily="34" charset="0"/>
            </a:endParaRPr>
          </a:p>
        </p:txBody>
      </p:sp>
      <p:grpSp>
        <p:nvGrpSpPr>
          <p:cNvPr id="16" name="Group 15" descr="Screen image of Professorial Appriasal review system">
            <a:extLst>
              <a:ext uri="{FF2B5EF4-FFF2-40B4-BE49-F238E27FC236}">
                <a16:creationId xmlns:a16="http://schemas.microsoft.com/office/drawing/2014/main" id="{44A743BC-04CB-348A-608C-0931E551C968}"/>
              </a:ext>
            </a:extLst>
          </p:cNvPr>
          <p:cNvGrpSpPr/>
          <p:nvPr/>
        </p:nvGrpSpPr>
        <p:grpSpPr>
          <a:xfrm>
            <a:off x="193999" y="3644480"/>
            <a:ext cx="6254927" cy="1315988"/>
            <a:chOff x="193999" y="2572175"/>
            <a:chExt cx="6254927" cy="1315988"/>
          </a:xfrm>
        </p:grpSpPr>
        <p:grpSp>
          <p:nvGrpSpPr>
            <p:cNvPr id="14" name="Group 13">
              <a:extLst>
                <a:ext uri="{FF2B5EF4-FFF2-40B4-BE49-F238E27FC236}">
                  <a16:creationId xmlns:a16="http://schemas.microsoft.com/office/drawing/2014/main" id="{C538C069-147A-EA37-DD58-F260447699C2}"/>
                </a:ext>
              </a:extLst>
            </p:cNvPr>
            <p:cNvGrpSpPr/>
            <p:nvPr/>
          </p:nvGrpSpPr>
          <p:grpSpPr>
            <a:xfrm>
              <a:off x="193999" y="2572175"/>
              <a:ext cx="6254927" cy="1315988"/>
              <a:chOff x="193999" y="2616419"/>
              <a:chExt cx="6254927" cy="1315988"/>
            </a:xfrm>
          </p:grpSpPr>
          <p:pic>
            <p:nvPicPr>
              <p:cNvPr id="2" name="Picture 1" descr="Graphical user interface&#10;&#10;Description automatically generated with medium confidence">
                <a:extLst>
                  <a:ext uri="{FF2B5EF4-FFF2-40B4-BE49-F238E27FC236}">
                    <a16:creationId xmlns:a16="http://schemas.microsoft.com/office/drawing/2014/main" id="{42CF83C1-44A4-CDC3-2746-3C91FD4CB48B}"/>
                  </a:ext>
                </a:extLst>
              </p:cNvPr>
              <p:cNvPicPr>
                <a:picLocks noChangeAspect="1"/>
              </p:cNvPicPr>
              <p:nvPr/>
            </p:nvPicPr>
            <p:blipFill>
              <a:blip r:embed="rId4"/>
              <a:stretch>
                <a:fillRect/>
              </a:stretch>
            </p:blipFill>
            <p:spPr>
              <a:xfrm>
                <a:off x="193999" y="2616419"/>
                <a:ext cx="6254927" cy="1315988"/>
              </a:xfrm>
              <a:prstGeom prst="rect">
                <a:avLst/>
              </a:prstGeom>
              <a:effectLst>
                <a:outerShdw blurRad="63500" sx="102000" sy="102000" algn="ctr" rotWithShape="0">
                  <a:prstClr val="black">
                    <a:alpha val="40000"/>
                  </a:prstClr>
                </a:outerShdw>
              </a:effectLst>
            </p:spPr>
          </p:pic>
          <p:sp>
            <p:nvSpPr>
              <p:cNvPr id="3" name="Rectangle 2">
                <a:extLst>
                  <a:ext uri="{FF2B5EF4-FFF2-40B4-BE49-F238E27FC236}">
                    <a16:creationId xmlns:a16="http://schemas.microsoft.com/office/drawing/2014/main" id="{6D0C56C7-DADB-3563-8D1F-2E4CC4C6DC41}"/>
                  </a:ext>
                </a:extLst>
              </p:cNvPr>
              <p:cNvSpPr/>
              <p:nvPr/>
            </p:nvSpPr>
            <p:spPr>
              <a:xfrm>
                <a:off x="3428996" y="3732099"/>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5" name="Rectangle 4">
                <a:extLst>
                  <a:ext uri="{FF2B5EF4-FFF2-40B4-BE49-F238E27FC236}">
                    <a16:creationId xmlns:a16="http://schemas.microsoft.com/office/drawing/2014/main" id="{20A626D5-8E6C-0521-EADC-E584C5B1E701}"/>
                  </a:ext>
                </a:extLst>
              </p:cNvPr>
              <p:cNvSpPr/>
              <p:nvPr/>
            </p:nvSpPr>
            <p:spPr>
              <a:xfrm>
                <a:off x="2398379" y="3734123"/>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6" name="Rectangle 5">
                <a:extLst>
                  <a:ext uri="{FF2B5EF4-FFF2-40B4-BE49-F238E27FC236}">
                    <a16:creationId xmlns:a16="http://schemas.microsoft.com/office/drawing/2014/main" id="{8993D51D-3F47-6D1E-02C4-53F9EA2871E1}"/>
                  </a:ext>
                </a:extLst>
              </p:cNvPr>
              <p:cNvSpPr/>
              <p:nvPr/>
            </p:nvSpPr>
            <p:spPr>
              <a:xfrm>
                <a:off x="1575565" y="3334134"/>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John Doe</a:t>
                </a:r>
              </a:p>
            </p:txBody>
          </p:sp>
          <p:sp>
            <p:nvSpPr>
              <p:cNvPr id="8" name="Rectangle 7">
                <a:extLst>
                  <a:ext uri="{FF2B5EF4-FFF2-40B4-BE49-F238E27FC236}">
                    <a16:creationId xmlns:a16="http://schemas.microsoft.com/office/drawing/2014/main" id="{5F114D6B-39C3-79A9-14F1-754E394265B8}"/>
                  </a:ext>
                </a:extLst>
              </p:cNvPr>
              <p:cNvSpPr/>
              <p:nvPr/>
            </p:nvSpPr>
            <p:spPr>
              <a:xfrm>
                <a:off x="1058651" y="3701133"/>
                <a:ext cx="283452" cy="11125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F7F0C0C-900A-68D5-7183-1F26DB35EE54}"/>
                </a:ext>
              </a:extLst>
            </p:cNvPr>
            <p:cNvSpPr/>
            <p:nvPr/>
          </p:nvSpPr>
          <p:spPr>
            <a:xfrm>
              <a:off x="916925" y="3470876"/>
              <a:ext cx="4760254" cy="9853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 name="Group 41" descr="Screen image of Professorial Appriasal review system">
            <a:extLst>
              <a:ext uri="{FF2B5EF4-FFF2-40B4-BE49-F238E27FC236}">
                <a16:creationId xmlns:a16="http://schemas.microsoft.com/office/drawing/2014/main" id="{2F643F5A-33AE-7A31-2FAF-3346533F7730}"/>
              </a:ext>
            </a:extLst>
          </p:cNvPr>
          <p:cNvGrpSpPr/>
          <p:nvPr/>
        </p:nvGrpSpPr>
        <p:grpSpPr>
          <a:xfrm>
            <a:off x="193998" y="5095697"/>
            <a:ext cx="963750" cy="1350021"/>
            <a:chOff x="193998" y="6009425"/>
            <a:chExt cx="854445" cy="1419300"/>
          </a:xfrm>
        </p:grpSpPr>
        <p:pic>
          <p:nvPicPr>
            <p:cNvPr id="20" name="Picture 19" descr="Graphical user interface&#10;&#10;Description automatically generated">
              <a:extLst>
                <a:ext uri="{FF2B5EF4-FFF2-40B4-BE49-F238E27FC236}">
                  <a16:creationId xmlns:a16="http://schemas.microsoft.com/office/drawing/2014/main" id="{FB3DE261-A881-8A50-4660-F14B309FBF17}"/>
                </a:ext>
              </a:extLst>
            </p:cNvPr>
            <p:cNvPicPr>
              <a:picLocks noChangeAspect="1"/>
            </p:cNvPicPr>
            <p:nvPr/>
          </p:nvPicPr>
          <p:blipFill rotWithShape="1">
            <a:blip r:embed="rId5"/>
            <a:srcRect t="1642" r="86339" b="49361"/>
            <a:stretch/>
          </p:blipFill>
          <p:spPr>
            <a:xfrm>
              <a:off x="193999" y="6009425"/>
              <a:ext cx="854444" cy="1419300"/>
            </a:xfrm>
            <a:prstGeom prst="rect">
              <a:avLst/>
            </a:prstGeom>
            <a:effectLst>
              <a:outerShdw blurRad="63500" sx="102000" sy="102000" algn="ctr" rotWithShape="0">
                <a:prstClr val="black">
                  <a:alpha val="40000"/>
                </a:prstClr>
              </a:outerShdw>
            </a:effectLst>
          </p:spPr>
        </p:pic>
        <p:sp>
          <p:nvSpPr>
            <p:cNvPr id="31" name="Rectangle 30">
              <a:extLst>
                <a:ext uri="{FF2B5EF4-FFF2-40B4-BE49-F238E27FC236}">
                  <a16:creationId xmlns:a16="http://schemas.microsoft.com/office/drawing/2014/main" id="{B354B87F-EB8C-BE28-145D-50826EFF437D}"/>
                </a:ext>
              </a:extLst>
            </p:cNvPr>
            <p:cNvSpPr/>
            <p:nvPr/>
          </p:nvSpPr>
          <p:spPr>
            <a:xfrm>
              <a:off x="193998" y="6748494"/>
              <a:ext cx="345752" cy="12220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TextBox 10">
            <a:extLst>
              <a:ext uri="{FF2B5EF4-FFF2-40B4-BE49-F238E27FC236}">
                <a16:creationId xmlns:a16="http://schemas.microsoft.com/office/drawing/2014/main" id="{E99ACC7B-A174-FDED-DB3E-00EE39C7F278}"/>
              </a:ext>
            </a:extLst>
          </p:cNvPr>
          <p:cNvSpPr txBox="1"/>
          <p:nvPr/>
        </p:nvSpPr>
        <p:spPr>
          <a:xfrm>
            <a:off x="1268362" y="5055318"/>
            <a:ext cx="5472574" cy="1169551"/>
          </a:xfrm>
          <a:prstGeom prst="rect">
            <a:avLst/>
          </a:prstGeom>
          <a:noFill/>
        </p:spPr>
        <p:txBody>
          <a:bodyPr wrap="square" rtlCol="0" anchor="t">
            <a:spAutoFit/>
          </a:bodyPr>
          <a:lstStyle/>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To start reviewing the appraisal, click on the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select’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button against the </a:t>
            </a:r>
            <a:r>
              <a:rPr lang="en-GB" sz="1400" dirty="0">
                <a:latin typeface="Arial" panose="020B0604020202020204" pitchFamily="34" charset="0"/>
                <a:ea typeface="Times New Roman" panose="02020603050405020304" pitchFamily="18" charset="0"/>
                <a:cs typeface="Times New Roman" panose="02020603050405020304" pitchFamily="18" charset="0"/>
              </a:rPr>
              <a:t>relevant professors appraisal that is being assessed. The user will automatically be taken to Part B of the appraisal, however they can access Part A to review the information, by selecting the ‘</a:t>
            </a:r>
            <a:r>
              <a:rPr lang="en-GB" sz="1400" b="1" dirty="0">
                <a:latin typeface="Arial" panose="020B0604020202020204" pitchFamily="34" charset="0"/>
                <a:ea typeface="Times New Roman" panose="02020603050405020304" pitchFamily="18" charset="0"/>
                <a:cs typeface="Times New Roman" panose="02020603050405020304" pitchFamily="18" charset="0"/>
              </a:rPr>
              <a:t>Part A</a:t>
            </a:r>
            <a:r>
              <a:rPr lang="en-GB" sz="1400" dirty="0">
                <a:latin typeface="Arial" panose="020B0604020202020204" pitchFamily="34" charset="0"/>
                <a:ea typeface="Times New Roman" panose="02020603050405020304" pitchFamily="18" charset="0"/>
                <a:cs typeface="Times New Roman" panose="02020603050405020304" pitchFamily="18" charset="0"/>
              </a:rPr>
              <a:t>’ button on the left hand side menu.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AA8592E9-18E9-7544-0191-4BB61D0DC751}"/>
              </a:ext>
            </a:extLst>
          </p:cNvPr>
          <p:cNvSpPr txBox="1"/>
          <p:nvPr/>
        </p:nvSpPr>
        <p:spPr>
          <a:xfrm>
            <a:off x="119980" y="6461736"/>
            <a:ext cx="6610349" cy="738664"/>
          </a:xfrm>
          <a:prstGeom prst="rect">
            <a:avLst/>
          </a:prstGeom>
          <a:noFill/>
        </p:spPr>
        <p:txBody>
          <a:bodyPr wrap="square" rtlCol="0">
            <a:spAutoFit/>
          </a:bodyPr>
          <a:lstStyle/>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user can navigate between the different tabs to review the information entered by the Appraisee. When the Appraiser is ready to input feedback into Part B, they can select the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Part B</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button on the left hand side menu.</a:t>
            </a:r>
            <a:endParaRPr kumimoji="0" lang="en-GB" altLang="en-US" sz="2000" b="0" i="0" u="none" strike="noStrike" cap="none" normalizeH="0" baseline="0" dirty="0">
              <a:ln>
                <a:noFill/>
              </a:ln>
              <a:solidFill>
                <a:schemeClr val="tx1"/>
              </a:solidFill>
              <a:effectLst/>
              <a:latin typeface="Arial" panose="020B0604020202020204" pitchFamily="34" charset="0"/>
            </a:endParaRPr>
          </a:p>
        </p:txBody>
      </p:sp>
      <p:grpSp>
        <p:nvGrpSpPr>
          <p:cNvPr id="50" name="Group 49" descr="Screen image of Professorial Appriasal review system">
            <a:extLst>
              <a:ext uri="{FF2B5EF4-FFF2-40B4-BE49-F238E27FC236}">
                <a16:creationId xmlns:a16="http://schemas.microsoft.com/office/drawing/2014/main" id="{9D14B8B8-7D18-965A-E0AC-40B03359AF8F}"/>
              </a:ext>
            </a:extLst>
          </p:cNvPr>
          <p:cNvGrpSpPr/>
          <p:nvPr/>
        </p:nvGrpSpPr>
        <p:grpSpPr>
          <a:xfrm>
            <a:off x="193999" y="7291756"/>
            <a:ext cx="6254927" cy="2184997"/>
            <a:chOff x="193998" y="7466686"/>
            <a:chExt cx="6254927" cy="2184997"/>
          </a:xfrm>
        </p:grpSpPr>
        <p:pic>
          <p:nvPicPr>
            <p:cNvPr id="43" name="Picture 42" descr="Graphical user interface, text, application&#10;&#10;Description automatically generated">
              <a:extLst>
                <a:ext uri="{FF2B5EF4-FFF2-40B4-BE49-F238E27FC236}">
                  <a16:creationId xmlns:a16="http://schemas.microsoft.com/office/drawing/2014/main" id="{91EDEF3B-4E21-ADC1-6884-018CDE3BA07E}"/>
                </a:ext>
              </a:extLst>
            </p:cNvPr>
            <p:cNvPicPr>
              <a:picLocks noChangeAspect="1"/>
            </p:cNvPicPr>
            <p:nvPr/>
          </p:nvPicPr>
          <p:blipFill>
            <a:blip r:embed="rId6"/>
            <a:stretch>
              <a:fillRect/>
            </a:stretch>
          </p:blipFill>
          <p:spPr>
            <a:xfrm>
              <a:off x="193998" y="7466686"/>
              <a:ext cx="6254927" cy="2184997"/>
            </a:xfrm>
            <a:prstGeom prst="rect">
              <a:avLst/>
            </a:prstGeom>
            <a:effectLst>
              <a:outerShdw blurRad="63500" sx="102000" sy="102000" algn="ctr" rotWithShape="0">
                <a:prstClr val="black">
                  <a:alpha val="40000"/>
                </a:prstClr>
              </a:outerShdw>
            </a:effectLst>
          </p:spPr>
        </p:pic>
        <p:sp>
          <p:nvSpPr>
            <p:cNvPr id="44" name="Rectangle 43">
              <a:extLst>
                <a:ext uri="{FF2B5EF4-FFF2-40B4-BE49-F238E27FC236}">
                  <a16:creationId xmlns:a16="http://schemas.microsoft.com/office/drawing/2014/main" id="{F8C01611-7C02-88EF-26B7-08DAA96BA263}"/>
                </a:ext>
              </a:extLst>
            </p:cNvPr>
            <p:cNvSpPr/>
            <p:nvPr/>
          </p:nvSpPr>
          <p:spPr>
            <a:xfrm>
              <a:off x="1668970" y="8245937"/>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John Doe</a:t>
              </a:r>
            </a:p>
          </p:txBody>
        </p:sp>
        <p:sp>
          <p:nvSpPr>
            <p:cNvPr id="45" name="Rectangle 44">
              <a:extLst>
                <a:ext uri="{FF2B5EF4-FFF2-40B4-BE49-F238E27FC236}">
                  <a16:creationId xmlns:a16="http://schemas.microsoft.com/office/drawing/2014/main" id="{F7186D87-3B15-1F79-D2E6-FC5C651A1F20}"/>
                </a:ext>
              </a:extLst>
            </p:cNvPr>
            <p:cNvSpPr/>
            <p:nvPr/>
          </p:nvSpPr>
          <p:spPr>
            <a:xfrm>
              <a:off x="2824928" y="8473562"/>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8FE5106E-2A76-11E7-EEB7-F4D9058AF1E2}"/>
                </a:ext>
              </a:extLst>
            </p:cNvPr>
            <p:cNvSpPr/>
            <p:nvPr/>
          </p:nvSpPr>
          <p:spPr>
            <a:xfrm>
              <a:off x="5323077" y="8402688"/>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48" name="Rectangle 47">
              <a:extLst>
                <a:ext uri="{FF2B5EF4-FFF2-40B4-BE49-F238E27FC236}">
                  <a16:creationId xmlns:a16="http://schemas.microsoft.com/office/drawing/2014/main" id="{77B050F4-AE64-F52C-6568-A45B32DB6EFD}"/>
                </a:ext>
              </a:extLst>
            </p:cNvPr>
            <p:cNvSpPr/>
            <p:nvPr/>
          </p:nvSpPr>
          <p:spPr>
            <a:xfrm>
              <a:off x="1085748" y="8561777"/>
              <a:ext cx="5130697" cy="16799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3F5059D7-A02C-6719-6CAE-196E74E99E89}"/>
                </a:ext>
              </a:extLst>
            </p:cNvPr>
            <p:cNvSpPr/>
            <p:nvPr/>
          </p:nvSpPr>
          <p:spPr>
            <a:xfrm>
              <a:off x="193998" y="8369983"/>
              <a:ext cx="336944" cy="9620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Slide Number Placeholder 19">
            <a:extLst>
              <a:ext uri="{FF2B5EF4-FFF2-40B4-BE49-F238E27FC236}">
                <a16:creationId xmlns:a16="http://schemas.microsoft.com/office/drawing/2014/main" id="{7318B8E5-D1FF-2A75-EC0F-FDB2BFF39563}"/>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4</a:t>
            </a:fld>
            <a:endParaRPr lang="en-GB" dirty="0"/>
          </a:p>
        </p:txBody>
      </p:sp>
    </p:spTree>
    <p:extLst>
      <p:ext uri="{BB962C8B-B14F-4D97-AF65-F5344CB8AC3E}">
        <p14:creationId xmlns:p14="http://schemas.microsoft.com/office/powerpoint/2010/main" val="101706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2FB7E0-7C58-4474-4B6E-ADDBF71059AD}"/>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Part B tabs</a:t>
            </a:r>
          </a:p>
        </p:txBody>
      </p:sp>
      <p:sp>
        <p:nvSpPr>
          <p:cNvPr id="47" name="Rectangle 46">
            <a:extLst>
              <a:ext uri="{FF2B5EF4-FFF2-40B4-BE49-F238E27FC236}">
                <a16:creationId xmlns:a16="http://schemas.microsoft.com/office/drawing/2014/main" id="{98BA2C48-3B1D-079B-0398-827F78A3B0EA}"/>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4381"/>
            <a:ext cx="6864750" cy="554186"/>
          </a:xfrm>
          <a:prstGeom prst="rect">
            <a:avLst/>
          </a:prstGeom>
          <a:solidFill>
            <a:srgbClr val="B1D779"/>
          </a:solidFill>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42166"/>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A0913A6C-8DDB-8BEA-0E12-4061AA9343CB}"/>
              </a:ext>
            </a:extLst>
          </p:cNvPr>
          <p:cNvSpPr txBox="1"/>
          <p:nvPr/>
        </p:nvSpPr>
        <p:spPr>
          <a:xfrm>
            <a:off x="123825" y="592638"/>
            <a:ext cx="6610349" cy="369332"/>
          </a:xfrm>
          <a:prstGeom prst="rect">
            <a:avLst/>
          </a:prstGeom>
          <a:noFill/>
        </p:spPr>
        <p:txBody>
          <a:bodyPr wrap="square" rtlCol="0">
            <a:spAutoFit/>
          </a:bodyPr>
          <a:lstStyle/>
          <a:p>
            <a:pPr>
              <a:spcBef>
                <a:spcPts val="1200"/>
              </a:spcBef>
              <a:spcAft>
                <a:spcPts val="300"/>
              </a:spcAft>
            </a:pPr>
            <a:r>
              <a:rPr lang="en-GB" b="1" dirty="0">
                <a:latin typeface="Arial" panose="020B0604020202020204" pitchFamily="34" charset="0"/>
              </a:rPr>
              <a:t>Part B tabs</a:t>
            </a:r>
          </a:p>
        </p:txBody>
      </p:sp>
      <p:sp>
        <p:nvSpPr>
          <p:cNvPr id="12" name="TextBox 11">
            <a:extLst>
              <a:ext uri="{FF2B5EF4-FFF2-40B4-BE49-F238E27FC236}">
                <a16:creationId xmlns:a16="http://schemas.microsoft.com/office/drawing/2014/main" id="{9109AF72-896B-803A-C288-9156012BEE44}"/>
              </a:ext>
            </a:extLst>
          </p:cNvPr>
          <p:cNvSpPr txBox="1"/>
          <p:nvPr/>
        </p:nvSpPr>
        <p:spPr>
          <a:xfrm>
            <a:off x="123824" y="1176224"/>
            <a:ext cx="6610349" cy="1061829"/>
          </a:xfrm>
          <a:prstGeom prst="rect">
            <a:avLst/>
          </a:prstGeom>
          <a:noFill/>
        </p:spPr>
        <p:txBody>
          <a:bodyPr wrap="square" rtlCol="0">
            <a:spAutoFit/>
          </a:bodyPr>
          <a:lstStyle/>
          <a:p>
            <a:pPr algn="just">
              <a:spcAft>
                <a:spcPts val="6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Progress</a:t>
            </a:r>
          </a:p>
          <a:p>
            <a:r>
              <a:rPr lang="en-GB" sz="1400" dirty="0">
                <a:latin typeface="Arial" panose="020B0604020202020204" pitchFamily="34" charset="0"/>
                <a:cs typeface="Times New Roman" panose="02020603050405020304" pitchFamily="18" charset="0"/>
              </a:rPr>
              <a:t>On this tab the appraiser can view the previous year’s objectives and give details of Appraisees progress. Comments can be added to the text boxes against each objective as highlighted below.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Click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save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once completed.</a:t>
            </a:r>
          </a:p>
        </p:txBody>
      </p:sp>
      <p:grpSp>
        <p:nvGrpSpPr>
          <p:cNvPr id="27" name="Group 26" descr="Screen image of Professorial Appriasal review system">
            <a:extLst>
              <a:ext uri="{FF2B5EF4-FFF2-40B4-BE49-F238E27FC236}">
                <a16:creationId xmlns:a16="http://schemas.microsoft.com/office/drawing/2014/main" id="{BBF422C6-46C2-6A6F-C689-C101C90DBCDD}"/>
              </a:ext>
            </a:extLst>
          </p:cNvPr>
          <p:cNvGrpSpPr/>
          <p:nvPr/>
        </p:nvGrpSpPr>
        <p:grpSpPr>
          <a:xfrm>
            <a:off x="222913" y="2278626"/>
            <a:ext cx="6320908" cy="2898400"/>
            <a:chOff x="222913" y="2278626"/>
            <a:chExt cx="6320908" cy="2898400"/>
          </a:xfrm>
        </p:grpSpPr>
        <p:grpSp>
          <p:nvGrpSpPr>
            <p:cNvPr id="17" name="Group 16">
              <a:extLst>
                <a:ext uri="{FF2B5EF4-FFF2-40B4-BE49-F238E27FC236}">
                  <a16:creationId xmlns:a16="http://schemas.microsoft.com/office/drawing/2014/main" id="{65D49409-53BC-5FD3-AF99-FAA751D292B2}"/>
                </a:ext>
              </a:extLst>
            </p:cNvPr>
            <p:cNvGrpSpPr/>
            <p:nvPr/>
          </p:nvGrpSpPr>
          <p:grpSpPr>
            <a:xfrm>
              <a:off x="222913" y="2278626"/>
              <a:ext cx="6320908" cy="2898400"/>
              <a:chOff x="222913" y="2308122"/>
              <a:chExt cx="6320908" cy="2898400"/>
            </a:xfrm>
          </p:grpSpPr>
          <p:pic>
            <p:nvPicPr>
              <p:cNvPr id="2" name="Picture 1" descr="Graphical user interface&#10;&#10;Description automatically generated">
                <a:extLst>
                  <a:ext uri="{FF2B5EF4-FFF2-40B4-BE49-F238E27FC236}">
                    <a16:creationId xmlns:a16="http://schemas.microsoft.com/office/drawing/2014/main" id="{2CCC8EB4-57DB-912B-3356-B881ADD76FB8}"/>
                  </a:ext>
                </a:extLst>
              </p:cNvPr>
              <p:cNvPicPr>
                <a:picLocks noChangeAspect="1"/>
              </p:cNvPicPr>
              <p:nvPr/>
            </p:nvPicPr>
            <p:blipFill rotWithShape="1">
              <a:blip r:embed="rId3"/>
              <a:srcRect t="986"/>
              <a:stretch/>
            </p:blipFill>
            <p:spPr>
              <a:xfrm>
                <a:off x="222913" y="2308122"/>
                <a:ext cx="6320908" cy="2898399"/>
              </a:xfrm>
              <a:prstGeom prst="rect">
                <a:avLst/>
              </a:prstGeom>
              <a:effectLst>
                <a:outerShdw blurRad="63500" sx="102000" sy="102000" algn="ctr" rotWithShape="0">
                  <a:prstClr val="black">
                    <a:alpha val="40000"/>
                  </a:prstClr>
                </a:outerShdw>
              </a:effectLst>
            </p:spPr>
          </p:pic>
          <p:sp>
            <p:nvSpPr>
              <p:cNvPr id="3" name="Rectangle 2">
                <a:extLst>
                  <a:ext uri="{FF2B5EF4-FFF2-40B4-BE49-F238E27FC236}">
                    <a16:creationId xmlns:a16="http://schemas.microsoft.com/office/drawing/2014/main" id="{CF88AE7A-F020-D276-656A-21F7CF798E38}"/>
                  </a:ext>
                </a:extLst>
              </p:cNvPr>
              <p:cNvSpPr/>
              <p:nvPr/>
            </p:nvSpPr>
            <p:spPr>
              <a:xfrm>
                <a:off x="1685028" y="3084886"/>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4" name="Rectangle 3">
                <a:extLst>
                  <a:ext uri="{FF2B5EF4-FFF2-40B4-BE49-F238E27FC236}">
                    <a16:creationId xmlns:a16="http://schemas.microsoft.com/office/drawing/2014/main" id="{E6ADB899-39FC-F6B0-A4E9-880E35BFB4B3}"/>
                  </a:ext>
                </a:extLst>
              </p:cNvPr>
              <p:cNvSpPr/>
              <p:nvPr/>
            </p:nvSpPr>
            <p:spPr>
              <a:xfrm>
                <a:off x="5341274" y="3219804"/>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5" name="Rectangle 4">
                <a:extLst>
                  <a:ext uri="{FF2B5EF4-FFF2-40B4-BE49-F238E27FC236}">
                    <a16:creationId xmlns:a16="http://schemas.microsoft.com/office/drawing/2014/main" id="{EFB77217-1BFB-87DC-C4AE-478AC85963B1}"/>
                  </a:ext>
                </a:extLst>
              </p:cNvPr>
              <p:cNvSpPr/>
              <p:nvPr/>
            </p:nvSpPr>
            <p:spPr>
              <a:xfrm>
                <a:off x="2863054" y="3298052"/>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283AC45-CAEA-1B73-45C6-D38A10FBBEB6}"/>
                  </a:ext>
                </a:extLst>
              </p:cNvPr>
              <p:cNvSpPr/>
              <p:nvPr/>
            </p:nvSpPr>
            <p:spPr>
              <a:xfrm>
                <a:off x="6017320" y="5120371"/>
                <a:ext cx="206499" cy="8615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3D7EFAC8-98C4-A9AE-890A-30200FECAC8B}"/>
                  </a:ext>
                </a:extLst>
              </p:cNvPr>
              <p:cNvSpPr/>
              <p:nvPr/>
            </p:nvSpPr>
            <p:spPr>
              <a:xfrm>
                <a:off x="3524865" y="4533978"/>
                <a:ext cx="1570704" cy="50996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B10F6416-CD78-3D58-1160-1FAAEAA938E7}"/>
                  </a:ext>
                </a:extLst>
              </p:cNvPr>
              <p:cNvSpPr/>
              <p:nvPr/>
            </p:nvSpPr>
            <p:spPr>
              <a:xfrm>
                <a:off x="3524865" y="3918150"/>
                <a:ext cx="1570704" cy="50996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 name="Rectangle 25">
              <a:extLst>
                <a:ext uri="{FF2B5EF4-FFF2-40B4-BE49-F238E27FC236}">
                  <a16:creationId xmlns:a16="http://schemas.microsoft.com/office/drawing/2014/main" id="{0841ECDE-E5B6-E076-8A9D-4C29CCE41C14}"/>
                </a:ext>
              </a:extLst>
            </p:cNvPr>
            <p:cNvSpPr/>
            <p:nvPr/>
          </p:nvSpPr>
          <p:spPr>
            <a:xfrm>
              <a:off x="1125771" y="3399726"/>
              <a:ext cx="529770" cy="13988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6" name="TextBox 35">
            <a:extLst>
              <a:ext uri="{FF2B5EF4-FFF2-40B4-BE49-F238E27FC236}">
                <a16:creationId xmlns:a16="http://schemas.microsoft.com/office/drawing/2014/main" id="{16DD25C4-B356-0ABC-6E7D-1C7665EB184B}"/>
              </a:ext>
            </a:extLst>
          </p:cNvPr>
          <p:cNvSpPr txBox="1"/>
          <p:nvPr/>
        </p:nvSpPr>
        <p:spPr>
          <a:xfrm>
            <a:off x="123824" y="5332555"/>
            <a:ext cx="6610349" cy="846386"/>
          </a:xfrm>
          <a:prstGeom prst="rect">
            <a:avLst/>
          </a:prstGeom>
          <a:noFill/>
        </p:spPr>
        <p:txBody>
          <a:bodyPr wrap="square" rtlCol="0">
            <a:spAutoFit/>
          </a:bodyPr>
          <a:lstStyle/>
          <a:p>
            <a:pPr algn="just">
              <a:spcAft>
                <a:spcPts val="6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Impact Factors</a:t>
            </a:r>
          </a:p>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Here the appraiser can set out details of any factors that might have impacted on the achievement of the appraisee’s objectives.</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25" name="Group 24" descr="Screen image of Professorial Appriasal review system">
            <a:extLst>
              <a:ext uri="{FF2B5EF4-FFF2-40B4-BE49-F238E27FC236}">
                <a16:creationId xmlns:a16="http://schemas.microsoft.com/office/drawing/2014/main" id="{76346877-F4FB-A4AF-1A46-EB75BC708088}"/>
              </a:ext>
            </a:extLst>
          </p:cNvPr>
          <p:cNvGrpSpPr/>
          <p:nvPr/>
        </p:nvGrpSpPr>
        <p:grpSpPr>
          <a:xfrm>
            <a:off x="222913" y="6208437"/>
            <a:ext cx="6320908" cy="2184936"/>
            <a:chOff x="222913" y="6178941"/>
            <a:chExt cx="6320908" cy="2184936"/>
          </a:xfrm>
        </p:grpSpPr>
        <p:pic>
          <p:nvPicPr>
            <p:cNvPr id="18" name="Picture 17" descr="Graphical user interface, application&#10;&#10;Description automatically generated">
              <a:extLst>
                <a:ext uri="{FF2B5EF4-FFF2-40B4-BE49-F238E27FC236}">
                  <a16:creationId xmlns:a16="http://schemas.microsoft.com/office/drawing/2014/main" id="{1CEB86DC-963A-AD57-1FCC-6769434E9B21}"/>
                </a:ext>
              </a:extLst>
            </p:cNvPr>
            <p:cNvPicPr>
              <a:picLocks noChangeAspect="1"/>
            </p:cNvPicPr>
            <p:nvPr/>
          </p:nvPicPr>
          <p:blipFill>
            <a:blip r:embed="rId4"/>
            <a:stretch>
              <a:fillRect/>
            </a:stretch>
          </p:blipFill>
          <p:spPr>
            <a:xfrm>
              <a:off x="222913" y="6178941"/>
              <a:ext cx="6320908" cy="2184936"/>
            </a:xfrm>
            <a:prstGeom prst="rect">
              <a:avLst/>
            </a:prstGeom>
            <a:effectLst>
              <a:outerShdw blurRad="63500" sx="102000" sy="102000" algn="ctr" rotWithShape="0">
                <a:prstClr val="black">
                  <a:alpha val="40000"/>
                </a:prstClr>
              </a:outerShdw>
            </a:effectLst>
          </p:spPr>
        </p:pic>
        <p:sp>
          <p:nvSpPr>
            <p:cNvPr id="19" name="Rectangle 18">
              <a:extLst>
                <a:ext uri="{FF2B5EF4-FFF2-40B4-BE49-F238E27FC236}">
                  <a16:creationId xmlns:a16="http://schemas.microsoft.com/office/drawing/2014/main" id="{CA652321-77D0-37A1-933A-642E559CABD2}"/>
                </a:ext>
              </a:extLst>
            </p:cNvPr>
            <p:cNvSpPr/>
            <p:nvPr/>
          </p:nvSpPr>
          <p:spPr>
            <a:xfrm>
              <a:off x="926692" y="7735828"/>
              <a:ext cx="3033250" cy="50996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A7C49854-8805-5241-B908-619EBF883DD8}"/>
                </a:ext>
              </a:extLst>
            </p:cNvPr>
            <p:cNvSpPr/>
            <p:nvPr/>
          </p:nvSpPr>
          <p:spPr>
            <a:xfrm>
              <a:off x="6113195" y="8238423"/>
              <a:ext cx="206499" cy="8615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2DF79DCA-71FE-4BB4-AC82-0A1A43659D4B}"/>
                </a:ext>
              </a:extLst>
            </p:cNvPr>
            <p:cNvSpPr/>
            <p:nvPr/>
          </p:nvSpPr>
          <p:spPr>
            <a:xfrm>
              <a:off x="1692402" y="6978829"/>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22" name="Rectangle 21">
              <a:extLst>
                <a:ext uri="{FF2B5EF4-FFF2-40B4-BE49-F238E27FC236}">
                  <a16:creationId xmlns:a16="http://schemas.microsoft.com/office/drawing/2014/main" id="{D08DA4C3-46C7-EF1F-2EA5-C3CD6F914CF6}"/>
                </a:ext>
              </a:extLst>
            </p:cNvPr>
            <p:cNvSpPr/>
            <p:nvPr/>
          </p:nvSpPr>
          <p:spPr>
            <a:xfrm>
              <a:off x="5357766" y="7128180"/>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23" name="Rectangle 22">
              <a:extLst>
                <a:ext uri="{FF2B5EF4-FFF2-40B4-BE49-F238E27FC236}">
                  <a16:creationId xmlns:a16="http://schemas.microsoft.com/office/drawing/2014/main" id="{7C14DA55-0764-9DAD-AD30-E9AFB8019B97}"/>
                </a:ext>
              </a:extLst>
            </p:cNvPr>
            <p:cNvSpPr/>
            <p:nvPr/>
          </p:nvSpPr>
          <p:spPr>
            <a:xfrm>
              <a:off x="2869174" y="7190907"/>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AB4A7BE-2CDE-67B6-ECD7-B1CAA8EFE620}"/>
                </a:ext>
              </a:extLst>
            </p:cNvPr>
            <p:cNvSpPr/>
            <p:nvPr/>
          </p:nvSpPr>
          <p:spPr>
            <a:xfrm>
              <a:off x="1655541" y="7302927"/>
              <a:ext cx="763194" cy="15732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Slide Number Placeholder 19">
            <a:extLst>
              <a:ext uri="{FF2B5EF4-FFF2-40B4-BE49-F238E27FC236}">
                <a16:creationId xmlns:a16="http://schemas.microsoft.com/office/drawing/2014/main" id="{7318B8E5-D1FF-2A75-EC0F-FDB2BFF39563}"/>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5</a:t>
            </a:fld>
            <a:endParaRPr lang="en-GB" dirty="0"/>
          </a:p>
        </p:txBody>
      </p:sp>
    </p:spTree>
    <p:extLst>
      <p:ext uri="{BB962C8B-B14F-4D97-AF65-F5344CB8AC3E}">
        <p14:creationId xmlns:p14="http://schemas.microsoft.com/office/powerpoint/2010/main" val="387464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C3A5B-9601-CF44-77AE-87B1810D8D1B}"/>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Part B tabs</a:t>
            </a:r>
          </a:p>
        </p:txBody>
      </p:sp>
      <p:sp>
        <p:nvSpPr>
          <p:cNvPr id="47" name="Rectangle 46">
            <a:extLst>
              <a:ext uri="{FF2B5EF4-FFF2-40B4-BE49-F238E27FC236}">
                <a16:creationId xmlns:a16="http://schemas.microsoft.com/office/drawing/2014/main" id="{98BA2C48-3B1D-079B-0398-827F78A3B0EA}"/>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4381"/>
            <a:ext cx="6864750" cy="554186"/>
          </a:xfrm>
          <a:prstGeom prst="rect">
            <a:avLst/>
          </a:prstGeom>
          <a:solidFill>
            <a:srgbClr val="B1D779"/>
          </a:solidFill>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42166"/>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A0913A6C-8DDB-8BEA-0E12-4061AA9343CB}"/>
              </a:ext>
            </a:extLst>
          </p:cNvPr>
          <p:cNvSpPr txBox="1"/>
          <p:nvPr/>
        </p:nvSpPr>
        <p:spPr>
          <a:xfrm>
            <a:off x="123825" y="592638"/>
            <a:ext cx="6610349" cy="369332"/>
          </a:xfrm>
          <a:prstGeom prst="rect">
            <a:avLst/>
          </a:prstGeom>
          <a:noFill/>
        </p:spPr>
        <p:txBody>
          <a:bodyPr wrap="square" rtlCol="0">
            <a:spAutoFit/>
          </a:bodyPr>
          <a:lstStyle/>
          <a:p>
            <a:pPr>
              <a:spcBef>
                <a:spcPts val="1200"/>
              </a:spcBef>
              <a:spcAft>
                <a:spcPts val="300"/>
              </a:spcAft>
            </a:pPr>
            <a:r>
              <a:rPr lang="en-GB" b="1" dirty="0">
                <a:latin typeface="Arial" panose="020B0604020202020204" pitchFamily="34" charset="0"/>
              </a:rPr>
              <a:t>Part B tabs</a:t>
            </a:r>
          </a:p>
        </p:txBody>
      </p:sp>
      <p:sp>
        <p:nvSpPr>
          <p:cNvPr id="12" name="TextBox 11">
            <a:extLst>
              <a:ext uri="{FF2B5EF4-FFF2-40B4-BE49-F238E27FC236}">
                <a16:creationId xmlns:a16="http://schemas.microsoft.com/office/drawing/2014/main" id="{9109AF72-896B-803A-C288-9156012BEE44}"/>
              </a:ext>
            </a:extLst>
          </p:cNvPr>
          <p:cNvSpPr txBox="1"/>
          <p:nvPr/>
        </p:nvSpPr>
        <p:spPr>
          <a:xfrm>
            <a:off x="123824" y="1176224"/>
            <a:ext cx="6610349" cy="1277273"/>
          </a:xfrm>
          <a:prstGeom prst="rect">
            <a:avLst/>
          </a:prstGeom>
          <a:noFill/>
        </p:spPr>
        <p:txBody>
          <a:bodyPr wrap="square" rtlCol="0">
            <a:spAutoFit/>
          </a:bodyPr>
          <a:lstStyle/>
          <a:p>
            <a:pPr algn="just">
              <a:spcAft>
                <a:spcPts val="6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Objectives</a:t>
            </a:r>
          </a:p>
          <a:p>
            <a:r>
              <a:rPr lang="en-GB" sz="1400" dirty="0">
                <a:latin typeface="Arial" panose="020B0604020202020204" pitchFamily="34" charset="0"/>
                <a:cs typeface="Times New Roman" panose="02020603050405020304" pitchFamily="18" charset="0"/>
              </a:rPr>
              <a:t>The appraiser sets out the objectives for the current year in this tab.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There should be one objective per row.  New rows are inserted by clicking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Create New Objective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Th Appraiser can add the new objective in the text box that appears, as highlighted below. Click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save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once completed.</a:t>
            </a:r>
          </a:p>
        </p:txBody>
      </p:sp>
      <p:grpSp>
        <p:nvGrpSpPr>
          <p:cNvPr id="41" name="Group 40" descr="Screen image of Professorial Appriasal review system">
            <a:extLst>
              <a:ext uri="{FF2B5EF4-FFF2-40B4-BE49-F238E27FC236}">
                <a16:creationId xmlns:a16="http://schemas.microsoft.com/office/drawing/2014/main" id="{B253B9CB-E0EB-761C-09AB-E52E36DEB448}"/>
              </a:ext>
            </a:extLst>
          </p:cNvPr>
          <p:cNvGrpSpPr/>
          <p:nvPr/>
        </p:nvGrpSpPr>
        <p:grpSpPr>
          <a:xfrm>
            <a:off x="199553" y="2640761"/>
            <a:ext cx="6254925" cy="2017986"/>
            <a:chOff x="199553" y="2294174"/>
            <a:chExt cx="6254925" cy="2017986"/>
          </a:xfrm>
        </p:grpSpPr>
        <p:pic>
          <p:nvPicPr>
            <p:cNvPr id="4" name="Picture 3" descr="A screenshot of a computer&#10;&#10;Description automatically generated">
              <a:extLst>
                <a:ext uri="{FF2B5EF4-FFF2-40B4-BE49-F238E27FC236}">
                  <a16:creationId xmlns:a16="http://schemas.microsoft.com/office/drawing/2014/main" id="{935994E1-A8B4-7B13-E5DB-648C60F3ACCD}"/>
                </a:ext>
              </a:extLst>
            </p:cNvPr>
            <p:cNvPicPr>
              <a:picLocks noChangeAspect="1"/>
            </p:cNvPicPr>
            <p:nvPr/>
          </p:nvPicPr>
          <p:blipFill>
            <a:blip r:embed="rId3"/>
            <a:stretch>
              <a:fillRect/>
            </a:stretch>
          </p:blipFill>
          <p:spPr>
            <a:xfrm>
              <a:off x="199553" y="2294174"/>
              <a:ext cx="6254925" cy="2017986"/>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0C9DB65E-97D6-1691-F2CC-0384B2944EC4}"/>
                </a:ext>
              </a:extLst>
            </p:cNvPr>
            <p:cNvSpPr/>
            <p:nvPr/>
          </p:nvSpPr>
          <p:spPr>
            <a:xfrm>
              <a:off x="1664729" y="3081598"/>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8" name="Rectangle 7">
              <a:extLst>
                <a:ext uri="{FF2B5EF4-FFF2-40B4-BE49-F238E27FC236}">
                  <a16:creationId xmlns:a16="http://schemas.microsoft.com/office/drawing/2014/main" id="{77CA17B9-4070-BB53-E4D8-71717A39004F}"/>
                </a:ext>
              </a:extLst>
            </p:cNvPr>
            <p:cNvSpPr/>
            <p:nvPr/>
          </p:nvSpPr>
          <p:spPr>
            <a:xfrm>
              <a:off x="5301640" y="3231958"/>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14" name="Rectangle 13">
              <a:extLst>
                <a:ext uri="{FF2B5EF4-FFF2-40B4-BE49-F238E27FC236}">
                  <a16:creationId xmlns:a16="http://schemas.microsoft.com/office/drawing/2014/main" id="{5556487F-4E5C-CD61-8E8E-3BC7ED652939}"/>
                </a:ext>
              </a:extLst>
            </p:cNvPr>
            <p:cNvSpPr/>
            <p:nvPr/>
          </p:nvSpPr>
          <p:spPr>
            <a:xfrm>
              <a:off x="2817702" y="3295458"/>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5194D0C3-6CE9-1646-A965-D1F4AB5A8791}"/>
                </a:ext>
              </a:extLst>
            </p:cNvPr>
            <p:cNvSpPr/>
            <p:nvPr/>
          </p:nvSpPr>
          <p:spPr>
            <a:xfrm>
              <a:off x="2377959" y="3397563"/>
              <a:ext cx="552450" cy="17971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EE4525AA-FF8F-111C-71F5-10C3DF2B282D}"/>
                </a:ext>
              </a:extLst>
            </p:cNvPr>
            <p:cNvSpPr/>
            <p:nvPr/>
          </p:nvSpPr>
          <p:spPr>
            <a:xfrm>
              <a:off x="903475" y="3754103"/>
              <a:ext cx="3012221" cy="28766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FAD950EE-54A2-8C16-341D-D9A3E93FA8A9}"/>
                </a:ext>
              </a:extLst>
            </p:cNvPr>
            <p:cNvSpPr/>
            <p:nvPr/>
          </p:nvSpPr>
          <p:spPr>
            <a:xfrm>
              <a:off x="888728" y="4150945"/>
              <a:ext cx="497621" cy="12434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D0A98E15-D97C-C6C7-A778-16F84A0843D6}"/>
                </a:ext>
              </a:extLst>
            </p:cNvPr>
            <p:cNvSpPr/>
            <p:nvPr/>
          </p:nvSpPr>
          <p:spPr>
            <a:xfrm>
              <a:off x="5961898" y="4156627"/>
              <a:ext cx="187519" cy="11866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6" name="TextBox 35">
            <a:extLst>
              <a:ext uri="{FF2B5EF4-FFF2-40B4-BE49-F238E27FC236}">
                <a16:creationId xmlns:a16="http://schemas.microsoft.com/office/drawing/2014/main" id="{16DD25C4-B356-0ABC-6E7D-1C7665EB184B}"/>
              </a:ext>
            </a:extLst>
          </p:cNvPr>
          <p:cNvSpPr txBox="1"/>
          <p:nvPr/>
        </p:nvSpPr>
        <p:spPr>
          <a:xfrm>
            <a:off x="123824" y="4765491"/>
            <a:ext cx="6610349" cy="846386"/>
          </a:xfrm>
          <a:prstGeom prst="rect">
            <a:avLst/>
          </a:prstGeom>
          <a:noFill/>
        </p:spPr>
        <p:txBody>
          <a:bodyPr wrap="square" rtlCol="0">
            <a:spAutoFit/>
          </a:bodyPr>
          <a:lstStyle/>
          <a:p>
            <a:pPr algn="just">
              <a:spcAft>
                <a:spcPts val="6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Support</a:t>
            </a:r>
          </a:p>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Any support agreed to assist the achievement of the appraisee’s objectives should be listed here.</a:t>
            </a:r>
            <a:endParaRPr lang="en-GB" sz="11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52" name="Group 51" descr="Screen image of Professorial Appriasal review system">
            <a:extLst>
              <a:ext uri="{FF2B5EF4-FFF2-40B4-BE49-F238E27FC236}">
                <a16:creationId xmlns:a16="http://schemas.microsoft.com/office/drawing/2014/main" id="{BE2659C6-7FF1-523D-40B6-E7D5E68F26A7}"/>
              </a:ext>
            </a:extLst>
          </p:cNvPr>
          <p:cNvGrpSpPr/>
          <p:nvPr/>
        </p:nvGrpSpPr>
        <p:grpSpPr>
          <a:xfrm>
            <a:off x="199552" y="5664081"/>
            <a:ext cx="6231219" cy="2160837"/>
            <a:chOff x="199552" y="5664081"/>
            <a:chExt cx="6231219" cy="2160837"/>
          </a:xfrm>
        </p:grpSpPr>
        <p:pic>
          <p:nvPicPr>
            <p:cNvPr id="42" name="Picture 41" descr="Graphical user interface, application&#10;&#10;Description automatically generated">
              <a:extLst>
                <a:ext uri="{FF2B5EF4-FFF2-40B4-BE49-F238E27FC236}">
                  <a16:creationId xmlns:a16="http://schemas.microsoft.com/office/drawing/2014/main" id="{54979925-CE9F-62D4-D5C0-7C843C44900B}"/>
                </a:ext>
              </a:extLst>
            </p:cNvPr>
            <p:cNvPicPr>
              <a:picLocks noChangeAspect="1"/>
            </p:cNvPicPr>
            <p:nvPr/>
          </p:nvPicPr>
          <p:blipFill>
            <a:blip r:embed="rId4"/>
            <a:stretch>
              <a:fillRect/>
            </a:stretch>
          </p:blipFill>
          <p:spPr>
            <a:xfrm>
              <a:off x="199552" y="5664081"/>
              <a:ext cx="6231219" cy="2160837"/>
            </a:xfrm>
            <a:prstGeom prst="rect">
              <a:avLst/>
            </a:prstGeom>
            <a:effectLst>
              <a:outerShdw blurRad="63500" sx="102000" sy="102000" algn="ctr" rotWithShape="0">
                <a:prstClr val="black">
                  <a:alpha val="40000"/>
                </a:prstClr>
              </a:outerShdw>
            </a:effectLst>
          </p:spPr>
        </p:pic>
        <p:sp>
          <p:nvSpPr>
            <p:cNvPr id="43" name="Rectangle 42">
              <a:extLst>
                <a:ext uri="{FF2B5EF4-FFF2-40B4-BE49-F238E27FC236}">
                  <a16:creationId xmlns:a16="http://schemas.microsoft.com/office/drawing/2014/main" id="{57EE8EA9-A04E-6DCF-823D-8735F58E52A8}"/>
                </a:ext>
              </a:extLst>
            </p:cNvPr>
            <p:cNvSpPr/>
            <p:nvPr/>
          </p:nvSpPr>
          <p:spPr>
            <a:xfrm>
              <a:off x="2935250" y="6781858"/>
              <a:ext cx="434902" cy="17200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42F8F510-16CA-ECD2-686B-42B14EEE6144}"/>
                </a:ext>
              </a:extLst>
            </p:cNvPr>
            <p:cNvSpPr/>
            <p:nvPr/>
          </p:nvSpPr>
          <p:spPr>
            <a:xfrm>
              <a:off x="5976646" y="7679293"/>
              <a:ext cx="187519" cy="11866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33D162A0-B002-A25D-FA39-692A6DCA624A}"/>
                </a:ext>
              </a:extLst>
            </p:cNvPr>
            <p:cNvSpPr/>
            <p:nvPr/>
          </p:nvSpPr>
          <p:spPr>
            <a:xfrm>
              <a:off x="918224" y="7164887"/>
              <a:ext cx="2945853" cy="51440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25F01AD5-70DF-7ACC-EEC3-B624AB956149}"/>
                </a:ext>
              </a:extLst>
            </p:cNvPr>
            <p:cNvSpPr/>
            <p:nvPr/>
          </p:nvSpPr>
          <p:spPr>
            <a:xfrm>
              <a:off x="1657355" y="6445205"/>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49" name="Rectangle 48">
              <a:extLst>
                <a:ext uri="{FF2B5EF4-FFF2-40B4-BE49-F238E27FC236}">
                  <a16:creationId xmlns:a16="http://schemas.microsoft.com/office/drawing/2014/main" id="{7A3F59B5-9C45-4F2B-9FDC-720776E88FB2}"/>
                </a:ext>
              </a:extLst>
            </p:cNvPr>
            <p:cNvSpPr/>
            <p:nvPr/>
          </p:nvSpPr>
          <p:spPr>
            <a:xfrm>
              <a:off x="2810328" y="6671930"/>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C0C42AA0-8E3A-E85B-3CEC-23D1C374DBA4}"/>
                </a:ext>
              </a:extLst>
            </p:cNvPr>
            <p:cNvSpPr/>
            <p:nvPr/>
          </p:nvSpPr>
          <p:spPr>
            <a:xfrm>
              <a:off x="5278498" y="6595414"/>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grpSp>
      <p:sp>
        <p:nvSpPr>
          <p:cNvPr id="10" name="Slide Number Placeholder 19">
            <a:extLst>
              <a:ext uri="{FF2B5EF4-FFF2-40B4-BE49-F238E27FC236}">
                <a16:creationId xmlns:a16="http://schemas.microsoft.com/office/drawing/2014/main" id="{7318B8E5-D1FF-2A75-EC0F-FDB2BFF39563}"/>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6</a:t>
            </a:fld>
            <a:endParaRPr lang="en-GB" dirty="0"/>
          </a:p>
        </p:txBody>
      </p:sp>
    </p:spTree>
    <p:extLst>
      <p:ext uri="{BB962C8B-B14F-4D97-AF65-F5344CB8AC3E}">
        <p14:creationId xmlns:p14="http://schemas.microsoft.com/office/powerpoint/2010/main" val="3118565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02A38-380A-4CA3-B43A-A6717B124593}"/>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Part B tabs</a:t>
            </a:r>
          </a:p>
        </p:txBody>
      </p:sp>
      <p:sp>
        <p:nvSpPr>
          <p:cNvPr id="47" name="Rectangle 46">
            <a:extLst>
              <a:ext uri="{FF2B5EF4-FFF2-40B4-BE49-F238E27FC236}">
                <a16:creationId xmlns:a16="http://schemas.microsoft.com/office/drawing/2014/main" id="{98BA2C48-3B1D-079B-0398-827F78A3B0EA}"/>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4381"/>
            <a:ext cx="6864750" cy="554186"/>
          </a:xfrm>
          <a:prstGeom prst="rect">
            <a:avLst/>
          </a:prstGeom>
          <a:solidFill>
            <a:srgbClr val="B1D779"/>
          </a:solidFill>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42166"/>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A0913A6C-8DDB-8BEA-0E12-4061AA9343CB}"/>
              </a:ext>
            </a:extLst>
          </p:cNvPr>
          <p:cNvSpPr txBox="1"/>
          <p:nvPr/>
        </p:nvSpPr>
        <p:spPr>
          <a:xfrm>
            <a:off x="123825" y="592638"/>
            <a:ext cx="6610349" cy="369332"/>
          </a:xfrm>
          <a:prstGeom prst="rect">
            <a:avLst/>
          </a:prstGeom>
          <a:noFill/>
        </p:spPr>
        <p:txBody>
          <a:bodyPr wrap="square" rtlCol="0">
            <a:spAutoFit/>
          </a:bodyPr>
          <a:lstStyle/>
          <a:p>
            <a:pPr>
              <a:spcBef>
                <a:spcPts val="1200"/>
              </a:spcBef>
              <a:spcAft>
                <a:spcPts val="300"/>
              </a:spcAft>
            </a:pPr>
            <a:r>
              <a:rPr lang="en-GB" b="1" dirty="0">
                <a:latin typeface="Arial" panose="020B0604020202020204" pitchFamily="34" charset="0"/>
              </a:rPr>
              <a:t>Part B tabs</a:t>
            </a:r>
          </a:p>
        </p:txBody>
      </p:sp>
      <p:sp>
        <p:nvSpPr>
          <p:cNvPr id="12" name="TextBox 11">
            <a:extLst>
              <a:ext uri="{FF2B5EF4-FFF2-40B4-BE49-F238E27FC236}">
                <a16:creationId xmlns:a16="http://schemas.microsoft.com/office/drawing/2014/main" id="{9109AF72-896B-803A-C288-9156012BEE44}"/>
              </a:ext>
            </a:extLst>
          </p:cNvPr>
          <p:cNvSpPr txBox="1"/>
          <p:nvPr/>
        </p:nvSpPr>
        <p:spPr>
          <a:xfrm>
            <a:off x="123824" y="1176224"/>
            <a:ext cx="6610349" cy="1277273"/>
          </a:xfrm>
          <a:prstGeom prst="rect">
            <a:avLst/>
          </a:prstGeom>
          <a:noFill/>
        </p:spPr>
        <p:txBody>
          <a:bodyPr wrap="square" rtlCol="0">
            <a:spAutoFit/>
          </a:bodyPr>
          <a:lstStyle/>
          <a:p>
            <a:pPr algn="just">
              <a:spcAft>
                <a:spcPts val="6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Training</a:t>
            </a:r>
          </a:p>
          <a:p>
            <a:r>
              <a:rPr lang="en-GB" sz="1400" dirty="0">
                <a:effectLst/>
                <a:latin typeface="Arial" panose="020B0604020202020204" pitchFamily="34" charset="0"/>
                <a:ea typeface="Times New Roman" panose="02020603050405020304" pitchFamily="18" charset="0"/>
                <a:cs typeface="Times New Roman" panose="02020603050405020304" pitchFamily="18" charset="0"/>
              </a:rPr>
              <a:t>Training and development to support the appraisee in the coming year should be recorded here.  There should be one row per requirement. New requirements are created by clicking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Create Training Requirement</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Users can enter the relevant information in the </a:t>
            </a:r>
            <a:r>
              <a:rPr lang="en-GB" sz="1400" dirty="0">
                <a:latin typeface="Arial" panose="020B0604020202020204" pitchFamily="34" charset="0"/>
                <a:ea typeface="Times New Roman" panose="02020603050405020304" pitchFamily="18" charset="0"/>
                <a:cs typeface="Times New Roman" panose="02020603050405020304" pitchFamily="18" charset="0"/>
              </a:rPr>
              <a:t>boxes as highlighted below.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Click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save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once completed.</a:t>
            </a:r>
          </a:p>
        </p:txBody>
      </p:sp>
      <p:grpSp>
        <p:nvGrpSpPr>
          <p:cNvPr id="21" name="Group 20" descr="Screen image of Professorial Appriasal review system">
            <a:extLst>
              <a:ext uri="{FF2B5EF4-FFF2-40B4-BE49-F238E27FC236}">
                <a16:creationId xmlns:a16="http://schemas.microsoft.com/office/drawing/2014/main" id="{A1F79AA4-EE71-BC33-92B5-2AC17D8AA74F}"/>
              </a:ext>
            </a:extLst>
          </p:cNvPr>
          <p:cNvGrpSpPr/>
          <p:nvPr/>
        </p:nvGrpSpPr>
        <p:grpSpPr>
          <a:xfrm>
            <a:off x="222222" y="2490697"/>
            <a:ext cx="6232258" cy="1987887"/>
            <a:chOff x="222222" y="2366875"/>
            <a:chExt cx="6232258" cy="1987887"/>
          </a:xfrm>
        </p:grpSpPr>
        <p:grpSp>
          <p:nvGrpSpPr>
            <p:cNvPr id="18" name="Group 17">
              <a:extLst>
                <a:ext uri="{FF2B5EF4-FFF2-40B4-BE49-F238E27FC236}">
                  <a16:creationId xmlns:a16="http://schemas.microsoft.com/office/drawing/2014/main" id="{10FD0046-9DEE-3539-6FAA-AADFD4B2C235}"/>
                </a:ext>
              </a:extLst>
            </p:cNvPr>
            <p:cNvGrpSpPr/>
            <p:nvPr/>
          </p:nvGrpSpPr>
          <p:grpSpPr>
            <a:xfrm>
              <a:off x="222222" y="2366875"/>
              <a:ext cx="6232258" cy="1987887"/>
              <a:chOff x="222222" y="2366875"/>
              <a:chExt cx="6232258" cy="1987887"/>
            </a:xfrm>
          </p:grpSpPr>
          <p:pic>
            <p:nvPicPr>
              <p:cNvPr id="2" name="Picture 1" descr="A screenshot of a computer&#10;&#10;Description automatically generated">
                <a:extLst>
                  <a:ext uri="{FF2B5EF4-FFF2-40B4-BE49-F238E27FC236}">
                    <a16:creationId xmlns:a16="http://schemas.microsoft.com/office/drawing/2014/main" id="{D917CD46-01DE-CD2D-1DCA-05497A46D53F}"/>
                  </a:ext>
                </a:extLst>
              </p:cNvPr>
              <p:cNvPicPr>
                <a:picLocks noChangeAspect="1"/>
              </p:cNvPicPr>
              <p:nvPr/>
            </p:nvPicPr>
            <p:blipFill>
              <a:blip r:embed="rId3"/>
              <a:stretch>
                <a:fillRect/>
              </a:stretch>
            </p:blipFill>
            <p:spPr>
              <a:xfrm>
                <a:off x="222222" y="2366875"/>
                <a:ext cx="6232258" cy="1987887"/>
              </a:xfrm>
              <a:prstGeom prst="rect">
                <a:avLst/>
              </a:prstGeom>
              <a:effectLst>
                <a:outerShdw blurRad="63500" sx="102000" sy="102000" algn="ctr" rotWithShape="0">
                  <a:prstClr val="black">
                    <a:alpha val="40000"/>
                  </a:prstClr>
                </a:outerShdw>
              </a:effectLst>
            </p:spPr>
          </p:pic>
          <p:sp>
            <p:nvSpPr>
              <p:cNvPr id="4" name="Rectangle 3">
                <a:extLst>
                  <a:ext uri="{FF2B5EF4-FFF2-40B4-BE49-F238E27FC236}">
                    <a16:creationId xmlns:a16="http://schemas.microsoft.com/office/drawing/2014/main" id="{539E4624-4E3B-957D-FE6A-926808F25068}"/>
                  </a:ext>
                </a:extLst>
              </p:cNvPr>
              <p:cNvSpPr/>
              <p:nvPr/>
            </p:nvSpPr>
            <p:spPr>
              <a:xfrm>
                <a:off x="1685851" y="3149019"/>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5" name="Rectangle 4">
                <a:extLst>
                  <a:ext uri="{FF2B5EF4-FFF2-40B4-BE49-F238E27FC236}">
                    <a16:creationId xmlns:a16="http://schemas.microsoft.com/office/drawing/2014/main" id="{2CB22F5E-9796-D7E4-01F5-EC0A3454CC72}"/>
                  </a:ext>
                </a:extLst>
              </p:cNvPr>
              <p:cNvSpPr/>
              <p:nvPr/>
            </p:nvSpPr>
            <p:spPr>
              <a:xfrm>
                <a:off x="5310744" y="3299131"/>
                <a:ext cx="371482" cy="62838"/>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8" name="Rectangle 7">
                <a:extLst>
                  <a:ext uri="{FF2B5EF4-FFF2-40B4-BE49-F238E27FC236}">
                    <a16:creationId xmlns:a16="http://schemas.microsoft.com/office/drawing/2014/main" id="{BF288208-9722-2977-F4ED-23417B7ADC67}"/>
                  </a:ext>
                </a:extLst>
              </p:cNvPr>
              <p:cNvSpPr/>
              <p:nvPr/>
            </p:nvSpPr>
            <p:spPr>
              <a:xfrm>
                <a:off x="2817702" y="3368510"/>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08255EF-6684-2863-4B14-D8223C04F8B4}"/>
                  </a:ext>
                </a:extLst>
              </p:cNvPr>
              <p:cNvSpPr/>
              <p:nvPr/>
            </p:nvSpPr>
            <p:spPr>
              <a:xfrm>
                <a:off x="3409948" y="3471752"/>
                <a:ext cx="446755" cy="14897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A5EBAF21-511B-71E3-E61F-04912B25D57D}"/>
                  </a:ext>
                </a:extLst>
              </p:cNvPr>
              <p:cNvSpPr/>
              <p:nvPr/>
            </p:nvSpPr>
            <p:spPr>
              <a:xfrm>
                <a:off x="5966337" y="4210275"/>
                <a:ext cx="165100" cy="1005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2066D051-494F-90D2-3ABD-D337511A8098}"/>
                  </a:ext>
                </a:extLst>
              </p:cNvPr>
              <p:cNvSpPr/>
              <p:nvPr/>
            </p:nvSpPr>
            <p:spPr>
              <a:xfrm>
                <a:off x="980767" y="3975483"/>
                <a:ext cx="1644445" cy="18333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65C1745D-D397-ADE2-48AE-C4FD86DEE5DE}"/>
                  </a:ext>
                </a:extLst>
              </p:cNvPr>
              <p:cNvSpPr/>
              <p:nvPr/>
            </p:nvSpPr>
            <p:spPr>
              <a:xfrm>
                <a:off x="896971" y="4206558"/>
                <a:ext cx="681106" cy="11520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a:extLst>
                <a:ext uri="{FF2B5EF4-FFF2-40B4-BE49-F238E27FC236}">
                  <a16:creationId xmlns:a16="http://schemas.microsoft.com/office/drawing/2014/main" id="{3CEB9CDE-D5B3-4E3D-7F06-B827502FD89A}"/>
                </a:ext>
              </a:extLst>
            </p:cNvPr>
            <p:cNvSpPr/>
            <p:nvPr/>
          </p:nvSpPr>
          <p:spPr>
            <a:xfrm>
              <a:off x="3515031" y="3984900"/>
              <a:ext cx="1145459" cy="14897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AE7D6FAC-A22E-06AA-1735-AA90C3776690}"/>
                </a:ext>
              </a:extLst>
            </p:cNvPr>
            <p:cNvSpPr/>
            <p:nvPr/>
          </p:nvSpPr>
          <p:spPr>
            <a:xfrm>
              <a:off x="5104734" y="4022126"/>
              <a:ext cx="201248" cy="7838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6" name="TextBox 35">
            <a:extLst>
              <a:ext uri="{FF2B5EF4-FFF2-40B4-BE49-F238E27FC236}">
                <a16:creationId xmlns:a16="http://schemas.microsoft.com/office/drawing/2014/main" id="{16DD25C4-B356-0ABC-6E7D-1C7665EB184B}"/>
              </a:ext>
            </a:extLst>
          </p:cNvPr>
          <p:cNvSpPr txBox="1"/>
          <p:nvPr/>
        </p:nvSpPr>
        <p:spPr>
          <a:xfrm>
            <a:off x="123824" y="4662178"/>
            <a:ext cx="6610349" cy="846386"/>
          </a:xfrm>
          <a:prstGeom prst="rect">
            <a:avLst/>
          </a:prstGeom>
          <a:noFill/>
        </p:spPr>
        <p:txBody>
          <a:bodyPr wrap="square" rtlCol="0">
            <a:spAutoFit/>
          </a:bodyPr>
          <a:lstStyle/>
          <a:p>
            <a:pPr algn="just">
              <a:spcAft>
                <a:spcPts val="6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Appraisal Date</a:t>
            </a:r>
          </a:p>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appraiser needs to enter the date the appraisal meeting takes place in the text box highlighted </a:t>
            </a:r>
            <a:r>
              <a:rPr lang="en-GB" sz="1400" dirty="0">
                <a:latin typeface="Arial" panose="020B0604020202020204" pitchFamily="34" charset="0"/>
                <a:ea typeface="Times New Roman" panose="02020603050405020304" pitchFamily="18" charset="0"/>
                <a:cs typeface="Times New Roman" panose="02020603050405020304" pitchFamily="18" charset="0"/>
              </a:rPr>
              <a:t>below.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Click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save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once completed.</a:t>
            </a:r>
          </a:p>
        </p:txBody>
      </p:sp>
      <p:grpSp>
        <p:nvGrpSpPr>
          <p:cNvPr id="30" name="Group 29" descr="Screen image of Professorial Appriasal review system">
            <a:extLst>
              <a:ext uri="{FF2B5EF4-FFF2-40B4-BE49-F238E27FC236}">
                <a16:creationId xmlns:a16="http://schemas.microsoft.com/office/drawing/2014/main" id="{51ECF21A-DCC6-EDC1-6296-D23BCA4B1694}"/>
              </a:ext>
            </a:extLst>
          </p:cNvPr>
          <p:cNvGrpSpPr/>
          <p:nvPr/>
        </p:nvGrpSpPr>
        <p:grpSpPr>
          <a:xfrm>
            <a:off x="222221" y="5554375"/>
            <a:ext cx="6250725" cy="1793638"/>
            <a:chOff x="222221" y="5554375"/>
            <a:chExt cx="6250725" cy="1793638"/>
          </a:xfrm>
        </p:grpSpPr>
        <p:pic>
          <p:nvPicPr>
            <p:cNvPr id="22" name="Picture 21" descr="Graphical user interface, application&#10;&#10;Description automatically generated with medium confidence">
              <a:extLst>
                <a:ext uri="{FF2B5EF4-FFF2-40B4-BE49-F238E27FC236}">
                  <a16:creationId xmlns:a16="http://schemas.microsoft.com/office/drawing/2014/main" id="{EFFFBFFD-CEF4-157C-DBB2-7B760BBA7784}"/>
                </a:ext>
              </a:extLst>
            </p:cNvPr>
            <p:cNvPicPr>
              <a:picLocks noChangeAspect="1"/>
            </p:cNvPicPr>
            <p:nvPr/>
          </p:nvPicPr>
          <p:blipFill>
            <a:blip r:embed="rId4"/>
            <a:stretch>
              <a:fillRect/>
            </a:stretch>
          </p:blipFill>
          <p:spPr>
            <a:xfrm>
              <a:off x="222221" y="5554375"/>
              <a:ext cx="6250725" cy="1793638"/>
            </a:xfrm>
            <a:prstGeom prst="rect">
              <a:avLst/>
            </a:prstGeom>
            <a:effectLst>
              <a:outerShdw blurRad="63500" sx="102000" sy="102000" algn="ctr" rotWithShape="0">
                <a:prstClr val="black">
                  <a:alpha val="40000"/>
                </a:prstClr>
              </a:outerShdw>
            </a:effectLst>
          </p:spPr>
        </p:pic>
        <p:sp>
          <p:nvSpPr>
            <p:cNvPr id="24" name="Rectangle 23">
              <a:extLst>
                <a:ext uri="{FF2B5EF4-FFF2-40B4-BE49-F238E27FC236}">
                  <a16:creationId xmlns:a16="http://schemas.microsoft.com/office/drawing/2014/main" id="{B343B204-B5F6-11D9-506C-AD0C2B5098EE}"/>
                </a:ext>
              </a:extLst>
            </p:cNvPr>
            <p:cNvSpPr/>
            <p:nvPr/>
          </p:nvSpPr>
          <p:spPr>
            <a:xfrm>
              <a:off x="1681088" y="6346195"/>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25" name="Rectangle 24">
              <a:extLst>
                <a:ext uri="{FF2B5EF4-FFF2-40B4-BE49-F238E27FC236}">
                  <a16:creationId xmlns:a16="http://schemas.microsoft.com/office/drawing/2014/main" id="{6E296B52-E09B-53CD-7220-74ED9323391B}"/>
                </a:ext>
              </a:extLst>
            </p:cNvPr>
            <p:cNvSpPr/>
            <p:nvPr/>
          </p:nvSpPr>
          <p:spPr>
            <a:xfrm>
              <a:off x="2817702" y="6559382"/>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7BD11A8E-4F85-5B60-6D2F-EE069F9C92F7}"/>
                </a:ext>
              </a:extLst>
            </p:cNvPr>
            <p:cNvSpPr/>
            <p:nvPr/>
          </p:nvSpPr>
          <p:spPr>
            <a:xfrm>
              <a:off x="5310744" y="6488531"/>
              <a:ext cx="371482" cy="62838"/>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27" name="Rectangle 26">
              <a:extLst>
                <a:ext uri="{FF2B5EF4-FFF2-40B4-BE49-F238E27FC236}">
                  <a16:creationId xmlns:a16="http://schemas.microsoft.com/office/drawing/2014/main" id="{5BB707B4-9E87-FD4A-0E7D-F6CEF7A6273E}"/>
                </a:ext>
              </a:extLst>
            </p:cNvPr>
            <p:cNvSpPr/>
            <p:nvPr/>
          </p:nvSpPr>
          <p:spPr>
            <a:xfrm>
              <a:off x="3864382" y="6687265"/>
              <a:ext cx="760006" cy="14897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D2DD72A8-16B5-4BB4-DAE3-0C1C3EB0A199}"/>
                </a:ext>
              </a:extLst>
            </p:cNvPr>
            <p:cNvSpPr/>
            <p:nvPr/>
          </p:nvSpPr>
          <p:spPr>
            <a:xfrm>
              <a:off x="6048887" y="7120159"/>
              <a:ext cx="165100" cy="1005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B29B5DE0-6BE1-31A9-E98F-997EDB926F09}"/>
                </a:ext>
              </a:extLst>
            </p:cNvPr>
            <p:cNvSpPr/>
            <p:nvPr/>
          </p:nvSpPr>
          <p:spPr>
            <a:xfrm>
              <a:off x="913322" y="7052975"/>
              <a:ext cx="463040" cy="1005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Slide Number Placeholder 19">
            <a:extLst>
              <a:ext uri="{FF2B5EF4-FFF2-40B4-BE49-F238E27FC236}">
                <a16:creationId xmlns:a16="http://schemas.microsoft.com/office/drawing/2014/main" id="{7318B8E5-D1FF-2A75-EC0F-FDB2BFF39563}"/>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7</a:t>
            </a:fld>
            <a:endParaRPr lang="en-GB" dirty="0"/>
          </a:p>
        </p:txBody>
      </p:sp>
    </p:spTree>
    <p:extLst>
      <p:ext uri="{BB962C8B-B14F-4D97-AF65-F5344CB8AC3E}">
        <p14:creationId xmlns:p14="http://schemas.microsoft.com/office/powerpoint/2010/main" val="1136704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3A5C-2B2D-1CAA-D416-333B33F3438E}"/>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Part B tabs</a:t>
            </a:r>
          </a:p>
        </p:txBody>
      </p:sp>
      <p:sp>
        <p:nvSpPr>
          <p:cNvPr id="47" name="Rectangle 46">
            <a:extLst>
              <a:ext uri="{FF2B5EF4-FFF2-40B4-BE49-F238E27FC236}">
                <a16:creationId xmlns:a16="http://schemas.microsoft.com/office/drawing/2014/main" id="{98BA2C48-3B1D-079B-0398-827F78A3B0EA}"/>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4381"/>
            <a:ext cx="6864750" cy="554186"/>
          </a:xfrm>
          <a:prstGeom prst="rect">
            <a:avLst/>
          </a:prstGeom>
          <a:solidFill>
            <a:srgbClr val="B1D779"/>
          </a:solidFill>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42166"/>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A0913A6C-8DDB-8BEA-0E12-4061AA9343CB}"/>
              </a:ext>
            </a:extLst>
          </p:cNvPr>
          <p:cNvSpPr txBox="1"/>
          <p:nvPr/>
        </p:nvSpPr>
        <p:spPr>
          <a:xfrm>
            <a:off x="123825" y="592638"/>
            <a:ext cx="6610349" cy="369332"/>
          </a:xfrm>
          <a:prstGeom prst="rect">
            <a:avLst/>
          </a:prstGeom>
          <a:noFill/>
        </p:spPr>
        <p:txBody>
          <a:bodyPr wrap="square" rtlCol="0">
            <a:spAutoFit/>
          </a:bodyPr>
          <a:lstStyle/>
          <a:p>
            <a:pPr>
              <a:spcBef>
                <a:spcPts val="1200"/>
              </a:spcBef>
              <a:spcAft>
                <a:spcPts val="300"/>
              </a:spcAft>
            </a:pPr>
            <a:r>
              <a:rPr lang="en-GB" b="1" dirty="0">
                <a:latin typeface="Arial" panose="020B0604020202020204" pitchFamily="34" charset="0"/>
              </a:rPr>
              <a:t>Part B tabs</a:t>
            </a:r>
          </a:p>
        </p:txBody>
      </p:sp>
      <p:sp>
        <p:nvSpPr>
          <p:cNvPr id="12" name="TextBox 11">
            <a:extLst>
              <a:ext uri="{FF2B5EF4-FFF2-40B4-BE49-F238E27FC236}">
                <a16:creationId xmlns:a16="http://schemas.microsoft.com/office/drawing/2014/main" id="{9109AF72-896B-803A-C288-9156012BEE44}"/>
              </a:ext>
            </a:extLst>
          </p:cNvPr>
          <p:cNvSpPr txBox="1"/>
          <p:nvPr/>
        </p:nvSpPr>
        <p:spPr>
          <a:xfrm>
            <a:off x="123824" y="1176224"/>
            <a:ext cx="6610349" cy="3216265"/>
          </a:xfrm>
          <a:prstGeom prst="rect">
            <a:avLst/>
          </a:prstGeom>
          <a:noFill/>
        </p:spPr>
        <p:txBody>
          <a:bodyPr wrap="square" rtlCol="0">
            <a:spAutoFit/>
          </a:bodyPr>
          <a:lstStyle/>
          <a:p>
            <a:pPr algn="just">
              <a:spcAft>
                <a:spcPts val="600"/>
              </a:spcAft>
            </a:pPr>
            <a:r>
              <a:rPr lang="en-GB" sz="1600" b="1" dirty="0">
                <a:latin typeface="Arial" panose="020B0604020202020204" pitchFamily="34" charset="0"/>
                <a:cs typeface="Times New Roman" panose="02020603050405020304" pitchFamily="18" charset="0"/>
              </a:rPr>
              <a:t>Part B Sign Off</a:t>
            </a:r>
          </a:p>
          <a:p>
            <a:r>
              <a:rPr lang="en-GB" sz="1400" dirty="0">
                <a:effectLst/>
                <a:latin typeface="Arial" panose="020B0604020202020204" pitchFamily="34" charset="0"/>
                <a:ea typeface="Times New Roman" panose="02020603050405020304" pitchFamily="18" charset="0"/>
                <a:cs typeface="Arial" panose="020B0604020202020204" pitchFamily="34" charset="0"/>
              </a:rPr>
              <a:t>Signing off Part B of an appraisal usually involves both the Professor and Appraiser, however the Appraiser can sign off an appraisal without the professor signing off their part of it. </a:t>
            </a:r>
          </a:p>
          <a:p>
            <a:r>
              <a:rPr lang="en-GB" sz="1400" b="1" dirty="0">
                <a:effectLst/>
                <a:latin typeface="Arial" panose="020B0604020202020204" pitchFamily="34" charset="0"/>
                <a:ea typeface="Times New Roman" panose="02020603050405020304" pitchFamily="18" charset="0"/>
                <a:cs typeface="Arial" panose="020B0604020202020204" pitchFamily="34" charset="0"/>
              </a:rPr>
              <a:t>Note: </a:t>
            </a:r>
            <a:r>
              <a:rPr lang="en-GB" sz="1400" dirty="0">
                <a:effectLst/>
                <a:latin typeface="Arial" panose="020B0604020202020204" pitchFamily="34" charset="0"/>
                <a:ea typeface="Times New Roman" panose="02020603050405020304" pitchFamily="18" charset="0"/>
                <a:cs typeface="Arial" panose="020B0604020202020204" pitchFamily="34" charset="0"/>
              </a:rPr>
              <a:t>Neither a professor nor an Appraiser can sign-off Part B of an appraisal unless there is a minimum of one New Objective specified.</a:t>
            </a:r>
          </a:p>
          <a:p>
            <a:pPr algn="just"/>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Appraiser can add final comments in the ‘HoD Comments’ text box highlighted below and click the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save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button. </a:t>
            </a:r>
            <a:r>
              <a:rPr lang="en-GB" sz="1400" dirty="0">
                <a:latin typeface="Arial" panose="020B0604020202020204" pitchFamily="34" charset="0"/>
                <a:ea typeface="Times New Roman" panose="02020603050405020304" pitchFamily="18" charset="0"/>
                <a:cs typeface="Times New Roman" panose="02020603050405020304" pitchFamily="18" charset="0"/>
              </a:rPr>
              <a:t>They can then</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notify the Appraisee that Part B is ready for review and sign off by clicking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Inform Appraisee Part B Ready</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button. The Appraisee will be notified that Part B is available for comment and sign off. Once Part B has been signed off by the Appraisee, the Appraiser will receive an e-mail notification and can retrieve the appraisal and view any comments made by the appraisee.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35" name="Group 34" descr="Screen image of Professorial Appriasal review system">
            <a:extLst>
              <a:ext uri="{FF2B5EF4-FFF2-40B4-BE49-F238E27FC236}">
                <a16:creationId xmlns:a16="http://schemas.microsoft.com/office/drawing/2014/main" id="{577C70DE-40AF-EE64-E316-95820FF42DC1}"/>
              </a:ext>
            </a:extLst>
          </p:cNvPr>
          <p:cNvGrpSpPr/>
          <p:nvPr/>
        </p:nvGrpSpPr>
        <p:grpSpPr>
          <a:xfrm>
            <a:off x="201951" y="4408454"/>
            <a:ext cx="6079800" cy="2677933"/>
            <a:chOff x="201951" y="4141475"/>
            <a:chExt cx="6079800" cy="2677933"/>
          </a:xfrm>
        </p:grpSpPr>
        <p:pic>
          <p:nvPicPr>
            <p:cNvPr id="4" name="Picture 3">
              <a:extLst>
                <a:ext uri="{FF2B5EF4-FFF2-40B4-BE49-F238E27FC236}">
                  <a16:creationId xmlns:a16="http://schemas.microsoft.com/office/drawing/2014/main" id="{2C7DE4FA-A5D3-F2EE-1C10-4FD3A47EECFA}"/>
                </a:ext>
              </a:extLst>
            </p:cNvPr>
            <p:cNvPicPr>
              <a:picLocks noChangeAspect="1"/>
            </p:cNvPicPr>
            <p:nvPr/>
          </p:nvPicPr>
          <p:blipFill rotWithShape="1">
            <a:blip r:embed="rId3"/>
            <a:srcRect t="5579" b="1575"/>
            <a:stretch/>
          </p:blipFill>
          <p:spPr>
            <a:xfrm>
              <a:off x="201951" y="4141475"/>
              <a:ext cx="6079800" cy="2677933"/>
            </a:xfrm>
            <a:prstGeom prst="rect">
              <a:avLst/>
            </a:prstGeom>
            <a:effectLst>
              <a:outerShdw blurRad="63500" sx="102000" sy="102000" algn="ctr" rotWithShape="0">
                <a:prstClr val="black">
                  <a:alpha val="40000"/>
                </a:prstClr>
              </a:outerShdw>
            </a:effectLst>
          </p:spPr>
        </p:pic>
        <p:sp>
          <p:nvSpPr>
            <p:cNvPr id="5" name="Rectangle 4">
              <a:extLst>
                <a:ext uri="{FF2B5EF4-FFF2-40B4-BE49-F238E27FC236}">
                  <a16:creationId xmlns:a16="http://schemas.microsoft.com/office/drawing/2014/main" id="{6A007A44-5A93-D7E6-B3AD-77C32F727C39}"/>
                </a:ext>
              </a:extLst>
            </p:cNvPr>
            <p:cNvSpPr/>
            <p:nvPr/>
          </p:nvSpPr>
          <p:spPr>
            <a:xfrm>
              <a:off x="1608128" y="4890697"/>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6" name="Rectangle 5">
              <a:extLst>
                <a:ext uri="{FF2B5EF4-FFF2-40B4-BE49-F238E27FC236}">
                  <a16:creationId xmlns:a16="http://schemas.microsoft.com/office/drawing/2014/main" id="{95E4AB66-87B8-F982-D0DB-6BFB187CE000}"/>
                </a:ext>
              </a:extLst>
            </p:cNvPr>
            <p:cNvSpPr/>
            <p:nvPr/>
          </p:nvSpPr>
          <p:spPr>
            <a:xfrm>
              <a:off x="5093352" y="5015721"/>
              <a:ext cx="371482" cy="62838"/>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13" name="Rectangle 12">
              <a:extLst>
                <a:ext uri="{FF2B5EF4-FFF2-40B4-BE49-F238E27FC236}">
                  <a16:creationId xmlns:a16="http://schemas.microsoft.com/office/drawing/2014/main" id="{DB07BD7E-F586-DC79-6B9A-4B4AF5B67F91}"/>
                </a:ext>
              </a:extLst>
            </p:cNvPr>
            <p:cNvSpPr/>
            <p:nvPr/>
          </p:nvSpPr>
          <p:spPr>
            <a:xfrm>
              <a:off x="4436101" y="5202744"/>
              <a:ext cx="758941" cy="15948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C9120AB5-FD72-0023-3253-2A56323FC01F}"/>
                </a:ext>
              </a:extLst>
            </p:cNvPr>
            <p:cNvSpPr/>
            <p:nvPr/>
          </p:nvSpPr>
          <p:spPr>
            <a:xfrm>
              <a:off x="1103225" y="5973126"/>
              <a:ext cx="2680126" cy="52002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D2061F5A-8926-EE1F-7395-B472C6722BC0}"/>
                </a:ext>
              </a:extLst>
            </p:cNvPr>
            <p:cNvSpPr/>
            <p:nvPr/>
          </p:nvSpPr>
          <p:spPr>
            <a:xfrm>
              <a:off x="1081390" y="6654505"/>
              <a:ext cx="663077" cy="9635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00A73AF0-3BCE-991F-6064-D751EF5C8AA4}"/>
                </a:ext>
              </a:extLst>
            </p:cNvPr>
            <p:cNvSpPr/>
            <p:nvPr/>
          </p:nvSpPr>
          <p:spPr>
            <a:xfrm>
              <a:off x="5536493" y="6468688"/>
              <a:ext cx="185741" cy="9635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509513D8-E401-BB42-5B2E-B07DB3B95F38}"/>
                </a:ext>
              </a:extLst>
            </p:cNvPr>
            <p:cNvSpPr/>
            <p:nvPr/>
          </p:nvSpPr>
          <p:spPr>
            <a:xfrm>
              <a:off x="5342801" y="6656385"/>
              <a:ext cx="371482" cy="9635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00FD3C2A-E866-4B87-EBC7-93C3C36996F2}"/>
                </a:ext>
              </a:extLst>
            </p:cNvPr>
            <p:cNvSpPr/>
            <p:nvPr/>
          </p:nvSpPr>
          <p:spPr>
            <a:xfrm>
              <a:off x="3758472" y="5793631"/>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14" name="Rectangle 13">
              <a:extLst>
                <a:ext uri="{FF2B5EF4-FFF2-40B4-BE49-F238E27FC236}">
                  <a16:creationId xmlns:a16="http://schemas.microsoft.com/office/drawing/2014/main" id="{CB28380A-4521-C4A9-B1D7-65CB1327C23B}"/>
                </a:ext>
              </a:extLst>
            </p:cNvPr>
            <p:cNvSpPr/>
            <p:nvPr/>
          </p:nvSpPr>
          <p:spPr>
            <a:xfrm>
              <a:off x="817655" y="5464934"/>
              <a:ext cx="3387113" cy="39609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 name="TextBox 23">
            <a:extLst>
              <a:ext uri="{FF2B5EF4-FFF2-40B4-BE49-F238E27FC236}">
                <a16:creationId xmlns:a16="http://schemas.microsoft.com/office/drawing/2014/main" id="{853C4A7E-4651-0A06-70CA-E7677968A5A0}"/>
              </a:ext>
            </a:extLst>
          </p:cNvPr>
          <p:cNvSpPr txBox="1"/>
          <p:nvPr/>
        </p:nvSpPr>
        <p:spPr>
          <a:xfrm>
            <a:off x="123824" y="7135520"/>
            <a:ext cx="6610349" cy="1384995"/>
          </a:xfrm>
          <a:prstGeom prst="rect">
            <a:avLst/>
          </a:prstGeom>
          <a:noFill/>
        </p:spPr>
        <p:txBody>
          <a:bodyPr wrap="square" rtlCol="0">
            <a:spAutoFit/>
          </a:bodyPr>
          <a:lstStyle/>
          <a:p>
            <a:r>
              <a:rPr lang="en-GB" sz="1400" dirty="0">
                <a:effectLst/>
                <a:latin typeface="Arial" panose="020B0604020202020204" pitchFamily="34" charset="0"/>
                <a:ea typeface="Times New Roman" panose="02020603050405020304" pitchFamily="18" charset="0"/>
                <a:cs typeface="Arial" panose="020B0604020202020204" pitchFamily="34" charset="0"/>
              </a:rPr>
              <a:t>Once Part B has been signed off by the appraisee or alternatively if the Appraiser decides to sign off Part B without informing the Appraisee, the Appraiser can retrieve the appraisal in PAR, accessing Part B and selecting the ‘Part B Sign Off’ </a:t>
            </a:r>
            <a:r>
              <a:rPr lang="en-GB" sz="1400" dirty="0">
                <a:latin typeface="Arial" panose="020B0604020202020204" pitchFamily="34" charset="0"/>
                <a:ea typeface="Times New Roman" panose="02020603050405020304" pitchFamily="18" charset="0"/>
                <a:cs typeface="Arial" panose="020B0604020202020204" pitchFamily="34" charset="0"/>
              </a:rPr>
              <a:t>tab</a:t>
            </a:r>
            <a:r>
              <a:rPr lang="en-GB" sz="1400" dirty="0">
                <a:effectLst/>
                <a:latin typeface="Arial" panose="020B0604020202020204" pitchFamily="34" charset="0"/>
                <a:ea typeface="Times New Roman" panose="02020603050405020304" pitchFamily="18" charset="0"/>
                <a:cs typeface="Arial" panose="020B0604020202020204" pitchFamily="34" charset="0"/>
              </a:rPr>
              <a:t>. The Appraiser can click the ‘</a:t>
            </a:r>
            <a:r>
              <a:rPr lang="en-GB" sz="1400" b="1" dirty="0">
                <a:effectLst/>
                <a:latin typeface="Arial" panose="020B0604020202020204" pitchFamily="34" charset="0"/>
                <a:ea typeface="Times New Roman" panose="02020603050405020304" pitchFamily="18" charset="0"/>
                <a:cs typeface="Arial" panose="020B0604020202020204" pitchFamily="34" charset="0"/>
              </a:rPr>
              <a:t>HOD Sign off B</a:t>
            </a:r>
            <a:r>
              <a:rPr lang="en-GB" sz="1400" dirty="0">
                <a:effectLst/>
                <a:latin typeface="Arial" panose="020B0604020202020204" pitchFamily="34" charset="0"/>
                <a:ea typeface="Times New Roman" panose="02020603050405020304" pitchFamily="18" charset="0"/>
                <a:cs typeface="Arial" panose="020B0604020202020204" pitchFamily="34" charset="0"/>
              </a:rPr>
              <a:t>’ button. </a:t>
            </a:r>
            <a:r>
              <a:rPr lang="en-GB" sz="1400" dirty="0">
                <a:latin typeface="Arial" panose="020B0604020202020204" pitchFamily="34" charset="0"/>
                <a:ea typeface="Times New Roman" panose="02020603050405020304" pitchFamily="18" charset="0"/>
                <a:cs typeface="Times New Roman" panose="02020603050405020304" pitchFamily="18" charset="0"/>
              </a:rPr>
              <a:t>The system will generate a warning message to confirm the user would like to sign off Part B of the appraisal. If the user is happy to proceed they can click ‘OK’. </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2" name="Group 31" descr="Screen image of Professorial Appriasal review system">
            <a:extLst>
              <a:ext uri="{FF2B5EF4-FFF2-40B4-BE49-F238E27FC236}">
                <a16:creationId xmlns:a16="http://schemas.microsoft.com/office/drawing/2014/main" id="{955D0357-2F0B-BDB3-BC6B-D1162A92CBC9}"/>
              </a:ext>
            </a:extLst>
          </p:cNvPr>
          <p:cNvGrpSpPr/>
          <p:nvPr/>
        </p:nvGrpSpPr>
        <p:grpSpPr>
          <a:xfrm>
            <a:off x="218211" y="8525875"/>
            <a:ext cx="2628227" cy="962257"/>
            <a:chOff x="250401" y="8546875"/>
            <a:chExt cx="2662406" cy="1008349"/>
          </a:xfrm>
        </p:grpSpPr>
        <p:pic>
          <p:nvPicPr>
            <p:cNvPr id="28" name="Picture 27" descr="Graphical user interface, text, application, chat or text message&#10;&#10;Description automatically generated">
              <a:extLst>
                <a:ext uri="{FF2B5EF4-FFF2-40B4-BE49-F238E27FC236}">
                  <a16:creationId xmlns:a16="http://schemas.microsoft.com/office/drawing/2014/main" id="{BEEBDDD5-F82F-1E01-AC6F-025F2248D287}"/>
                </a:ext>
              </a:extLst>
            </p:cNvPr>
            <p:cNvPicPr>
              <a:picLocks noChangeAspect="1"/>
            </p:cNvPicPr>
            <p:nvPr/>
          </p:nvPicPr>
          <p:blipFill rotWithShape="1">
            <a:blip r:embed="rId4"/>
            <a:srcRect r="1412" b="3985"/>
            <a:stretch/>
          </p:blipFill>
          <p:spPr>
            <a:xfrm>
              <a:off x="250401" y="8546875"/>
              <a:ext cx="2662406" cy="1008349"/>
            </a:xfrm>
            <a:prstGeom prst="rect">
              <a:avLst/>
            </a:prstGeom>
            <a:effectLst>
              <a:outerShdw blurRad="63500" sx="102000" sy="102000" algn="ctr" rotWithShape="0">
                <a:prstClr val="black">
                  <a:alpha val="40000"/>
                </a:prstClr>
              </a:outerShdw>
            </a:effectLst>
          </p:spPr>
        </p:pic>
        <p:sp>
          <p:nvSpPr>
            <p:cNvPr id="30" name="Rectangle 29">
              <a:extLst>
                <a:ext uri="{FF2B5EF4-FFF2-40B4-BE49-F238E27FC236}">
                  <a16:creationId xmlns:a16="http://schemas.microsoft.com/office/drawing/2014/main" id="{2F441126-D875-3D9F-4F5A-D041437F92F1}"/>
                </a:ext>
              </a:extLst>
            </p:cNvPr>
            <p:cNvSpPr/>
            <p:nvPr/>
          </p:nvSpPr>
          <p:spPr>
            <a:xfrm>
              <a:off x="1923270" y="9265183"/>
              <a:ext cx="458595" cy="22540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Slide Number Placeholder 19">
            <a:extLst>
              <a:ext uri="{FF2B5EF4-FFF2-40B4-BE49-F238E27FC236}">
                <a16:creationId xmlns:a16="http://schemas.microsoft.com/office/drawing/2014/main" id="{7318B8E5-D1FF-2A75-EC0F-FDB2BFF39563}"/>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8</a:t>
            </a:fld>
            <a:endParaRPr lang="en-GB" dirty="0"/>
          </a:p>
        </p:txBody>
      </p:sp>
    </p:spTree>
    <p:extLst>
      <p:ext uri="{BB962C8B-B14F-4D97-AF65-F5344CB8AC3E}">
        <p14:creationId xmlns:p14="http://schemas.microsoft.com/office/powerpoint/2010/main" val="3830693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6A6DA8A-F7AF-1573-CB3A-1087E0A242CF}"/>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Part B tabs</a:t>
            </a:r>
          </a:p>
        </p:txBody>
      </p:sp>
      <p:sp>
        <p:nvSpPr>
          <p:cNvPr id="47" name="Rectangle 46">
            <a:extLst>
              <a:ext uri="{FF2B5EF4-FFF2-40B4-BE49-F238E27FC236}">
                <a16:creationId xmlns:a16="http://schemas.microsoft.com/office/drawing/2014/main" id="{98BA2C48-3B1D-079B-0398-827F78A3B0EA}"/>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4381"/>
            <a:ext cx="6864750" cy="554186"/>
          </a:xfrm>
          <a:prstGeom prst="rect">
            <a:avLst/>
          </a:prstGeom>
          <a:solidFill>
            <a:srgbClr val="B1D779"/>
          </a:solidFill>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42166"/>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A0913A6C-8DDB-8BEA-0E12-4061AA9343CB}"/>
              </a:ext>
            </a:extLst>
          </p:cNvPr>
          <p:cNvSpPr txBox="1"/>
          <p:nvPr/>
        </p:nvSpPr>
        <p:spPr>
          <a:xfrm>
            <a:off x="123825" y="592638"/>
            <a:ext cx="6610349" cy="369332"/>
          </a:xfrm>
          <a:prstGeom prst="rect">
            <a:avLst/>
          </a:prstGeom>
          <a:noFill/>
        </p:spPr>
        <p:txBody>
          <a:bodyPr wrap="square" rtlCol="0">
            <a:spAutoFit/>
          </a:bodyPr>
          <a:lstStyle/>
          <a:p>
            <a:pPr>
              <a:spcBef>
                <a:spcPts val="1200"/>
              </a:spcBef>
              <a:spcAft>
                <a:spcPts val="300"/>
              </a:spcAft>
            </a:pPr>
            <a:r>
              <a:rPr lang="en-GB" b="1" dirty="0">
                <a:latin typeface="Arial" panose="020B0604020202020204" pitchFamily="34" charset="0"/>
              </a:rPr>
              <a:t>Part B tabs</a:t>
            </a:r>
          </a:p>
        </p:txBody>
      </p:sp>
      <p:sp>
        <p:nvSpPr>
          <p:cNvPr id="12" name="TextBox 11">
            <a:extLst>
              <a:ext uri="{FF2B5EF4-FFF2-40B4-BE49-F238E27FC236}">
                <a16:creationId xmlns:a16="http://schemas.microsoft.com/office/drawing/2014/main" id="{9109AF72-896B-803A-C288-9156012BEE44}"/>
              </a:ext>
            </a:extLst>
          </p:cNvPr>
          <p:cNvSpPr txBox="1"/>
          <p:nvPr/>
        </p:nvSpPr>
        <p:spPr>
          <a:xfrm>
            <a:off x="123824" y="1176224"/>
            <a:ext cx="6610349" cy="954107"/>
          </a:xfrm>
          <a:prstGeom prst="rect">
            <a:avLst/>
          </a:prstGeom>
          <a:noFill/>
        </p:spPr>
        <p:txBody>
          <a:bodyPr wrap="square" rtlCol="0">
            <a:spAutoFit/>
          </a:bodyPr>
          <a:lstStyle/>
          <a:p>
            <a:pPr algn="just"/>
            <a:r>
              <a:rPr lang="en-GB" sz="1400" dirty="0">
                <a:latin typeface="Arial" panose="020B0604020202020204" pitchFamily="34" charset="0"/>
                <a:ea typeface="Times New Roman" panose="02020603050405020304" pitchFamily="18" charset="0"/>
                <a:cs typeface="Times New Roman" panose="02020603050405020304" pitchFamily="18" charset="0"/>
              </a:rPr>
              <a:t>If the user selects ‘OK’ the system will generate a new pop up message confirming the sign off has been successful. The user can click ‘OK’ to close the message and will be taken to the ‘Professorial Appraisal, Part B’ screen and can see the date Part B was signed off. </a:t>
            </a:r>
          </a:p>
        </p:txBody>
      </p:sp>
      <p:grpSp>
        <p:nvGrpSpPr>
          <p:cNvPr id="19" name="Group 18" descr="Screen image of Professorial Appriasal review system">
            <a:extLst>
              <a:ext uri="{FF2B5EF4-FFF2-40B4-BE49-F238E27FC236}">
                <a16:creationId xmlns:a16="http://schemas.microsoft.com/office/drawing/2014/main" id="{20569527-40C5-7DC8-48F5-D69FE91329CD}"/>
              </a:ext>
            </a:extLst>
          </p:cNvPr>
          <p:cNvGrpSpPr/>
          <p:nvPr/>
        </p:nvGrpSpPr>
        <p:grpSpPr>
          <a:xfrm>
            <a:off x="183319" y="2116614"/>
            <a:ext cx="6373287" cy="2355560"/>
            <a:chOff x="183319" y="2116614"/>
            <a:chExt cx="6373287" cy="2355560"/>
          </a:xfrm>
        </p:grpSpPr>
        <p:grpSp>
          <p:nvGrpSpPr>
            <p:cNvPr id="15" name="Group 14">
              <a:extLst>
                <a:ext uri="{FF2B5EF4-FFF2-40B4-BE49-F238E27FC236}">
                  <a16:creationId xmlns:a16="http://schemas.microsoft.com/office/drawing/2014/main" id="{6F3656CC-62F8-1697-65CD-78B48528B015}"/>
                </a:ext>
              </a:extLst>
            </p:cNvPr>
            <p:cNvGrpSpPr/>
            <p:nvPr/>
          </p:nvGrpSpPr>
          <p:grpSpPr>
            <a:xfrm>
              <a:off x="183319" y="2116614"/>
              <a:ext cx="6373287" cy="2355560"/>
              <a:chOff x="183319" y="2116614"/>
              <a:chExt cx="6373287" cy="2355560"/>
            </a:xfrm>
          </p:grpSpPr>
          <p:pic>
            <p:nvPicPr>
              <p:cNvPr id="2" name="Picture 1" descr="Graphical user interface, text, application&#10;&#10;Description automatically generated">
                <a:extLst>
                  <a:ext uri="{FF2B5EF4-FFF2-40B4-BE49-F238E27FC236}">
                    <a16:creationId xmlns:a16="http://schemas.microsoft.com/office/drawing/2014/main" id="{858FFA45-7DCE-B9F8-A226-B3C3C60FD1FE}"/>
                  </a:ext>
                </a:extLst>
              </p:cNvPr>
              <p:cNvPicPr>
                <a:picLocks noChangeAspect="1"/>
              </p:cNvPicPr>
              <p:nvPr/>
            </p:nvPicPr>
            <p:blipFill>
              <a:blip r:embed="rId3"/>
              <a:stretch>
                <a:fillRect/>
              </a:stretch>
            </p:blipFill>
            <p:spPr>
              <a:xfrm>
                <a:off x="183319" y="2116614"/>
                <a:ext cx="6373287" cy="2355560"/>
              </a:xfrm>
              <a:prstGeom prst="rect">
                <a:avLst/>
              </a:prstGeom>
              <a:effectLst>
                <a:outerShdw blurRad="63500" sx="102000" sy="102000" algn="ctr" rotWithShape="0">
                  <a:prstClr val="black">
                    <a:alpha val="40000"/>
                  </a:prstClr>
                </a:outerShdw>
              </a:effectLst>
            </p:spPr>
          </p:pic>
          <p:sp>
            <p:nvSpPr>
              <p:cNvPr id="3" name="Rectangle 2">
                <a:extLst>
                  <a:ext uri="{FF2B5EF4-FFF2-40B4-BE49-F238E27FC236}">
                    <a16:creationId xmlns:a16="http://schemas.microsoft.com/office/drawing/2014/main" id="{11C4C6CD-35B0-75DE-66A1-D8C3EACCF041}"/>
                  </a:ext>
                </a:extLst>
              </p:cNvPr>
              <p:cNvSpPr/>
              <p:nvPr/>
            </p:nvSpPr>
            <p:spPr>
              <a:xfrm>
                <a:off x="1103088" y="4237062"/>
                <a:ext cx="3306680" cy="20490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22EB33DF-D4AD-578F-6502-65485673B948}"/>
                  </a:ext>
                </a:extLst>
              </p:cNvPr>
              <p:cNvSpPr/>
              <p:nvPr/>
            </p:nvSpPr>
            <p:spPr>
              <a:xfrm>
                <a:off x="4699772" y="3277760"/>
                <a:ext cx="808751" cy="14386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09DEDF98-D3F5-921F-D1D6-AE78737D042E}"/>
                  </a:ext>
                </a:extLst>
              </p:cNvPr>
              <p:cNvSpPr/>
              <p:nvPr/>
            </p:nvSpPr>
            <p:spPr>
              <a:xfrm>
                <a:off x="1684536" y="2933491"/>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8" name="Rectangle 7">
                <a:extLst>
                  <a:ext uri="{FF2B5EF4-FFF2-40B4-BE49-F238E27FC236}">
                    <a16:creationId xmlns:a16="http://schemas.microsoft.com/office/drawing/2014/main" id="{24E2FA54-A261-1181-AFAA-67CBDCFF73BA}"/>
                  </a:ext>
                </a:extLst>
              </p:cNvPr>
              <p:cNvSpPr/>
              <p:nvPr/>
            </p:nvSpPr>
            <p:spPr>
              <a:xfrm>
                <a:off x="2856073" y="3132929"/>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84A943D-936D-62CF-8A69-CFF6C3FCE53C}"/>
                  </a:ext>
                </a:extLst>
              </p:cNvPr>
              <p:cNvSpPr/>
              <p:nvPr/>
            </p:nvSpPr>
            <p:spPr>
              <a:xfrm>
                <a:off x="5356419" y="3074216"/>
                <a:ext cx="38624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14" name="Rectangle 13">
                <a:extLst>
                  <a:ext uri="{FF2B5EF4-FFF2-40B4-BE49-F238E27FC236}">
                    <a16:creationId xmlns:a16="http://schemas.microsoft.com/office/drawing/2014/main" id="{B1E63E6B-CADC-E784-67E6-6F55210BA14D}"/>
                  </a:ext>
                </a:extLst>
              </p:cNvPr>
              <p:cNvSpPr/>
              <p:nvPr/>
            </p:nvSpPr>
            <p:spPr>
              <a:xfrm>
                <a:off x="3334309" y="4316311"/>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John Doe</a:t>
                </a:r>
              </a:p>
            </p:txBody>
          </p:sp>
        </p:grpSp>
        <p:sp>
          <p:nvSpPr>
            <p:cNvPr id="18" name="Rectangle 17">
              <a:extLst>
                <a:ext uri="{FF2B5EF4-FFF2-40B4-BE49-F238E27FC236}">
                  <a16:creationId xmlns:a16="http://schemas.microsoft.com/office/drawing/2014/main" id="{E1CB7464-2FBA-C4BC-FD80-13F164104A55}"/>
                </a:ext>
              </a:extLst>
            </p:cNvPr>
            <p:cNvSpPr/>
            <p:nvPr/>
          </p:nvSpPr>
          <p:spPr>
            <a:xfrm>
              <a:off x="183319" y="2782252"/>
              <a:ext cx="347624" cy="14386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TextBox 27">
            <a:extLst>
              <a:ext uri="{FF2B5EF4-FFF2-40B4-BE49-F238E27FC236}">
                <a16:creationId xmlns:a16="http://schemas.microsoft.com/office/drawing/2014/main" id="{58F1813A-C410-085B-5ADC-197ADEB63FE9}"/>
              </a:ext>
            </a:extLst>
          </p:cNvPr>
          <p:cNvSpPr txBox="1"/>
          <p:nvPr/>
        </p:nvSpPr>
        <p:spPr>
          <a:xfrm>
            <a:off x="123821" y="4563975"/>
            <a:ext cx="6610349" cy="954107"/>
          </a:xfrm>
          <a:prstGeom prst="rect">
            <a:avLst/>
          </a:prstGeom>
          <a:noFill/>
        </p:spPr>
        <p:txBody>
          <a:bodyPr wrap="square" rtlCol="0">
            <a:spAutoFit/>
          </a:bodyPr>
          <a:lstStyle/>
          <a:p>
            <a:pPr algn="just"/>
            <a:r>
              <a:rPr lang="en-GB" sz="1400" dirty="0">
                <a:latin typeface="Arial" panose="020B0604020202020204" pitchFamily="34" charset="0"/>
                <a:ea typeface="Times New Roman" panose="02020603050405020304" pitchFamily="18" charset="0"/>
                <a:cs typeface="Times New Roman" panose="02020603050405020304" pitchFamily="18" charset="0"/>
              </a:rPr>
              <a:t>The user can either select ‘</a:t>
            </a:r>
            <a:r>
              <a:rPr lang="en-GB" sz="1400" b="1" dirty="0">
                <a:latin typeface="Arial" panose="020B0604020202020204" pitchFamily="34" charset="0"/>
                <a:ea typeface="Times New Roman" panose="02020603050405020304" pitchFamily="18" charset="0"/>
                <a:cs typeface="Times New Roman" panose="02020603050405020304" pitchFamily="18" charset="0"/>
              </a:rPr>
              <a:t>Exit</a:t>
            </a:r>
            <a:r>
              <a:rPr lang="en-GB" sz="1400" dirty="0">
                <a:latin typeface="Arial" panose="020B0604020202020204" pitchFamily="34" charset="0"/>
                <a:ea typeface="Times New Roman" panose="02020603050405020304" pitchFamily="18" charset="0"/>
                <a:cs typeface="Times New Roman" panose="02020603050405020304" pitchFamily="18" charset="0"/>
              </a:rPr>
              <a:t>’ to leave PAR or select the ‘</a:t>
            </a:r>
            <a:r>
              <a:rPr lang="en-GB" sz="1400" b="1" dirty="0">
                <a:latin typeface="Arial" panose="020B0604020202020204" pitchFamily="34" charset="0"/>
                <a:ea typeface="Times New Roman" panose="02020603050405020304" pitchFamily="18" charset="0"/>
                <a:cs typeface="Times New Roman" panose="02020603050405020304" pitchFamily="18" charset="0"/>
              </a:rPr>
              <a:t>Appraisal</a:t>
            </a:r>
            <a:r>
              <a:rPr lang="en-GB" sz="1400" dirty="0">
                <a:latin typeface="Arial" panose="020B0604020202020204" pitchFamily="34" charset="0"/>
                <a:ea typeface="Times New Roman" panose="02020603050405020304" pitchFamily="18" charset="0"/>
                <a:cs typeface="Times New Roman" panose="02020603050405020304" pitchFamily="18" charset="0"/>
              </a:rPr>
              <a:t>’ button on the left hand side menu to be returned to the Appraisal Selection screen, where the status of the appraisal can be seen in the ‘status’ section as highlighted below. </a:t>
            </a:r>
          </a:p>
        </p:txBody>
      </p:sp>
      <p:grpSp>
        <p:nvGrpSpPr>
          <p:cNvPr id="4" name="Group 3" descr="Screen image of Professorial Appriasal review system">
            <a:extLst>
              <a:ext uri="{FF2B5EF4-FFF2-40B4-BE49-F238E27FC236}">
                <a16:creationId xmlns:a16="http://schemas.microsoft.com/office/drawing/2014/main" id="{39C23EBF-1FD6-D00E-FD57-7135F36E759A}"/>
              </a:ext>
            </a:extLst>
          </p:cNvPr>
          <p:cNvGrpSpPr/>
          <p:nvPr/>
        </p:nvGrpSpPr>
        <p:grpSpPr>
          <a:xfrm>
            <a:off x="183318" y="5309277"/>
            <a:ext cx="6373287" cy="1324650"/>
            <a:chOff x="183318" y="5309277"/>
            <a:chExt cx="6373287" cy="1324650"/>
          </a:xfrm>
        </p:grpSpPr>
        <p:pic>
          <p:nvPicPr>
            <p:cNvPr id="17" name="Picture 16" descr="Graphical user interface&#10;&#10;Description automatically generated with medium confidence">
              <a:extLst>
                <a:ext uri="{FF2B5EF4-FFF2-40B4-BE49-F238E27FC236}">
                  <a16:creationId xmlns:a16="http://schemas.microsoft.com/office/drawing/2014/main" id="{31D74F8E-B0A8-8514-1677-356994543852}"/>
                </a:ext>
              </a:extLst>
            </p:cNvPr>
            <p:cNvPicPr>
              <a:picLocks noChangeAspect="1"/>
            </p:cNvPicPr>
            <p:nvPr/>
          </p:nvPicPr>
          <p:blipFill>
            <a:blip r:embed="rId4"/>
            <a:stretch>
              <a:fillRect/>
            </a:stretch>
          </p:blipFill>
          <p:spPr>
            <a:xfrm>
              <a:off x="183318" y="5309277"/>
              <a:ext cx="6373287" cy="1324650"/>
            </a:xfrm>
            <a:prstGeom prst="rect">
              <a:avLst/>
            </a:prstGeom>
            <a:effectLst>
              <a:outerShdw blurRad="63500" sx="102000" sy="102000" algn="ctr" rotWithShape="0">
                <a:prstClr val="black">
                  <a:alpha val="40000"/>
                </a:prstClr>
              </a:outerShdw>
            </a:effectLst>
          </p:spPr>
        </p:pic>
        <p:sp>
          <p:nvSpPr>
            <p:cNvPr id="46" name="Rectangle 45">
              <a:extLst>
                <a:ext uri="{FF2B5EF4-FFF2-40B4-BE49-F238E27FC236}">
                  <a16:creationId xmlns:a16="http://schemas.microsoft.com/office/drawing/2014/main" id="{3EE68208-A3C6-5D9C-0B00-270D6C5A4B02}"/>
                </a:ext>
              </a:extLst>
            </p:cNvPr>
            <p:cNvSpPr/>
            <p:nvPr/>
          </p:nvSpPr>
          <p:spPr>
            <a:xfrm>
              <a:off x="3570010" y="6442747"/>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36" name="Rectangle 35">
              <a:extLst>
                <a:ext uri="{FF2B5EF4-FFF2-40B4-BE49-F238E27FC236}">
                  <a16:creationId xmlns:a16="http://schemas.microsoft.com/office/drawing/2014/main" id="{4E03B292-45DF-DCD0-D5C7-537CD76EE7CA}"/>
                </a:ext>
              </a:extLst>
            </p:cNvPr>
            <p:cNvSpPr/>
            <p:nvPr/>
          </p:nvSpPr>
          <p:spPr>
            <a:xfrm>
              <a:off x="5508523" y="6348316"/>
              <a:ext cx="765277" cy="18568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C7280AFD-6DB8-5666-0501-05B142EF56F3}"/>
                </a:ext>
              </a:extLst>
            </p:cNvPr>
            <p:cNvSpPr/>
            <p:nvPr/>
          </p:nvSpPr>
          <p:spPr>
            <a:xfrm>
              <a:off x="2490739" y="6441159"/>
              <a:ext cx="38624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50" name="Rectangle 49">
              <a:extLst>
                <a:ext uri="{FF2B5EF4-FFF2-40B4-BE49-F238E27FC236}">
                  <a16:creationId xmlns:a16="http://schemas.microsoft.com/office/drawing/2014/main" id="{CF2F5222-4B4D-17E2-17E9-4BE48263B18D}"/>
                </a:ext>
              </a:extLst>
            </p:cNvPr>
            <p:cNvSpPr/>
            <p:nvPr/>
          </p:nvSpPr>
          <p:spPr>
            <a:xfrm>
              <a:off x="1573800" y="6042230"/>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John Doe</a:t>
              </a:r>
            </a:p>
          </p:txBody>
        </p:sp>
      </p:grpSp>
      <p:sp>
        <p:nvSpPr>
          <p:cNvPr id="44" name="TextBox 43">
            <a:extLst>
              <a:ext uri="{FF2B5EF4-FFF2-40B4-BE49-F238E27FC236}">
                <a16:creationId xmlns:a16="http://schemas.microsoft.com/office/drawing/2014/main" id="{9BFCAAD9-A2A6-0336-417D-087D98AFAD76}"/>
              </a:ext>
            </a:extLst>
          </p:cNvPr>
          <p:cNvSpPr txBox="1"/>
          <p:nvPr/>
        </p:nvSpPr>
        <p:spPr>
          <a:xfrm>
            <a:off x="123820" y="6733709"/>
            <a:ext cx="6610349" cy="523220"/>
          </a:xfrm>
          <a:prstGeom prst="rect">
            <a:avLst/>
          </a:prstGeom>
          <a:noFill/>
        </p:spPr>
        <p:txBody>
          <a:bodyPr wrap="square" rtlCol="0">
            <a:spAutoFit/>
          </a:bodyPr>
          <a:lstStyle/>
          <a:p>
            <a:pPr algn="just"/>
            <a:r>
              <a:rPr lang="en-GB" sz="1400" b="1" dirty="0">
                <a:latin typeface="Arial" panose="020B0604020202020204" pitchFamily="34" charset="0"/>
                <a:ea typeface="Times New Roman" panose="02020603050405020304" pitchFamily="18" charset="0"/>
                <a:cs typeface="Times New Roman" panose="02020603050405020304" pitchFamily="18" charset="0"/>
              </a:rPr>
              <a:t>Note: </a:t>
            </a:r>
            <a:r>
              <a:rPr lang="en-GB" sz="1400" dirty="0">
                <a:latin typeface="Arial" panose="020B0604020202020204" pitchFamily="34" charset="0"/>
                <a:ea typeface="Times New Roman" panose="02020603050405020304" pitchFamily="18" charset="0"/>
                <a:cs typeface="Times New Roman" panose="02020603050405020304" pitchFamily="18" charset="0"/>
              </a:rPr>
              <a:t>Once the Appraiser has signed off Part B, an e-mail notification will be sent to the Dean notifying them that the appraisal is ready for review.</a:t>
            </a:r>
          </a:p>
        </p:txBody>
      </p:sp>
      <p:sp>
        <p:nvSpPr>
          <p:cNvPr id="10" name="Slide Number Placeholder 19">
            <a:extLst>
              <a:ext uri="{FF2B5EF4-FFF2-40B4-BE49-F238E27FC236}">
                <a16:creationId xmlns:a16="http://schemas.microsoft.com/office/drawing/2014/main" id="{7318B8E5-D1FF-2A75-EC0F-FDB2BFF39563}"/>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9</a:t>
            </a:fld>
            <a:endParaRPr lang="en-GB" dirty="0"/>
          </a:p>
        </p:txBody>
      </p:sp>
    </p:spTree>
    <p:extLst>
      <p:ext uri="{BB962C8B-B14F-4D97-AF65-F5344CB8AC3E}">
        <p14:creationId xmlns:p14="http://schemas.microsoft.com/office/powerpoint/2010/main" val="9878139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55FA5C51D20F4586788B57515E50C1" ma:contentTypeVersion="2" ma:contentTypeDescription="Create a new document." ma:contentTypeScope="" ma:versionID="d7f354d4066228c2fbb9ec7b5b8d9e9a">
  <xsd:schema xmlns:xsd="http://www.w3.org/2001/XMLSchema" xmlns:xs="http://www.w3.org/2001/XMLSchema" xmlns:p="http://schemas.microsoft.com/office/2006/metadata/properties" xmlns:ns2="f5e24018-62b3-45b8-bc32-914ae7fd4c63" targetNamespace="http://schemas.microsoft.com/office/2006/metadata/properties" ma:root="true" ma:fieldsID="f448148a8a898ac75d71c0c44726fbab" ns2:_="">
    <xsd:import namespace="f5e24018-62b3-45b8-bc32-914ae7fd4c6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24018-62b3-45b8-bc32-914ae7fd4c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62C876-EF23-45E0-B0C2-316BCFB2A35F}">
  <ds:schemaRefs>
    <ds:schemaRef ds:uri="f5e24018-62b3-45b8-bc32-914ae7fd4c63"/>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 ds:uri="http://schemas.microsoft.com/office/2006/metadata/properti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188702BC-B7D6-4E9A-B12B-12E519EA8E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e24018-62b3-45b8-bc32-914ae7fd4c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5A74DC-B3EB-441E-A4D6-E2BFA2E9A3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903</TotalTime>
  <Words>1975</Words>
  <Application>Microsoft Office PowerPoint</Application>
  <PresentationFormat>A4 Paper (210x297 mm)</PresentationFormat>
  <Paragraphs>154</Paragraphs>
  <Slides>12</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12</vt:i4>
      </vt:variant>
    </vt:vector>
  </HeadingPairs>
  <TitlesOfParts>
    <vt:vector size="17" baseType="lpstr">
      <vt:lpstr>Arial</vt:lpstr>
      <vt:lpstr>Calibri</vt:lpstr>
      <vt:lpstr>Calibri Light</vt:lpstr>
      <vt:lpstr>Helvetica Neue</vt:lpstr>
      <vt:lpstr>Office Theme</vt:lpstr>
      <vt:lpstr>overview</vt:lpstr>
      <vt:lpstr>Support</vt:lpstr>
      <vt:lpstr>Access</vt:lpstr>
      <vt:lpstr>Reviewing and Updating an appraisal</vt:lpstr>
      <vt:lpstr>Part B tabs</vt:lpstr>
      <vt:lpstr>Part B tabs</vt:lpstr>
      <vt:lpstr>Part B tabs</vt:lpstr>
      <vt:lpstr>Part B tabs</vt:lpstr>
      <vt:lpstr>Part B tabs</vt:lpstr>
      <vt:lpstr>Part A reactiviation</vt:lpstr>
      <vt:lpstr>Part A Reactivation</vt:lpstr>
      <vt:lpstr>PAR HIGH LEVEL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Fouche, Carrie</dc:creator>
  <cp:lastModifiedBy>Fouche, Carrie</cp:lastModifiedBy>
  <cp:revision>116</cp:revision>
  <dcterms:created xsi:type="dcterms:W3CDTF">2023-02-15T17:08:10Z</dcterms:created>
  <dcterms:modified xsi:type="dcterms:W3CDTF">2023-03-08T13:36:59Z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0x0101000555FA5C51D20F4586788B57515E50C1</vt:lpwstr>
  </property>
</Properties>
</file>