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63" r:id="rId3"/>
    <p:sldId id="271" r:id="rId4"/>
    <p:sldId id="258" r:id="rId5"/>
    <p:sldId id="264" r:id="rId6"/>
    <p:sldId id="265" r:id="rId7"/>
    <p:sldId id="266" r:id="rId8"/>
    <p:sldId id="267" r:id="rId9"/>
    <p:sldId id="268" r:id="rId10"/>
    <p:sldId id="269" r:id="rId11"/>
    <p:sldId id="270" r:id="rId12"/>
    <p:sldId id="272" r:id="rId13"/>
    <p:sldId id="273" r:id="rId14"/>
    <p:sldId id="261" r:id="rId1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E8CAC2-ED47-47B0-0B05-799B2DEE55A3}" name="Fouche, Carrie" initials="FC" userId="S::ucypcaf@ucl.ac.uk::b09b3e81-9efa-49a5-97bd-b94f2df2b79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1F1E4"/>
    <a:srgbClr val="124DA4"/>
    <a:srgbClr val="67A2E0"/>
    <a:srgbClr val="B1D7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385" autoAdjust="0"/>
  </p:normalViewPr>
  <p:slideViewPr>
    <p:cSldViewPr snapToGrid="0">
      <p:cViewPr>
        <p:scale>
          <a:sx n="130" d="100"/>
          <a:sy n="130" d="100"/>
        </p:scale>
        <p:origin x="1872" y="-377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320D9-FDC2-4212-B933-41A72DCD97D8}" type="datetimeFigureOut">
              <a:rPr lang="en-GB" smtClean="0"/>
              <a:t>20/03/2023</a:t>
            </a:fld>
            <a:endParaRPr lang="en-GB"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CFA764-651F-4EA1-9A5D-73AB6BBDD8C3}" type="slidenum">
              <a:rPr lang="en-GB" smtClean="0"/>
              <a:t>‹#›</a:t>
            </a:fld>
            <a:endParaRPr lang="en-GB" dirty="0"/>
          </a:p>
        </p:txBody>
      </p:sp>
    </p:spTree>
    <p:extLst>
      <p:ext uri="{BB962C8B-B14F-4D97-AF65-F5344CB8AC3E}">
        <p14:creationId xmlns:p14="http://schemas.microsoft.com/office/powerpoint/2010/main" val="1316805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CFA764-651F-4EA1-9A5D-73AB6BBDD8C3}" type="slidenum">
              <a:rPr lang="en-GB" smtClean="0"/>
              <a:t>1</a:t>
            </a:fld>
            <a:endParaRPr lang="en-GB" dirty="0"/>
          </a:p>
        </p:txBody>
      </p:sp>
    </p:spTree>
    <p:extLst>
      <p:ext uri="{BB962C8B-B14F-4D97-AF65-F5344CB8AC3E}">
        <p14:creationId xmlns:p14="http://schemas.microsoft.com/office/powerpoint/2010/main" val="1096350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CFA764-651F-4EA1-9A5D-73AB6BBDD8C3}" type="slidenum">
              <a:rPr lang="en-GB" smtClean="0"/>
              <a:t>2</a:t>
            </a:fld>
            <a:endParaRPr lang="en-GB" dirty="0"/>
          </a:p>
        </p:txBody>
      </p:sp>
    </p:spTree>
    <p:extLst>
      <p:ext uri="{BB962C8B-B14F-4D97-AF65-F5344CB8AC3E}">
        <p14:creationId xmlns:p14="http://schemas.microsoft.com/office/powerpoint/2010/main" val="550568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CFA764-651F-4EA1-9A5D-73AB6BBDD8C3}" type="slidenum">
              <a:rPr lang="en-GB" smtClean="0"/>
              <a:t>3</a:t>
            </a:fld>
            <a:endParaRPr lang="en-GB" dirty="0"/>
          </a:p>
        </p:txBody>
      </p:sp>
    </p:spTree>
    <p:extLst>
      <p:ext uri="{BB962C8B-B14F-4D97-AF65-F5344CB8AC3E}">
        <p14:creationId xmlns:p14="http://schemas.microsoft.com/office/powerpoint/2010/main" val="170192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CFA764-651F-4EA1-9A5D-73AB6BBDD8C3}" type="slidenum">
              <a:rPr lang="en-GB" smtClean="0"/>
              <a:t>14</a:t>
            </a:fld>
            <a:endParaRPr lang="en-GB" dirty="0"/>
          </a:p>
        </p:txBody>
      </p:sp>
    </p:spTree>
    <p:extLst>
      <p:ext uri="{BB962C8B-B14F-4D97-AF65-F5344CB8AC3E}">
        <p14:creationId xmlns:p14="http://schemas.microsoft.com/office/powerpoint/2010/main" val="4003859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070F0A-D06E-4825-898C-45DD0B67A901}" type="datetime1">
              <a:rPr lang="en-GB" smtClean="0"/>
              <a:t>20/03/2023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F02C6EB-178F-4ED7-A1AC-ADACDC82EB45}" type="slidenum">
              <a:rPr lang="en-GB" smtClean="0"/>
              <a:t>‹#›</a:t>
            </a:fld>
            <a:endParaRPr lang="en-GB" dirty="0"/>
          </a:p>
        </p:txBody>
      </p:sp>
    </p:spTree>
    <p:extLst>
      <p:ext uri="{BB962C8B-B14F-4D97-AF65-F5344CB8AC3E}">
        <p14:creationId xmlns:p14="http://schemas.microsoft.com/office/powerpoint/2010/main" val="280176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F1A88C-ABCE-4B97-831C-B3E12353DC00}" type="datetime1">
              <a:rPr lang="en-GB" smtClean="0"/>
              <a:t>20/03/2023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F02C6EB-178F-4ED7-A1AC-ADACDC82EB45}" type="slidenum">
              <a:rPr lang="en-GB" smtClean="0"/>
              <a:t>‹#›</a:t>
            </a:fld>
            <a:endParaRPr lang="en-GB" dirty="0"/>
          </a:p>
        </p:txBody>
      </p:sp>
    </p:spTree>
    <p:extLst>
      <p:ext uri="{BB962C8B-B14F-4D97-AF65-F5344CB8AC3E}">
        <p14:creationId xmlns:p14="http://schemas.microsoft.com/office/powerpoint/2010/main" val="3526223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131649-FCDA-44BB-B565-2F4AFF59578D}" type="datetime1">
              <a:rPr lang="en-GB" smtClean="0"/>
              <a:t>20/03/2023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F02C6EB-178F-4ED7-A1AC-ADACDC82EB45}" type="slidenum">
              <a:rPr lang="en-GB" smtClean="0"/>
              <a:t>‹#›</a:t>
            </a:fld>
            <a:endParaRPr lang="en-GB" dirty="0"/>
          </a:p>
        </p:txBody>
      </p:sp>
    </p:spTree>
    <p:extLst>
      <p:ext uri="{BB962C8B-B14F-4D97-AF65-F5344CB8AC3E}">
        <p14:creationId xmlns:p14="http://schemas.microsoft.com/office/powerpoint/2010/main" val="374841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288AAA-F79F-42ED-940F-B135C0B7E04B}" type="datetime1">
              <a:rPr lang="en-GB" smtClean="0"/>
              <a:t>20/03/2023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F02C6EB-178F-4ED7-A1AC-ADACDC82EB45}" type="slidenum">
              <a:rPr lang="en-GB" smtClean="0"/>
              <a:t>‹#›</a:t>
            </a:fld>
            <a:endParaRPr lang="en-GB" dirty="0"/>
          </a:p>
        </p:txBody>
      </p:sp>
    </p:spTree>
    <p:extLst>
      <p:ext uri="{BB962C8B-B14F-4D97-AF65-F5344CB8AC3E}">
        <p14:creationId xmlns:p14="http://schemas.microsoft.com/office/powerpoint/2010/main" val="1860731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562D35-F281-4CA8-95CD-64A85480D8DD}" type="datetime1">
              <a:rPr lang="en-GB" smtClean="0"/>
              <a:t>20/03/2023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F02C6EB-178F-4ED7-A1AC-ADACDC82EB45}" type="slidenum">
              <a:rPr lang="en-GB" smtClean="0"/>
              <a:t>‹#›</a:t>
            </a:fld>
            <a:endParaRPr lang="en-GB" dirty="0"/>
          </a:p>
        </p:txBody>
      </p:sp>
    </p:spTree>
    <p:extLst>
      <p:ext uri="{BB962C8B-B14F-4D97-AF65-F5344CB8AC3E}">
        <p14:creationId xmlns:p14="http://schemas.microsoft.com/office/powerpoint/2010/main" val="2069955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A98D2E-7FD2-4A91-9BFA-E6D89341EBAA}" type="datetime1">
              <a:rPr lang="en-GB" smtClean="0"/>
              <a:t>20/03/2023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F02C6EB-178F-4ED7-A1AC-ADACDC82EB45}" type="slidenum">
              <a:rPr lang="en-GB" smtClean="0"/>
              <a:t>‹#›</a:t>
            </a:fld>
            <a:endParaRPr lang="en-GB" dirty="0"/>
          </a:p>
        </p:txBody>
      </p:sp>
    </p:spTree>
    <p:extLst>
      <p:ext uri="{BB962C8B-B14F-4D97-AF65-F5344CB8AC3E}">
        <p14:creationId xmlns:p14="http://schemas.microsoft.com/office/powerpoint/2010/main" val="2695957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471936-AF31-44B2-B0CE-1D4917A0599B}" type="datetime1">
              <a:rPr lang="en-GB" smtClean="0"/>
              <a:t>20/03/2023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F02C6EB-178F-4ED7-A1AC-ADACDC82EB45}" type="slidenum">
              <a:rPr lang="en-GB" smtClean="0"/>
              <a:t>‹#›</a:t>
            </a:fld>
            <a:endParaRPr lang="en-GB" dirty="0"/>
          </a:p>
        </p:txBody>
      </p:sp>
    </p:spTree>
    <p:extLst>
      <p:ext uri="{BB962C8B-B14F-4D97-AF65-F5344CB8AC3E}">
        <p14:creationId xmlns:p14="http://schemas.microsoft.com/office/powerpoint/2010/main" val="898242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0E649A-9D87-4DC3-840B-73EE6F7B96DC}" type="datetime1">
              <a:rPr lang="en-GB" smtClean="0"/>
              <a:t>20/03/2023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F02C6EB-178F-4ED7-A1AC-ADACDC82EB45}" type="slidenum">
              <a:rPr lang="en-GB" smtClean="0"/>
              <a:t>‹#›</a:t>
            </a:fld>
            <a:endParaRPr lang="en-GB" dirty="0"/>
          </a:p>
        </p:txBody>
      </p:sp>
    </p:spTree>
    <p:extLst>
      <p:ext uri="{BB962C8B-B14F-4D97-AF65-F5344CB8AC3E}">
        <p14:creationId xmlns:p14="http://schemas.microsoft.com/office/powerpoint/2010/main" val="1171953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5336E-69C0-4980-AEFB-17822E0C9EC1}" type="datetime1">
              <a:rPr lang="en-GB" smtClean="0"/>
              <a:t>20/03/2023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F02C6EB-178F-4ED7-A1AC-ADACDC82EB45}" type="slidenum">
              <a:rPr lang="en-GB" smtClean="0"/>
              <a:t>‹#›</a:t>
            </a:fld>
            <a:endParaRPr lang="en-GB" dirty="0"/>
          </a:p>
        </p:txBody>
      </p:sp>
    </p:spTree>
    <p:extLst>
      <p:ext uri="{BB962C8B-B14F-4D97-AF65-F5344CB8AC3E}">
        <p14:creationId xmlns:p14="http://schemas.microsoft.com/office/powerpoint/2010/main" val="4073145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042271F-66D9-4A9C-91A6-5ECB04D44DDA}" type="datetime1">
              <a:rPr lang="en-GB" smtClean="0"/>
              <a:t>20/03/2023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F02C6EB-178F-4ED7-A1AC-ADACDC82EB45}" type="slidenum">
              <a:rPr lang="en-GB" smtClean="0"/>
              <a:t>‹#›</a:t>
            </a:fld>
            <a:endParaRPr lang="en-GB" dirty="0"/>
          </a:p>
        </p:txBody>
      </p:sp>
    </p:spTree>
    <p:extLst>
      <p:ext uri="{BB962C8B-B14F-4D97-AF65-F5344CB8AC3E}">
        <p14:creationId xmlns:p14="http://schemas.microsoft.com/office/powerpoint/2010/main" val="1081527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5FA4AA5-3E8A-4F59-BFE7-F193C216D550}" type="datetime1">
              <a:rPr lang="en-GB" smtClean="0"/>
              <a:t>20/03/2023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F02C6EB-178F-4ED7-A1AC-ADACDC82EB45}" type="slidenum">
              <a:rPr lang="en-GB" smtClean="0"/>
              <a:t>‹#›</a:t>
            </a:fld>
            <a:endParaRPr lang="en-GB" dirty="0"/>
          </a:p>
        </p:txBody>
      </p:sp>
    </p:spTree>
    <p:extLst>
      <p:ext uri="{BB962C8B-B14F-4D97-AF65-F5344CB8AC3E}">
        <p14:creationId xmlns:p14="http://schemas.microsoft.com/office/powerpoint/2010/main" val="730505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1A4C143-5AE4-4E51-880A-DE31C4306680}" type="datetime1">
              <a:rPr lang="en-GB" smtClean="0"/>
              <a:t>20/03/2023</a:t>
            </a:fld>
            <a:endParaRPr lang="en-GB"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F02C6EB-178F-4ED7-A1AC-ADACDC82EB45}" type="slidenum">
              <a:rPr lang="en-GB" smtClean="0"/>
              <a:t>‹#›</a:t>
            </a:fld>
            <a:endParaRPr lang="en-GB" dirty="0"/>
          </a:p>
        </p:txBody>
      </p:sp>
    </p:spTree>
    <p:extLst>
      <p:ext uri="{BB962C8B-B14F-4D97-AF65-F5344CB8AC3E}">
        <p14:creationId xmlns:p14="http://schemas.microsoft.com/office/powerpoint/2010/main" val="5717063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tiff"/><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support%20by%20Maxim%20Kulikov%20from%20%3ca%20href=%22https:/thenounproject.com/browse/icons/term/support/%22%20target=%22_blank%22%20title=%22support%20Icons%22%3eNoun%20Project%3c/a%3e" TargetMode="External"/><Relationship Id="rId5" Type="http://schemas.openxmlformats.org/officeDocument/2006/relationships/slide" Target="slide14.xml"/><Relationship Id="rId4" Type="http://schemas.openxmlformats.org/officeDocument/2006/relationships/image" Target="../media/image2.png"/><Relationship Id="rId9" Type="http://schemas.openxmlformats.org/officeDocument/2006/relationships/hyperlink" Target="https://www.ucl.ac.uk/par/"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hr-services@ucl.ac.uk" TargetMode="External"/><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33.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package" Target="../embeddings/Microsoft_Visio_Drawing.vsdx"/><Relationship Id="rId5" Type="http://schemas.openxmlformats.org/officeDocument/2006/relationships/image" Target="../media/image32.sv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tiff"/><Relationship Id="rId7" Type="http://schemas.openxmlformats.org/officeDocument/2006/relationships/hyperlink" Target="https://www.ucl.ac.uk/human-resources/professorial-appraisal-review"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mailto:hr-services@ucl.ac.uk" TargetMode="External"/><Relationship Id="rId5" Type="http://schemas.openxmlformats.org/officeDocument/2006/relationships/image" Target="../media/image5.png"/><Relationship Id="rId4" Type="http://schemas.openxmlformats.org/officeDocument/2006/relationships/hyperlink" Target="support%20by%20Maxim%20Kulikov%20from%20%3ca%20href=%22https:/thenounproject.com/browse/icons/term/support/%22%20target=%22_blank%22%20title=%22support%20Icons%22%3eNoun%20Project%3c/a%3e"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www.ucl.ac.uk/par/" TargetMode="External"/><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mailto:myfinancehelp@ucl.ac.uk" TargetMode="External"/><Relationship Id="rId7" Type="http://schemas.openxmlformats.org/officeDocument/2006/relationships/image" Target="../media/image15.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hyperlink" Target="mailto:hr-services@ucl.ac.uk" TargetMode="External"/><Relationship Id="rId5" Type="http://schemas.openxmlformats.org/officeDocument/2006/relationships/hyperlink" Target="https://www.ucl.ac.uk/isd/how-to/research-publications-service-rps."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mailto:hr-services@ucl.ac.uk" TargetMode="External"/><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hyperlink" Target="https://www.ucl.ac.uk/myhr/" TargetMode="External"/><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mailto:hr-services@ucl.ac.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hyperlink" Target="https://iris.ucl.ac.uk/iris/" TargetMode="Externa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DE283-FAB4-159E-0444-25D399C79C5E}"/>
              </a:ext>
            </a:extLst>
          </p:cNvPr>
          <p:cNvSpPr>
            <a:spLocks noGrp="1"/>
          </p:cNvSpPr>
          <p:nvPr>
            <p:ph type="ctrTitle"/>
          </p:nvPr>
        </p:nvSpPr>
        <p:spPr>
          <a:xfrm>
            <a:off x="514350" y="-3448756"/>
            <a:ext cx="5829300" cy="3448756"/>
          </a:xfrm>
        </p:spPr>
        <p:txBody>
          <a:bodyPr vert="horz" lIns="91440" tIns="45720" rIns="91440" bIns="45720" rtlCol="0" anchor="b">
            <a:normAutofit/>
          </a:bodyPr>
          <a:lstStyle/>
          <a:p>
            <a:r>
              <a:rPr lang="en-GB" dirty="0"/>
              <a:t>Overview</a:t>
            </a:r>
          </a:p>
        </p:txBody>
      </p:sp>
      <p:sp>
        <p:nvSpPr>
          <p:cNvPr id="6" name="Rectangle 5">
            <a:extLst>
              <a:ext uri="{FF2B5EF4-FFF2-40B4-BE49-F238E27FC236}">
                <a16:creationId xmlns:a16="http://schemas.microsoft.com/office/drawing/2014/main" id="{6272D2E3-2D39-9104-11FD-F42E059E2A03}"/>
              </a:ext>
              <a:ext uri="{C183D7F6-B498-43B3-948B-1728B52AA6E4}">
                <adec:decorative xmlns:adec="http://schemas.microsoft.com/office/drawing/2017/decorative" val="1"/>
              </a:ext>
            </a:extLst>
          </p:cNvPr>
          <p:cNvSpPr/>
          <p:nvPr/>
        </p:nvSpPr>
        <p:spPr>
          <a:xfrm>
            <a:off x="1" y="7810"/>
            <a:ext cx="6858000" cy="1096378"/>
          </a:xfrm>
          <a:prstGeom prst="rect">
            <a:avLst/>
          </a:prstGeom>
          <a:solidFill>
            <a:srgbClr val="B1D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D6D2C4"/>
              </a:solidFill>
            </a:endParaRPr>
          </a:p>
        </p:txBody>
      </p:sp>
      <p:pic>
        <p:nvPicPr>
          <p:cNvPr id="7" name="Picture 6">
            <a:extLst>
              <a:ext uri="{FF2B5EF4-FFF2-40B4-BE49-F238E27FC236}">
                <a16:creationId xmlns:a16="http://schemas.microsoft.com/office/drawing/2014/main" id="{ED253CC1-BD75-C669-7C5A-B91FDD5EF0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7811"/>
            <a:ext cx="6864750" cy="554186"/>
          </a:xfrm>
          <a:prstGeom prst="rect">
            <a:avLst/>
          </a:prstGeom>
        </p:spPr>
      </p:pic>
      <p:sp>
        <p:nvSpPr>
          <p:cNvPr id="9" name="Title 4" descr="Heading">
            <a:extLst>
              <a:ext uri="{FF2B5EF4-FFF2-40B4-BE49-F238E27FC236}">
                <a16:creationId xmlns:a16="http://schemas.microsoft.com/office/drawing/2014/main" id="{DDEB9BF9-7BD8-500C-93A9-33ED5B62BF6D}"/>
              </a:ext>
            </a:extLst>
          </p:cNvPr>
          <p:cNvSpPr txBox="1">
            <a:spLocks/>
          </p:cNvSpPr>
          <p:nvPr/>
        </p:nvSpPr>
        <p:spPr>
          <a:xfrm>
            <a:off x="0" y="54358"/>
            <a:ext cx="4252500" cy="461094"/>
          </a:xfrm>
          <a:prstGeom prst="rect">
            <a:avLst/>
          </a:prstGeom>
          <a:noFill/>
        </p:spPr>
        <p:txBody>
          <a:bodyPr vert="horz" lIns="91440" tIns="45721" rIns="91440" bIns="45721" rtlCol="0" anchor="ctr">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801"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Professorial Appraisal Review System </a:t>
            </a:r>
            <a:endParaRPr lang="en-GB" sz="1801"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Title 4" descr="Heading">
            <a:extLst>
              <a:ext uri="{FF2B5EF4-FFF2-40B4-BE49-F238E27FC236}">
                <a16:creationId xmlns:a16="http://schemas.microsoft.com/office/drawing/2014/main" id="{85BBAF02-FD4C-4AD9-F2E5-088F60FFC827}"/>
              </a:ext>
            </a:extLst>
          </p:cNvPr>
          <p:cNvSpPr txBox="1">
            <a:spLocks/>
          </p:cNvSpPr>
          <p:nvPr/>
        </p:nvSpPr>
        <p:spPr>
          <a:xfrm>
            <a:off x="-6750" y="602545"/>
            <a:ext cx="4252500" cy="461094"/>
          </a:xfrm>
          <a:prstGeom prst="rect">
            <a:avLst/>
          </a:prstGeom>
          <a:noFill/>
        </p:spPr>
        <p:txBody>
          <a:bodyPr vert="horz" lIns="91440" tIns="45721" rIns="91440" bIns="45721"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801" b="1" dirty="0">
                <a:latin typeface="Arial" panose="020B0604020202020204" pitchFamily="34" charset="0"/>
                <a:ea typeface="Times New Roman" panose="02020603050405020304" pitchFamily="18" charset="0"/>
                <a:cs typeface="Times New Roman" panose="02020603050405020304" pitchFamily="18" charset="0"/>
              </a:rPr>
              <a:t>Quick Reference Guide - Appraisee</a:t>
            </a:r>
            <a:endParaRPr lang="en-GB" sz="1801"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74239FB8-4985-66EF-51D7-6C6532B5442E}"/>
              </a:ext>
              <a:ext uri="{C183D7F6-B498-43B3-948B-1728B52AA6E4}">
                <adec:decorative xmlns:adec="http://schemas.microsoft.com/office/drawing/2017/decorative" val="1"/>
              </a:ext>
            </a:extLst>
          </p:cNvPr>
          <p:cNvPicPr>
            <a:picLocks/>
          </p:cNvPicPr>
          <p:nvPr/>
        </p:nvPicPr>
        <p:blipFill>
          <a:blip r:embed="rId4"/>
          <a:stretch>
            <a:fillRect/>
          </a:stretch>
        </p:blipFill>
        <p:spPr>
          <a:xfrm rot="10800000" flipH="1">
            <a:off x="123824" y="1101499"/>
            <a:ext cx="546014" cy="696894"/>
          </a:xfrm>
          <a:prstGeom prst="rect">
            <a:avLst/>
          </a:prstGeom>
        </p:spPr>
      </p:pic>
      <p:sp>
        <p:nvSpPr>
          <p:cNvPr id="3" name="TextBox 2">
            <a:extLst>
              <a:ext uri="{FF2B5EF4-FFF2-40B4-BE49-F238E27FC236}">
                <a16:creationId xmlns:a16="http://schemas.microsoft.com/office/drawing/2014/main" id="{873397A3-4A5F-99E6-49BF-3685E918FA79}"/>
              </a:ext>
            </a:extLst>
          </p:cNvPr>
          <p:cNvSpPr txBox="1"/>
          <p:nvPr/>
        </p:nvSpPr>
        <p:spPr>
          <a:xfrm>
            <a:off x="669839" y="1265738"/>
            <a:ext cx="6064335" cy="461665"/>
          </a:xfrm>
          <a:prstGeom prst="rect">
            <a:avLst/>
          </a:prstGeom>
          <a:noFill/>
        </p:spPr>
        <p:txBody>
          <a:bodyPr wrap="square" rtlCol="0">
            <a:spAutoFit/>
          </a:bodyPr>
          <a:lstStyle/>
          <a:p>
            <a:pPr>
              <a:spcBef>
                <a:spcPts val="1200"/>
              </a:spcBef>
              <a:spcAft>
                <a:spcPts val="300"/>
              </a:spcAft>
            </a:pPr>
            <a:r>
              <a:rPr lang="en-GB" sz="2400" b="1" dirty="0">
                <a:latin typeface="Arial" panose="020B0604020202020204" pitchFamily="34" charset="0"/>
              </a:rPr>
              <a:t>OVERVIEW</a:t>
            </a:r>
          </a:p>
        </p:txBody>
      </p:sp>
      <p:sp>
        <p:nvSpPr>
          <p:cNvPr id="10" name="TextBox 9">
            <a:extLst>
              <a:ext uri="{FF2B5EF4-FFF2-40B4-BE49-F238E27FC236}">
                <a16:creationId xmlns:a16="http://schemas.microsoft.com/office/drawing/2014/main" id="{95D98A62-7086-2ADC-645A-80CE7075E30A}"/>
              </a:ext>
            </a:extLst>
          </p:cNvPr>
          <p:cNvSpPr txBox="1"/>
          <p:nvPr/>
        </p:nvSpPr>
        <p:spPr>
          <a:xfrm>
            <a:off x="123825" y="1889724"/>
            <a:ext cx="3058287" cy="3323987"/>
          </a:xfrm>
          <a:prstGeom prst="rect">
            <a:avLst/>
          </a:prstGeom>
          <a:noFill/>
        </p:spPr>
        <p:txBody>
          <a:bodyPr wrap="square" rtlCol="0">
            <a:spAutoFit/>
          </a:bodyPr>
          <a:lstStyle/>
          <a:p>
            <a:pPr algn="just"/>
            <a:r>
              <a:rPr lang="en-GB" sz="1400" dirty="0">
                <a:latin typeface="Arial" panose="020B0604020202020204" pitchFamily="34" charset="0"/>
                <a:ea typeface="Times New Roman" panose="02020603050405020304" pitchFamily="18" charset="0"/>
                <a:cs typeface="Times New Roman" panose="02020603050405020304" pitchFamily="18" charset="0"/>
              </a:rPr>
              <a:t>The Professorial Appraisal Review system allows members of the UCL professoriate to complete their appraisal online.  The system uses an electronic, interactive form, which automatically draws data from UCL databases regarding a professor's publications, research grants, research students, honours and awards during the appraisal period. Please note that if publications or grants have been used in previous submissions, they will no longer be available for the next appraisal cycle. </a:t>
            </a:r>
          </a:p>
        </p:txBody>
      </p:sp>
      <p:cxnSp>
        <p:nvCxnSpPr>
          <p:cNvPr id="5" name="Straight Connector 4">
            <a:extLst>
              <a:ext uri="{FF2B5EF4-FFF2-40B4-BE49-F238E27FC236}">
                <a16:creationId xmlns:a16="http://schemas.microsoft.com/office/drawing/2014/main" id="{BEE70155-3DDB-4D4E-A9AC-64CCDA914CCA}"/>
              </a:ext>
              <a:ext uri="{C183D7F6-B498-43B3-948B-1728B52AA6E4}">
                <adec:decorative xmlns:adec="http://schemas.microsoft.com/office/drawing/2017/decorative" val="1"/>
              </a:ext>
            </a:extLst>
          </p:cNvPr>
          <p:cNvCxnSpPr/>
          <p:nvPr/>
        </p:nvCxnSpPr>
        <p:spPr>
          <a:xfrm>
            <a:off x="123825" y="1788363"/>
            <a:ext cx="66103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B7BDF35-42AE-3427-CA45-58BD89CA0E9B}"/>
              </a:ext>
            </a:extLst>
          </p:cNvPr>
          <p:cNvSpPr txBox="1"/>
          <p:nvPr/>
        </p:nvSpPr>
        <p:spPr>
          <a:xfrm>
            <a:off x="3429000" y="1889724"/>
            <a:ext cx="3058287" cy="2031325"/>
          </a:xfrm>
          <a:prstGeom prst="rect">
            <a:avLst/>
          </a:prstGeom>
          <a:noFill/>
        </p:spPr>
        <p:txBody>
          <a:bodyPr wrap="square" rtlCol="0">
            <a:spAutoFit/>
          </a:bodyPr>
          <a:lstStyle/>
          <a:p>
            <a:pPr algn="just"/>
            <a:r>
              <a:rPr lang="en-GB" sz="1400" dirty="0">
                <a:latin typeface="Arial" panose="020B0604020202020204" pitchFamily="34" charset="0"/>
                <a:ea typeface="Times New Roman" panose="02020603050405020304" pitchFamily="18" charset="0"/>
                <a:cs typeface="Times New Roman" panose="02020603050405020304" pitchFamily="18" charset="0"/>
              </a:rPr>
              <a:t>This guide sets out an overview of how to navigate the Professorial Appraisal Review system as an </a:t>
            </a:r>
            <a:r>
              <a:rPr lang="en-GB" sz="1400" b="1" dirty="0">
                <a:latin typeface="Arial" panose="020B0604020202020204" pitchFamily="34" charset="0"/>
                <a:ea typeface="Times New Roman" panose="02020603050405020304" pitchFamily="18" charset="0"/>
                <a:cs typeface="Times New Roman" panose="02020603050405020304" pitchFamily="18" charset="0"/>
              </a:rPr>
              <a:t>appraisee</a:t>
            </a:r>
            <a:r>
              <a:rPr lang="en-GB" sz="1400" dirty="0">
                <a:latin typeface="Arial" panose="020B0604020202020204" pitchFamily="34" charset="0"/>
                <a:ea typeface="Times New Roman" panose="02020603050405020304" pitchFamily="18" charset="0"/>
                <a:cs typeface="Times New Roman" panose="02020603050405020304" pitchFamily="18" charset="0"/>
              </a:rPr>
              <a:t>, how to fill out each section and how to update data which is drawn in from UCL databases. A high level process map of the Professorial Appraisal Review (PAR) can be found </a:t>
            </a:r>
            <a:r>
              <a:rPr lang="en-GB" sz="1400" dirty="0">
                <a:latin typeface="Arial" panose="020B0604020202020204" pitchFamily="34" charset="0"/>
                <a:ea typeface="Times New Roman" panose="02020603050405020304" pitchFamily="18" charset="0"/>
                <a:cs typeface="Times New Roman" panose="02020603050405020304" pitchFamily="18" charset="0"/>
                <a:hlinkClick r:id="rId5" action="ppaction://hlinksldjump"/>
              </a:rPr>
              <a:t>here</a:t>
            </a:r>
            <a:r>
              <a:rPr lang="en-GB" sz="1400" dirty="0">
                <a:latin typeface="Arial" panose="020B0604020202020204" pitchFamily="34" charset="0"/>
                <a:ea typeface="Times New Roman" panose="02020603050405020304" pitchFamily="18" charset="0"/>
                <a:cs typeface="Times New Roman" panose="02020603050405020304" pitchFamily="18" charset="0"/>
              </a:rPr>
              <a:t>.</a:t>
            </a:r>
          </a:p>
        </p:txBody>
      </p:sp>
      <p:pic>
        <p:nvPicPr>
          <p:cNvPr id="25" name="Picture 24">
            <a:hlinkClick r:id="rId6" action="ppaction://hlinkfile"/>
            <a:extLst>
              <a:ext uri="{FF2B5EF4-FFF2-40B4-BE49-F238E27FC236}">
                <a16:creationId xmlns:a16="http://schemas.microsoft.com/office/drawing/2014/main" id="{C8FC7897-0D55-3138-F699-3FAF3246A01D}"/>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62" r="262"/>
          <a:stretch/>
        </p:blipFill>
        <p:spPr>
          <a:xfrm>
            <a:off x="123824" y="5401819"/>
            <a:ext cx="593552" cy="596681"/>
          </a:xfrm>
          <a:prstGeom prst="rect">
            <a:avLst/>
          </a:prstGeom>
        </p:spPr>
      </p:pic>
      <p:sp>
        <p:nvSpPr>
          <p:cNvPr id="23" name="TextBox 22">
            <a:extLst>
              <a:ext uri="{FF2B5EF4-FFF2-40B4-BE49-F238E27FC236}">
                <a16:creationId xmlns:a16="http://schemas.microsoft.com/office/drawing/2014/main" id="{EACD0D18-27C7-09A2-2E18-93AF0D9D7F5C}"/>
              </a:ext>
            </a:extLst>
          </p:cNvPr>
          <p:cNvSpPr txBox="1"/>
          <p:nvPr/>
        </p:nvSpPr>
        <p:spPr>
          <a:xfrm>
            <a:off x="787400" y="5469326"/>
            <a:ext cx="5946774" cy="461665"/>
          </a:xfrm>
          <a:prstGeom prst="rect">
            <a:avLst/>
          </a:prstGeom>
          <a:noFill/>
        </p:spPr>
        <p:txBody>
          <a:bodyPr wrap="square" rtlCol="0">
            <a:spAutoFit/>
          </a:bodyPr>
          <a:lstStyle/>
          <a:p>
            <a:pPr>
              <a:spcBef>
                <a:spcPts val="1200"/>
              </a:spcBef>
              <a:spcAft>
                <a:spcPts val="300"/>
              </a:spcAft>
            </a:pPr>
            <a:r>
              <a:rPr lang="en-GB" sz="2400" b="1" dirty="0">
                <a:latin typeface="Arial" panose="020B0604020202020204" pitchFamily="34" charset="0"/>
              </a:rPr>
              <a:t>SYSTEM ACCESS</a:t>
            </a:r>
          </a:p>
        </p:txBody>
      </p:sp>
      <p:sp>
        <p:nvSpPr>
          <p:cNvPr id="21" name="TextBox 20">
            <a:extLst>
              <a:ext uri="{FF2B5EF4-FFF2-40B4-BE49-F238E27FC236}">
                <a16:creationId xmlns:a16="http://schemas.microsoft.com/office/drawing/2014/main" id="{C823D3EF-70EE-34DE-4FDA-58FB5BDC7306}"/>
              </a:ext>
            </a:extLst>
          </p:cNvPr>
          <p:cNvSpPr txBox="1"/>
          <p:nvPr/>
        </p:nvSpPr>
        <p:spPr>
          <a:xfrm>
            <a:off x="123825" y="6148045"/>
            <a:ext cx="3058287" cy="3108543"/>
          </a:xfrm>
          <a:prstGeom prst="rect">
            <a:avLst/>
          </a:prstGeom>
          <a:noFill/>
        </p:spPr>
        <p:txBody>
          <a:bodyPr wrap="square" rtlCol="0">
            <a:spAutoFit/>
          </a:bodyPr>
          <a:lstStyle/>
          <a:p>
            <a:pPr algn="just"/>
            <a:r>
              <a:rPr lang="en-GB" sz="1400" dirty="0">
                <a:effectLst/>
                <a:latin typeface="Arial" panose="020B0604020202020204" pitchFamily="34" charset="0"/>
                <a:ea typeface="Times New Roman" panose="02020603050405020304" pitchFamily="18" charset="0"/>
                <a:cs typeface="Arial" panose="020B0604020202020204" pitchFamily="34" charset="0"/>
              </a:rPr>
              <a:t>The Professorial Appraisal Review (PAR) system can be located using the following link:</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GB" sz="14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9"/>
              </a:rPr>
              <a:t>https://www.ucl.ac.uk/par/</a:t>
            </a:r>
            <a:r>
              <a:rPr lang="en-GB" sz="1400" dirty="0">
                <a:effectLst/>
                <a:latin typeface="Arial" panose="020B0604020202020204" pitchFamily="34" charset="0"/>
                <a:ea typeface="Times New Roman" panose="02020603050405020304" pitchFamily="18" charset="0"/>
              </a:rPr>
              <a:t>   </a:t>
            </a:r>
          </a:p>
          <a:p>
            <a:pPr algn="just"/>
            <a:endParaRPr lang="en-GB" sz="1400" dirty="0">
              <a:effectLst/>
              <a:latin typeface="Arial" panose="020B0604020202020204" pitchFamily="34" charset="0"/>
              <a:ea typeface="Times New Roman" panose="02020603050405020304" pitchFamily="18" charset="0"/>
            </a:endParaRPr>
          </a:p>
          <a:p>
            <a:pPr algn="just"/>
            <a:r>
              <a:rPr lang="en-GB" sz="1400" dirty="0">
                <a:latin typeface="Arial" panose="020B0604020202020204" pitchFamily="34" charset="0"/>
                <a:cs typeface="Arial" panose="020B0604020202020204" pitchFamily="34" charset="0"/>
              </a:rPr>
              <a:t>Users can log into PAR using their UCL user ID and password. Please note the username needs to be entered in capital letters (e.g. CCEARJF)</a:t>
            </a:r>
          </a:p>
          <a:p>
            <a:pPr algn="just"/>
            <a:endParaRPr lang="en-GB" sz="1400" dirty="0">
              <a:effectLst/>
              <a:latin typeface="Arial" panose="020B0604020202020204" pitchFamily="34" charset="0"/>
              <a:ea typeface="Times New Roman" panose="02020603050405020304" pitchFamily="18" charset="0"/>
            </a:endParaRPr>
          </a:p>
          <a:p>
            <a:pPr algn="just"/>
            <a:r>
              <a:rPr lang="en-GB" sz="1400" dirty="0">
                <a:effectLst/>
                <a:latin typeface="Arial" panose="020B0604020202020204" pitchFamily="34" charset="0"/>
                <a:ea typeface="Times New Roman" panose="02020603050405020304" pitchFamily="18" charset="0"/>
              </a:rPr>
              <a:t>The</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page is split into a section for Appraisees and a section for Appraisers (HoD and Deans).  </a:t>
            </a:r>
            <a:endParaRPr lang="en-GB" sz="1400" dirty="0"/>
          </a:p>
        </p:txBody>
      </p:sp>
      <p:sp>
        <p:nvSpPr>
          <p:cNvPr id="22" name="TextBox 21">
            <a:extLst>
              <a:ext uri="{FF2B5EF4-FFF2-40B4-BE49-F238E27FC236}">
                <a16:creationId xmlns:a16="http://schemas.microsoft.com/office/drawing/2014/main" id="{C96CF55B-C190-BCD6-6CDA-A12CB9E7CC39}"/>
              </a:ext>
            </a:extLst>
          </p:cNvPr>
          <p:cNvSpPr txBox="1"/>
          <p:nvPr/>
        </p:nvSpPr>
        <p:spPr>
          <a:xfrm>
            <a:off x="3428999" y="6143845"/>
            <a:ext cx="3058287" cy="3108543"/>
          </a:xfrm>
          <a:prstGeom prst="rect">
            <a:avLst/>
          </a:prstGeom>
          <a:noFill/>
        </p:spPr>
        <p:txBody>
          <a:bodyPr wrap="square" rtlCol="0">
            <a:spAutoFit/>
          </a:bodyPr>
          <a:lstStyle/>
          <a:p>
            <a:pPr algn="just"/>
            <a:r>
              <a:rPr lang="en-GB" sz="1400" dirty="0">
                <a:effectLst/>
                <a:latin typeface="Arial" panose="020B0604020202020204" pitchFamily="34" charset="0"/>
                <a:ea typeface="Times New Roman" panose="02020603050405020304" pitchFamily="18" charset="0"/>
                <a:cs typeface="Times New Roman" panose="02020603050405020304" pitchFamily="18" charset="0"/>
              </a:rPr>
              <a:t>To access </a:t>
            </a:r>
            <a:r>
              <a:rPr lang="en-GB" sz="1400" dirty="0">
                <a:latin typeface="Arial" panose="020B0604020202020204" pitchFamily="34" charset="0"/>
                <a:ea typeface="Times New Roman" panose="02020603050405020304" pitchFamily="18" charset="0"/>
                <a:cs typeface="Times New Roman" panose="02020603050405020304" pitchFamily="18" charset="0"/>
              </a:rPr>
              <a:t>open appraisals, u</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sers should select the </a:t>
            </a: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Open Appraisals </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hyperlink</a:t>
            </a: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from the appropriate section based on the users role.</a:t>
            </a:r>
            <a:endParaRPr lang="en-GB" sz="1400" dirty="0"/>
          </a:p>
          <a:p>
            <a:pPr algn="just"/>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GB" sz="1400" dirty="0">
                <a:effectLst/>
                <a:latin typeface="Arial" panose="020B0604020202020204" pitchFamily="34" charset="0"/>
                <a:ea typeface="Times New Roman" panose="02020603050405020304" pitchFamily="18" charset="0"/>
                <a:cs typeface="Times New Roman" panose="02020603050405020304" pitchFamily="18" charset="0"/>
              </a:rPr>
              <a:t>Access to PAR is restricted to professors, heads of departments (HODs) and Deans. </a:t>
            </a:r>
          </a:p>
          <a:p>
            <a:pPr algn="just"/>
            <a:endParaRPr lang="en-GB" sz="1400" dirty="0">
              <a:latin typeface="Arial" panose="020B0604020202020204" pitchFamily="34" charset="0"/>
              <a:ea typeface="Times New Roman" panose="02020603050405020304" pitchFamily="18" charset="0"/>
              <a:cs typeface="Times New Roman" panose="02020603050405020304" pitchFamily="18" charset="0"/>
            </a:endParaRPr>
          </a:p>
          <a:p>
            <a:pPr algn="just"/>
            <a:r>
              <a:rPr lang="en-GB" sz="1400" dirty="0">
                <a:effectLst/>
                <a:latin typeface="Arial" panose="020B0604020202020204" pitchFamily="34" charset="0"/>
                <a:ea typeface="Times New Roman" panose="02020603050405020304" pitchFamily="18" charset="0"/>
                <a:cs typeface="Times New Roman" panose="02020603050405020304" pitchFamily="18" charset="0"/>
              </a:rPr>
              <a:t>Only the professor and their line management have access to the appraisal record.  Once an appraisal is closed at any stage the previous stages cannot be altered.</a:t>
            </a:r>
            <a:endParaRPr lang="en-GB" sz="1400" dirty="0"/>
          </a:p>
        </p:txBody>
      </p:sp>
      <p:sp>
        <p:nvSpPr>
          <p:cNvPr id="20" name="Slide Number Placeholder 19">
            <a:extLst>
              <a:ext uri="{FF2B5EF4-FFF2-40B4-BE49-F238E27FC236}">
                <a16:creationId xmlns:a16="http://schemas.microsoft.com/office/drawing/2014/main" id="{0EA269F8-774A-FD7F-2AE8-7AF66125861D}"/>
              </a:ext>
            </a:extLst>
          </p:cNvPr>
          <p:cNvSpPr>
            <a:spLocks noGrp="1"/>
          </p:cNvSpPr>
          <p:nvPr>
            <p:ph type="sldNum" sz="quarter" idx="12"/>
          </p:nvPr>
        </p:nvSpPr>
        <p:spPr>
          <a:xfrm>
            <a:off x="6273800" y="9370786"/>
            <a:ext cx="584200" cy="527403"/>
          </a:xfrm>
        </p:spPr>
        <p:txBody>
          <a:bodyPr/>
          <a:lstStyle/>
          <a:p>
            <a:pPr algn="ctr"/>
            <a:fld id="{4F02C6EB-178F-4ED7-A1AC-ADACDC82EB45}" type="slidenum">
              <a:rPr lang="en-GB" smtClean="0"/>
              <a:pPr algn="ctr"/>
              <a:t>1</a:t>
            </a:fld>
            <a:endParaRPr lang="en-GB" dirty="0"/>
          </a:p>
        </p:txBody>
      </p:sp>
      <p:cxnSp>
        <p:nvCxnSpPr>
          <p:cNvPr id="24" name="Straight Connector 23">
            <a:extLst>
              <a:ext uri="{FF2B5EF4-FFF2-40B4-BE49-F238E27FC236}">
                <a16:creationId xmlns:a16="http://schemas.microsoft.com/office/drawing/2014/main" id="{23A84D84-DAC3-4383-D72B-38766980C7AB}"/>
              </a:ext>
              <a:ext uri="{C183D7F6-B498-43B3-948B-1728B52AA6E4}">
                <adec:decorative xmlns:adec="http://schemas.microsoft.com/office/drawing/2017/decorative" val="1"/>
              </a:ext>
            </a:extLst>
          </p:cNvPr>
          <p:cNvCxnSpPr/>
          <p:nvPr/>
        </p:nvCxnSpPr>
        <p:spPr>
          <a:xfrm>
            <a:off x="123824" y="6028980"/>
            <a:ext cx="66103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703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62DE14-6C58-9392-F01B-9615F77B16B0}"/>
              </a:ext>
            </a:extLst>
          </p:cNvPr>
          <p:cNvSpPr>
            <a:spLocks noGrp="1"/>
          </p:cNvSpPr>
          <p:nvPr>
            <p:ph type="ctrTitle"/>
          </p:nvPr>
        </p:nvSpPr>
        <p:spPr>
          <a:xfrm>
            <a:off x="514350" y="-3448756"/>
            <a:ext cx="5829300" cy="3448756"/>
          </a:xfrm>
        </p:spPr>
        <p:txBody>
          <a:bodyPr vert="horz" lIns="91440" tIns="45720" rIns="91440" bIns="45720" rtlCol="0" anchor="b">
            <a:normAutofit/>
          </a:bodyPr>
          <a:lstStyle/>
          <a:p>
            <a:r>
              <a:rPr lang="en-GB" dirty="0"/>
              <a:t>Part A tabs</a:t>
            </a:r>
          </a:p>
        </p:txBody>
      </p:sp>
      <p:sp>
        <p:nvSpPr>
          <p:cNvPr id="47" name="Rectangle 46">
            <a:extLst>
              <a:ext uri="{FF2B5EF4-FFF2-40B4-BE49-F238E27FC236}">
                <a16:creationId xmlns:a16="http://schemas.microsoft.com/office/drawing/2014/main" id="{98BA2C48-3B1D-079B-0398-827F78A3B0EA}"/>
              </a:ext>
              <a:ext uri="{C183D7F6-B498-43B3-948B-1728B52AA6E4}">
                <adec:decorative xmlns:adec="http://schemas.microsoft.com/office/drawing/2017/decorative" val="1"/>
              </a:ext>
            </a:extLst>
          </p:cNvPr>
          <p:cNvSpPr/>
          <p:nvPr/>
        </p:nvSpPr>
        <p:spPr>
          <a:xfrm>
            <a:off x="1" y="7810"/>
            <a:ext cx="6858000" cy="1096378"/>
          </a:xfrm>
          <a:prstGeom prst="rect">
            <a:avLst/>
          </a:prstGeom>
          <a:solidFill>
            <a:srgbClr val="B1D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D6D2C4"/>
              </a:solidFill>
            </a:endParaRPr>
          </a:p>
        </p:txBody>
      </p:sp>
      <p:pic>
        <p:nvPicPr>
          <p:cNvPr id="7" name="Picture 6">
            <a:extLst>
              <a:ext uri="{FF2B5EF4-FFF2-40B4-BE49-F238E27FC236}">
                <a16:creationId xmlns:a16="http://schemas.microsoft.com/office/drawing/2014/main" id="{ED253CC1-BD75-C669-7C5A-B91FDD5EF0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4381"/>
            <a:ext cx="6864750" cy="554186"/>
          </a:xfrm>
          <a:prstGeom prst="rect">
            <a:avLst/>
          </a:prstGeom>
          <a:solidFill>
            <a:srgbClr val="B1D779"/>
          </a:solidFill>
        </p:spPr>
      </p:pic>
      <p:sp>
        <p:nvSpPr>
          <p:cNvPr id="9" name="Title 4" descr="Heading">
            <a:extLst>
              <a:ext uri="{FF2B5EF4-FFF2-40B4-BE49-F238E27FC236}">
                <a16:creationId xmlns:a16="http://schemas.microsoft.com/office/drawing/2014/main" id="{DDEB9BF9-7BD8-500C-93A9-33ED5B62BF6D}"/>
              </a:ext>
            </a:extLst>
          </p:cNvPr>
          <p:cNvSpPr txBox="1">
            <a:spLocks/>
          </p:cNvSpPr>
          <p:nvPr/>
        </p:nvSpPr>
        <p:spPr>
          <a:xfrm>
            <a:off x="0" y="42166"/>
            <a:ext cx="4252500" cy="461094"/>
          </a:xfrm>
          <a:prstGeom prst="rect">
            <a:avLst/>
          </a:prstGeom>
          <a:noFill/>
        </p:spPr>
        <p:txBody>
          <a:bodyPr vert="horz" lIns="91440" tIns="45721" rIns="91440" bIns="45721" rtlCol="0" anchor="ctr">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801"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Professorial Appraisal Review System </a:t>
            </a:r>
            <a:endParaRPr lang="en-GB" sz="1801"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A0913A6C-8DDB-8BEA-0E12-4061AA9343CB}"/>
              </a:ext>
            </a:extLst>
          </p:cNvPr>
          <p:cNvSpPr txBox="1"/>
          <p:nvPr/>
        </p:nvSpPr>
        <p:spPr>
          <a:xfrm>
            <a:off x="123825" y="592638"/>
            <a:ext cx="6610349" cy="369332"/>
          </a:xfrm>
          <a:prstGeom prst="rect">
            <a:avLst/>
          </a:prstGeom>
          <a:noFill/>
        </p:spPr>
        <p:txBody>
          <a:bodyPr wrap="square" rtlCol="0">
            <a:spAutoFit/>
          </a:bodyPr>
          <a:lstStyle/>
          <a:p>
            <a:pPr>
              <a:spcBef>
                <a:spcPts val="1200"/>
              </a:spcBef>
              <a:spcAft>
                <a:spcPts val="300"/>
              </a:spcAft>
            </a:pPr>
            <a:r>
              <a:rPr lang="en-GB" b="1" dirty="0">
                <a:latin typeface="Arial" panose="020B0604020202020204" pitchFamily="34" charset="0"/>
              </a:rPr>
              <a:t>Part A tabs</a:t>
            </a:r>
          </a:p>
        </p:txBody>
      </p:sp>
      <p:sp>
        <p:nvSpPr>
          <p:cNvPr id="12" name="TextBox 11">
            <a:extLst>
              <a:ext uri="{FF2B5EF4-FFF2-40B4-BE49-F238E27FC236}">
                <a16:creationId xmlns:a16="http://schemas.microsoft.com/office/drawing/2014/main" id="{9109AF72-896B-803A-C288-9156012BEE44}"/>
              </a:ext>
            </a:extLst>
          </p:cNvPr>
          <p:cNvSpPr txBox="1"/>
          <p:nvPr/>
        </p:nvSpPr>
        <p:spPr>
          <a:xfrm>
            <a:off x="123824" y="1176224"/>
            <a:ext cx="6610349" cy="2462213"/>
          </a:xfrm>
          <a:prstGeom prst="rect">
            <a:avLst/>
          </a:prstGeom>
          <a:noFill/>
        </p:spPr>
        <p:txBody>
          <a:bodyPr wrap="square" rtlCol="0">
            <a:spAutoFit/>
          </a:bodyPr>
          <a:lstStyle/>
          <a:p>
            <a:pPr algn="just"/>
            <a:r>
              <a:rPr lang="en-GB" sz="1400" dirty="0">
                <a:latin typeface="Arial" panose="020B0604020202020204" pitchFamily="34" charset="0"/>
                <a:ea typeface="Times New Roman" panose="02020603050405020304" pitchFamily="18" charset="0"/>
                <a:cs typeface="Times New Roman" panose="02020603050405020304" pitchFamily="18" charset="0"/>
              </a:rPr>
              <a:t>Once all the information has been updated and verified the user can sign off Part A. Prior to signing off part A, we recommend users check the Appraiser is correct to avoid any delays in the appraisal review. </a:t>
            </a:r>
          </a:p>
          <a:p>
            <a:pPr algn="just"/>
            <a:endParaRPr lang="en-GB" sz="1400" dirty="0">
              <a:latin typeface="Arial" panose="020B0604020202020204" pitchFamily="34" charset="0"/>
              <a:ea typeface="Times New Roman" panose="02020603050405020304" pitchFamily="18" charset="0"/>
              <a:cs typeface="Times New Roman" panose="02020603050405020304" pitchFamily="18" charset="0"/>
            </a:endParaRPr>
          </a:p>
          <a:p>
            <a:pPr algn="just"/>
            <a:r>
              <a:rPr lang="en-GB" sz="1400" dirty="0">
                <a:latin typeface="Arial" panose="020B0604020202020204" pitchFamily="34" charset="0"/>
                <a:ea typeface="Times New Roman" panose="02020603050405020304" pitchFamily="18" charset="0"/>
                <a:cs typeface="Times New Roman" panose="02020603050405020304" pitchFamily="18" charset="0"/>
              </a:rPr>
              <a:t>To check this information, users can click on the Appraisals button on the left hand side menu when logged into PAR. The user will be returned to the ‘Appraisal Selection’ page and the Appraiser can be found under the ‘Head of Department’ section as highlighted below. If the information is incorrect please contact the HR Services helpdesk team by sending an e-mail to </a:t>
            </a:r>
            <a:r>
              <a:rPr lang="en-GB" sz="1400" b="0" i="0" u="sng" dirty="0">
                <a:solidFill>
                  <a:srgbClr val="3366CC"/>
                </a:solidFill>
                <a:effectLst/>
                <a:latin typeface="Helvetica Neue"/>
                <a:hlinkClick r:id="rId3"/>
              </a:rPr>
              <a:t>hr-services@ucl.ac.uk</a:t>
            </a:r>
            <a:r>
              <a:rPr lang="en-GB" sz="1400" b="0" i="0" dirty="0">
                <a:solidFill>
                  <a:srgbClr val="000000"/>
                </a:solidFill>
                <a:effectLst/>
                <a:latin typeface="Helvetica Neue"/>
              </a:rPr>
              <a:t> </a:t>
            </a:r>
            <a:r>
              <a:rPr lang="en-GB" sz="1400" dirty="0">
                <a:latin typeface="Arial" panose="020B0604020202020204" pitchFamily="34" charset="0"/>
                <a:ea typeface="Times New Roman" panose="02020603050405020304" pitchFamily="18" charset="0"/>
                <a:cs typeface="Times New Roman" panose="02020603050405020304" pitchFamily="18" charset="0"/>
              </a:rPr>
              <a:t>and </a:t>
            </a:r>
            <a:r>
              <a:rPr lang="en-GB" sz="1400" b="0" i="0" dirty="0">
                <a:solidFill>
                  <a:srgbClr val="000000"/>
                </a:solidFill>
                <a:effectLst/>
                <a:latin typeface="Arial" panose="020B0604020202020204" pitchFamily="34" charset="0"/>
              </a:rPr>
              <a:t>clearly indicate the problem area in the subject of your email e.g. </a:t>
            </a:r>
            <a:r>
              <a:rPr lang="en-GB" sz="1400" dirty="0">
                <a:solidFill>
                  <a:srgbClr val="000000"/>
                </a:solidFill>
                <a:latin typeface="Arial" panose="020B0604020202020204" pitchFamily="34" charset="0"/>
              </a:rPr>
              <a:t>“</a:t>
            </a:r>
            <a:r>
              <a:rPr lang="en-GB" sz="1400" b="0" i="0" dirty="0">
                <a:solidFill>
                  <a:srgbClr val="000000"/>
                </a:solidFill>
                <a:effectLst/>
                <a:latin typeface="Arial" panose="020B0604020202020204" pitchFamily="34" charset="0"/>
              </a:rPr>
              <a:t>PAR – Incorrect Appraiser”</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2" name="Group 1" descr="Image of Professorial Appraisal Review system">
            <a:extLst>
              <a:ext uri="{FF2B5EF4-FFF2-40B4-BE49-F238E27FC236}">
                <a16:creationId xmlns:a16="http://schemas.microsoft.com/office/drawing/2014/main" id="{84ED9D3C-6D67-F138-262B-119A527F0C47}"/>
              </a:ext>
            </a:extLst>
          </p:cNvPr>
          <p:cNvGrpSpPr/>
          <p:nvPr/>
        </p:nvGrpSpPr>
        <p:grpSpPr>
          <a:xfrm>
            <a:off x="194000" y="3698016"/>
            <a:ext cx="1290618" cy="1278489"/>
            <a:chOff x="193999" y="3073683"/>
            <a:chExt cx="536940" cy="783282"/>
          </a:xfrm>
        </p:grpSpPr>
        <p:pic>
          <p:nvPicPr>
            <p:cNvPr id="8" name="Picture 7" descr="A screenshot of a computer&#10;&#10;Description automatically generated">
              <a:extLst>
                <a:ext uri="{FF2B5EF4-FFF2-40B4-BE49-F238E27FC236}">
                  <a16:creationId xmlns:a16="http://schemas.microsoft.com/office/drawing/2014/main" id="{F69B8A10-B42D-35E0-68E7-FF4D0238EE26}"/>
                </a:ext>
              </a:extLst>
            </p:cNvPr>
            <p:cNvPicPr>
              <a:picLocks noChangeAspect="1"/>
            </p:cNvPicPr>
            <p:nvPr/>
          </p:nvPicPr>
          <p:blipFill rotWithShape="1">
            <a:blip r:embed="rId4"/>
            <a:srcRect t="29298" r="91501" b="20669"/>
            <a:stretch/>
          </p:blipFill>
          <p:spPr>
            <a:xfrm>
              <a:off x="199345" y="3073683"/>
              <a:ext cx="531594" cy="783282"/>
            </a:xfrm>
            <a:prstGeom prst="rect">
              <a:avLst/>
            </a:prstGeom>
            <a:effectLst>
              <a:outerShdw blurRad="63500" sx="102000" sy="102000" algn="ctr" rotWithShape="0">
                <a:prstClr val="black">
                  <a:alpha val="40000"/>
                </a:prstClr>
              </a:outerShdw>
            </a:effectLst>
          </p:spPr>
        </p:pic>
        <p:sp>
          <p:nvSpPr>
            <p:cNvPr id="5" name="Rectangle 4">
              <a:extLst>
                <a:ext uri="{FF2B5EF4-FFF2-40B4-BE49-F238E27FC236}">
                  <a16:creationId xmlns:a16="http://schemas.microsoft.com/office/drawing/2014/main" id="{E603AF20-AF53-881D-BE34-1D4FBBE0E57C}"/>
                </a:ext>
              </a:extLst>
            </p:cNvPr>
            <p:cNvSpPr/>
            <p:nvPr/>
          </p:nvSpPr>
          <p:spPr>
            <a:xfrm>
              <a:off x="193999" y="3276148"/>
              <a:ext cx="345087" cy="12955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4" name="Group 33" descr="Image of Professorial Appraisal Review system">
            <a:extLst>
              <a:ext uri="{FF2B5EF4-FFF2-40B4-BE49-F238E27FC236}">
                <a16:creationId xmlns:a16="http://schemas.microsoft.com/office/drawing/2014/main" id="{4CAAC365-CC7A-2A45-3705-294F5AB71FAA}"/>
              </a:ext>
            </a:extLst>
          </p:cNvPr>
          <p:cNvGrpSpPr/>
          <p:nvPr/>
        </p:nvGrpSpPr>
        <p:grpSpPr>
          <a:xfrm>
            <a:off x="1676734" y="3705247"/>
            <a:ext cx="4734665" cy="1298947"/>
            <a:chOff x="194000" y="4731526"/>
            <a:chExt cx="4734665" cy="1298947"/>
          </a:xfrm>
        </p:grpSpPr>
        <p:pic>
          <p:nvPicPr>
            <p:cNvPr id="35" name="Picture 34" descr="Graphical user interface&#10;&#10;Description automatically generated with low confidence">
              <a:extLst>
                <a:ext uri="{FF2B5EF4-FFF2-40B4-BE49-F238E27FC236}">
                  <a16:creationId xmlns:a16="http://schemas.microsoft.com/office/drawing/2014/main" id="{FAB23E81-BFEB-7E47-7EE1-CCFD3859EDF4}"/>
                </a:ext>
              </a:extLst>
            </p:cNvPr>
            <p:cNvPicPr>
              <a:picLocks noChangeAspect="1"/>
            </p:cNvPicPr>
            <p:nvPr/>
          </p:nvPicPr>
          <p:blipFill rotWithShape="1">
            <a:blip r:embed="rId5"/>
            <a:srcRect r="25695"/>
            <a:stretch/>
          </p:blipFill>
          <p:spPr>
            <a:xfrm>
              <a:off x="194000" y="4731526"/>
              <a:ext cx="4734665" cy="1298947"/>
            </a:xfrm>
            <a:prstGeom prst="rect">
              <a:avLst/>
            </a:prstGeom>
            <a:effectLst>
              <a:outerShdw blurRad="63500" sx="102000" sy="102000" algn="ctr" rotWithShape="0">
                <a:prstClr val="black">
                  <a:alpha val="40000"/>
                </a:prstClr>
              </a:outerShdw>
            </a:effectLst>
          </p:spPr>
        </p:pic>
        <p:sp>
          <p:nvSpPr>
            <p:cNvPr id="38" name="Rectangle 37">
              <a:extLst>
                <a:ext uri="{FF2B5EF4-FFF2-40B4-BE49-F238E27FC236}">
                  <a16:creationId xmlns:a16="http://schemas.microsoft.com/office/drawing/2014/main" id="{54693CD1-BC62-ECAC-3D27-22515CEF73A4}"/>
                </a:ext>
              </a:extLst>
            </p:cNvPr>
            <p:cNvSpPr/>
            <p:nvPr/>
          </p:nvSpPr>
          <p:spPr>
            <a:xfrm>
              <a:off x="1586500" y="5454536"/>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Joe Bloggs</a:t>
              </a:r>
            </a:p>
          </p:txBody>
        </p:sp>
        <p:sp>
          <p:nvSpPr>
            <p:cNvPr id="39" name="Rectangle 38">
              <a:extLst>
                <a:ext uri="{FF2B5EF4-FFF2-40B4-BE49-F238E27FC236}">
                  <a16:creationId xmlns:a16="http://schemas.microsoft.com/office/drawing/2014/main" id="{0DE9F8E2-CADF-EBCE-7E7E-510B94BDB65A}"/>
                </a:ext>
              </a:extLst>
            </p:cNvPr>
            <p:cNvSpPr/>
            <p:nvPr/>
          </p:nvSpPr>
          <p:spPr>
            <a:xfrm>
              <a:off x="2724563" y="5589859"/>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00" dirty="0">
                <a:solidFill>
                  <a:srgbClr val="67A2E0"/>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A194177E-657B-ACFA-A466-5A0C2E3FA1B8}"/>
                </a:ext>
              </a:extLst>
            </p:cNvPr>
            <p:cNvSpPr/>
            <p:nvPr/>
          </p:nvSpPr>
          <p:spPr>
            <a:xfrm>
              <a:off x="1875425" y="5839134"/>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John Doe</a:t>
              </a:r>
            </a:p>
          </p:txBody>
        </p:sp>
        <p:sp>
          <p:nvSpPr>
            <p:cNvPr id="41" name="Rectangle 40">
              <a:extLst>
                <a:ext uri="{FF2B5EF4-FFF2-40B4-BE49-F238E27FC236}">
                  <a16:creationId xmlns:a16="http://schemas.microsoft.com/office/drawing/2014/main" id="{67034330-C3C2-8DE8-487D-9EE287FEEAA9}"/>
                </a:ext>
              </a:extLst>
            </p:cNvPr>
            <p:cNvSpPr/>
            <p:nvPr/>
          </p:nvSpPr>
          <p:spPr>
            <a:xfrm>
              <a:off x="4542425" y="5839134"/>
              <a:ext cx="38624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123456</a:t>
              </a:r>
            </a:p>
          </p:txBody>
        </p:sp>
        <p:sp>
          <p:nvSpPr>
            <p:cNvPr id="37" name="Rectangle 36">
              <a:extLst>
                <a:ext uri="{FF2B5EF4-FFF2-40B4-BE49-F238E27FC236}">
                  <a16:creationId xmlns:a16="http://schemas.microsoft.com/office/drawing/2014/main" id="{F1D04E6A-60A4-79F6-6FCD-8467065C52DF}"/>
                </a:ext>
              </a:extLst>
            </p:cNvPr>
            <p:cNvSpPr/>
            <p:nvPr/>
          </p:nvSpPr>
          <p:spPr>
            <a:xfrm>
              <a:off x="1911899" y="5759998"/>
              <a:ext cx="515976" cy="19289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3" name="TextBox 32">
            <a:extLst>
              <a:ext uri="{FF2B5EF4-FFF2-40B4-BE49-F238E27FC236}">
                <a16:creationId xmlns:a16="http://schemas.microsoft.com/office/drawing/2014/main" id="{AB6B57EF-664B-8182-2CDD-650AAE6C5EB7}"/>
              </a:ext>
            </a:extLst>
          </p:cNvPr>
          <p:cNvSpPr txBox="1"/>
          <p:nvPr/>
        </p:nvSpPr>
        <p:spPr>
          <a:xfrm>
            <a:off x="123821" y="5174227"/>
            <a:ext cx="6610349" cy="1492716"/>
          </a:xfrm>
          <a:prstGeom prst="rect">
            <a:avLst/>
          </a:prstGeom>
          <a:noFill/>
        </p:spPr>
        <p:txBody>
          <a:bodyPr wrap="square" rtlCol="0">
            <a:spAutoFit/>
          </a:bodyPr>
          <a:lstStyle/>
          <a:p>
            <a:pPr algn="just">
              <a:spcAft>
                <a:spcPts val="600"/>
              </a:spcAft>
            </a:pPr>
            <a:r>
              <a:rPr lang="en-GB" sz="1600" b="1" dirty="0">
                <a:latin typeface="Arial" panose="020B0604020202020204" pitchFamily="34" charset="0"/>
                <a:cs typeface="Times New Roman" panose="02020603050405020304" pitchFamily="18" charset="0"/>
              </a:rPr>
              <a:t>Sign Off</a:t>
            </a:r>
          </a:p>
          <a:p>
            <a:pPr algn="just"/>
            <a:r>
              <a:rPr lang="en-GB" sz="1400" dirty="0">
                <a:effectLst/>
                <a:latin typeface="Arial" panose="020B0604020202020204" pitchFamily="34" charset="0"/>
                <a:ea typeface="Times New Roman" panose="02020603050405020304" pitchFamily="18" charset="0"/>
                <a:cs typeface="Times New Roman" panose="02020603050405020304" pitchFamily="18" charset="0"/>
              </a:rPr>
              <a:t>Once all required information has been added to support the appraisal submission, the appraisee can now sign off </a:t>
            </a:r>
            <a:r>
              <a:rPr lang="en-GB" sz="1400" dirty="0">
                <a:latin typeface="Arial" panose="020B0604020202020204" pitchFamily="34" charset="0"/>
                <a:ea typeface="Times New Roman" panose="02020603050405020304" pitchFamily="18" charset="0"/>
                <a:cs typeface="Times New Roman" panose="02020603050405020304" pitchFamily="18" charset="0"/>
              </a:rPr>
              <a:t>their submission </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by clicking the ‘</a:t>
            </a: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Sign off A</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button. The Appraiser will be notified and they can view and complete the next section (Part B). </a:t>
            </a:r>
          </a:p>
          <a:p>
            <a:pPr algn="just"/>
            <a:r>
              <a:rPr lang="en-GB" sz="1400" dirty="0">
                <a:latin typeface="Arial" panose="020B0604020202020204" pitchFamily="34" charset="0"/>
                <a:ea typeface="Times New Roman" panose="02020603050405020304" pitchFamily="18" charset="0"/>
                <a:cs typeface="Times New Roman" panose="02020603050405020304" pitchFamily="18" charset="0"/>
              </a:rPr>
              <a:t>Note: Users should ensure the Appraiser linked on their appraisal is correct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43" name="Group 42" descr="Image of Professorial Appraisal Review system">
            <a:extLst>
              <a:ext uri="{FF2B5EF4-FFF2-40B4-BE49-F238E27FC236}">
                <a16:creationId xmlns:a16="http://schemas.microsoft.com/office/drawing/2014/main" id="{835BE11E-744B-4805-3643-FAA9DA9AE04D}"/>
              </a:ext>
            </a:extLst>
          </p:cNvPr>
          <p:cNvGrpSpPr/>
          <p:nvPr/>
        </p:nvGrpSpPr>
        <p:grpSpPr>
          <a:xfrm>
            <a:off x="194000" y="6769475"/>
            <a:ext cx="6260482" cy="1565517"/>
            <a:chOff x="193999" y="2615022"/>
            <a:chExt cx="6260482" cy="1565517"/>
          </a:xfrm>
        </p:grpSpPr>
        <p:grpSp>
          <p:nvGrpSpPr>
            <p:cNvPr id="31" name="Group 30">
              <a:extLst>
                <a:ext uri="{FF2B5EF4-FFF2-40B4-BE49-F238E27FC236}">
                  <a16:creationId xmlns:a16="http://schemas.microsoft.com/office/drawing/2014/main" id="{77EF830D-AEA7-C02C-63AE-9F46B3AD51C1}"/>
                </a:ext>
              </a:extLst>
            </p:cNvPr>
            <p:cNvGrpSpPr/>
            <p:nvPr/>
          </p:nvGrpSpPr>
          <p:grpSpPr>
            <a:xfrm>
              <a:off x="199345" y="2615022"/>
              <a:ext cx="6255136" cy="1565517"/>
              <a:chOff x="199345" y="2615022"/>
              <a:chExt cx="6255136" cy="1565517"/>
            </a:xfrm>
          </p:grpSpPr>
          <p:pic>
            <p:nvPicPr>
              <p:cNvPr id="3" name="Picture 2" descr="A screenshot of a computer&#10;&#10;Description automatically generated">
                <a:extLst>
                  <a:ext uri="{FF2B5EF4-FFF2-40B4-BE49-F238E27FC236}">
                    <a16:creationId xmlns:a16="http://schemas.microsoft.com/office/drawing/2014/main" id="{A6F522DA-5740-18EB-712B-1A8624B5392F}"/>
                  </a:ext>
                </a:extLst>
              </p:cNvPr>
              <p:cNvPicPr>
                <a:picLocks noChangeAspect="1"/>
              </p:cNvPicPr>
              <p:nvPr/>
            </p:nvPicPr>
            <p:blipFill>
              <a:blip r:embed="rId4"/>
              <a:stretch>
                <a:fillRect/>
              </a:stretch>
            </p:blipFill>
            <p:spPr>
              <a:xfrm>
                <a:off x="199345" y="2615022"/>
                <a:ext cx="6255136" cy="1565517"/>
              </a:xfrm>
              <a:prstGeom prst="rect">
                <a:avLst/>
              </a:prstGeom>
              <a:effectLst>
                <a:outerShdw blurRad="63500" sx="102000" sy="102000" algn="ctr" rotWithShape="0">
                  <a:prstClr val="black">
                    <a:alpha val="40000"/>
                  </a:prstClr>
                </a:outerShdw>
              </a:effectLst>
            </p:spPr>
          </p:pic>
          <p:sp>
            <p:nvSpPr>
              <p:cNvPr id="6" name="Rectangle 5">
                <a:extLst>
                  <a:ext uri="{FF2B5EF4-FFF2-40B4-BE49-F238E27FC236}">
                    <a16:creationId xmlns:a16="http://schemas.microsoft.com/office/drawing/2014/main" id="{4465384F-8269-E160-B0E5-840571820649}"/>
                  </a:ext>
                </a:extLst>
              </p:cNvPr>
              <p:cNvSpPr/>
              <p:nvPr/>
            </p:nvSpPr>
            <p:spPr>
              <a:xfrm>
                <a:off x="1664249" y="3342204"/>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Joe Bloggs</a:t>
                </a:r>
              </a:p>
            </p:txBody>
          </p:sp>
          <p:sp>
            <p:nvSpPr>
              <p:cNvPr id="13" name="Rectangle 12">
                <a:extLst>
                  <a:ext uri="{FF2B5EF4-FFF2-40B4-BE49-F238E27FC236}">
                    <a16:creationId xmlns:a16="http://schemas.microsoft.com/office/drawing/2014/main" id="{5FB05876-E88D-937C-848D-21F909DE2269}"/>
                  </a:ext>
                </a:extLst>
              </p:cNvPr>
              <p:cNvSpPr/>
              <p:nvPr/>
            </p:nvSpPr>
            <p:spPr>
              <a:xfrm>
                <a:off x="5338144" y="3483185"/>
                <a:ext cx="371482" cy="62838"/>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123456</a:t>
                </a:r>
              </a:p>
            </p:txBody>
          </p:sp>
          <p:sp>
            <p:nvSpPr>
              <p:cNvPr id="14" name="Rectangle 13">
                <a:extLst>
                  <a:ext uri="{FF2B5EF4-FFF2-40B4-BE49-F238E27FC236}">
                    <a16:creationId xmlns:a16="http://schemas.microsoft.com/office/drawing/2014/main" id="{30AED442-EDFA-F0DB-3C28-118DFC30A69A}"/>
                  </a:ext>
                </a:extLst>
              </p:cNvPr>
              <p:cNvSpPr/>
              <p:nvPr/>
            </p:nvSpPr>
            <p:spPr>
              <a:xfrm>
                <a:off x="2815030" y="3533520"/>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00" dirty="0">
                  <a:solidFill>
                    <a:srgbClr val="67A2E0"/>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73477509-4E6B-BE54-187E-3BA981501609}"/>
                  </a:ext>
                </a:extLst>
              </p:cNvPr>
              <p:cNvSpPr/>
              <p:nvPr/>
            </p:nvSpPr>
            <p:spPr>
              <a:xfrm>
                <a:off x="5923764" y="3682531"/>
                <a:ext cx="296080" cy="13211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1EF4323D-C2C5-839D-9823-B5E95D3B7B97}"/>
                  </a:ext>
                </a:extLst>
              </p:cNvPr>
              <p:cNvSpPr/>
              <p:nvPr/>
            </p:nvSpPr>
            <p:spPr>
              <a:xfrm>
                <a:off x="5616054" y="3964896"/>
                <a:ext cx="241612" cy="12260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2" name="Rectangle 41">
              <a:extLst>
                <a:ext uri="{FF2B5EF4-FFF2-40B4-BE49-F238E27FC236}">
                  <a16:creationId xmlns:a16="http://schemas.microsoft.com/office/drawing/2014/main" id="{48787EF0-E8A1-B185-4763-77BEA56D6E13}"/>
                </a:ext>
              </a:extLst>
            </p:cNvPr>
            <p:cNvSpPr/>
            <p:nvPr/>
          </p:nvSpPr>
          <p:spPr>
            <a:xfrm>
              <a:off x="193999" y="3276148"/>
              <a:ext cx="345087" cy="12955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Slide Number Placeholder 19">
            <a:extLst>
              <a:ext uri="{FF2B5EF4-FFF2-40B4-BE49-F238E27FC236}">
                <a16:creationId xmlns:a16="http://schemas.microsoft.com/office/drawing/2014/main" id="{7318B8E5-D1FF-2A75-EC0F-FDB2BFF39563}"/>
              </a:ext>
            </a:extLst>
          </p:cNvPr>
          <p:cNvSpPr>
            <a:spLocks noGrp="1"/>
          </p:cNvSpPr>
          <p:nvPr>
            <p:ph type="sldNum" sz="quarter" idx="12"/>
          </p:nvPr>
        </p:nvSpPr>
        <p:spPr>
          <a:xfrm>
            <a:off x="6273800" y="9370786"/>
            <a:ext cx="584200" cy="527403"/>
          </a:xfrm>
        </p:spPr>
        <p:txBody>
          <a:bodyPr/>
          <a:lstStyle/>
          <a:p>
            <a:pPr algn="ctr"/>
            <a:fld id="{4F02C6EB-178F-4ED7-A1AC-ADACDC82EB45}" type="slidenum">
              <a:rPr lang="en-GB" smtClean="0"/>
              <a:pPr algn="ctr"/>
              <a:t>10</a:t>
            </a:fld>
            <a:endParaRPr lang="en-GB" dirty="0"/>
          </a:p>
        </p:txBody>
      </p:sp>
    </p:spTree>
    <p:extLst>
      <p:ext uri="{BB962C8B-B14F-4D97-AF65-F5344CB8AC3E}">
        <p14:creationId xmlns:p14="http://schemas.microsoft.com/office/powerpoint/2010/main" val="3830693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EBFA63-BA76-D686-6916-994A6140A743}"/>
              </a:ext>
            </a:extLst>
          </p:cNvPr>
          <p:cNvSpPr>
            <a:spLocks noGrp="1"/>
          </p:cNvSpPr>
          <p:nvPr>
            <p:ph type="ctrTitle"/>
          </p:nvPr>
        </p:nvSpPr>
        <p:spPr>
          <a:xfrm>
            <a:off x="514350" y="-3448756"/>
            <a:ext cx="5829300" cy="3448756"/>
          </a:xfrm>
        </p:spPr>
        <p:txBody>
          <a:bodyPr vert="horz" lIns="91440" tIns="45720" rIns="91440" bIns="45720" rtlCol="0" anchor="b">
            <a:normAutofit/>
          </a:bodyPr>
          <a:lstStyle/>
          <a:p>
            <a:r>
              <a:rPr lang="en-GB" dirty="0"/>
              <a:t>Part A tabs</a:t>
            </a:r>
          </a:p>
        </p:txBody>
      </p:sp>
      <p:sp>
        <p:nvSpPr>
          <p:cNvPr id="47" name="Rectangle 46">
            <a:extLst>
              <a:ext uri="{FF2B5EF4-FFF2-40B4-BE49-F238E27FC236}">
                <a16:creationId xmlns:a16="http://schemas.microsoft.com/office/drawing/2014/main" id="{98BA2C48-3B1D-079B-0398-827F78A3B0EA}"/>
              </a:ext>
              <a:ext uri="{C183D7F6-B498-43B3-948B-1728B52AA6E4}">
                <adec:decorative xmlns:adec="http://schemas.microsoft.com/office/drawing/2017/decorative" val="1"/>
              </a:ext>
            </a:extLst>
          </p:cNvPr>
          <p:cNvSpPr/>
          <p:nvPr/>
        </p:nvSpPr>
        <p:spPr>
          <a:xfrm>
            <a:off x="1" y="7810"/>
            <a:ext cx="6858000" cy="1096378"/>
          </a:xfrm>
          <a:prstGeom prst="rect">
            <a:avLst/>
          </a:prstGeom>
          <a:solidFill>
            <a:srgbClr val="B1D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D6D2C4"/>
              </a:solidFill>
            </a:endParaRPr>
          </a:p>
        </p:txBody>
      </p:sp>
      <p:pic>
        <p:nvPicPr>
          <p:cNvPr id="7" name="Picture 6">
            <a:extLst>
              <a:ext uri="{FF2B5EF4-FFF2-40B4-BE49-F238E27FC236}">
                <a16:creationId xmlns:a16="http://schemas.microsoft.com/office/drawing/2014/main" id="{ED253CC1-BD75-C669-7C5A-B91FDD5EF0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4381"/>
            <a:ext cx="6864750" cy="554186"/>
          </a:xfrm>
          <a:prstGeom prst="rect">
            <a:avLst/>
          </a:prstGeom>
          <a:solidFill>
            <a:srgbClr val="B1D779"/>
          </a:solidFill>
        </p:spPr>
      </p:pic>
      <p:sp>
        <p:nvSpPr>
          <p:cNvPr id="9" name="Title 4" descr="Heading">
            <a:extLst>
              <a:ext uri="{FF2B5EF4-FFF2-40B4-BE49-F238E27FC236}">
                <a16:creationId xmlns:a16="http://schemas.microsoft.com/office/drawing/2014/main" id="{DDEB9BF9-7BD8-500C-93A9-33ED5B62BF6D}"/>
              </a:ext>
            </a:extLst>
          </p:cNvPr>
          <p:cNvSpPr txBox="1">
            <a:spLocks/>
          </p:cNvSpPr>
          <p:nvPr/>
        </p:nvSpPr>
        <p:spPr>
          <a:xfrm>
            <a:off x="0" y="42166"/>
            <a:ext cx="4252500" cy="461094"/>
          </a:xfrm>
          <a:prstGeom prst="rect">
            <a:avLst/>
          </a:prstGeom>
          <a:noFill/>
        </p:spPr>
        <p:txBody>
          <a:bodyPr vert="horz" lIns="91440" tIns="45721" rIns="91440" bIns="45721" rtlCol="0" anchor="ctr">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801"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Professorial Appraisal Review System </a:t>
            </a:r>
            <a:endParaRPr lang="en-GB" sz="1801"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A0913A6C-8DDB-8BEA-0E12-4061AA9343CB}"/>
              </a:ext>
            </a:extLst>
          </p:cNvPr>
          <p:cNvSpPr txBox="1"/>
          <p:nvPr/>
        </p:nvSpPr>
        <p:spPr>
          <a:xfrm>
            <a:off x="123825" y="592638"/>
            <a:ext cx="6610349" cy="369332"/>
          </a:xfrm>
          <a:prstGeom prst="rect">
            <a:avLst/>
          </a:prstGeom>
          <a:noFill/>
        </p:spPr>
        <p:txBody>
          <a:bodyPr wrap="square" rtlCol="0">
            <a:spAutoFit/>
          </a:bodyPr>
          <a:lstStyle/>
          <a:p>
            <a:pPr>
              <a:spcBef>
                <a:spcPts val="1200"/>
              </a:spcBef>
              <a:spcAft>
                <a:spcPts val="300"/>
              </a:spcAft>
            </a:pPr>
            <a:r>
              <a:rPr lang="en-GB" b="1" dirty="0">
                <a:latin typeface="Arial" panose="020B0604020202020204" pitchFamily="34" charset="0"/>
              </a:rPr>
              <a:t>Part A tabs</a:t>
            </a:r>
          </a:p>
        </p:txBody>
      </p:sp>
      <p:sp>
        <p:nvSpPr>
          <p:cNvPr id="12" name="TextBox 11">
            <a:extLst>
              <a:ext uri="{FF2B5EF4-FFF2-40B4-BE49-F238E27FC236}">
                <a16:creationId xmlns:a16="http://schemas.microsoft.com/office/drawing/2014/main" id="{9109AF72-896B-803A-C288-9156012BEE44}"/>
              </a:ext>
            </a:extLst>
          </p:cNvPr>
          <p:cNvSpPr txBox="1"/>
          <p:nvPr/>
        </p:nvSpPr>
        <p:spPr>
          <a:xfrm>
            <a:off x="123824" y="1176224"/>
            <a:ext cx="6610349" cy="738664"/>
          </a:xfrm>
          <a:prstGeom prst="rect">
            <a:avLst/>
          </a:prstGeom>
          <a:noFill/>
        </p:spPr>
        <p:txBody>
          <a:bodyPr wrap="square" rtlCol="0">
            <a:spAutoFit/>
          </a:bodyPr>
          <a:lstStyle/>
          <a:p>
            <a:pPr algn="just"/>
            <a:r>
              <a:rPr lang="en-GB" sz="1400" dirty="0">
                <a:latin typeface="Arial" panose="020B0604020202020204" pitchFamily="34" charset="0"/>
                <a:ea typeface="Times New Roman" panose="02020603050405020304" pitchFamily="18" charset="0"/>
                <a:cs typeface="Times New Roman" panose="02020603050405020304" pitchFamily="18" charset="0"/>
              </a:rPr>
              <a:t>The system will generate a warning message to confirm the user would like to sign off Part A of the appraisal. If the user is happy to proceed they can click ‘OK’ or alternatively click ‘cancel’ and make any necessary amendments.</a:t>
            </a:r>
          </a:p>
        </p:txBody>
      </p:sp>
      <p:grpSp>
        <p:nvGrpSpPr>
          <p:cNvPr id="20" name="Group 19" descr="Screen image of Professorial Appriasal review system warning message">
            <a:extLst>
              <a:ext uri="{FF2B5EF4-FFF2-40B4-BE49-F238E27FC236}">
                <a16:creationId xmlns:a16="http://schemas.microsoft.com/office/drawing/2014/main" id="{A059D95F-4DE0-73AC-6A85-FA1AAEF6AC67}"/>
              </a:ext>
            </a:extLst>
          </p:cNvPr>
          <p:cNvGrpSpPr/>
          <p:nvPr/>
        </p:nvGrpSpPr>
        <p:grpSpPr>
          <a:xfrm>
            <a:off x="183320" y="1977572"/>
            <a:ext cx="3131959" cy="872639"/>
            <a:chOff x="183320" y="2034722"/>
            <a:chExt cx="4250894" cy="1552056"/>
          </a:xfrm>
        </p:grpSpPr>
        <p:pic>
          <p:nvPicPr>
            <p:cNvPr id="4" name="Picture 3" descr="Graphical user interface, text, application&#10;&#10;Description automatically generated">
              <a:extLst>
                <a:ext uri="{FF2B5EF4-FFF2-40B4-BE49-F238E27FC236}">
                  <a16:creationId xmlns:a16="http://schemas.microsoft.com/office/drawing/2014/main" id="{F29AF1CD-881B-9F7C-9389-A5CE9A580840}"/>
                </a:ext>
              </a:extLst>
            </p:cNvPr>
            <p:cNvPicPr>
              <a:picLocks noChangeAspect="1"/>
            </p:cNvPicPr>
            <p:nvPr/>
          </p:nvPicPr>
          <p:blipFill rotWithShape="1">
            <a:blip r:embed="rId3"/>
            <a:srcRect r="2130" b="7418"/>
            <a:stretch/>
          </p:blipFill>
          <p:spPr>
            <a:xfrm>
              <a:off x="183320" y="2034722"/>
              <a:ext cx="4250894" cy="1552056"/>
            </a:xfrm>
            <a:prstGeom prst="rect">
              <a:avLst/>
            </a:prstGeom>
            <a:effectLst>
              <a:outerShdw blurRad="63500" sx="102000" sy="102000" algn="ctr" rotWithShape="0">
                <a:prstClr val="black">
                  <a:alpha val="40000"/>
                </a:prstClr>
              </a:outerShdw>
            </a:effectLst>
          </p:spPr>
        </p:pic>
        <p:sp>
          <p:nvSpPr>
            <p:cNvPr id="11" name="Rectangle 10">
              <a:extLst>
                <a:ext uri="{FF2B5EF4-FFF2-40B4-BE49-F238E27FC236}">
                  <a16:creationId xmlns:a16="http://schemas.microsoft.com/office/drawing/2014/main" id="{85BBC5C7-30DF-0FF8-2E1D-346219E764D6}"/>
                </a:ext>
              </a:extLst>
            </p:cNvPr>
            <p:cNvSpPr/>
            <p:nvPr/>
          </p:nvSpPr>
          <p:spPr>
            <a:xfrm>
              <a:off x="2914236" y="3203544"/>
              <a:ext cx="718312" cy="34361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6" name="TextBox 15">
            <a:extLst>
              <a:ext uri="{FF2B5EF4-FFF2-40B4-BE49-F238E27FC236}">
                <a16:creationId xmlns:a16="http://schemas.microsoft.com/office/drawing/2014/main" id="{FFDBD09D-8464-B6B5-8C4D-8143A8C13769}"/>
              </a:ext>
            </a:extLst>
          </p:cNvPr>
          <p:cNvSpPr txBox="1"/>
          <p:nvPr/>
        </p:nvSpPr>
        <p:spPr>
          <a:xfrm>
            <a:off x="123821" y="2889754"/>
            <a:ext cx="6610349" cy="954107"/>
          </a:xfrm>
          <a:prstGeom prst="rect">
            <a:avLst/>
          </a:prstGeom>
          <a:noFill/>
        </p:spPr>
        <p:txBody>
          <a:bodyPr wrap="square" rtlCol="0">
            <a:spAutoFit/>
          </a:bodyPr>
          <a:lstStyle/>
          <a:p>
            <a:pPr algn="just"/>
            <a:r>
              <a:rPr lang="en-GB" sz="1400" dirty="0">
                <a:latin typeface="Arial" panose="020B0604020202020204" pitchFamily="34" charset="0"/>
                <a:ea typeface="Times New Roman" panose="02020603050405020304" pitchFamily="18" charset="0"/>
                <a:cs typeface="Times New Roman" panose="02020603050405020304" pitchFamily="18" charset="0"/>
              </a:rPr>
              <a:t>If the user selects ‘</a:t>
            </a:r>
            <a:r>
              <a:rPr lang="en-GB" sz="1400" b="1" dirty="0">
                <a:latin typeface="Arial" panose="020B0604020202020204" pitchFamily="34" charset="0"/>
                <a:ea typeface="Times New Roman" panose="02020603050405020304" pitchFamily="18" charset="0"/>
                <a:cs typeface="Times New Roman" panose="02020603050405020304" pitchFamily="18" charset="0"/>
              </a:rPr>
              <a:t>OK</a:t>
            </a:r>
            <a:r>
              <a:rPr lang="en-GB" sz="1400" dirty="0">
                <a:latin typeface="Arial" panose="020B0604020202020204" pitchFamily="34" charset="0"/>
                <a:ea typeface="Times New Roman" panose="02020603050405020304" pitchFamily="18" charset="0"/>
                <a:cs typeface="Times New Roman" panose="02020603050405020304" pitchFamily="18" charset="0"/>
              </a:rPr>
              <a:t>’ the system will generate a new pop up message confirming the sign off has been successful. The user can click ‘</a:t>
            </a:r>
            <a:r>
              <a:rPr lang="en-GB" sz="1400" b="1" dirty="0">
                <a:latin typeface="Arial" panose="020B0604020202020204" pitchFamily="34" charset="0"/>
                <a:ea typeface="Times New Roman" panose="02020603050405020304" pitchFamily="18" charset="0"/>
                <a:cs typeface="Times New Roman" panose="02020603050405020304" pitchFamily="18" charset="0"/>
              </a:rPr>
              <a:t>OK</a:t>
            </a:r>
            <a:r>
              <a:rPr lang="en-GB" sz="1400" dirty="0">
                <a:latin typeface="Arial" panose="020B0604020202020204" pitchFamily="34" charset="0"/>
                <a:ea typeface="Times New Roman" panose="02020603050405020304" pitchFamily="18" charset="0"/>
                <a:cs typeface="Times New Roman" panose="02020603050405020304" pitchFamily="18" charset="0"/>
              </a:rPr>
              <a:t>’ to close the message and will be taken to the ‘Professorial Appraisal, Part A’ screen and can see the date Part A was signed off. </a:t>
            </a:r>
          </a:p>
        </p:txBody>
      </p:sp>
      <p:grpSp>
        <p:nvGrpSpPr>
          <p:cNvPr id="3" name="Group 2" descr="Screen image of Professorial Appriasal review system">
            <a:extLst>
              <a:ext uri="{FF2B5EF4-FFF2-40B4-BE49-F238E27FC236}">
                <a16:creationId xmlns:a16="http://schemas.microsoft.com/office/drawing/2014/main" id="{57FA4052-52B6-37FC-C40F-D54373696119}"/>
              </a:ext>
            </a:extLst>
          </p:cNvPr>
          <p:cNvGrpSpPr/>
          <p:nvPr/>
        </p:nvGrpSpPr>
        <p:grpSpPr>
          <a:xfrm>
            <a:off x="183320" y="3867844"/>
            <a:ext cx="6373287" cy="1640976"/>
            <a:chOff x="183320" y="4155942"/>
            <a:chExt cx="6373287" cy="1640976"/>
          </a:xfrm>
        </p:grpSpPr>
        <p:grpSp>
          <p:nvGrpSpPr>
            <p:cNvPr id="27" name="Group 26" descr="Image of Professorial Appraisal Review system">
              <a:extLst>
                <a:ext uri="{FF2B5EF4-FFF2-40B4-BE49-F238E27FC236}">
                  <a16:creationId xmlns:a16="http://schemas.microsoft.com/office/drawing/2014/main" id="{2F27B095-BFB7-8EC3-575F-B2A7806B6A73}"/>
                </a:ext>
              </a:extLst>
            </p:cNvPr>
            <p:cNvGrpSpPr/>
            <p:nvPr/>
          </p:nvGrpSpPr>
          <p:grpSpPr>
            <a:xfrm>
              <a:off x="183320" y="4155942"/>
              <a:ext cx="6373287" cy="1640976"/>
              <a:chOff x="183320" y="4033110"/>
              <a:chExt cx="6373287" cy="1640976"/>
            </a:xfrm>
          </p:grpSpPr>
          <p:pic>
            <p:nvPicPr>
              <p:cNvPr id="21" name="Picture 20" descr="Graphical user interface, text, application&#10;&#10;Description automatically generated">
                <a:extLst>
                  <a:ext uri="{FF2B5EF4-FFF2-40B4-BE49-F238E27FC236}">
                    <a16:creationId xmlns:a16="http://schemas.microsoft.com/office/drawing/2014/main" id="{649FC90A-76EE-391C-7A12-3F877CB23365}"/>
                  </a:ext>
                </a:extLst>
              </p:cNvPr>
              <p:cNvPicPr>
                <a:picLocks noChangeAspect="1"/>
              </p:cNvPicPr>
              <p:nvPr/>
            </p:nvPicPr>
            <p:blipFill rotWithShape="1">
              <a:blip r:embed="rId4"/>
              <a:srcRect l="1" r="934"/>
              <a:stretch/>
            </p:blipFill>
            <p:spPr>
              <a:xfrm>
                <a:off x="183320" y="4033110"/>
                <a:ext cx="6373287" cy="1628653"/>
              </a:xfrm>
              <a:prstGeom prst="rect">
                <a:avLst/>
              </a:prstGeom>
              <a:effectLst>
                <a:outerShdw blurRad="63500" sx="102000" sy="102000" algn="ctr" rotWithShape="0">
                  <a:prstClr val="black">
                    <a:alpha val="40000"/>
                  </a:prstClr>
                </a:outerShdw>
              </a:effectLst>
            </p:spPr>
          </p:pic>
          <p:sp>
            <p:nvSpPr>
              <p:cNvPr id="23" name="Rectangle 22">
                <a:extLst>
                  <a:ext uri="{FF2B5EF4-FFF2-40B4-BE49-F238E27FC236}">
                    <a16:creationId xmlns:a16="http://schemas.microsoft.com/office/drawing/2014/main" id="{991ECEF4-B35D-014C-CED0-EF2AF4DF2C5E}"/>
                  </a:ext>
                </a:extLst>
              </p:cNvPr>
              <p:cNvSpPr/>
              <p:nvPr/>
            </p:nvSpPr>
            <p:spPr>
              <a:xfrm>
                <a:off x="1677162" y="4835050"/>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Joe Bloggs</a:t>
                </a:r>
              </a:p>
            </p:txBody>
          </p:sp>
          <p:sp>
            <p:nvSpPr>
              <p:cNvPr id="24" name="Rectangle 23">
                <a:extLst>
                  <a:ext uri="{FF2B5EF4-FFF2-40B4-BE49-F238E27FC236}">
                    <a16:creationId xmlns:a16="http://schemas.microsoft.com/office/drawing/2014/main" id="{DDFE8D64-B183-E6BF-6A3B-DFC36AD0F232}"/>
                  </a:ext>
                </a:extLst>
              </p:cNvPr>
              <p:cNvSpPr/>
              <p:nvPr/>
            </p:nvSpPr>
            <p:spPr>
              <a:xfrm>
                <a:off x="5356419" y="4991333"/>
                <a:ext cx="38624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123456</a:t>
                </a:r>
              </a:p>
            </p:txBody>
          </p:sp>
          <p:sp>
            <p:nvSpPr>
              <p:cNvPr id="25" name="Rectangle 24">
                <a:extLst>
                  <a:ext uri="{FF2B5EF4-FFF2-40B4-BE49-F238E27FC236}">
                    <a16:creationId xmlns:a16="http://schemas.microsoft.com/office/drawing/2014/main" id="{9E21326D-CE41-A5A1-DB5B-8A2A6FB09C7D}"/>
                  </a:ext>
                </a:extLst>
              </p:cNvPr>
              <p:cNvSpPr/>
              <p:nvPr/>
            </p:nvSpPr>
            <p:spPr>
              <a:xfrm>
                <a:off x="2856073" y="5054833"/>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00" dirty="0">
                  <a:solidFill>
                    <a:srgbClr val="67A2E0"/>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AD171E2A-CFCD-FAD5-A9A0-D651FBDB09FC}"/>
                  </a:ext>
                </a:extLst>
              </p:cNvPr>
              <p:cNvSpPr/>
              <p:nvPr/>
            </p:nvSpPr>
            <p:spPr>
              <a:xfrm>
                <a:off x="830778" y="5421725"/>
                <a:ext cx="1148147" cy="25236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Rectangle 1">
              <a:extLst>
                <a:ext uri="{FF2B5EF4-FFF2-40B4-BE49-F238E27FC236}">
                  <a16:creationId xmlns:a16="http://schemas.microsoft.com/office/drawing/2014/main" id="{C852D41F-ED3A-8C88-CD65-12727563D5C9}"/>
                </a:ext>
              </a:extLst>
            </p:cNvPr>
            <p:cNvSpPr/>
            <p:nvPr/>
          </p:nvSpPr>
          <p:spPr>
            <a:xfrm>
              <a:off x="183320" y="4820127"/>
              <a:ext cx="336633" cy="12092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8" name="TextBox 27">
            <a:extLst>
              <a:ext uri="{FF2B5EF4-FFF2-40B4-BE49-F238E27FC236}">
                <a16:creationId xmlns:a16="http://schemas.microsoft.com/office/drawing/2014/main" id="{58F1813A-C410-085B-5ADC-197ADEB63FE9}"/>
              </a:ext>
            </a:extLst>
          </p:cNvPr>
          <p:cNvSpPr txBox="1"/>
          <p:nvPr/>
        </p:nvSpPr>
        <p:spPr>
          <a:xfrm>
            <a:off x="123821" y="5529490"/>
            <a:ext cx="6610349" cy="738664"/>
          </a:xfrm>
          <a:prstGeom prst="rect">
            <a:avLst/>
          </a:prstGeom>
          <a:noFill/>
        </p:spPr>
        <p:txBody>
          <a:bodyPr wrap="square" rtlCol="0">
            <a:spAutoFit/>
          </a:bodyPr>
          <a:lstStyle/>
          <a:p>
            <a:pPr algn="just"/>
            <a:r>
              <a:rPr lang="en-GB" sz="1400" dirty="0">
                <a:latin typeface="Arial" panose="020B0604020202020204" pitchFamily="34" charset="0"/>
                <a:ea typeface="Times New Roman" panose="02020603050405020304" pitchFamily="18" charset="0"/>
                <a:cs typeface="Times New Roman" panose="02020603050405020304" pitchFamily="18" charset="0"/>
              </a:rPr>
              <a:t>The user can select the ‘</a:t>
            </a:r>
            <a:r>
              <a:rPr lang="en-GB" sz="1400" b="1" dirty="0">
                <a:latin typeface="Arial" panose="020B0604020202020204" pitchFamily="34" charset="0"/>
                <a:ea typeface="Times New Roman" panose="02020603050405020304" pitchFamily="18" charset="0"/>
                <a:cs typeface="Times New Roman" panose="02020603050405020304" pitchFamily="18" charset="0"/>
              </a:rPr>
              <a:t>Appraisal</a:t>
            </a:r>
            <a:r>
              <a:rPr lang="en-GB" sz="1400" dirty="0">
                <a:latin typeface="Arial" panose="020B0604020202020204" pitchFamily="34" charset="0"/>
                <a:ea typeface="Times New Roman" panose="02020603050405020304" pitchFamily="18" charset="0"/>
                <a:cs typeface="Times New Roman" panose="02020603050405020304" pitchFamily="18" charset="0"/>
              </a:rPr>
              <a:t>’ button on the left hand side to be returned to the Appraisal Selection screen, where the status of the appraisal can be seen in the ‘status’ section as highlighted below. </a:t>
            </a:r>
          </a:p>
        </p:txBody>
      </p:sp>
      <p:grpSp>
        <p:nvGrpSpPr>
          <p:cNvPr id="51" name="Group 50" descr="Image of Professorial Appraisal Review system">
            <a:extLst>
              <a:ext uri="{FF2B5EF4-FFF2-40B4-BE49-F238E27FC236}">
                <a16:creationId xmlns:a16="http://schemas.microsoft.com/office/drawing/2014/main" id="{E00EE526-5A99-C8EF-372A-91568AB67988}"/>
              </a:ext>
            </a:extLst>
          </p:cNvPr>
          <p:cNvGrpSpPr/>
          <p:nvPr/>
        </p:nvGrpSpPr>
        <p:grpSpPr>
          <a:xfrm>
            <a:off x="183320" y="6310059"/>
            <a:ext cx="6373288" cy="1306291"/>
            <a:chOff x="183320" y="6598157"/>
            <a:chExt cx="6373288" cy="1306291"/>
          </a:xfrm>
        </p:grpSpPr>
        <p:pic>
          <p:nvPicPr>
            <p:cNvPr id="30" name="Picture 29" descr="Graphical user interface&#10;&#10;Description automatically generated with low confidence">
              <a:extLst>
                <a:ext uri="{FF2B5EF4-FFF2-40B4-BE49-F238E27FC236}">
                  <a16:creationId xmlns:a16="http://schemas.microsoft.com/office/drawing/2014/main" id="{2B200E11-B4D6-F534-DA12-FD21E77AE907}"/>
                </a:ext>
              </a:extLst>
            </p:cNvPr>
            <p:cNvPicPr>
              <a:picLocks noChangeAspect="1"/>
            </p:cNvPicPr>
            <p:nvPr/>
          </p:nvPicPr>
          <p:blipFill>
            <a:blip r:embed="rId5"/>
            <a:stretch>
              <a:fillRect/>
            </a:stretch>
          </p:blipFill>
          <p:spPr>
            <a:xfrm>
              <a:off x="183320" y="6598157"/>
              <a:ext cx="6373288" cy="1306291"/>
            </a:xfrm>
            <a:prstGeom prst="rect">
              <a:avLst/>
            </a:prstGeom>
            <a:effectLst>
              <a:outerShdw blurRad="63500" sx="102000" sy="102000" algn="ctr" rotWithShape="0">
                <a:prstClr val="black">
                  <a:alpha val="40000"/>
                </a:prstClr>
              </a:outerShdw>
            </a:effectLst>
          </p:spPr>
        </p:pic>
        <p:sp>
          <p:nvSpPr>
            <p:cNvPr id="36" name="Rectangle 35">
              <a:extLst>
                <a:ext uri="{FF2B5EF4-FFF2-40B4-BE49-F238E27FC236}">
                  <a16:creationId xmlns:a16="http://schemas.microsoft.com/office/drawing/2014/main" id="{4E03B292-45DF-DCD0-D5C7-537CD76EE7CA}"/>
                </a:ext>
              </a:extLst>
            </p:cNvPr>
            <p:cNvSpPr/>
            <p:nvPr/>
          </p:nvSpPr>
          <p:spPr>
            <a:xfrm>
              <a:off x="3794617" y="7644280"/>
              <a:ext cx="804680" cy="25236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C7280AFD-6DB8-5666-0501-05B142EF56F3}"/>
                </a:ext>
              </a:extLst>
            </p:cNvPr>
            <p:cNvSpPr/>
            <p:nvPr/>
          </p:nvSpPr>
          <p:spPr>
            <a:xfrm>
              <a:off x="4655834" y="7723529"/>
              <a:ext cx="38624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123456</a:t>
              </a:r>
            </a:p>
          </p:txBody>
        </p:sp>
        <p:sp>
          <p:nvSpPr>
            <p:cNvPr id="46" name="Rectangle 45">
              <a:extLst>
                <a:ext uri="{FF2B5EF4-FFF2-40B4-BE49-F238E27FC236}">
                  <a16:creationId xmlns:a16="http://schemas.microsoft.com/office/drawing/2014/main" id="{3EE68208-A3C6-5D9C-0B00-270D6C5A4B02}"/>
                </a:ext>
              </a:extLst>
            </p:cNvPr>
            <p:cNvSpPr/>
            <p:nvPr/>
          </p:nvSpPr>
          <p:spPr>
            <a:xfrm>
              <a:off x="1580624" y="7325031"/>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Joe Bloggs</a:t>
              </a:r>
            </a:p>
          </p:txBody>
        </p:sp>
        <p:sp>
          <p:nvSpPr>
            <p:cNvPr id="49" name="Rectangle 48">
              <a:extLst>
                <a:ext uri="{FF2B5EF4-FFF2-40B4-BE49-F238E27FC236}">
                  <a16:creationId xmlns:a16="http://schemas.microsoft.com/office/drawing/2014/main" id="{58789AE7-CB7C-53B4-6D47-D5A280A025E8}"/>
                </a:ext>
              </a:extLst>
            </p:cNvPr>
            <p:cNvSpPr/>
            <p:nvPr/>
          </p:nvSpPr>
          <p:spPr>
            <a:xfrm>
              <a:off x="2762829" y="7470224"/>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00" dirty="0">
                <a:solidFill>
                  <a:srgbClr val="67A2E0"/>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CF2F5222-4B4D-17E2-17E9-4BE48263B18D}"/>
                </a:ext>
              </a:extLst>
            </p:cNvPr>
            <p:cNvSpPr/>
            <p:nvPr/>
          </p:nvSpPr>
          <p:spPr>
            <a:xfrm>
              <a:off x="1853903" y="7716172"/>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John Doe</a:t>
              </a:r>
            </a:p>
          </p:txBody>
        </p:sp>
      </p:grpSp>
      <p:sp>
        <p:nvSpPr>
          <p:cNvPr id="44" name="TextBox 43">
            <a:extLst>
              <a:ext uri="{FF2B5EF4-FFF2-40B4-BE49-F238E27FC236}">
                <a16:creationId xmlns:a16="http://schemas.microsoft.com/office/drawing/2014/main" id="{9BFCAAD9-A2A6-0336-417D-087D98AFAD76}"/>
              </a:ext>
            </a:extLst>
          </p:cNvPr>
          <p:cNvSpPr txBox="1"/>
          <p:nvPr/>
        </p:nvSpPr>
        <p:spPr>
          <a:xfrm>
            <a:off x="123820" y="7713970"/>
            <a:ext cx="6610349" cy="1923604"/>
          </a:xfrm>
          <a:prstGeom prst="rect">
            <a:avLst/>
          </a:prstGeom>
          <a:noFill/>
        </p:spPr>
        <p:txBody>
          <a:bodyPr wrap="square" rtlCol="0">
            <a:spAutoFit/>
          </a:bodyPr>
          <a:lstStyle/>
          <a:p>
            <a:pPr algn="just"/>
            <a:r>
              <a:rPr lang="en-GB" sz="1400" b="1" dirty="0">
                <a:latin typeface="Arial" panose="020B0604020202020204" pitchFamily="34" charset="0"/>
                <a:ea typeface="Times New Roman" panose="02020603050405020304" pitchFamily="18" charset="0"/>
                <a:cs typeface="Times New Roman" panose="02020603050405020304" pitchFamily="18" charset="0"/>
              </a:rPr>
              <a:t>Note: </a:t>
            </a:r>
            <a:r>
              <a:rPr lang="en-GB" sz="1400" dirty="0">
                <a:latin typeface="Arial" panose="020B0604020202020204" pitchFamily="34" charset="0"/>
                <a:ea typeface="Times New Roman" panose="02020603050405020304" pitchFamily="18" charset="0"/>
                <a:cs typeface="Times New Roman" panose="02020603050405020304" pitchFamily="18" charset="0"/>
              </a:rPr>
              <a:t>Once the appraisee has signed off Part A, an e-mail notification will be sent to the Appraiser notifying them that the appraisal is ready for review.</a:t>
            </a:r>
          </a:p>
          <a:p>
            <a:pPr algn="just"/>
            <a:endParaRPr lang="en-GB" sz="1400" b="1"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600"/>
              </a:spcAft>
            </a:pP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Part A reactivation</a:t>
            </a:r>
          </a:p>
          <a:p>
            <a:pPr algn="just"/>
            <a:r>
              <a:rPr lang="en-GB" sz="1400" dirty="0">
                <a:effectLst/>
                <a:latin typeface="Arial" panose="020B0604020202020204" pitchFamily="34" charset="0"/>
                <a:ea typeface="Times New Roman" panose="02020603050405020304" pitchFamily="18" charset="0"/>
                <a:cs typeface="Times New Roman" panose="02020603050405020304" pitchFamily="18" charset="0"/>
              </a:rPr>
              <a:t>If the appraisee signs off Part A and then remembers something they wish to add or change, then Part A can be re-activated by contacting their appraiser who can release the form back to them. Appraisees will receive an outlook e-mail notifying them when Part A has been reactivated. </a:t>
            </a:r>
          </a:p>
        </p:txBody>
      </p:sp>
      <p:sp>
        <p:nvSpPr>
          <p:cNvPr id="10" name="Slide Number Placeholder 19">
            <a:extLst>
              <a:ext uri="{FF2B5EF4-FFF2-40B4-BE49-F238E27FC236}">
                <a16:creationId xmlns:a16="http://schemas.microsoft.com/office/drawing/2014/main" id="{7318B8E5-D1FF-2A75-EC0F-FDB2BFF39563}"/>
              </a:ext>
            </a:extLst>
          </p:cNvPr>
          <p:cNvSpPr>
            <a:spLocks noGrp="1"/>
          </p:cNvSpPr>
          <p:nvPr>
            <p:ph type="sldNum" sz="quarter" idx="12"/>
          </p:nvPr>
        </p:nvSpPr>
        <p:spPr>
          <a:xfrm>
            <a:off x="6273800" y="9370786"/>
            <a:ext cx="584200" cy="527403"/>
          </a:xfrm>
        </p:spPr>
        <p:txBody>
          <a:bodyPr/>
          <a:lstStyle/>
          <a:p>
            <a:pPr algn="ctr"/>
            <a:fld id="{4F02C6EB-178F-4ED7-A1AC-ADACDC82EB45}" type="slidenum">
              <a:rPr lang="en-GB" smtClean="0"/>
              <a:pPr algn="ctr"/>
              <a:t>11</a:t>
            </a:fld>
            <a:endParaRPr lang="en-GB" dirty="0"/>
          </a:p>
        </p:txBody>
      </p:sp>
    </p:spTree>
    <p:extLst>
      <p:ext uri="{BB962C8B-B14F-4D97-AF65-F5344CB8AC3E}">
        <p14:creationId xmlns:p14="http://schemas.microsoft.com/office/powerpoint/2010/main" val="987813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D9F6E-F103-D016-921C-7CF628C33270}"/>
              </a:ext>
            </a:extLst>
          </p:cNvPr>
          <p:cNvSpPr>
            <a:spLocks noGrp="1"/>
          </p:cNvSpPr>
          <p:nvPr>
            <p:ph type="ctrTitle"/>
          </p:nvPr>
        </p:nvSpPr>
        <p:spPr>
          <a:xfrm>
            <a:off x="514350" y="-3448756"/>
            <a:ext cx="5829300" cy="3448756"/>
          </a:xfrm>
        </p:spPr>
        <p:txBody>
          <a:bodyPr vert="horz" lIns="91440" tIns="45720" rIns="91440" bIns="45720" rtlCol="0" anchor="b">
            <a:normAutofit/>
          </a:bodyPr>
          <a:lstStyle/>
          <a:p>
            <a:r>
              <a:rPr lang="en-GB" dirty="0"/>
              <a:t>Part B tabs</a:t>
            </a:r>
          </a:p>
        </p:txBody>
      </p:sp>
      <p:sp>
        <p:nvSpPr>
          <p:cNvPr id="47" name="Rectangle 46">
            <a:extLst>
              <a:ext uri="{FF2B5EF4-FFF2-40B4-BE49-F238E27FC236}">
                <a16:creationId xmlns:a16="http://schemas.microsoft.com/office/drawing/2014/main" id="{98BA2C48-3B1D-079B-0398-827F78A3B0EA}"/>
              </a:ext>
              <a:ext uri="{C183D7F6-B498-43B3-948B-1728B52AA6E4}">
                <adec:decorative xmlns:adec="http://schemas.microsoft.com/office/drawing/2017/decorative" val="1"/>
              </a:ext>
            </a:extLst>
          </p:cNvPr>
          <p:cNvSpPr/>
          <p:nvPr/>
        </p:nvSpPr>
        <p:spPr>
          <a:xfrm>
            <a:off x="1" y="7810"/>
            <a:ext cx="6858000" cy="1096378"/>
          </a:xfrm>
          <a:prstGeom prst="rect">
            <a:avLst/>
          </a:prstGeom>
          <a:solidFill>
            <a:srgbClr val="B1D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D6D2C4"/>
              </a:solidFill>
            </a:endParaRPr>
          </a:p>
        </p:txBody>
      </p:sp>
      <p:pic>
        <p:nvPicPr>
          <p:cNvPr id="7" name="Picture 6">
            <a:extLst>
              <a:ext uri="{FF2B5EF4-FFF2-40B4-BE49-F238E27FC236}">
                <a16:creationId xmlns:a16="http://schemas.microsoft.com/office/drawing/2014/main" id="{ED253CC1-BD75-C669-7C5A-B91FDD5EF0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4381"/>
            <a:ext cx="6864750" cy="554186"/>
          </a:xfrm>
          <a:prstGeom prst="rect">
            <a:avLst/>
          </a:prstGeom>
          <a:solidFill>
            <a:srgbClr val="B1D779"/>
          </a:solidFill>
        </p:spPr>
      </p:pic>
      <p:sp>
        <p:nvSpPr>
          <p:cNvPr id="9" name="Title 4" descr="Heading">
            <a:extLst>
              <a:ext uri="{FF2B5EF4-FFF2-40B4-BE49-F238E27FC236}">
                <a16:creationId xmlns:a16="http://schemas.microsoft.com/office/drawing/2014/main" id="{DDEB9BF9-7BD8-500C-93A9-33ED5B62BF6D}"/>
              </a:ext>
            </a:extLst>
          </p:cNvPr>
          <p:cNvSpPr txBox="1">
            <a:spLocks/>
          </p:cNvSpPr>
          <p:nvPr/>
        </p:nvSpPr>
        <p:spPr>
          <a:xfrm>
            <a:off x="0" y="42166"/>
            <a:ext cx="4252500" cy="461094"/>
          </a:xfrm>
          <a:prstGeom prst="rect">
            <a:avLst/>
          </a:prstGeom>
          <a:noFill/>
        </p:spPr>
        <p:txBody>
          <a:bodyPr vert="horz" lIns="91440" tIns="45721" rIns="91440" bIns="45721" rtlCol="0" anchor="ctr">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801"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Professorial Appraisal Review System </a:t>
            </a:r>
            <a:endParaRPr lang="en-GB" sz="1801"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A0913A6C-8DDB-8BEA-0E12-4061AA9343CB}"/>
              </a:ext>
            </a:extLst>
          </p:cNvPr>
          <p:cNvSpPr txBox="1"/>
          <p:nvPr/>
        </p:nvSpPr>
        <p:spPr>
          <a:xfrm>
            <a:off x="123825" y="592638"/>
            <a:ext cx="6610349" cy="369332"/>
          </a:xfrm>
          <a:prstGeom prst="rect">
            <a:avLst/>
          </a:prstGeom>
          <a:noFill/>
        </p:spPr>
        <p:txBody>
          <a:bodyPr wrap="square" rtlCol="0">
            <a:spAutoFit/>
          </a:bodyPr>
          <a:lstStyle/>
          <a:p>
            <a:pPr>
              <a:spcBef>
                <a:spcPts val="1200"/>
              </a:spcBef>
              <a:spcAft>
                <a:spcPts val="300"/>
              </a:spcAft>
            </a:pPr>
            <a:r>
              <a:rPr lang="en-GB" b="1" dirty="0">
                <a:latin typeface="Arial" panose="020B0604020202020204" pitchFamily="34" charset="0"/>
              </a:rPr>
              <a:t>Part B tabs</a:t>
            </a:r>
          </a:p>
        </p:txBody>
      </p:sp>
      <p:sp>
        <p:nvSpPr>
          <p:cNvPr id="12" name="TextBox 11">
            <a:extLst>
              <a:ext uri="{FF2B5EF4-FFF2-40B4-BE49-F238E27FC236}">
                <a16:creationId xmlns:a16="http://schemas.microsoft.com/office/drawing/2014/main" id="{9109AF72-896B-803A-C288-9156012BEE44}"/>
              </a:ext>
            </a:extLst>
          </p:cNvPr>
          <p:cNvSpPr txBox="1"/>
          <p:nvPr/>
        </p:nvSpPr>
        <p:spPr>
          <a:xfrm>
            <a:off x="123824" y="1176224"/>
            <a:ext cx="6610349" cy="1708160"/>
          </a:xfrm>
          <a:prstGeom prst="rect">
            <a:avLst/>
          </a:prstGeom>
          <a:noFill/>
        </p:spPr>
        <p:txBody>
          <a:bodyPr wrap="square" rtlCol="0">
            <a:spAutoFit/>
          </a:bodyPr>
          <a:lstStyle/>
          <a:p>
            <a:pPr algn="just">
              <a:spcAft>
                <a:spcPts val="600"/>
              </a:spcAft>
            </a:pPr>
            <a:r>
              <a:rPr lang="en-GB" sz="1600" b="1" dirty="0">
                <a:latin typeface="Arial" panose="020B0604020202020204" pitchFamily="34" charset="0"/>
                <a:cs typeface="Times New Roman" panose="02020603050405020304" pitchFamily="18" charset="0"/>
              </a:rPr>
              <a:t>Part B Sign Off</a:t>
            </a:r>
          </a:p>
          <a:p>
            <a:pPr algn="just">
              <a:spcAft>
                <a:spcPts val="600"/>
              </a:spcAft>
            </a:pPr>
            <a:r>
              <a:rPr lang="en-GB" sz="1400" dirty="0">
                <a:latin typeface="Arial" panose="020B0604020202020204" pitchFamily="34" charset="0"/>
                <a:ea typeface="Times New Roman" panose="02020603050405020304" pitchFamily="18" charset="0"/>
                <a:cs typeface="Times New Roman" panose="02020603050405020304" pitchFamily="18" charset="0"/>
              </a:rPr>
              <a:t>Once the appraisal has been conducted and Part B updated, the Appraiser can choose to notify the Appraisee and provide them with an opportunity to add comments and sign off Part B. An e-mail notification will be sent to the Appraisee when this occurs. To review feedback and information added by the Appraiser, the user can log into PAR and from the Appraisal Selection screen, click ‘</a:t>
            </a:r>
            <a:r>
              <a:rPr lang="en-GB" sz="1400" b="1" dirty="0">
                <a:latin typeface="Arial" panose="020B0604020202020204" pitchFamily="34" charset="0"/>
                <a:ea typeface="Times New Roman" panose="02020603050405020304" pitchFamily="18" charset="0"/>
                <a:cs typeface="Times New Roman" panose="02020603050405020304" pitchFamily="18" charset="0"/>
              </a:rPr>
              <a:t>select</a:t>
            </a:r>
            <a:r>
              <a:rPr lang="en-GB" sz="1400" dirty="0">
                <a:latin typeface="Arial" panose="020B0604020202020204" pitchFamily="34" charset="0"/>
                <a:ea typeface="Times New Roman" panose="02020603050405020304" pitchFamily="18" charset="0"/>
                <a:cs typeface="Times New Roman" panose="02020603050405020304" pitchFamily="18" charset="0"/>
              </a:rPr>
              <a:t>’ button next to the active appraisal. </a:t>
            </a:r>
          </a:p>
        </p:txBody>
      </p:sp>
      <p:grpSp>
        <p:nvGrpSpPr>
          <p:cNvPr id="19" name="Group 18" descr="Screen image of Professorial Appriasal review system">
            <a:extLst>
              <a:ext uri="{FF2B5EF4-FFF2-40B4-BE49-F238E27FC236}">
                <a16:creationId xmlns:a16="http://schemas.microsoft.com/office/drawing/2014/main" id="{7BC2D5B0-D3A2-BB36-0A69-6F70CEA62510}"/>
              </a:ext>
            </a:extLst>
          </p:cNvPr>
          <p:cNvGrpSpPr/>
          <p:nvPr/>
        </p:nvGrpSpPr>
        <p:grpSpPr>
          <a:xfrm>
            <a:off x="162525" y="2836624"/>
            <a:ext cx="6373286" cy="1258792"/>
            <a:chOff x="162525" y="2922038"/>
            <a:chExt cx="6373286" cy="1258792"/>
          </a:xfrm>
        </p:grpSpPr>
        <p:pic>
          <p:nvPicPr>
            <p:cNvPr id="4" name="Picture 3" descr="Background pattern&#10;&#10;Description automatically generated">
              <a:extLst>
                <a:ext uri="{FF2B5EF4-FFF2-40B4-BE49-F238E27FC236}">
                  <a16:creationId xmlns:a16="http://schemas.microsoft.com/office/drawing/2014/main" id="{31B3732F-C565-2BB1-2408-287BF16D76CE}"/>
                </a:ext>
              </a:extLst>
            </p:cNvPr>
            <p:cNvPicPr>
              <a:picLocks noChangeAspect="1"/>
            </p:cNvPicPr>
            <p:nvPr/>
          </p:nvPicPr>
          <p:blipFill rotWithShape="1">
            <a:blip r:embed="rId3"/>
            <a:srcRect t="12181"/>
            <a:stretch/>
          </p:blipFill>
          <p:spPr>
            <a:xfrm>
              <a:off x="162525" y="2922038"/>
              <a:ext cx="6373286" cy="1258792"/>
            </a:xfrm>
            <a:prstGeom prst="rect">
              <a:avLst/>
            </a:prstGeom>
            <a:effectLst>
              <a:outerShdw blurRad="63500" sx="102000" sy="102000" algn="ctr" rotWithShape="0">
                <a:prstClr val="black">
                  <a:alpha val="40000"/>
                </a:prstClr>
              </a:outerShdw>
            </a:effectLst>
          </p:spPr>
        </p:pic>
        <p:sp>
          <p:nvSpPr>
            <p:cNvPr id="11" name="Rectangle 10">
              <a:extLst>
                <a:ext uri="{FF2B5EF4-FFF2-40B4-BE49-F238E27FC236}">
                  <a16:creationId xmlns:a16="http://schemas.microsoft.com/office/drawing/2014/main" id="{0B9FFC31-3AFC-3CA4-B0BF-3D076D3E62CF}"/>
                </a:ext>
              </a:extLst>
            </p:cNvPr>
            <p:cNvSpPr/>
            <p:nvPr/>
          </p:nvSpPr>
          <p:spPr>
            <a:xfrm>
              <a:off x="1565849" y="3624133"/>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Joe Bloggs</a:t>
              </a:r>
            </a:p>
          </p:txBody>
        </p:sp>
        <p:sp>
          <p:nvSpPr>
            <p:cNvPr id="15" name="Rectangle 14">
              <a:extLst>
                <a:ext uri="{FF2B5EF4-FFF2-40B4-BE49-F238E27FC236}">
                  <a16:creationId xmlns:a16="http://schemas.microsoft.com/office/drawing/2014/main" id="{2AF4BEF6-D2E4-C3BD-0FF1-C33D9265BC22}"/>
                </a:ext>
              </a:extLst>
            </p:cNvPr>
            <p:cNvSpPr/>
            <p:nvPr/>
          </p:nvSpPr>
          <p:spPr>
            <a:xfrm>
              <a:off x="1835147" y="3997401"/>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John Doe</a:t>
              </a:r>
            </a:p>
          </p:txBody>
        </p:sp>
        <p:sp>
          <p:nvSpPr>
            <p:cNvPr id="16" name="Rectangle 15">
              <a:extLst>
                <a:ext uri="{FF2B5EF4-FFF2-40B4-BE49-F238E27FC236}">
                  <a16:creationId xmlns:a16="http://schemas.microsoft.com/office/drawing/2014/main" id="{D51B5CF3-118C-4B0E-9E7E-0ECFFCE378B5}"/>
                </a:ext>
              </a:extLst>
            </p:cNvPr>
            <p:cNvSpPr/>
            <p:nvPr/>
          </p:nvSpPr>
          <p:spPr>
            <a:xfrm>
              <a:off x="4528040" y="4003605"/>
              <a:ext cx="38624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123456</a:t>
              </a:r>
            </a:p>
          </p:txBody>
        </p:sp>
        <p:sp>
          <p:nvSpPr>
            <p:cNvPr id="17" name="Rectangle 16">
              <a:extLst>
                <a:ext uri="{FF2B5EF4-FFF2-40B4-BE49-F238E27FC236}">
                  <a16:creationId xmlns:a16="http://schemas.microsoft.com/office/drawing/2014/main" id="{5249231F-5D3B-823D-662E-1C6E2F55D042}"/>
                </a:ext>
              </a:extLst>
            </p:cNvPr>
            <p:cNvSpPr/>
            <p:nvPr/>
          </p:nvSpPr>
          <p:spPr>
            <a:xfrm>
              <a:off x="2721030" y="3756692"/>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00" dirty="0">
                <a:solidFill>
                  <a:srgbClr val="67A2E0"/>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2664E973-F55F-3A32-C998-06CE95B778DE}"/>
                </a:ext>
              </a:extLst>
            </p:cNvPr>
            <p:cNvSpPr/>
            <p:nvPr/>
          </p:nvSpPr>
          <p:spPr>
            <a:xfrm>
              <a:off x="996463" y="3995078"/>
              <a:ext cx="199292" cy="7202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1" name="TextBox 40">
            <a:extLst>
              <a:ext uri="{FF2B5EF4-FFF2-40B4-BE49-F238E27FC236}">
                <a16:creationId xmlns:a16="http://schemas.microsoft.com/office/drawing/2014/main" id="{177A2C71-5836-AE7E-3BCF-A84E4F559E6B}"/>
              </a:ext>
            </a:extLst>
          </p:cNvPr>
          <p:cNvSpPr txBox="1"/>
          <p:nvPr/>
        </p:nvSpPr>
        <p:spPr>
          <a:xfrm>
            <a:off x="123822" y="4094597"/>
            <a:ext cx="6610349" cy="738664"/>
          </a:xfrm>
          <a:prstGeom prst="rect">
            <a:avLst/>
          </a:prstGeom>
          <a:noFill/>
        </p:spPr>
        <p:txBody>
          <a:bodyPr wrap="square" rtlCol="0">
            <a:spAutoFit/>
          </a:bodyPr>
          <a:lstStyle/>
          <a:p>
            <a:pPr algn="just"/>
            <a:r>
              <a:rPr lang="en-GB" sz="1400" dirty="0">
                <a:latin typeface="Arial" panose="020B0604020202020204" pitchFamily="34" charset="0"/>
                <a:ea typeface="Times New Roman" panose="02020603050405020304" pitchFamily="18" charset="0"/>
                <a:cs typeface="Times New Roman" panose="02020603050405020304" pitchFamily="18" charset="0"/>
              </a:rPr>
              <a:t>The user will be taken to the ‘Professorial Appraisal, Part A’ page as a default and can select the ‘</a:t>
            </a:r>
            <a:r>
              <a:rPr lang="en-GB" sz="1400" b="1" dirty="0">
                <a:latin typeface="Arial" panose="020B0604020202020204" pitchFamily="34" charset="0"/>
                <a:ea typeface="Times New Roman" panose="02020603050405020304" pitchFamily="18" charset="0"/>
                <a:cs typeface="Times New Roman" panose="02020603050405020304" pitchFamily="18" charset="0"/>
              </a:rPr>
              <a:t>Part B</a:t>
            </a:r>
            <a:r>
              <a:rPr lang="en-GB" sz="1400" dirty="0">
                <a:latin typeface="Arial" panose="020B0604020202020204" pitchFamily="34" charset="0"/>
                <a:ea typeface="Times New Roman" panose="02020603050405020304" pitchFamily="18" charset="0"/>
                <a:cs typeface="Times New Roman" panose="02020603050405020304" pitchFamily="18" charset="0"/>
              </a:rPr>
              <a:t>’ button on the left hand side menu to navigate to the Part B sign off tab.</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49" name="Group 48" descr="Screen image of Professorial Appriasal review system">
            <a:extLst>
              <a:ext uri="{FF2B5EF4-FFF2-40B4-BE49-F238E27FC236}">
                <a16:creationId xmlns:a16="http://schemas.microsoft.com/office/drawing/2014/main" id="{F6A9D502-7085-D665-B7DC-37F9F786832A}"/>
              </a:ext>
            </a:extLst>
          </p:cNvPr>
          <p:cNvGrpSpPr/>
          <p:nvPr/>
        </p:nvGrpSpPr>
        <p:grpSpPr>
          <a:xfrm>
            <a:off x="228002" y="4848135"/>
            <a:ext cx="6401986" cy="2792229"/>
            <a:chOff x="228002" y="4848135"/>
            <a:chExt cx="6401986" cy="2792229"/>
          </a:xfrm>
        </p:grpSpPr>
        <p:grpSp>
          <p:nvGrpSpPr>
            <p:cNvPr id="45" name="Group 44">
              <a:extLst>
                <a:ext uri="{FF2B5EF4-FFF2-40B4-BE49-F238E27FC236}">
                  <a16:creationId xmlns:a16="http://schemas.microsoft.com/office/drawing/2014/main" id="{F97E3AB7-7D22-6BC3-2C01-D71DD1C96FAD}"/>
                </a:ext>
              </a:extLst>
            </p:cNvPr>
            <p:cNvGrpSpPr/>
            <p:nvPr/>
          </p:nvGrpSpPr>
          <p:grpSpPr>
            <a:xfrm>
              <a:off x="228002" y="4848135"/>
              <a:ext cx="6401986" cy="2792229"/>
              <a:chOff x="228002" y="4848135"/>
              <a:chExt cx="6401986" cy="2792229"/>
            </a:xfrm>
          </p:grpSpPr>
          <p:grpSp>
            <p:nvGrpSpPr>
              <p:cNvPr id="43" name="Group 42">
                <a:extLst>
                  <a:ext uri="{FF2B5EF4-FFF2-40B4-BE49-F238E27FC236}">
                    <a16:creationId xmlns:a16="http://schemas.microsoft.com/office/drawing/2014/main" id="{1EF05B9F-AB37-4C59-3D3B-F6D46DE550BA}"/>
                  </a:ext>
                </a:extLst>
              </p:cNvPr>
              <p:cNvGrpSpPr/>
              <p:nvPr/>
            </p:nvGrpSpPr>
            <p:grpSpPr>
              <a:xfrm>
                <a:off x="228002" y="4848135"/>
                <a:ext cx="6401986" cy="2792229"/>
                <a:chOff x="228002" y="4848135"/>
                <a:chExt cx="6401986" cy="2792229"/>
              </a:xfrm>
            </p:grpSpPr>
            <p:grpSp>
              <p:nvGrpSpPr>
                <p:cNvPr id="38" name="Group 37">
                  <a:extLst>
                    <a:ext uri="{FF2B5EF4-FFF2-40B4-BE49-F238E27FC236}">
                      <a16:creationId xmlns:a16="http://schemas.microsoft.com/office/drawing/2014/main" id="{0A38A60C-8F9F-3011-B7C3-C63C9BD13AD4}"/>
                    </a:ext>
                  </a:extLst>
                </p:cNvPr>
                <p:cNvGrpSpPr/>
                <p:nvPr/>
              </p:nvGrpSpPr>
              <p:grpSpPr>
                <a:xfrm>
                  <a:off x="228002" y="4848135"/>
                  <a:ext cx="6401986" cy="2792229"/>
                  <a:chOff x="72487" y="5907767"/>
                  <a:chExt cx="6401986" cy="2792229"/>
                </a:xfrm>
              </p:grpSpPr>
              <p:pic>
                <p:nvPicPr>
                  <p:cNvPr id="29" name="Picture 28" descr="Graphical user interface, application&#10;&#10;Description automatically generated">
                    <a:extLst>
                      <a:ext uri="{FF2B5EF4-FFF2-40B4-BE49-F238E27FC236}">
                        <a16:creationId xmlns:a16="http://schemas.microsoft.com/office/drawing/2014/main" id="{A9ACB220-72A0-A78C-58D2-23686674332B}"/>
                      </a:ext>
                    </a:extLst>
                  </p:cNvPr>
                  <p:cNvPicPr>
                    <a:picLocks noChangeAspect="1"/>
                  </p:cNvPicPr>
                  <p:nvPr/>
                </p:nvPicPr>
                <p:blipFill rotWithShape="1">
                  <a:blip r:embed="rId4"/>
                  <a:srcRect t="4750"/>
                  <a:stretch/>
                </p:blipFill>
                <p:spPr>
                  <a:xfrm>
                    <a:off x="72487" y="5907767"/>
                    <a:ext cx="6401986" cy="2792229"/>
                  </a:xfrm>
                  <a:prstGeom prst="rect">
                    <a:avLst/>
                  </a:prstGeom>
                  <a:effectLst>
                    <a:outerShdw blurRad="63500" sx="102000" sy="102000" algn="ctr" rotWithShape="0">
                      <a:prstClr val="black">
                        <a:alpha val="40000"/>
                      </a:prstClr>
                    </a:outerShdw>
                  </a:effectLst>
                </p:spPr>
              </p:pic>
              <p:sp>
                <p:nvSpPr>
                  <p:cNvPr id="30" name="Rectangle 29">
                    <a:extLst>
                      <a:ext uri="{FF2B5EF4-FFF2-40B4-BE49-F238E27FC236}">
                        <a16:creationId xmlns:a16="http://schemas.microsoft.com/office/drawing/2014/main" id="{F31EFA8C-241B-6763-3D3D-6C617FE6714F}"/>
                      </a:ext>
                    </a:extLst>
                  </p:cNvPr>
                  <p:cNvSpPr/>
                  <p:nvPr/>
                </p:nvSpPr>
                <p:spPr>
                  <a:xfrm>
                    <a:off x="72487" y="6856033"/>
                    <a:ext cx="325051" cy="11115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7FD6F364-F76F-2EE8-E890-FA8EDB7E2D9B}"/>
                      </a:ext>
                    </a:extLst>
                  </p:cNvPr>
                  <p:cNvSpPr/>
                  <p:nvPr/>
                </p:nvSpPr>
                <p:spPr>
                  <a:xfrm>
                    <a:off x="1565849" y="6747757"/>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Joe Bloggs</a:t>
                    </a:r>
                  </a:p>
                </p:txBody>
              </p:sp>
              <p:sp>
                <p:nvSpPr>
                  <p:cNvPr id="32" name="Rectangle 31">
                    <a:extLst>
                      <a:ext uri="{FF2B5EF4-FFF2-40B4-BE49-F238E27FC236}">
                        <a16:creationId xmlns:a16="http://schemas.microsoft.com/office/drawing/2014/main" id="{BC561E0E-32F7-14C9-E8FE-6E86AF0C36EA}"/>
                      </a:ext>
                    </a:extLst>
                  </p:cNvPr>
                  <p:cNvSpPr/>
                  <p:nvPr/>
                </p:nvSpPr>
                <p:spPr>
                  <a:xfrm>
                    <a:off x="5301390" y="6886205"/>
                    <a:ext cx="38624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123456</a:t>
                    </a:r>
                  </a:p>
                </p:txBody>
              </p:sp>
              <p:sp>
                <p:nvSpPr>
                  <p:cNvPr id="33" name="Rectangle 32">
                    <a:extLst>
                      <a:ext uri="{FF2B5EF4-FFF2-40B4-BE49-F238E27FC236}">
                        <a16:creationId xmlns:a16="http://schemas.microsoft.com/office/drawing/2014/main" id="{D0342656-3D45-1401-8643-A549B56196F3}"/>
                      </a:ext>
                    </a:extLst>
                  </p:cNvPr>
                  <p:cNvSpPr/>
                  <p:nvPr/>
                </p:nvSpPr>
                <p:spPr>
                  <a:xfrm>
                    <a:off x="2721030" y="6964350"/>
                    <a:ext cx="38624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00" dirty="0">
                      <a:solidFill>
                        <a:srgbClr val="124DA4"/>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0FC1CF29-3FA1-C3D4-678B-09851EE726DE}"/>
                      </a:ext>
                    </a:extLst>
                  </p:cNvPr>
                  <p:cNvSpPr/>
                  <p:nvPr/>
                </p:nvSpPr>
                <p:spPr>
                  <a:xfrm>
                    <a:off x="999543" y="7063224"/>
                    <a:ext cx="3592929" cy="16739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9727F1C9-F281-BDC4-7410-E29715FB6DAF}"/>
                      </a:ext>
                    </a:extLst>
                  </p:cNvPr>
                  <p:cNvSpPr/>
                  <p:nvPr/>
                </p:nvSpPr>
                <p:spPr>
                  <a:xfrm>
                    <a:off x="4592472" y="7063224"/>
                    <a:ext cx="812041" cy="16739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D8BFF761-FC0A-D36C-5F95-690C18A7F51A}"/>
                      </a:ext>
                    </a:extLst>
                  </p:cNvPr>
                  <p:cNvSpPr/>
                  <p:nvPr/>
                </p:nvSpPr>
                <p:spPr>
                  <a:xfrm>
                    <a:off x="1013191" y="7482582"/>
                    <a:ext cx="2821830" cy="53038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C293E88F-7EC6-C0D4-A178-EDBCA6939D09}"/>
                      </a:ext>
                    </a:extLst>
                  </p:cNvPr>
                  <p:cNvSpPr/>
                  <p:nvPr/>
                </p:nvSpPr>
                <p:spPr>
                  <a:xfrm>
                    <a:off x="5786349" y="8012968"/>
                    <a:ext cx="157251" cy="9077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9" name="Rectangle 38">
                  <a:extLst>
                    <a:ext uri="{FF2B5EF4-FFF2-40B4-BE49-F238E27FC236}">
                      <a16:creationId xmlns:a16="http://schemas.microsoft.com/office/drawing/2014/main" id="{5D4F2E9B-7913-9FC1-4A49-6DBB06FCFA1B}"/>
                    </a:ext>
                  </a:extLst>
                </p:cNvPr>
                <p:cNvSpPr/>
                <p:nvPr/>
              </p:nvSpPr>
              <p:spPr>
                <a:xfrm>
                  <a:off x="1721364" y="5826573"/>
                  <a:ext cx="999666" cy="80978"/>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Professorial Research  associate</a:t>
                  </a:r>
                </a:p>
              </p:txBody>
            </p:sp>
          </p:grpSp>
          <p:sp>
            <p:nvSpPr>
              <p:cNvPr id="44" name="Rectangle 43">
                <a:extLst>
                  <a:ext uri="{FF2B5EF4-FFF2-40B4-BE49-F238E27FC236}">
                    <a16:creationId xmlns:a16="http://schemas.microsoft.com/office/drawing/2014/main" id="{3BA52BE8-DAC0-5EDB-3F7F-1F0F86E042E7}"/>
                  </a:ext>
                </a:extLst>
              </p:cNvPr>
              <p:cNvSpPr/>
              <p:nvPr/>
            </p:nvSpPr>
            <p:spPr>
              <a:xfrm>
                <a:off x="5591871" y="7085826"/>
                <a:ext cx="527716" cy="8940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6" name="Rectangle 45">
              <a:extLst>
                <a:ext uri="{FF2B5EF4-FFF2-40B4-BE49-F238E27FC236}">
                  <a16:creationId xmlns:a16="http://schemas.microsoft.com/office/drawing/2014/main" id="{CF0D2853-56C9-09D2-6791-D67A71A8CB91}"/>
                </a:ext>
              </a:extLst>
            </p:cNvPr>
            <p:cNvSpPr/>
            <p:nvPr/>
          </p:nvSpPr>
          <p:spPr>
            <a:xfrm>
              <a:off x="862899" y="7120666"/>
              <a:ext cx="1136498" cy="35148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 name="TextBox 19">
            <a:extLst>
              <a:ext uri="{FF2B5EF4-FFF2-40B4-BE49-F238E27FC236}">
                <a16:creationId xmlns:a16="http://schemas.microsoft.com/office/drawing/2014/main" id="{C9ECBC7F-4BCC-88E9-9E4E-E286E193E8E7}"/>
              </a:ext>
            </a:extLst>
          </p:cNvPr>
          <p:cNvSpPr txBox="1"/>
          <p:nvPr/>
        </p:nvSpPr>
        <p:spPr>
          <a:xfrm>
            <a:off x="123822" y="7713120"/>
            <a:ext cx="6610349" cy="1169551"/>
          </a:xfrm>
          <a:prstGeom prst="rect">
            <a:avLst/>
          </a:prstGeom>
          <a:noFill/>
        </p:spPr>
        <p:txBody>
          <a:bodyPr wrap="square" rtlCol="0">
            <a:spAutoFit/>
          </a:bodyPr>
          <a:lstStyle/>
          <a:p>
            <a:pPr algn="just"/>
            <a:r>
              <a:rPr lang="en-GB" sz="1400" dirty="0">
                <a:latin typeface="Arial" panose="020B0604020202020204" pitchFamily="34" charset="0"/>
                <a:ea typeface="Times New Roman" panose="02020603050405020304" pitchFamily="18" charset="0"/>
                <a:cs typeface="Times New Roman" panose="02020603050405020304" pitchFamily="18" charset="0"/>
              </a:rPr>
              <a:t>The user can navigate through the tabs within Part B to review information added by the Appraiser. The user can review any comments added by the Appraiser by selecting the ‘</a:t>
            </a:r>
            <a:r>
              <a:rPr lang="en-GB" sz="1400" b="1" dirty="0">
                <a:latin typeface="Arial" panose="020B0604020202020204" pitchFamily="34" charset="0"/>
                <a:ea typeface="Times New Roman" panose="02020603050405020304" pitchFamily="18" charset="0"/>
                <a:cs typeface="Times New Roman" panose="02020603050405020304" pitchFamily="18" charset="0"/>
              </a:rPr>
              <a:t>Part B Sign off</a:t>
            </a:r>
            <a:r>
              <a:rPr lang="en-GB" sz="1400" dirty="0">
                <a:latin typeface="Arial" panose="020B0604020202020204" pitchFamily="34" charset="0"/>
                <a:ea typeface="Times New Roman" panose="02020603050405020304" pitchFamily="18" charset="0"/>
                <a:cs typeface="Times New Roman" panose="02020603050405020304" pitchFamily="18" charset="0"/>
              </a:rPr>
              <a:t>’ tab. The user can ad</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d comments in the text box highlighted and click the ‘</a:t>
            </a: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save</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button. The Appraiser can </a:t>
            </a:r>
            <a:r>
              <a:rPr lang="en-GB" sz="1400" dirty="0">
                <a:effectLst/>
                <a:latin typeface="Arial" panose="020B0604020202020204" pitchFamily="34" charset="0"/>
                <a:ea typeface="Times New Roman" panose="02020603050405020304" pitchFamily="18" charset="0"/>
                <a:cs typeface="Arial" panose="020B0604020202020204" pitchFamily="34" charset="0"/>
              </a:rPr>
              <a:t>click the ‘</a:t>
            </a:r>
            <a:r>
              <a:rPr lang="en-GB" sz="1400" b="1" dirty="0">
                <a:effectLst/>
                <a:latin typeface="Arial" panose="020B0604020202020204" pitchFamily="34" charset="0"/>
                <a:ea typeface="Times New Roman" panose="02020603050405020304" pitchFamily="18" charset="0"/>
                <a:cs typeface="Arial" panose="020B0604020202020204" pitchFamily="34" charset="0"/>
              </a:rPr>
              <a:t>Professor, Sign off B</a:t>
            </a:r>
            <a:r>
              <a:rPr lang="en-GB" sz="1400" dirty="0">
                <a:effectLst/>
                <a:latin typeface="Arial" panose="020B0604020202020204" pitchFamily="34" charset="0"/>
                <a:ea typeface="Times New Roman" panose="02020603050405020304" pitchFamily="18" charset="0"/>
                <a:cs typeface="Arial" panose="020B0604020202020204" pitchFamily="34" charset="0"/>
              </a:rPr>
              <a:t>’ button to sign off the appraisal. </a:t>
            </a:r>
            <a:endParaRPr lang="en-GB" sz="14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Slide Number Placeholder 19">
            <a:extLst>
              <a:ext uri="{FF2B5EF4-FFF2-40B4-BE49-F238E27FC236}">
                <a16:creationId xmlns:a16="http://schemas.microsoft.com/office/drawing/2014/main" id="{7318B8E5-D1FF-2A75-EC0F-FDB2BFF39563}"/>
              </a:ext>
            </a:extLst>
          </p:cNvPr>
          <p:cNvSpPr>
            <a:spLocks noGrp="1"/>
          </p:cNvSpPr>
          <p:nvPr>
            <p:ph type="sldNum" sz="quarter" idx="12"/>
          </p:nvPr>
        </p:nvSpPr>
        <p:spPr>
          <a:xfrm>
            <a:off x="6273800" y="9370786"/>
            <a:ext cx="584200" cy="527403"/>
          </a:xfrm>
        </p:spPr>
        <p:txBody>
          <a:bodyPr/>
          <a:lstStyle/>
          <a:p>
            <a:pPr algn="ctr"/>
            <a:fld id="{4F02C6EB-178F-4ED7-A1AC-ADACDC82EB45}" type="slidenum">
              <a:rPr lang="en-GB" smtClean="0"/>
              <a:pPr algn="ctr"/>
              <a:t>12</a:t>
            </a:fld>
            <a:endParaRPr lang="en-GB" dirty="0"/>
          </a:p>
        </p:txBody>
      </p:sp>
    </p:spTree>
    <p:extLst>
      <p:ext uri="{BB962C8B-B14F-4D97-AF65-F5344CB8AC3E}">
        <p14:creationId xmlns:p14="http://schemas.microsoft.com/office/powerpoint/2010/main" val="3247043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0B5FB-CEF5-E07E-B25E-DA72CC6B2BEB}"/>
              </a:ext>
            </a:extLst>
          </p:cNvPr>
          <p:cNvSpPr>
            <a:spLocks noGrp="1"/>
          </p:cNvSpPr>
          <p:nvPr>
            <p:ph type="ctrTitle"/>
          </p:nvPr>
        </p:nvSpPr>
        <p:spPr>
          <a:xfrm>
            <a:off x="514350" y="-3448756"/>
            <a:ext cx="5829300" cy="3448756"/>
          </a:xfrm>
        </p:spPr>
        <p:txBody>
          <a:bodyPr vert="horz" lIns="91440" tIns="45720" rIns="91440" bIns="45720" rtlCol="0" anchor="b">
            <a:normAutofit/>
          </a:bodyPr>
          <a:lstStyle/>
          <a:p>
            <a:r>
              <a:rPr lang="en-GB" dirty="0"/>
              <a:t>Part B tabs</a:t>
            </a:r>
          </a:p>
        </p:txBody>
      </p:sp>
      <p:sp>
        <p:nvSpPr>
          <p:cNvPr id="47" name="Rectangle 46">
            <a:extLst>
              <a:ext uri="{FF2B5EF4-FFF2-40B4-BE49-F238E27FC236}">
                <a16:creationId xmlns:a16="http://schemas.microsoft.com/office/drawing/2014/main" id="{98BA2C48-3B1D-079B-0398-827F78A3B0EA}"/>
              </a:ext>
              <a:ext uri="{C183D7F6-B498-43B3-948B-1728B52AA6E4}">
                <adec:decorative xmlns:adec="http://schemas.microsoft.com/office/drawing/2017/decorative" val="1"/>
              </a:ext>
            </a:extLst>
          </p:cNvPr>
          <p:cNvSpPr/>
          <p:nvPr/>
        </p:nvSpPr>
        <p:spPr>
          <a:xfrm>
            <a:off x="1" y="7810"/>
            <a:ext cx="6858000" cy="1096378"/>
          </a:xfrm>
          <a:prstGeom prst="rect">
            <a:avLst/>
          </a:prstGeom>
          <a:solidFill>
            <a:srgbClr val="B1D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D6D2C4"/>
              </a:solidFill>
            </a:endParaRPr>
          </a:p>
        </p:txBody>
      </p:sp>
      <p:pic>
        <p:nvPicPr>
          <p:cNvPr id="7" name="Picture 6">
            <a:extLst>
              <a:ext uri="{FF2B5EF4-FFF2-40B4-BE49-F238E27FC236}">
                <a16:creationId xmlns:a16="http://schemas.microsoft.com/office/drawing/2014/main" id="{ED253CC1-BD75-C669-7C5A-B91FDD5EF0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4381"/>
            <a:ext cx="6864750" cy="554186"/>
          </a:xfrm>
          <a:prstGeom prst="rect">
            <a:avLst/>
          </a:prstGeom>
          <a:solidFill>
            <a:srgbClr val="B1D779"/>
          </a:solidFill>
        </p:spPr>
      </p:pic>
      <p:sp>
        <p:nvSpPr>
          <p:cNvPr id="9" name="Title 4" descr="Heading">
            <a:extLst>
              <a:ext uri="{FF2B5EF4-FFF2-40B4-BE49-F238E27FC236}">
                <a16:creationId xmlns:a16="http://schemas.microsoft.com/office/drawing/2014/main" id="{DDEB9BF9-7BD8-500C-93A9-33ED5B62BF6D}"/>
              </a:ext>
            </a:extLst>
          </p:cNvPr>
          <p:cNvSpPr txBox="1">
            <a:spLocks/>
          </p:cNvSpPr>
          <p:nvPr/>
        </p:nvSpPr>
        <p:spPr>
          <a:xfrm>
            <a:off x="0" y="42166"/>
            <a:ext cx="4252500" cy="461094"/>
          </a:xfrm>
          <a:prstGeom prst="rect">
            <a:avLst/>
          </a:prstGeom>
          <a:noFill/>
        </p:spPr>
        <p:txBody>
          <a:bodyPr vert="horz" lIns="91440" tIns="45721" rIns="91440" bIns="45721" rtlCol="0" anchor="ctr">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801"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Professorial Appraisal Review System </a:t>
            </a:r>
            <a:endParaRPr lang="en-GB" sz="1801"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A0913A6C-8DDB-8BEA-0E12-4061AA9343CB}"/>
              </a:ext>
            </a:extLst>
          </p:cNvPr>
          <p:cNvSpPr txBox="1"/>
          <p:nvPr/>
        </p:nvSpPr>
        <p:spPr>
          <a:xfrm>
            <a:off x="123825" y="592638"/>
            <a:ext cx="6610349" cy="369332"/>
          </a:xfrm>
          <a:prstGeom prst="rect">
            <a:avLst/>
          </a:prstGeom>
          <a:noFill/>
        </p:spPr>
        <p:txBody>
          <a:bodyPr wrap="square" rtlCol="0">
            <a:spAutoFit/>
          </a:bodyPr>
          <a:lstStyle/>
          <a:p>
            <a:pPr>
              <a:spcBef>
                <a:spcPts val="1200"/>
              </a:spcBef>
              <a:spcAft>
                <a:spcPts val="300"/>
              </a:spcAft>
            </a:pPr>
            <a:r>
              <a:rPr lang="en-GB" b="1" dirty="0">
                <a:latin typeface="Arial" panose="020B0604020202020204" pitchFamily="34" charset="0"/>
              </a:rPr>
              <a:t>Part B tabs</a:t>
            </a:r>
          </a:p>
        </p:txBody>
      </p:sp>
      <p:sp>
        <p:nvSpPr>
          <p:cNvPr id="12" name="TextBox 11">
            <a:extLst>
              <a:ext uri="{FF2B5EF4-FFF2-40B4-BE49-F238E27FC236}">
                <a16:creationId xmlns:a16="http://schemas.microsoft.com/office/drawing/2014/main" id="{9109AF72-896B-803A-C288-9156012BEE44}"/>
              </a:ext>
            </a:extLst>
          </p:cNvPr>
          <p:cNvSpPr txBox="1"/>
          <p:nvPr/>
        </p:nvSpPr>
        <p:spPr>
          <a:xfrm>
            <a:off x="123824" y="1176224"/>
            <a:ext cx="6610349" cy="523220"/>
          </a:xfrm>
          <a:prstGeom prst="rect">
            <a:avLst/>
          </a:prstGeom>
          <a:noFill/>
        </p:spPr>
        <p:txBody>
          <a:bodyPr wrap="square" rtlCol="0">
            <a:spAutoFit/>
          </a:bodyPr>
          <a:lstStyle/>
          <a:p>
            <a:pPr algn="just"/>
            <a:r>
              <a:rPr lang="en-GB" sz="1400" dirty="0">
                <a:latin typeface="Arial" panose="020B0604020202020204" pitchFamily="34" charset="0"/>
                <a:ea typeface="Times New Roman" panose="02020603050405020304" pitchFamily="18" charset="0"/>
                <a:cs typeface="Times New Roman" panose="02020603050405020304" pitchFamily="18" charset="0"/>
              </a:rPr>
              <a:t>The system will generate a warning message to confirm the user would like to sign off Part B of the appraisal. If the user is happy to proceed they can click ‘</a:t>
            </a:r>
            <a:r>
              <a:rPr lang="en-GB" sz="1400" b="1" dirty="0">
                <a:latin typeface="Arial" panose="020B0604020202020204" pitchFamily="34" charset="0"/>
                <a:ea typeface="Times New Roman" panose="02020603050405020304" pitchFamily="18" charset="0"/>
                <a:cs typeface="Times New Roman" panose="02020603050405020304" pitchFamily="18" charset="0"/>
              </a:rPr>
              <a:t>OK</a:t>
            </a:r>
            <a:r>
              <a:rPr lang="en-GB" sz="1400" dirty="0">
                <a:latin typeface="Arial" panose="020B0604020202020204" pitchFamily="34" charset="0"/>
                <a:ea typeface="Times New Roman" panose="02020603050405020304" pitchFamily="18" charset="0"/>
                <a:cs typeface="Times New Roman" panose="02020603050405020304" pitchFamily="18" charset="0"/>
              </a:rPr>
              <a:t>’. </a:t>
            </a:r>
            <a:endParaRPr lang="en-GB" sz="1400" dirty="0">
              <a:latin typeface="Arial" panose="020B0604020202020204" pitchFamily="34" charset="0"/>
              <a:cs typeface="Arial" panose="020B0604020202020204" pitchFamily="34" charset="0"/>
            </a:endParaRPr>
          </a:p>
        </p:txBody>
      </p:sp>
      <p:grpSp>
        <p:nvGrpSpPr>
          <p:cNvPr id="14" name="Group 13" descr="Screen image of Professorial Appriasal review system warning message">
            <a:extLst>
              <a:ext uri="{FF2B5EF4-FFF2-40B4-BE49-F238E27FC236}">
                <a16:creationId xmlns:a16="http://schemas.microsoft.com/office/drawing/2014/main" id="{419BCA2D-A53A-109B-EB4D-F763F9D693E8}"/>
              </a:ext>
            </a:extLst>
          </p:cNvPr>
          <p:cNvGrpSpPr/>
          <p:nvPr/>
        </p:nvGrpSpPr>
        <p:grpSpPr>
          <a:xfrm>
            <a:off x="272956" y="1702714"/>
            <a:ext cx="2398544" cy="858298"/>
            <a:chOff x="272955" y="3169851"/>
            <a:chExt cx="2715905" cy="997790"/>
          </a:xfrm>
        </p:grpSpPr>
        <p:pic>
          <p:nvPicPr>
            <p:cNvPr id="4" name="Picture 3" descr="Graphical user interface, text, application, Word&#10;&#10;Description automatically generated">
              <a:extLst>
                <a:ext uri="{FF2B5EF4-FFF2-40B4-BE49-F238E27FC236}">
                  <a16:creationId xmlns:a16="http://schemas.microsoft.com/office/drawing/2014/main" id="{D43AE340-5BEE-A05F-D225-5937A6BE0F3C}"/>
                </a:ext>
              </a:extLst>
            </p:cNvPr>
            <p:cNvPicPr>
              <a:picLocks noChangeAspect="1"/>
            </p:cNvPicPr>
            <p:nvPr/>
          </p:nvPicPr>
          <p:blipFill rotWithShape="1">
            <a:blip r:embed="rId3"/>
            <a:srcRect l="466" t="4352" b="2360"/>
            <a:stretch/>
          </p:blipFill>
          <p:spPr>
            <a:xfrm>
              <a:off x="272955" y="3169851"/>
              <a:ext cx="2715905" cy="997790"/>
            </a:xfrm>
            <a:prstGeom prst="rect">
              <a:avLst/>
            </a:prstGeom>
            <a:effectLst>
              <a:outerShdw blurRad="63500" sx="102000" sy="102000" algn="ctr" rotWithShape="0">
                <a:prstClr val="black">
                  <a:alpha val="40000"/>
                </a:prstClr>
              </a:outerShdw>
            </a:effectLst>
          </p:spPr>
        </p:pic>
        <p:sp>
          <p:nvSpPr>
            <p:cNvPr id="11" name="Rectangle 10">
              <a:extLst>
                <a:ext uri="{FF2B5EF4-FFF2-40B4-BE49-F238E27FC236}">
                  <a16:creationId xmlns:a16="http://schemas.microsoft.com/office/drawing/2014/main" id="{0DDDA28A-87C5-8E48-B111-81532D70E9BD}"/>
                </a:ext>
              </a:extLst>
            </p:cNvPr>
            <p:cNvSpPr/>
            <p:nvPr/>
          </p:nvSpPr>
          <p:spPr>
            <a:xfrm>
              <a:off x="1999397" y="3877434"/>
              <a:ext cx="436729" cy="21689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TextBox 14">
            <a:extLst>
              <a:ext uri="{FF2B5EF4-FFF2-40B4-BE49-F238E27FC236}">
                <a16:creationId xmlns:a16="http://schemas.microsoft.com/office/drawing/2014/main" id="{336EFF57-35B5-A0AC-A339-87E738C3EB9B}"/>
              </a:ext>
            </a:extLst>
          </p:cNvPr>
          <p:cNvSpPr txBox="1"/>
          <p:nvPr/>
        </p:nvSpPr>
        <p:spPr>
          <a:xfrm>
            <a:off x="123822" y="2567893"/>
            <a:ext cx="6610349" cy="1169551"/>
          </a:xfrm>
          <a:prstGeom prst="rect">
            <a:avLst/>
          </a:prstGeom>
          <a:noFill/>
        </p:spPr>
        <p:txBody>
          <a:bodyPr wrap="square" rtlCol="0">
            <a:spAutoFit/>
          </a:bodyPr>
          <a:lstStyle/>
          <a:p>
            <a:pPr algn="just"/>
            <a:r>
              <a:rPr lang="en-GB" sz="1400" dirty="0">
                <a:latin typeface="Arial" panose="020B0604020202020204" pitchFamily="34" charset="0"/>
                <a:ea typeface="Times New Roman" panose="02020603050405020304" pitchFamily="18" charset="0"/>
                <a:cs typeface="Times New Roman" panose="02020603050405020304" pitchFamily="18" charset="0"/>
              </a:rPr>
              <a:t>If the user selects ‘</a:t>
            </a:r>
            <a:r>
              <a:rPr lang="en-GB" sz="1400" b="1" dirty="0">
                <a:latin typeface="Arial" panose="020B0604020202020204" pitchFamily="34" charset="0"/>
                <a:ea typeface="Times New Roman" panose="02020603050405020304" pitchFamily="18" charset="0"/>
                <a:cs typeface="Times New Roman" panose="02020603050405020304" pitchFamily="18" charset="0"/>
              </a:rPr>
              <a:t>OK</a:t>
            </a:r>
            <a:r>
              <a:rPr lang="en-GB" sz="1400" dirty="0">
                <a:latin typeface="Arial" panose="020B0604020202020204" pitchFamily="34" charset="0"/>
                <a:ea typeface="Times New Roman" panose="02020603050405020304" pitchFamily="18" charset="0"/>
                <a:cs typeface="Times New Roman" panose="02020603050405020304" pitchFamily="18" charset="0"/>
              </a:rPr>
              <a:t>’ the system will generate a new pop up message confirming the sign off has been successful. The user can click ‘</a:t>
            </a:r>
            <a:r>
              <a:rPr lang="en-GB" sz="1400" b="1" dirty="0">
                <a:latin typeface="Arial" panose="020B0604020202020204" pitchFamily="34" charset="0"/>
                <a:ea typeface="Times New Roman" panose="02020603050405020304" pitchFamily="18" charset="0"/>
                <a:cs typeface="Times New Roman" panose="02020603050405020304" pitchFamily="18" charset="0"/>
              </a:rPr>
              <a:t>OK</a:t>
            </a:r>
            <a:r>
              <a:rPr lang="en-GB" sz="1400" dirty="0">
                <a:latin typeface="Arial" panose="020B0604020202020204" pitchFamily="34" charset="0"/>
                <a:ea typeface="Times New Roman" panose="02020603050405020304" pitchFamily="18" charset="0"/>
                <a:cs typeface="Times New Roman" panose="02020603050405020304" pitchFamily="18" charset="0"/>
              </a:rPr>
              <a:t>’ to close the message and will be taken to the ‘Professorial Appraisal, Part B’ screen and can see the date Part B was signed off. The Appraiser will receive an outlook e-mail notification when Part B has been signed off. </a:t>
            </a:r>
            <a:endParaRPr lang="en-GB" sz="1400" b="1"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39" name="Group 38" descr="Screen image of Professorial Appriasal review system">
            <a:extLst>
              <a:ext uri="{FF2B5EF4-FFF2-40B4-BE49-F238E27FC236}">
                <a16:creationId xmlns:a16="http://schemas.microsoft.com/office/drawing/2014/main" id="{A1DEAB95-7357-1256-D671-EBF12BB50A92}"/>
              </a:ext>
            </a:extLst>
          </p:cNvPr>
          <p:cNvGrpSpPr/>
          <p:nvPr/>
        </p:nvGrpSpPr>
        <p:grpSpPr>
          <a:xfrm>
            <a:off x="176496" y="3729067"/>
            <a:ext cx="6380110" cy="2317904"/>
            <a:chOff x="176496" y="3667651"/>
            <a:chExt cx="6380110" cy="2317904"/>
          </a:xfrm>
        </p:grpSpPr>
        <p:pic>
          <p:nvPicPr>
            <p:cNvPr id="16" name="Picture 15" descr="A screenshot of a computer&#10;&#10;Description automatically generated">
              <a:extLst>
                <a:ext uri="{FF2B5EF4-FFF2-40B4-BE49-F238E27FC236}">
                  <a16:creationId xmlns:a16="http://schemas.microsoft.com/office/drawing/2014/main" id="{3A0C375B-842B-28D7-583F-3C356CB3B281}"/>
                </a:ext>
              </a:extLst>
            </p:cNvPr>
            <p:cNvPicPr>
              <a:picLocks noChangeAspect="1"/>
            </p:cNvPicPr>
            <p:nvPr/>
          </p:nvPicPr>
          <p:blipFill rotWithShape="1">
            <a:blip r:embed="rId4"/>
            <a:srcRect t="5507"/>
            <a:stretch/>
          </p:blipFill>
          <p:spPr>
            <a:xfrm>
              <a:off x="183320" y="3667651"/>
              <a:ext cx="6373286" cy="2317904"/>
            </a:xfrm>
            <a:prstGeom prst="rect">
              <a:avLst/>
            </a:prstGeom>
            <a:effectLst>
              <a:outerShdw blurRad="63500" sx="102000" sy="102000" algn="ctr" rotWithShape="0">
                <a:prstClr val="black">
                  <a:alpha val="40000"/>
                </a:prstClr>
              </a:outerShdw>
            </a:effectLst>
          </p:spPr>
        </p:pic>
        <p:sp>
          <p:nvSpPr>
            <p:cNvPr id="33" name="Rectangle 32">
              <a:extLst>
                <a:ext uri="{FF2B5EF4-FFF2-40B4-BE49-F238E27FC236}">
                  <a16:creationId xmlns:a16="http://schemas.microsoft.com/office/drawing/2014/main" id="{6216F977-15AD-D8C0-8244-B62178A7BB37}"/>
                </a:ext>
              </a:extLst>
            </p:cNvPr>
            <p:cNvSpPr/>
            <p:nvPr/>
          </p:nvSpPr>
          <p:spPr>
            <a:xfrm>
              <a:off x="1677795" y="4473785"/>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Joe Bloggs</a:t>
              </a:r>
            </a:p>
          </p:txBody>
        </p:sp>
        <p:sp>
          <p:nvSpPr>
            <p:cNvPr id="34" name="Rectangle 33">
              <a:extLst>
                <a:ext uri="{FF2B5EF4-FFF2-40B4-BE49-F238E27FC236}">
                  <a16:creationId xmlns:a16="http://schemas.microsoft.com/office/drawing/2014/main" id="{BCDA2B52-DE8F-7597-A44D-0353E6C74856}"/>
                </a:ext>
              </a:extLst>
            </p:cNvPr>
            <p:cNvSpPr/>
            <p:nvPr/>
          </p:nvSpPr>
          <p:spPr>
            <a:xfrm>
              <a:off x="5383523" y="4619604"/>
              <a:ext cx="38624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123456</a:t>
              </a:r>
            </a:p>
          </p:txBody>
        </p:sp>
        <p:sp>
          <p:nvSpPr>
            <p:cNvPr id="35" name="Rectangle 34">
              <a:extLst>
                <a:ext uri="{FF2B5EF4-FFF2-40B4-BE49-F238E27FC236}">
                  <a16:creationId xmlns:a16="http://schemas.microsoft.com/office/drawing/2014/main" id="{13CDB501-CF1F-14B0-1A80-A1399599480C}"/>
                </a:ext>
              </a:extLst>
            </p:cNvPr>
            <p:cNvSpPr/>
            <p:nvPr/>
          </p:nvSpPr>
          <p:spPr>
            <a:xfrm>
              <a:off x="2846671" y="4681797"/>
              <a:ext cx="38624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00" dirty="0">
                <a:solidFill>
                  <a:srgbClr val="124DA4"/>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23531248-4913-8C35-6ADB-E0BDBAE87012}"/>
                </a:ext>
              </a:extLst>
            </p:cNvPr>
            <p:cNvSpPr/>
            <p:nvPr/>
          </p:nvSpPr>
          <p:spPr>
            <a:xfrm>
              <a:off x="1671833" y="4605247"/>
              <a:ext cx="999666" cy="80978"/>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Professorial Research  associate</a:t>
              </a:r>
            </a:p>
          </p:txBody>
        </p:sp>
        <p:sp>
          <p:nvSpPr>
            <p:cNvPr id="37" name="Rectangle 36">
              <a:extLst>
                <a:ext uri="{FF2B5EF4-FFF2-40B4-BE49-F238E27FC236}">
                  <a16:creationId xmlns:a16="http://schemas.microsoft.com/office/drawing/2014/main" id="{7046319B-2C83-18B7-EB13-F506668E9A5B}"/>
                </a:ext>
              </a:extLst>
            </p:cNvPr>
            <p:cNvSpPr/>
            <p:nvPr/>
          </p:nvSpPr>
          <p:spPr>
            <a:xfrm>
              <a:off x="3364704" y="5411677"/>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Joe Bloggs</a:t>
              </a:r>
            </a:p>
          </p:txBody>
        </p:sp>
        <p:sp>
          <p:nvSpPr>
            <p:cNvPr id="38" name="Rectangle 37">
              <a:extLst>
                <a:ext uri="{FF2B5EF4-FFF2-40B4-BE49-F238E27FC236}">
                  <a16:creationId xmlns:a16="http://schemas.microsoft.com/office/drawing/2014/main" id="{F9A9ABE1-F1BD-FEFB-E75E-8D8613E580EC}"/>
                </a:ext>
              </a:extLst>
            </p:cNvPr>
            <p:cNvSpPr/>
            <p:nvPr/>
          </p:nvSpPr>
          <p:spPr>
            <a:xfrm>
              <a:off x="176496" y="4203701"/>
              <a:ext cx="369414" cy="25643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1" name="TextBox 40">
            <a:extLst>
              <a:ext uri="{FF2B5EF4-FFF2-40B4-BE49-F238E27FC236}">
                <a16:creationId xmlns:a16="http://schemas.microsoft.com/office/drawing/2014/main" id="{177A2C71-5836-AE7E-3BCF-A84E4F559E6B}"/>
              </a:ext>
            </a:extLst>
          </p:cNvPr>
          <p:cNvSpPr txBox="1"/>
          <p:nvPr/>
        </p:nvSpPr>
        <p:spPr>
          <a:xfrm>
            <a:off x="123822" y="6050851"/>
            <a:ext cx="6610349" cy="1169551"/>
          </a:xfrm>
          <a:prstGeom prst="rect">
            <a:avLst/>
          </a:prstGeom>
          <a:noFill/>
        </p:spPr>
        <p:txBody>
          <a:bodyPr wrap="square" rtlCol="0">
            <a:spAutoFit/>
          </a:bodyPr>
          <a:lstStyle/>
          <a:p>
            <a:pPr algn="just"/>
            <a:r>
              <a:rPr lang="en-GB" sz="1400" dirty="0">
                <a:latin typeface="Arial" panose="020B0604020202020204" pitchFamily="34" charset="0"/>
                <a:ea typeface="Times New Roman" panose="02020603050405020304" pitchFamily="18" charset="0"/>
                <a:cs typeface="Arial" panose="020B0604020202020204" pitchFamily="34" charset="0"/>
              </a:rPr>
              <a:t>The user can now either exit PAR by clicking the ’</a:t>
            </a:r>
            <a:r>
              <a:rPr lang="en-GB" sz="1400" b="1" dirty="0">
                <a:latin typeface="Arial" panose="020B0604020202020204" pitchFamily="34" charset="0"/>
                <a:ea typeface="Times New Roman" panose="02020603050405020304" pitchFamily="18" charset="0"/>
                <a:cs typeface="Arial" panose="020B0604020202020204" pitchFamily="34" charset="0"/>
              </a:rPr>
              <a:t>Exit</a:t>
            </a:r>
            <a:r>
              <a:rPr lang="en-GB" sz="1400" dirty="0">
                <a:latin typeface="Arial" panose="020B0604020202020204" pitchFamily="34" charset="0"/>
                <a:ea typeface="Times New Roman" panose="02020603050405020304" pitchFamily="18" charset="0"/>
                <a:cs typeface="Arial" panose="020B0604020202020204" pitchFamily="34" charset="0"/>
              </a:rPr>
              <a:t>’</a:t>
            </a:r>
            <a:r>
              <a:rPr lang="en-GB" sz="1400" b="1" dirty="0">
                <a:latin typeface="Arial" panose="020B0604020202020204" pitchFamily="34" charset="0"/>
                <a:ea typeface="Times New Roman" panose="02020603050405020304" pitchFamily="18" charset="0"/>
                <a:cs typeface="Arial" panose="020B0604020202020204" pitchFamily="34" charset="0"/>
              </a:rPr>
              <a:t> </a:t>
            </a:r>
            <a:r>
              <a:rPr lang="en-GB" sz="1400" dirty="0">
                <a:latin typeface="Arial" panose="020B0604020202020204" pitchFamily="34" charset="0"/>
                <a:ea typeface="Times New Roman" panose="02020603050405020304" pitchFamily="18" charset="0"/>
                <a:cs typeface="Times New Roman" panose="02020603050405020304" pitchFamily="18" charset="0"/>
              </a:rPr>
              <a:t>button on the left hand side menu </a:t>
            </a:r>
            <a:r>
              <a:rPr lang="en-GB" sz="1400" dirty="0">
                <a:latin typeface="Arial" panose="020B0604020202020204" pitchFamily="34" charset="0"/>
                <a:ea typeface="Times New Roman" panose="02020603050405020304" pitchFamily="18" charset="0"/>
                <a:cs typeface="Arial" panose="020B0604020202020204" pitchFamily="34" charset="0"/>
              </a:rPr>
              <a:t>or return to the ‘Appraisal Selection’ screen by clicking ‘</a:t>
            </a:r>
            <a:r>
              <a:rPr lang="en-GB" sz="1400" b="1" dirty="0">
                <a:latin typeface="Arial" panose="020B0604020202020204" pitchFamily="34" charset="0"/>
                <a:ea typeface="Times New Roman" panose="02020603050405020304" pitchFamily="18" charset="0"/>
                <a:cs typeface="Arial" panose="020B0604020202020204" pitchFamily="34" charset="0"/>
              </a:rPr>
              <a:t>Appraisal</a:t>
            </a:r>
            <a:r>
              <a:rPr lang="en-GB" sz="1400" dirty="0">
                <a:latin typeface="Arial" panose="020B0604020202020204" pitchFamily="34" charset="0"/>
                <a:ea typeface="Times New Roman" panose="02020603050405020304" pitchFamily="18" charset="0"/>
                <a:cs typeface="Arial" panose="020B0604020202020204" pitchFamily="34" charset="0"/>
              </a:rPr>
              <a:t>’ </a:t>
            </a:r>
            <a:r>
              <a:rPr lang="en-GB" sz="1400" dirty="0">
                <a:latin typeface="Arial" panose="020B0604020202020204" pitchFamily="34" charset="0"/>
                <a:ea typeface="Times New Roman" panose="02020603050405020304" pitchFamily="18" charset="0"/>
                <a:cs typeface="Times New Roman" panose="02020603050405020304" pitchFamily="18" charset="0"/>
              </a:rPr>
              <a:t>button. </a:t>
            </a:r>
            <a:r>
              <a:rPr lang="en-GB" sz="1400" b="1" dirty="0">
                <a:effectLst/>
                <a:latin typeface="Arial" panose="020B0604020202020204" pitchFamily="34" charset="0"/>
                <a:ea typeface="Times New Roman" panose="02020603050405020304" pitchFamily="18" charset="0"/>
                <a:cs typeface="Arial" panose="020B0604020202020204" pitchFamily="34" charset="0"/>
              </a:rPr>
              <a:t>Note: </a:t>
            </a:r>
            <a:r>
              <a:rPr lang="en-GB" sz="1400" dirty="0">
                <a:latin typeface="Arial" panose="020B0604020202020204" pitchFamily="34" charset="0"/>
                <a:cs typeface="Arial" panose="020B0604020202020204" pitchFamily="34" charset="0"/>
              </a:rPr>
              <a:t>Once the Appraisee has signed off Part B, the Appraiser can no longer change any of the information within Part B. The only action they can perform is to sign off Part B.</a:t>
            </a:r>
          </a:p>
        </p:txBody>
      </p:sp>
      <p:grpSp>
        <p:nvGrpSpPr>
          <p:cNvPr id="52" name="Group 51" descr="Screen image of Professorial Appriasal review system">
            <a:extLst>
              <a:ext uri="{FF2B5EF4-FFF2-40B4-BE49-F238E27FC236}">
                <a16:creationId xmlns:a16="http://schemas.microsoft.com/office/drawing/2014/main" id="{D8707A23-4F97-E207-08E0-610C4A77A9CF}"/>
              </a:ext>
            </a:extLst>
          </p:cNvPr>
          <p:cNvGrpSpPr/>
          <p:nvPr/>
        </p:nvGrpSpPr>
        <p:grpSpPr>
          <a:xfrm>
            <a:off x="183320" y="7191454"/>
            <a:ext cx="6373286" cy="1329897"/>
            <a:chOff x="183320" y="7191454"/>
            <a:chExt cx="6373286" cy="1329897"/>
          </a:xfrm>
        </p:grpSpPr>
        <p:pic>
          <p:nvPicPr>
            <p:cNvPr id="43" name="Picture 42" descr="Background pattern&#10;&#10;Description automatically generated with medium confidence">
              <a:extLst>
                <a:ext uri="{FF2B5EF4-FFF2-40B4-BE49-F238E27FC236}">
                  <a16:creationId xmlns:a16="http://schemas.microsoft.com/office/drawing/2014/main" id="{D5473556-7EB2-BF9F-980E-39CADE7C788E}"/>
                </a:ext>
              </a:extLst>
            </p:cNvPr>
            <p:cNvPicPr>
              <a:picLocks noChangeAspect="1"/>
            </p:cNvPicPr>
            <p:nvPr/>
          </p:nvPicPr>
          <p:blipFill rotWithShape="1">
            <a:blip r:embed="rId5"/>
            <a:srcRect t="9581"/>
            <a:stretch/>
          </p:blipFill>
          <p:spPr>
            <a:xfrm>
              <a:off x="183320" y="7191454"/>
              <a:ext cx="6373286" cy="1329897"/>
            </a:xfrm>
            <a:prstGeom prst="rect">
              <a:avLst/>
            </a:prstGeom>
            <a:effectLst>
              <a:outerShdw blurRad="63500" sx="102000" sy="102000" algn="ctr" rotWithShape="0">
                <a:prstClr val="black">
                  <a:alpha val="40000"/>
                </a:prstClr>
              </a:outerShdw>
            </a:effectLst>
          </p:spPr>
        </p:pic>
        <p:sp>
          <p:nvSpPr>
            <p:cNvPr id="45" name="Rectangle 44">
              <a:extLst>
                <a:ext uri="{FF2B5EF4-FFF2-40B4-BE49-F238E27FC236}">
                  <a16:creationId xmlns:a16="http://schemas.microsoft.com/office/drawing/2014/main" id="{32545D63-1C99-65C5-5102-1C38473C4606}"/>
                </a:ext>
              </a:extLst>
            </p:cNvPr>
            <p:cNvSpPr/>
            <p:nvPr/>
          </p:nvSpPr>
          <p:spPr>
            <a:xfrm>
              <a:off x="1594272" y="7931965"/>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Joe Bloggs</a:t>
              </a:r>
            </a:p>
          </p:txBody>
        </p:sp>
        <p:sp>
          <p:nvSpPr>
            <p:cNvPr id="49" name="Rectangle 48">
              <a:extLst>
                <a:ext uri="{FF2B5EF4-FFF2-40B4-BE49-F238E27FC236}">
                  <a16:creationId xmlns:a16="http://schemas.microsoft.com/office/drawing/2014/main" id="{5F03CF66-8A3B-AD3E-454E-9E7F6C41E2E5}"/>
                </a:ext>
              </a:extLst>
            </p:cNvPr>
            <p:cNvSpPr/>
            <p:nvPr/>
          </p:nvSpPr>
          <p:spPr>
            <a:xfrm>
              <a:off x="1863673" y="8321804"/>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John Doe</a:t>
              </a:r>
            </a:p>
          </p:txBody>
        </p:sp>
        <p:sp>
          <p:nvSpPr>
            <p:cNvPr id="50" name="Rectangle 49">
              <a:extLst>
                <a:ext uri="{FF2B5EF4-FFF2-40B4-BE49-F238E27FC236}">
                  <a16:creationId xmlns:a16="http://schemas.microsoft.com/office/drawing/2014/main" id="{F363E4AA-A7D0-1B9A-8B07-4761B859E58D}"/>
                </a:ext>
              </a:extLst>
            </p:cNvPr>
            <p:cNvSpPr/>
            <p:nvPr/>
          </p:nvSpPr>
          <p:spPr>
            <a:xfrm>
              <a:off x="4573756" y="8314980"/>
              <a:ext cx="38624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123456</a:t>
              </a:r>
            </a:p>
          </p:txBody>
        </p:sp>
        <p:sp>
          <p:nvSpPr>
            <p:cNvPr id="51" name="Rectangle 50">
              <a:extLst>
                <a:ext uri="{FF2B5EF4-FFF2-40B4-BE49-F238E27FC236}">
                  <a16:creationId xmlns:a16="http://schemas.microsoft.com/office/drawing/2014/main" id="{FD07C149-D49A-93B4-1EED-C9FE68ACA3B2}"/>
                </a:ext>
              </a:extLst>
            </p:cNvPr>
            <p:cNvSpPr/>
            <p:nvPr/>
          </p:nvSpPr>
          <p:spPr>
            <a:xfrm>
              <a:off x="3815308" y="8238984"/>
              <a:ext cx="758447" cy="15996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4" name="TextBox 43">
            <a:extLst>
              <a:ext uri="{FF2B5EF4-FFF2-40B4-BE49-F238E27FC236}">
                <a16:creationId xmlns:a16="http://schemas.microsoft.com/office/drawing/2014/main" id="{A582F648-945B-8F68-36BB-0E6408C7E6EA}"/>
              </a:ext>
            </a:extLst>
          </p:cNvPr>
          <p:cNvSpPr txBox="1"/>
          <p:nvPr/>
        </p:nvSpPr>
        <p:spPr>
          <a:xfrm>
            <a:off x="183320" y="8532035"/>
            <a:ext cx="6550851" cy="1169551"/>
          </a:xfrm>
          <a:prstGeom prst="rect">
            <a:avLst/>
          </a:prstGeom>
          <a:noFill/>
        </p:spPr>
        <p:txBody>
          <a:bodyPr wrap="square" rtlCol="0">
            <a:spAutoFit/>
          </a:bodyPr>
          <a:lstStyle/>
          <a:p>
            <a:pPr algn="just"/>
            <a:r>
              <a:rPr lang="en-GB" sz="1400" dirty="0">
                <a:latin typeface="Arial" panose="020B0604020202020204" pitchFamily="34" charset="0"/>
                <a:ea typeface="Times New Roman" panose="02020603050405020304" pitchFamily="18" charset="0"/>
                <a:cs typeface="Arial" panose="020B0604020202020204" pitchFamily="34" charset="0"/>
              </a:rPr>
              <a:t>If the user selects the ‘</a:t>
            </a:r>
            <a:r>
              <a:rPr lang="en-GB" sz="1400" b="1" dirty="0">
                <a:latin typeface="Arial" panose="020B0604020202020204" pitchFamily="34" charset="0"/>
                <a:ea typeface="Times New Roman" panose="02020603050405020304" pitchFamily="18" charset="0"/>
                <a:cs typeface="Arial" panose="020B0604020202020204" pitchFamily="34" charset="0"/>
              </a:rPr>
              <a:t>Appraisal</a:t>
            </a:r>
            <a:r>
              <a:rPr lang="en-GB" sz="1400" dirty="0">
                <a:latin typeface="Arial" panose="020B0604020202020204" pitchFamily="34" charset="0"/>
                <a:ea typeface="Times New Roman" panose="02020603050405020304" pitchFamily="18" charset="0"/>
                <a:cs typeface="Arial" panose="020B0604020202020204" pitchFamily="34" charset="0"/>
              </a:rPr>
              <a:t>’ </a:t>
            </a:r>
            <a:r>
              <a:rPr lang="en-GB" sz="1400" dirty="0">
                <a:latin typeface="Arial" panose="020B0604020202020204" pitchFamily="34" charset="0"/>
                <a:ea typeface="Times New Roman" panose="02020603050405020304" pitchFamily="18" charset="0"/>
                <a:cs typeface="Times New Roman" panose="02020603050405020304" pitchFamily="18" charset="0"/>
              </a:rPr>
              <a:t>button, they will be returned to </a:t>
            </a:r>
            <a:r>
              <a:rPr lang="en-GB" sz="1400" dirty="0">
                <a:latin typeface="Arial" panose="020B0604020202020204" pitchFamily="34" charset="0"/>
                <a:ea typeface="Times New Roman" panose="02020603050405020304" pitchFamily="18" charset="0"/>
                <a:cs typeface="Arial" panose="020B0604020202020204" pitchFamily="34" charset="0"/>
              </a:rPr>
              <a:t>the ‘Appraisal Selection’ screen and can see the status of the appraisal has changed to ‘Part B Signed Off’</a:t>
            </a:r>
            <a:r>
              <a:rPr lang="en-GB" sz="1400" dirty="0">
                <a:latin typeface="Arial" panose="020B0604020202020204" pitchFamily="34" charset="0"/>
                <a:ea typeface="Times New Roman" panose="02020603050405020304" pitchFamily="18" charset="0"/>
                <a:cs typeface="Times New Roman" panose="02020603050405020304" pitchFamily="18" charset="0"/>
              </a:rPr>
              <a:t>. </a:t>
            </a:r>
            <a:r>
              <a:rPr lang="en-GB" sz="1400" b="1" dirty="0">
                <a:effectLst/>
                <a:latin typeface="Arial" panose="020B0604020202020204" pitchFamily="34" charset="0"/>
                <a:ea typeface="Times New Roman" panose="02020603050405020304" pitchFamily="18" charset="0"/>
                <a:cs typeface="Arial" panose="020B0604020202020204" pitchFamily="34" charset="0"/>
              </a:rPr>
              <a:t>Note: </a:t>
            </a:r>
            <a:r>
              <a:rPr lang="en-GB" sz="1400" dirty="0">
                <a:latin typeface="Arial" panose="020B0604020202020204" pitchFamily="34" charset="0"/>
                <a:cs typeface="Arial" panose="020B0604020202020204" pitchFamily="34" charset="0"/>
              </a:rPr>
              <a:t>Once the Appraisee has signed off Part B, the Appraiser can no longer change any of the information within Part B. The only action they can perform is to sign off Part B.</a:t>
            </a:r>
          </a:p>
        </p:txBody>
      </p:sp>
      <p:sp>
        <p:nvSpPr>
          <p:cNvPr id="10" name="Slide Number Placeholder 19">
            <a:extLst>
              <a:ext uri="{FF2B5EF4-FFF2-40B4-BE49-F238E27FC236}">
                <a16:creationId xmlns:a16="http://schemas.microsoft.com/office/drawing/2014/main" id="{7318B8E5-D1FF-2A75-EC0F-FDB2BFF39563}"/>
              </a:ext>
            </a:extLst>
          </p:cNvPr>
          <p:cNvSpPr>
            <a:spLocks noGrp="1"/>
          </p:cNvSpPr>
          <p:nvPr>
            <p:ph type="sldNum" sz="quarter" idx="12"/>
          </p:nvPr>
        </p:nvSpPr>
        <p:spPr>
          <a:xfrm>
            <a:off x="6273800" y="9370786"/>
            <a:ext cx="584200" cy="527403"/>
          </a:xfrm>
        </p:spPr>
        <p:txBody>
          <a:bodyPr/>
          <a:lstStyle/>
          <a:p>
            <a:pPr algn="ctr"/>
            <a:fld id="{4F02C6EB-178F-4ED7-A1AC-ADACDC82EB45}" type="slidenum">
              <a:rPr lang="en-GB" smtClean="0"/>
              <a:pPr algn="ctr"/>
              <a:t>13</a:t>
            </a:fld>
            <a:endParaRPr lang="en-GB" dirty="0"/>
          </a:p>
        </p:txBody>
      </p:sp>
    </p:spTree>
    <p:extLst>
      <p:ext uri="{BB962C8B-B14F-4D97-AF65-F5344CB8AC3E}">
        <p14:creationId xmlns:p14="http://schemas.microsoft.com/office/powerpoint/2010/main" val="4029419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2ED07B-556E-F634-7834-DB09838D3BEF}"/>
              </a:ext>
            </a:extLst>
          </p:cNvPr>
          <p:cNvSpPr>
            <a:spLocks noGrp="1"/>
          </p:cNvSpPr>
          <p:nvPr>
            <p:ph type="ctrTitle"/>
          </p:nvPr>
        </p:nvSpPr>
        <p:spPr>
          <a:xfrm>
            <a:off x="514350" y="-3448756"/>
            <a:ext cx="5829300" cy="3448756"/>
          </a:xfrm>
        </p:spPr>
        <p:txBody>
          <a:bodyPr vert="horz" lIns="91440" tIns="45720" rIns="91440" bIns="45720" rtlCol="0" anchor="b">
            <a:normAutofit/>
          </a:bodyPr>
          <a:lstStyle/>
          <a:p>
            <a:r>
              <a:rPr lang="en-GB" dirty="0"/>
              <a:t>PAR HIGH LEVEL PROCESS</a:t>
            </a:r>
          </a:p>
        </p:txBody>
      </p:sp>
      <p:sp>
        <p:nvSpPr>
          <p:cNvPr id="6" name="Rectangle 5">
            <a:extLst>
              <a:ext uri="{FF2B5EF4-FFF2-40B4-BE49-F238E27FC236}">
                <a16:creationId xmlns:a16="http://schemas.microsoft.com/office/drawing/2014/main" id="{6272D2E3-2D39-9104-11FD-F42E059E2A03}"/>
              </a:ext>
              <a:ext uri="{C183D7F6-B498-43B3-948B-1728B52AA6E4}">
                <adec:decorative xmlns:adec="http://schemas.microsoft.com/office/drawing/2017/decorative" val="1"/>
              </a:ext>
            </a:extLst>
          </p:cNvPr>
          <p:cNvSpPr/>
          <p:nvPr/>
        </p:nvSpPr>
        <p:spPr>
          <a:xfrm>
            <a:off x="1" y="7810"/>
            <a:ext cx="6858000" cy="568602"/>
          </a:xfrm>
          <a:prstGeom prst="rect">
            <a:avLst/>
          </a:prstGeom>
          <a:solidFill>
            <a:srgbClr val="B1D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D6D2C4"/>
              </a:solidFill>
            </a:endParaRPr>
          </a:p>
        </p:txBody>
      </p:sp>
      <p:pic>
        <p:nvPicPr>
          <p:cNvPr id="7" name="Picture 6">
            <a:extLst>
              <a:ext uri="{FF2B5EF4-FFF2-40B4-BE49-F238E27FC236}">
                <a16:creationId xmlns:a16="http://schemas.microsoft.com/office/drawing/2014/main" id="{ED253CC1-BD75-C669-7C5A-B91FDD5EF0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7810"/>
            <a:ext cx="6864750" cy="568601"/>
          </a:xfrm>
          <a:prstGeom prst="rect">
            <a:avLst/>
          </a:prstGeom>
        </p:spPr>
      </p:pic>
      <p:sp>
        <p:nvSpPr>
          <p:cNvPr id="9" name="Title 4" descr="Heading">
            <a:extLst>
              <a:ext uri="{FF2B5EF4-FFF2-40B4-BE49-F238E27FC236}">
                <a16:creationId xmlns:a16="http://schemas.microsoft.com/office/drawing/2014/main" id="{DDEB9BF9-7BD8-500C-93A9-33ED5B62BF6D}"/>
              </a:ext>
            </a:extLst>
          </p:cNvPr>
          <p:cNvSpPr txBox="1">
            <a:spLocks/>
          </p:cNvSpPr>
          <p:nvPr/>
        </p:nvSpPr>
        <p:spPr>
          <a:xfrm>
            <a:off x="0" y="54358"/>
            <a:ext cx="4252500" cy="461094"/>
          </a:xfrm>
          <a:prstGeom prst="rect">
            <a:avLst/>
          </a:prstGeom>
          <a:noFill/>
        </p:spPr>
        <p:txBody>
          <a:bodyPr vert="horz" lIns="91440" tIns="45721" rIns="91440" bIns="45721" rtlCol="0" anchor="ctr">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801"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Professorial Appraisal Review System </a:t>
            </a:r>
            <a:endParaRPr lang="en-GB" sz="1801"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19" name="Picture 18" descr="Workflow with solid fill">
            <a:extLst>
              <a:ext uri="{FF2B5EF4-FFF2-40B4-BE49-F238E27FC236}">
                <a16:creationId xmlns:a16="http://schemas.microsoft.com/office/drawing/2014/main" id="{74239FB8-4985-66EF-51D7-6C6532B5442E}"/>
              </a:ext>
            </a:extLst>
          </p:cNvPr>
          <p:cNvPicPr>
            <a:picLocks/>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10800000" flipH="1">
            <a:off x="123824" y="656239"/>
            <a:ext cx="546014" cy="546014"/>
          </a:xfrm>
          <a:prstGeom prst="rect">
            <a:avLst/>
          </a:prstGeom>
        </p:spPr>
      </p:pic>
      <p:sp>
        <p:nvSpPr>
          <p:cNvPr id="3" name="TextBox 2">
            <a:extLst>
              <a:ext uri="{FF2B5EF4-FFF2-40B4-BE49-F238E27FC236}">
                <a16:creationId xmlns:a16="http://schemas.microsoft.com/office/drawing/2014/main" id="{873397A3-4A5F-99E6-49BF-3685E918FA79}"/>
              </a:ext>
            </a:extLst>
          </p:cNvPr>
          <p:cNvSpPr txBox="1"/>
          <p:nvPr/>
        </p:nvSpPr>
        <p:spPr>
          <a:xfrm>
            <a:off x="669839" y="745038"/>
            <a:ext cx="6064335" cy="461665"/>
          </a:xfrm>
          <a:prstGeom prst="rect">
            <a:avLst/>
          </a:prstGeom>
          <a:noFill/>
        </p:spPr>
        <p:txBody>
          <a:bodyPr wrap="square" rtlCol="0">
            <a:spAutoFit/>
          </a:bodyPr>
          <a:lstStyle/>
          <a:p>
            <a:pPr>
              <a:spcBef>
                <a:spcPts val="1200"/>
              </a:spcBef>
              <a:spcAft>
                <a:spcPts val="300"/>
              </a:spcAft>
            </a:pPr>
            <a:r>
              <a:rPr lang="en-GB" sz="2400" b="1" dirty="0">
                <a:latin typeface="Arial" panose="020B0604020202020204" pitchFamily="34" charset="0"/>
              </a:rPr>
              <a:t>PAR HIGH LEVEL PROCESS</a:t>
            </a:r>
          </a:p>
        </p:txBody>
      </p:sp>
      <p:cxnSp>
        <p:nvCxnSpPr>
          <p:cNvPr id="5" name="Straight Connector 4">
            <a:extLst>
              <a:ext uri="{FF2B5EF4-FFF2-40B4-BE49-F238E27FC236}">
                <a16:creationId xmlns:a16="http://schemas.microsoft.com/office/drawing/2014/main" id="{BEE70155-3DDB-4D4E-A9AC-64CCDA914CCA}"/>
              </a:ext>
              <a:ext uri="{C183D7F6-B498-43B3-948B-1728B52AA6E4}">
                <adec:decorative xmlns:adec="http://schemas.microsoft.com/office/drawing/2017/decorative" val="1"/>
              </a:ext>
            </a:extLst>
          </p:cNvPr>
          <p:cNvCxnSpPr/>
          <p:nvPr/>
        </p:nvCxnSpPr>
        <p:spPr>
          <a:xfrm>
            <a:off x="123825" y="1267663"/>
            <a:ext cx="66103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Object 1" descr="Process map displaying steps involved in the Professorial Appraisal review process">
            <a:extLst>
              <a:ext uri="{FF2B5EF4-FFF2-40B4-BE49-F238E27FC236}">
                <a16:creationId xmlns:a16="http://schemas.microsoft.com/office/drawing/2014/main" id="{66BB962B-84D9-D8C9-C60C-4024B4965E5B}"/>
              </a:ext>
            </a:extLst>
          </p:cNvPr>
          <p:cNvGraphicFramePr>
            <a:graphicFrameLocks noChangeAspect="1"/>
          </p:cNvGraphicFramePr>
          <p:nvPr>
            <p:extLst>
              <p:ext uri="{D42A27DB-BD31-4B8C-83A1-F6EECF244321}">
                <p14:modId xmlns:p14="http://schemas.microsoft.com/office/powerpoint/2010/main" val="2281163511"/>
              </p:ext>
            </p:extLst>
          </p:nvPr>
        </p:nvGraphicFramePr>
        <p:xfrm>
          <a:off x="123825" y="1296726"/>
          <a:ext cx="6611938" cy="8266112"/>
        </p:xfrm>
        <a:graphic>
          <a:graphicData uri="http://schemas.openxmlformats.org/presentationml/2006/ole">
            <mc:AlternateContent xmlns:mc="http://schemas.openxmlformats.org/markup-compatibility/2006">
              <mc:Choice xmlns:v="urn:schemas-microsoft-com:vml" Requires="v">
                <p:oleObj r:id="rId6" imgW="6611173" imgH="8266257" progId="">
                  <p:embed/>
                </p:oleObj>
              </mc:Choice>
              <mc:Fallback>
                <p:oleObj r:id="rId6" imgW="6611173" imgH="8266257" progId="">
                  <p:embed/>
                  <p:pic>
                    <p:nvPicPr>
                      <p:cNvPr id="0" name=""/>
                      <p:cNvPicPr/>
                      <p:nvPr/>
                    </p:nvPicPr>
                    <p:blipFill>
                      <a:blip r:embed="rId7"/>
                      <a:stretch>
                        <a:fillRect/>
                      </a:stretch>
                    </p:blipFill>
                    <p:spPr>
                      <a:xfrm>
                        <a:off x="123825" y="1296726"/>
                        <a:ext cx="6611938" cy="8266112"/>
                      </a:xfrm>
                      <a:prstGeom prst="rect">
                        <a:avLst/>
                      </a:prstGeom>
                    </p:spPr>
                  </p:pic>
                </p:oleObj>
              </mc:Fallback>
            </mc:AlternateContent>
          </a:graphicData>
        </a:graphic>
      </p:graphicFrame>
      <p:sp>
        <p:nvSpPr>
          <p:cNvPr id="11" name="Slide Number Placeholder 19">
            <a:extLst>
              <a:ext uri="{FF2B5EF4-FFF2-40B4-BE49-F238E27FC236}">
                <a16:creationId xmlns:a16="http://schemas.microsoft.com/office/drawing/2014/main" id="{33AD71D8-39DF-D3D3-D12B-510427F9228A}"/>
              </a:ext>
            </a:extLst>
          </p:cNvPr>
          <p:cNvSpPr>
            <a:spLocks noGrp="1"/>
          </p:cNvSpPr>
          <p:nvPr>
            <p:ph type="sldNum" sz="quarter" idx="12"/>
          </p:nvPr>
        </p:nvSpPr>
        <p:spPr>
          <a:xfrm>
            <a:off x="6273800" y="9370786"/>
            <a:ext cx="584200" cy="527403"/>
          </a:xfrm>
        </p:spPr>
        <p:txBody>
          <a:bodyPr/>
          <a:lstStyle/>
          <a:p>
            <a:pPr algn="ctr"/>
            <a:fld id="{4F02C6EB-178F-4ED7-A1AC-ADACDC82EB45}" type="slidenum">
              <a:rPr lang="en-GB" smtClean="0"/>
              <a:pPr algn="ctr"/>
              <a:t>14</a:t>
            </a:fld>
            <a:endParaRPr lang="en-GB" dirty="0"/>
          </a:p>
        </p:txBody>
      </p:sp>
    </p:spTree>
    <p:extLst>
      <p:ext uri="{BB962C8B-B14F-4D97-AF65-F5344CB8AC3E}">
        <p14:creationId xmlns:p14="http://schemas.microsoft.com/office/powerpoint/2010/main" val="671375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6C6B70-1E2A-F6E1-9BB6-8B6DB69AAD76}"/>
              </a:ext>
            </a:extLst>
          </p:cNvPr>
          <p:cNvSpPr>
            <a:spLocks noGrp="1"/>
          </p:cNvSpPr>
          <p:nvPr>
            <p:ph type="ctrTitle"/>
          </p:nvPr>
        </p:nvSpPr>
        <p:spPr>
          <a:xfrm>
            <a:off x="514350" y="-3448756"/>
            <a:ext cx="5829300" cy="3448756"/>
          </a:xfrm>
        </p:spPr>
        <p:txBody>
          <a:bodyPr vert="horz" lIns="91440" tIns="45720" rIns="91440" bIns="45720" rtlCol="0" anchor="b">
            <a:normAutofit/>
          </a:bodyPr>
          <a:lstStyle/>
          <a:p>
            <a:r>
              <a:rPr lang="en-GB" dirty="0"/>
              <a:t>Support</a:t>
            </a:r>
          </a:p>
        </p:txBody>
      </p:sp>
      <p:sp>
        <p:nvSpPr>
          <p:cNvPr id="6" name="Rectangle 5">
            <a:extLst>
              <a:ext uri="{FF2B5EF4-FFF2-40B4-BE49-F238E27FC236}">
                <a16:creationId xmlns:a16="http://schemas.microsoft.com/office/drawing/2014/main" id="{6272D2E3-2D39-9104-11FD-F42E059E2A03}"/>
              </a:ext>
              <a:ext uri="{C183D7F6-B498-43B3-948B-1728B52AA6E4}">
                <adec:decorative xmlns:adec="http://schemas.microsoft.com/office/drawing/2017/decorative" val="1"/>
              </a:ext>
            </a:extLst>
          </p:cNvPr>
          <p:cNvSpPr/>
          <p:nvPr/>
        </p:nvSpPr>
        <p:spPr>
          <a:xfrm>
            <a:off x="1" y="7810"/>
            <a:ext cx="6858000" cy="1096378"/>
          </a:xfrm>
          <a:prstGeom prst="rect">
            <a:avLst/>
          </a:prstGeom>
          <a:solidFill>
            <a:srgbClr val="B1D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D6D2C4"/>
              </a:solidFill>
            </a:endParaRPr>
          </a:p>
        </p:txBody>
      </p:sp>
      <p:pic>
        <p:nvPicPr>
          <p:cNvPr id="7" name="Picture 6">
            <a:extLst>
              <a:ext uri="{FF2B5EF4-FFF2-40B4-BE49-F238E27FC236}">
                <a16:creationId xmlns:a16="http://schemas.microsoft.com/office/drawing/2014/main" id="{ED253CC1-BD75-C669-7C5A-B91FDD5EF0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7811"/>
            <a:ext cx="6864750" cy="554186"/>
          </a:xfrm>
          <a:prstGeom prst="rect">
            <a:avLst/>
          </a:prstGeom>
        </p:spPr>
      </p:pic>
      <p:sp>
        <p:nvSpPr>
          <p:cNvPr id="9" name="Title 4" descr="Heading">
            <a:extLst>
              <a:ext uri="{FF2B5EF4-FFF2-40B4-BE49-F238E27FC236}">
                <a16:creationId xmlns:a16="http://schemas.microsoft.com/office/drawing/2014/main" id="{DDEB9BF9-7BD8-500C-93A9-33ED5B62BF6D}"/>
              </a:ext>
            </a:extLst>
          </p:cNvPr>
          <p:cNvSpPr txBox="1">
            <a:spLocks/>
          </p:cNvSpPr>
          <p:nvPr/>
        </p:nvSpPr>
        <p:spPr>
          <a:xfrm>
            <a:off x="0" y="54358"/>
            <a:ext cx="4252500" cy="461094"/>
          </a:xfrm>
          <a:prstGeom prst="rect">
            <a:avLst/>
          </a:prstGeom>
          <a:noFill/>
        </p:spPr>
        <p:txBody>
          <a:bodyPr vert="horz" lIns="91440" tIns="45721" rIns="91440" bIns="45721" rtlCol="0" anchor="ctr">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801"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Professorial Appraisal Review System </a:t>
            </a:r>
            <a:endParaRPr lang="en-GB" sz="1801"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Title 4" descr="Heading">
            <a:extLst>
              <a:ext uri="{FF2B5EF4-FFF2-40B4-BE49-F238E27FC236}">
                <a16:creationId xmlns:a16="http://schemas.microsoft.com/office/drawing/2014/main" id="{85BBAF02-FD4C-4AD9-F2E5-088F60FFC827}"/>
              </a:ext>
            </a:extLst>
          </p:cNvPr>
          <p:cNvSpPr txBox="1">
            <a:spLocks/>
          </p:cNvSpPr>
          <p:nvPr/>
        </p:nvSpPr>
        <p:spPr>
          <a:xfrm>
            <a:off x="-6750" y="602545"/>
            <a:ext cx="4252500" cy="461094"/>
          </a:xfrm>
          <a:prstGeom prst="rect">
            <a:avLst/>
          </a:prstGeom>
          <a:noFill/>
        </p:spPr>
        <p:txBody>
          <a:bodyPr vert="horz" lIns="91440" tIns="45721" rIns="91440" bIns="45721"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801" b="1" dirty="0">
                <a:latin typeface="Arial" panose="020B0604020202020204" pitchFamily="34" charset="0"/>
                <a:ea typeface="Times New Roman" panose="02020603050405020304" pitchFamily="18" charset="0"/>
                <a:cs typeface="Times New Roman" panose="02020603050405020304" pitchFamily="18" charset="0"/>
              </a:rPr>
              <a:t>Quick Reference Guide - Appraisee</a:t>
            </a:r>
            <a:endParaRPr lang="en-GB" sz="1801"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18" name="Picture 17">
            <a:hlinkClick r:id="rId4" action="ppaction://hlinkfile"/>
            <a:extLst>
              <a:ext uri="{FF2B5EF4-FFF2-40B4-BE49-F238E27FC236}">
                <a16:creationId xmlns:a16="http://schemas.microsoft.com/office/drawing/2014/main" id="{72BC7163-3619-B2BA-A506-9F753F806B16}"/>
              </a:ext>
              <a:ext uri="{C183D7F6-B498-43B3-948B-1728B52AA6E4}">
                <adec:decorative xmlns:adec="http://schemas.microsoft.com/office/drawing/2017/decorative" val="1"/>
              </a:ext>
            </a:extLst>
          </p:cNvPr>
          <p:cNvPicPr>
            <a:picLocks noChangeAspect="1"/>
          </p:cNvPicPr>
          <p:nvPr/>
        </p:nvPicPr>
        <p:blipFill rotWithShape="1">
          <a:blip r:embed="rId5"/>
          <a:srcRect l="10933" r="8282" b="18789"/>
          <a:stretch/>
        </p:blipFill>
        <p:spPr>
          <a:xfrm>
            <a:off x="123824" y="1205563"/>
            <a:ext cx="593552" cy="596681"/>
          </a:xfrm>
          <a:prstGeom prst="rect">
            <a:avLst/>
          </a:prstGeom>
        </p:spPr>
      </p:pic>
      <p:sp>
        <p:nvSpPr>
          <p:cNvPr id="15" name="TextBox 14">
            <a:extLst>
              <a:ext uri="{FF2B5EF4-FFF2-40B4-BE49-F238E27FC236}">
                <a16:creationId xmlns:a16="http://schemas.microsoft.com/office/drawing/2014/main" id="{4F1C679E-B8FF-C3F9-60B9-1A9979D73107}"/>
              </a:ext>
            </a:extLst>
          </p:cNvPr>
          <p:cNvSpPr txBox="1"/>
          <p:nvPr/>
        </p:nvSpPr>
        <p:spPr>
          <a:xfrm>
            <a:off x="787400" y="1273070"/>
            <a:ext cx="5946774" cy="461665"/>
          </a:xfrm>
          <a:prstGeom prst="rect">
            <a:avLst/>
          </a:prstGeom>
          <a:noFill/>
        </p:spPr>
        <p:txBody>
          <a:bodyPr wrap="square" rtlCol="0">
            <a:spAutoFit/>
          </a:bodyPr>
          <a:lstStyle/>
          <a:p>
            <a:pPr>
              <a:spcBef>
                <a:spcPts val="1200"/>
              </a:spcBef>
              <a:spcAft>
                <a:spcPts val="300"/>
              </a:spcAft>
            </a:pPr>
            <a:r>
              <a:rPr lang="en-GB" sz="2400" b="1" dirty="0">
                <a:latin typeface="Arial" panose="020B0604020202020204" pitchFamily="34" charset="0"/>
              </a:rPr>
              <a:t>SUPPORT</a:t>
            </a:r>
          </a:p>
        </p:txBody>
      </p:sp>
      <p:cxnSp>
        <p:nvCxnSpPr>
          <p:cNvPr id="16" name="Straight Connector 15">
            <a:extLst>
              <a:ext uri="{FF2B5EF4-FFF2-40B4-BE49-F238E27FC236}">
                <a16:creationId xmlns:a16="http://schemas.microsoft.com/office/drawing/2014/main" id="{E18353C9-D5CA-A241-19A9-892FE502D6C2}"/>
              </a:ext>
              <a:ext uri="{C183D7F6-B498-43B3-948B-1728B52AA6E4}">
                <adec:decorative xmlns:adec="http://schemas.microsoft.com/office/drawing/2017/decorative" val="1"/>
              </a:ext>
            </a:extLst>
          </p:cNvPr>
          <p:cNvCxnSpPr/>
          <p:nvPr/>
        </p:nvCxnSpPr>
        <p:spPr>
          <a:xfrm>
            <a:off x="123824" y="1832724"/>
            <a:ext cx="66103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8607210-84BF-F7C7-C67C-1E3BD732EA3D}"/>
              </a:ext>
            </a:extLst>
          </p:cNvPr>
          <p:cNvSpPr txBox="1"/>
          <p:nvPr/>
        </p:nvSpPr>
        <p:spPr>
          <a:xfrm>
            <a:off x="123825" y="1951789"/>
            <a:ext cx="3058287" cy="2678426"/>
          </a:xfrm>
          <a:prstGeom prst="rect">
            <a:avLst/>
          </a:prstGeom>
          <a:noFill/>
        </p:spPr>
        <p:txBody>
          <a:bodyPr wrap="square" rtlCol="0">
            <a:spAutoFit/>
          </a:bodyPr>
          <a:lstStyle/>
          <a:p>
            <a:pPr algn="just"/>
            <a:r>
              <a:rPr lang="en-GB" sz="1401" dirty="0">
                <a:latin typeface="Arial" panose="020B0604020202020204" pitchFamily="34" charset="0"/>
                <a:cs typeface="Times New Roman" panose="02020603050405020304" pitchFamily="18" charset="0"/>
              </a:rPr>
              <a:t>If you experience any issues when creating your appraisal for the current academic year, and require support, please contact the One Desk team by sending an e-mail to </a:t>
            </a:r>
            <a:r>
              <a:rPr lang="en-GB" sz="1400" b="0" i="0" u="none" strike="noStrike" dirty="0">
                <a:solidFill>
                  <a:srgbClr val="3366CC"/>
                </a:solidFill>
                <a:effectLst/>
                <a:latin typeface="Helvetica Neue"/>
                <a:hlinkClick r:id="rId6"/>
              </a:rPr>
              <a:t>hr-services@ucl.ac.uk</a:t>
            </a:r>
            <a:r>
              <a:rPr lang="en-GB" sz="1401" dirty="0">
                <a:latin typeface="Arial" panose="020B0604020202020204" pitchFamily="34" charset="0"/>
                <a:cs typeface="Times New Roman" panose="02020603050405020304" pitchFamily="18" charset="0"/>
              </a:rPr>
              <a:t> and </a:t>
            </a:r>
            <a:r>
              <a:rPr lang="en-GB" sz="1400" b="0" i="0" dirty="0">
                <a:solidFill>
                  <a:srgbClr val="000000"/>
                </a:solidFill>
                <a:effectLst/>
                <a:latin typeface="Arial" panose="020B0604020202020204" pitchFamily="34" charset="0"/>
              </a:rPr>
              <a:t>clearly indicate the problem area in the subject of your email e.g. </a:t>
            </a:r>
            <a:r>
              <a:rPr lang="en-GB" sz="1400" dirty="0">
                <a:solidFill>
                  <a:srgbClr val="000000"/>
                </a:solidFill>
                <a:latin typeface="Arial" panose="020B0604020202020204" pitchFamily="34" charset="0"/>
              </a:rPr>
              <a:t>“</a:t>
            </a:r>
            <a:r>
              <a:rPr lang="en-GB" sz="1400" b="0" i="0" dirty="0">
                <a:solidFill>
                  <a:srgbClr val="000000"/>
                </a:solidFill>
                <a:effectLst/>
                <a:latin typeface="Arial" panose="020B0604020202020204" pitchFamily="34" charset="0"/>
              </a:rPr>
              <a:t>PAR – Incorrect Appraiser” </a:t>
            </a:r>
            <a:r>
              <a:rPr lang="en-GB" sz="1400" b="0" i="0" dirty="0">
                <a:solidFill>
                  <a:srgbClr val="000000"/>
                </a:solidFill>
                <a:effectLst/>
                <a:latin typeface="Helvetica Neue"/>
              </a:rPr>
              <a:t>(contacting this address will create a help ticket in RemedyForce allowing the issue to be tracked)</a:t>
            </a:r>
            <a:r>
              <a:rPr lang="en-GB" sz="1400" dirty="0">
                <a:effectLst/>
                <a:latin typeface="Arial" panose="020B0604020202020204" pitchFamily="34" charset="0"/>
                <a:ea typeface="Times New Roman" panose="02020603050405020304" pitchFamily="18" charset="0"/>
                <a:cs typeface="Arial" panose="020B0604020202020204" pitchFamily="34" charset="0"/>
              </a:rPr>
              <a:t>.</a:t>
            </a:r>
            <a:r>
              <a:rPr lang="en-GB" sz="1400" dirty="0">
                <a:latin typeface="Arial" panose="020B0604020202020204" pitchFamily="34" charset="0"/>
                <a:ea typeface="Times New Roman" panose="02020603050405020304" pitchFamily="18" charset="0"/>
                <a:cs typeface="Arial" panose="020B0604020202020204" pitchFamily="34" charset="0"/>
              </a:rPr>
              <a:t> </a:t>
            </a:r>
            <a:endParaRPr lang="en-GB" sz="1401" dirty="0"/>
          </a:p>
        </p:txBody>
      </p:sp>
      <p:sp>
        <p:nvSpPr>
          <p:cNvPr id="14" name="TextBox 13">
            <a:extLst>
              <a:ext uri="{FF2B5EF4-FFF2-40B4-BE49-F238E27FC236}">
                <a16:creationId xmlns:a16="http://schemas.microsoft.com/office/drawing/2014/main" id="{8D14D4F9-E2A8-D765-5313-65A83F904775}"/>
              </a:ext>
            </a:extLst>
          </p:cNvPr>
          <p:cNvSpPr txBox="1"/>
          <p:nvPr/>
        </p:nvSpPr>
        <p:spPr>
          <a:xfrm>
            <a:off x="3428999" y="1947589"/>
            <a:ext cx="3058287" cy="2679195"/>
          </a:xfrm>
          <a:prstGeom prst="rect">
            <a:avLst/>
          </a:prstGeom>
          <a:noFill/>
        </p:spPr>
        <p:txBody>
          <a:bodyPr wrap="square" rtlCol="0">
            <a:spAutoFit/>
          </a:bodyPr>
          <a:lstStyle/>
          <a:p>
            <a:pPr algn="just"/>
            <a:r>
              <a:rPr lang="en-GB" sz="1401" dirty="0">
                <a:latin typeface="Arial" panose="020B0604020202020204" pitchFamily="34" charset="0"/>
                <a:cs typeface="Times New Roman" panose="02020603050405020304" pitchFamily="18" charset="0"/>
              </a:rPr>
              <a:t>The helpdesk team will prioritise these requests and a member of the team will be in touch as quickly as possible to assist you.</a:t>
            </a:r>
          </a:p>
          <a:p>
            <a:pPr algn="just"/>
            <a:endParaRPr lang="en-GB" sz="1401" dirty="0">
              <a:latin typeface="Arial" panose="020B0604020202020204" pitchFamily="34" charset="0"/>
              <a:cs typeface="Times New Roman" panose="02020603050405020304" pitchFamily="18" charset="0"/>
            </a:endParaRPr>
          </a:p>
          <a:p>
            <a:pPr algn="just"/>
            <a:r>
              <a:rPr lang="en-GB" sz="1401" dirty="0">
                <a:latin typeface="Arial" panose="020B0604020202020204" pitchFamily="34" charset="0"/>
                <a:cs typeface="Times New Roman" panose="02020603050405020304" pitchFamily="18" charset="0"/>
              </a:rPr>
              <a:t>Alternatively we have created a Frequently Asked Questions document that covers many of the trouble shooting issues you may experience. The FAQ document can be accessed on the Professorial Appraisal Review </a:t>
            </a:r>
            <a:r>
              <a:rPr lang="en-GB" sz="1401" dirty="0">
                <a:latin typeface="Arial" panose="020B0604020202020204" pitchFamily="34" charset="0"/>
                <a:cs typeface="Times New Roman" panose="02020603050405020304" pitchFamily="18" charset="0"/>
                <a:hlinkClick r:id="rId7"/>
              </a:rPr>
              <a:t>HR website page</a:t>
            </a:r>
            <a:r>
              <a:rPr lang="en-GB" sz="1401" dirty="0">
                <a:latin typeface="Arial" panose="020B0604020202020204" pitchFamily="34" charset="0"/>
                <a:cs typeface="Times New Roman" panose="02020603050405020304" pitchFamily="18" charset="0"/>
              </a:rPr>
              <a:t>.</a:t>
            </a:r>
            <a:endParaRPr lang="en-GB" sz="1401" dirty="0"/>
          </a:p>
        </p:txBody>
      </p:sp>
      <p:pic>
        <p:nvPicPr>
          <p:cNvPr id="28" name="Picture 18">
            <a:extLst>
              <a:ext uri="{FF2B5EF4-FFF2-40B4-BE49-F238E27FC236}">
                <a16:creationId xmlns:a16="http://schemas.microsoft.com/office/drawing/2014/main" id="{2233A094-0469-9B1C-A24D-3192EFF4DDB0}"/>
              </a:ext>
              <a:ext uri="{C183D7F6-B498-43B3-948B-1728B52AA6E4}">
                <adec:decorative xmlns:adec="http://schemas.microsoft.com/office/drawing/2017/decorative" val="1"/>
              </a:ext>
            </a:extLst>
          </p:cNvPr>
          <p:cNvPicPr>
            <a:picLocks/>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123824" y="5057095"/>
            <a:ext cx="546014" cy="546014"/>
          </a:xfrm>
          <a:prstGeom prst="rect">
            <a:avLst/>
          </a:prstGeom>
        </p:spPr>
      </p:pic>
      <p:sp>
        <p:nvSpPr>
          <p:cNvPr id="17" name="TextBox 16">
            <a:extLst>
              <a:ext uri="{FF2B5EF4-FFF2-40B4-BE49-F238E27FC236}">
                <a16:creationId xmlns:a16="http://schemas.microsoft.com/office/drawing/2014/main" id="{6EE132E8-BF4A-C008-D48B-701DFC4E35B3}"/>
              </a:ext>
            </a:extLst>
          </p:cNvPr>
          <p:cNvSpPr txBox="1"/>
          <p:nvPr/>
        </p:nvSpPr>
        <p:spPr>
          <a:xfrm>
            <a:off x="787400" y="5102987"/>
            <a:ext cx="5946774" cy="461665"/>
          </a:xfrm>
          <a:prstGeom prst="rect">
            <a:avLst/>
          </a:prstGeom>
          <a:noFill/>
        </p:spPr>
        <p:txBody>
          <a:bodyPr wrap="square" rtlCol="0">
            <a:spAutoFit/>
          </a:bodyPr>
          <a:lstStyle/>
          <a:p>
            <a:pPr>
              <a:spcBef>
                <a:spcPts val="1200"/>
              </a:spcBef>
              <a:spcAft>
                <a:spcPts val="300"/>
              </a:spcAft>
            </a:pPr>
            <a:r>
              <a:rPr lang="en-GB" sz="2400" b="1" dirty="0">
                <a:latin typeface="Arial" panose="020B0604020202020204" pitchFamily="34" charset="0"/>
              </a:rPr>
              <a:t>TERMINOLOGY</a:t>
            </a:r>
          </a:p>
        </p:txBody>
      </p:sp>
      <p:cxnSp>
        <p:nvCxnSpPr>
          <p:cNvPr id="26" name="Straight Connector 25">
            <a:extLst>
              <a:ext uri="{FF2B5EF4-FFF2-40B4-BE49-F238E27FC236}">
                <a16:creationId xmlns:a16="http://schemas.microsoft.com/office/drawing/2014/main" id="{7AA8CC8D-5DA3-4FC5-0F73-AD4F5C95CDD4}"/>
              </a:ext>
              <a:ext uri="{C183D7F6-B498-43B3-948B-1728B52AA6E4}">
                <adec:decorative xmlns:adec="http://schemas.microsoft.com/office/drawing/2017/decorative" val="1"/>
              </a:ext>
            </a:extLst>
          </p:cNvPr>
          <p:cNvCxnSpPr/>
          <p:nvPr/>
        </p:nvCxnSpPr>
        <p:spPr>
          <a:xfrm>
            <a:off x="123824" y="5662641"/>
            <a:ext cx="66103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8AED86A-6858-6C82-2719-9995D6A04139}"/>
              </a:ext>
            </a:extLst>
          </p:cNvPr>
          <p:cNvSpPr txBox="1"/>
          <p:nvPr/>
        </p:nvSpPr>
        <p:spPr>
          <a:xfrm>
            <a:off x="123825" y="5781706"/>
            <a:ext cx="3058287" cy="3757054"/>
          </a:xfrm>
          <a:prstGeom prst="rect">
            <a:avLst/>
          </a:prstGeom>
          <a:noFill/>
        </p:spPr>
        <p:txBody>
          <a:bodyPr wrap="square" rtlCol="0">
            <a:spAutoFit/>
          </a:bodyPr>
          <a:lstStyle/>
          <a:p>
            <a:r>
              <a:rPr lang="en-GB" sz="1401" b="1" dirty="0">
                <a:latin typeface="Arial" panose="020B0604020202020204" pitchFamily="34" charset="0"/>
                <a:ea typeface="Times New Roman" panose="02020603050405020304" pitchFamily="18" charset="0"/>
                <a:cs typeface="Times New Roman" panose="02020603050405020304" pitchFamily="18" charset="0"/>
              </a:rPr>
              <a:t>Appraisee</a:t>
            </a:r>
            <a:r>
              <a:rPr lang="en-GB" sz="1401" dirty="0">
                <a:latin typeface="Arial" panose="020B0604020202020204" pitchFamily="34" charset="0"/>
                <a:ea typeface="Times New Roman" panose="02020603050405020304" pitchFamily="18" charset="0"/>
                <a:cs typeface="Times New Roman" panose="02020603050405020304" pitchFamily="18" charset="0"/>
              </a:rPr>
              <a:t> </a:t>
            </a:r>
          </a:p>
          <a:p>
            <a:r>
              <a:rPr lang="en-GB" sz="1401" dirty="0">
                <a:latin typeface="Arial" panose="020B0604020202020204" pitchFamily="34" charset="0"/>
                <a:ea typeface="Times New Roman" panose="02020603050405020304" pitchFamily="18" charset="0"/>
                <a:cs typeface="Times New Roman" panose="02020603050405020304" pitchFamily="18" charset="0"/>
              </a:rPr>
              <a:t>Individual professors on an academic contract who are responsible for creating &amp; submitting their appraisal and associated stretch objectives in the PAR system (Part A), ensuring all data that is pulled from the databases mentioned above are accurate and up to date. The appraisee will need to sign off Part B once updated by the appraiser before it can be signed off </a:t>
            </a:r>
          </a:p>
          <a:p>
            <a:endParaRPr lang="en-GB" sz="1401" dirty="0">
              <a:latin typeface="Arial" panose="020B0604020202020204" pitchFamily="34" charset="0"/>
              <a:ea typeface="Times New Roman" panose="02020603050405020304" pitchFamily="18" charset="0"/>
              <a:cs typeface="Times New Roman" panose="02020603050405020304" pitchFamily="18" charset="0"/>
            </a:endParaRPr>
          </a:p>
          <a:p>
            <a:r>
              <a:rPr lang="en-GB" sz="1401" b="1" dirty="0">
                <a:latin typeface="Arial" panose="020B0604020202020204" pitchFamily="34" charset="0"/>
                <a:ea typeface="Times New Roman" panose="02020603050405020304" pitchFamily="18" charset="0"/>
                <a:cs typeface="Times New Roman" panose="02020603050405020304" pitchFamily="18" charset="0"/>
              </a:rPr>
              <a:t>Appraiser </a:t>
            </a:r>
          </a:p>
          <a:p>
            <a:r>
              <a:rPr lang="en-GB" sz="1401" dirty="0">
                <a:latin typeface="Arial" panose="020B0604020202020204" pitchFamily="34" charset="0"/>
                <a:ea typeface="Times New Roman" panose="02020603050405020304" pitchFamily="18" charset="0"/>
                <a:cs typeface="Times New Roman" panose="02020603050405020304" pitchFamily="18" charset="0"/>
              </a:rPr>
              <a:t>The Head of Department or those with delegated responsibility, who</a:t>
            </a:r>
          </a:p>
        </p:txBody>
      </p:sp>
      <p:sp>
        <p:nvSpPr>
          <p:cNvPr id="11" name="TextBox 10">
            <a:extLst>
              <a:ext uri="{FF2B5EF4-FFF2-40B4-BE49-F238E27FC236}">
                <a16:creationId xmlns:a16="http://schemas.microsoft.com/office/drawing/2014/main" id="{3C23BA99-805F-7F0A-55F0-4A28EB05F7AF}"/>
              </a:ext>
            </a:extLst>
          </p:cNvPr>
          <p:cNvSpPr txBox="1"/>
          <p:nvPr/>
        </p:nvSpPr>
        <p:spPr>
          <a:xfrm>
            <a:off x="3428999" y="5777506"/>
            <a:ext cx="3058287" cy="3325910"/>
          </a:xfrm>
          <a:prstGeom prst="rect">
            <a:avLst/>
          </a:prstGeom>
          <a:noFill/>
        </p:spPr>
        <p:txBody>
          <a:bodyPr wrap="square" rtlCol="0">
            <a:spAutoFit/>
          </a:bodyPr>
          <a:lstStyle/>
          <a:p>
            <a:r>
              <a:rPr lang="en-GB" sz="1401" dirty="0">
                <a:latin typeface="Arial" panose="020B0604020202020204" pitchFamily="34" charset="0"/>
                <a:ea typeface="Times New Roman" panose="02020603050405020304" pitchFamily="18" charset="0"/>
                <a:cs typeface="Times New Roman" panose="02020603050405020304" pitchFamily="18" charset="0"/>
              </a:rPr>
              <a:t>will review the appraisal submission  and add details on the appraisee’s progress (Part B) for the Appraisee’s final comments and sign off. Once the Appraisee has signed off Part B, the appraiser can sign off the appraisal (Part B) and submit to the Dean for final review and closure. </a:t>
            </a:r>
          </a:p>
          <a:p>
            <a:r>
              <a:rPr lang="en-GB" sz="1401" dirty="0">
                <a:latin typeface="Arial" panose="020B0604020202020204" pitchFamily="34" charset="0"/>
                <a:ea typeface="Times New Roman" panose="02020603050405020304" pitchFamily="18" charset="0"/>
                <a:cs typeface="Times New Roman" panose="02020603050405020304" pitchFamily="18" charset="0"/>
              </a:rPr>
              <a:t> </a:t>
            </a:r>
          </a:p>
          <a:p>
            <a:r>
              <a:rPr lang="en-GB" sz="1401" b="1" dirty="0">
                <a:latin typeface="Arial" panose="020B0604020202020204" pitchFamily="34" charset="0"/>
                <a:ea typeface="Times New Roman" panose="02020603050405020304" pitchFamily="18" charset="0"/>
                <a:cs typeface="Times New Roman" panose="02020603050405020304" pitchFamily="18" charset="0"/>
              </a:rPr>
              <a:t>Dean </a:t>
            </a:r>
          </a:p>
          <a:p>
            <a:r>
              <a:rPr lang="en-GB" sz="1401" dirty="0">
                <a:latin typeface="Arial" panose="020B0604020202020204" pitchFamily="34" charset="0"/>
                <a:ea typeface="Times New Roman" panose="02020603050405020304" pitchFamily="18" charset="0"/>
                <a:cs typeface="Times New Roman" panose="02020603050405020304" pitchFamily="18" charset="0"/>
              </a:rPr>
              <a:t>Once the appraisal review has been completed and signed off by the Appraisee and Appraiser, the Dean will receive notification to review and close the appraisal (Part C)</a:t>
            </a:r>
          </a:p>
        </p:txBody>
      </p:sp>
      <p:sp>
        <p:nvSpPr>
          <p:cNvPr id="2" name="Slide Number Placeholder 19">
            <a:extLst>
              <a:ext uri="{FF2B5EF4-FFF2-40B4-BE49-F238E27FC236}">
                <a16:creationId xmlns:a16="http://schemas.microsoft.com/office/drawing/2014/main" id="{15623F57-3808-6083-8880-8006E70CA0C9}"/>
              </a:ext>
            </a:extLst>
          </p:cNvPr>
          <p:cNvSpPr>
            <a:spLocks noGrp="1"/>
          </p:cNvSpPr>
          <p:nvPr>
            <p:ph type="sldNum" sz="quarter" idx="12"/>
          </p:nvPr>
        </p:nvSpPr>
        <p:spPr>
          <a:xfrm>
            <a:off x="6273800" y="9370786"/>
            <a:ext cx="584200" cy="527403"/>
          </a:xfrm>
        </p:spPr>
        <p:txBody>
          <a:bodyPr/>
          <a:lstStyle/>
          <a:p>
            <a:pPr algn="ctr"/>
            <a:fld id="{4F02C6EB-178F-4ED7-A1AC-ADACDC82EB45}" type="slidenum">
              <a:rPr lang="en-GB" smtClean="0"/>
              <a:pPr algn="ctr"/>
              <a:t>2</a:t>
            </a:fld>
            <a:endParaRPr lang="en-GB" dirty="0"/>
          </a:p>
        </p:txBody>
      </p:sp>
    </p:spTree>
    <p:extLst>
      <p:ext uri="{BB962C8B-B14F-4D97-AF65-F5344CB8AC3E}">
        <p14:creationId xmlns:p14="http://schemas.microsoft.com/office/powerpoint/2010/main" val="1428242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FCFCB0-78A8-788D-DEE4-68F161D8CCFD}"/>
              </a:ext>
            </a:extLst>
          </p:cNvPr>
          <p:cNvSpPr>
            <a:spLocks noGrp="1"/>
          </p:cNvSpPr>
          <p:nvPr>
            <p:ph type="ctrTitle"/>
          </p:nvPr>
        </p:nvSpPr>
        <p:spPr>
          <a:xfrm>
            <a:off x="514350" y="-3448756"/>
            <a:ext cx="5829300" cy="3448756"/>
          </a:xfrm>
        </p:spPr>
        <p:txBody>
          <a:bodyPr vert="horz" lIns="91440" tIns="45720" rIns="91440" bIns="45720" rtlCol="0" anchor="b">
            <a:normAutofit/>
          </a:bodyPr>
          <a:lstStyle/>
          <a:p>
            <a:r>
              <a:rPr lang="en-GB" dirty="0"/>
              <a:t>Access</a:t>
            </a:r>
          </a:p>
        </p:txBody>
      </p:sp>
      <p:sp>
        <p:nvSpPr>
          <p:cNvPr id="6" name="Rectangle 5">
            <a:extLst>
              <a:ext uri="{FF2B5EF4-FFF2-40B4-BE49-F238E27FC236}">
                <a16:creationId xmlns:a16="http://schemas.microsoft.com/office/drawing/2014/main" id="{6272D2E3-2D39-9104-11FD-F42E059E2A03}"/>
              </a:ext>
              <a:ext uri="{C183D7F6-B498-43B3-948B-1728B52AA6E4}">
                <adec:decorative xmlns:adec="http://schemas.microsoft.com/office/drawing/2017/decorative" val="1"/>
              </a:ext>
            </a:extLst>
          </p:cNvPr>
          <p:cNvSpPr/>
          <p:nvPr/>
        </p:nvSpPr>
        <p:spPr>
          <a:xfrm>
            <a:off x="1" y="7810"/>
            <a:ext cx="6858000" cy="1096378"/>
          </a:xfrm>
          <a:prstGeom prst="rect">
            <a:avLst/>
          </a:prstGeom>
          <a:solidFill>
            <a:srgbClr val="B1D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D6D2C4"/>
              </a:solidFill>
            </a:endParaRPr>
          </a:p>
        </p:txBody>
      </p:sp>
      <p:pic>
        <p:nvPicPr>
          <p:cNvPr id="7" name="Picture 6">
            <a:extLst>
              <a:ext uri="{FF2B5EF4-FFF2-40B4-BE49-F238E27FC236}">
                <a16:creationId xmlns:a16="http://schemas.microsoft.com/office/drawing/2014/main" id="{ED253CC1-BD75-C669-7C5A-B91FDD5EF0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7811"/>
            <a:ext cx="6864750" cy="554186"/>
          </a:xfrm>
          <a:prstGeom prst="rect">
            <a:avLst/>
          </a:prstGeom>
        </p:spPr>
      </p:pic>
      <p:sp>
        <p:nvSpPr>
          <p:cNvPr id="9" name="Title 4" descr="Heading">
            <a:extLst>
              <a:ext uri="{FF2B5EF4-FFF2-40B4-BE49-F238E27FC236}">
                <a16:creationId xmlns:a16="http://schemas.microsoft.com/office/drawing/2014/main" id="{DDEB9BF9-7BD8-500C-93A9-33ED5B62BF6D}"/>
              </a:ext>
            </a:extLst>
          </p:cNvPr>
          <p:cNvSpPr txBox="1">
            <a:spLocks/>
          </p:cNvSpPr>
          <p:nvPr/>
        </p:nvSpPr>
        <p:spPr>
          <a:xfrm>
            <a:off x="0" y="54358"/>
            <a:ext cx="4252500" cy="461094"/>
          </a:xfrm>
          <a:prstGeom prst="rect">
            <a:avLst/>
          </a:prstGeom>
          <a:noFill/>
        </p:spPr>
        <p:txBody>
          <a:bodyPr vert="horz" lIns="91440" tIns="45721" rIns="91440" bIns="45721" rtlCol="0" anchor="ctr">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801"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Professorial Appraisal Review System </a:t>
            </a:r>
            <a:endParaRPr lang="en-GB" sz="1801"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Title 4" descr="Heading">
            <a:extLst>
              <a:ext uri="{FF2B5EF4-FFF2-40B4-BE49-F238E27FC236}">
                <a16:creationId xmlns:a16="http://schemas.microsoft.com/office/drawing/2014/main" id="{85BBAF02-FD4C-4AD9-F2E5-088F60FFC827}"/>
              </a:ext>
            </a:extLst>
          </p:cNvPr>
          <p:cNvSpPr txBox="1">
            <a:spLocks/>
          </p:cNvSpPr>
          <p:nvPr/>
        </p:nvSpPr>
        <p:spPr>
          <a:xfrm>
            <a:off x="-6750" y="602545"/>
            <a:ext cx="4252500" cy="461094"/>
          </a:xfrm>
          <a:prstGeom prst="rect">
            <a:avLst/>
          </a:prstGeom>
          <a:noFill/>
        </p:spPr>
        <p:txBody>
          <a:bodyPr vert="horz" lIns="91440" tIns="45721" rIns="91440" bIns="45721"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801" b="1" dirty="0">
                <a:latin typeface="Arial" panose="020B0604020202020204" pitchFamily="34" charset="0"/>
                <a:ea typeface="Times New Roman" panose="02020603050405020304" pitchFamily="18" charset="0"/>
                <a:cs typeface="Times New Roman" panose="02020603050405020304" pitchFamily="18" charset="0"/>
              </a:rPr>
              <a:t>Quick Reference Guide - Appraisee</a:t>
            </a:r>
            <a:endParaRPr lang="en-GB" sz="1801"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5D98A62-7086-2ADC-645A-80CE7075E30A}"/>
              </a:ext>
            </a:extLst>
          </p:cNvPr>
          <p:cNvSpPr txBox="1"/>
          <p:nvPr/>
        </p:nvSpPr>
        <p:spPr>
          <a:xfrm>
            <a:off x="123825" y="1144933"/>
            <a:ext cx="6363462" cy="1384995"/>
          </a:xfrm>
          <a:prstGeom prst="rect">
            <a:avLst/>
          </a:prstGeom>
          <a:noFill/>
        </p:spPr>
        <p:txBody>
          <a:bodyPr wrap="square" rtlCol="0">
            <a:spAutoFit/>
          </a:bodyPr>
          <a:lstStyle/>
          <a:p>
            <a:pPr algn="just"/>
            <a:r>
              <a:rPr lang="en-GB" sz="1400" dirty="0">
                <a:latin typeface="Arial" panose="020B0604020202020204" pitchFamily="34" charset="0"/>
                <a:ea typeface="Times New Roman" panose="02020603050405020304" pitchFamily="18" charset="0"/>
                <a:cs typeface="Times New Roman" panose="02020603050405020304" pitchFamily="18" charset="0"/>
              </a:rPr>
              <a:t>The Professorial Appraisal Review system web page is broken into multiple sections based on the role being performed, i.e. Appraisee, HoD Appraiser or Dean Appraiser. From this page, users can access either open or archived (closed) appraisals that they have permission to view. The user will be taken to the PAR system once they have selected either the Open or Archived appraisals link.</a:t>
            </a:r>
          </a:p>
        </p:txBody>
      </p:sp>
      <p:grpSp>
        <p:nvGrpSpPr>
          <p:cNvPr id="3" name="Group 2" descr="Image of Professorial Appraisal Review system landing page">
            <a:extLst>
              <a:ext uri="{FF2B5EF4-FFF2-40B4-BE49-F238E27FC236}">
                <a16:creationId xmlns:a16="http://schemas.microsoft.com/office/drawing/2014/main" id="{9471305F-A9F6-555A-EE7C-F56B9EF3FC71}"/>
              </a:ext>
            </a:extLst>
          </p:cNvPr>
          <p:cNvGrpSpPr/>
          <p:nvPr/>
        </p:nvGrpSpPr>
        <p:grpSpPr>
          <a:xfrm>
            <a:off x="187189" y="2527582"/>
            <a:ext cx="6521107" cy="3127617"/>
            <a:chOff x="187189" y="2527582"/>
            <a:chExt cx="6521107" cy="3127617"/>
          </a:xfrm>
        </p:grpSpPr>
        <p:pic>
          <p:nvPicPr>
            <p:cNvPr id="11" name="Picture 10" descr="Image of Professorial Appraisal Review system">
              <a:extLst>
                <a:ext uri="{FF2B5EF4-FFF2-40B4-BE49-F238E27FC236}">
                  <a16:creationId xmlns:a16="http://schemas.microsoft.com/office/drawing/2014/main" id="{79814AD9-8816-763F-EF98-9CC4B0F620FD}"/>
                </a:ext>
              </a:extLst>
            </p:cNvPr>
            <p:cNvPicPr>
              <a:picLocks noChangeAspect="1"/>
            </p:cNvPicPr>
            <p:nvPr/>
          </p:nvPicPr>
          <p:blipFill>
            <a:blip r:embed="rId4"/>
            <a:stretch>
              <a:fillRect/>
            </a:stretch>
          </p:blipFill>
          <p:spPr>
            <a:xfrm>
              <a:off x="187189" y="2527582"/>
              <a:ext cx="6521107" cy="3127617"/>
            </a:xfrm>
            <a:prstGeom prst="rect">
              <a:avLst/>
            </a:prstGeom>
            <a:effectLst>
              <a:outerShdw blurRad="63500" sx="102000" sy="102000" algn="ctr" rotWithShape="0">
                <a:prstClr val="black">
                  <a:alpha val="40000"/>
                </a:prstClr>
              </a:outerShdw>
            </a:effectLst>
          </p:spPr>
        </p:pic>
        <p:sp>
          <p:nvSpPr>
            <p:cNvPr id="2" name="Rectangle 1">
              <a:extLst>
                <a:ext uri="{FF2B5EF4-FFF2-40B4-BE49-F238E27FC236}">
                  <a16:creationId xmlns:a16="http://schemas.microsoft.com/office/drawing/2014/main" id="{9D1E7E96-C396-6D82-45A9-697882AE5633}"/>
                </a:ext>
              </a:extLst>
            </p:cNvPr>
            <p:cNvSpPr/>
            <p:nvPr/>
          </p:nvSpPr>
          <p:spPr>
            <a:xfrm>
              <a:off x="770860" y="3540643"/>
              <a:ext cx="3179135" cy="61137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 name="Slide Number Placeholder 19">
            <a:extLst>
              <a:ext uri="{FF2B5EF4-FFF2-40B4-BE49-F238E27FC236}">
                <a16:creationId xmlns:a16="http://schemas.microsoft.com/office/drawing/2014/main" id="{0EA269F8-774A-FD7F-2AE8-7AF66125861D}"/>
              </a:ext>
            </a:extLst>
          </p:cNvPr>
          <p:cNvSpPr>
            <a:spLocks noGrp="1"/>
          </p:cNvSpPr>
          <p:nvPr>
            <p:ph type="sldNum" sz="quarter" idx="12"/>
          </p:nvPr>
        </p:nvSpPr>
        <p:spPr>
          <a:xfrm>
            <a:off x="6273800" y="9370786"/>
            <a:ext cx="584200" cy="527403"/>
          </a:xfrm>
        </p:spPr>
        <p:txBody>
          <a:bodyPr/>
          <a:lstStyle/>
          <a:p>
            <a:pPr algn="ctr"/>
            <a:fld id="{4F02C6EB-178F-4ED7-A1AC-ADACDC82EB45}" type="slidenum">
              <a:rPr lang="en-GB" smtClean="0"/>
              <a:pPr algn="ctr"/>
              <a:t>3</a:t>
            </a:fld>
            <a:endParaRPr lang="en-GB" dirty="0"/>
          </a:p>
        </p:txBody>
      </p:sp>
    </p:spTree>
    <p:extLst>
      <p:ext uri="{BB962C8B-B14F-4D97-AF65-F5344CB8AC3E}">
        <p14:creationId xmlns:p14="http://schemas.microsoft.com/office/powerpoint/2010/main" val="1489086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73129-6E58-E620-9BEF-FE6EA25FEC30}"/>
              </a:ext>
            </a:extLst>
          </p:cNvPr>
          <p:cNvSpPr>
            <a:spLocks noGrp="1"/>
          </p:cNvSpPr>
          <p:nvPr>
            <p:ph type="ctrTitle"/>
          </p:nvPr>
        </p:nvSpPr>
        <p:spPr>
          <a:xfrm>
            <a:off x="514350" y="-3448756"/>
            <a:ext cx="5829300" cy="3448756"/>
          </a:xfrm>
        </p:spPr>
        <p:txBody>
          <a:bodyPr vert="horz" lIns="91440" tIns="45720" rIns="91440" bIns="45720" rtlCol="0" anchor="b">
            <a:normAutofit/>
          </a:bodyPr>
          <a:lstStyle/>
          <a:p>
            <a:r>
              <a:rPr lang="en-GB" dirty="0"/>
              <a:t>Creating an appraisal</a:t>
            </a:r>
          </a:p>
        </p:txBody>
      </p:sp>
      <p:sp>
        <p:nvSpPr>
          <p:cNvPr id="36" name="Rectangle 35">
            <a:extLst>
              <a:ext uri="{FF2B5EF4-FFF2-40B4-BE49-F238E27FC236}">
                <a16:creationId xmlns:a16="http://schemas.microsoft.com/office/drawing/2014/main" id="{71D66E6E-7A45-4619-3C0F-7EFA5B39D37C}"/>
              </a:ext>
              <a:ext uri="{C183D7F6-B498-43B3-948B-1728B52AA6E4}">
                <adec:decorative xmlns:adec="http://schemas.microsoft.com/office/drawing/2017/decorative" val="1"/>
              </a:ext>
            </a:extLst>
          </p:cNvPr>
          <p:cNvSpPr/>
          <p:nvPr/>
        </p:nvSpPr>
        <p:spPr>
          <a:xfrm>
            <a:off x="1" y="7810"/>
            <a:ext cx="6858000" cy="1096378"/>
          </a:xfrm>
          <a:prstGeom prst="rect">
            <a:avLst/>
          </a:prstGeom>
          <a:solidFill>
            <a:srgbClr val="B1D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D6D2C4"/>
              </a:solidFill>
            </a:endParaRPr>
          </a:p>
        </p:txBody>
      </p:sp>
      <p:pic>
        <p:nvPicPr>
          <p:cNvPr id="7" name="Picture 6">
            <a:extLst>
              <a:ext uri="{FF2B5EF4-FFF2-40B4-BE49-F238E27FC236}">
                <a16:creationId xmlns:a16="http://schemas.microsoft.com/office/drawing/2014/main" id="{ED253CC1-BD75-C669-7C5A-B91FDD5EF0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4381"/>
            <a:ext cx="6864750" cy="554186"/>
          </a:xfrm>
          <a:prstGeom prst="rect">
            <a:avLst/>
          </a:prstGeom>
          <a:solidFill>
            <a:srgbClr val="B1D779"/>
          </a:solidFill>
        </p:spPr>
      </p:pic>
      <p:sp>
        <p:nvSpPr>
          <p:cNvPr id="9" name="Title 4" descr="Heading">
            <a:extLst>
              <a:ext uri="{FF2B5EF4-FFF2-40B4-BE49-F238E27FC236}">
                <a16:creationId xmlns:a16="http://schemas.microsoft.com/office/drawing/2014/main" id="{DDEB9BF9-7BD8-500C-93A9-33ED5B62BF6D}"/>
              </a:ext>
            </a:extLst>
          </p:cNvPr>
          <p:cNvSpPr txBox="1">
            <a:spLocks/>
          </p:cNvSpPr>
          <p:nvPr/>
        </p:nvSpPr>
        <p:spPr>
          <a:xfrm>
            <a:off x="0" y="42166"/>
            <a:ext cx="4252500" cy="461094"/>
          </a:xfrm>
          <a:prstGeom prst="rect">
            <a:avLst/>
          </a:prstGeom>
          <a:noFill/>
        </p:spPr>
        <p:txBody>
          <a:bodyPr vert="horz" lIns="91440" tIns="45721" rIns="91440" bIns="45721" rtlCol="0" anchor="ctr">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801"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Professorial Appraisal Review System </a:t>
            </a:r>
            <a:endParaRPr lang="en-GB" sz="1801"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1178550-2DA3-897C-C913-38CB522171A7}"/>
              </a:ext>
            </a:extLst>
          </p:cNvPr>
          <p:cNvSpPr txBox="1"/>
          <p:nvPr/>
        </p:nvSpPr>
        <p:spPr>
          <a:xfrm>
            <a:off x="123825" y="592638"/>
            <a:ext cx="6610349" cy="369332"/>
          </a:xfrm>
          <a:prstGeom prst="rect">
            <a:avLst/>
          </a:prstGeom>
          <a:noFill/>
        </p:spPr>
        <p:txBody>
          <a:bodyPr wrap="square" rtlCol="0">
            <a:spAutoFit/>
          </a:bodyPr>
          <a:lstStyle/>
          <a:p>
            <a:pPr>
              <a:spcBef>
                <a:spcPts val="1200"/>
              </a:spcBef>
              <a:spcAft>
                <a:spcPts val="300"/>
              </a:spcAft>
            </a:pPr>
            <a:r>
              <a:rPr lang="en-GB" b="1" dirty="0">
                <a:latin typeface="Arial" panose="020B0604020202020204" pitchFamily="34" charset="0"/>
              </a:rPr>
              <a:t>Creating an appraisal</a:t>
            </a:r>
          </a:p>
        </p:txBody>
      </p:sp>
      <p:sp>
        <p:nvSpPr>
          <p:cNvPr id="12" name="TextBox 11">
            <a:extLst>
              <a:ext uri="{FF2B5EF4-FFF2-40B4-BE49-F238E27FC236}">
                <a16:creationId xmlns:a16="http://schemas.microsoft.com/office/drawing/2014/main" id="{9109AF72-896B-803A-C288-9156012BEE44}"/>
              </a:ext>
            </a:extLst>
          </p:cNvPr>
          <p:cNvSpPr txBox="1"/>
          <p:nvPr/>
        </p:nvSpPr>
        <p:spPr>
          <a:xfrm>
            <a:off x="123824" y="1176224"/>
            <a:ext cx="6610349" cy="738664"/>
          </a:xfrm>
          <a:prstGeom prst="rect">
            <a:avLst/>
          </a:prstGeom>
          <a:noFill/>
        </p:spPr>
        <p:txBody>
          <a:bodyPr wrap="square" rtlCol="0">
            <a:spAutoFit/>
          </a:bodyPr>
          <a:lstStyle/>
          <a:p>
            <a:pPr algn="just"/>
            <a:r>
              <a:rPr lang="en-GB" sz="1400" dirty="0">
                <a:effectLst/>
                <a:latin typeface="Arial" panose="020B0604020202020204" pitchFamily="34" charset="0"/>
                <a:ea typeface="Times New Roman" panose="02020603050405020304" pitchFamily="18" charset="0"/>
                <a:cs typeface="Times New Roman" panose="02020603050405020304" pitchFamily="18" charset="0"/>
              </a:rPr>
              <a:t>Once the Appraisee has logged into the </a:t>
            </a:r>
            <a:r>
              <a:rPr lang="en-GB" sz="1400" dirty="0">
                <a:effectLst/>
                <a:latin typeface="Arial" panose="020B0604020202020204" pitchFamily="34" charset="0"/>
                <a:ea typeface="Times New Roman" panose="02020603050405020304" pitchFamily="18" charset="0"/>
                <a:cs typeface="Times New Roman" panose="02020603050405020304" pitchFamily="18" charset="0"/>
                <a:hlinkClick r:id="rId3"/>
              </a:rPr>
              <a:t>Professorial Appraisal Review system </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(PAR), they will be presented with the ‘Appraisal Selection’ screen. To start a new appraisal, select the button ‘</a:t>
            </a: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Create New Appraisal</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button. </a:t>
            </a:r>
          </a:p>
        </p:txBody>
      </p:sp>
      <p:grpSp>
        <p:nvGrpSpPr>
          <p:cNvPr id="20" name="Group 19" descr="Image of Professorial Appraisal Review system">
            <a:extLst>
              <a:ext uri="{FF2B5EF4-FFF2-40B4-BE49-F238E27FC236}">
                <a16:creationId xmlns:a16="http://schemas.microsoft.com/office/drawing/2014/main" id="{10FF4961-73E8-43FD-3458-116246A7665C}"/>
              </a:ext>
            </a:extLst>
          </p:cNvPr>
          <p:cNvGrpSpPr/>
          <p:nvPr/>
        </p:nvGrpSpPr>
        <p:grpSpPr>
          <a:xfrm>
            <a:off x="194000" y="1966401"/>
            <a:ext cx="6332856" cy="1356628"/>
            <a:chOff x="233045" y="1821365"/>
            <a:chExt cx="6332856" cy="1356628"/>
          </a:xfrm>
        </p:grpSpPr>
        <p:pic>
          <p:nvPicPr>
            <p:cNvPr id="13" name="Picture 12" descr="Graphical user interface&#10;&#10;Description automatically generated with medium confidence">
              <a:extLst>
                <a:ext uri="{FF2B5EF4-FFF2-40B4-BE49-F238E27FC236}">
                  <a16:creationId xmlns:a16="http://schemas.microsoft.com/office/drawing/2014/main" id="{13CF2877-8523-0816-4C2F-5636F91E4345}"/>
                </a:ext>
              </a:extLst>
            </p:cNvPr>
            <p:cNvPicPr>
              <a:picLocks noChangeAspect="1"/>
            </p:cNvPicPr>
            <p:nvPr/>
          </p:nvPicPr>
          <p:blipFill rotWithShape="1">
            <a:blip r:embed="rId4"/>
            <a:srcRect l="-1" t="2049" r="962"/>
            <a:stretch/>
          </p:blipFill>
          <p:spPr>
            <a:xfrm>
              <a:off x="233045" y="1821365"/>
              <a:ext cx="6332856" cy="1356628"/>
            </a:xfrm>
            <a:prstGeom prst="rect">
              <a:avLst/>
            </a:prstGeom>
            <a:effectLst>
              <a:outerShdw blurRad="63500" sx="102000" sy="102000" algn="ctr" rotWithShape="0">
                <a:prstClr val="black">
                  <a:alpha val="40000"/>
                </a:prstClr>
              </a:outerShdw>
            </a:effectLst>
          </p:spPr>
        </p:pic>
        <p:sp>
          <p:nvSpPr>
            <p:cNvPr id="16" name="Rectangle 15">
              <a:extLst>
                <a:ext uri="{FF2B5EF4-FFF2-40B4-BE49-F238E27FC236}">
                  <a16:creationId xmlns:a16="http://schemas.microsoft.com/office/drawing/2014/main" id="{19EAEAF7-3089-6B89-0F26-709465A3A7FA}"/>
                </a:ext>
              </a:extLst>
            </p:cNvPr>
            <p:cNvSpPr/>
            <p:nvPr/>
          </p:nvSpPr>
          <p:spPr>
            <a:xfrm>
              <a:off x="5778500" y="3028950"/>
              <a:ext cx="508000" cy="14904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5B8F72A6-8BC2-06BE-A56F-00E8F49CA81D}"/>
                </a:ext>
              </a:extLst>
            </p:cNvPr>
            <p:cNvSpPr/>
            <p:nvPr/>
          </p:nvSpPr>
          <p:spPr>
            <a:xfrm>
              <a:off x="1631950" y="2533650"/>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Joe Bloggs</a:t>
              </a:r>
            </a:p>
          </p:txBody>
        </p:sp>
        <p:sp>
          <p:nvSpPr>
            <p:cNvPr id="19" name="Rectangle 18">
              <a:extLst>
                <a:ext uri="{FF2B5EF4-FFF2-40B4-BE49-F238E27FC236}">
                  <a16:creationId xmlns:a16="http://schemas.microsoft.com/office/drawing/2014/main" id="{E8F64AC5-D057-35BF-CC66-4BB30D06F91C}"/>
                </a:ext>
              </a:extLst>
            </p:cNvPr>
            <p:cNvSpPr/>
            <p:nvPr/>
          </p:nvSpPr>
          <p:spPr>
            <a:xfrm>
              <a:off x="2769013" y="2668859"/>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00" dirty="0">
                <a:solidFill>
                  <a:srgbClr val="67A2E0"/>
                </a:solidFill>
                <a:latin typeface="Arial" panose="020B0604020202020204" pitchFamily="34" charset="0"/>
                <a:cs typeface="Arial" panose="020B0604020202020204" pitchFamily="34" charset="0"/>
              </a:endParaRPr>
            </a:p>
          </p:txBody>
        </p:sp>
      </p:grpSp>
      <p:sp>
        <p:nvSpPr>
          <p:cNvPr id="11" name="TextBox 10">
            <a:extLst>
              <a:ext uri="{FF2B5EF4-FFF2-40B4-BE49-F238E27FC236}">
                <a16:creationId xmlns:a16="http://schemas.microsoft.com/office/drawing/2014/main" id="{E99ACC7B-A174-FDED-DB3E-00EE39C7F278}"/>
              </a:ext>
            </a:extLst>
          </p:cNvPr>
          <p:cNvSpPr txBox="1"/>
          <p:nvPr/>
        </p:nvSpPr>
        <p:spPr>
          <a:xfrm>
            <a:off x="123824" y="3367810"/>
            <a:ext cx="6610349" cy="1661993"/>
          </a:xfrm>
          <a:prstGeom prst="rect">
            <a:avLst/>
          </a:prstGeom>
          <a:noFill/>
        </p:spPr>
        <p:txBody>
          <a:bodyPr wrap="square" rtlCol="0" anchor="t">
            <a:spAutoFit/>
          </a:bodyPr>
          <a:lstStyle/>
          <a:p>
            <a:pPr algn="just"/>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Note</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For first time users a new appraisal must be created. For professors holding more than one post, the system will default to your primary position by default as you can only create an appraisal against one post. </a:t>
            </a:r>
          </a:p>
          <a:p>
            <a:pPr algn="just"/>
            <a:endParaRPr lang="en-GB" sz="1400" dirty="0">
              <a:latin typeface="Arial" panose="020B0604020202020204" pitchFamily="34" charset="0"/>
              <a:ea typeface="Times New Roman" panose="02020603050405020304" pitchFamily="18" charset="0"/>
              <a:cs typeface="Times New Roman" panose="02020603050405020304" pitchFamily="18" charset="0"/>
            </a:endParaRPr>
          </a:p>
          <a:p>
            <a:pPr algn="just"/>
            <a:r>
              <a:rPr lang="en-GB" sz="1400" dirty="0">
                <a:latin typeface="Arial" panose="020B0604020202020204" pitchFamily="34" charset="0"/>
                <a:ea typeface="Times New Roman" panose="02020603050405020304" pitchFamily="18" charset="0"/>
                <a:cs typeface="Times New Roman" panose="02020603050405020304" pitchFamily="18" charset="0"/>
              </a:rPr>
              <a:t>The user can now select the </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appraisal for the current appraisal cycle, by clicking ‘</a:t>
            </a: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select</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button. If you have completed appraisals in previous years, there will be a list of previous appraisals</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a:t>
            </a:r>
          </a:p>
        </p:txBody>
      </p:sp>
      <p:grpSp>
        <p:nvGrpSpPr>
          <p:cNvPr id="39" name="Group 38" descr="Image of Professorial Appraisal Review system">
            <a:extLst>
              <a:ext uri="{FF2B5EF4-FFF2-40B4-BE49-F238E27FC236}">
                <a16:creationId xmlns:a16="http://schemas.microsoft.com/office/drawing/2014/main" id="{69145C5D-57EB-7395-157B-FF36435591DC}"/>
              </a:ext>
            </a:extLst>
          </p:cNvPr>
          <p:cNvGrpSpPr/>
          <p:nvPr/>
        </p:nvGrpSpPr>
        <p:grpSpPr>
          <a:xfrm>
            <a:off x="194000" y="5055360"/>
            <a:ext cx="6254926" cy="1298947"/>
            <a:chOff x="194000" y="4947426"/>
            <a:chExt cx="6254926" cy="1298947"/>
          </a:xfrm>
        </p:grpSpPr>
        <p:grpSp>
          <p:nvGrpSpPr>
            <p:cNvPr id="26" name="Group 25">
              <a:extLst>
                <a:ext uri="{FF2B5EF4-FFF2-40B4-BE49-F238E27FC236}">
                  <a16:creationId xmlns:a16="http://schemas.microsoft.com/office/drawing/2014/main" id="{63E5A418-15C2-0AC2-7B1C-BADB30F26BD8}"/>
                </a:ext>
              </a:extLst>
            </p:cNvPr>
            <p:cNvGrpSpPr/>
            <p:nvPr/>
          </p:nvGrpSpPr>
          <p:grpSpPr>
            <a:xfrm>
              <a:off x="194000" y="4947426"/>
              <a:ext cx="6254926" cy="1298947"/>
              <a:chOff x="194000" y="4731526"/>
              <a:chExt cx="6254926" cy="1298947"/>
            </a:xfrm>
          </p:grpSpPr>
          <p:pic>
            <p:nvPicPr>
              <p:cNvPr id="17" name="Picture 16" descr="Graphical user interface&#10;&#10;Description automatically generated with low confidence">
                <a:extLst>
                  <a:ext uri="{FF2B5EF4-FFF2-40B4-BE49-F238E27FC236}">
                    <a16:creationId xmlns:a16="http://schemas.microsoft.com/office/drawing/2014/main" id="{CD822BFC-F43B-1BFE-5160-72BADCB1DA73}"/>
                  </a:ext>
                </a:extLst>
              </p:cNvPr>
              <p:cNvPicPr>
                <a:picLocks noChangeAspect="1"/>
              </p:cNvPicPr>
              <p:nvPr/>
            </p:nvPicPr>
            <p:blipFill rotWithShape="1">
              <a:blip r:embed="rId5"/>
              <a:srcRect r="1836"/>
              <a:stretch/>
            </p:blipFill>
            <p:spPr>
              <a:xfrm>
                <a:off x="194000" y="4731526"/>
                <a:ext cx="6254926" cy="1298947"/>
              </a:xfrm>
              <a:prstGeom prst="rect">
                <a:avLst/>
              </a:prstGeom>
              <a:effectLst>
                <a:outerShdw blurRad="63500" sx="102000" sy="102000" algn="ctr" rotWithShape="0">
                  <a:prstClr val="black">
                    <a:alpha val="40000"/>
                  </a:prstClr>
                </a:outerShdw>
              </a:effectLst>
            </p:spPr>
          </p:pic>
          <p:sp>
            <p:nvSpPr>
              <p:cNvPr id="21" name="Rectangle 20">
                <a:extLst>
                  <a:ext uri="{FF2B5EF4-FFF2-40B4-BE49-F238E27FC236}">
                    <a16:creationId xmlns:a16="http://schemas.microsoft.com/office/drawing/2014/main" id="{8A1CCF26-FD7C-9A59-F5D9-900B68C8F176}"/>
                  </a:ext>
                </a:extLst>
              </p:cNvPr>
              <p:cNvSpPr/>
              <p:nvPr/>
            </p:nvSpPr>
            <p:spPr>
              <a:xfrm>
                <a:off x="977900" y="5810250"/>
                <a:ext cx="304800" cy="12126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D72F31FF-9E9F-222E-17D4-CFDA44312DA0}"/>
                  </a:ext>
                </a:extLst>
              </p:cNvPr>
              <p:cNvSpPr/>
              <p:nvPr/>
            </p:nvSpPr>
            <p:spPr>
              <a:xfrm>
                <a:off x="1586500" y="5454536"/>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Joe Bloggs</a:t>
                </a:r>
              </a:p>
            </p:txBody>
          </p:sp>
          <p:sp>
            <p:nvSpPr>
              <p:cNvPr id="23" name="Rectangle 22">
                <a:extLst>
                  <a:ext uri="{FF2B5EF4-FFF2-40B4-BE49-F238E27FC236}">
                    <a16:creationId xmlns:a16="http://schemas.microsoft.com/office/drawing/2014/main" id="{498F922C-C2D0-3A40-A469-9F6F7F5A48C4}"/>
                  </a:ext>
                </a:extLst>
              </p:cNvPr>
              <p:cNvSpPr/>
              <p:nvPr/>
            </p:nvSpPr>
            <p:spPr>
              <a:xfrm>
                <a:off x="2724563" y="5589859"/>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00" dirty="0">
                  <a:solidFill>
                    <a:srgbClr val="67A2E0"/>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67C87C76-0E0F-6109-798D-77B33559848F}"/>
                  </a:ext>
                </a:extLst>
              </p:cNvPr>
              <p:cNvSpPr/>
              <p:nvPr/>
            </p:nvSpPr>
            <p:spPr>
              <a:xfrm>
                <a:off x="1875425" y="5839134"/>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John Doe</a:t>
                </a:r>
              </a:p>
            </p:txBody>
          </p:sp>
          <p:sp>
            <p:nvSpPr>
              <p:cNvPr id="25" name="Rectangle 24">
                <a:extLst>
                  <a:ext uri="{FF2B5EF4-FFF2-40B4-BE49-F238E27FC236}">
                    <a16:creationId xmlns:a16="http://schemas.microsoft.com/office/drawing/2014/main" id="{548BE133-B319-0BAF-8EDF-1C263C729970}"/>
                  </a:ext>
                </a:extLst>
              </p:cNvPr>
              <p:cNvSpPr/>
              <p:nvPr/>
            </p:nvSpPr>
            <p:spPr>
              <a:xfrm>
                <a:off x="4542425" y="5839134"/>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123456</a:t>
                </a:r>
              </a:p>
            </p:txBody>
          </p:sp>
        </p:grpSp>
        <p:sp>
          <p:nvSpPr>
            <p:cNvPr id="38" name="Rectangle 37">
              <a:extLst>
                <a:ext uri="{FF2B5EF4-FFF2-40B4-BE49-F238E27FC236}">
                  <a16:creationId xmlns:a16="http://schemas.microsoft.com/office/drawing/2014/main" id="{51943C46-B3F0-95CC-DE84-2DA49A00C187}"/>
                </a:ext>
              </a:extLst>
            </p:cNvPr>
            <p:cNvSpPr/>
            <p:nvPr/>
          </p:nvSpPr>
          <p:spPr>
            <a:xfrm>
              <a:off x="1882775" y="5970735"/>
              <a:ext cx="615276" cy="17668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7" name="TextBox 26">
            <a:extLst>
              <a:ext uri="{FF2B5EF4-FFF2-40B4-BE49-F238E27FC236}">
                <a16:creationId xmlns:a16="http://schemas.microsoft.com/office/drawing/2014/main" id="{98484A08-9B2D-A8EA-4279-AF9DA840FBF2}"/>
              </a:ext>
            </a:extLst>
          </p:cNvPr>
          <p:cNvSpPr txBox="1"/>
          <p:nvPr/>
        </p:nvSpPr>
        <p:spPr>
          <a:xfrm>
            <a:off x="123823" y="6361986"/>
            <a:ext cx="6610349" cy="1384995"/>
          </a:xfrm>
          <a:prstGeom prst="rect">
            <a:avLst/>
          </a:prstGeom>
          <a:noFill/>
        </p:spPr>
        <p:txBody>
          <a:bodyPr wrap="square" rtlCol="0">
            <a:spAutoFit/>
          </a:bodyPr>
          <a:lstStyle/>
          <a:p>
            <a:pPr algn="just"/>
            <a:r>
              <a:rPr lang="en-GB" sz="1400" dirty="0">
                <a:effectLst/>
                <a:latin typeface="Arial" panose="020B0604020202020204" pitchFamily="34" charset="0"/>
                <a:ea typeface="Times New Roman" panose="02020603050405020304" pitchFamily="18" charset="0"/>
                <a:cs typeface="Times New Roman" panose="02020603050405020304" pitchFamily="18" charset="0"/>
              </a:rPr>
              <a:t>Once you have selected the relevant appraisal cycle, you will be presented with the ‘Professorial Appraisal</a:t>
            </a:r>
            <a:r>
              <a:rPr lang="en-GB" sz="1400" dirty="0">
                <a:latin typeface="Arial" panose="020B0604020202020204" pitchFamily="34" charset="0"/>
                <a:ea typeface="Times New Roman" panose="02020603050405020304" pitchFamily="18" charset="0"/>
                <a:cs typeface="Times New Roman" panose="02020603050405020304" pitchFamily="18" charset="0"/>
              </a:rPr>
              <a:t>, Part A’ screen. On this screen the appraisee will have access to multiple tabs that will enable the user to pull in information from various sources to support their appraisal. By default the screen is opened on the ‘Objectives’ tab. Users can navigate between the different tabs by clicking on the tab header to update the required information</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35" name="Group 34" descr="Image of Professorial Appraisal Review system">
            <a:extLst>
              <a:ext uri="{FF2B5EF4-FFF2-40B4-BE49-F238E27FC236}">
                <a16:creationId xmlns:a16="http://schemas.microsoft.com/office/drawing/2014/main" id="{5FCCEF03-D2B2-7656-0C03-A1A845C20D68}"/>
              </a:ext>
            </a:extLst>
          </p:cNvPr>
          <p:cNvGrpSpPr/>
          <p:nvPr/>
        </p:nvGrpSpPr>
        <p:grpSpPr>
          <a:xfrm>
            <a:off x="194000" y="7843217"/>
            <a:ext cx="6254926" cy="1504338"/>
            <a:chOff x="194000" y="7817166"/>
            <a:chExt cx="6254926" cy="1504338"/>
          </a:xfrm>
        </p:grpSpPr>
        <p:grpSp>
          <p:nvGrpSpPr>
            <p:cNvPr id="33" name="Group 32">
              <a:extLst>
                <a:ext uri="{FF2B5EF4-FFF2-40B4-BE49-F238E27FC236}">
                  <a16:creationId xmlns:a16="http://schemas.microsoft.com/office/drawing/2014/main" id="{9B86BEEE-B5BE-AEF2-5C0F-4D07238258B0}"/>
                </a:ext>
              </a:extLst>
            </p:cNvPr>
            <p:cNvGrpSpPr/>
            <p:nvPr/>
          </p:nvGrpSpPr>
          <p:grpSpPr>
            <a:xfrm>
              <a:off x="194000" y="7817166"/>
              <a:ext cx="6254926" cy="1504338"/>
              <a:chOff x="194000" y="7379604"/>
              <a:chExt cx="6254926" cy="1504338"/>
            </a:xfrm>
          </p:grpSpPr>
          <p:pic>
            <p:nvPicPr>
              <p:cNvPr id="28" name="Picture 27" descr="Graphical user interface, text, application&#10;&#10;Description automatically generated">
                <a:extLst>
                  <a:ext uri="{FF2B5EF4-FFF2-40B4-BE49-F238E27FC236}">
                    <a16:creationId xmlns:a16="http://schemas.microsoft.com/office/drawing/2014/main" id="{9D541C5E-ADF6-9D22-5D07-7E627E0F6CFC}"/>
                  </a:ext>
                </a:extLst>
              </p:cNvPr>
              <p:cNvPicPr>
                <a:picLocks noChangeAspect="1"/>
              </p:cNvPicPr>
              <p:nvPr/>
            </p:nvPicPr>
            <p:blipFill rotWithShape="1">
              <a:blip r:embed="rId6"/>
              <a:srcRect r="681"/>
              <a:stretch/>
            </p:blipFill>
            <p:spPr>
              <a:xfrm>
                <a:off x="194000" y="7379604"/>
                <a:ext cx="6254926" cy="1504338"/>
              </a:xfrm>
              <a:prstGeom prst="rect">
                <a:avLst/>
              </a:prstGeom>
              <a:effectLst>
                <a:outerShdw blurRad="63500" sx="102000" sy="102000" algn="ctr" rotWithShape="0">
                  <a:prstClr val="black">
                    <a:alpha val="40000"/>
                  </a:prstClr>
                </a:outerShdw>
              </a:effectLst>
            </p:spPr>
          </p:pic>
          <p:sp>
            <p:nvSpPr>
              <p:cNvPr id="29" name="Rectangle 28">
                <a:extLst>
                  <a:ext uri="{FF2B5EF4-FFF2-40B4-BE49-F238E27FC236}">
                    <a16:creationId xmlns:a16="http://schemas.microsoft.com/office/drawing/2014/main" id="{CD13613E-FB3E-4A40-B913-0749C4A3F356}"/>
                  </a:ext>
                </a:extLst>
              </p:cNvPr>
              <p:cNvSpPr/>
              <p:nvPr/>
            </p:nvSpPr>
            <p:spPr>
              <a:xfrm>
                <a:off x="1666070" y="8100023"/>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Joe Bloggs</a:t>
                </a:r>
              </a:p>
            </p:txBody>
          </p:sp>
          <p:sp>
            <p:nvSpPr>
              <p:cNvPr id="30" name="Rectangle 29">
                <a:extLst>
                  <a:ext uri="{FF2B5EF4-FFF2-40B4-BE49-F238E27FC236}">
                    <a16:creationId xmlns:a16="http://schemas.microsoft.com/office/drawing/2014/main" id="{7FB62D66-CF1C-9AF8-6D76-E89AB599EABF}"/>
                  </a:ext>
                </a:extLst>
              </p:cNvPr>
              <p:cNvSpPr/>
              <p:nvPr/>
            </p:nvSpPr>
            <p:spPr>
              <a:xfrm>
                <a:off x="5295331" y="8236401"/>
                <a:ext cx="381848" cy="62675"/>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123456</a:t>
                </a:r>
              </a:p>
            </p:txBody>
          </p:sp>
          <p:sp>
            <p:nvSpPr>
              <p:cNvPr id="32" name="Rectangle 31">
                <a:extLst>
                  <a:ext uri="{FF2B5EF4-FFF2-40B4-BE49-F238E27FC236}">
                    <a16:creationId xmlns:a16="http://schemas.microsoft.com/office/drawing/2014/main" id="{96967410-265F-D539-E249-E97056B74837}"/>
                  </a:ext>
                </a:extLst>
              </p:cNvPr>
              <p:cNvSpPr/>
              <p:nvPr/>
            </p:nvSpPr>
            <p:spPr>
              <a:xfrm>
                <a:off x="2769013" y="8313885"/>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00" dirty="0">
                  <a:solidFill>
                    <a:srgbClr val="67A2E0"/>
                  </a:solidFill>
                  <a:latin typeface="Arial" panose="020B0604020202020204" pitchFamily="34" charset="0"/>
                  <a:cs typeface="Arial" panose="020B0604020202020204" pitchFamily="34" charset="0"/>
                </a:endParaRPr>
              </a:p>
            </p:txBody>
          </p:sp>
        </p:grpSp>
        <p:sp>
          <p:nvSpPr>
            <p:cNvPr id="34" name="Rectangle 33">
              <a:extLst>
                <a:ext uri="{FF2B5EF4-FFF2-40B4-BE49-F238E27FC236}">
                  <a16:creationId xmlns:a16="http://schemas.microsoft.com/office/drawing/2014/main" id="{CD6605E9-6518-B724-3D62-F53D464DAB03}"/>
                </a:ext>
              </a:extLst>
            </p:cNvPr>
            <p:cNvSpPr/>
            <p:nvPr/>
          </p:nvSpPr>
          <p:spPr>
            <a:xfrm>
              <a:off x="1058651" y="8846751"/>
              <a:ext cx="5143365" cy="15412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Slide Number Placeholder 19">
            <a:extLst>
              <a:ext uri="{FF2B5EF4-FFF2-40B4-BE49-F238E27FC236}">
                <a16:creationId xmlns:a16="http://schemas.microsoft.com/office/drawing/2014/main" id="{7318B8E5-D1FF-2A75-EC0F-FDB2BFF39563}"/>
              </a:ext>
            </a:extLst>
          </p:cNvPr>
          <p:cNvSpPr>
            <a:spLocks noGrp="1"/>
          </p:cNvSpPr>
          <p:nvPr>
            <p:ph type="sldNum" sz="quarter" idx="12"/>
          </p:nvPr>
        </p:nvSpPr>
        <p:spPr>
          <a:xfrm>
            <a:off x="6273800" y="9370786"/>
            <a:ext cx="584200" cy="527403"/>
          </a:xfrm>
        </p:spPr>
        <p:txBody>
          <a:bodyPr/>
          <a:lstStyle/>
          <a:p>
            <a:pPr algn="ctr"/>
            <a:fld id="{4F02C6EB-178F-4ED7-A1AC-ADACDC82EB45}" type="slidenum">
              <a:rPr lang="en-GB" smtClean="0"/>
              <a:pPr algn="ctr"/>
              <a:t>4</a:t>
            </a:fld>
            <a:endParaRPr lang="en-GB" dirty="0"/>
          </a:p>
        </p:txBody>
      </p:sp>
    </p:spTree>
    <p:extLst>
      <p:ext uri="{BB962C8B-B14F-4D97-AF65-F5344CB8AC3E}">
        <p14:creationId xmlns:p14="http://schemas.microsoft.com/office/powerpoint/2010/main" val="1017064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6908-DE96-E03D-319E-BAD8E7C83880}"/>
              </a:ext>
            </a:extLst>
          </p:cNvPr>
          <p:cNvSpPr>
            <a:spLocks noGrp="1"/>
          </p:cNvSpPr>
          <p:nvPr>
            <p:ph type="ctrTitle"/>
          </p:nvPr>
        </p:nvSpPr>
        <p:spPr>
          <a:xfrm>
            <a:off x="514350" y="-3448756"/>
            <a:ext cx="5829300" cy="3448756"/>
          </a:xfrm>
        </p:spPr>
        <p:txBody>
          <a:bodyPr vert="horz" lIns="91440" tIns="45720" rIns="91440" bIns="45720" rtlCol="0" anchor="b">
            <a:normAutofit/>
          </a:bodyPr>
          <a:lstStyle/>
          <a:p>
            <a:r>
              <a:rPr lang="en-GB" dirty="0"/>
              <a:t>Part A tabs</a:t>
            </a:r>
          </a:p>
        </p:txBody>
      </p:sp>
      <p:sp>
        <p:nvSpPr>
          <p:cNvPr id="47" name="Rectangle 46">
            <a:extLst>
              <a:ext uri="{FF2B5EF4-FFF2-40B4-BE49-F238E27FC236}">
                <a16:creationId xmlns:a16="http://schemas.microsoft.com/office/drawing/2014/main" id="{98BA2C48-3B1D-079B-0398-827F78A3B0EA}"/>
              </a:ext>
              <a:ext uri="{C183D7F6-B498-43B3-948B-1728B52AA6E4}">
                <adec:decorative xmlns:adec="http://schemas.microsoft.com/office/drawing/2017/decorative" val="1"/>
              </a:ext>
            </a:extLst>
          </p:cNvPr>
          <p:cNvSpPr/>
          <p:nvPr/>
        </p:nvSpPr>
        <p:spPr>
          <a:xfrm>
            <a:off x="1" y="7810"/>
            <a:ext cx="6858000" cy="1096378"/>
          </a:xfrm>
          <a:prstGeom prst="rect">
            <a:avLst/>
          </a:prstGeom>
          <a:solidFill>
            <a:srgbClr val="B1D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D6D2C4"/>
              </a:solidFill>
            </a:endParaRPr>
          </a:p>
        </p:txBody>
      </p:sp>
      <p:pic>
        <p:nvPicPr>
          <p:cNvPr id="7" name="Picture 6">
            <a:extLst>
              <a:ext uri="{FF2B5EF4-FFF2-40B4-BE49-F238E27FC236}">
                <a16:creationId xmlns:a16="http://schemas.microsoft.com/office/drawing/2014/main" id="{ED253CC1-BD75-C669-7C5A-B91FDD5EF0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4381"/>
            <a:ext cx="6864750" cy="554186"/>
          </a:xfrm>
          <a:prstGeom prst="rect">
            <a:avLst/>
          </a:prstGeom>
          <a:solidFill>
            <a:srgbClr val="B1D779"/>
          </a:solidFill>
        </p:spPr>
      </p:pic>
      <p:sp>
        <p:nvSpPr>
          <p:cNvPr id="9" name="Title 4" descr="Heading">
            <a:extLst>
              <a:ext uri="{FF2B5EF4-FFF2-40B4-BE49-F238E27FC236}">
                <a16:creationId xmlns:a16="http://schemas.microsoft.com/office/drawing/2014/main" id="{DDEB9BF9-7BD8-500C-93A9-33ED5B62BF6D}"/>
              </a:ext>
            </a:extLst>
          </p:cNvPr>
          <p:cNvSpPr txBox="1">
            <a:spLocks/>
          </p:cNvSpPr>
          <p:nvPr/>
        </p:nvSpPr>
        <p:spPr>
          <a:xfrm>
            <a:off x="0" y="42166"/>
            <a:ext cx="4252500" cy="461094"/>
          </a:xfrm>
          <a:prstGeom prst="rect">
            <a:avLst/>
          </a:prstGeom>
          <a:noFill/>
        </p:spPr>
        <p:txBody>
          <a:bodyPr vert="horz" lIns="91440" tIns="45721" rIns="91440" bIns="45721" rtlCol="0" anchor="ctr">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801"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Professorial Appraisal Review System </a:t>
            </a:r>
            <a:endParaRPr lang="en-GB" sz="1801"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A0913A6C-8DDB-8BEA-0E12-4061AA9343CB}"/>
              </a:ext>
            </a:extLst>
          </p:cNvPr>
          <p:cNvSpPr txBox="1"/>
          <p:nvPr/>
        </p:nvSpPr>
        <p:spPr>
          <a:xfrm>
            <a:off x="123825" y="592638"/>
            <a:ext cx="6610349" cy="369332"/>
          </a:xfrm>
          <a:prstGeom prst="rect">
            <a:avLst/>
          </a:prstGeom>
          <a:noFill/>
        </p:spPr>
        <p:txBody>
          <a:bodyPr wrap="square" rtlCol="0">
            <a:spAutoFit/>
          </a:bodyPr>
          <a:lstStyle/>
          <a:p>
            <a:pPr>
              <a:spcBef>
                <a:spcPts val="1200"/>
              </a:spcBef>
              <a:spcAft>
                <a:spcPts val="300"/>
              </a:spcAft>
            </a:pPr>
            <a:r>
              <a:rPr lang="en-GB" b="1" dirty="0">
                <a:latin typeface="Arial" panose="020B0604020202020204" pitchFamily="34" charset="0"/>
              </a:rPr>
              <a:t>Part A tabs</a:t>
            </a:r>
          </a:p>
        </p:txBody>
      </p:sp>
      <p:sp>
        <p:nvSpPr>
          <p:cNvPr id="12" name="TextBox 11">
            <a:extLst>
              <a:ext uri="{FF2B5EF4-FFF2-40B4-BE49-F238E27FC236}">
                <a16:creationId xmlns:a16="http://schemas.microsoft.com/office/drawing/2014/main" id="{9109AF72-896B-803A-C288-9156012BEE44}"/>
              </a:ext>
            </a:extLst>
          </p:cNvPr>
          <p:cNvSpPr txBox="1"/>
          <p:nvPr/>
        </p:nvSpPr>
        <p:spPr>
          <a:xfrm>
            <a:off x="123824" y="1176224"/>
            <a:ext cx="6610349" cy="2139047"/>
          </a:xfrm>
          <a:prstGeom prst="rect">
            <a:avLst/>
          </a:prstGeom>
          <a:noFill/>
        </p:spPr>
        <p:txBody>
          <a:bodyPr wrap="square" rtlCol="0">
            <a:spAutoFit/>
          </a:bodyPr>
          <a:lstStyle/>
          <a:p>
            <a:pPr algn="just">
              <a:spcAft>
                <a:spcPts val="600"/>
              </a:spcAft>
            </a:pP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Objectives</a:t>
            </a:r>
          </a:p>
          <a:p>
            <a:pPr algn="just"/>
            <a:r>
              <a:rPr lang="en-GB" sz="1400" dirty="0">
                <a:effectLst/>
                <a:latin typeface="Arial" panose="020B0604020202020204" pitchFamily="34" charset="0"/>
                <a:ea typeface="Times New Roman" panose="02020603050405020304" pitchFamily="18" charset="0"/>
                <a:cs typeface="Times New Roman" panose="02020603050405020304" pitchFamily="18" charset="0"/>
              </a:rPr>
              <a:t>If the objectives were entered in the previous year’s appraisals, the objectives will be in the system and the tab populated automatically under the ‘</a:t>
            </a:r>
            <a:r>
              <a:rPr lang="en-GB" sz="1400" dirty="0">
                <a:latin typeface="Arial" panose="020B0604020202020204" pitchFamily="34" charset="0"/>
                <a:ea typeface="Times New Roman" panose="02020603050405020304" pitchFamily="18" charset="0"/>
                <a:cs typeface="Times New Roman" panose="02020603050405020304" pitchFamily="18" charset="0"/>
              </a:rPr>
              <a:t>O</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bjectives’ section. </a:t>
            </a:r>
          </a:p>
          <a:p>
            <a:pPr algn="just"/>
            <a:r>
              <a:rPr lang="en-GB" sz="1400" dirty="0">
                <a:effectLst/>
                <a:latin typeface="Arial" panose="020B0604020202020204" pitchFamily="34" charset="0"/>
                <a:ea typeface="Times New Roman" panose="02020603050405020304" pitchFamily="18" charset="0"/>
                <a:cs typeface="Times New Roman" panose="02020603050405020304" pitchFamily="18" charset="0"/>
              </a:rPr>
              <a:t>If this is your first appraisal, or no objectives were previously set in PAR, click ‘</a:t>
            </a: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Create Objective</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button to enter each objective agreed at the last appraisal. Click ‘</a:t>
            </a: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save</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once completed.</a:t>
            </a:r>
          </a:p>
          <a:p>
            <a:pPr algn="just"/>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52" name="Group 51" descr="Image of Professorial Appraisal Review system">
            <a:extLst>
              <a:ext uri="{FF2B5EF4-FFF2-40B4-BE49-F238E27FC236}">
                <a16:creationId xmlns:a16="http://schemas.microsoft.com/office/drawing/2014/main" id="{6B65D388-67BE-1886-1925-C158C1C41464}"/>
              </a:ext>
            </a:extLst>
          </p:cNvPr>
          <p:cNvGrpSpPr/>
          <p:nvPr/>
        </p:nvGrpSpPr>
        <p:grpSpPr>
          <a:xfrm>
            <a:off x="199553" y="2917142"/>
            <a:ext cx="6254926" cy="2356040"/>
            <a:chOff x="199553" y="2670648"/>
            <a:chExt cx="6254926" cy="2356040"/>
          </a:xfrm>
        </p:grpSpPr>
        <p:grpSp>
          <p:nvGrpSpPr>
            <p:cNvPr id="46" name="Group 45">
              <a:extLst>
                <a:ext uri="{FF2B5EF4-FFF2-40B4-BE49-F238E27FC236}">
                  <a16:creationId xmlns:a16="http://schemas.microsoft.com/office/drawing/2014/main" id="{EA99717F-5925-BB98-E938-E6E645414446}"/>
                </a:ext>
              </a:extLst>
            </p:cNvPr>
            <p:cNvGrpSpPr/>
            <p:nvPr/>
          </p:nvGrpSpPr>
          <p:grpSpPr>
            <a:xfrm>
              <a:off x="199553" y="2670648"/>
              <a:ext cx="6254926" cy="2356040"/>
              <a:chOff x="199553" y="2670648"/>
              <a:chExt cx="6254926" cy="2356040"/>
            </a:xfrm>
          </p:grpSpPr>
          <p:grpSp>
            <p:nvGrpSpPr>
              <p:cNvPr id="35" name="Group 34">
                <a:extLst>
                  <a:ext uri="{FF2B5EF4-FFF2-40B4-BE49-F238E27FC236}">
                    <a16:creationId xmlns:a16="http://schemas.microsoft.com/office/drawing/2014/main" id="{68F98D04-93C3-3680-F48A-D7BD95867096}"/>
                  </a:ext>
                </a:extLst>
              </p:cNvPr>
              <p:cNvGrpSpPr/>
              <p:nvPr/>
            </p:nvGrpSpPr>
            <p:grpSpPr>
              <a:xfrm>
                <a:off x="199553" y="2670648"/>
                <a:ext cx="6254926" cy="2356040"/>
                <a:chOff x="215455" y="2448007"/>
                <a:chExt cx="6254926" cy="2356040"/>
              </a:xfrm>
            </p:grpSpPr>
            <p:pic>
              <p:nvPicPr>
                <p:cNvPr id="6" name="Picture 5">
                  <a:extLst>
                    <a:ext uri="{FF2B5EF4-FFF2-40B4-BE49-F238E27FC236}">
                      <a16:creationId xmlns:a16="http://schemas.microsoft.com/office/drawing/2014/main" id="{111F23E0-6B3A-3C09-F535-451B151263A3}"/>
                    </a:ext>
                  </a:extLst>
                </p:cNvPr>
                <p:cNvPicPr>
                  <a:picLocks noChangeAspect="1"/>
                </p:cNvPicPr>
                <p:nvPr/>
              </p:nvPicPr>
              <p:blipFill rotWithShape="1">
                <a:blip r:embed="rId3"/>
                <a:srcRect r="1112"/>
                <a:stretch/>
              </p:blipFill>
              <p:spPr>
                <a:xfrm>
                  <a:off x="215455" y="2448007"/>
                  <a:ext cx="6254926" cy="2356040"/>
                </a:xfrm>
                <a:prstGeom prst="rect">
                  <a:avLst/>
                </a:prstGeom>
                <a:effectLst>
                  <a:outerShdw blurRad="63500" sx="102000" sy="102000" algn="ctr" rotWithShape="0">
                    <a:prstClr val="black">
                      <a:alpha val="40000"/>
                    </a:prstClr>
                  </a:outerShdw>
                </a:effectLst>
              </p:spPr>
            </p:pic>
            <p:sp>
              <p:nvSpPr>
                <p:cNvPr id="8" name="Rectangle 7">
                  <a:extLst>
                    <a:ext uri="{FF2B5EF4-FFF2-40B4-BE49-F238E27FC236}">
                      <a16:creationId xmlns:a16="http://schemas.microsoft.com/office/drawing/2014/main" id="{B5CE85C2-E29B-0057-5D4E-F495E61370E6}"/>
                    </a:ext>
                  </a:extLst>
                </p:cNvPr>
                <p:cNvSpPr/>
                <p:nvPr/>
              </p:nvSpPr>
              <p:spPr>
                <a:xfrm>
                  <a:off x="896103" y="4678085"/>
                  <a:ext cx="451703" cy="9791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F72AC602-1354-0F20-969F-38E34140D4D4}"/>
                    </a:ext>
                  </a:extLst>
                </p:cNvPr>
                <p:cNvSpPr/>
                <p:nvPr/>
              </p:nvSpPr>
              <p:spPr>
                <a:xfrm>
                  <a:off x="912005" y="3805135"/>
                  <a:ext cx="3023891" cy="75891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CAE17A25-E4A7-FFA7-A872-3AE50C276232}"/>
                    </a:ext>
                  </a:extLst>
                </p:cNvPr>
                <p:cNvSpPr/>
                <p:nvPr/>
              </p:nvSpPr>
              <p:spPr>
                <a:xfrm>
                  <a:off x="1688320" y="3157299"/>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Joe Bloggs</a:t>
                  </a:r>
                </a:p>
              </p:txBody>
            </p:sp>
            <p:sp>
              <p:nvSpPr>
                <p:cNvPr id="31" name="Rectangle 30">
                  <a:extLst>
                    <a:ext uri="{FF2B5EF4-FFF2-40B4-BE49-F238E27FC236}">
                      <a16:creationId xmlns:a16="http://schemas.microsoft.com/office/drawing/2014/main" id="{146F7C58-57DB-A8DD-231F-EEFDD2030DD8}"/>
                    </a:ext>
                  </a:extLst>
                </p:cNvPr>
                <p:cNvSpPr/>
                <p:nvPr/>
              </p:nvSpPr>
              <p:spPr>
                <a:xfrm>
                  <a:off x="2846125" y="3366883"/>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00" dirty="0">
                    <a:solidFill>
                      <a:srgbClr val="67A2E0"/>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16AC2548-1F8D-C736-4BA1-8D70DB3CBCB0}"/>
                    </a:ext>
                  </a:extLst>
                </p:cNvPr>
                <p:cNvSpPr/>
                <p:nvPr/>
              </p:nvSpPr>
              <p:spPr>
                <a:xfrm>
                  <a:off x="5305750" y="3303383"/>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123456</a:t>
                  </a:r>
                </a:p>
              </p:txBody>
            </p:sp>
          </p:grpSp>
          <p:sp>
            <p:nvSpPr>
              <p:cNvPr id="40" name="Rectangle 39">
                <a:extLst>
                  <a:ext uri="{FF2B5EF4-FFF2-40B4-BE49-F238E27FC236}">
                    <a16:creationId xmlns:a16="http://schemas.microsoft.com/office/drawing/2014/main" id="{14B051A3-180A-5B27-538D-5616ED96221C}"/>
                  </a:ext>
                </a:extLst>
              </p:cNvPr>
              <p:cNvSpPr/>
              <p:nvPr/>
            </p:nvSpPr>
            <p:spPr>
              <a:xfrm>
                <a:off x="1113182" y="3726247"/>
                <a:ext cx="371685" cy="13249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1" name="Rectangle 50">
              <a:extLst>
                <a:ext uri="{FF2B5EF4-FFF2-40B4-BE49-F238E27FC236}">
                  <a16:creationId xmlns:a16="http://schemas.microsoft.com/office/drawing/2014/main" id="{72A22D16-F295-9DED-2826-9C2FC570368A}"/>
                </a:ext>
              </a:extLst>
            </p:cNvPr>
            <p:cNvSpPr/>
            <p:nvPr/>
          </p:nvSpPr>
          <p:spPr>
            <a:xfrm>
              <a:off x="5970878" y="4878712"/>
              <a:ext cx="183432" cy="11992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6" name="TextBox 35">
            <a:extLst>
              <a:ext uri="{FF2B5EF4-FFF2-40B4-BE49-F238E27FC236}">
                <a16:creationId xmlns:a16="http://schemas.microsoft.com/office/drawing/2014/main" id="{16DD25C4-B356-0ABC-6E7D-1C7665EB184B}"/>
              </a:ext>
            </a:extLst>
          </p:cNvPr>
          <p:cNvSpPr txBox="1"/>
          <p:nvPr/>
        </p:nvSpPr>
        <p:spPr>
          <a:xfrm>
            <a:off x="123824" y="5398921"/>
            <a:ext cx="6610349" cy="1492716"/>
          </a:xfrm>
          <a:prstGeom prst="rect">
            <a:avLst/>
          </a:prstGeom>
          <a:noFill/>
        </p:spPr>
        <p:txBody>
          <a:bodyPr wrap="square" rtlCol="0">
            <a:spAutoFit/>
          </a:bodyPr>
          <a:lstStyle/>
          <a:p>
            <a:pPr algn="just">
              <a:spcAft>
                <a:spcPts val="600"/>
              </a:spcAft>
            </a:pP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Research</a:t>
            </a:r>
          </a:p>
          <a:p>
            <a:pPr algn="just"/>
            <a:r>
              <a:rPr lang="en-GB" sz="1400" dirty="0">
                <a:effectLst/>
                <a:latin typeface="Arial" panose="020B0604020202020204" pitchFamily="34" charset="0"/>
                <a:ea typeface="Times New Roman" panose="02020603050405020304" pitchFamily="18" charset="0"/>
                <a:cs typeface="Times New Roman" panose="02020603050405020304" pitchFamily="18" charset="0"/>
              </a:rPr>
              <a:t>The Research section allows the user to enter a brief summary of research undertaken since the last appraisal as well as future research aims. Users can add the information to the text box highlighted below and click ‘</a:t>
            </a: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save</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once completed.</a:t>
            </a:r>
          </a:p>
          <a:p>
            <a:pPr algn="just"/>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50" name="Group 49" descr="Image of Professorial Appraisal Review system">
            <a:extLst>
              <a:ext uri="{FF2B5EF4-FFF2-40B4-BE49-F238E27FC236}">
                <a16:creationId xmlns:a16="http://schemas.microsoft.com/office/drawing/2014/main" id="{E44F9B4F-7ACE-7C35-216C-0C76C9882930}"/>
              </a:ext>
            </a:extLst>
          </p:cNvPr>
          <p:cNvGrpSpPr/>
          <p:nvPr/>
        </p:nvGrpSpPr>
        <p:grpSpPr>
          <a:xfrm>
            <a:off x="199553" y="6723597"/>
            <a:ext cx="6254926" cy="2153057"/>
            <a:chOff x="199553" y="6070159"/>
            <a:chExt cx="6254926" cy="2153057"/>
          </a:xfrm>
        </p:grpSpPr>
        <p:grpSp>
          <p:nvGrpSpPr>
            <p:cNvPr id="45" name="Group 44">
              <a:extLst>
                <a:ext uri="{FF2B5EF4-FFF2-40B4-BE49-F238E27FC236}">
                  <a16:creationId xmlns:a16="http://schemas.microsoft.com/office/drawing/2014/main" id="{B5014F5D-6471-B3C4-2FAC-70B0E7D78364}"/>
                </a:ext>
              </a:extLst>
            </p:cNvPr>
            <p:cNvGrpSpPr/>
            <p:nvPr/>
          </p:nvGrpSpPr>
          <p:grpSpPr>
            <a:xfrm>
              <a:off x="199553" y="6070159"/>
              <a:ext cx="6254926" cy="2153057"/>
              <a:chOff x="199553" y="6070159"/>
              <a:chExt cx="6254926" cy="2153057"/>
            </a:xfrm>
          </p:grpSpPr>
          <p:pic>
            <p:nvPicPr>
              <p:cNvPr id="37" name="Picture 36" descr="Graphical user interface, application&#10;&#10;Description automatically generated">
                <a:extLst>
                  <a:ext uri="{FF2B5EF4-FFF2-40B4-BE49-F238E27FC236}">
                    <a16:creationId xmlns:a16="http://schemas.microsoft.com/office/drawing/2014/main" id="{CCAA16A8-3DEC-6437-188A-602E82DF3922}"/>
                  </a:ext>
                </a:extLst>
              </p:cNvPr>
              <p:cNvPicPr>
                <a:picLocks noChangeAspect="1"/>
              </p:cNvPicPr>
              <p:nvPr/>
            </p:nvPicPr>
            <p:blipFill rotWithShape="1">
              <a:blip r:embed="rId4"/>
              <a:srcRect r="545"/>
              <a:stretch/>
            </p:blipFill>
            <p:spPr>
              <a:xfrm>
                <a:off x="199553" y="6070159"/>
                <a:ext cx="6254926" cy="2153057"/>
              </a:xfrm>
              <a:prstGeom prst="rect">
                <a:avLst/>
              </a:prstGeom>
              <a:effectLst>
                <a:outerShdw blurRad="63500" sx="102000" sy="102000" algn="ctr" rotWithShape="0">
                  <a:prstClr val="black">
                    <a:alpha val="40000"/>
                  </a:prstClr>
                </a:outerShdw>
              </a:effectLst>
            </p:spPr>
          </p:pic>
          <p:sp>
            <p:nvSpPr>
              <p:cNvPr id="39" name="Rectangle 38">
                <a:extLst>
                  <a:ext uri="{FF2B5EF4-FFF2-40B4-BE49-F238E27FC236}">
                    <a16:creationId xmlns:a16="http://schemas.microsoft.com/office/drawing/2014/main" id="{86ECB61B-2A8A-A343-F854-F1DBC2565D7F}"/>
                  </a:ext>
                </a:extLst>
              </p:cNvPr>
              <p:cNvSpPr/>
              <p:nvPr/>
            </p:nvSpPr>
            <p:spPr>
              <a:xfrm>
                <a:off x="896103" y="7507941"/>
                <a:ext cx="2968231" cy="52287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id="{E3F0715D-2468-3266-AB88-3626DF2223AC}"/>
                  </a:ext>
                </a:extLst>
              </p:cNvPr>
              <p:cNvSpPr/>
              <p:nvPr/>
            </p:nvSpPr>
            <p:spPr>
              <a:xfrm>
                <a:off x="1461014" y="7103141"/>
                <a:ext cx="303475" cy="17230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a:extLst>
                  <a:ext uri="{FF2B5EF4-FFF2-40B4-BE49-F238E27FC236}">
                    <a16:creationId xmlns:a16="http://schemas.microsoft.com/office/drawing/2014/main" id="{B7A00E92-1C15-6576-F230-274FCD668E6C}"/>
                  </a:ext>
                </a:extLst>
              </p:cNvPr>
              <p:cNvSpPr/>
              <p:nvPr/>
            </p:nvSpPr>
            <p:spPr>
              <a:xfrm>
                <a:off x="1672418" y="6775789"/>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Joe Bloggs</a:t>
                </a:r>
              </a:p>
            </p:txBody>
          </p:sp>
          <p:sp>
            <p:nvSpPr>
              <p:cNvPr id="43" name="Rectangle 42">
                <a:extLst>
                  <a:ext uri="{FF2B5EF4-FFF2-40B4-BE49-F238E27FC236}">
                    <a16:creationId xmlns:a16="http://schemas.microsoft.com/office/drawing/2014/main" id="{D87B931E-222F-A3BB-2C7D-05DF684C5138}"/>
                  </a:ext>
                </a:extLst>
              </p:cNvPr>
              <p:cNvSpPr/>
              <p:nvPr/>
            </p:nvSpPr>
            <p:spPr>
              <a:xfrm>
                <a:off x="2774566" y="6985575"/>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00" dirty="0">
                  <a:solidFill>
                    <a:srgbClr val="67A2E0"/>
                  </a:solidFill>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71CE5F65-823A-144B-10A2-8EEBF4811F4A}"/>
                  </a:ext>
                </a:extLst>
              </p:cNvPr>
              <p:cNvSpPr/>
              <p:nvPr/>
            </p:nvSpPr>
            <p:spPr>
              <a:xfrm>
                <a:off x="5264083" y="6922075"/>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123456</a:t>
                </a:r>
              </a:p>
            </p:txBody>
          </p:sp>
        </p:grpSp>
        <p:sp>
          <p:nvSpPr>
            <p:cNvPr id="49" name="Rectangle 48">
              <a:extLst>
                <a:ext uri="{FF2B5EF4-FFF2-40B4-BE49-F238E27FC236}">
                  <a16:creationId xmlns:a16="http://schemas.microsoft.com/office/drawing/2014/main" id="{4753F470-7FB0-1D3B-D2A1-0D11212EB3E8}"/>
                </a:ext>
              </a:extLst>
            </p:cNvPr>
            <p:cNvSpPr/>
            <p:nvPr/>
          </p:nvSpPr>
          <p:spPr>
            <a:xfrm>
              <a:off x="5954423" y="8058865"/>
              <a:ext cx="199887" cy="11507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Slide Number Placeholder 19">
            <a:extLst>
              <a:ext uri="{FF2B5EF4-FFF2-40B4-BE49-F238E27FC236}">
                <a16:creationId xmlns:a16="http://schemas.microsoft.com/office/drawing/2014/main" id="{7318B8E5-D1FF-2A75-EC0F-FDB2BFF39563}"/>
              </a:ext>
            </a:extLst>
          </p:cNvPr>
          <p:cNvSpPr>
            <a:spLocks noGrp="1"/>
          </p:cNvSpPr>
          <p:nvPr>
            <p:ph type="sldNum" sz="quarter" idx="12"/>
          </p:nvPr>
        </p:nvSpPr>
        <p:spPr>
          <a:xfrm>
            <a:off x="6273800" y="9370786"/>
            <a:ext cx="584200" cy="527403"/>
          </a:xfrm>
        </p:spPr>
        <p:txBody>
          <a:bodyPr/>
          <a:lstStyle/>
          <a:p>
            <a:pPr algn="ctr"/>
            <a:fld id="{4F02C6EB-178F-4ED7-A1AC-ADACDC82EB45}" type="slidenum">
              <a:rPr lang="en-GB" smtClean="0"/>
              <a:pPr algn="ctr"/>
              <a:t>5</a:t>
            </a:fld>
            <a:endParaRPr lang="en-GB" dirty="0"/>
          </a:p>
        </p:txBody>
      </p:sp>
    </p:spTree>
    <p:extLst>
      <p:ext uri="{BB962C8B-B14F-4D97-AF65-F5344CB8AC3E}">
        <p14:creationId xmlns:p14="http://schemas.microsoft.com/office/powerpoint/2010/main" val="3874640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9F3CF3-F666-C2C5-0154-EC473765B91F}"/>
              </a:ext>
            </a:extLst>
          </p:cNvPr>
          <p:cNvSpPr>
            <a:spLocks noGrp="1"/>
          </p:cNvSpPr>
          <p:nvPr>
            <p:ph type="ctrTitle"/>
          </p:nvPr>
        </p:nvSpPr>
        <p:spPr>
          <a:xfrm>
            <a:off x="514350" y="-3448756"/>
            <a:ext cx="5829300" cy="3448756"/>
          </a:xfrm>
        </p:spPr>
        <p:txBody>
          <a:bodyPr vert="horz" lIns="91440" tIns="45720" rIns="91440" bIns="45720" rtlCol="0" anchor="b">
            <a:normAutofit/>
          </a:bodyPr>
          <a:lstStyle/>
          <a:p>
            <a:r>
              <a:rPr lang="en-GB" dirty="0"/>
              <a:t>Part A tabs</a:t>
            </a:r>
          </a:p>
        </p:txBody>
      </p:sp>
      <p:sp>
        <p:nvSpPr>
          <p:cNvPr id="47" name="Rectangle 46">
            <a:extLst>
              <a:ext uri="{FF2B5EF4-FFF2-40B4-BE49-F238E27FC236}">
                <a16:creationId xmlns:a16="http://schemas.microsoft.com/office/drawing/2014/main" id="{98BA2C48-3B1D-079B-0398-827F78A3B0EA}"/>
              </a:ext>
              <a:ext uri="{C183D7F6-B498-43B3-948B-1728B52AA6E4}">
                <adec:decorative xmlns:adec="http://schemas.microsoft.com/office/drawing/2017/decorative" val="1"/>
              </a:ext>
            </a:extLst>
          </p:cNvPr>
          <p:cNvSpPr/>
          <p:nvPr/>
        </p:nvSpPr>
        <p:spPr>
          <a:xfrm>
            <a:off x="1" y="7810"/>
            <a:ext cx="6858000" cy="1096378"/>
          </a:xfrm>
          <a:prstGeom prst="rect">
            <a:avLst/>
          </a:prstGeom>
          <a:solidFill>
            <a:srgbClr val="B1D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D6D2C4"/>
              </a:solidFill>
            </a:endParaRPr>
          </a:p>
        </p:txBody>
      </p:sp>
      <p:pic>
        <p:nvPicPr>
          <p:cNvPr id="7" name="Picture 6">
            <a:extLst>
              <a:ext uri="{FF2B5EF4-FFF2-40B4-BE49-F238E27FC236}">
                <a16:creationId xmlns:a16="http://schemas.microsoft.com/office/drawing/2014/main" id="{ED253CC1-BD75-C669-7C5A-B91FDD5EF0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4381"/>
            <a:ext cx="6864750" cy="554186"/>
          </a:xfrm>
          <a:prstGeom prst="rect">
            <a:avLst/>
          </a:prstGeom>
          <a:solidFill>
            <a:srgbClr val="B1D779"/>
          </a:solidFill>
        </p:spPr>
      </p:pic>
      <p:sp>
        <p:nvSpPr>
          <p:cNvPr id="9" name="Title 4" descr="Heading">
            <a:extLst>
              <a:ext uri="{FF2B5EF4-FFF2-40B4-BE49-F238E27FC236}">
                <a16:creationId xmlns:a16="http://schemas.microsoft.com/office/drawing/2014/main" id="{DDEB9BF9-7BD8-500C-93A9-33ED5B62BF6D}"/>
              </a:ext>
            </a:extLst>
          </p:cNvPr>
          <p:cNvSpPr txBox="1">
            <a:spLocks/>
          </p:cNvSpPr>
          <p:nvPr/>
        </p:nvSpPr>
        <p:spPr>
          <a:xfrm>
            <a:off x="0" y="42166"/>
            <a:ext cx="4252500" cy="461094"/>
          </a:xfrm>
          <a:prstGeom prst="rect">
            <a:avLst/>
          </a:prstGeom>
          <a:noFill/>
        </p:spPr>
        <p:txBody>
          <a:bodyPr vert="horz" lIns="91440" tIns="45721" rIns="91440" bIns="45721" rtlCol="0" anchor="ctr">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801"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Professorial Appraisal Review System </a:t>
            </a:r>
            <a:endParaRPr lang="en-GB" sz="1801"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A0913A6C-8DDB-8BEA-0E12-4061AA9343CB}"/>
              </a:ext>
            </a:extLst>
          </p:cNvPr>
          <p:cNvSpPr txBox="1"/>
          <p:nvPr/>
        </p:nvSpPr>
        <p:spPr>
          <a:xfrm>
            <a:off x="123825" y="592638"/>
            <a:ext cx="6610349" cy="369332"/>
          </a:xfrm>
          <a:prstGeom prst="rect">
            <a:avLst/>
          </a:prstGeom>
          <a:noFill/>
        </p:spPr>
        <p:txBody>
          <a:bodyPr wrap="square" rtlCol="0">
            <a:spAutoFit/>
          </a:bodyPr>
          <a:lstStyle/>
          <a:p>
            <a:pPr>
              <a:spcBef>
                <a:spcPts val="1200"/>
              </a:spcBef>
              <a:spcAft>
                <a:spcPts val="300"/>
              </a:spcAft>
            </a:pPr>
            <a:r>
              <a:rPr lang="en-GB" b="1" dirty="0">
                <a:latin typeface="Arial" panose="020B0604020202020204" pitchFamily="34" charset="0"/>
              </a:rPr>
              <a:t>Part A tabs</a:t>
            </a:r>
          </a:p>
        </p:txBody>
      </p:sp>
      <p:sp>
        <p:nvSpPr>
          <p:cNvPr id="12" name="TextBox 11">
            <a:extLst>
              <a:ext uri="{FF2B5EF4-FFF2-40B4-BE49-F238E27FC236}">
                <a16:creationId xmlns:a16="http://schemas.microsoft.com/office/drawing/2014/main" id="{9109AF72-896B-803A-C288-9156012BEE44}"/>
              </a:ext>
            </a:extLst>
          </p:cNvPr>
          <p:cNvSpPr txBox="1"/>
          <p:nvPr/>
        </p:nvSpPr>
        <p:spPr>
          <a:xfrm>
            <a:off x="123824" y="1176224"/>
            <a:ext cx="6610349" cy="2354491"/>
          </a:xfrm>
          <a:prstGeom prst="rect">
            <a:avLst/>
          </a:prstGeom>
          <a:noFill/>
        </p:spPr>
        <p:txBody>
          <a:bodyPr wrap="square" rtlCol="0">
            <a:spAutoFit/>
          </a:bodyPr>
          <a:lstStyle/>
          <a:p>
            <a:pPr algn="just">
              <a:spcAft>
                <a:spcPts val="600"/>
              </a:spcAft>
            </a:pP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Grants</a:t>
            </a:r>
          </a:p>
          <a:p>
            <a:pPr algn="just"/>
            <a:r>
              <a:rPr lang="en-GB" sz="1400" dirty="0">
                <a:effectLst/>
                <a:latin typeface="Arial" panose="020B0604020202020204" pitchFamily="34" charset="0"/>
                <a:ea typeface="Times New Roman" panose="02020603050405020304" pitchFamily="18" charset="0"/>
                <a:cs typeface="Arial" panose="020B0604020202020204" pitchFamily="34" charset="0"/>
              </a:rPr>
              <a:t>This tab shows research grants that the appraisee is denoted as the Principal Investigator for in MyFinance. To request amendments to the Principal Investigator on grants please contact the </a:t>
            </a:r>
            <a:r>
              <a:rPr lang="en-GB" sz="1400" i="0" dirty="0">
                <a:solidFill>
                  <a:srgbClr val="000000"/>
                </a:solidFill>
                <a:effectLst/>
                <a:latin typeface="Arial" panose="020B0604020202020204" pitchFamily="34" charset="0"/>
              </a:rPr>
              <a:t>MyFinance Help Desk</a:t>
            </a:r>
            <a:r>
              <a:rPr lang="en-GB" sz="1400" b="0" i="0" dirty="0">
                <a:solidFill>
                  <a:srgbClr val="000000"/>
                </a:solidFill>
                <a:effectLst/>
                <a:latin typeface="Arial" panose="020B0604020202020204" pitchFamily="34"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team via e-mail at </a:t>
            </a:r>
            <a:r>
              <a:rPr lang="en-GB" sz="1400" b="0" i="0" dirty="0">
                <a:solidFill>
                  <a:srgbClr val="000000"/>
                </a:solidFill>
                <a:effectLst/>
                <a:latin typeface="Arial" panose="020B0604020202020204" pitchFamily="34" charset="0"/>
                <a:hlinkClick r:id="rId3"/>
              </a:rPr>
              <a:t>myfinancehelp@ucl.ac.uk</a:t>
            </a:r>
            <a:r>
              <a:rPr lang="en-GB" sz="1400" b="0" i="0" dirty="0">
                <a:solidFill>
                  <a:srgbClr val="000000"/>
                </a:solidFill>
                <a:effectLst/>
                <a:latin typeface="Arial" panose="020B0604020202020204" pitchFamily="34" charset="0"/>
              </a:rPr>
              <a:t> </a:t>
            </a:r>
            <a:r>
              <a:rPr lang="en-GB" sz="1400" b="0" i="0" dirty="0">
                <a:solidFill>
                  <a:srgbClr val="000000"/>
                </a:solidFill>
                <a:effectLst/>
                <a:latin typeface="Helvetica Neue"/>
              </a:rPr>
              <a:t>(contacting this address will create a help ticket in RemedyForce allowing the issue to be tracked)</a:t>
            </a:r>
            <a:r>
              <a:rPr lang="en-GB" sz="1400" dirty="0">
                <a:effectLst/>
                <a:latin typeface="Arial" panose="020B0604020202020204" pitchFamily="34" charset="0"/>
                <a:ea typeface="Times New Roman" panose="02020603050405020304" pitchFamily="18" charset="0"/>
                <a:cs typeface="Arial" panose="020B0604020202020204" pitchFamily="34" charset="0"/>
              </a:rPr>
              <a:t>.</a:t>
            </a:r>
            <a:r>
              <a:rPr lang="en-GB" sz="1400" dirty="0">
                <a:effectLst/>
                <a:latin typeface="Arial" panose="020B0604020202020204" pitchFamily="34" charset="0"/>
                <a:cs typeface="Arial" panose="020B0604020202020204" pitchFamily="34"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endParaRPr lang="en-GB" sz="1400" dirty="0">
              <a:latin typeface="Arial" panose="020B0604020202020204" pitchFamily="34" charset="0"/>
              <a:ea typeface="Times New Roman" panose="02020603050405020304" pitchFamily="18" charset="0"/>
              <a:cs typeface="Times New Roman" panose="02020603050405020304" pitchFamily="18" charset="0"/>
            </a:endParaRPr>
          </a:p>
          <a:p>
            <a:pPr algn="just"/>
            <a:r>
              <a:rPr lang="en-GB" sz="1400" dirty="0">
                <a:effectLst/>
                <a:latin typeface="Arial" panose="020B0604020202020204" pitchFamily="34" charset="0"/>
                <a:ea typeface="Times New Roman" panose="02020603050405020304" pitchFamily="18" charset="0"/>
                <a:cs typeface="Times New Roman" panose="02020603050405020304" pitchFamily="18" charset="0"/>
              </a:rPr>
              <a:t>The appraisee is also able to record details of any research grants that they are a co-investigator on by clicking the ‘</a:t>
            </a: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Create new Co-Investigator Grant</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button and completed the required fields. Click ‘</a:t>
            </a: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save</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once completed.</a:t>
            </a:r>
          </a:p>
        </p:txBody>
      </p:sp>
      <p:grpSp>
        <p:nvGrpSpPr>
          <p:cNvPr id="24" name="Group 23" descr="Image of Professorial Appraisal Review system">
            <a:extLst>
              <a:ext uri="{FF2B5EF4-FFF2-40B4-BE49-F238E27FC236}">
                <a16:creationId xmlns:a16="http://schemas.microsoft.com/office/drawing/2014/main" id="{83F6B384-B8E3-9E92-1A4E-B5EEF76A4171}"/>
              </a:ext>
            </a:extLst>
          </p:cNvPr>
          <p:cNvGrpSpPr/>
          <p:nvPr/>
        </p:nvGrpSpPr>
        <p:grpSpPr>
          <a:xfrm>
            <a:off x="199554" y="3594829"/>
            <a:ext cx="6254926" cy="2059565"/>
            <a:chOff x="199554" y="3229025"/>
            <a:chExt cx="6254926" cy="2059565"/>
          </a:xfrm>
        </p:grpSpPr>
        <p:grpSp>
          <p:nvGrpSpPr>
            <p:cNvPr id="16" name="Group 15">
              <a:extLst>
                <a:ext uri="{FF2B5EF4-FFF2-40B4-BE49-F238E27FC236}">
                  <a16:creationId xmlns:a16="http://schemas.microsoft.com/office/drawing/2014/main" id="{4A9FEF63-11D6-C589-F468-E85314B58E6A}"/>
                </a:ext>
              </a:extLst>
            </p:cNvPr>
            <p:cNvGrpSpPr/>
            <p:nvPr/>
          </p:nvGrpSpPr>
          <p:grpSpPr>
            <a:xfrm>
              <a:off x="199554" y="3229025"/>
              <a:ext cx="6254926" cy="2059565"/>
              <a:chOff x="199554" y="2942776"/>
              <a:chExt cx="6254926" cy="2059565"/>
            </a:xfrm>
          </p:grpSpPr>
          <p:pic>
            <p:nvPicPr>
              <p:cNvPr id="2" name="Picture 1" descr="A screenshot of a computer&#10;&#10;Description automatically generated">
                <a:extLst>
                  <a:ext uri="{FF2B5EF4-FFF2-40B4-BE49-F238E27FC236}">
                    <a16:creationId xmlns:a16="http://schemas.microsoft.com/office/drawing/2014/main" id="{31601386-CDC4-CC14-42EA-DDE4BE42668B}"/>
                  </a:ext>
                </a:extLst>
              </p:cNvPr>
              <p:cNvPicPr>
                <a:picLocks noChangeAspect="1"/>
              </p:cNvPicPr>
              <p:nvPr/>
            </p:nvPicPr>
            <p:blipFill>
              <a:blip r:embed="rId4"/>
              <a:stretch>
                <a:fillRect/>
              </a:stretch>
            </p:blipFill>
            <p:spPr>
              <a:xfrm>
                <a:off x="199554" y="2942776"/>
                <a:ext cx="6254926" cy="2059565"/>
              </a:xfrm>
              <a:prstGeom prst="rect">
                <a:avLst/>
              </a:prstGeom>
              <a:effectLst>
                <a:outerShdw blurRad="63500" sx="102000" sy="102000" algn="ctr" rotWithShape="0">
                  <a:prstClr val="black">
                    <a:alpha val="40000"/>
                  </a:prstClr>
                </a:outerShdw>
              </a:effectLst>
            </p:spPr>
          </p:pic>
          <p:sp>
            <p:nvSpPr>
              <p:cNvPr id="51" name="Rectangle 50">
                <a:extLst>
                  <a:ext uri="{FF2B5EF4-FFF2-40B4-BE49-F238E27FC236}">
                    <a16:creationId xmlns:a16="http://schemas.microsoft.com/office/drawing/2014/main" id="{72A22D16-F295-9DED-2826-9C2FC570368A}"/>
                  </a:ext>
                </a:extLst>
              </p:cNvPr>
              <p:cNvSpPr/>
              <p:nvPr/>
            </p:nvSpPr>
            <p:spPr>
              <a:xfrm>
                <a:off x="6013616" y="4833844"/>
                <a:ext cx="183432" cy="11992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28B04C17-8117-516F-52B5-E262B0006845}"/>
                  </a:ext>
                </a:extLst>
              </p:cNvPr>
              <p:cNvSpPr/>
              <p:nvPr/>
            </p:nvSpPr>
            <p:spPr>
              <a:xfrm>
                <a:off x="1764489" y="3983923"/>
                <a:ext cx="294899" cy="17971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DD71DCE8-0264-6E66-3D40-B6850DA709A4}"/>
                  </a:ext>
                </a:extLst>
              </p:cNvPr>
              <p:cNvSpPr/>
              <p:nvPr/>
            </p:nvSpPr>
            <p:spPr>
              <a:xfrm>
                <a:off x="795165" y="4264302"/>
                <a:ext cx="5478635" cy="33704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1A080737-3E67-5047-E0BE-21BEAEBAB45B}"/>
                  </a:ext>
                </a:extLst>
              </p:cNvPr>
              <p:cNvSpPr/>
              <p:nvPr/>
            </p:nvSpPr>
            <p:spPr>
              <a:xfrm>
                <a:off x="896103" y="4849015"/>
                <a:ext cx="776315" cy="10475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7" name="Rectangle 16">
              <a:extLst>
                <a:ext uri="{FF2B5EF4-FFF2-40B4-BE49-F238E27FC236}">
                  <a16:creationId xmlns:a16="http://schemas.microsoft.com/office/drawing/2014/main" id="{1306EC0D-8602-CCBA-F818-D888C69C7870}"/>
                </a:ext>
              </a:extLst>
            </p:cNvPr>
            <p:cNvSpPr/>
            <p:nvPr/>
          </p:nvSpPr>
          <p:spPr>
            <a:xfrm>
              <a:off x="1672418" y="3949880"/>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Joe Bloggs</a:t>
              </a:r>
            </a:p>
          </p:txBody>
        </p:sp>
        <p:sp>
          <p:nvSpPr>
            <p:cNvPr id="18" name="Rectangle 17">
              <a:extLst>
                <a:ext uri="{FF2B5EF4-FFF2-40B4-BE49-F238E27FC236}">
                  <a16:creationId xmlns:a16="http://schemas.microsoft.com/office/drawing/2014/main" id="{02B87E98-70C9-2C4D-1906-50EA0ADAE78A}"/>
                </a:ext>
              </a:extLst>
            </p:cNvPr>
            <p:cNvSpPr/>
            <p:nvPr/>
          </p:nvSpPr>
          <p:spPr>
            <a:xfrm>
              <a:off x="5329604" y="4082252"/>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123456</a:t>
              </a:r>
            </a:p>
          </p:txBody>
        </p:sp>
        <p:sp>
          <p:nvSpPr>
            <p:cNvPr id="19" name="Rectangle 18">
              <a:extLst>
                <a:ext uri="{FF2B5EF4-FFF2-40B4-BE49-F238E27FC236}">
                  <a16:creationId xmlns:a16="http://schemas.microsoft.com/office/drawing/2014/main" id="{331B78D2-891C-4943-7086-15B51199DD7A}"/>
                </a:ext>
              </a:extLst>
            </p:cNvPr>
            <p:cNvSpPr/>
            <p:nvPr/>
          </p:nvSpPr>
          <p:spPr>
            <a:xfrm>
              <a:off x="2849506" y="4167617"/>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00" dirty="0">
                <a:solidFill>
                  <a:srgbClr val="67A2E0"/>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C7554C51-8746-D07B-8355-DBE31901E4DA}"/>
                </a:ext>
              </a:extLst>
            </p:cNvPr>
            <p:cNvSpPr/>
            <p:nvPr/>
          </p:nvSpPr>
          <p:spPr>
            <a:xfrm>
              <a:off x="864795" y="4677087"/>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Grant ABC</a:t>
              </a:r>
            </a:p>
          </p:txBody>
        </p:sp>
        <p:sp>
          <p:nvSpPr>
            <p:cNvPr id="21" name="Rectangle 20">
              <a:extLst>
                <a:ext uri="{FF2B5EF4-FFF2-40B4-BE49-F238E27FC236}">
                  <a16:creationId xmlns:a16="http://schemas.microsoft.com/office/drawing/2014/main" id="{053F56C2-DFC4-A8E9-1C53-CA1E6A423821}"/>
                </a:ext>
              </a:extLst>
            </p:cNvPr>
            <p:cNvSpPr/>
            <p:nvPr/>
          </p:nvSpPr>
          <p:spPr>
            <a:xfrm>
              <a:off x="865499" y="4750590"/>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Grant XYZ</a:t>
              </a:r>
            </a:p>
          </p:txBody>
        </p:sp>
        <p:sp>
          <p:nvSpPr>
            <p:cNvPr id="22" name="Rectangle 21">
              <a:extLst>
                <a:ext uri="{FF2B5EF4-FFF2-40B4-BE49-F238E27FC236}">
                  <a16:creationId xmlns:a16="http://schemas.microsoft.com/office/drawing/2014/main" id="{C531B0DD-2B8C-D447-19FB-197A30F6A3F0}"/>
                </a:ext>
              </a:extLst>
            </p:cNvPr>
            <p:cNvSpPr/>
            <p:nvPr/>
          </p:nvSpPr>
          <p:spPr>
            <a:xfrm>
              <a:off x="5644467" y="4690180"/>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400" dirty="0">
                  <a:solidFill>
                    <a:srgbClr val="124DA4"/>
                  </a:solidFill>
                  <a:latin typeface="Arial" panose="020B0604020202020204" pitchFamily="34" charset="0"/>
                  <a:cs typeface="Arial" panose="020B0604020202020204" pitchFamily="34" charset="0"/>
                </a:rPr>
                <a:t>123456.00</a:t>
              </a:r>
            </a:p>
          </p:txBody>
        </p:sp>
        <p:sp>
          <p:nvSpPr>
            <p:cNvPr id="23" name="Rectangle 22">
              <a:extLst>
                <a:ext uri="{FF2B5EF4-FFF2-40B4-BE49-F238E27FC236}">
                  <a16:creationId xmlns:a16="http://schemas.microsoft.com/office/drawing/2014/main" id="{FB2224BA-95E8-E586-EC7A-02BAE4600279}"/>
                </a:ext>
              </a:extLst>
            </p:cNvPr>
            <p:cNvSpPr/>
            <p:nvPr/>
          </p:nvSpPr>
          <p:spPr>
            <a:xfrm>
              <a:off x="5648048" y="4757066"/>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400" dirty="0">
                  <a:solidFill>
                    <a:srgbClr val="124DA4"/>
                  </a:solidFill>
                  <a:latin typeface="Arial" panose="020B0604020202020204" pitchFamily="34" charset="0"/>
                  <a:cs typeface="Arial" panose="020B0604020202020204" pitchFamily="34" charset="0"/>
                </a:rPr>
                <a:t>987654321.00</a:t>
              </a:r>
            </a:p>
          </p:txBody>
        </p:sp>
      </p:grpSp>
      <p:sp>
        <p:nvSpPr>
          <p:cNvPr id="36" name="TextBox 35">
            <a:extLst>
              <a:ext uri="{FF2B5EF4-FFF2-40B4-BE49-F238E27FC236}">
                <a16:creationId xmlns:a16="http://schemas.microsoft.com/office/drawing/2014/main" id="{16DD25C4-B356-0ABC-6E7D-1C7665EB184B}"/>
              </a:ext>
            </a:extLst>
          </p:cNvPr>
          <p:cNvSpPr txBox="1"/>
          <p:nvPr/>
        </p:nvSpPr>
        <p:spPr>
          <a:xfrm>
            <a:off x="123824" y="5641817"/>
            <a:ext cx="6610349" cy="1923604"/>
          </a:xfrm>
          <a:prstGeom prst="rect">
            <a:avLst/>
          </a:prstGeom>
          <a:noFill/>
        </p:spPr>
        <p:txBody>
          <a:bodyPr wrap="square" rtlCol="0">
            <a:spAutoFit/>
          </a:bodyPr>
          <a:lstStyle/>
          <a:p>
            <a:pPr algn="just">
              <a:spcAft>
                <a:spcPts val="600"/>
              </a:spcAft>
            </a:pP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Publications</a:t>
            </a:r>
          </a:p>
          <a:p>
            <a:pPr algn="just"/>
            <a:r>
              <a:rPr lang="en-GB" sz="1400" dirty="0">
                <a:effectLst/>
                <a:latin typeface="Arial" panose="020B0604020202020204" pitchFamily="34" charset="0"/>
                <a:ea typeface="Times New Roman" panose="02020603050405020304" pitchFamily="18" charset="0"/>
                <a:cs typeface="Arial" panose="020B0604020202020204" pitchFamily="34" charset="0"/>
              </a:rPr>
              <a:t>This tab shows publications stored in the current UCL online publications system Research Publications Service (RPS). Information on how to update publications can be found </a:t>
            </a:r>
            <a:r>
              <a:rPr lang="en-GB" sz="1400" dirty="0">
                <a:effectLst/>
                <a:latin typeface="Arial" panose="020B0604020202020204" pitchFamily="34" charset="0"/>
                <a:ea typeface="Times New Roman" panose="02020603050405020304" pitchFamily="18" charset="0"/>
                <a:cs typeface="Arial" panose="020B0604020202020204" pitchFamily="34" charset="0"/>
                <a:hlinkClick r:id="rId5"/>
              </a:rPr>
              <a:t>here</a:t>
            </a:r>
            <a:r>
              <a:rPr lang="en-GB" sz="1400" dirty="0">
                <a:latin typeface="Arial" panose="020B0604020202020204" pitchFamily="34" charset="0"/>
                <a:ea typeface="Times New Roman" panose="02020603050405020304" pitchFamily="18" charset="0"/>
                <a:cs typeface="Arial" panose="020B0604020202020204" pitchFamily="34" charset="0"/>
              </a:rPr>
              <a:t>. If data in RPS is not showing in PAR, please contact the </a:t>
            </a:r>
            <a:r>
              <a:rPr lang="en-GB" sz="1400" dirty="0">
                <a:effectLst/>
                <a:latin typeface="Arial" panose="020B0604020202020204" pitchFamily="34" charset="0"/>
                <a:ea typeface="Calibri" panose="020F0502020204030204" pitchFamily="34" charset="0"/>
              </a:rPr>
              <a:t>One Desk team by sending an e-mail to </a:t>
            </a:r>
            <a:r>
              <a:rPr lang="en-GB" sz="14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hr-services@ucl.ac.uk</a:t>
            </a:r>
            <a:r>
              <a:rPr lang="en-GB" sz="1400"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GB" sz="1400" dirty="0">
                <a:effectLst/>
                <a:latin typeface="Arial" panose="020B0604020202020204" pitchFamily="34" charset="0"/>
                <a:ea typeface="Calibri" panose="020F0502020204030204" pitchFamily="34" charset="0"/>
              </a:rPr>
              <a:t>and clearly indicate the problem area in the subject of your email e.g. “PAR – Publications not showing” </a:t>
            </a:r>
            <a:r>
              <a:rPr lang="en-GB" sz="1400" b="0" i="0" dirty="0">
                <a:solidFill>
                  <a:srgbClr val="000000"/>
                </a:solidFill>
                <a:effectLst/>
                <a:latin typeface="Helvetica Neue"/>
              </a:rPr>
              <a:t>(contacting this address will create a help ticket in RemedyForce allowing the issue to be tracked)</a:t>
            </a:r>
            <a:r>
              <a:rPr lang="en-GB" sz="1400" dirty="0">
                <a:effectLst/>
                <a:latin typeface="Arial" panose="020B0604020202020204" pitchFamily="34" charset="0"/>
                <a:ea typeface="Times New Roman" panose="02020603050405020304" pitchFamily="18" charset="0"/>
                <a:cs typeface="Arial" panose="020B0604020202020204" pitchFamily="34" charset="0"/>
              </a:rPr>
              <a:t>.</a:t>
            </a:r>
            <a:r>
              <a:rPr lang="en-GB" sz="1400" dirty="0">
                <a:effectLst/>
                <a:latin typeface="Arial" panose="020B0604020202020204" pitchFamily="34" charset="0"/>
                <a:cs typeface="Arial" panose="020B0604020202020204" pitchFamily="34"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 </a:t>
            </a:r>
            <a:r>
              <a:rPr lang="en-GB" sz="1400" dirty="0">
                <a:effectLst/>
                <a:latin typeface="Arial" panose="020B0604020202020204" pitchFamily="34" charset="0"/>
                <a:ea typeface="Calibri" panose="020F0502020204030204" pitchFamily="34" charset="0"/>
              </a:rPr>
              <a:t> </a:t>
            </a:r>
            <a:endParaRPr lang="en-GB" sz="1400" dirty="0">
              <a:latin typeface="Arial" panose="020B0604020202020204" pitchFamily="34" charset="0"/>
              <a:ea typeface="Times New Roman" panose="02020603050405020304" pitchFamily="18" charset="0"/>
              <a:cs typeface="Arial" panose="020B0604020202020204" pitchFamily="34" charset="0"/>
            </a:endParaRPr>
          </a:p>
        </p:txBody>
      </p:sp>
      <p:grpSp>
        <p:nvGrpSpPr>
          <p:cNvPr id="54" name="Group 53" descr="Image of Professorial Appraisal Review system">
            <a:extLst>
              <a:ext uri="{FF2B5EF4-FFF2-40B4-BE49-F238E27FC236}">
                <a16:creationId xmlns:a16="http://schemas.microsoft.com/office/drawing/2014/main" id="{38F807CD-AC38-7A3C-C066-520DB59BB949}"/>
              </a:ext>
            </a:extLst>
          </p:cNvPr>
          <p:cNvGrpSpPr/>
          <p:nvPr/>
        </p:nvGrpSpPr>
        <p:grpSpPr>
          <a:xfrm>
            <a:off x="189182" y="7569113"/>
            <a:ext cx="6265298" cy="1683981"/>
            <a:chOff x="189182" y="6992766"/>
            <a:chExt cx="6265298" cy="1683981"/>
          </a:xfrm>
        </p:grpSpPr>
        <p:pic>
          <p:nvPicPr>
            <p:cNvPr id="25" name="Picture 24" descr="Graphical user interface, application&#10;&#10;Description automatically generated">
              <a:extLst>
                <a:ext uri="{FF2B5EF4-FFF2-40B4-BE49-F238E27FC236}">
                  <a16:creationId xmlns:a16="http://schemas.microsoft.com/office/drawing/2014/main" id="{8B1567A3-7F66-C9A1-6059-F44ACC2CBCBA}"/>
                </a:ext>
              </a:extLst>
            </p:cNvPr>
            <p:cNvPicPr>
              <a:picLocks noChangeAspect="1"/>
            </p:cNvPicPr>
            <p:nvPr/>
          </p:nvPicPr>
          <p:blipFill>
            <a:blip r:embed="rId7"/>
            <a:stretch>
              <a:fillRect/>
            </a:stretch>
          </p:blipFill>
          <p:spPr>
            <a:xfrm>
              <a:off x="189182" y="6992766"/>
              <a:ext cx="6265298" cy="1683981"/>
            </a:xfrm>
            <a:prstGeom prst="rect">
              <a:avLst/>
            </a:prstGeom>
            <a:effectLst>
              <a:outerShdw blurRad="63500" sx="102000" sy="102000" algn="ctr" rotWithShape="0">
                <a:prstClr val="black">
                  <a:alpha val="40000"/>
                </a:prstClr>
              </a:outerShdw>
            </a:effectLst>
          </p:spPr>
        </p:pic>
        <p:sp>
          <p:nvSpPr>
            <p:cNvPr id="26" name="Rectangle 25">
              <a:extLst>
                <a:ext uri="{FF2B5EF4-FFF2-40B4-BE49-F238E27FC236}">
                  <a16:creationId xmlns:a16="http://schemas.microsoft.com/office/drawing/2014/main" id="{9DB005D0-3D2A-A953-4D07-555EFF0674E0}"/>
                </a:ext>
              </a:extLst>
            </p:cNvPr>
            <p:cNvSpPr/>
            <p:nvPr/>
          </p:nvSpPr>
          <p:spPr>
            <a:xfrm>
              <a:off x="1992572" y="8038531"/>
              <a:ext cx="409433" cy="14330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14F64026-59D9-1AFB-BA24-B6686C1B842A}"/>
                </a:ext>
              </a:extLst>
            </p:cNvPr>
            <p:cNvSpPr/>
            <p:nvPr/>
          </p:nvSpPr>
          <p:spPr>
            <a:xfrm>
              <a:off x="795166" y="8289702"/>
              <a:ext cx="5339504" cy="38704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00DE8924-42A6-4D3D-8672-5ABD0B271CE2}"/>
                </a:ext>
              </a:extLst>
            </p:cNvPr>
            <p:cNvSpPr/>
            <p:nvPr/>
          </p:nvSpPr>
          <p:spPr>
            <a:xfrm>
              <a:off x="5267318" y="7852930"/>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123456</a:t>
              </a:r>
            </a:p>
          </p:txBody>
        </p:sp>
        <p:sp>
          <p:nvSpPr>
            <p:cNvPr id="29" name="Rectangle 28">
              <a:extLst>
                <a:ext uri="{FF2B5EF4-FFF2-40B4-BE49-F238E27FC236}">
                  <a16:creationId xmlns:a16="http://schemas.microsoft.com/office/drawing/2014/main" id="{D546CF35-6977-1BEE-53FB-39B5089A42A6}"/>
                </a:ext>
              </a:extLst>
            </p:cNvPr>
            <p:cNvSpPr/>
            <p:nvPr/>
          </p:nvSpPr>
          <p:spPr>
            <a:xfrm>
              <a:off x="1643664" y="7697518"/>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Joe Bloggs</a:t>
              </a:r>
            </a:p>
          </p:txBody>
        </p:sp>
        <p:sp>
          <p:nvSpPr>
            <p:cNvPr id="30" name="Rectangle 29">
              <a:extLst>
                <a:ext uri="{FF2B5EF4-FFF2-40B4-BE49-F238E27FC236}">
                  <a16:creationId xmlns:a16="http://schemas.microsoft.com/office/drawing/2014/main" id="{0A015892-8486-3BE0-D357-0E0F121842CC}"/>
                </a:ext>
              </a:extLst>
            </p:cNvPr>
            <p:cNvSpPr/>
            <p:nvPr/>
          </p:nvSpPr>
          <p:spPr>
            <a:xfrm>
              <a:off x="2817702" y="7929676"/>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00" dirty="0">
                <a:solidFill>
                  <a:srgbClr val="67A2E0"/>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C20F1729-8624-D0C3-0A28-73114BAF4CF1}"/>
                </a:ext>
              </a:extLst>
            </p:cNvPr>
            <p:cNvSpPr/>
            <p:nvPr/>
          </p:nvSpPr>
          <p:spPr>
            <a:xfrm>
              <a:off x="896102" y="8423047"/>
              <a:ext cx="2125393" cy="55311"/>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Publication example 1</a:t>
              </a:r>
            </a:p>
          </p:txBody>
        </p:sp>
        <p:sp>
          <p:nvSpPr>
            <p:cNvPr id="33" name="Rectangle 32">
              <a:extLst>
                <a:ext uri="{FF2B5EF4-FFF2-40B4-BE49-F238E27FC236}">
                  <a16:creationId xmlns:a16="http://schemas.microsoft.com/office/drawing/2014/main" id="{A4A8AA52-C65B-2F8A-A1E7-D44E3A526614}"/>
                </a:ext>
              </a:extLst>
            </p:cNvPr>
            <p:cNvSpPr/>
            <p:nvPr/>
          </p:nvSpPr>
          <p:spPr>
            <a:xfrm>
              <a:off x="896102" y="8512076"/>
              <a:ext cx="2125393" cy="55311"/>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Publication example 2</a:t>
              </a:r>
            </a:p>
          </p:txBody>
        </p:sp>
        <p:sp>
          <p:nvSpPr>
            <p:cNvPr id="38" name="Rectangle 37">
              <a:extLst>
                <a:ext uri="{FF2B5EF4-FFF2-40B4-BE49-F238E27FC236}">
                  <a16:creationId xmlns:a16="http://schemas.microsoft.com/office/drawing/2014/main" id="{31C4544C-E056-8957-7656-8D566213718E}"/>
                </a:ext>
              </a:extLst>
            </p:cNvPr>
            <p:cNvSpPr/>
            <p:nvPr/>
          </p:nvSpPr>
          <p:spPr>
            <a:xfrm>
              <a:off x="896102" y="8606937"/>
              <a:ext cx="3205998" cy="55311"/>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Publication example 3</a:t>
              </a:r>
            </a:p>
          </p:txBody>
        </p:sp>
        <p:sp>
          <p:nvSpPr>
            <p:cNvPr id="53" name="Rectangle 52">
              <a:extLst>
                <a:ext uri="{FF2B5EF4-FFF2-40B4-BE49-F238E27FC236}">
                  <a16:creationId xmlns:a16="http://schemas.microsoft.com/office/drawing/2014/main" id="{7857D6E0-909E-1D54-29B9-F1D7D0C188B4}"/>
                </a:ext>
              </a:extLst>
            </p:cNvPr>
            <p:cNvSpPr/>
            <p:nvPr/>
          </p:nvSpPr>
          <p:spPr>
            <a:xfrm>
              <a:off x="4102100" y="8521252"/>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123456</a:t>
              </a:r>
            </a:p>
          </p:txBody>
        </p:sp>
      </p:grpSp>
      <p:sp>
        <p:nvSpPr>
          <p:cNvPr id="3" name="TextBox 2">
            <a:extLst>
              <a:ext uri="{FF2B5EF4-FFF2-40B4-BE49-F238E27FC236}">
                <a16:creationId xmlns:a16="http://schemas.microsoft.com/office/drawing/2014/main" id="{3D9D9627-57DF-5351-E739-70DC7841E9FE}"/>
              </a:ext>
            </a:extLst>
          </p:cNvPr>
          <p:cNvSpPr txBox="1"/>
          <p:nvPr/>
        </p:nvSpPr>
        <p:spPr>
          <a:xfrm>
            <a:off x="123823" y="9352209"/>
            <a:ext cx="6610349" cy="307777"/>
          </a:xfrm>
          <a:prstGeom prst="rect">
            <a:avLst/>
          </a:prstGeom>
          <a:noFill/>
        </p:spPr>
        <p:txBody>
          <a:bodyPr wrap="square" rtlCol="0">
            <a:spAutoFit/>
          </a:bodyPr>
          <a:lstStyle/>
          <a:p>
            <a:pPr algn="just"/>
            <a:r>
              <a:rPr lang="en-GB" sz="1400" b="1" dirty="0">
                <a:latin typeface="Arial" panose="020B0604020202020204" pitchFamily="34" charset="0"/>
                <a:ea typeface="Times New Roman" panose="02020603050405020304" pitchFamily="18" charset="0"/>
                <a:cs typeface="Arial" panose="020B0604020202020204" pitchFamily="34" charset="0"/>
              </a:rPr>
              <a:t>Note: </a:t>
            </a:r>
            <a:r>
              <a:rPr lang="en-GB" sz="1400" dirty="0">
                <a:effectLst/>
                <a:latin typeface="Arial" panose="020B0604020202020204" pitchFamily="34" charset="0"/>
                <a:ea typeface="Times New Roman" panose="02020603050405020304" pitchFamily="18" charset="0"/>
                <a:cs typeface="Arial" panose="020B0604020202020204" pitchFamily="34" charset="0"/>
              </a:rPr>
              <a:t>Any changes made on RPS will be updated on PAR overnight.</a:t>
            </a:r>
          </a:p>
        </p:txBody>
      </p:sp>
      <p:sp>
        <p:nvSpPr>
          <p:cNvPr id="10" name="Slide Number Placeholder 19">
            <a:extLst>
              <a:ext uri="{FF2B5EF4-FFF2-40B4-BE49-F238E27FC236}">
                <a16:creationId xmlns:a16="http://schemas.microsoft.com/office/drawing/2014/main" id="{7318B8E5-D1FF-2A75-EC0F-FDB2BFF39563}"/>
              </a:ext>
            </a:extLst>
          </p:cNvPr>
          <p:cNvSpPr>
            <a:spLocks noGrp="1"/>
          </p:cNvSpPr>
          <p:nvPr>
            <p:ph type="sldNum" sz="quarter" idx="12"/>
          </p:nvPr>
        </p:nvSpPr>
        <p:spPr>
          <a:xfrm>
            <a:off x="6273800" y="9370786"/>
            <a:ext cx="584200" cy="527403"/>
          </a:xfrm>
        </p:spPr>
        <p:txBody>
          <a:bodyPr/>
          <a:lstStyle/>
          <a:p>
            <a:pPr algn="ctr"/>
            <a:fld id="{4F02C6EB-178F-4ED7-A1AC-ADACDC82EB45}" type="slidenum">
              <a:rPr lang="en-GB" smtClean="0"/>
              <a:pPr algn="ctr"/>
              <a:t>6</a:t>
            </a:fld>
            <a:endParaRPr lang="en-GB" dirty="0"/>
          </a:p>
        </p:txBody>
      </p:sp>
    </p:spTree>
    <p:extLst>
      <p:ext uri="{BB962C8B-B14F-4D97-AF65-F5344CB8AC3E}">
        <p14:creationId xmlns:p14="http://schemas.microsoft.com/office/powerpoint/2010/main" val="3118565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30446-4C6A-3DA7-BBCB-15229E96A337}"/>
              </a:ext>
            </a:extLst>
          </p:cNvPr>
          <p:cNvSpPr>
            <a:spLocks noGrp="1"/>
          </p:cNvSpPr>
          <p:nvPr>
            <p:ph type="ctrTitle"/>
          </p:nvPr>
        </p:nvSpPr>
        <p:spPr>
          <a:xfrm>
            <a:off x="514350" y="-3448756"/>
            <a:ext cx="5829300" cy="3448756"/>
          </a:xfrm>
        </p:spPr>
        <p:txBody>
          <a:bodyPr vert="horz" lIns="91440" tIns="45720" rIns="91440" bIns="45720" rtlCol="0" anchor="b">
            <a:normAutofit/>
          </a:bodyPr>
          <a:lstStyle/>
          <a:p>
            <a:r>
              <a:rPr lang="en-GB" dirty="0"/>
              <a:t>Part A tabs</a:t>
            </a:r>
          </a:p>
        </p:txBody>
      </p:sp>
      <p:sp>
        <p:nvSpPr>
          <p:cNvPr id="47" name="Rectangle 46">
            <a:extLst>
              <a:ext uri="{FF2B5EF4-FFF2-40B4-BE49-F238E27FC236}">
                <a16:creationId xmlns:a16="http://schemas.microsoft.com/office/drawing/2014/main" id="{98BA2C48-3B1D-079B-0398-827F78A3B0EA}"/>
              </a:ext>
              <a:ext uri="{C183D7F6-B498-43B3-948B-1728B52AA6E4}">
                <adec:decorative xmlns:adec="http://schemas.microsoft.com/office/drawing/2017/decorative" val="1"/>
              </a:ext>
            </a:extLst>
          </p:cNvPr>
          <p:cNvSpPr/>
          <p:nvPr/>
        </p:nvSpPr>
        <p:spPr>
          <a:xfrm>
            <a:off x="1" y="7810"/>
            <a:ext cx="6858000" cy="1096378"/>
          </a:xfrm>
          <a:prstGeom prst="rect">
            <a:avLst/>
          </a:prstGeom>
          <a:solidFill>
            <a:srgbClr val="B1D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D6D2C4"/>
              </a:solidFill>
            </a:endParaRPr>
          </a:p>
        </p:txBody>
      </p:sp>
      <p:pic>
        <p:nvPicPr>
          <p:cNvPr id="7" name="Picture 6">
            <a:extLst>
              <a:ext uri="{FF2B5EF4-FFF2-40B4-BE49-F238E27FC236}">
                <a16:creationId xmlns:a16="http://schemas.microsoft.com/office/drawing/2014/main" id="{ED253CC1-BD75-C669-7C5A-B91FDD5EF0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4381"/>
            <a:ext cx="6864750" cy="554186"/>
          </a:xfrm>
          <a:prstGeom prst="rect">
            <a:avLst/>
          </a:prstGeom>
          <a:solidFill>
            <a:srgbClr val="B1D779"/>
          </a:solidFill>
        </p:spPr>
      </p:pic>
      <p:sp>
        <p:nvSpPr>
          <p:cNvPr id="9" name="Title 4" descr="Heading">
            <a:extLst>
              <a:ext uri="{FF2B5EF4-FFF2-40B4-BE49-F238E27FC236}">
                <a16:creationId xmlns:a16="http://schemas.microsoft.com/office/drawing/2014/main" id="{DDEB9BF9-7BD8-500C-93A9-33ED5B62BF6D}"/>
              </a:ext>
            </a:extLst>
          </p:cNvPr>
          <p:cNvSpPr txBox="1">
            <a:spLocks/>
          </p:cNvSpPr>
          <p:nvPr/>
        </p:nvSpPr>
        <p:spPr>
          <a:xfrm>
            <a:off x="0" y="42166"/>
            <a:ext cx="4252500" cy="461094"/>
          </a:xfrm>
          <a:prstGeom prst="rect">
            <a:avLst/>
          </a:prstGeom>
          <a:noFill/>
        </p:spPr>
        <p:txBody>
          <a:bodyPr vert="horz" lIns="91440" tIns="45721" rIns="91440" bIns="45721" rtlCol="0" anchor="ctr">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801"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Professorial Appraisal Review System </a:t>
            </a:r>
            <a:endParaRPr lang="en-GB" sz="1801"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A0913A6C-8DDB-8BEA-0E12-4061AA9343CB}"/>
              </a:ext>
            </a:extLst>
          </p:cNvPr>
          <p:cNvSpPr txBox="1"/>
          <p:nvPr/>
        </p:nvSpPr>
        <p:spPr>
          <a:xfrm>
            <a:off x="123825" y="592638"/>
            <a:ext cx="6610349" cy="369332"/>
          </a:xfrm>
          <a:prstGeom prst="rect">
            <a:avLst/>
          </a:prstGeom>
          <a:noFill/>
        </p:spPr>
        <p:txBody>
          <a:bodyPr wrap="square" rtlCol="0">
            <a:spAutoFit/>
          </a:bodyPr>
          <a:lstStyle/>
          <a:p>
            <a:pPr>
              <a:spcBef>
                <a:spcPts val="1200"/>
              </a:spcBef>
              <a:spcAft>
                <a:spcPts val="300"/>
              </a:spcAft>
            </a:pPr>
            <a:r>
              <a:rPr lang="en-GB" b="1" dirty="0">
                <a:latin typeface="Arial" panose="020B0604020202020204" pitchFamily="34" charset="0"/>
              </a:rPr>
              <a:t>Part A tabs</a:t>
            </a:r>
          </a:p>
        </p:txBody>
      </p:sp>
      <p:sp>
        <p:nvSpPr>
          <p:cNvPr id="12" name="TextBox 11">
            <a:extLst>
              <a:ext uri="{FF2B5EF4-FFF2-40B4-BE49-F238E27FC236}">
                <a16:creationId xmlns:a16="http://schemas.microsoft.com/office/drawing/2014/main" id="{9109AF72-896B-803A-C288-9156012BEE44}"/>
              </a:ext>
            </a:extLst>
          </p:cNvPr>
          <p:cNvSpPr txBox="1"/>
          <p:nvPr/>
        </p:nvSpPr>
        <p:spPr>
          <a:xfrm>
            <a:off x="123824" y="1176224"/>
            <a:ext cx="6610349" cy="1708160"/>
          </a:xfrm>
          <a:prstGeom prst="rect">
            <a:avLst/>
          </a:prstGeom>
          <a:noFill/>
        </p:spPr>
        <p:txBody>
          <a:bodyPr wrap="square" rtlCol="0">
            <a:spAutoFit/>
          </a:bodyPr>
          <a:lstStyle/>
          <a:p>
            <a:pPr algn="just">
              <a:spcAft>
                <a:spcPts val="600"/>
              </a:spcAft>
            </a:pP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Research Students</a:t>
            </a:r>
          </a:p>
          <a:p>
            <a:r>
              <a:rPr lang="en-GB" sz="1400" dirty="0">
                <a:effectLst/>
                <a:latin typeface="Arial" panose="020B0604020202020204" pitchFamily="34" charset="0"/>
                <a:ea typeface="Times New Roman" panose="02020603050405020304" pitchFamily="18" charset="0"/>
                <a:cs typeface="Arial" panose="020B0604020202020204" pitchFamily="34" charset="0"/>
              </a:rPr>
              <a:t>This tab shows research students recorded in the Students Information System (SITS).  If you experience any issues or queries related to </a:t>
            </a:r>
            <a:r>
              <a:rPr lang="en-GB" sz="1400" dirty="0">
                <a:latin typeface="Arial" panose="020B0604020202020204" pitchFamily="34" charset="0"/>
                <a:ea typeface="Times New Roman" panose="02020603050405020304" pitchFamily="18" charset="0"/>
                <a:cs typeface="Arial" panose="020B0604020202020204" pitchFamily="34" charset="0"/>
              </a:rPr>
              <a:t>data displayed in PAR, contact the </a:t>
            </a:r>
            <a:r>
              <a:rPr lang="en-GB" sz="1400" dirty="0">
                <a:effectLst/>
                <a:latin typeface="Arial" panose="020B0604020202020204" pitchFamily="34" charset="0"/>
                <a:ea typeface="Calibri" panose="020F0502020204030204" pitchFamily="34" charset="0"/>
              </a:rPr>
              <a:t>One Desk team by sending an e-mail to </a:t>
            </a:r>
            <a:r>
              <a:rPr lang="en-GB" sz="14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hr-services@ucl.ac.uk</a:t>
            </a:r>
            <a:r>
              <a:rPr lang="en-GB" sz="1400"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GB" sz="1400" dirty="0">
                <a:effectLst/>
                <a:latin typeface="Arial" panose="020B0604020202020204" pitchFamily="34" charset="0"/>
                <a:ea typeface="Calibri" panose="020F0502020204030204" pitchFamily="34" charset="0"/>
              </a:rPr>
              <a:t>and clearly indicate the problem area in the subject of your email e.g. “PAR – Publications not showing” </a:t>
            </a:r>
            <a:r>
              <a:rPr lang="en-GB" sz="1400" b="0" i="0" dirty="0">
                <a:solidFill>
                  <a:srgbClr val="000000"/>
                </a:solidFill>
                <a:effectLst/>
                <a:latin typeface="Helvetica Neue"/>
              </a:rPr>
              <a:t>(contacting this address will create a help ticket in RemedyForce allowing the issue to be tracked)</a:t>
            </a:r>
            <a:r>
              <a:rPr lang="en-GB" sz="1400" dirty="0">
                <a:effectLst/>
                <a:latin typeface="Arial" panose="020B0604020202020204" pitchFamily="34" charset="0"/>
                <a:ea typeface="Times New Roman" panose="02020603050405020304" pitchFamily="18" charset="0"/>
                <a:cs typeface="Arial" panose="020B0604020202020204" pitchFamily="34" charset="0"/>
              </a:rPr>
              <a:t>.</a:t>
            </a:r>
            <a:r>
              <a:rPr lang="en-GB" sz="1400" dirty="0">
                <a:effectLst/>
                <a:latin typeface="Arial" panose="020B0604020202020204" pitchFamily="34" charset="0"/>
                <a:cs typeface="Arial" panose="020B0604020202020204" pitchFamily="34"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42" name="Group 41" descr="Image of Professorial Appraisal Review system">
            <a:extLst>
              <a:ext uri="{FF2B5EF4-FFF2-40B4-BE49-F238E27FC236}">
                <a16:creationId xmlns:a16="http://schemas.microsoft.com/office/drawing/2014/main" id="{257DD113-4CB2-2F9E-6404-A15080C3C2C2}"/>
              </a:ext>
            </a:extLst>
          </p:cNvPr>
          <p:cNvGrpSpPr/>
          <p:nvPr/>
        </p:nvGrpSpPr>
        <p:grpSpPr>
          <a:xfrm>
            <a:off x="228172" y="2971288"/>
            <a:ext cx="6226308" cy="2060490"/>
            <a:chOff x="228172" y="2291113"/>
            <a:chExt cx="6226308" cy="2060490"/>
          </a:xfrm>
        </p:grpSpPr>
        <p:pic>
          <p:nvPicPr>
            <p:cNvPr id="3" name="Picture 2" descr="A screenshot of a computer&#10;&#10;Description automatically generated">
              <a:extLst>
                <a:ext uri="{FF2B5EF4-FFF2-40B4-BE49-F238E27FC236}">
                  <a16:creationId xmlns:a16="http://schemas.microsoft.com/office/drawing/2014/main" id="{E687948E-595C-72A1-F783-6A08D8265A8A}"/>
                </a:ext>
              </a:extLst>
            </p:cNvPr>
            <p:cNvPicPr>
              <a:picLocks noChangeAspect="1"/>
            </p:cNvPicPr>
            <p:nvPr/>
          </p:nvPicPr>
          <p:blipFill>
            <a:blip r:embed="rId4"/>
            <a:stretch>
              <a:fillRect/>
            </a:stretch>
          </p:blipFill>
          <p:spPr>
            <a:xfrm>
              <a:off x="228172" y="2291113"/>
              <a:ext cx="6226308" cy="2060490"/>
            </a:xfrm>
            <a:prstGeom prst="rect">
              <a:avLst/>
            </a:prstGeom>
            <a:effectLst>
              <a:outerShdw blurRad="63500" sx="102000" sy="102000" algn="ctr" rotWithShape="0">
                <a:prstClr val="black">
                  <a:alpha val="40000"/>
                </a:prstClr>
              </a:outerShdw>
            </a:effectLst>
          </p:spPr>
        </p:pic>
        <p:sp>
          <p:nvSpPr>
            <p:cNvPr id="6" name="Rectangle 5">
              <a:extLst>
                <a:ext uri="{FF2B5EF4-FFF2-40B4-BE49-F238E27FC236}">
                  <a16:creationId xmlns:a16="http://schemas.microsoft.com/office/drawing/2014/main" id="{1522C98D-46AC-CA6A-F246-F2CC329E42B5}"/>
                </a:ext>
              </a:extLst>
            </p:cNvPr>
            <p:cNvSpPr/>
            <p:nvPr/>
          </p:nvSpPr>
          <p:spPr>
            <a:xfrm>
              <a:off x="1682573" y="2995480"/>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Joe Bloggs</a:t>
              </a:r>
            </a:p>
          </p:txBody>
        </p:sp>
        <p:sp>
          <p:nvSpPr>
            <p:cNvPr id="14" name="Rectangle 13">
              <a:extLst>
                <a:ext uri="{FF2B5EF4-FFF2-40B4-BE49-F238E27FC236}">
                  <a16:creationId xmlns:a16="http://schemas.microsoft.com/office/drawing/2014/main" id="{DE9EBFBC-E9C1-B437-CB64-452D237EE780}"/>
                </a:ext>
              </a:extLst>
            </p:cNvPr>
            <p:cNvSpPr/>
            <p:nvPr/>
          </p:nvSpPr>
          <p:spPr>
            <a:xfrm>
              <a:off x="5267318" y="3138192"/>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123456</a:t>
              </a:r>
            </a:p>
          </p:txBody>
        </p:sp>
        <p:sp>
          <p:nvSpPr>
            <p:cNvPr id="15" name="Rectangle 14">
              <a:extLst>
                <a:ext uri="{FF2B5EF4-FFF2-40B4-BE49-F238E27FC236}">
                  <a16:creationId xmlns:a16="http://schemas.microsoft.com/office/drawing/2014/main" id="{596F842C-879A-340B-6269-980BA5DB42B2}"/>
                </a:ext>
              </a:extLst>
            </p:cNvPr>
            <p:cNvSpPr/>
            <p:nvPr/>
          </p:nvSpPr>
          <p:spPr>
            <a:xfrm>
              <a:off x="2817702" y="3198427"/>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00" dirty="0">
                <a:solidFill>
                  <a:srgbClr val="67A2E0"/>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3AFFCA8E-A8E4-FD9F-DEAB-B547C1754489}"/>
                </a:ext>
              </a:extLst>
            </p:cNvPr>
            <p:cNvSpPr/>
            <p:nvPr/>
          </p:nvSpPr>
          <p:spPr>
            <a:xfrm>
              <a:off x="863423" y="3750428"/>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Student A</a:t>
              </a:r>
            </a:p>
          </p:txBody>
        </p:sp>
        <p:sp>
          <p:nvSpPr>
            <p:cNvPr id="34" name="Rectangle 33">
              <a:extLst>
                <a:ext uri="{FF2B5EF4-FFF2-40B4-BE49-F238E27FC236}">
                  <a16:creationId xmlns:a16="http://schemas.microsoft.com/office/drawing/2014/main" id="{E4CC2609-7710-189F-3288-0A3C63590FE7}"/>
                </a:ext>
              </a:extLst>
            </p:cNvPr>
            <p:cNvSpPr/>
            <p:nvPr/>
          </p:nvSpPr>
          <p:spPr>
            <a:xfrm>
              <a:off x="863423" y="3844265"/>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Student B</a:t>
              </a:r>
            </a:p>
          </p:txBody>
        </p:sp>
        <p:sp>
          <p:nvSpPr>
            <p:cNvPr id="35" name="Rectangle 34">
              <a:extLst>
                <a:ext uri="{FF2B5EF4-FFF2-40B4-BE49-F238E27FC236}">
                  <a16:creationId xmlns:a16="http://schemas.microsoft.com/office/drawing/2014/main" id="{490BE252-564F-1B72-2F5C-B933CFCD0177}"/>
                </a:ext>
              </a:extLst>
            </p:cNvPr>
            <p:cNvSpPr/>
            <p:nvPr/>
          </p:nvSpPr>
          <p:spPr>
            <a:xfrm>
              <a:off x="863423" y="3937389"/>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Student C</a:t>
              </a:r>
            </a:p>
          </p:txBody>
        </p:sp>
        <p:sp>
          <p:nvSpPr>
            <p:cNvPr id="37" name="Rectangle 36">
              <a:extLst>
                <a:ext uri="{FF2B5EF4-FFF2-40B4-BE49-F238E27FC236}">
                  <a16:creationId xmlns:a16="http://schemas.microsoft.com/office/drawing/2014/main" id="{1BCFD13B-E8E4-0311-ACDC-D0DD9C341A6B}"/>
                </a:ext>
              </a:extLst>
            </p:cNvPr>
            <p:cNvSpPr/>
            <p:nvPr/>
          </p:nvSpPr>
          <p:spPr>
            <a:xfrm>
              <a:off x="863423" y="4023074"/>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Student D</a:t>
              </a:r>
            </a:p>
          </p:txBody>
        </p:sp>
        <p:sp>
          <p:nvSpPr>
            <p:cNvPr id="39" name="Rectangle 38">
              <a:extLst>
                <a:ext uri="{FF2B5EF4-FFF2-40B4-BE49-F238E27FC236}">
                  <a16:creationId xmlns:a16="http://schemas.microsoft.com/office/drawing/2014/main" id="{CC54917F-83FE-F673-8C08-30B61D41E6BF}"/>
                </a:ext>
              </a:extLst>
            </p:cNvPr>
            <p:cNvSpPr/>
            <p:nvPr/>
          </p:nvSpPr>
          <p:spPr>
            <a:xfrm>
              <a:off x="863423" y="4111894"/>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Student E</a:t>
              </a:r>
            </a:p>
          </p:txBody>
        </p:sp>
        <p:sp>
          <p:nvSpPr>
            <p:cNvPr id="40" name="Rectangle 39">
              <a:extLst>
                <a:ext uri="{FF2B5EF4-FFF2-40B4-BE49-F238E27FC236}">
                  <a16:creationId xmlns:a16="http://schemas.microsoft.com/office/drawing/2014/main" id="{8B700BE1-48A4-1DEE-8A1F-CB268744E703}"/>
                </a:ext>
              </a:extLst>
            </p:cNvPr>
            <p:cNvSpPr/>
            <p:nvPr/>
          </p:nvSpPr>
          <p:spPr>
            <a:xfrm>
              <a:off x="795166" y="3566231"/>
              <a:ext cx="5421484" cy="72253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id="{6B8D68A6-4A97-BCA2-1EEB-D1DEF6058B88}"/>
                </a:ext>
              </a:extLst>
            </p:cNvPr>
            <p:cNvSpPr/>
            <p:nvPr/>
          </p:nvSpPr>
          <p:spPr>
            <a:xfrm>
              <a:off x="2433669" y="3318932"/>
              <a:ext cx="587826" cy="17176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6" name="TextBox 35">
            <a:extLst>
              <a:ext uri="{FF2B5EF4-FFF2-40B4-BE49-F238E27FC236}">
                <a16:creationId xmlns:a16="http://schemas.microsoft.com/office/drawing/2014/main" id="{16DD25C4-B356-0ABC-6E7D-1C7665EB184B}"/>
              </a:ext>
            </a:extLst>
          </p:cNvPr>
          <p:cNvSpPr txBox="1"/>
          <p:nvPr/>
        </p:nvSpPr>
        <p:spPr>
          <a:xfrm>
            <a:off x="123824" y="5151282"/>
            <a:ext cx="6610349" cy="1061829"/>
          </a:xfrm>
          <a:prstGeom prst="rect">
            <a:avLst/>
          </a:prstGeom>
          <a:noFill/>
        </p:spPr>
        <p:txBody>
          <a:bodyPr wrap="square" rtlCol="0">
            <a:spAutoFit/>
          </a:bodyPr>
          <a:lstStyle/>
          <a:p>
            <a:pPr algn="just">
              <a:spcAft>
                <a:spcPts val="600"/>
              </a:spcAft>
            </a:pP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Teaching</a:t>
            </a:r>
          </a:p>
          <a:p>
            <a:pPr algn="just"/>
            <a:r>
              <a:rPr lang="en-GB" sz="1400" dirty="0">
                <a:effectLst/>
                <a:latin typeface="Arial" panose="020B0604020202020204" pitchFamily="34" charset="0"/>
                <a:ea typeface="Times New Roman" panose="02020603050405020304" pitchFamily="18" charset="0"/>
                <a:cs typeface="Times New Roman" panose="02020603050405020304" pitchFamily="18" charset="0"/>
              </a:rPr>
              <a:t>This tab allows the appraisee to summarise teaching contributions since the last appraisal. Users can add details in the tex</a:t>
            </a:r>
            <a:r>
              <a:rPr lang="en-GB" sz="1400" dirty="0">
                <a:latin typeface="Arial" panose="020B0604020202020204" pitchFamily="34" charset="0"/>
                <a:ea typeface="Times New Roman" panose="02020603050405020304" pitchFamily="18" charset="0"/>
                <a:cs typeface="Times New Roman" panose="02020603050405020304" pitchFamily="18" charset="0"/>
              </a:rPr>
              <a:t>t box highlighted below and c</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lick ‘</a:t>
            </a: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save</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once completed.</a:t>
            </a:r>
          </a:p>
        </p:txBody>
      </p:sp>
      <p:grpSp>
        <p:nvGrpSpPr>
          <p:cNvPr id="55" name="Group 54" descr="Image of Professorial Appraisal Review system">
            <a:extLst>
              <a:ext uri="{FF2B5EF4-FFF2-40B4-BE49-F238E27FC236}">
                <a16:creationId xmlns:a16="http://schemas.microsoft.com/office/drawing/2014/main" id="{EA0BD933-4E42-0573-0EAD-1717C01B21BE}"/>
              </a:ext>
            </a:extLst>
          </p:cNvPr>
          <p:cNvGrpSpPr/>
          <p:nvPr/>
        </p:nvGrpSpPr>
        <p:grpSpPr>
          <a:xfrm>
            <a:off x="228172" y="6331768"/>
            <a:ext cx="6226308" cy="2103949"/>
            <a:chOff x="228172" y="5371387"/>
            <a:chExt cx="6226308" cy="2103949"/>
          </a:xfrm>
        </p:grpSpPr>
        <p:pic>
          <p:nvPicPr>
            <p:cNvPr id="43" name="Picture 42" descr="Graphical user interface, application&#10;&#10;Description automatically generated">
              <a:extLst>
                <a:ext uri="{FF2B5EF4-FFF2-40B4-BE49-F238E27FC236}">
                  <a16:creationId xmlns:a16="http://schemas.microsoft.com/office/drawing/2014/main" id="{1B2E1774-B3E7-34AA-88D7-1CE41D2A97D6}"/>
                </a:ext>
              </a:extLst>
            </p:cNvPr>
            <p:cNvPicPr>
              <a:picLocks noChangeAspect="1"/>
            </p:cNvPicPr>
            <p:nvPr/>
          </p:nvPicPr>
          <p:blipFill>
            <a:blip r:embed="rId5"/>
            <a:stretch>
              <a:fillRect/>
            </a:stretch>
          </p:blipFill>
          <p:spPr>
            <a:xfrm>
              <a:off x="228172" y="5371387"/>
              <a:ext cx="6226308" cy="2103949"/>
            </a:xfrm>
            <a:prstGeom prst="rect">
              <a:avLst/>
            </a:prstGeom>
            <a:effectLst>
              <a:outerShdw blurRad="63500" sx="102000" sy="102000" algn="ctr" rotWithShape="0">
                <a:prstClr val="black">
                  <a:alpha val="40000"/>
                </a:prstClr>
              </a:outerShdw>
            </a:effectLst>
          </p:spPr>
        </p:pic>
        <p:sp>
          <p:nvSpPr>
            <p:cNvPr id="44" name="Rectangle 43">
              <a:extLst>
                <a:ext uri="{FF2B5EF4-FFF2-40B4-BE49-F238E27FC236}">
                  <a16:creationId xmlns:a16="http://schemas.microsoft.com/office/drawing/2014/main" id="{DDF2F0BC-CF37-7830-83D9-09D84602780B}"/>
                </a:ext>
              </a:extLst>
            </p:cNvPr>
            <p:cNvSpPr/>
            <p:nvPr/>
          </p:nvSpPr>
          <p:spPr>
            <a:xfrm>
              <a:off x="3076239" y="6413147"/>
              <a:ext cx="293913" cy="17176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FBE57870-838B-2E69-4BBD-09A1E1F8BBD5}"/>
                </a:ext>
              </a:extLst>
            </p:cNvPr>
            <p:cNvSpPr/>
            <p:nvPr/>
          </p:nvSpPr>
          <p:spPr>
            <a:xfrm>
              <a:off x="1707973" y="6075230"/>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Joe Bloggs</a:t>
              </a:r>
            </a:p>
          </p:txBody>
        </p:sp>
        <p:sp>
          <p:nvSpPr>
            <p:cNvPr id="46" name="Rectangle 45">
              <a:extLst>
                <a:ext uri="{FF2B5EF4-FFF2-40B4-BE49-F238E27FC236}">
                  <a16:creationId xmlns:a16="http://schemas.microsoft.com/office/drawing/2014/main" id="{E18A707B-E044-04D6-FEF3-CEFB2B601CF6}"/>
                </a:ext>
              </a:extLst>
            </p:cNvPr>
            <p:cNvSpPr/>
            <p:nvPr/>
          </p:nvSpPr>
          <p:spPr>
            <a:xfrm>
              <a:off x="2857498" y="6291340"/>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00" dirty="0">
                <a:solidFill>
                  <a:srgbClr val="67A2E0"/>
                </a:solidFill>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9DFF2372-0308-BC8E-C813-85A7C90B4E7A}"/>
                </a:ext>
              </a:extLst>
            </p:cNvPr>
            <p:cNvSpPr/>
            <p:nvPr/>
          </p:nvSpPr>
          <p:spPr>
            <a:xfrm>
              <a:off x="5318118" y="6228502"/>
              <a:ext cx="371482" cy="62838"/>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123456</a:t>
              </a:r>
            </a:p>
          </p:txBody>
        </p:sp>
        <p:sp>
          <p:nvSpPr>
            <p:cNvPr id="50" name="Rectangle 49">
              <a:extLst>
                <a:ext uri="{FF2B5EF4-FFF2-40B4-BE49-F238E27FC236}">
                  <a16:creationId xmlns:a16="http://schemas.microsoft.com/office/drawing/2014/main" id="{8E765037-004C-5784-7DFD-F93E0EB28540}"/>
                </a:ext>
              </a:extLst>
            </p:cNvPr>
            <p:cNvSpPr/>
            <p:nvPr/>
          </p:nvSpPr>
          <p:spPr>
            <a:xfrm>
              <a:off x="941216" y="6810677"/>
              <a:ext cx="3002134" cy="52992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a:extLst>
                <a:ext uri="{FF2B5EF4-FFF2-40B4-BE49-F238E27FC236}">
                  <a16:creationId xmlns:a16="http://schemas.microsoft.com/office/drawing/2014/main" id="{C94CC154-A287-0936-545A-BBF49C783C27}"/>
                </a:ext>
              </a:extLst>
            </p:cNvPr>
            <p:cNvSpPr/>
            <p:nvPr/>
          </p:nvSpPr>
          <p:spPr>
            <a:xfrm>
              <a:off x="6057900" y="7316275"/>
              <a:ext cx="165100" cy="10052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Slide Number Placeholder 19">
            <a:extLst>
              <a:ext uri="{FF2B5EF4-FFF2-40B4-BE49-F238E27FC236}">
                <a16:creationId xmlns:a16="http://schemas.microsoft.com/office/drawing/2014/main" id="{7318B8E5-D1FF-2A75-EC0F-FDB2BFF39563}"/>
              </a:ext>
            </a:extLst>
          </p:cNvPr>
          <p:cNvSpPr>
            <a:spLocks noGrp="1"/>
          </p:cNvSpPr>
          <p:nvPr>
            <p:ph type="sldNum" sz="quarter" idx="12"/>
          </p:nvPr>
        </p:nvSpPr>
        <p:spPr>
          <a:xfrm>
            <a:off x="6273800" y="9370786"/>
            <a:ext cx="584200" cy="527403"/>
          </a:xfrm>
        </p:spPr>
        <p:txBody>
          <a:bodyPr/>
          <a:lstStyle/>
          <a:p>
            <a:pPr algn="ctr"/>
            <a:fld id="{4F02C6EB-178F-4ED7-A1AC-ADACDC82EB45}" type="slidenum">
              <a:rPr lang="en-GB" smtClean="0"/>
              <a:pPr algn="ctr"/>
              <a:t>7</a:t>
            </a:fld>
            <a:endParaRPr lang="en-GB" dirty="0"/>
          </a:p>
        </p:txBody>
      </p:sp>
    </p:spTree>
    <p:extLst>
      <p:ext uri="{BB962C8B-B14F-4D97-AF65-F5344CB8AC3E}">
        <p14:creationId xmlns:p14="http://schemas.microsoft.com/office/powerpoint/2010/main" val="1136704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A2D9E-A022-E20A-9A43-06BE674DF678}"/>
              </a:ext>
            </a:extLst>
          </p:cNvPr>
          <p:cNvSpPr>
            <a:spLocks noGrp="1"/>
          </p:cNvSpPr>
          <p:nvPr>
            <p:ph type="ctrTitle"/>
          </p:nvPr>
        </p:nvSpPr>
        <p:spPr>
          <a:xfrm>
            <a:off x="514350" y="-3448756"/>
            <a:ext cx="5829300" cy="3448756"/>
          </a:xfrm>
        </p:spPr>
        <p:txBody>
          <a:bodyPr vert="horz" lIns="91440" tIns="45720" rIns="91440" bIns="45720" rtlCol="0" anchor="b">
            <a:normAutofit/>
          </a:bodyPr>
          <a:lstStyle/>
          <a:p>
            <a:r>
              <a:rPr lang="en-GB" dirty="0"/>
              <a:t>Part A tabs</a:t>
            </a:r>
          </a:p>
        </p:txBody>
      </p:sp>
      <p:sp>
        <p:nvSpPr>
          <p:cNvPr id="47" name="Rectangle 46">
            <a:extLst>
              <a:ext uri="{FF2B5EF4-FFF2-40B4-BE49-F238E27FC236}">
                <a16:creationId xmlns:a16="http://schemas.microsoft.com/office/drawing/2014/main" id="{98BA2C48-3B1D-079B-0398-827F78A3B0EA}"/>
              </a:ext>
              <a:ext uri="{C183D7F6-B498-43B3-948B-1728B52AA6E4}">
                <adec:decorative xmlns:adec="http://schemas.microsoft.com/office/drawing/2017/decorative" val="1"/>
              </a:ext>
            </a:extLst>
          </p:cNvPr>
          <p:cNvSpPr/>
          <p:nvPr/>
        </p:nvSpPr>
        <p:spPr>
          <a:xfrm>
            <a:off x="1" y="7810"/>
            <a:ext cx="6858000" cy="1096378"/>
          </a:xfrm>
          <a:prstGeom prst="rect">
            <a:avLst/>
          </a:prstGeom>
          <a:solidFill>
            <a:srgbClr val="B1D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D6D2C4"/>
              </a:solidFill>
            </a:endParaRPr>
          </a:p>
        </p:txBody>
      </p:sp>
      <p:pic>
        <p:nvPicPr>
          <p:cNvPr id="7" name="Picture 6">
            <a:extLst>
              <a:ext uri="{FF2B5EF4-FFF2-40B4-BE49-F238E27FC236}">
                <a16:creationId xmlns:a16="http://schemas.microsoft.com/office/drawing/2014/main" id="{ED253CC1-BD75-C669-7C5A-B91FDD5EF0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4381"/>
            <a:ext cx="6864750" cy="554186"/>
          </a:xfrm>
          <a:prstGeom prst="rect">
            <a:avLst/>
          </a:prstGeom>
          <a:solidFill>
            <a:srgbClr val="B1D779"/>
          </a:solidFill>
        </p:spPr>
      </p:pic>
      <p:sp>
        <p:nvSpPr>
          <p:cNvPr id="9" name="Title 4" descr="Heading">
            <a:extLst>
              <a:ext uri="{FF2B5EF4-FFF2-40B4-BE49-F238E27FC236}">
                <a16:creationId xmlns:a16="http://schemas.microsoft.com/office/drawing/2014/main" id="{DDEB9BF9-7BD8-500C-93A9-33ED5B62BF6D}"/>
              </a:ext>
            </a:extLst>
          </p:cNvPr>
          <p:cNvSpPr txBox="1">
            <a:spLocks/>
          </p:cNvSpPr>
          <p:nvPr/>
        </p:nvSpPr>
        <p:spPr>
          <a:xfrm>
            <a:off x="0" y="42166"/>
            <a:ext cx="4252500" cy="461094"/>
          </a:xfrm>
          <a:prstGeom prst="rect">
            <a:avLst/>
          </a:prstGeom>
          <a:noFill/>
        </p:spPr>
        <p:txBody>
          <a:bodyPr vert="horz" lIns="91440" tIns="45721" rIns="91440" bIns="45721" rtlCol="0" anchor="ctr">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801"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Professorial Appraisal Review System </a:t>
            </a:r>
            <a:endParaRPr lang="en-GB" sz="1801"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A0913A6C-8DDB-8BEA-0E12-4061AA9343CB}"/>
              </a:ext>
            </a:extLst>
          </p:cNvPr>
          <p:cNvSpPr txBox="1"/>
          <p:nvPr/>
        </p:nvSpPr>
        <p:spPr>
          <a:xfrm>
            <a:off x="123825" y="592638"/>
            <a:ext cx="6610349" cy="369332"/>
          </a:xfrm>
          <a:prstGeom prst="rect">
            <a:avLst/>
          </a:prstGeom>
          <a:noFill/>
        </p:spPr>
        <p:txBody>
          <a:bodyPr wrap="square" rtlCol="0">
            <a:spAutoFit/>
          </a:bodyPr>
          <a:lstStyle/>
          <a:p>
            <a:pPr>
              <a:spcBef>
                <a:spcPts val="1200"/>
              </a:spcBef>
              <a:spcAft>
                <a:spcPts val="300"/>
              </a:spcAft>
            </a:pPr>
            <a:r>
              <a:rPr lang="en-GB" b="1" dirty="0">
                <a:latin typeface="Arial" panose="020B0604020202020204" pitchFamily="34" charset="0"/>
              </a:rPr>
              <a:t>Part A tabs</a:t>
            </a:r>
          </a:p>
        </p:txBody>
      </p:sp>
      <p:sp>
        <p:nvSpPr>
          <p:cNvPr id="12" name="TextBox 11">
            <a:extLst>
              <a:ext uri="{FF2B5EF4-FFF2-40B4-BE49-F238E27FC236}">
                <a16:creationId xmlns:a16="http://schemas.microsoft.com/office/drawing/2014/main" id="{9109AF72-896B-803A-C288-9156012BEE44}"/>
              </a:ext>
            </a:extLst>
          </p:cNvPr>
          <p:cNvSpPr txBox="1"/>
          <p:nvPr/>
        </p:nvSpPr>
        <p:spPr>
          <a:xfrm>
            <a:off x="123824" y="1176224"/>
            <a:ext cx="6610349" cy="2139047"/>
          </a:xfrm>
          <a:prstGeom prst="rect">
            <a:avLst/>
          </a:prstGeom>
          <a:noFill/>
        </p:spPr>
        <p:txBody>
          <a:bodyPr wrap="square" rtlCol="0">
            <a:spAutoFit/>
          </a:bodyPr>
          <a:lstStyle/>
          <a:p>
            <a:pPr algn="just">
              <a:spcAft>
                <a:spcPts val="600"/>
              </a:spcAft>
            </a:pP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Learning</a:t>
            </a:r>
          </a:p>
          <a:p>
            <a:r>
              <a:rPr lang="en-GB" sz="1400" dirty="0">
                <a:effectLst/>
                <a:latin typeface="Arial" panose="020B0604020202020204" pitchFamily="34" charset="0"/>
                <a:ea typeface="Times New Roman" panose="02020603050405020304" pitchFamily="18" charset="0"/>
                <a:cs typeface="Times New Roman" panose="02020603050405020304" pitchFamily="18" charset="0"/>
              </a:rPr>
              <a:t>This tab shows any learning events that the appraisee has attended since their last appraisal.  Learning events are stored in the MyLearning System and can be updated in MyLearning at </a:t>
            </a:r>
            <a:r>
              <a:rPr lang="en-GB" sz="1400" dirty="0">
                <a:effectLst/>
                <a:latin typeface="Arial" panose="020B0604020202020204" pitchFamily="34" charset="0"/>
                <a:ea typeface="Times New Roman" panose="02020603050405020304" pitchFamily="18" charset="0"/>
                <a:cs typeface="Times New Roman" panose="02020603050405020304" pitchFamily="18" charset="0"/>
                <a:hlinkClick r:id="rId3"/>
              </a:rPr>
              <a:t>https://www.ucl.ac.uk/myhr/</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If any courses do not appear in PAR, but have been completed and visible in MyLearning, please </a:t>
            </a:r>
            <a:r>
              <a:rPr lang="en-GB" sz="1400" dirty="0">
                <a:latin typeface="Arial" panose="020B0604020202020204" pitchFamily="34" charset="0"/>
                <a:ea typeface="Times New Roman" panose="02020603050405020304" pitchFamily="18" charset="0"/>
                <a:cs typeface="Arial" panose="020B0604020202020204" pitchFamily="34" charset="0"/>
              </a:rPr>
              <a:t>contact the </a:t>
            </a:r>
            <a:r>
              <a:rPr lang="en-GB" sz="1400" dirty="0">
                <a:effectLst/>
                <a:latin typeface="Arial" panose="020B0604020202020204" pitchFamily="34" charset="0"/>
                <a:ea typeface="Calibri" panose="020F0502020204030204" pitchFamily="34" charset="0"/>
              </a:rPr>
              <a:t>One Desk team by sending an e-mail to </a:t>
            </a:r>
            <a:r>
              <a:rPr lang="en-GB" sz="14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hr-services@ucl.ac.uk</a:t>
            </a:r>
            <a:r>
              <a:rPr lang="en-GB" sz="1400"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GB" sz="1400" dirty="0">
                <a:effectLst/>
                <a:latin typeface="Arial" panose="020B0604020202020204" pitchFamily="34" charset="0"/>
                <a:ea typeface="Calibri" panose="020F0502020204030204" pitchFamily="34" charset="0"/>
              </a:rPr>
              <a:t>and clearly indicate the problem area in the subject of your email e.g. “PAR – Learning event not showing” </a:t>
            </a:r>
            <a:r>
              <a:rPr lang="en-GB" sz="1400" b="0" i="0" dirty="0">
                <a:solidFill>
                  <a:srgbClr val="000000"/>
                </a:solidFill>
                <a:effectLst/>
                <a:latin typeface="Helvetica Neue"/>
              </a:rPr>
              <a:t>(contacting this address will create a help ticket in RemedyForce allowing the issue to be tracked)</a:t>
            </a:r>
            <a:r>
              <a:rPr lang="en-GB" sz="1400" dirty="0">
                <a:effectLst/>
                <a:latin typeface="Arial" panose="020B0604020202020204" pitchFamily="34" charset="0"/>
                <a:ea typeface="Times New Roman" panose="02020603050405020304" pitchFamily="18" charset="0"/>
                <a:cs typeface="Arial" panose="020B0604020202020204" pitchFamily="34" charset="0"/>
              </a:rPr>
              <a:t>.</a:t>
            </a:r>
            <a:r>
              <a:rPr lang="en-GB" sz="1400" dirty="0">
                <a:effectLst/>
                <a:latin typeface="Arial" panose="020B0604020202020204" pitchFamily="34" charset="0"/>
                <a:cs typeface="Arial" panose="020B0604020202020204" pitchFamily="34"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60" name="Group 59" descr="Image of Professorial Appraisal Review system">
            <a:extLst>
              <a:ext uri="{FF2B5EF4-FFF2-40B4-BE49-F238E27FC236}">
                <a16:creationId xmlns:a16="http://schemas.microsoft.com/office/drawing/2014/main" id="{DC1A34BF-86C4-6188-C83A-A43F6BA6CB92}"/>
              </a:ext>
            </a:extLst>
          </p:cNvPr>
          <p:cNvGrpSpPr/>
          <p:nvPr/>
        </p:nvGrpSpPr>
        <p:grpSpPr>
          <a:xfrm>
            <a:off x="173700" y="3472843"/>
            <a:ext cx="6392200" cy="1976583"/>
            <a:chOff x="173700" y="2271362"/>
            <a:chExt cx="6392200" cy="1976583"/>
          </a:xfrm>
        </p:grpSpPr>
        <p:pic>
          <p:nvPicPr>
            <p:cNvPr id="33" name="Picture 32" descr="Graphical user interface, application&#10;&#10;Description automatically generated">
              <a:extLst>
                <a:ext uri="{FF2B5EF4-FFF2-40B4-BE49-F238E27FC236}">
                  <a16:creationId xmlns:a16="http://schemas.microsoft.com/office/drawing/2014/main" id="{F2309EA6-F2A4-0DC3-2EC4-01BF73BF9362}"/>
                </a:ext>
              </a:extLst>
            </p:cNvPr>
            <p:cNvPicPr>
              <a:picLocks noChangeAspect="1"/>
            </p:cNvPicPr>
            <p:nvPr/>
          </p:nvPicPr>
          <p:blipFill>
            <a:blip r:embed="rId5"/>
            <a:stretch>
              <a:fillRect/>
            </a:stretch>
          </p:blipFill>
          <p:spPr>
            <a:xfrm>
              <a:off x="173700" y="2271362"/>
              <a:ext cx="6392200" cy="1976583"/>
            </a:xfrm>
            <a:prstGeom prst="rect">
              <a:avLst/>
            </a:prstGeom>
            <a:effectLst>
              <a:outerShdw blurRad="63500" sx="102000" sy="102000" algn="ctr" rotWithShape="0">
                <a:prstClr val="black">
                  <a:alpha val="40000"/>
                </a:prstClr>
              </a:outerShdw>
            </a:effectLst>
          </p:spPr>
        </p:pic>
        <p:sp>
          <p:nvSpPr>
            <p:cNvPr id="51" name="Rectangle 50">
              <a:extLst>
                <a:ext uri="{FF2B5EF4-FFF2-40B4-BE49-F238E27FC236}">
                  <a16:creationId xmlns:a16="http://schemas.microsoft.com/office/drawing/2014/main" id="{F889078C-7942-F09A-5962-CC78F4932ADA}"/>
                </a:ext>
              </a:extLst>
            </p:cNvPr>
            <p:cNvSpPr/>
            <p:nvPr/>
          </p:nvSpPr>
          <p:spPr>
            <a:xfrm>
              <a:off x="2831038" y="3234904"/>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00" dirty="0">
                <a:solidFill>
                  <a:srgbClr val="67A2E0"/>
                </a:solidFill>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5EBCA839-5EFD-4B67-7506-E3EEB3910278}"/>
                </a:ext>
              </a:extLst>
            </p:cNvPr>
            <p:cNvSpPr/>
            <p:nvPr/>
          </p:nvSpPr>
          <p:spPr>
            <a:xfrm>
              <a:off x="1667736" y="3001166"/>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Joe Bloggs</a:t>
              </a:r>
            </a:p>
          </p:txBody>
        </p:sp>
        <p:sp>
          <p:nvSpPr>
            <p:cNvPr id="56" name="Rectangle 55">
              <a:extLst>
                <a:ext uri="{FF2B5EF4-FFF2-40B4-BE49-F238E27FC236}">
                  <a16:creationId xmlns:a16="http://schemas.microsoft.com/office/drawing/2014/main" id="{D4F02291-7A6B-EACD-FDBE-F4F8ECC81687}"/>
                </a:ext>
              </a:extLst>
            </p:cNvPr>
            <p:cNvSpPr/>
            <p:nvPr/>
          </p:nvSpPr>
          <p:spPr>
            <a:xfrm>
              <a:off x="5388185" y="3139184"/>
              <a:ext cx="371482" cy="62838"/>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123456</a:t>
              </a:r>
            </a:p>
          </p:txBody>
        </p:sp>
        <p:sp>
          <p:nvSpPr>
            <p:cNvPr id="58" name="Rectangle 57">
              <a:extLst>
                <a:ext uri="{FF2B5EF4-FFF2-40B4-BE49-F238E27FC236}">
                  <a16:creationId xmlns:a16="http://schemas.microsoft.com/office/drawing/2014/main" id="{308622CB-55BF-0855-9AA2-2832C1D394FF}"/>
                </a:ext>
              </a:extLst>
            </p:cNvPr>
            <p:cNvSpPr/>
            <p:nvPr/>
          </p:nvSpPr>
          <p:spPr>
            <a:xfrm>
              <a:off x="827357" y="3590817"/>
              <a:ext cx="5512028" cy="63801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ectangle 58">
              <a:extLst>
                <a:ext uri="{FF2B5EF4-FFF2-40B4-BE49-F238E27FC236}">
                  <a16:creationId xmlns:a16="http://schemas.microsoft.com/office/drawing/2014/main" id="{6B7A6124-2101-848C-950D-3C97C4F7437A}"/>
                </a:ext>
              </a:extLst>
            </p:cNvPr>
            <p:cNvSpPr/>
            <p:nvPr/>
          </p:nvSpPr>
          <p:spPr>
            <a:xfrm>
              <a:off x="4931725" y="3335031"/>
              <a:ext cx="315839" cy="17010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6" name="TextBox 35">
            <a:extLst>
              <a:ext uri="{FF2B5EF4-FFF2-40B4-BE49-F238E27FC236}">
                <a16:creationId xmlns:a16="http://schemas.microsoft.com/office/drawing/2014/main" id="{16DD25C4-B356-0ABC-6E7D-1C7665EB184B}"/>
              </a:ext>
            </a:extLst>
          </p:cNvPr>
          <p:cNvSpPr txBox="1"/>
          <p:nvPr/>
        </p:nvSpPr>
        <p:spPr>
          <a:xfrm>
            <a:off x="123824" y="5540591"/>
            <a:ext cx="6610349" cy="1231106"/>
          </a:xfrm>
          <a:prstGeom prst="rect">
            <a:avLst/>
          </a:prstGeom>
          <a:noFill/>
        </p:spPr>
        <p:txBody>
          <a:bodyPr wrap="square" rtlCol="0">
            <a:spAutoFit/>
          </a:bodyPr>
          <a:lstStyle/>
          <a:p>
            <a:pPr algn="just">
              <a:spcAft>
                <a:spcPts val="600"/>
              </a:spcAft>
            </a:pP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Personal Circumstances</a:t>
            </a:r>
          </a:p>
          <a:p>
            <a:pPr algn="just"/>
            <a:r>
              <a:rPr lang="en-GB" sz="1400" dirty="0">
                <a:effectLst/>
                <a:latin typeface="Arial" panose="020B0604020202020204" pitchFamily="34" charset="0"/>
                <a:ea typeface="Times New Roman" panose="02020603050405020304" pitchFamily="18" charset="0"/>
                <a:cs typeface="Times New Roman" panose="02020603050405020304" pitchFamily="18" charset="0"/>
              </a:rPr>
              <a:t>This tab allows the appraisee to outline any factors that have affected their performance in the period since their last appraisal. Users can add information in the text box section highlighted below and click ‘</a:t>
            </a: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save</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once completed.</a:t>
            </a:r>
          </a:p>
          <a:p>
            <a:pPr algn="just"/>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68" name="Group 67" descr="Image of Professorial Appraisal Review system">
            <a:extLst>
              <a:ext uri="{FF2B5EF4-FFF2-40B4-BE49-F238E27FC236}">
                <a16:creationId xmlns:a16="http://schemas.microsoft.com/office/drawing/2014/main" id="{5B3FCCF1-0075-010E-5170-3AE601F0C1B1}"/>
              </a:ext>
            </a:extLst>
          </p:cNvPr>
          <p:cNvGrpSpPr/>
          <p:nvPr/>
        </p:nvGrpSpPr>
        <p:grpSpPr>
          <a:xfrm>
            <a:off x="173700" y="6675299"/>
            <a:ext cx="6405110" cy="2160820"/>
            <a:chOff x="173700" y="5473818"/>
            <a:chExt cx="6405110" cy="2160820"/>
          </a:xfrm>
        </p:grpSpPr>
        <p:pic>
          <p:nvPicPr>
            <p:cNvPr id="61" name="Picture 60" descr="Graphical user interface, application&#10;&#10;Description automatically generated">
              <a:extLst>
                <a:ext uri="{FF2B5EF4-FFF2-40B4-BE49-F238E27FC236}">
                  <a16:creationId xmlns:a16="http://schemas.microsoft.com/office/drawing/2014/main" id="{EAEC8F72-9490-EBB3-76DB-D80B70FD4E55}"/>
                </a:ext>
              </a:extLst>
            </p:cNvPr>
            <p:cNvPicPr>
              <a:picLocks noChangeAspect="1"/>
            </p:cNvPicPr>
            <p:nvPr/>
          </p:nvPicPr>
          <p:blipFill>
            <a:blip r:embed="rId6"/>
            <a:stretch>
              <a:fillRect/>
            </a:stretch>
          </p:blipFill>
          <p:spPr>
            <a:xfrm>
              <a:off x="173700" y="5473818"/>
              <a:ext cx="6405110" cy="2160820"/>
            </a:xfrm>
            <a:prstGeom prst="rect">
              <a:avLst/>
            </a:prstGeom>
            <a:effectLst>
              <a:outerShdw blurRad="63500" sx="102000" sy="102000" algn="ctr" rotWithShape="0">
                <a:prstClr val="black">
                  <a:alpha val="40000"/>
                </a:prstClr>
              </a:outerShdw>
            </a:effectLst>
          </p:spPr>
        </p:pic>
        <p:sp>
          <p:nvSpPr>
            <p:cNvPr id="62" name="Rectangle 61">
              <a:extLst>
                <a:ext uri="{FF2B5EF4-FFF2-40B4-BE49-F238E27FC236}">
                  <a16:creationId xmlns:a16="http://schemas.microsoft.com/office/drawing/2014/main" id="{8F8336FF-11D1-4E5C-5928-71AEE595E8CE}"/>
                </a:ext>
              </a:extLst>
            </p:cNvPr>
            <p:cNvSpPr/>
            <p:nvPr/>
          </p:nvSpPr>
          <p:spPr>
            <a:xfrm>
              <a:off x="877399" y="6954959"/>
              <a:ext cx="3087276" cy="53766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ctangle 62">
              <a:extLst>
                <a:ext uri="{FF2B5EF4-FFF2-40B4-BE49-F238E27FC236}">
                  <a16:creationId xmlns:a16="http://schemas.microsoft.com/office/drawing/2014/main" id="{6D585D54-4C04-F8DB-A137-182DD1366BDD}"/>
                </a:ext>
              </a:extLst>
            </p:cNvPr>
            <p:cNvSpPr/>
            <p:nvPr/>
          </p:nvSpPr>
          <p:spPr>
            <a:xfrm>
              <a:off x="5247564" y="6554228"/>
              <a:ext cx="757451" cy="17010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Rectangle 63">
              <a:extLst>
                <a:ext uri="{FF2B5EF4-FFF2-40B4-BE49-F238E27FC236}">
                  <a16:creationId xmlns:a16="http://schemas.microsoft.com/office/drawing/2014/main" id="{27D91E66-B5FE-FBC3-29D6-A85BDD8A8B59}"/>
                </a:ext>
              </a:extLst>
            </p:cNvPr>
            <p:cNvSpPr/>
            <p:nvPr/>
          </p:nvSpPr>
          <p:spPr>
            <a:xfrm>
              <a:off x="6127845" y="7492621"/>
              <a:ext cx="212465" cy="8505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Rectangle 64">
              <a:extLst>
                <a:ext uri="{FF2B5EF4-FFF2-40B4-BE49-F238E27FC236}">
                  <a16:creationId xmlns:a16="http://schemas.microsoft.com/office/drawing/2014/main" id="{6FC9E37D-0D85-3743-BF58-52D08884FD42}"/>
                </a:ext>
              </a:extLst>
            </p:cNvPr>
            <p:cNvSpPr/>
            <p:nvPr/>
          </p:nvSpPr>
          <p:spPr>
            <a:xfrm>
              <a:off x="1667736" y="6210860"/>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Joe Bloggs</a:t>
              </a:r>
            </a:p>
          </p:txBody>
        </p:sp>
        <p:sp>
          <p:nvSpPr>
            <p:cNvPr id="66" name="Rectangle 65">
              <a:extLst>
                <a:ext uri="{FF2B5EF4-FFF2-40B4-BE49-F238E27FC236}">
                  <a16:creationId xmlns:a16="http://schemas.microsoft.com/office/drawing/2014/main" id="{00A600B9-60A0-D4B2-8E20-839C56971F67}"/>
                </a:ext>
              </a:extLst>
            </p:cNvPr>
            <p:cNvSpPr/>
            <p:nvPr/>
          </p:nvSpPr>
          <p:spPr>
            <a:xfrm>
              <a:off x="2847972" y="6437487"/>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00" dirty="0">
                <a:solidFill>
                  <a:srgbClr val="67A2E0"/>
                </a:solidFill>
                <a:latin typeface="Arial" panose="020B0604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4CC75EFF-DBA6-3E8A-B2AA-33B214D36951}"/>
                </a:ext>
              </a:extLst>
            </p:cNvPr>
            <p:cNvSpPr/>
            <p:nvPr/>
          </p:nvSpPr>
          <p:spPr>
            <a:xfrm>
              <a:off x="5388185" y="6361390"/>
              <a:ext cx="371482" cy="62838"/>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123456</a:t>
              </a:r>
            </a:p>
          </p:txBody>
        </p:sp>
      </p:grpSp>
      <p:sp>
        <p:nvSpPr>
          <p:cNvPr id="10" name="Slide Number Placeholder 19">
            <a:extLst>
              <a:ext uri="{FF2B5EF4-FFF2-40B4-BE49-F238E27FC236}">
                <a16:creationId xmlns:a16="http://schemas.microsoft.com/office/drawing/2014/main" id="{7318B8E5-D1FF-2A75-EC0F-FDB2BFF39563}"/>
              </a:ext>
            </a:extLst>
          </p:cNvPr>
          <p:cNvSpPr>
            <a:spLocks noGrp="1"/>
          </p:cNvSpPr>
          <p:nvPr>
            <p:ph type="sldNum" sz="quarter" idx="12"/>
          </p:nvPr>
        </p:nvSpPr>
        <p:spPr>
          <a:xfrm>
            <a:off x="6273800" y="9370786"/>
            <a:ext cx="584200" cy="527403"/>
          </a:xfrm>
        </p:spPr>
        <p:txBody>
          <a:bodyPr/>
          <a:lstStyle/>
          <a:p>
            <a:pPr algn="ctr"/>
            <a:fld id="{4F02C6EB-178F-4ED7-A1AC-ADACDC82EB45}" type="slidenum">
              <a:rPr lang="en-GB" smtClean="0"/>
              <a:pPr algn="ctr"/>
              <a:t>8</a:t>
            </a:fld>
            <a:endParaRPr lang="en-GB" dirty="0"/>
          </a:p>
        </p:txBody>
      </p:sp>
    </p:spTree>
    <p:extLst>
      <p:ext uri="{BB962C8B-B14F-4D97-AF65-F5344CB8AC3E}">
        <p14:creationId xmlns:p14="http://schemas.microsoft.com/office/powerpoint/2010/main" val="315779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643869-C45B-7959-4987-4D5B25EC8216}"/>
              </a:ext>
            </a:extLst>
          </p:cNvPr>
          <p:cNvSpPr>
            <a:spLocks noGrp="1"/>
          </p:cNvSpPr>
          <p:nvPr>
            <p:ph type="ctrTitle"/>
          </p:nvPr>
        </p:nvSpPr>
        <p:spPr>
          <a:xfrm>
            <a:off x="514350" y="-3448756"/>
            <a:ext cx="5829300" cy="3448756"/>
          </a:xfrm>
        </p:spPr>
        <p:txBody>
          <a:bodyPr vert="horz" lIns="91440" tIns="45720" rIns="91440" bIns="45720" rtlCol="0" anchor="b">
            <a:normAutofit/>
          </a:bodyPr>
          <a:lstStyle/>
          <a:p>
            <a:r>
              <a:rPr lang="en-GB" dirty="0"/>
              <a:t>Part A tabs</a:t>
            </a:r>
          </a:p>
        </p:txBody>
      </p:sp>
      <p:sp>
        <p:nvSpPr>
          <p:cNvPr id="47" name="Rectangle 46">
            <a:extLst>
              <a:ext uri="{FF2B5EF4-FFF2-40B4-BE49-F238E27FC236}">
                <a16:creationId xmlns:a16="http://schemas.microsoft.com/office/drawing/2014/main" id="{98BA2C48-3B1D-079B-0398-827F78A3B0EA}"/>
              </a:ext>
              <a:ext uri="{C183D7F6-B498-43B3-948B-1728B52AA6E4}">
                <adec:decorative xmlns:adec="http://schemas.microsoft.com/office/drawing/2017/decorative" val="1"/>
              </a:ext>
            </a:extLst>
          </p:cNvPr>
          <p:cNvSpPr/>
          <p:nvPr/>
        </p:nvSpPr>
        <p:spPr>
          <a:xfrm>
            <a:off x="1" y="7810"/>
            <a:ext cx="6858000" cy="1096378"/>
          </a:xfrm>
          <a:prstGeom prst="rect">
            <a:avLst/>
          </a:prstGeom>
          <a:solidFill>
            <a:srgbClr val="B1D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D6D2C4"/>
              </a:solidFill>
            </a:endParaRPr>
          </a:p>
        </p:txBody>
      </p:sp>
      <p:pic>
        <p:nvPicPr>
          <p:cNvPr id="7" name="Picture 6">
            <a:extLst>
              <a:ext uri="{FF2B5EF4-FFF2-40B4-BE49-F238E27FC236}">
                <a16:creationId xmlns:a16="http://schemas.microsoft.com/office/drawing/2014/main" id="{ED253CC1-BD75-C669-7C5A-B91FDD5EF0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4381"/>
            <a:ext cx="6864750" cy="554186"/>
          </a:xfrm>
          <a:prstGeom prst="rect">
            <a:avLst/>
          </a:prstGeom>
          <a:solidFill>
            <a:srgbClr val="B1D779"/>
          </a:solidFill>
        </p:spPr>
      </p:pic>
      <p:sp>
        <p:nvSpPr>
          <p:cNvPr id="9" name="Title 4" descr="Heading">
            <a:extLst>
              <a:ext uri="{FF2B5EF4-FFF2-40B4-BE49-F238E27FC236}">
                <a16:creationId xmlns:a16="http://schemas.microsoft.com/office/drawing/2014/main" id="{DDEB9BF9-7BD8-500C-93A9-33ED5B62BF6D}"/>
              </a:ext>
            </a:extLst>
          </p:cNvPr>
          <p:cNvSpPr txBox="1">
            <a:spLocks/>
          </p:cNvSpPr>
          <p:nvPr/>
        </p:nvSpPr>
        <p:spPr>
          <a:xfrm>
            <a:off x="0" y="42166"/>
            <a:ext cx="4252500" cy="461094"/>
          </a:xfrm>
          <a:prstGeom prst="rect">
            <a:avLst/>
          </a:prstGeom>
          <a:noFill/>
        </p:spPr>
        <p:txBody>
          <a:bodyPr vert="horz" lIns="91440" tIns="45721" rIns="91440" bIns="45721" rtlCol="0" anchor="ctr">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801"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Professorial Appraisal Review System </a:t>
            </a:r>
            <a:endParaRPr lang="en-GB" sz="1801"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A0913A6C-8DDB-8BEA-0E12-4061AA9343CB}"/>
              </a:ext>
            </a:extLst>
          </p:cNvPr>
          <p:cNvSpPr txBox="1"/>
          <p:nvPr/>
        </p:nvSpPr>
        <p:spPr>
          <a:xfrm>
            <a:off x="123825" y="592638"/>
            <a:ext cx="6610349" cy="369332"/>
          </a:xfrm>
          <a:prstGeom prst="rect">
            <a:avLst/>
          </a:prstGeom>
          <a:noFill/>
        </p:spPr>
        <p:txBody>
          <a:bodyPr wrap="square" rtlCol="0">
            <a:spAutoFit/>
          </a:bodyPr>
          <a:lstStyle/>
          <a:p>
            <a:pPr>
              <a:spcBef>
                <a:spcPts val="1200"/>
              </a:spcBef>
              <a:spcAft>
                <a:spcPts val="300"/>
              </a:spcAft>
            </a:pPr>
            <a:r>
              <a:rPr lang="en-GB" b="1" dirty="0">
                <a:latin typeface="Arial" panose="020B0604020202020204" pitchFamily="34" charset="0"/>
              </a:rPr>
              <a:t>Part A tabs</a:t>
            </a:r>
          </a:p>
        </p:txBody>
      </p:sp>
      <p:sp>
        <p:nvSpPr>
          <p:cNvPr id="12" name="TextBox 11">
            <a:extLst>
              <a:ext uri="{FF2B5EF4-FFF2-40B4-BE49-F238E27FC236}">
                <a16:creationId xmlns:a16="http://schemas.microsoft.com/office/drawing/2014/main" id="{9109AF72-896B-803A-C288-9156012BEE44}"/>
              </a:ext>
            </a:extLst>
          </p:cNvPr>
          <p:cNvSpPr txBox="1"/>
          <p:nvPr/>
        </p:nvSpPr>
        <p:spPr>
          <a:xfrm>
            <a:off x="123824" y="1116064"/>
            <a:ext cx="6610349" cy="1277273"/>
          </a:xfrm>
          <a:prstGeom prst="rect">
            <a:avLst/>
          </a:prstGeom>
          <a:noFill/>
        </p:spPr>
        <p:txBody>
          <a:bodyPr wrap="square" rtlCol="0">
            <a:spAutoFit/>
          </a:bodyPr>
          <a:lstStyle/>
          <a:p>
            <a:pPr algn="just">
              <a:spcAft>
                <a:spcPts val="600"/>
              </a:spcAft>
            </a:pP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Knowledge Transfer and Enabling</a:t>
            </a:r>
          </a:p>
          <a:p>
            <a:pPr algn="just"/>
            <a:r>
              <a:rPr lang="en-GB" sz="1400" dirty="0">
                <a:effectLst/>
                <a:latin typeface="Arial" panose="020B0604020202020204" pitchFamily="34" charset="0"/>
                <a:ea typeface="Times New Roman" panose="02020603050405020304" pitchFamily="18" charset="0"/>
                <a:cs typeface="Times New Roman" panose="02020603050405020304" pitchFamily="18" charset="0"/>
              </a:rPr>
              <a:t>This tab allows the professor to enter a summary of their knowledge transfer/exchange and any enabling contributions made since their last appraisal. This data is broken up into two fields, one for Knowledge Transfer and the other for Enabling Contributions. Click ‘</a:t>
            </a: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save</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once completed.</a:t>
            </a:r>
          </a:p>
        </p:txBody>
      </p:sp>
      <p:grpSp>
        <p:nvGrpSpPr>
          <p:cNvPr id="19" name="Group 18" descr="Image of Professorial Appraisal Review system">
            <a:extLst>
              <a:ext uri="{FF2B5EF4-FFF2-40B4-BE49-F238E27FC236}">
                <a16:creationId xmlns:a16="http://schemas.microsoft.com/office/drawing/2014/main" id="{752E3C26-2331-4E3F-2591-36E07880CE75}"/>
              </a:ext>
            </a:extLst>
          </p:cNvPr>
          <p:cNvGrpSpPr/>
          <p:nvPr/>
        </p:nvGrpSpPr>
        <p:grpSpPr>
          <a:xfrm>
            <a:off x="228171" y="2410169"/>
            <a:ext cx="6226309" cy="2812554"/>
            <a:chOff x="228171" y="2532727"/>
            <a:chExt cx="6226309" cy="2880685"/>
          </a:xfrm>
        </p:grpSpPr>
        <p:pic>
          <p:nvPicPr>
            <p:cNvPr id="2" name="Picture 1" descr="Graphical user interface, text, application&#10;&#10;Description automatically generated">
              <a:extLst>
                <a:ext uri="{FF2B5EF4-FFF2-40B4-BE49-F238E27FC236}">
                  <a16:creationId xmlns:a16="http://schemas.microsoft.com/office/drawing/2014/main" id="{E24AD7FD-97FC-C152-AE84-BDF233BAF4D2}"/>
                </a:ext>
              </a:extLst>
            </p:cNvPr>
            <p:cNvPicPr>
              <a:picLocks noChangeAspect="1"/>
            </p:cNvPicPr>
            <p:nvPr/>
          </p:nvPicPr>
          <p:blipFill>
            <a:blip r:embed="rId3"/>
            <a:stretch>
              <a:fillRect/>
            </a:stretch>
          </p:blipFill>
          <p:spPr>
            <a:xfrm>
              <a:off x="228171" y="2532727"/>
              <a:ext cx="6226309" cy="2880685"/>
            </a:xfrm>
            <a:prstGeom prst="rect">
              <a:avLst/>
            </a:prstGeom>
            <a:effectLst>
              <a:outerShdw blurRad="63500" sx="102000" sy="102000" algn="ctr" rotWithShape="0">
                <a:prstClr val="black">
                  <a:alpha val="40000"/>
                </a:prstClr>
              </a:outerShdw>
            </a:effectLst>
          </p:spPr>
        </p:pic>
        <p:sp>
          <p:nvSpPr>
            <p:cNvPr id="4" name="Rectangle 3">
              <a:extLst>
                <a:ext uri="{FF2B5EF4-FFF2-40B4-BE49-F238E27FC236}">
                  <a16:creationId xmlns:a16="http://schemas.microsoft.com/office/drawing/2014/main" id="{362DD557-4E91-D09B-93F4-400A26C0BB91}"/>
                </a:ext>
              </a:extLst>
            </p:cNvPr>
            <p:cNvSpPr/>
            <p:nvPr/>
          </p:nvSpPr>
          <p:spPr>
            <a:xfrm>
              <a:off x="3360375" y="3553878"/>
              <a:ext cx="911175" cy="19897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3A993167-B645-D501-A884-F645256BD88D}"/>
                </a:ext>
              </a:extLst>
            </p:cNvPr>
            <p:cNvSpPr/>
            <p:nvPr/>
          </p:nvSpPr>
          <p:spPr>
            <a:xfrm>
              <a:off x="913920" y="4022098"/>
              <a:ext cx="3002134" cy="52992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7D2AEF60-25A2-1DA6-35D0-642EE9F297F1}"/>
                </a:ext>
              </a:extLst>
            </p:cNvPr>
            <p:cNvSpPr/>
            <p:nvPr/>
          </p:nvSpPr>
          <p:spPr>
            <a:xfrm>
              <a:off x="913920" y="4728765"/>
              <a:ext cx="3002134" cy="52992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EEA46439-566C-C165-5FD2-6F1C2E3CEE6A}"/>
                </a:ext>
              </a:extLst>
            </p:cNvPr>
            <p:cNvSpPr/>
            <p:nvPr/>
          </p:nvSpPr>
          <p:spPr>
            <a:xfrm>
              <a:off x="6013450" y="5292273"/>
              <a:ext cx="165100" cy="10052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81214B5D-2C7A-B441-E56C-EEDF0B32894A}"/>
                </a:ext>
              </a:extLst>
            </p:cNvPr>
            <p:cNvSpPr/>
            <p:nvPr/>
          </p:nvSpPr>
          <p:spPr>
            <a:xfrm>
              <a:off x="1673756" y="3228569"/>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Joe Bloggs</a:t>
              </a:r>
            </a:p>
          </p:txBody>
        </p:sp>
        <p:sp>
          <p:nvSpPr>
            <p:cNvPr id="17" name="Rectangle 16">
              <a:extLst>
                <a:ext uri="{FF2B5EF4-FFF2-40B4-BE49-F238E27FC236}">
                  <a16:creationId xmlns:a16="http://schemas.microsoft.com/office/drawing/2014/main" id="{FD134F1A-8F82-E0F5-D34A-15AAABD44112}"/>
                </a:ext>
              </a:extLst>
            </p:cNvPr>
            <p:cNvSpPr/>
            <p:nvPr/>
          </p:nvSpPr>
          <p:spPr>
            <a:xfrm>
              <a:off x="2834325" y="3446456"/>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00" dirty="0">
                <a:solidFill>
                  <a:srgbClr val="67A2E0"/>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190F9F4D-46D6-2A26-B2B3-329A3E920E03}"/>
                </a:ext>
              </a:extLst>
            </p:cNvPr>
            <p:cNvSpPr/>
            <p:nvPr/>
          </p:nvSpPr>
          <p:spPr>
            <a:xfrm>
              <a:off x="5280018" y="3387062"/>
              <a:ext cx="371482" cy="62838"/>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123456</a:t>
              </a:r>
            </a:p>
          </p:txBody>
        </p:sp>
      </p:grpSp>
      <p:sp>
        <p:nvSpPr>
          <p:cNvPr id="36" name="TextBox 35">
            <a:extLst>
              <a:ext uri="{FF2B5EF4-FFF2-40B4-BE49-F238E27FC236}">
                <a16:creationId xmlns:a16="http://schemas.microsoft.com/office/drawing/2014/main" id="{16DD25C4-B356-0ABC-6E7D-1C7665EB184B}"/>
              </a:ext>
            </a:extLst>
          </p:cNvPr>
          <p:cNvSpPr txBox="1"/>
          <p:nvPr/>
        </p:nvSpPr>
        <p:spPr>
          <a:xfrm>
            <a:off x="123824" y="5218661"/>
            <a:ext cx="6610349" cy="1061829"/>
          </a:xfrm>
          <a:prstGeom prst="rect">
            <a:avLst/>
          </a:prstGeom>
          <a:noFill/>
        </p:spPr>
        <p:txBody>
          <a:bodyPr wrap="square" rtlCol="0">
            <a:spAutoFit/>
          </a:bodyPr>
          <a:lstStyle/>
          <a:p>
            <a:pPr algn="just">
              <a:spcAft>
                <a:spcPts val="600"/>
              </a:spcAft>
            </a:pP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Honours and Esteem</a:t>
            </a:r>
          </a:p>
          <a:p>
            <a:pPr algn="just"/>
            <a:r>
              <a:rPr lang="en-GB" sz="1400" dirty="0">
                <a:effectLst/>
                <a:latin typeface="Arial" panose="020B0604020202020204" pitchFamily="34" charset="0"/>
                <a:ea typeface="Times New Roman" panose="02020603050405020304" pitchFamily="18" charset="0"/>
                <a:cs typeface="Times New Roman" panose="02020603050405020304" pitchFamily="18" charset="0"/>
              </a:rPr>
              <a:t>This section allows appraisees to list evidence of substantial recognition achieved since their last appraisal by clicking the ‘</a:t>
            </a: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Create Indicator of Esteem</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button and completed the required field. Click ‘</a:t>
            </a: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save</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once completed.</a:t>
            </a:r>
          </a:p>
        </p:txBody>
      </p:sp>
      <p:grpSp>
        <p:nvGrpSpPr>
          <p:cNvPr id="32" name="Group 31" descr="Image of Professorial Appraisal Review system">
            <a:extLst>
              <a:ext uri="{FF2B5EF4-FFF2-40B4-BE49-F238E27FC236}">
                <a16:creationId xmlns:a16="http://schemas.microsoft.com/office/drawing/2014/main" id="{CB6AD336-A679-5D15-9F7F-A77FAE1AB98B}"/>
              </a:ext>
            </a:extLst>
          </p:cNvPr>
          <p:cNvGrpSpPr/>
          <p:nvPr/>
        </p:nvGrpSpPr>
        <p:grpSpPr>
          <a:xfrm>
            <a:off x="123823" y="6262883"/>
            <a:ext cx="6330657" cy="2590898"/>
            <a:chOff x="123823" y="6434562"/>
            <a:chExt cx="6330657" cy="2590898"/>
          </a:xfrm>
        </p:grpSpPr>
        <p:pic>
          <p:nvPicPr>
            <p:cNvPr id="20" name="Picture 19" descr="A screenshot of a computer&#10;&#10;Description automatically generated">
              <a:extLst>
                <a:ext uri="{FF2B5EF4-FFF2-40B4-BE49-F238E27FC236}">
                  <a16:creationId xmlns:a16="http://schemas.microsoft.com/office/drawing/2014/main" id="{ADE94588-951C-8DAE-0548-75EDEF302EF0}"/>
                </a:ext>
              </a:extLst>
            </p:cNvPr>
            <p:cNvPicPr>
              <a:picLocks noChangeAspect="1"/>
            </p:cNvPicPr>
            <p:nvPr/>
          </p:nvPicPr>
          <p:blipFill>
            <a:blip r:embed="rId4"/>
            <a:stretch>
              <a:fillRect/>
            </a:stretch>
          </p:blipFill>
          <p:spPr>
            <a:xfrm>
              <a:off x="123823" y="6434562"/>
              <a:ext cx="6330657" cy="2590898"/>
            </a:xfrm>
            <a:prstGeom prst="rect">
              <a:avLst/>
            </a:prstGeom>
            <a:effectLst>
              <a:outerShdw blurRad="63500" sx="102000" sy="102000" algn="ctr" rotWithShape="0">
                <a:prstClr val="black">
                  <a:alpha val="40000"/>
                </a:prstClr>
              </a:outerShdw>
            </a:effectLst>
          </p:spPr>
        </p:pic>
        <p:sp>
          <p:nvSpPr>
            <p:cNvPr id="21" name="Rectangle 20">
              <a:extLst>
                <a:ext uri="{FF2B5EF4-FFF2-40B4-BE49-F238E27FC236}">
                  <a16:creationId xmlns:a16="http://schemas.microsoft.com/office/drawing/2014/main" id="{D8651A24-4510-929E-2A3E-F6134D405858}"/>
                </a:ext>
              </a:extLst>
            </p:cNvPr>
            <p:cNvSpPr/>
            <p:nvPr/>
          </p:nvSpPr>
          <p:spPr>
            <a:xfrm>
              <a:off x="841878" y="7962223"/>
              <a:ext cx="3056944" cy="52992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0510EBE9-BD34-C26C-0F4D-5A208AC4F96C}"/>
                </a:ext>
              </a:extLst>
            </p:cNvPr>
            <p:cNvSpPr/>
            <p:nvPr/>
          </p:nvSpPr>
          <p:spPr>
            <a:xfrm>
              <a:off x="6054745" y="8548246"/>
              <a:ext cx="165100" cy="10052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3965D26E-2F46-722B-9288-92C9CE4CB969}"/>
                </a:ext>
              </a:extLst>
            </p:cNvPr>
            <p:cNvSpPr/>
            <p:nvPr/>
          </p:nvSpPr>
          <p:spPr>
            <a:xfrm>
              <a:off x="841877" y="8548245"/>
              <a:ext cx="599845" cy="10052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5663AE9E-AB9D-79FA-E43B-B916F82994DC}"/>
                </a:ext>
              </a:extLst>
            </p:cNvPr>
            <p:cNvSpPr/>
            <p:nvPr/>
          </p:nvSpPr>
          <p:spPr>
            <a:xfrm>
              <a:off x="759017" y="8729776"/>
              <a:ext cx="5460827" cy="295684"/>
            </a:xfrm>
            <a:prstGeom prst="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72A27331-FAD3-D34C-2AB4-B8EE2A9CB32B}"/>
                </a:ext>
              </a:extLst>
            </p:cNvPr>
            <p:cNvSpPr/>
            <p:nvPr/>
          </p:nvSpPr>
          <p:spPr>
            <a:xfrm>
              <a:off x="1621031" y="7170752"/>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Joe Bloggs</a:t>
              </a:r>
            </a:p>
          </p:txBody>
        </p:sp>
        <p:sp>
          <p:nvSpPr>
            <p:cNvPr id="27" name="Rectangle 26">
              <a:extLst>
                <a:ext uri="{FF2B5EF4-FFF2-40B4-BE49-F238E27FC236}">
                  <a16:creationId xmlns:a16="http://schemas.microsoft.com/office/drawing/2014/main" id="{5EF5B5F8-F4E6-2F3A-31F0-9C085C892FFF}"/>
                </a:ext>
              </a:extLst>
            </p:cNvPr>
            <p:cNvSpPr/>
            <p:nvPr/>
          </p:nvSpPr>
          <p:spPr>
            <a:xfrm>
              <a:off x="2788875" y="7379851"/>
              <a:ext cx="552450" cy="63500"/>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00" dirty="0">
                <a:solidFill>
                  <a:srgbClr val="67A2E0"/>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3DE54497-E039-01E6-172E-DC726F197108}"/>
                </a:ext>
              </a:extLst>
            </p:cNvPr>
            <p:cNvSpPr/>
            <p:nvPr/>
          </p:nvSpPr>
          <p:spPr>
            <a:xfrm>
              <a:off x="5338144" y="7305793"/>
              <a:ext cx="371482" cy="62838"/>
            </a:xfrm>
            <a:prstGeom prst="rect">
              <a:avLst/>
            </a:prstGeom>
            <a:solidFill>
              <a:srgbClr val="F1F1E4"/>
            </a:solidFill>
            <a:ln>
              <a:solidFill>
                <a:srgbClr val="F1F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dirty="0">
                  <a:solidFill>
                    <a:srgbClr val="124DA4"/>
                  </a:solidFill>
                  <a:latin typeface="Arial" panose="020B0604020202020204" pitchFamily="34" charset="0"/>
                  <a:cs typeface="Arial" panose="020B0604020202020204" pitchFamily="34" charset="0"/>
                </a:rPr>
                <a:t>123456</a:t>
              </a:r>
            </a:p>
          </p:txBody>
        </p:sp>
        <p:sp>
          <p:nvSpPr>
            <p:cNvPr id="30" name="Rectangle 29">
              <a:extLst>
                <a:ext uri="{FF2B5EF4-FFF2-40B4-BE49-F238E27FC236}">
                  <a16:creationId xmlns:a16="http://schemas.microsoft.com/office/drawing/2014/main" id="{C78FC8E0-7C56-204B-B361-2BF46C2EC3D7}"/>
                </a:ext>
              </a:extLst>
            </p:cNvPr>
            <p:cNvSpPr/>
            <p:nvPr/>
          </p:nvSpPr>
          <p:spPr>
            <a:xfrm>
              <a:off x="4282770" y="7495563"/>
              <a:ext cx="592160" cy="17010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4" name="TextBox 23">
            <a:extLst>
              <a:ext uri="{FF2B5EF4-FFF2-40B4-BE49-F238E27FC236}">
                <a16:creationId xmlns:a16="http://schemas.microsoft.com/office/drawing/2014/main" id="{08500C73-8DA5-A765-15AC-83445464BE9F}"/>
              </a:ext>
            </a:extLst>
          </p:cNvPr>
          <p:cNvSpPr txBox="1"/>
          <p:nvPr/>
        </p:nvSpPr>
        <p:spPr>
          <a:xfrm>
            <a:off x="95248" y="8938910"/>
            <a:ext cx="6610349" cy="954107"/>
          </a:xfrm>
          <a:prstGeom prst="rect">
            <a:avLst/>
          </a:prstGeom>
          <a:noFill/>
        </p:spPr>
        <p:txBody>
          <a:bodyPr wrap="square" rtlCol="0">
            <a:spAutoFit/>
          </a:bodyPr>
          <a:lstStyle/>
          <a:p>
            <a:pPr algn="just"/>
            <a:r>
              <a:rPr lang="en-GB" sz="1400" dirty="0">
                <a:effectLst/>
                <a:latin typeface="Arial" panose="020B0604020202020204" pitchFamily="34" charset="0"/>
                <a:ea typeface="Times New Roman" panose="02020603050405020304" pitchFamily="18" charset="0"/>
                <a:cs typeface="Times New Roman" panose="02020603050405020304" pitchFamily="18" charset="0"/>
              </a:rPr>
              <a:t>The data feed for prizes and honours awarded to the appraisee is no longer connected to PAR, therefore these details will not be shown in this tab. We do recommend adding this information into </a:t>
            </a:r>
            <a:r>
              <a:rPr lang="en-GB" sz="1400" dirty="0">
                <a:effectLst/>
                <a:latin typeface="Arial" panose="020B0604020202020204" pitchFamily="34" charset="0"/>
                <a:ea typeface="Times New Roman" panose="02020603050405020304" pitchFamily="18" charset="0"/>
                <a:cs typeface="Times New Roman" panose="02020603050405020304" pitchFamily="18" charset="0"/>
                <a:hlinkClick r:id="rId5"/>
              </a:rPr>
              <a:t>IRIS</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and highlighting this to your Appraiser during your </a:t>
            </a:r>
            <a:r>
              <a:rPr lang="en-GB" sz="1400">
                <a:effectLst/>
                <a:latin typeface="Arial" panose="020B0604020202020204" pitchFamily="34" charset="0"/>
                <a:ea typeface="Times New Roman" panose="02020603050405020304" pitchFamily="18" charset="0"/>
                <a:cs typeface="Times New Roman" panose="02020603050405020304" pitchFamily="18" charset="0"/>
              </a:rPr>
              <a:t>appraisal discussion.</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Slide Number Placeholder 19">
            <a:extLst>
              <a:ext uri="{FF2B5EF4-FFF2-40B4-BE49-F238E27FC236}">
                <a16:creationId xmlns:a16="http://schemas.microsoft.com/office/drawing/2014/main" id="{7318B8E5-D1FF-2A75-EC0F-FDB2BFF39563}"/>
              </a:ext>
            </a:extLst>
          </p:cNvPr>
          <p:cNvSpPr>
            <a:spLocks noGrp="1"/>
          </p:cNvSpPr>
          <p:nvPr>
            <p:ph type="sldNum" sz="quarter" idx="12"/>
          </p:nvPr>
        </p:nvSpPr>
        <p:spPr>
          <a:xfrm>
            <a:off x="6273800" y="9370786"/>
            <a:ext cx="584200" cy="527403"/>
          </a:xfrm>
        </p:spPr>
        <p:txBody>
          <a:bodyPr/>
          <a:lstStyle/>
          <a:p>
            <a:pPr algn="ctr"/>
            <a:fld id="{4F02C6EB-178F-4ED7-A1AC-ADACDC82EB45}" type="slidenum">
              <a:rPr lang="en-GB" smtClean="0"/>
              <a:pPr algn="ctr"/>
              <a:t>9</a:t>
            </a:fld>
            <a:endParaRPr lang="en-GB" dirty="0"/>
          </a:p>
        </p:txBody>
      </p:sp>
    </p:spTree>
    <p:extLst>
      <p:ext uri="{BB962C8B-B14F-4D97-AF65-F5344CB8AC3E}">
        <p14:creationId xmlns:p14="http://schemas.microsoft.com/office/powerpoint/2010/main" val="18746695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1194</TotalTime>
  <Words>2800</Words>
  <Application>Microsoft Office PowerPoint</Application>
  <PresentationFormat>A4 Paper (210x297 mm)</PresentationFormat>
  <Paragraphs>204</Paragraphs>
  <Slides>14</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14</vt:i4>
      </vt:variant>
    </vt:vector>
  </HeadingPairs>
  <TitlesOfParts>
    <vt:vector size="19" baseType="lpstr">
      <vt:lpstr>Arial</vt:lpstr>
      <vt:lpstr>Calibri</vt:lpstr>
      <vt:lpstr>Calibri Light</vt:lpstr>
      <vt:lpstr>Helvetica Neue</vt:lpstr>
      <vt:lpstr>Office Theme</vt:lpstr>
      <vt:lpstr>Overview</vt:lpstr>
      <vt:lpstr>Support</vt:lpstr>
      <vt:lpstr>Access</vt:lpstr>
      <vt:lpstr>Creating an appraisal</vt:lpstr>
      <vt:lpstr>Part A tabs</vt:lpstr>
      <vt:lpstr>Part A tabs</vt:lpstr>
      <vt:lpstr>Part A tabs</vt:lpstr>
      <vt:lpstr>Part A tabs</vt:lpstr>
      <vt:lpstr>Part A tabs</vt:lpstr>
      <vt:lpstr>Part A tabs</vt:lpstr>
      <vt:lpstr>Part A tabs</vt:lpstr>
      <vt:lpstr>Part B tabs</vt:lpstr>
      <vt:lpstr>Part B tabs</vt:lpstr>
      <vt:lpstr>PAR HIGH LEVEL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Fouche, Carrie</dc:creator>
  <cp:lastModifiedBy>Fouche, Carrie</cp:lastModifiedBy>
  <cp:revision>98</cp:revision>
  <dcterms:created xsi:type="dcterms:W3CDTF">2023-02-15T17:08:10Z</dcterms:created>
  <dcterms:modified xsi:type="dcterms:W3CDTF">2023-03-20T16:58:06Z</dcterms:modified>
</cp:coreProperties>
</file>