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Lst>
  <p:notesMasterIdLst>
    <p:notesMasterId r:id="rId17"/>
  </p:notesMasterIdLst>
  <p:sldIdLst>
    <p:sldId id="256" r:id="rId5"/>
    <p:sldId id="608" r:id="rId6"/>
    <p:sldId id="607" r:id="rId7"/>
    <p:sldId id="617" r:id="rId8"/>
    <p:sldId id="605" r:id="rId9"/>
    <p:sldId id="609" r:id="rId10"/>
    <p:sldId id="611" r:id="rId11"/>
    <p:sldId id="610" r:id="rId12"/>
    <p:sldId id="606" r:id="rId13"/>
    <p:sldId id="614" r:id="rId14"/>
    <p:sldId id="619" r:id="rId15"/>
    <p:sldId id="61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gha, Karen" initials="SK" lastIdx="10" clrIdx="0">
    <p:extLst>
      <p:ext uri="{19B8F6BF-5375-455C-9EA6-DF929625EA0E}">
        <p15:presenceInfo xmlns:p15="http://schemas.microsoft.com/office/powerpoint/2012/main" userId="S::ucylkfl@ucl.ac.uk::1a947a56-2beb-44bc-810e-1c22da39ce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BE00"/>
    <a:srgbClr val="003D4C"/>
    <a:srgbClr val="0097A9"/>
    <a:srgbClr val="A4DBE8"/>
    <a:srgbClr val="00FFFF"/>
    <a:srgbClr val="EA7600"/>
    <a:srgbClr val="D6D2C4"/>
    <a:srgbClr val="8C8279"/>
    <a:srgbClr val="8DB9CA"/>
    <a:srgbClr val="B2E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38786-E0C9-E45F-62F1-DD4BEF50351B}" v="143" dt="2022-06-23T15:31:49.125"/>
    <p1510:client id="{2C81243F-6237-6DE5-FFB8-29EBD0B791CF}" v="4" dt="2022-06-24T09:17:22.953"/>
    <p1510:client id="{3DD471A0-1036-4B2E-ACD3-5D7599ABE9C1}" v="929" dt="2022-06-24T11:37:54.710"/>
    <p1510:client id="{E1755556-5936-213A-EFDC-9E155BB0CCDC}" v="28" dt="2022-06-24T11:29:13.82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EE1CD-6EDF-5C43-ACE9-942F6C137C3E}"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55201-7865-8744-8A9B-9F5FC03C5C4C}" type="slidenum">
              <a:rPr lang="en-US" smtClean="0"/>
              <a:t>‹#›</a:t>
            </a:fld>
            <a:endParaRPr lang="en-US"/>
          </a:p>
        </p:txBody>
      </p:sp>
    </p:spTree>
    <p:extLst>
      <p:ext uri="{BB962C8B-B14F-4D97-AF65-F5344CB8AC3E}">
        <p14:creationId xmlns:p14="http://schemas.microsoft.com/office/powerpoint/2010/main" val="17761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1</a:t>
            </a:fld>
            <a:endParaRPr lang="en-US"/>
          </a:p>
        </p:txBody>
      </p:sp>
    </p:spTree>
    <p:extLst>
      <p:ext uri="{BB962C8B-B14F-4D97-AF65-F5344CB8AC3E}">
        <p14:creationId xmlns:p14="http://schemas.microsoft.com/office/powerpoint/2010/main" val="384470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10</a:t>
            </a:fld>
            <a:endParaRPr lang="en-US"/>
          </a:p>
        </p:txBody>
      </p:sp>
    </p:spTree>
    <p:extLst>
      <p:ext uri="{BB962C8B-B14F-4D97-AF65-F5344CB8AC3E}">
        <p14:creationId xmlns:p14="http://schemas.microsoft.com/office/powerpoint/2010/main" val="237591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455201-7865-8744-8A9B-9F5FC03C5C4C}" type="slidenum">
              <a:rPr lang="en-US" smtClean="0"/>
              <a:t>11</a:t>
            </a:fld>
            <a:endParaRPr lang="en-US"/>
          </a:p>
        </p:txBody>
      </p:sp>
    </p:spTree>
    <p:extLst>
      <p:ext uri="{BB962C8B-B14F-4D97-AF65-F5344CB8AC3E}">
        <p14:creationId xmlns:p14="http://schemas.microsoft.com/office/powerpoint/2010/main" val="278631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ban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463"/>
            <a:ext cx="7886700" cy="994172"/>
          </a:xfrm>
          <a:prstGeom prst="rect">
            <a:avLst/>
          </a:prstGeom>
        </p:spPr>
        <p:txBody>
          <a:bodyPr/>
          <a:lstStyle>
            <a:lvl1pPr>
              <a:defRPr sz="3200" b="1">
                <a:solidFill>
                  <a:srgbClr val="8DB9CA"/>
                </a:solidFill>
                <a:latin typeface="Arial" charset="0"/>
                <a:ea typeface="Arial" charset="0"/>
                <a:cs typeface="Arial" charset="0"/>
              </a:defRPr>
            </a:lvl1pPr>
          </a:lstStyle>
          <a:p>
            <a:r>
              <a:rPr lang="en-US"/>
              <a:t>UCL Leadership </a:t>
            </a:r>
            <a:r>
              <a:rPr lang="en-US" err="1"/>
              <a:t>Programmes</a:t>
            </a:r>
            <a:endParaRPr lang="en-US"/>
          </a:p>
        </p:txBody>
      </p:sp>
      <p:sp>
        <p:nvSpPr>
          <p:cNvPr id="3" name="Content Placeholder 2"/>
          <p:cNvSpPr>
            <a:spLocks noGrp="1"/>
          </p:cNvSpPr>
          <p:nvPr>
            <p:ph idx="1"/>
          </p:nvPr>
        </p:nvSpPr>
        <p:spPr>
          <a:xfrm>
            <a:off x="628650" y="2405742"/>
            <a:ext cx="7886700" cy="2026683"/>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in banner">
    <p:spTree>
      <p:nvGrpSpPr>
        <p:cNvPr id="1" name=""/>
        <p:cNvGrpSpPr/>
        <p:nvPr/>
      </p:nvGrpSpPr>
      <p:grpSpPr>
        <a:xfrm>
          <a:off x="0" y="0"/>
          <a:ext cx="0" cy="0"/>
          <a:chOff x="0" y="0"/>
          <a:chExt cx="0" cy="0"/>
        </a:xfrm>
      </p:grpSpPr>
      <p:grpSp>
        <p:nvGrpSpPr>
          <p:cNvPr id="6" name="Group 5" descr="UCL's logo"/>
          <p:cNvGrpSpPr/>
          <p:nvPr userDrawn="1"/>
        </p:nvGrpSpPr>
        <p:grpSpPr>
          <a:xfrm>
            <a:off x="2858016" y="-6718"/>
            <a:ext cx="3808854" cy="308808"/>
            <a:chOff x="0" y="-1588"/>
            <a:chExt cx="9144000" cy="741363"/>
          </a:xfrm>
          <a:solidFill>
            <a:srgbClr val="D6D2C4"/>
          </a:solidFill>
        </p:grpSpPr>
        <p:sp>
          <p:nvSpPr>
            <p:cNvPr id="8"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7524000" y="360000"/>
              <a:ext cx="147064" cy="172800"/>
            </a:xfrm>
            <a:prstGeom prst="rect">
              <a:avLst/>
            </a:prstGeom>
            <a:noFill/>
          </p:spPr>
        </p:pic>
      </p:grpSp>
      <p:sp>
        <p:nvSpPr>
          <p:cNvPr id="9" name="Freeform 5">
            <a:extLst>
              <a:ext uri="{FF2B5EF4-FFF2-40B4-BE49-F238E27FC236}">
                <a16:creationId xmlns:a16="http://schemas.microsoft.com/office/drawing/2014/main" id="{B8939762-51C6-8244-847D-DA879DDEEA32}"/>
              </a:ext>
            </a:extLst>
          </p:cNvPr>
          <p:cNvSpPr>
            <a:spLocks/>
          </p:cNvSpPr>
          <p:nvPr userDrawn="1"/>
        </p:nvSpPr>
        <p:spPr bwMode="auto">
          <a:xfrm>
            <a:off x="-8323" y="-11282"/>
            <a:ext cx="3808854" cy="308808"/>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
            <a:extLst>
              <a:ext uri="{FF2B5EF4-FFF2-40B4-BE49-F238E27FC236}">
                <a16:creationId xmlns:a16="http://schemas.microsoft.com/office/drawing/2014/main" id="{4CAF6085-30A2-2D4D-8C8C-4E4CCDDC41FB}"/>
              </a:ext>
            </a:extLst>
          </p:cNvPr>
          <p:cNvSpPr>
            <a:spLocks/>
          </p:cNvSpPr>
          <p:nvPr userDrawn="1"/>
        </p:nvSpPr>
        <p:spPr bwMode="auto">
          <a:xfrm>
            <a:off x="5335146" y="-7495"/>
            <a:ext cx="3808854" cy="308808"/>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8DB9CA"/>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7174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reframe banner">
    <p:bg>
      <p:bgPr>
        <a:solidFill>
          <a:srgbClr val="8DB9C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38713"/>
            <a:ext cx="7886700" cy="678815"/>
          </a:xfrm>
          <a:prstGeom prst="rect">
            <a:avLst/>
          </a:prstGeom>
        </p:spPr>
        <p:txBody>
          <a:bodyPr/>
          <a:lstStyle>
            <a:lvl1pPr>
              <a:defRPr sz="3200" b="1">
                <a:solidFill>
                  <a:srgbClr val="8DB9CA"/>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sz="half" idx="1"/>
          </p:nvPr>
        </p:nvSpPr>
        <p:spPr>
          <a:xfrm>
            <a:off x="628650" y="2012185"/>
            <a:ext cx="3886200" cy="2620537"/>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012185"/>
            <a:ext cx="3886200" cy="262053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658"/>
            <a:ext cx="9144000" cy="409398"/>
          </a:xfrm>
          <a:prstGeom prst="rect">
            <a:avLst/>
          </a:prstGeom>
        </p:spPr>
      </p:pic>
      <p:sp>
        <p:nvSpPr>
          <p:cNvPr id="9" name="Text Placeholder 6"/>
          <p:cNvSpPr>
            <a:spLocks noGrp="1"/>
          </p:cNvSpPr>
          <p:nvPr>
            <p:ph type="body" sz="quarter" idx="12" hasCustomPrompt="1"/>
          </p:nvPr>
        </p:nvSpPr>
        <p:spPr>
          <a:xfrm>
            <a:off x="216000" y="216000"/>
            <a:ext cx="5488958" cy="293044"/>
          </a:xfrm>
        </p:spPr>
        <p:txBody>
          <a:bodyPr lIns="0" tIns="0" rIns="0" bIns="0">
            <a:noAutofit/>
          </a:bodyPr>
          <a:lstStyle>
            <a:lvl1pPr marL="0" indent="0">
              <a:lnSpc>
                <a:spcPct val="80000"/>
              </a:lnSpc>
              <a:buNone/>
              <a:defRPr sz="1100" baseline="0">
                <a:solidFill>
                  <a:schemeClr val="tx1"/>
                </a:solidFill>
              </a:defRPr>
            </a:lvl1pPr>
            <a:lvl2pPr marL="0" indent="0">
              <a:lnSpc>
                <a:spcPct val="80000"/>
              </a:lnSpc>
              <a:buNone/>
              <a:defRPr sz="1100">
                <a:solidFill>
                  <a:schemeClr val="tx1"/>
                </a:solidFill>
              </a:defRPr>
            </a:lvl2pPr>
            <a:lvl3pPr marL="0" indent="0">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stStyle>
          <a:p>
            <a:pPr lvl="0"/>
            <a:r>
              <a:rPr lang="en-US"/>
              <a:t>FACULTY, SCHOOL, DEPARTMENT OR INSTITUTE NAME HERE</a:t>
            </a:r>
          </a:p>
          <a:p>
            <a:pPr lvl="1"/>
            <a:r>
              <a:rPr lang="en-US"/>
              <a:t>SECOND TIER INFORMATION HERE IF NEEDED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00742"/>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txBox="1">
            <a:spLocks/>
          </p:cNvSpPr>
          <p:nvPr userDrawn="1"/>
        </p:nvSpPr>
        <p:spPr>
          <a:xfrm>
            <a:off x="165187" y="165584"/>
            <a:ext cx="3216840" cy="7049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rial" charset="0"/>
                <a:ea typeface="Arial" charset="0"/>
                <a:cs typeface="Arial" charset="0"/>
              </a:defRPr>
            </a:lvl1pPr>
          </a:lstStyle>
          <a:p>
            <a:pPr marL="12700"/>
            <a:endParaRPr lang="en-GB" sz="1000">
              <a:solidFill>
                <a:schemeClr val="bg1"/>
              </a:solidFill>
              <a:latin typeface="Arial"/>
              <a:cs typeface="Arial"/>
            </a:endParaRPr>
          </a:p>
        </p:txBody>
      </p:sp>
    </p:spTree>
    <p:extLst>
      <p:ext uri="{BB962C8B-B14F-4D97-AF65-F5344CB8AC3E}">
        <p14:creationId xmlns:p14="http://schemas.microsoft.com/office/powerpoint/2010/main" val="308303588"/>
      </p:ext>
    </p:extLst>
  </p:cSld>
  <p:clrMap bg1="lt1" tx1="dk1" bg2="lt2" tx2="dk2" accent1="accent1" accent2="accent2" accent3="accent3" accent4="accent4" accent5="accent5" accent6="accent6" hlink="hlink" folHlink="folHlink"/>
  <p:sldLayoutIdLst>
    <p:sldLayoutId id="2147483797" r:id="rId1"/>
    <p:sldLayoutId id="2147483811" r:id="rId2"/>
    <p:sldLayoutId id="214748381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90000" indent="-90000" algn="l" defTabSz="685800" rtl="0" eaLnBrk="1" latinLnBrk="0" hangingPunct="1">
        <a:lnSpc>
          <a:spcPct val="90000"/>
        </a:lnSpc>
        <a:spcBef>
          <a:spcPts val="750"/>
        </a:spcBef>
        <a:buFont typeface="Arial" panose="020B0604020202020204" pitchFamily="34" charset="0"/>
        <a:buChar char="•"/>
        <a:defRPr sz="2800" b="1" kern="1200">
          <a:solidFill>
            <a:schemeClr val="tx1"/>
          </a:solidFill>
          <a:latin typeface="Arial" charset="0"/>
          <a:ea typeface="Arial" charset="0"/>
          <a:cs typeface="Arial" charset="0"/>
        </a:defRPr>
      </a:lvl1pPr>
      <a:lvl2pPr marL="90000" indent="-9000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Arial" charset="0"/>
          <a:ea typeface="Arial" charset="0"/>
          <a:cs typeface="Arial" charset="0"/>
        </a:defRPr>
      </a:lvl2pPr>
      <a:lvl3pPr marL="90000" indent="-90000" algn="l" defTabSz="685800" rtl="0" eaLnBrk="1" latinLnBrk="0" hangingPunct="1">
        <a:lnSpc>
          <a:spcPct val="90000"/>
        </a:lnSpc>
        <a:spcBef>
          <a:spcPts val="375"/>
        </a:spcBef>
        <a:buFont typeface="Arial" panose="020B0604020202020204" pitchFamily="34" charset="0"/>
        <a:buChar char="•"/>
        <a:defRPr sz="1400" b="1" kern="1200">
          <a:solidFill>
            <a:schemeClr val="tx1"/>
          </a:solidFill>
          <a:latin typeface="Arial" charset="0"/>
          <a:ea typeface="Arial" charset="0"/>
          <a:cs typeface="Arial" charset="0"/>
        </a:defRPr>
      </a:lvl3pPr>
      <a:lvl4pPr marL="90000" indent="-90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charset="0"/>
          <a:ea typeface="Arial" charset="0"/>
          <a:cs typeface="Arial" charset="0"/>
        </a:defRPr>
      </a:lvl4pPr>
      <a:lvl5pPr marL="90000" indent="-9000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l.ac.uk/human-resources/learning-development/learning-academy/researcher-development/research-team-lead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cl.ac.uk/human-resources/learning-development/learning-academy/ucl-leadership-programmes/experienced-pi-program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university-leaders-program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strategic-lead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advancing-lead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emerging-lead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senior-women-leadershi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cl.ac.uk/human-resources/learning-development/learning-academy/ucl-leadership-programmes/women-leadershi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3FC2-32BE-BA40-8844-82D920173DC1}"/>
              </a:ext>
            </a:extLst>
          </p:cNvPr>
          <p:cNvSpPr>
            <a:spLocks noGrp="1"/>
          </p:cNvSpPr>
          <p:nvPr>
            <p:ph type="title"/>
          </p:nvPr>
        </p:nvSpPr>
        <p:spPr/>
        <p:txBody>
          <a:bodyPr/>
          <a:lstStyle/>
          <a:p>
            <a:r>
              <a:rPr lang="en-US"/>
              <a:t>UCL Leadership </a:t>
            </a:r>
            <a:r>
              <a:rPr lang="en-US" err="1"/>
              <a:t>Programmes</a:t>
            </a:r>
            <a:br>
              <a:rPr lang="en-US"/>
            </a:br>
            <a:r>
              <a:rPr lang="en-US"/>
              <a:t>Supporting your leadership development at UCL</a:t>
            </a:r>
          </a:p>
        </p:txBody>
      </p:sp>
      <p:pic>
        <p:nvPicPr>
          <p:cNvPr id="10" name="Picture 9" descr="Graphic showing colleagues working at a table.&#10;&#10;With the title UCL Leadership Programmes, Supporting your leadership development at UCL&#10;&#10;">
            <a:extLst>
              <a:ext uri="{FF2B5EF4-FFF2-40B4-BE49-F238E27FC236}">
                <a16:creationId xmlns:a16="http://schemas.microsoft.com/office/drawing/2014/main" id="{C985EE5D-FF0B-AA47-AAB1-C0AA1BFA6E4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6775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5A8EE8-4FA5-5F4F-B566-EDDAAB2A5978}"/>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510591370"/>
              </p:ext>
            </p:extLst>
          </p:nvPr>
        </p:nvGraphicFramePr>
        <p:xfrm>
          <a:off x="3868332" y="511355"/>
          <a:ext cx="4964171" cy="4120791"/>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413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dirty="0">
                          <a:solidFill>
                            <a:srgbClr val="003D4C"/>
                          </a:solidFill>
                          <a:latin typeface="Arial"/>
                          <a:cs typeface="Arial"/>
                        </a:rPr>
                        <a:t>16 hours</a:t>
                      </a:r>
                      <a:endParaRPr lang="en-US" sz="900" b="0" kern="1200" dirty="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317796">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dirty="0">
                          <a:solidFill>
                            <a:srgbClr val="003D4C"/>
                          </a:solidFill>
                          <a:latin typeface="Arial"/>
                          <a:cs typeface="Arial"/>
                        </a:rPr>
                        <a:t>64 Seats (4 Cohorts)</a:t>
                      </a:r>
                      <a:endParaRPr lang="en-US"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938557">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Understand the importance and role of a research team leader</a:t>
                      </a:r>
                      <a:endParaRPr lang="en-US" sz="1050" dirty="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Build and lead a more impactful research team in changing times</a:t>
                      </a:r>
                      <a:endParaRPr lang="en-IE" sz="1050" dirty="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Understand how to engage in team building and collaborative working</a:t>
                      </a:r>
                      <a:endParaRPr lang="en-IE" sz="1050" dirty="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Explore ways to address and resolve challenges arising from leading teams in changing times</a:t>
                      </a:r>
                      <a:endParaRPr lang="en-IE" sz="1050" dirty="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Develop a strategy for creating a personal vision for your research career</a:t>
                      </a:r>
                      <a:endParaRPr lang="en-IE" sz="1050" dirty="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dirty="0">
                          <a:solidFill>
                            <a:srgbClr val="003D4C"/>
                          </a:solidFill>
                          <a:latin typeface="Arial"/>
                          <a:cs typeface="Arial"/>
                        </a:rPr>
                        <a:t>Lead more effective team meetings</a:t>
                      </a:r>
                      <a:endParaRPr lang="en-IE"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582625">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a:cs typeface="Arial"/>
                        </a:rPr>
                        <a:t>Existing research team leaders or experienced researchers with potential to lead a research team (e.g. FLF fellows) at grades 8 to 9</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275423">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en-IE" sz="1050" b="0" i="0" u="none" strike="noStrike" noProof="0" dirty="0">
                          <a:solidFill>
                            <a:srgbClr val="003D4C"/>
                          </a:solidFill>
                          <a:latin typeface="Arial"/>
                          <a:cs typeface="Arial"/>
                        </a:rPr>
                        <a:t>Cohort 1: 30 Jan – 07 Feb 2023 (10:00 - 13:00 - Online)</a:t>
                      </a:r>
                    </a:p>
                    <a:p>
                      <a:pPr marL="171450" lvl="0" indent="-171450" algn="l">
                        <a:lnSpc>
                          <a:spcPct val="100000"/>
                        </a:lnSpc>
                        <a:spcBef>
                          <a:spcPts val="0"/>
                        </a:spcBef>
                        <a:spcAft>
                          <a:spcPts val="0"/>
                        </a:spcAft>
                        <a:buFont typeface="Arial" panose="020B0604020202020204" pitchFamily="34" charset="0"/>
                        <a:buChar char="•"/>
                      </a:pPr>
                      <a:r>
                        <a:rPr lang="en-IE" sz="1050" b="0" i="0" u="none" strike="noStrike" noProof="0" dirty="0">
                          <a:solidFill>
                            <a:srgbClr val="003D4C"/>
                          </a:solidFill>
                          <a:latin typeface="Arial"/>
                          <a:cs typeface="Arial"/>
                        </a:rPr>
                        <a:t>Cohort 2: 25 Apr – 03 May 2023 (10:00 - 13:00 - Online)</a:t>
                      </a:r>
                    </a:p>
                    <a:p>
                      <a:pPr marL="171450" lvl="0" indent="-171450" algn="l">
                        <a:lnSpc>
                          <a:spcPct val="100000"/>
                        </a:lnSpc>
                        <a:spcBef>
                          <a:spcPts val="0"/>
                        </a:spcBef>
                        <a:spcAft>
                          <a:spcPts val="0"/>
                        </a:spcAft>
                        <a:buFont typeface="Arial" panose="020B0604020202020204" pitchFamily="34" charset="0"/>
                        <a:buChar char="•"/>
                      </a:pPr>
                      <a:r>
                        <a:rPr lang="en-IE" sz="1050" b="0" i="0" u="none" strike="noStrike" noProof="0" dirty="0">
                          <a:solidFill>
                            <a:srgbClr val="003D4C"/>
                          </a:solidFill>
                          <a:latin typeface="Arial"/>
                          <a:cs typeface="Arial"/>
                        </a:rPr>
                        <a:t>Cohort 3: 05 Jun – 13 Jun 2023 (10:00 – 13:00 - Online)</a:t>
                      </a:r>
                    </a:p>
                    <a:p>
                      <a:pPr marL="171450" lvl="0" indent="-171450" algn="l">
                        <a:lnSpc>
                          <a:spcPct val="100000"/>
                        </a:lnSpc>
                        <a:spcBef>
                          <a:spcPts val="0"/>
                        </a:spcBef>
                        <a:spcAft>
                          <a:spcPts val="0"/>
                        </a:spcAft>
                        <a:buFont typeface="Arial" panose="020B0604020202020204" pitchFamily="34" charset="0"/>
                        <a:buChar char="•"/>
                      </a:pPr>
                      <a:r>
                        <a:rPr lang="en-IE" sz="1050" b="0" i="0" u="none" strike="noStrike" noProof="0" dirty="0">
                          <a:solidFill>
                            <a:srgbClr val="003D4C"/>
                          </a:solidFill>
                          <a:latin typeface="Arial"/>
                          <a:cs typeface="Arial"/>
                        </a:rPr>
                        <a:t>Cohort 4: 10 Jul – 11 Jul 2023 (09:00 – 17:15 – Face-to-Face)</a:t>
                      </a:r>
                    </a:p>
                    <a:p>
                      <a:pPr lvl="0" algn="l">
                        <a:lnSpc>
                          <a:spcPct val="100000"/>
                        </a:lnSpc>
                        <a:spcBef>
                          <a:spcPts val="0"/>
                        </a:spcBef>
                        <a:spcAft>
                          <a:spcPts val="0"/>
                        </a:spcAft>
                        <a:buNone/>
                      </a:pPr>
                      <a:endParaRPr lang="en-IE" sz="1050" b="0" i="0" u="none" strike="noStrike" noProof="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48077466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227741" y="661827"/>
            <a:ext cx="3544967"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lang="en-IE" sz="1800" b="1">
                <a:solidFill>
                  <a:srgbClr val="F6BE00"/>
                </a:solidFill>
                <a:latin typeface="Arial"/>
                <a:ea typeface="+mn-ea"/>
                <a:cs typeface="Arial"/>
              </a:rPr>
              <a:t>Advancing</a:t>
            </a:r>
            <a:br>
              <a:rPr lang="en-IE" sz="1800" b="1">
                <a:solidFill>
                  <a:srgbClr val="F6BE00"/>
                </a:solidFill>
                <a:latin typeface="Arial"/>
                <a:ea typeface="+mn-ea"/>
                <a:cs typeface="Arial"/>
              </a:rPr>
            </a:br>
            <a:r>
              <a:rPr lang="en-IE" sz="1800" b="1">
                <a:solidFill>
                  <a:srgbClr val="F6BE00"/>
                </a:solidFill>
                <a:latin typeface="Arial"/>
                <a:ea typeface="+mn-ea"/>
                <a:cs typeface="Arial"/>
              </a:rPr>
              <a:t>Principal Investigator </a:t>
            </a:r>
            <a:br>
              <a:rPr lang="en-IE" sz="1800" b="1">
                <a:solidFill>
                  <a:srgbClr val="F6BE00"/>
                </a:solidFill>
                <a:latin typeface="Arial"/>
                <a:ea typeface="+mn-ea"/>
                <a:cs typeface="Arial"/>
              </a:rPr>
            </a:br>
            <a:r>
              <a:rPr lang="en-IE" sz="1800" b="1">
                <a:solidFill>
                  <a:srgbClr val="F6BE00"/>
                </a:solidFill>
                <a:latin typeface="Arial"/>
                <a:ea typeface="+mn-ea"/>
                <a:cs typeface="Arial"/>
              </a:rPr>
              <a:t>Programme</a:t>
            </a:r>
            <a:r>
              <a:rPr lang="en-IE" sz="1800">
                <a:ea typeface="+mj-lt"/>
                <a:cs typeface="+mj-lt"/>
              </a:rPr>
              <a:t> </a:t>
            </a:r>
            <a:br>
              <a:rPr lang="en-IE" sz="1800">
                <a:solidFill>
                  <a:srgbClr val="000000"/>
                </a:solidFill>
                <a:latin typeface="Calibri Light"/>
                <a:ea typeface="+mn-ea"/>
                <a:cs typeface="Calibri Light"/>
              </a:rPr>
            </a:br>
            <a:r>
              <a:rPr lang="en-IE" sz="1400" b="1">
                <a:solidFill>
                  <a:srgbClr val="F6BE00"/>
                </a:solidFill>
                <a:latin typeface="Arial"/>
                <a:ea typeface="+mn-ea"/>
                <a:cs typeface="Arial"/>
              </a:rPr>
              <a:t>(previously Research</a:t>
            </a:r>
            <a:r>
              <a:rPr kumimoji="0" lang="en-IE" sz="1400" b="1" i="0" u="none" strike="noStrike" kern="1200" cap="none" spc="0" normalizeH="0" baseline="0" noProof="0">
                <a:ln>
                  <a:noFill/>
                </a:ln>
                <a:solidFill>
                  <a:srgbClr val="F6BE00"/>
                </a:solidFill>
                <a:effectLst/>
                <a:uLnTx/>
                <a:uFillTx/>
                <a:latin typeface="Arial"/>
                <a:ea typeface="+mn-ea"/>
                <a:cs typeface="Arial"/>
              </a:rPr>
              <a:t> Team Leaders)</a:t>
            </a:r>
            <a:endParaRPr lang="en-US" sz="1400">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defTabSz="914400">
              <a:lnSpc>
                <a:spcPct val="100000"/>
              </a:lnSpc>
              <a:spcBef>
                <a:spcPts val="0"/>
              </a:spcBef>
              <a:defRPr/>
            </a:pPr>
            <a:r>
              <a:rPr lang="en-IE" sz="1200">
                <a:solidFill>
                  <a:schemeClr val="bg1">
                    <a:lumMod val="95000"/>
                  </a:schemeClr>
                </a:solidFill>
                <a:latin typeface="Arial" panose="020B0604020202020204" pitchFamily="34" charset="0"/>
                <a:ea typeface="+mn-ea"/>
                <a:cs typeface="Arial" panose="020B0604020202020204" pitchFamily="34" charset="0"/>
              </a:rPr>
              <a:t>Equips early-stage Principal Investigators with the skills and tools to lead a research team whilst developing a research career. </a:t>
            </a:r>
            <a:br>
              <a:rPr lang="en-IE" sz="1200">
                <a:solidFill>
                  <a:schemeClr val="bg1">
                    <a:lumMod val="95000"/>
                  </a:schemeClr>
                </a:solidFill>
                <a:latin typeface="Arial" panose="020B0604020202020204" pitchFamily="34" charset="0"/>
                <a:ea typeface="+mn-ea"/>
                <a:cs typeface="Arial" panose="020B0604020202020204" pitchFamily="34" charset="0"/>
              </a:rPr>
            </a:br>
            <a:br>
              <a:rPr lang="en-IE" sz="1200">
                <a:solidFill>
                  <a:schemeClr val="bg1">
                    <a:lumMod val="95000"/>
                  </a:schemeClr>
                </a:solidFill>
                <a:latin typeface="Arial" panose="020B0604020202020204" pitchFamily="34" charset="0"/>
                <a:ea typeface="+mn-ea"/>
                <a:cs typeface="Arial" panose="020B0604020202020204" pitchFamily="34" charset="0"/>
              </a:rPr>
            </a:br>
            <a:r>
              <a:rPr lang="en-IE" sz="1200">
                <a:solidFill>
                  <a:schemeClr val="bg1">
                    <a:lumMod val="95000"/>
                  </a:schemeClr>
                </a:solidFill>
                <a:latin typeface="Arial" panose="020B0604020202020204" pitchFamily="34" charset="0"/>
                <a:ea typeface="+mn-ea"/>
                <a:cs typeface="Arial" panose="020B0604020202020204" pitchFamily="34" charset="0"/>
              </a:rPr>
              <a:t>A key feature of this leadership programme is its focus on developing the ability to lead in challenging times and periods of change in the research landscape. </a:t>
            </a:r>
            <a:br>
              <a:rPr lang="en-IE" sz="1200">
                <a:solidFill>
                  <a:schemeClr val="bg1">
                    <a:lumMod val="95000"/>
                  </a:schemeClr>
                </a:solidFill>
                <a:latin typeface="Arial" panose="020B0604020202020204" pitchFamily="34" charset="0"/>
                <a:ea typeface="+mn-ea"/>
                <a:cs typeface="Arial" panose="020B0604020202020204" pitchFamily="34" charset="0"/>
              </a:rPr>
            </a:br>
            <a:br>
              <a:rPr lang="en-IE" sz="1200">
                <a:solidFill>
                  <a:schemeClr val="bg1">
                    <a:lumMod val="95000"/>
                  </a:schemeClr>
                </a:solidFill>
                <a:latin typeface="Arial" panose="020B0604020202020204" pitchFamily="34" charset="0"/>
                <a:ea typeface="+mn-ea"/>
                <a:cs typeface="Arial" panose="020B0604020202020204" pitchFamily="34" charset="0"/>
              </a:rPr>
            </a:br>
            <a:r>
              <a:rPr lang="en-IE" sz="1200">
                <a:solidFill>
                  <a:schemeClr val="bg1">
                    <a:lumMod val="95000"/>
                  </a:schemeClr>
                </a:solidFill>
                <a:latin typeface="Arial" panose="020B0604020202020204" pitchFamily="34" charset="0"/>
                <a:ea typeface="+mn-ea"/>
                <a:cs typeface="Arial" panose="020B0604020202020204" pitchFamily="34" charset="0"/>
              </a:rPr>
              <a:t>The programme offers participants a unique opportunity to have a hands-on experience of leading a team of researchers through group exercises.</a:t>
            </a:r>
            <a:endParaRPr lang="en-US" sz="1200">
              <a:solidFill>
                <a:schemeClr val="bg1">
                  <a:lumMod val="95000"/>
                </a:schemeClr>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9BAA663-23B1-4095-9DD1-021B966D6070}"/>
              </a:ext>
            </a:extLst>
          </p:cNvPr>
          <p:cNvSpPr txBox="1"/>
          <p:nvPr/>
        </p:nvSpPr>
        <p:spPr>
          <a:xfrm>
            <a:off x="3772708" y="4632145"/>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webpage</a:t>
            </a:r>
            <a:r>
              <a:rPr lang="en-GB" sz="1000" dirty="0">
                <a:solidFill>
                  <a:schemeClr val="bg1"/>
                </a:solidFill>
                <a:latin typeface="Arial" panose="020B0604020202020204" pitchFamily="34" charset="0"/>
                <a:cs typeface="Arial" panose="020B0604020202020204" pitchFamily="34" charset="0"/>
              </a:rPr>
              <a:t> for full details and dates</a:t>
            </a:r>
          </a:p>
        </p:txBody>
      </p:sp>
    </p:spTree>
    <p:extLst>
      <p:ext uri="{BB962C8B-B14F-4D97-AF65-F5344CB8AC3E}">
        <p14:creationId xmlns:p14="http://schemas.microsoft.com/office/powerpoint/2010/main" val="15679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5A8EE8-4FA5-5F4F-B566-EDDAAB2A5978}"/>
              </a:ext>
              <a:ext uri="{C183D7F6-B498-43B3-948B-1728B52AA6E4}">
                <adec:decorative xmlns:adec="http://schemas.microsoft.com/office/drawing/2017/decorative" val="1"/>
              </a:ext>
            </a:extLst>
          </p:cNvPr>
          <p:cNvSpPr/>
          <p:nvPr/>
        </p:nvSpPr>
        <p:spPr>
          <a:xfrm>
            <a:off x="0" y="274920"/>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3539986670"/>
              </p:ext>
            </p:extLst>
          </p:nvPr>
        </p:nvGraphicFramePr>
        <p:xfrm>
          <a:off x="3786135" y="681213"/>
          <a:ext cx="4964171" cy="3781073"/>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4832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a:solidFill>
                            <a:srgbClr val="003D4C"/>
                          </a:solidFill>
                          <a:latin typeface="Arial"/>
                          <a:cs typeface="Arial"/>
                        </a:rPr>
                        <a:t>16 hours</a:t>
                      </a:r>
                      <a:endParaRPr lang="en-US" sz="105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371737">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dirty="0">
                          <a:solidFill>
                            <a:srgbClr val="003D4C"/>
                          </a:solidFill>
                          <a:latin typeface="Arial"/>
                          <a:cs typeface="Arial"/>
                        </a:rPr>
                        <a:t>40 Seats (2 Cohorts)</a:t>
                      </a:r>
                      <a:endParaRPr lang="en-US"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117695">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Clr>
                          <a:srgbClr val="003D4C"/>
                        </a:buClr>
                        <a:buFont typeface="Arial"/>
                        <a:buChar char="•"/>
                      </a:pPr>
                      <a:r>
                        <a:rPr lang="en-US" sz="1050" b="0" i="0" u="none" strike="noStrike" kern="1200" noProof="0">
                          <a:solidFill>
                            <a:srgbClr val="003D4C"/>
                          </a:solidFill>
                          <a:latin typeface="Arial"/>
                          <a:ea typeface="+mn-ea"/>
                          <a:cs typeface="Arial"/>
                        </a:rPr>
                        <a:t>Understand your identity and challenges as a research leader,</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Explore the nature of academic research leadership models including devolved and distributed leadership,</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Understand and apply your emotional intelligence skills,</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Develop the competencies of inclusive leadership to leverage the value of diverse teams, </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Develop strategies for your political astuteness capability and strategic alignment with organisational goals,</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Improve facilitation skills to increase the effectiveness of research teams,</a:t>
                      </a:r>
                      <a:endParaRPr lang="en-GB" sz="1050" b="0" i="0" u="none" strike="noStrike" kern="1200" noProof="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b="0" i="0" u="none" strike="noStrike" kern="1200" noProof="0">
                          <a:solidFill>
                            <a:srgbClr val="003D4C"/>
                          </a:solidFill>
                          <a:latin typeface="Arial"/>
                          <a:ea typeface="+mn-ea"/>
                          <a:cs typeface="Arial"/>
                        </a:rPr>
                        <a:t>Explore strategic leadership in a changed and changing HE.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537830">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kern="1200" noProof="0">
                          <a:solidFill>
                            <a:srgbClr val="003D4C"/>
                          </a:solidFill>
                          <a:latin typeface="Arial"/>
                          <a:ea typeface="+mn-ea"/>
                          <a:cs typeface="Arial"/>
                        </a:rPr>
                        <a:t>Experienced Principal Investigators  (with at least 2 years' experience, or one full budget cycle, leading a project) at grades 9 or 10</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54582">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kern="1200" noProof="0" dirty="0">
                          <a:solidFill>
                            <a:srgbClr val="003D4C"/>
                          </a:solidFill>
                          <a:latin typeface="Arial"/>
                          <a:ea typeface="+mn-ea"/>
                          <a:cs typeface="Arial"/>
                        </a:rPr>
                        <a:t>Cohort 1: Mar 2023 (Online)</a:t>
                      </a:r>
                      <a:br>
                        <a:rPr lang="en-IE" sz="1050" b="0" i="0" u="none" strike="noStrike" kern="1200" noProof="0" dirty="0">
                          <a:solidFill>
                            <a:srgbClr val="003D4C"/>
                          </a:solidFill>
                          <a:latin typeface="Arial"/>
                          <a:ea typeface="+mn-ea"/>
                          <a:cs typeface="Arial"/>
                        </a:rPr>
                      </a:br>
                      <a:r>
                        <a:rPr lang="en-IE" sz="1050" b="0" i="0" u="none" strike="noStrike" kern="1200" noProof="0" dirty="0">
                          <a:solidFill>
                            <a:srgbClr val="003D4C"/>
                          </a:solidFill>
                          <a:latin typeface="Arial"/>
                          <a:ea typeface="+mn-ea"/>
                          <a:cs typeface="Arial"/>
                        </a:rPr>
                        <a:t>Cohort 2: May 2023 (Face-to-Face)</a:t>
                      </a:r>
                    </a:p>
                    <a:p>
                      <a:pPr lvl="0" algn="l">
                        <a:lnSpc>
                          <a:spcPct val="100000"/>
                        </a:lnSpc>
                        <a:spcBef>
                          <a:spcPts val="0"/>
                        </a:spcBef>
                        <a:spcAft>
                          <a:spcPts val="0"/>
                        </a:spcAft>
                        <a:buNone/>
                      </a:pPr>
                      <a:endParaRPr lang="en-IE" sz="1050" b="0" i="0" u="none" strike="noStrike" kern="1200" noProof="0" dirty="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48077466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921752"/>
            <a:ext cx="3472722"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kumimoji="0" lang="en-IE" sz="1800" b="1" i="0" u="none" strike="noStrike" kern="1200" cap="none" spc="0" normalizeH="0" baseline="0" noProof="0">
                <a:ln>
                  <a:noFill/>
                </a:ln>
                <a:solidFill>
                  <a:srgbClr val="F6BE00"/>
                </a:solidFill>
                <a:effectLst/>
                <a:uLnTx/>
                <a:uFillTx/>
                <a:latin typeface="Arial"/>
                <a:ea typeface="+mn-ea"/>
                <a:cs typeface="Arial"/>
              </a:rPr>
              <a:t>Experienced </a:t>
            </a:r>
            <a:br>
              <a:rPr kumimoji="0" lang="en-IE" sz="1800" b="1" i="0" u="none" strike="noStrike" kern="1200" cap="none" spc="0" normalizeH="0" baseline="0" noProof="0">
                <a:ln>
                  <a:noFill/>
                </a:ln>
                <a:solidFill>
                  <a:srgbClr val="F6BE00"/>
                </a:solidFill>
                <a:effectLst/>
                <a:uLnTx/>
                <a:uFillTx/>
                <a:latin typeface="Arial"/>
                <a:ea typeface="+mn-ea"/>
                <a:cs typeface="Arial"/>
              </a:rPr>
            </a:br>
            <a:r>
              <a:rPr kumimoji="0" lang="en-IE" sz="1800" b="1" i="0" u="none" strike="noStrike" kern="1200" cap="none" spc="0" normalizeH="0" baseline="0" noProof="0">
                <a:ln>
                  <a:noFill/>
                </a:ln>
                <a:solidFill>
                  <a:srgbClr val="F6BE00"/>
                </a:solidFill>
                <a:effectLst/>
                <a:uLnTx/>
                <a:uFillTx/>
                <a:latin typeface="Arial"/>
                <a:ea typeface="+mn-ea"/>
                <a:cs typeface="Arial"/>
              </a:rPr>
              <a:t>Principal Investigators </a:t>
            </a:r>
            <a:br>
              <a:rPr lang="en-IE"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IE" sz="1800" b="1" i="0" u="none" strike="noStrike" kern="1200" cap="none" spc="0" normalizeH="0" baseline="0" noProof="0">
                <a:ln>
                  <a:noFill/>
                </a:ln>
                <a:solidFill>
                  <a:srgbClr val="F6BE00"/>
                </a:solidFill>
                <a:effectLst/>
                <a:uLnTx/>
                <a:uFillTx/>
                <a:latin typeface="Arial"/>
                <a:ea typeface="+mn-ea"/>
                <a:cs typeface="Arial"/>
              </a:rPr>
              <a:t>Programme</a:t>
            </a:r>
            <a:r>
              <a:rPr lang="en-IE" sz="1800" b="1">
                <a:solidFill>
                  <a:srgbClr val="F6BE00"/>
                </a:solidFill>
                <a:latin typeface="Arial"/>
                <a:ea typeface="+mn-ea"/>
                <a:cs typeface="Arial"/>
              </a:rPr>
              <a:t> </a:t>
            </a:r>
            <a:endPar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defTabSz="914400">
              <a:lnSpc>
                <a:spcPct val="100000"/>
              </a:lnSpc>
              <a:spcBef>
                <a:spcPts val="0"/>
              </a:spcBef>
              <a:defRPr/>
            </a:pPr>
            <a:r>
              <a:rPr lang="en-GB" sz="1200">
                <a:solidFill>
                  <a:schemeClr val="bg1">
                    <a:lumMod val="95000"/>
                  </a:schemeClr>
                </a:solidFill>
                <a:latin typeface="Arial" panose="020B0604020202020204" pitchFamily="34" charset="0"/>
                <a:ea typeface="+mn-ea"/>
                <a:cs typeface="Arial" panose="020B0604020202020204" pitchFamily="34" charset="0"/>
              </a:rPr>
              <a:t>Helps senior researchers reflect on their leadership skills and amplify their strategic planning in their contexts and situations, and on creating conditions to enable them to become an effective research leader.</a:t>
            </a:r>
            <a:br>
              <a:rPr lang="en-GB" sz="1200">
                <a:solidFill>
                  <a:schemeClr val="bg1">
                    <a:lumMod val="95000"/>
                  </a:schemeClr>
                </a:solidFill>
                <a:latin typeface="Arial" panose="020B0604020202020204" pitchFamily="34" charset="0"/>
                <a:ea typeface="+mn-ea"/>
                <a:cs typeface="Arial" panose="020B0604020202020204" pitchFamily="34" charset="0"/>
              </a:rPr>
            </a:br>
            <a:br>
              <a:rPr lang="en-GB" sz="1200">
                <a:solidFill>
                  <a:schemeClr val="bg1">
                    <a:lumMod val="95000"/>
                  </a:schemeClr>
                </a:solidFill>
                <a:latin typeface="Arial" panose="020B0604020202020204" pitchFamily="34" charset="0"/>
                <a:ea typeface="+mn-ea"/>
                <a:cs typeface="Arial" panose="020B0604020202020204" pitchFamily="34" charset="0"/>
              </a:rPr>
            </a:br>
            <a:r>
              <a:rPr lang="en-GB" sz="1200">
                <a:solidFill>
                  <a:schemeClr val="bg1">
                    <a:lumMod val="95000"/>
                  </a:schemeClr>
                </a:solidFill>
                <a:latin typeface="Arial" panose="020B0604020202020204" pitchFamily="34" charset="0"/>
                <a:ea typeface="+mn-ea"/>
                <a:cs typeface="Arial" panose="020B0604020202020204" pitchFamily="34" charset="0"/>
              </a:rPr>
              <a:t>Essential part of the programme is a series of five concise (20-min) coaching sessions.</a:t>
            </a:r>
            <a:endParaRPr lang="en-US" sz="1200">
              <a:solidFill>
                <a:schemeClr val="bg1">
                  <a:lumMod val="95000"/>
                </a:schemeClr>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E2422C5-CBCB-4981-9DB8-D60E60059D34}"/>
              </a:ext>
            </a:extLst>
          </p:cNvPr>
          <p:cNvSpPr txBox="1"/>
          <p:nvPr/>
        </p:nvSpPr>
        <p:spPr>
          <a:xfrm>
            <a:off x="3721000" y="4510502"/>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webpage </a:t>
            </a:r>
            <a:r>
              <a:rPr lang="en-GB" sz="1000" dirty="0">
                <a:solidFill>
                  <a:schemeClr val="bg1"/>
                </a:solidFill>
                <a:latin typeface="Arial" panose="020B0604020202020204" pitchFamily="34" charset="0"/>
                <a:cs typeface="Arial" panose="020B0604020202020204" pitchFamily="34" charset="0"/>
              </a:rPr>
              <a:t>for full details and dates</a:t>
            </a:r>
          </a:p>
        </p:txBody>
      </p:sp>
    </p:spTree>
    <p:extLst>
      <p:ext uri="{BB962C8B-B14F-4D97-AF65-F5344CB8AC3E}">
        <p14:creationId xmlns:p14="http://schemas.microsoft.com/office/powerpoint/2010/main" val="360567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BE515-DBFB-4A4E-930A-2C167DD5704F}"/>
              </a:ext>
              <a:ext uri="{C183D7F6-B498-43B3-948B-1728B52AA6E4}">
                <adec:decorative xmlns:adec="http://schemas.microsoft.com/office/drawing/2017/decorative" val="1"/>
              </a:ext>
            </a:extLst>
          </p:cNvPr>
          <p:cNvSpPr/>
          <p:nvPr/>
        </p:nvSpPr>
        <p:spPr>
          <a:xfrm>
            <a:off x="0" y="410142"/>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3593631478"/>
              </p:ext>
            </p:extLst>
          </p:nvPr>
        </p:nvGraphicFramePr>
        <p:xfrm>
          <a:off x="3922690" y="873720"/>
          <a:ext cx="4964171" cy="3698955"/>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dirty="0">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i="0" u="none" strike="noStrike" noProof="0" dirty="0">
                          <a:solidFill>
                            <a:srgbClr val="003D4C"/>
                          </a:solidFill>
                          <a:latin typeface="Arial"/>
                          <a:cs typeface="Arial"/>
                        </a:rPr>
                        <a:t>22.5 hours </a:t>
                      </a:r>
                    </a:p>
                    <a:p>
                      <a:pPr lvl="0" algn="l">
                        <a:lnSpc>
                          <a:spcPct val="100000"/>
                        </a:lnSpc>
                        <a:spcBef>
                          <a:spcPts val="0"/>
                        </a:spcBef>
                        <a:spcAft>
                          <a:spcPts val="0"/>
                        </a:spcAft>
                        <a:buNone/>
                      </a:pPr>
                      <a:r>
                        <a:rPr lang="en-IE" sz="1050" b="0" i="0" u="none" strike="noStrike" noProof="0" dirty="0">
                          <a:solidFill>
                            <a:srgbClr val="003D4C"/>
                          </a:solidFill>
                          <a:latin typeface="Arial"/>
                          <a:cs typeface="Arial"/>
                        </a:rPr>
                        <a:t>Includes core workshops, plus additional pre and post work on Resilient Leaders Development Plan)</a:t>
                      </a:r>
                      <a:endParaRPr lang="en-US"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530741">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i="0" u="none" strike="noStrike" noProof="0">
                          <a:solidFill>
                            <a:srgbClr val="003D4C"/>
                          </a:solidFill>
                          <a:latin typeface="Arial"/>
                          <a:cs typeface="Arial"/>
                        </a:rPr>
                        <a:t>Cohort 2: 12 seats*</a:t>
                      </a:r>
                    </a:p>
                    <a:p>
                      <a:pPr lvl="0">
                        <a:buNone/>
                      </a:pPr>
                      <a:r>
                        <a:rPr lang="en-IE" sz="1050" b="0" i="0" u="none" strike="noStrike" noProof="0">
                          <a:solidFill>
                            <a:srgbClr val="003D4C"/>
                          </a:solidFill>
                          <a:latin typeface="Arial"/>
                          <a:cs typeface="Arial"/>
                        </a:rPr>
                        <a:t>Cohort 3: 36 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463715">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a:cs typeface="Arial"/>
                        </a:rPr>
                        <a:t>Explore the concept of leadership</a:t>
                      </a:r>
                      <a:endParaRPr lang="en-US" sz="1050" b="0" i="0" u="none" strike="noStrike" noProof="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a:cs typeface="Arial"/>
                        </a:rPr>
                        <a:t>Build confidence and range in your leadership style</a:t>
                      </a:r>
                      <a:endParaRPr lang="en-IE" sz="105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a:cs typeface="Arial"/>
                        </a:rPr>
                        <a:t>Gain understanding on various team roles and their place in high-functioning teams</a:t>
                      </a:r>
                      <a:endParaRPr lang="en-IE" sz="105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a:cs typeface="Arial"/>
                        </a:rPr>
                        <a:t>Understand the impact you have on those you are leading</a:t>
                      </a:r>
                      <a:endParaRPr lang="en-IE" sz="1050">
                        <a:solidFill>
                          <a:srgbClr val="003D4C"/>
                        </a:solidFill>
                        <a:latin typeface="Arial"/>
                        <a:cs typeface="Arial"/>
                      </a:endParaRPr>
                    </a:p>
                    <a:p>
                      <a:pPr marL="171450" lvl="0" indent="-171450" algn="l">
                        <a:lnSpc>
                          <a:spcPct val="100000"/>
                        </a:lnSpc>
                        <a:spcBef>
                          <a:spcPts val="0"/>
                        </a:spcBef>
                        <a:spcAft>
                          <a:spcPts val="0"/>
                        </a:spcAft>
                        <a:buClr>
                          <a:srgbClr val="003D4C"/>
                        </a:buClr>
                        <a:buFont typeface="System Font"/>
                        <a:buChar char="●"/>
                      </a:pPr>
                      <a:r>
                        <a:rPr lang="en-IE" sz="1050" b="0" i="0" u="none" strike="noStrike" noProof="0">
                          <a:solidFill>
                            <a:srgbClr val="003D4C"/>
                          </a:solidFill>
                          <a:latin typeface="Arial"/>
                          <a:cs typeface="Arial"/>
                        </a:rPr>
                        <a:t>Influence people towards a common goal</a:t>
                      </a:r>
                      <a:endParaRPr lang="en-IE" sz="1050">
                        <a:solidFill>
                          <a:srgbClr val="003D4C"/>
                        </a:solidFill>
                        <a:latin typeface="Arial"/>
                        <a:cs typeface="Arial"/>
                      </a:endParaRPr>
                    </a:p>
                    <a:p>
                      <a:pPr marL="171450" lvl="0" indent="-171450">
                        <a:buClr>
                          <a:srgbClr val="003D4C"/>
                        </a:buClr>
                        <a:buFont typeface="System Font"/>
                        <a:buChar char="●"/>
                      </a:pPr>
                      <a:r>
                        <a:rPr lang="en-IE" sz="1050" b="0" i="0" u="none" strike="noStrike" noProof="0">
                          <a:solidFill>
                            <a:srgbClr val="003D4C"/>
                          </a:solidFill>
                          <a:latin typeface="Arial"/>
                          <a:cs typeface="Arial"/>
                        </a:rPr>
                        <a:t>Identify how these skills can benefit you in your current research role and beyond</a:t>
                      </a:r>
                      <a:endParaRPr lang="en-IE" sz="105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607219">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i="0" u="none" strike="noStrike" noProof="0">
                          <a:solidFill>
                            <a:srgbClr val="003D4C"/>
                          </a:solidFill>
                          <a:latin typeface="Arial"/>
                          <a:cs typeface="Arial"/>
                        </a:rPr>
                        <a:t>UCL research staff in grades 6 to 8 roles, with little or no previous or current leadership experience</a:t>
                      </a:r>
                      <a:endParaRPr lang="en-US" sz="105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US" sz="1050" dirty="0">
                          <a:solidFill>
                            <a:srgbClr val="003D4C"/>
                          </a:solidFill>
                          <a:latin typeface="Arial"/>
                          <a:cs typeface="Arial"/>
                        </a:rPr>
                        <a:t>Cohort 2: Feb –Mar 2023 (Online)</a:t>
                      </a:r>
                    </a:p>
                    <a:p>
                      <a:pPr lvl="0">
                        <a:buNone/>
                      </a:pPr>
                      <a:r>
                        <a:rPr lang="en-US" sz="1050" dirty="0">
                          <a:solidFill>
                            <a:srgbClr val="003D4C"/>
                          </a:solidFill>
                          <a:latin typeface="Arial"/>
                          <a:cs typeface="Arial"/>
                        </a:rPr>
                        <a:t>Cohort 3 Jul 2023 (Face-to-Face)</a:t>
                      </a:r>
                    </a:p>
                    <a:p>
                      <a:pPr lvl="0">
                        <a:buNone/>
                      </a:pPr>
                      <a:endParaRPr lang="en-US"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22703932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Leadership in Action </a:t>
            </a:r>
            <a:br>
              <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br>
            <a:r>
              <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for Early Career Researchers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a:solidFill>
                  <a:schemeClr val="bg1">
                    <a:lumMod val="95000"/>
                  </a:schemeClr>
                </a:solidFill>
                <a:latin typeface="Arial" panose="020B0604020202020204" pitchFamily="34" charset="0"/>
                <a:ea typeface="+mn-ea"/>
                <a:cs typeface="Arial" panose="020B0604020202020204" pitchFamily="34" charset="0"/>
              </a:rPr>
              <a:t>Prepares early career researchers for various leadership and team roles within the context of HE.</a:t>
            </a:r>
            <a:br>
              <a:rPr lang="en-IE" sz="1200">
                <a:solidFill>
                  <a:schemeClr val="bg1">
                    <a:lumMod val="95000"/>
                  </a:schemeClr>
                </a:solidFill>
                <a:latin typeface="Arial" panose="020B0604020202020204" pitchFamily="34" charset="0"/>
                <a:ea typeface="+mn-ea"/>
                <a:cs typeface="Arial" panose="020B0604020202020204" pitchFamily="34" charset="0"/>
              </a:rPr>
            </a:br>
            <a:br>
              <a:rPr lang="en-IE" sz="1200">
                <a:solidFill>
                  <a:schemeClr val="bg1">
                    <a:lumMod val="95000"/>
                  </a:schemeClr>
                </a:solidFill>
                <a:latin typeface="Arial" panose="020B0604020202020204" pitchFamily="34" charset="0"/>
                <a:ea typeface="+mn-ea"/>
                <a:cs typeface="Arial" panose="020B0604020202020204" pitchFamily="34" charset="0"/>
              </a:rPr>
            </a:br>
            <a:r>
              <a:rPr lang="en-IE" sz="1200">
                <a:solidFill>
                  <a:schemeClr val="bg1">
                    <a:lumMod val="95000"/>
                  </a:schemeClr>
                </a:solidFill>
                <a:latin typeface="Arial" panose="020B0604020202020204" pitchFamily="34" charset="0"/>
                <a:ea typeface="+mn-ea"/>
                <a:cs typeface="Arial" panose="020B0604020202020204" pitchFamily="34" charset="0"/>
              </a:rPr>
              <a:t>Participants learn the foundations of leadership (and their leadership style) through practical, hands-on tasks designed for researchers. </a:t>
            </a:r>
            <a:endParaRPr lang="en-US" sz="1200">
              <a:solidFill>
                <a:schemeClr val="bg1">
                  <a:lumMod val="95000"/>
                </a:schemeClr>
              </a:solidFill>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58875DE3-E409-4EE0-B417-3A6376C80C44}"/>
              </a:ext>
            </a:extLst>
          </p:cNvPr>
          <p:cNvSpPr txBox="1"/>
          <p:nvPr/>
        </p:nvSpPr>
        <p:spPr>
          <a:xfrm>
            <a:off x="3808391" y="4572675"/>
            <a:ext cx="5457054" cy="369332"/>
          </a:xfrm>
          <a:prstGeom prst="rect">
            <a:avLst/>
          </a:prstGeom>
          <a:noFill/>
        </p:spPr>
        <p:txBody>
          <a:bodyPr wrap="square" rtlCol="0">
            <a:spAutoFit/>
          </a:bodyPr>
          <a:lstStyle/>
          <a:p>
            <a:r>
              <a:rPr lang="en-GB" sz="1050" dirty="0">
                <a:solidFill>
                  <a:schemeClr val="bg1"/>
                </a:solidFill>
                <a:latin typeface="Arial" panose="020B0604020202020204" pitchFamily="34" charset="0"/>
                <a:cs typeface="Arial" panose="020B0604020202020204" pitchFamily="34" charset="0"/>
              </a:rPr>
              <a:t>* Please note Cohort 1 is a closed cohort (not open for nominations).</a:t>
            </a:r>
            <a:r>
              <a:rPr lang="en-GB" dirty="0"/>
              <a:t>.</a:t>
            </a:r>
          </a:p>
        </p:txBody>
      </p:sp>
    </p:spTree>
    <p:extLst>
      <p:ext uri="{BB962C8B-B14F-4D97-AF65-F5344CB8AC3E}">
        <p14:creationId xmlns:p14="http://schemas.microsoft.com/office/powerpoint/2010/main" val="282575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AF3886-4163-344E-9BA9-F29B750FD130}"/>
              </a:ext>
              <a:ext uri="{C183D7F6-B498-43B3-948B-1728B52AA6E4}">
                <adec:decorative xmlns:adec="http://schemas.microsoft.com/office/drawing/2017/decorative" val="1"/>
              </a:ext>
            </a:extLst>
          </p:cNvPr>
          <p:cNvSpPr/>
          <p:nvPr/>
        </p:nvSpPr>
        <p:spPr>
          <a:xfrm>
            <a:off x="0" y="310991"/>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839629939"/>
              </p:ext>
            </p:extLst>
          </p:nvPr>
        </p:nvGraphicFramePr>
        <p:xfrm>
          <a:off x="4087761" y="456574"/>
          <a:ext cx="4964171" cy="3823106"/>
        </p:xfrm>
        <a:graphic>
          <a:graphicData uri="http://schemas.openxmlformats.org/drawingml/2006/table">
            <a:tbl>
              <a:tblPr firstRow="1">
                <a:tableStyleId>{F5AB1C69-6EDB-4FF4-983F-18BD219EF322}</a:tableStyleId>
              </a:tblPr>
              <a:tblGrid>
                <a:gridCol w="949348">
                  <a:extLst>
                    <a:ext uri="{9D8B030D-6E8A-4147-A177-3AD203B41FA5}">
                      <a16:colId xmlns:a16="http://schemas.microsoft.com/office/drawing/2014/main" val="1967357138"/>
                    </a:ext>
                  </a:extLst>
                </a:gridCol>
                <a:gridCol w="4014823">
                  <a:extLst>
                    <a:ext uri="{9D8B030D-6E8A-4147-A177-3AD203B41FA5}">
                      <a16:colId xmlns:a16="http://schemas.microsoft.com/office/drawing/2014/main" val="2998069572"/>
                    </a:ext>
                  </a:extLst>
                </a:gridCol>
              </a:tblGrid>
              <a:tr h="4116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dirty="0">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rtl="0" eaLnBrk="1" fontAlgn="auto" latinLnBrk="0" hangingPunct="1">
                        <a:lnSpc>
                          <a:spcPct val="100000"/>
                        </a:lnSpc>
                        <a:spcBef>
                          <a:spcPts val="0"/>
                        </a:spcBef>
                        <a:spcAft>
                          <a:spcPts val="0"/>
                        </a:spcAft>
                        <a:buClr>
                          <a:srgbClr val="003D4C"/>
                        </a:buClr>
                        <a:buSzTx/>
                        <a:buFont typeface="System Font"/>
                        <a:buNone/>
                      </a:pPr>
                      <a:r>
                        <a:rPr lang="en-IE" sz="1050" b="0" dirty="0">
                          <a:solidFill>
                            <a:srgbClr val="003D4C"/>
                          </a:solidFill>
                          <a:latin typeface="Arial"/>
                          <a:cs typeface="Arial"/>
                        </a:rPr>
                        <a:t>c. 60 hours over 7 months. </a:t>
                      </a:r>
                    </a:p>
                    <a:p>
                      <a:pPr marL="0" marR="0" lvl="0" indent="0" algn="l" rtl="0" eaLnBrk="1" fontAlgn="auto" latinLnBrk="0" hangingPunct="1">
                        <a:lnSpc>
                          <a:spcPct val="100000"/>
                        </a:lnSpc>
                        <a:spcBef>
                          <a:spcPts val="0"/>
                        </a:spcBef>
                        <a:spcAft>
                          <a:spcPts val="0"/>
                        </a:spcAft>
                        <a:buClr>
                          <a:srgbClr val="003D4C"/>
                        </a:buClr>
                        <a:buSzTx/>
                        <a:buFont typeface="System Font"/>
                        <a:buNone/>
                      </a:pPr>
                      <a:r>
                        <a:rPr lang="en-IE" sz="900" b="0" dirty="0">
                          <a:solidFill>
                            <a:srgbClr val="003D4C"/>
                          </a:solidFill>
                          <a:latin typeface="Arial"/>
                          <a:cs typeface="Arial"/>
                        </a:rPr>
                        <a:t>Includes a mixture of self-paced learning, Online and face-to-face workshops, with an option to undertake a 360-degree feedback exercise. </a:t>
                      </a:r>
                    </a:p>
                    <a:p>
                      <a:pPr marL="0" marR="0" lvl="0" indent="0" algn="l" rtl="0" eaLnBrk="1" fontAlgn="auto" latinLnBrk="0" hangingPunct="1">
                        <a:lnSpc>
                          <a:spcPct val="100000"/>
                        </a:lnSpc>
                        <a:spcBef>
                          <a:spcPts val="0"/>
                        </a:spcBef>
                        <a:spcAft>
                          <a:spcPts val="0"/>
                        </a:spcAft>
                        <a:buClr>
                          <a:srgbClr val="003D4C"/>
                        </a:buClr>
                        <a:buSzTx/>
                        <a:buFont typeface="System Font"/>
                        <a:buNone/>
                      </a:pPr>
                      <a:endParaRPr lang="en-IE" sz="900" b="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419675">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indent="0">
                        <a:buClr>
                          <a:srgbClr val="003D4C"/>
                        </a:buClr>
                        <a:buFont typeface="System Font"/>
                        <a:buNone/>
                      </a:pPr>
                      <a:r>
                        <a:rPr lang="en-IE" sz="1050" dirty="0">
                          <a:solidFill>
                            <a:srgbClr val="003D4C"/>
                          </a:solidFill>
                          <a:latin typeface="Arial"/>
                          <a:cs typeface="Arial"/>
                        </a:rPr>
                        <a:t>48 Seats (2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667606">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fontAlgn="base">
                        <a:buClr>
                          <a:srgbClr val="003D4C"/>
                        </a:buClr>
                        <a:buFont typeface="System Font"/>
                        <a:buChar char="●"/>
                      </a:pPr>
                      <a:r>
                        <a:rPr lang="en-GB" sz="1050" b="0" i="0" kern="1200" dirty="0">
                          <a:solidFill>
                            <a:srgbClr val="003D4C"/>
                          </a:solidFill>
                          <a:effectLst/>
                          <a:latin typeface="Arial"/>
                          <a:ea typeface="+mn-ea"/>
                          <a:cs typeface="Arial"/>
                        </a:rPr>
                        <a:t>Deeper understanding of knowledge, skills and behaviours necessary for successful leadership in changing contexts </a:t>
                      </a:r>
                    </a:p>
                    <a:p>
                      <a:pPr marL="285750" indent="-285750" fontAlgn="base">
                        <a:buClr>
                          <a:srgbClr val="003D4C"/>
                        </a:buClr>
                        <a:buFont typeface="System Font"/>
                        <a:buChar char="●"/>
                      </a:pPr>
                      <a:r>
                        <a:rPr lang="en-GB" sz="1050" b="0" i="0" kern="1200" dirty="0">
                          <a:solidFill>
                            <a:srgbClr val="003D4C"/>
                          </a:solidFill>
                          <a:effectLst/>
                          <a:latin typeface="Arial"/>
                          <a:ea typeface="+mn-ea"/>
                          <a:cs typeface="Arial"/>
                        </a:rPr>
                        <a:t>Shared experiences for building resilience and driving successful change</a:t>
                      </a:r>
                    </a:p>
                    <a:p>
                      <a:pPr marL="285750" indent="-285750" fontAlgn="base">
                        <a:buClr>
                          <a:srgbClr val="003D4C"/>
                        </a:buClr>
                        <a:buFont typeface="System Font"/>
                        <a:buChar char="●"/>
                      </a:pPr>
                      <a:r>
                        <a:rPr lang="en-GB" sz="1050" b="0" i="0" kern="1200" dirty="0">
                          <a:solidFill>
                            <a:srgbClr val="003D4C"/>
                          </a:solidFill>
                          <a:effectLst/>
                          <a:latin typeface="Arial"/>
                          <a:ea typeface="+mn-ea"/>
                          <a:cs typeface="Arial"/>
                        </a:rPr>
                        <a:t>Strengthened reputation/personal brand</a:t>
                      </a:r>
                    </a:p>
                    <a:p>
                      <a:pPr marL="285750" indent="-285750" fontAlgn="base">
                        <a:buClr>
                          <a:srgbClr val="003D4C"/>
                        </a:buClr>
                        <a:buFont typeface="System Font"/>
                        <a:buChar char="●"/>
                      </a:pPr>
                      <a:r>
                        <a:rPr lang="en-GB" sz="1050" b="0" i="0" kern="1200" dirty="0">
                          <a:solidFill>
                            <a:srgbClr val="003D4C"/>
                          </a:solidFill>
                          <a:effectLst/>
                          <a:latin typeface="Arial"/>
                          <a:ea typeface="+mn-ea"/>
                          <a:cs typeface="Arial"/>
                        </a:rPr>
                        <a:t>Greater impact through sponsorship of business-critical projects that deliver impact</a:t>
                      </a:r>
                    </a:p>
                    <a:p>
                      <a:pPr marL="285750" indent="-285750" fontAlgn="base">
                        <a:buClr>
                          <a:srgbClr val="003D4C"/>
                        </a:buClr>
                        <a:buFont typeface="System Font"/>
                        <a:buChar char="●"/>
                      </a:pPr>
                      <a:r>
                        <a:rPr lang="en-GB" sz="1050" b="0" i="0" kern="1200" dirty="0">
                          <a:solidFill>
                            <a:srgbClr val="003D4C"/>
                          </a:solidFill>
                          <a:effectLst/>
                          <a:latin typeface="Arial"/>
                          <a:ea typeface="+mn-ea"/>
                          <a:cs typeface="Arial"/>
                        </a:rPr>
                        <a:t>Increased networks across disciplines and improved collaboration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547105">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Leaders at Grades 9 or 10,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34287">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Cohort 1: Nov 2022 - Sep 2023 (Hybrid)</a:t>
                      </a:r>
                    </a:p>
                    <a:p>
                      <a:r>
                        <a:rPr lang="en-IE" sz="1050" dirty="0">
                          <a:solidFill>
                            <a:srgbClr val="003D4C"/>
                          </a:solidFill>
                          <a:latin typeface="Arial"/>
                          <a:cs typeface="Arial"/>
                        </a:rPr>
                        <a:t>Cohort 2: Dec 2022 - Sep 2023 (Hybrid)</a:t>
                      </a:r>
                    </a:p>
                    <a:p>
                      <a:endParaRPr lang="en-IE"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61852354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76147" y="1036014"/>
            <a:ext cx="3544967" cy="22775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lnSpc>
                <a:spcPct val="100000"/>
              </a:lnSpc>
              <a:spcBef>
                <a:spcPts val="0"/>
              </a:spcBef>
              <a:defRPr/>
            </a:pPr>
            <a:r>
              <a:rPr lang="en-US" sz="1800" b="1">
                <a:solidFill>
                  <a:srgbClr val="F6BE00"/>
                </a:solidFill>
                <a:latin typeface="Arial"/>
                <a:ea typeface="+mn-ea"/>
                <a:cs typeface="Arial"/>
              </a:rPr>
              <a:t>University Leaders Programme</a:t>
            </a:r>
            <a:br>
              <a:rPr lang="en-US" sz="1800" b="1">
                <a:solidFill>
                  <a:srgbClr val="F6BE00"/>
                </a:solidFill>
                <a:latin typeface="Arial"/>
                <a:ea typeface="+mn-ea"/>
                <a:cs typeface="Arial"/>
              </a:rPr>
            </a:br>
            <a:r>
              <a:rPr lang="en-US" sz="1200" b="1">
                <a:solidFill>
                  <a:srgbClr val="F6BE00"/>
                </a:solidFill>
                <a:latin typeface="Arial"/>
                <a:ea typeface="+mn-ea"/>
                <a:cs typeface="Arial"/>
              </a:rPr>
              <a:t>(Previously Future Leaders Programme)</a:t>
            </a:r>
            <a:br>
              <a:rPr lang="en-US" sz="1800" b="1">
                <a:latin typeface="Arial" panose="020B0604020202020204" pitchFamily="34" charset="0"/>
                <a:ea typeface="+mn-ea"/>
                <a:cs typeface="Arial" panose="020B0604020202020204" pitchFamily="34" charset="0"/>
              </a:rPr>
            </a:br>
            <a:endParaRPr lang="en-US" sz="14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defTabSz="914400">
              <a:lnSpc>
                <a:spcPct val="100000"/>
              </a:lnSpc>
              <a:spcBef>
                <a:spcPts val="0"/>
              </a:spcBef>
              <a:defRPr/>
            </a:pPr>
            <a:r>
              <a:rPr lang="en-IE" sz="1200">
                <a:solidFill>
                  <a:schemeClr val="bg1">
                    <a:lumMod val="95000"/>
                  </a:schemeClr>
                </a:solidFill>
                <a:latin typeface="Arial" panose="020B0604020202020204" pitchFamily="34" charset="0"/>
                <a:ea typeface="+mn-ea"/>
                <a:cs typeface="Arial" panose="020B0604020202020204" pitchFamily="34" charset="0"/>
              </a:rPr>
              <a:t>Enhances personal and organisational leadership capability through improved self-awareness and adopting effective strategies to drive higher performance from diverse teams and deliver successful organisational change</a:t>
            </a:r>
            <a:r>
              <a:rPr lang="en-IE" sz="1400">
                <a:solidFill>
                  <a:schemeClr val="bg1">
                    <a:lumMod val="95000"/>
                  </a:schemeClr>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4238D6C-4D3C-4DE0-9024-FCCC1588B9D6}"/>
              </a:ext>
            </a:extLst>
          </p:cNvPr>
          <p:cNvSpPr txBox="1"/>
          <p:nvPr/>
        </p:nvSpPr>
        <p:spPr>
          <a:xfrm>
            <a:off x="3986983" y="4406464"/>
            <a:ext cx="3863340" cy="246221"/>
          </a:xfrm>
          <a:prstGeom prst="rect">
            <a:avLst/>
          </a:prstGeom>
          <a:noFill/>
        </p:spPr>
        <p:txBody>
          <a:bodyPr wrap="square" lIns="91440" tIns="45720" rIns="91440" bIns="45720" rtlCol="0" anchor="t">
            <a:spAutoFit/>
          </a:bodyPr>
          <a:lstStyle/>
          <a:p>
            <a:r>
              <a:rPr lang="en-GB" sz="1000" dirty="0">
                <a:solidFill>
                  <a:schemeClr val="bg1"/>
                </a:solidFill>
                <a:latin typeface="Arial"/>
                <a:cs typeface="Arial"/>
              </a:rPr>
              <a:t>* Please see </a:t>
            </a:r>
            <a:r>
              <a:rPr lang="en-GB" sz="1000" dirty="0">
                <a:solidFill>
                  <a:schemeClr val="bg1"/>
                </a:solidFill>
                <a:latin typeface="Arial"/>
                <a:cs typeface="Arial"/>
                <a:hlinkClick r:id="rId2">
                  <a:extLst>
                    <a:ext uri="{A12FA001-AC4F-418D-AE19-62706E023703}">
                      <ahyp:hlinkClr xmlns:ahyp="http://schemas.microsoft.com/office/drawing/2018/hyperlinkcolor" val="tx"/>
                    </a:ext>
                  </a:extLst>
                </a:hlinkClick>
              </a:rPr>
              <a:t>webpage</a:t>
            </a:r>
            <a:r>
              <a:rPr lang="en-GB" sz="1000" dirty="0">
                <a:solidFill>
                  <a:schemeClr val="bg1"/>
                </a:solidFill>
                <a:latin typeface="Arial"/>
                <a:cs typeface="Arial"/>
              </a:rPr>
              <a:t> for full details and dates</a:t>
            </a:r>
          </a:p>
        </p:txBody>
      </p:sp>
    </p:spTree>
    <p:extLst>
      <p:ext uri="{BB962C8B-B14F-4D97-AF65-F5344CB8AC3E}">
        <p14:creationId xmlns:p14="http://schemas.microsoft.com/office/powerpoint/2010/main" val="276740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FFA0FC-4A88-3A49-A6B4-F4944324F156}"/>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764657331"/>
              </p:ext>
            </p:extLst>
          </p:nvPr>
        </p:nvGraphicFramePr>
        <p:xfrm>
          <a:off x="3922690" y="599509"/>
          <a:ext cx="4964171" cy="4011634"/>
        </p:xfrm>
        <a:graphic>
          <a:graphicData uri="http://schemas.openxmlformats.org/drawingml/2006/table">
            <a:tbl>
              <a:tblPr first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435769">
                <a:tc>
                  <a:txBody>
                    <a:bodyPr/>
                    <a:lstStyle/>
                    <a:p>
                      <a:r>
                        <a:rPr lang="en-IE" sz="1050" b="1" dirty="0">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dirty="0">
                          <a:solidFill>
                            <a:srgbClr val="003D4C"/>
                          </a:solidFill>
                          <a:latin typeface="Arial"/>
                          <a:cs typeface="Arial"/>
                        </a:rPr>
                        <a:t>c. 40 hours over 3 months. </a:t>
                      </a:r>
                    </a:p>
                    <a:p>
                      <a:pPr lvl="0">
                        <a:buNone/>
                      </a:pPr>
                      <a:r>
                        <a:rPr lang="en-IE" sz="900" b="0" kern="1200" dirty="0">
                          <a:solidFill>
                            <a:srgbClr val="003D4C"/>
                          </a:solidFill>
                          <a:latin typeface="Arial"/>
                          <a:ea typeface="+mn-ea"/>
                          <a:cs typeface="Arial"/>
                        </a:rPr>
                        <a:t>Includes a mixture of self-paced learning, Online and Face-to-Face workshops, </a:t>
                      </a:r>
                      <a:r>
                        <a:rPr lang="en-IE" sz="900" b="0" kern="1200" noProof="0" dirty="0">
                          <a:solidFill>
                            <a:srgbClr val="003D4C"/>
                          </a:solidFill>
                          <a:latin typeface="Arial"/>
                          <a:ea typeface="+mn-ea"/>
                          <a:cs typeface="Arial"/>
                        </a:rPr>
                        <a:t>with an option to undertake a 360-degree feedback exercise. </a:t>
                      </a:r>
                      <a:endParaRPr lang="en-US" sz="900" b="0" kern="1200" dirty="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4470321"/>
                  </a:ext>
                </a:extLst>
              </a:tr>
              <a:tr h="29659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90 Seats (3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992810">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marR="0" lvl="0" indent="-285750" algn="l" rtl="0" eaLnBrk="1" fontAlgn="auto" latinLnBrk="0" hangingPunct="1">
                        <a:lnSpc>
                          <a:spcPct val="100000"/>
                        </a:lnSpc>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Greater awareness of leadership strengths and weaknesses, and how they add value to colleagues, staff and students</a:t>
                      </a:r>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Build emotional intelligence </a:t>
                      </a:r>
                      <a:endParaRPr lang="en-US" sz="1050" b="0" i="0" u="none" strike="noStrike" noProof="0" dirty="0"/>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Create a healthy and high performing team culture</a:t>
                      </a:r>
                      <a:endParaRPr lang="en-US" sz="1050" b="0" i="0" u="none" strike="noStrike" noProof="0" dirty="0"/>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Be an advocate and role model in applying the principles of equality, diversity and inclusion</a:t>
                      </a:r>
                      <a:endParaRPr lang="en-US" sz="1050" b="0" i="0" u="none" strike="noStrike" noProof="0" dirty="0"/>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Become an effective and skilled coach and mentor</a:t>
                      </a:r>
                      <a:endParaRPr lang="en-US" sz="1050" b="0" i="0" u="none" strike="noStrike" noProof="0" dirty="0"/>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Develop a strategy based on robust data, understanding of the external context and stakeholder feedback</a:t>
                      </a:r>
                      <a:endParaRPr lang="en-US" sz="1050" b="0" i="0" u="none" strike="noStrike" noProof="0" dirty="0"/>
                    </a:p>
                    <a:p>
                      <a:pPr marL="285750" lvl="0" indent="-285750">
                        <a:spcBef>
                          <a:spcPts val="0"/>
                        </a:spcBef>
                        <a:spcAft>
                          <a:spcPts val="0"/>
                        </a:spcAft>
                        <a:buClr>
                          <a:srgbClr val="000000"/>
                        </a:buClr>
                        <a:buSzTx/>
                        <a:buFont typeface="System Font,Sans-Serif"/>
                        <a:buChar char="●"/>
                      </a:pPr>
                      <a:r>
                        <a:rPr lang="en-IE" sz="1050" b="0" i="0" u="none" strike="noStrike" noProof="0" dirty="0">
                          <a:solidFill>
                            <a:srgbClr val="003D4C"/>
                          </a:solidFill>
                          <a:latin typeface="Arial"/>
                        </a:rPr>
                        <a:t>Lead people through change</a:t>
                      </a:r>
                      <a:endParaRPr lang="en-IE" b="0" i="0" u="none" strike="noStrike" noProof="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510646">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a:cs typeface="Arial"/>
                        </a:rPr>
                        <a:t>Leaders at grade 8,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4426">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buNone/>
                      </a:pPr>
                      <a:r>
                        <a:rPr lang="en-IE" sz="1050" b="0" i="0" u="none" strike="noStrike" noProof="0" dirty="0">
                          <a:solidFill>
                            <a:srgbClr val="003D4C"/>
                          </a:solidFill>
                          <a:latin typeface="Arial"/>
                        </a:rPr>
                        <a:t>Cohort 1: Jan – Apr 2023 (Hybrid)</a:t>
                      </a:r>
                    </a:p>
                    <a:p>
                      <a:pPr lvl="0">
                        <a:buNone/>
                      </a:pPr>
                      <a:r>
                        <a:rPr lang="en-IE" sz="1050" b="0" i="0" u="none" strike="noStrike" noProof="0" dirty="0">
                          <a:solidFill>
                            <a:srgbClr val="003D4C"/>
                          </a:solidFill>
                          <a:latin typeface="Arial"/>
                        </a:rPr>
                        <a:t>Cohort 2: Jan – May 2023 (Hybrid)</a:t>
                      </a:r>
                      <a:endParaRPr lang="en-IE" sz="1050" b="0" i="0" u="none" strike="noStrike" noProof="0" dirty="0">
                        <a:solidFill>
                          <a:srgbClr val="003D4C"/>
                        </a:solidFill>
                        <a:latin typeface="Arial"/>
                        <a:cs typeface="Arial"/>
                      </a:endParaRPr>
                    </a:p>
                    <a:p>
                      <a:pPr lvl="0">
                        <a:buNone/>
                      </a:pPr>
                      <a:r>
                        <a:rPr lang="en-IE" sz="1050" b="0" i="0" u="none" strike="noStrike" noProof="0" dirty="0">
                          <a:solidFill>
                            <a:srgbClr val="003D4C"/>
                          </a:solidFill>
                          <a:latin typeface="Arial"/>
                        </a:rPr>
                        <a:t>Cohort 3: May – Jul 2023 (Hybrid)</a:t>
                      </a:r>
                      <a:endParaRPr lang="en-IE" b="0" i="0" u="none" strike="noStrike" noProof="0" dirty="0"/>
                    </a:p>
                    <a:p>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255143705"/>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257139" y="1186827"/>
            <a:ext cx="3408412"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Strategic Leaders</a:t>
            </a:r>
            <a:b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defTabSz="914400">
              <a:lnSpc>
                <a:spcPct val="100000"/>
              </a:lnSpc>
              <a:spcBef>
                <a:spcPts val="0"/>
              </a:spcBef>
              <a:defRPr/>
            </a:pPr>
            <a:r>
              <a:rPr lang="en-IE" sz="1200">
                <a:solidFill>
                  <a:schemeClr val="bg1">
                    <a:lumMod val="95000"/>
                  </a:schemeClr>
                </a:solidFill>
                <a:latin typeface="Arial" panose="020B0604020202020204" pitchFamily="34" charset="0"/>
                <a:ea typeface="+mn-ea"/>
                <a:cs typeface="Arial" panose="020B0604020202020204" pitchFamily="34" charset="0"/>
              </a:rPr>
              <a:t>Prepares academic and professional services leaders to advance by developing their ability to manage an increasingly complex and varied workload, build high-performing teams, develop strategy and lead change.</a:t>
            </a:r>
            <a:r>
              <a:rPr lang="en-IE" sz="1200">
                <a:solidFill>
                  <a:schemeClr val="bg1">
                    <a:lumMod val="95000"/>
                  </a:schemeClr>
                </a:solidFill>
                <a:latin typeface="Arial"/>
                <a:ea typeface="+mn-ea"/>
                <a:cs typeface="Arial"/>
              </a:rPr>
              <a:t> </a:t>
            </a:r>
            <a:endParaRPr lang="en-IE" sz="1200">
              <a:solidFill>
                <a:schemeClr val="bg1">
                  <a:lumMod val="95000"/>
                </a:schemeClr>
              </a:solidFill>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5BAB74A-6633-4331-BFD8-EA96CE3598CA}"/>
              </a:ext>
            </a:extLst>
          </p:cNvPr>
          <p:cNvSpPr txBox="1"/>
          <p:nvPr/>
        </p:nvSpPr>
        <p:spPr>
          <a:xfrm>
            <a:off x="3829822" y="4668223"/>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webpage</a:t>
            </a:r>
            <a:r>
              <a:rPr lang="en-GB" sz="1000" dirty="0">
                <a:solidFill>
                  <a:schemeClr val="bg1"/>
                </a:solidFill>
                <a:latin typeface="Arial" panose="020B0604020202020204" pitchFamily="34" charset="0"/>
                <a:cs typeface="Arial" panose="020B0604020202020204" pitchFamily="34" charset="0"/>
              </a:rPr>
              <a:t> for full details and dates</a:t>
            </a:r>
          </a:p>
        </p:txBody>
      </p:sp>
    </p:spTree>
    <p:extLst>
      <p:ext uri="{BB962C8B-B14F-4D97-AF65-F5344CB8AC3E}">
        <p14:creationId xmlns:p14="http://schemas.microsoft.com/office/powerpoint/2010/main" val="364934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FF0317-DD25-2847-92A2-6A7D8B253CA6}"/>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10;&#10;">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1160004869"/>
              </p:ext>
            </p:extLst>
          </p:nvPr>
        </p:nvGraphicFramePr>
        <p:xfrm>
          <a:off x="3922690" y="551462"/>
          <a:ext cx="4964171" cy="4203734"/>
        </p:xfrm>
        <a:graphic>
          <a:graphicData uri="http://schemas.openxmlformats.org/drawingml/2006/table">
            <a:tbl>
              <a:tblPr first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395111">
                <a:tc>
                  <a:txBody>
                    <a:bodyPr/>
                    <a:lstStyle/>
                    <a:p>
                      <a:r>
                        <a:rPr lang="en-IE" sz="1050" b="1" dirty="0">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dirty="0">
                          <a:solidFill>
                            <a:srgbClr val="003D4C"/>
                          </a:solidFill>
                          <a:latin typeface="Arial"/>
                          <a:cs typeface="Arial"/>
                        </a:rPr>
                        <a:t>c. 40 hours over 3 months. </a:t>
                      </a:r>
                    </a:p>
                    <a:p>
                      <a:pPr marL="0" lvl="0" algn="l" defTabSz="685800" rtl="0" eaLnBrk="1" latinLnBrk="0" hangingPunct="1">
                        <a:buNone/>
                      </a:pPr>
                      <a:r>
                        <a:rPr lang="en-IE" sz="900" b="0" kern="1200" dirty="0">
                          <a:solidFill>
                            <a:srgbClr val="003D4C"/>
                          </a:solidFill>
                          <a:latin typeface="Arial"/>
                          <a:ea typeface="+mn-ea"/>
                          <a:cs typeface="Arial"/>
                        </a:rPr>
                        <a:t>Includes a mixture of self-paced learning, Online and Face-to-Face workshops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4470321"/>
                  </a:ext>
                </a:extLst>
              </a:tr>
              <a:tr h="305435">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90 Seats (3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2259945">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Greater awareness of leadership strengths and weaknesses, and how they add value to colleagues, staff and students</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Strategies for improving resilience and work-life balance</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Ability to use the right management skill and approach at the right time, with the right people</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Play an active role in creating an inclusive environment and recognise and tackle potential harassment, discrimination or unacceptable behaviour</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Build a network, collaborate and consult effectively</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Improved ability to lead meetings and committees</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Think and act more strategically</a:t>
                      </a:r>
                      <a:r>
                        <a:rPr lang="en-US" sz="1050" b="0" i="0" kern="1200">
                          <a:solidFill>
                            <a:srgbClr val="003D4C"/>
                          </a:solidFill>
                          <a:effectLst/>
                          <a:latin typeface="Arial"/>
                          <a:ea typeface="+mn-ea"/>
                          <a:cs typeface="Arial"/>
                        </a:rPr>
                        <a:t>​</a:t>
                      </a:r>
                    </a:p>
                    <a:p>
                      <a:pPr marL="285750" indent="-285750" rtl="0" fontAlgn="base">
                        <a:buClr>
                          <a:srgbClr val="003D4C"/>
                        </a:buClr>
                        <a:buFont typeface="System Font"/>
                        <a:buChar char="●"/>
                      </a:pPr>
                      <a:r>
                        <a:rPr lang="en-IE" sz="1050" b="0" i="0" kern="1200">
                          <a:solidFill>
                            <a:srgbClr val="003D4C"/>
                          </a:solidFill>
                          <a:effectLst/>
                          <a:latin typeface="Arial"/>
                          <a:ea typeface="+mn-ea"/>
                          <a:cs typeface="Arial"/>
                        </a:rPr>
                        <a:t>Manage projects successfully</a:t>
                      </a:r>
                      <a:r>
                        <a:rPr lang="en-IE" sz="1350" b="0" i="0" kern="1200">
                          <a:solidFill>
                            <a:schemeClr val="dk1"/>
                          </a:solidFill>
                          <a:effectLst/>
                          <a:latin typeface="+mn-lt"/>
                          <a:ea typeface="+mn-ea"/>
                          <a:cs typeface="+mn-cs"/>
                        </a:rPr>
                        <a:t> </a:t>
                      </a:r>
                      <a:endParaRPr lang="en-US" sz="1350" b="0" i="0" kern="1200">
                        <a:solidFill>
                          <a:schemeClr val="dk1"/>
                        </a:solidFill>
                        <a:effectLst/>
                        <a:latin typeface="+mn-lt"/>
                        <a:ea typeface="+mn-ea"/>
                        <a:cs typeface="+mn-cs"/>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26774">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i="0" kern="1200">
                          <a:solidFill>
                            <a:srgbClr val="003D4C"/>
                          </a:solidFill>
                          <a:effectLst/>
                          <a:latin typeface="Arial"/>
                          <a:ea typeface="+mn-ea"/>
                          <a:cs typeface="Arial"/>
                        </a:rPr>
                        <a:t>Leaders at grade 7, who have been identified as having potential to progress within the next 12-18 months</a:t>
                      </a:r>
                      <a:endParaRPr lang="en-IE" sz="105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564986">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Cohort 1: Jan – Apr 2023 (Hybrid)</a:t>
                      </a:r>
                    </a:p>
                    <a:p>
                      <a:r>
                        <a:rPr lang="en-IE" sz="1050" dirty="0">
                          <a:solidFill>
                            <a:srgbClr val="003D4C"/>
                          </a:solidFill>
                          <a:latin typeface="Arial"/>
                          <a:cs typeface="Arial"/>
                        </a:rPr>
                        <a:t>Cohort 2: Apr – Jul 2023 (Hybrid)</a:t>
                      </a:r>
                    </a:p>
                    <a:p>
                      <a:r>
                        <a:rPr lang="en-IE" sz="1050" dirty="0">
                          <a:solidFill>
                            <a:srgbClr val="003D4C"/>
                          </a:solidFill>
                          <a:latin typeface="Arial"/>
                          <a:cs typeface="Arial"/>
                        </a:rPr>
                        <a:t>Cohort 3: May – Jul 2023 (Hybrid)</a:t>
                      </a:r>
                    </a:p>
                    <a:p>
                      <a:endParaRPr lang="en-IE"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257786387"/>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18466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Advancing Leaders</a:t>
            </a:r>
            <a:b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marL="0" marR="0" lvl="0" indent="0" defTabSz="914400" fontAlgn="auto">
              <a:lnSpc>
                <a:spcPct val="100000"/>
              </a:lnSpc>
              <a:spcBef>
                <a:spcPts val="0"/>
              </a:spcBef>
              <a:spcAft>
                <a:spcPts val="0"/>
              </a:spcAft>
              <a:buClrTx/>
              <a:buSzTx/>
              <a:tabLst/>
              <a:defRPr/>
            </a:pPr>
            <a:r>
              <a:rPr lang="en-IE" sz="1200">
                <a:solidFill>
                  <a:schemeClr val="bg1">
                    <a:lumMod val="95000"/>
                  </a:schemeClr>
                </a:solidFill>
                <a:latin typeface="Arial" panose="020B0604020202020204" pitchFamily="34" charset="0"/>
                <a:ea typeface="+mn-ea"/>
                <a:cs typeface="Arial" panose="020B0604020202020204" pitchFamily="34" charset="0"/>
              </a:rPr>
              <a:t>Prepares academic and professional services leaders to advance by developing their ability to think and act strategically, build personal influence and networks and lead teams and projects.  </a:t>
            </a:r>
            <a:endParaRPr lang="en-US" sz="1200">
              <a:solidFill>
                <a:schemeClr val="bg1">
                  <a:lumMod val="95000"/>
                </a:schemeClr>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80EE35F-29CE-42EA-A796-3F8620394A8B}"/>
              </a:ext>
            </a:extLst>
          </p:cNvPr>
          <p:cNvSpPr txBox="1"/>
          <p:nvPr/>
        </p:nvSpPr>
        <p:spPr>
          <a:xfrm>
            <a:off x="3837441" y="4785676"/>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webpage </a:t>
            </a:r>
            <a:r>
              <a:rPr lang="en-GB" sz="1000" dirty="0">
                <a:solidFill>
                  <a:schemeClr val="bg1"/>
                </a:solidFill>
                <a:latin typeface="Arial" panose="020B0604020202020204" pitchFamily="34" charset="0"/>
                <a:cs typeface="Arial" panose="020B0604020202020204" pitchFamily="34" charset="0"/>
              </a:rPr>
              <a:t>for full details and dates</a:t>
            </a:r>
          </a:p>
        </p:txBody>
      </p:sp>
    </p:spTree>
    <p:extLst>
      <p:ext uri="{BB962C8B-B14F-4D97-AF65-F5344CB8AC3E}">
        <p14:creationId xmlns:p14="http://schemas.microsoft.com/office/powerpoint/2010/main" val="358613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273BE-E6E4-2A41-94E2-CED895426F57}"/>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EA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93C41919-6ECA-EA45-8C74-3153262A9F7D}"/>
              </a:ext>
            </a:extLst>
          </p:cNvPr>
          <p:cNvSpPr txBox="1">
            <a:spLocks noGrp="1"/>
          </p:cNvSpPr>
          <p:nvPr>
            <p:ph type="title" idx="4294967295"/>
          </p:nvPr>
        </p:nvSpPr>
        <p:spPr>
          <a:xfrm>
            <a:off x="674915" y="1632856"/>
            <a:ext cx="5809706" cy="1239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Positive action </a:t>
            </a:r>
            <a:r>
              <a:rPr kumimoji="0" lang="en-GB"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programmes</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6" name="Picture 5" descr="A picture containing icon&#10;&#10;Description automatically generated">
            <a:extLst>
              <a:ext uri="{FF2B5EF4-FFF2-40B4-BE49-F238E27FC236}">
                <a16:creationId xmlns:a16="http://schemas.microsoft.com/office/drawing/2014/main" id="{88E5FA9F-CFDF-4A75-8B9D-248D40CAA12F}"/>
              </a:ext>
            </a:extLst>
          </p:cNvPr>
          <p:cNvPicPr>
            <a:picLocks noChangeAspect="1"/>
          </p:cNvPicPr>
          <p:nvPr/>
        </p:nvPicPr>
        <p:blipFill>
          <a:blip r:embed="rId2"/>
          <a:stretch>
            <a:fillRect/>
          </a:stretch>
        </p:blipFill>
        <p:spPr>
          <a:xfrm>
            <a:off x="6480625" y="2755379"/>
            <a:ext cx="2667372" cy="2348240"/>
          </a:xfrm>
          <a:prstGeom prst="rect">
            <a:avLst/>
          </a:prstGeom>
        </p:spPr>
      </p:pic>
    </p:spTree>
    <p:extLst>
      <p:ext uri="{BB962C8B-B14F-4D97-AF65-F5344CB8AC3E}">
        <p14:creationId xmlns:p14="http://schemas.microsoft.com/office/powerpoint/2010/main" val="415169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5D1DF-419A-BE43-A706-2BE003169F3A}"/>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2069569092"/>
              </p:ext>
            </p:extLst>
          </p:nvPr>
        </p:nvGraphicFramePr>
        <p:xfrm>
          <a:off x="3901259" y="596966"/>
          <a:ext cx="4964171" cy="3810729"/>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6938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dirty="0">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b="0" dirty="0">
                          <a:solidFill>
                            <a:srgbClr val="003D4C"/>
                          </a:solidFill>
                          <a:latin typeface="Arial"/>
                          <a:cs typeface="Arial"/>
                        </a:rPr>
                        <a:t>c. 40 hours over 3 months</a:t>
                      </a:r>
                    </a:p>
                    <a:p>
                      <a:r>
                        <a:rPr lang="en-IE" sz="900" b="0" dirty="0">
                          <a:solidFill>
                            <a:srgbClr val="003D4C"/>
                          </a:solidFill>
                          <a:latin typeface="Arial"/>
                          <a:cs typeface="Arial"/>
                        </a:rPr>
                        <a:t>Includes a mixture of self-paced learning, Online and Face-to-Face workshops. </a:t>
                      </a:r>
                    </a:p>
                    <a:p>
                      <a:r>
                        <a:rPr lang="en-IE" sz="900" b="0" dirty="0">
                          <a:solidFill>
                            <a:srgbClr val="003D4C"/>
                          </a:solidFill>
                          <a:latin typeface="Arial"/>
                          <a:cs typeface="Arial"/>
                        </a:rPr>
                        <a:t>Line managers/ sponsors will need to attend a 2 hr information sessions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6869">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60 Seats (2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850182">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indent="-171450" algn="l" rtl="0" fontAlgn="base">
                        <a:lnSpc>
                          <a:spcPct val="100000"/>
                        </a:lnSpc>
                        <a:spcBef>
                          <a:spcPts val="0"/>
                        </a:spcBef>
                        <a:spcAft>
                          <a:spcPts val="0"/>
                        </a:spcAft>
                        <a:buClr>
                          <a:srgbClr val="003D4C"/>
                        </a:buClr>
                        <a:buFont typeface="Arial"/>
                        <a:buChar char="•"/>
                      </a:pPr>
                      <a:r>
                        <a:rPr lang="en-US" sz="1050" kern="1200" noProof="0" dirty="0">
                          <a:solidFill>
                            <a:srgbClr val="003D4C"/>
                          </a:solidFill>
                          <a:latin typeface="Arial"/>
                          <a:ea typeface="+mn-ea"/>
                          <a:cs typeface="Arial"/>
                        </a:rPr>
                        <a:t>A deeper understanding of skills, knowledge and behaviours needed to develop successfully as a leader  </a:t>
                      </a:r>
                      <a:endParaRPr lang="en-GB" sz="105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kern="1200" noProof="0" dirty="0">
                          <a:solidFill>
                            <a:srgbClr val="003D4C"/>
                          </a:solidFill>
                          <a:latin typeface="Arial"/>
                          <a:ea typeface="+mn-ea"/>
                          <a:cs typeface="Arial"/>
                        </a:rPr>
                        <a:t>Enhanced personal influencing and confident negotiation skills </a:t>
                      </a:r>
                      <a:endParaRPr lang="en-US" sz="105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kern="1200" noProof="0" dirty="0">
                          <a:solidFill>
                            <a:srgbClr val="003D4C"/>
                          </a:solidFill>
                          <a:latin typeface="Arial"/>
                          <a:ea typeface="+mn-ea"/>
                          <a:cs typeface="Arial"/>
                        </a:rPr>
                        <a:t>Greater self-awareness around building a personal profile to gain greater recognition and visibility </a:t>
                      </a:r>
                      <a:endParaRPr lang="en-US" sz="105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kern="1200" noProof="0" dirty="0">
                          <a:solidFill>
                            <a:srgbClr val="003D4C"/>
                          </a:solidFill>
                          <a:latin typeface="Arial"/>
                          <a:ea typeface="+mn-ea"/>
                          <a:cs typeface="Arial"/>
                        </a:rPr>
                        <a:t>Participating in an ongoing supportive network of peers who share a common goal to develop their careers </a:t>
                      </a:r>
                      <a:endParaRPr lang="en-US" sz="105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US" sz="1050" kern="1200" noProof="0" dirty="0">
                          <a:solidFill>
                            <a:srgbClr val="003D4C"/>
                          </a:solidFill>
                          <a:latin typeface="Arial"/>
                          <a:ea typeface="+mn-ea"/>
                          <a:cs typeface="Arial"/>
                        </a:rPr>
                        <a:t>Techniques and approaches to develop and enhance team and stakeholder relationships </a:t>
                      </a:r>
                      <a:br>
                        <a:rPr lang="en-US" sz="1050" b="0" i="0" u="none" strike="noStrike" kern="1200" dirty="0">
                          <a:solidFill>
                            <a:srgbClr val="003D4C"/>
                          </a:solidFill>
                          <a:effectLst/>
                          <a:latin typeface="Arial"/>
                          <a:ea typeface="+mn-ea"/>
                          <a:cs typeface="Arial"/>
                        </a:rPr>
                      </a:br>
                      <a:endParaRPr lang="en-GB" sz="1050" b="0" i="0" u="none" strike="noStrike" kern="1200" dirty="0">
                        <a:solidFill>
                          <a:srgbClr val="003D4C"/>
                        </a:solidFill>
                        <a:effectLst/>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4805">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a:solidFill>
                            <a:srgbClr val="003D4C"/>
                          </a:solidFill>
                          <a:latin typeface="Arial"/>
                          <a:cs typeface="Arial"/>
                        </a:rPr>
                        <a:t>BAME leaders at grade 5, 6 or 7, who have been identified as having potential to progress within the next 12-18 months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555055">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Cohort 1: Jan– Apr 2023 (Hybrid)</a:t>
                      </a:r>
                      <a:br>
                        <a:rPr lang="en-IE" sz="1050" dirty="0">
                          <a:solidFill>
                            <a:srgbClr val="003D4C"/>
                          </a:solidFill>
                          <a:latin typeface="Arial"/>
                          <a:cs typeface="Arial"/>
                        </a:rPr>
                      </a:br>
                      <a:r>
                        <a:rPr lang="en-IE" sz="1050" dirty="0">
                          <a:solidFill>
                            <a:srgbClr val="003D4C"/>
                          </a:solidFill>
                          <a:latin typeface="Arial"/>
                          <a:cs typeface="Arial"/>
                        </a:rPr>
                        <a:t>Cohort 2: Apr – Jul 2023 (Hybrid)</a:t>
                      </a:r>
                    </a:p>
                    <a:p>
                      <a:endParaRPr lang="en-IE" sz="1050" dirty="0">
                        <a:solidFill>
                          <a:srgbClr val="003D4C"/>
                        </a:solidFill>
                        <a:latin typeface="Arial"/>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785764086"/>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Emerging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a:p>
            <a:pPr defTabSz="914400">
              <a:lnSpc>
                <a:spcPct val="100000"/>
              </a:lnSpc>
              <a:spcBef>
                <a:spcPts val="0"/>
              </a:spcBef>
              <a:defRPr/>
            </a:pPr>
            <a:r>
              <a:rPr lang="en-IE" sz="1200">
                <a:solidFill>
                  <a:schemeClr val="bg1">
                    <a:lumMod val="95000"/>
                  </a:schemeClr>
                </a:solidFill>
                <a:latin typeface="Arial" panose="020B0604020202020204" pitchFamily="34" charset="0"/>
                <a:ea typeface="+mn-ea"/>
                <a:cs typeface="Arial" panose="020B0604020202020204" pitchFamily="34" charset="0"/>
              </a:rPr>
              <a:t>Provides leadership development for high potential colleagues from black, Asian and marginalised ethnic communities who may not yet be leaders of people. </a:t>
            </a:r>
            <a:br>
              <a:rPr lang="en-IE" sz="1200">
                <a:solidFill>
                  <a:schemeClr val="bg1">
                    <a:lumMod val="95000"/>
                  </a:schemeClr>
                </a:solidFill>
                <a:latin typeface="Arial" panose="020B0604020202020204" pitchFamily="34" charset="0"/>
                <a:ea typeface="+mn-ea"/>
                <a:cs typeface="Arial" panose="020B0604020202020204" pitchFamily="34" charset="0"/>
              </a:rPr>
            </a:br>
            <a:br>
              <a:rPr lang="en-IE" sz="1200">
                <a:solidFill>
                  <a:schemeClr val="bg1">
                    <a:lumMod val="95000"/>
                  </a:schemeClr>
                </a:solidFill>
                <a:latin typeface="Arial" panose="020B0604020202020204" pitchFamily="34" charset="0"/>
                <a:ea typeface="+mn-ea"/>
                <a:cs typeface="Arial" panose="020B0604020202020204" pitchFamily="34" charset="0"/>
              </a:rPr>
            </a:br>
            <a:r>
              <a:rPr lang="en-IE" sz="1200">
                <a:solidFill>
                  <a:schemeClr val="bg1">
                    <a:lumMod val="95000"/>
                  </a:schemeClr>
                </a:solidFill>
                <a:latin typeface="Arial" panose="020B0604020202020204" pitchFamily="34" charset="0"/>
                <a:ea typeface="+mn-ea"/>
                <a:cs typeface="Arial" panose="020B0604020202020204" pitchFamily="34" charset="0"/>
              </a:rPr>
              <a:t>It supports a deeper understanding of leadership skills and knowledge, with a particular focus on being a leader from a BAME background and dealing with personal and structural barriers. </a:t>
            </a:r>
            <a:endParaRPr lang="en-US" sz="1200">
              <a:solidFill>
                <a:schemeClr val="bg1">
                  <a:lumMod val="95000"/>
                </a:schemeClr>
              </a:solidFill>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F9A58C3-3213-4BF4-98EA-F3C2D38D6E63}"/>
              </a:ext>
            </a:extLst>
          </p:cNvPr>
          <p:cNvSpPr txBox="1"/>
          <p:nvPr/>
        </p:nvSpPr>
        <p:spPr>
          <a:xfrm>
            <a:off x="3801722" y="4546534"/>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webpage </a:t>
            </a:r>
            <a:r>
              <a:rPr lang="en-GB" sz="1000" dirty="0">
                <a:solidFill>
                  <a:schemeClr val="bg1"/>
                </a:solidFill>
                <a:latin typeface="Arial" panose="020B0604020202020204" pitchFamily="34" charset="0"/>
                <a:cs typeface="Arial" panose="020B0604020202020204" pitchFamily="34" charset="0"/>
              </a:rPr>
              <a:t>for full details and dates</a:t>
            </a:r>
          </a:p>
        </p:txBody>
      </p:sp>
    </p:spTree>
    <p:extLst>
      <p:ext uri="{BB962C8B-B14F-4D97-AF65-F5344CB8AC3E}">
        <p14:creationId xmlns:p14="http://schemas.microsoft.com/office/powerpoint/2010/main" val="21195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A12F6-F2B0-054E-BF74-3AA6D3BD2E92}"/>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627952349"/>
              </p:ext>
            </p:extLst>
          </p:nvPr>
        </p:nvGraphicFramePr>
        <p:xfrm>
          <a:off x="3972696" y="466214"/>
          <a:ext cx="4964171" cy="4223889"/>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93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kern="1200" noProof="0" dirty="0">
                          <a:solidFill>
                            <a:srgbClr val="003D4C"/>
                          </a:solidFill>
                          <a:latin typeface="Arial"/>
                          <a:ea typeface="+mn-ea"/>
                          <a:cs typeface="Arial"/>
                        </a:rPr>
                        <a:t>c. 40 hours over five months</a:t>
                      </a:r>
                    </a:p>
                    <a:p>
                      <a:pPr lvl="0" algn="l">
                        <a:lnSpc>
                          <a:spcPct val="100000"/>
                        </a:lnSpc>
                        <a:spcBef>
                          <a:spcPts val="0"/>
                        </a:spcBef>
                        <a:spcAft>
                          <a:spcPts val="0"/>
                        </a:spcAft>
                        <a:buNone/>
                      </a:pPr>
                      <a:r>
                        <a:rPr lang="en-IE" sz="900" b="0" kern="1200" noProof="0" dirty="0">
                          <a:solidFill>
                            <a:srgbClr val="003D4C"/>
                          </a:solidFill>
                          <a:latin typeface="Arial"/>
                          <a:ea typeface="+mn-ea"/>
                          <a:cs typeface="Arial"/>
                        </a:rPr>
                        <a:t>Includes a mixture of face-to-face workshops asynchronous study and peer meetings, with an option to undertake a 360-degree feedback exercise. </a:t>
                      </a:r>
                      <a:endParaRPr lang="en-US" sz="900" b="0" kern="1200" dirty="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60 Seats (2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285750" indent="-285750" rtl="0" fontAlgn="base">
                        <a:buClr>
                          <a:srgbClr val="003D4C"/>
                        </a:buClr>
                        <a:buFont typeface="System Font"/>
                        <a:buChar char="●"/>
                      </a:pPr>
                      <a:r>
                        <a:rPr lang="en-GB" sz="1050" kern="1200">
                          <a:solidFill>
                            <a:srgbClr val="003D4C"/>
                          </a:solidFill>
                          <a:latin typeface="Arial"/>
                          <a:ea typeface="+mn-ea"/>
                          <a:cs typeface="Arial"/>
                        </a:rPr>
                        <a:t>Development of personal strategies to progress careers, fulfil potential and circumvent barriers</a:t>
                      </a:r>
                    </a:p>
                    <a:p>
                      <a:pPr marL="285750" marR="0" lvl="0" indent="-285750" algn="l" defTabSz="914377" rtl="0" eaLnBrk="1" fontAlgn="base" latinLnBrk="0" hangingPunct="1">
                        <a:lnSpc>
                          <a:spcPct val="100000"/>
                        </a:lnSpc>
                        <a:spcBef>
                          <a:spcPts val="0"/>
                        </a:spcBef>
                        <a:spcAft>
                          <a:spcPts val="0"/>
                        </a:spcAft>
                        <a:buClr>
                          <a:srgbClr val="003D4C"/>
                        </a:buClr>
                        <a:buSzTx/>
                        <a:buFont typeface="System Font"/>
                        <a:buChar char="●"/>
                        <a:tabLst/>
                        <a:defRPr/>
                      </a:pPr>
                      <a:r>
                        <a:rPr lang="en-GB" sz="1050" kern="1200">
                          <a:solidFill>
                            <a:srgbClr val="003D4C"/>
                          </a:solidFill>
                          <a:latin typeface="Arial"/>
                          <a:ea typeface="+mn-ea"/>
                          <a:cs typeface="Arial"/>
                        </a:rPr>
                        <a:t>Challenge and re-frame gendered notions of leadership to bring your authentic self into your leadership identify</a:t>
                      </a:r>
                    </a:p>
                    <a:p>
                      <a:pPr marL="285750" indent="-285750" rtl="0" fontAlgn="base">
                        <a:buClr>
                          <a:srgbClr val="003D4C"/>
                        </a:buClr>
                        <a:buFont typeface="System Font"/>
                        <a:buChar char="●"/>
                      </a:pPr>
                      <a:r>
                        <a:rPr lang="en-GB" sz="1050" kern="1200">
                          <a:solidFill>
                            <a:srgbClr val="003D4C"/>
                          </a:solidFill>
                          <a:latin typeface="Arial"/>
                          <a:ea typeface="+mn-ea"/>
                          <a:cs typeface="Arial"/>
                        </a:rPr>
                        <a:t>Integrate wellbeing and resilience into the core of your leadership approach</a:t>
                      </a:r>
                    </a:p>
                    <a:p>
                      <a:pPr marL="285750" indent="-285750" rtl="0" fontAlgn="base">
                        <a:buClr>
                          <a:srgbClr val="003D4C"/>
                        </a:buClr>
                        <a:buFont typeface="System Font"/>
                        <a:buChar char="●"/>
                      </a:pPr>
                      <a:r>
                        <a:rPr lang="en-GB" sz="1050" kern="1200">
                          <a:solidFill>
                            <a:srgbClr val="003D4C"/>
                          </a:solidFill>
                          <a:latin typeface="Arial"/>
                          <a:ea typeface="+mn-ea"/>
                          <a:cs typeface="Arial"/>
                        </a:rPr>
                        <a:t>Build self-awareness, self management, relationship management and social awareness </a:t>
                      </a:r>
                    </a:p>
                    <a:p>
                      <a:pPr marL="285750" indent="-285750" rtl="0" fontAlgn="base">
                        <a:buClr>
                          <a:srgbClr val="003D4C"/>
                        </a:buClr>
                        <a:buFont typeface="System Font"/>
                        <a:buChar char="●"/>
                      </a:pPr>
                      <a:r>
                        <a:rPr lang="en-GB" sz="1050" kern="1200">
                          <a:solidFill>
                            <a:srgbClr val="003D4C"/>
                          </a:solidFill>
                          <a:latin typeface="Arial"/>
                          <a:ea typeface="+mn-ea"/>
                          <a:cs typeface="Arial"/>
                        </a:rPr>
                        <a:t>Enhance team leadership, using coaching and mentoring skills to become a stronger leader of leaders</a:t>
                      </a:r>
                    </a:p>
                    <a:p>
                      <a:pPr marL="285750" indent="-285750" rtl="0" fontAlgn="base">
                        <a:buClr>
                          <a:srgbClr val="003D4C"/>
                        </a:buClr>
                        <a:buFont typeface="System Font"/>
                        <a:buChar char="●"/>
                      </a:pPr>
                      <a:r>
                        <a:rPr lang="en-GB" sz="1050" kern="1200">
                          <a:solidFill>
                            <a:srgbClr val="003D4C"/>
                          </a:solidFill>
                          <a:latin typeface="Arial"/>
                          <a:ea typeface="+mn-ea"/>
                          <a:cs typeface="Arial"/>
                        </a:rPr>
                        <a:t>Refine negotiation and influencing skills, become more adept at managing complex and competing stakeholder relationships and make stronger cases for change</a:t>
                      </a:r>
                    </a:p>
                    <a:p>
                      <a:pPr marL="285750" indent="-285750" rtl="0" fontAlgn="base">
                        <a:buClr>
                          <a:srgbClr val="003D4C"/>
                        </a:buClr>
                        <a:buFont typeface="System Font"/>
                        <a:buChar char="●"/>
                      </a:pPr>
                      <a:r>
                        <a:rPr lang="en-GB" sz="1050" kern="1200">
                          <a:solidFill>
                            <a:srgbClr val="003D4C"/>
                          </a:solidFill>
                          <a:latin typeface="Arial"/>
                          <a:ea typeface="+mn-ea"/>
                          <a:cs typeface="Arial"/>
                        </a:rPr>
                        <a:t>Establish shared experiences, networks and strategic connections in a supportive environment</a:t>
                      </a:r>
                      <a:endParaRPr lang="en-US" sz="1050" kern="120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410011">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050">
                          <a:solidFill>
                            <a:srgbClr val="003D4C"/>
                          </a:solidFill>
                          <a:latin typeface="Arial"/>
                          <a:cs typeface="Arial"/>
                        </a:rPr>
                        <a:t>Female-identifying staff at grades 8 and 9 currently in a management role, seeking to consolidate their knowledge and practice of leadership and people management</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410011">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050" dirty="0">
                          <a:solidFill>
                            <a:srgbClr val="003D4C"/>
                          </a:solidFill>
                          <a:latin typeface="Arial"/>
                          <a:cs typeface="Arial"/>
                        </a:rPr>
                        <a:t>Cohort 1: Feb – Jul 2023 (Hybrid)</a:t>
                      </a:r>
                      <a:endParaRPr lang="en-US" dirty="0">
                        <a:latin typeface="Arial"/>
                        <a:cs typeface="Arial"/>
                      </a:endParaRPr>
                    </a:p>
                    <a:p>
                      <a:pPr marL="0" marR="0" lvl="0" indent="0" algn="l">
                        <a:lnSpc>
                          <a:spcPct val="100000"/>
                        </a:lnSpc>
                        <a:spcBef>
                          <a:spcPts val="0"/>
                        </a:spcBef>
                        <a:spcAft>
                          <a:spcPts val="0"/>
                        </a:spcAft>
                        <a:buClrTx/>
                        <a:buSzTx/>
                        <a:buFontTx/>
                        <a:buNone/>
                      </a:pPr>
                      <a:r>
                        <a:rPr lang="en-IE" sz="1050" dirty="0">
                          <a:solidFill>
                            <a:srgbClr val="003D4C"/>
                          </a:solidFill>
                          <a:latin typeface="Arial"/>
                          <a:cs typeface="Arial"/>
                        </a:rPr>
                        <a:t>Cohort 2: Feb – Jul 2023 (Hybrid)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974819148"/>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031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Senior Women in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defTabSz="914400" fontAlgn="auto">
              <a:lnSpc>
                <a:spcPct val="100000"/>
              </a:lnSpc>
              <a:spcBef>
                <a:spcPts val="0"/>
              </a:spcBef>
              <a:spcAft>
                <a:spcPts val="0"/>
              </a:spcAft>
              <a:buClrTx/>
              <a:buSzTx/>
              <a:tabLst/>
              <a:defRPr/>
            </a:pPr>
            <a:r>
              <a:rPr lang="en-IE" sz="1200">
                <a:solidFill>
                  <a:schemeClr val="bg1">
                    <a:lumMod val="95000"/>
                  </a:schemeClr>
                </a:solidFill>
                <a:latin typeface="Arial" panose="020B0604020202020204" pitchFamily="34" charset="0"/>
                <a:ea typeface="+mn-ea"/>
                <a:cs typeface="Arial" panose="020B0604020202020204" pitchFamily="34" charset="0"/>
              </a:rPr>
              <a:t>Provides senior female identifying staff, (including trans women and non-binary people comfortable in a female-centred community) with the opportunity to reflect on their leadership profile and plan how to grow their skills and develop their impact as senior leaders in UCL.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916066C-9980-4E96-9B1C-2C0B595D85C6}"/>
              </a:ext>
            </a:extLst>
          </p:cNvPr>
          <p:cNvSpPr txBox="1"/>
          <p:nvPr/>
        </p:nvSpPr>
        <p:spPr>
          <a:xfrm>
            <a:off x="3858873" y="4735823"/>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webpage </a:t>
            </a:r>
            <a:r>
              <a:rPr lang="en-GB" sz="1000" dirty="0">
                <a:solidFill>
                  <a:schemeClr val="bg1"/>
                </a:solidFill>
                <a:latin typeface="Arial" panose="020B0604020202020204" pitchFamily="34" charset="0"/>
                <a:cs typeface="Arial" panose="020B0604020202020204" pitchFamily="34" charset="0"/>
              </a:rPr>
              <a:t>for full details and dates</a:t>
            </a:r>
          </a:p>
        </p:txBody>
      </p:sp>
    </p:spTree>
    <p:extLst>
      <p:ext uri="{BB962C8B-B14F-4D97-AF65-F5344CB8AC3E}">
        <p14:creationId xmlns:p14="http://schemas.microsoft.com/office/powerpoint/2010/main" val="261623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FAD7B9-86D6-7440-8C6C-AE10B09F64F2}"/>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3" descr="Table containg details of the course, including time commitment, learning outcomes and eligibility. ">
            <a:extLst>
              <a:ext uri="{FF2B5EF4-FFF2-40B4-BE49-F238E27FC236}">
                <a16:creationId xmlns:a16="http://schemas.microsoft.com/office/drawing/2014/main" id="{B5E88B48-5C08-344A-926B-2D5A2801EF65}"/>
              </a:ext>
            </a:extLst>
          </p:cNvPr>
          <p:cNvGraphicFramePr>
            <a:graphicFrameLocks noGrp="1"/>
          </p:cNvGraphicFramePr>
          <p:nvPr>
            <p:extLst>
              <p:ext uri="{D42A27DB-BD31-4B8C-83A1-F6EECF244321}">
                <p14:modId xmlns:p14="http://schemas.microsoft.com/office/powerpoint/2010/main" val="3808167275"/>
              </p:ext>
            </p:extLst>
          </p:nvPr>
        </p:nvGraphicFramePr>
        <p:xfrm>
          <a:off x="3922690" y="721229"/>
          <a:ext cx="4964171" cy="4042478"/>
        </p:xfrm>
        <a:graphic>
          <a:graphicData uri="http://schemas.openxmlformats.org/drawingml/2006/table">
            <a:tbl>
              <a:tblPr firstRow="1" bandRow="1">
                <a:tableStyleId>{F5AB1C69-6EDB-4FF4-983F-18BD219EF322}</a:tableStyleId>
              </a:tblPr>
              <a:tblGrid>
                <a:gridCol w="966269">
                  <a:extLst>
                    <a:ext uri="{9D8B030D-6E8A-4147-A177-3AD203B41FA5}">
                      <a16:colId xmlns:a16="http://schemas.microsoft.com/office/drawing/2014/main" val="1967357138"/>
                    </a:ext>
                  </a:extLst>
                </a:gridCol>
                <a:gridCol w="3997902">
                  <a:extLst>
                    <a:ext uri="{9D8B030D-6E8A-4147-A177-3AD203B41FA5}">
                      <a16:colId xmlns:a16="http://schemas.microsoft.com/office/drawing/2014/main" val="2998069572"/>
                    </a:ext>
                  </a:extLst>
                </a:gridCol>
              </a:tblGrid>
              <a:tr h="255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050" b="1">
                          <a:solidFill>
                            <a:srgbClr val="003D4C"/>
                          </a:solidFill>
                          <a:latin typeface="Arial"/>
                          <a:cs typeface="Arial"/>
                        </a:rPr>
                        <a:t>Learning hours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lvl="0" algn="l">
                        <a:lnSpc>
                          <a:spcPct val="100000"/>
                        </a:lnSpc>
                        <a:spcBef>
                          <a:spcPts val="0"/>
                        </a:spcBef>
                        <a:spcAft>
                          <a:spcPts val="0"/>
                        </a:spcAft>
                        <a:buNone/>
                      </a:pPr>
                      <a:r>
                        <a:rPr lang="en-IE" sz="1050" b="0" kern="1200" noProof="0" dirty="0">
                          <a:solidFill>
                            <a:srgbClr val="003D4C"/>
                          </a:solidFill>
                          <a:latin typeface="Arial"/>
                          <a:ea typeface="+mn-ea"/>
                          <a:cs typeface="Arial"/>
                        </a:rPr>
                        <a:t>40 hours over three months</a:t>
                      </a:r>
                    </a:p>
                    <a:p>
                      <a:pPr lvl="0" algn="l">
                        <a:lnSpc>
                          <a:spcPct val="100000"/>
                        </a:lnSpc>
                        <a:spcBef>
                          <a:spcPts val="0"/>
                        </a:spcBef>
                        <a:spcAft>
                          <a:spcPts val="0"/>
                        </a:spcAft>
                        <a:buNone/>
                      </a:pPr>
                      <a:r>
                        <a:rPr lang="en-IE" sz="900" b="0" kern="1200" noProof="0" dirty="0">
                          <a:solidFill>
                            <a:srgbClr val="003D4C"/>
                          </a:solidFill>
                          <a:latin typeface="Arial"/>
                          <a:ea typeface="+mn-ea"/>
                          <a:cs typeface="Arial"/>
                        </a:rPr>
                        <a:t>Includes a mixture of face-to-face workshops, asynchronous study and peer meetings</a:t>
                      </a:r>
                      <a:endParaRPr lang="en-US" sz="900" b="0" kern="1200" dirty="0">
                        <a:solidFill>
                          <a:srgbClr val="003D4C"/>
                        </a:solidFill>
                        <a:latin typeface="Arial"/>
                        <a:ea typeface="+mn-ea"/>
                        <a:cs typeface="Aria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2455009525"/>
                  </a:ext>
                </a:extLst>
              </a:tr>
              <a:tr h="293438">
                <a:tc>
                  <a:txBody>
                    <a:bodyPr/>
                    <a:lstStyle/>
                    <a:p>
                      <a:r>
                        <a:rPr lang="en-IE" sz="1050" b="1">
                          <a:solidFill>
                            <a:srgbClr val="003D4C"/>
                          </a:solidFill>
                          <a:latin typeface="Arial"/>
                          <a:cs typeface="Arial"/>
                        </a:rPr>
                        <a:t>Seats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r>
                        <a:rPr lang="en-IE" sz="1050" dirty="0">
                          <a:solidFill>
                            <a:srgbClr val="003D4C"/>
                          </a:solidFill>
                          <a:latin typeface="Arial"/>
                          <a:cs typeface="Arial"/>
                        </a:rPr>
                        <a:t>60 seats (2 cohorts)</a:t>
                      </a:r>
                      <a:endParaRPr lang="en-IE" sz="1050" dirty="0">
                        <a:solidFill>
                          <a:srgbClr val="003D4C"/>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79020093"/>
                  </a:ext>
                </a:extLst>
              </a:tr>
              <a:tr h="1574388">
                <a:tc>
                  <a:txBody>
                    <a:bodyPr/>
                    <a:lstStyle/>
                    <a:p>
                      <a:r>
                        <a:rPr lang="en-IE" sz="1050" b="1">
                          <a:solidFill>
                            <a:srgbClr val="003D4C"/>
                          </a:solidFill>
                          <a:latin typeface="Arial"/>
                          <a:cs typeface="Arial"/>
                        </a:rPr>
                        <a:t>Learning outcomes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171450" indent="-171450" algn="l" rtl="0" fontAlgn="base">
                        <a:lnSpc>
                          <a:spcPct val="100000"/>
                        </a:lnSpc>
                        <a:spcBef>
                          <a:spcPts val="0"/>
                        </a:spcBef>
                        <a:spcAft>
                          <a:spcPts val="0"/>
                        </a:spcAft>
                        <a:buClr>
                          <a:srgbClr val="003D4C"/>
                        </a:buClr>
                        <a:buFont typeface="Arial"/>
                        <a:buChar char="•"/>
                      </a:pPr>
                      <a:r>
                        <a:rPr lang="en-GB" sz="1050" b="0" kern="1200" noProof="0" dirty="0">
                          <a:solidFill>
                            <a:srgbClr val="003D4C"/>
                          </a:solidFill>
                          <a:latin typeface="Arial"/>
                          <a:ea typeface="+mn-ea"/>
                          <a:cs typeface="Arial"/>
                        </a:rPr>
                        <a:t>A deeper understanding of knowledge, skills and behaviours required to become a successful leader </a:t>
                      </a:r>
                    </a:p>
                    <a:p>
                      <a:pPr marL="171450" lvl="0" indent="-171450" algn="l" defTabSz="685800" rtl="0" eaLnBrk="1" latinLnBrk="0" hangingPunct="1">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Embrace vulnerability and turn it into a leadership asset </a:t>
                      </a:r>
                      <a:endParaRPr lang="en-GB" sz="1050" b="0" kern="1200" dirty="0">
                        <a:solidFill>
                          <a:srgbClr val="003D4C"/>
                        </a:solidFill>
                        <a:latin typeface="Arial"/>
                        <a:ea typeface="+mn-ea"/>
                        <a:cs typeface="Arial"/>
                      </a:endParaRPr>
                    </a:p>
                    <a:p>
                      <a:pPr marL="171450" lvl="0" indent="-171450" algn="l" defTabSz="685800" rtl="0" eaLnBrk="1" latinLnBrk="0" hangingPunct="1">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Reflect on existing achievements, and learn how to bring your distinct strengths, personality and features into your leadership profile </a:t>
                      </a:r>
                      <a:endParaRPr lang="en-GB" sz="1050" b="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Opportunity to reflect and plan around skills gaps and progression </a:t>
                      </a:r>
                      <a:endParaRPr lang="en-GB" sz="1050" b="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Develop personal strategies to progress in careers, fulfil potential and circumvent barriers. </a:t>
                      </a:r>
                      <a:endParaRPr lang="en-GB" sz="1050" b="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Gain confidence in building and expanding credible stakeholder relationships and networks </a:t>
                      </a:r>
                      <a:endParaRPr lang="en-GB" sz="1050" b="0" kern="1200" dirty="0">
                        <a:solidFill>
                          <a:srgbClr val="003D4C"/>
                        </a:solidFill>
                        <a:latin typeface="Arial"/>
                        <a:ea typeface="+mn-ea"/>
                        <a:cs typeface="Arial"/>
                      </a:endParaRPr>
                    </a:p>
                    <a:p>
                      <a:pPr marL="171450" lvl="0" indent="-171450" algn="l">
                        <a:lnSpc>
                          <a:spcPct val="100000"/>
                        </a:lnSpc>
                        <a:spcBef>
                          <a:spcPts val="0"/>
                        </a:spcBef>
                        <a:spcAft>
                          <a:spcPts val="0"/>
                        </a:spcAft>
                        <a:buFont typeface="Arial"/>
                        <a:buChar char="•"/>
                      </a:pPr>
                      <a:r>
                        <a:rPr lang="en-GB" sz="1050" b="0" kern="1200" noProof="0" dirty="0">
                          <a:solidFill>
                            <a:srgbClr val="003D4C"/>
                          </a:solidFill>
                          <a:latin typeface="Arial"/>
                          <a:ea typeface="+mn-ea"/>
                          <a:cs typeface="Arial"/>
                        </a:rPr>
                        <a:t>Benefit from shared experiences, networks and strategic connections established on the programme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3362300577"/>
                  </a:ext>
                </a:extLst>
              </a:tr>
              <a:tr h="514752">
                <a:tc>
                  <a:txBody>
                    <a:bodyPr/>
                    <a:lstStyle/>
                    <a:p>
                      <a:r>
                        <a:rPr lang="en-IE" sz="1050" b="1">
                          <a:solidFill>
                            <a:srgbClr val="003D4C"/>
                          </a:solidFill>
                          <a:latin typeface="Arial"/>
                          <a:cs typeface="Arial"/>
                        </a:rPr>
                        <a:t>Eligibility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E" sz="1050" dirty="0">
                          <a:solidFill>
                            <a:srgbClr val="003D4C"/>
                          </a:solidFill>
                          <a:latin typeface="Arial"/>
                          <a:cs typeface="Arial"/>
                        </a:rPr>
                        <a:t>Female-identifying staff at grades 6 and 7 who would benefit from building confidence and gaining leadership knowledge, skills and behaviours</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1956892306"/>
                  </a:ext>
                </a:extLst>
              </a:tr>
              <a:tr h="334358">
                <a:tc>
                  <a:txBody>
                    <a:bodyPr/>
                    <a:lstStyle/>
                    <a:p>
                      <a:r>
                        <a:rPr lang="en-IE" sz="1050" b="1">
                          <a:solidFill>
                            <a:srgbClr val="003D4C"/>
                          </a:solidFill>
                          <a:latin typeface="Arial"/>
                          <a:cs typeface="Arial"/>
                        </a:rPr>
                        <a:t>Timing*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050" dirty="0">
                          <a:solidFill>
                            <a:srgbClr val="003D4C"/>
                          </a:solidFill>
                          <a:latin typeface="Arial"/>
                          <a:cs typeface="Arial"/>
                        </a:rPr>
                        <a:t>Cohort 1: Jan –  May 2023 (Hybrid)</a:t>
                      </a:r>
                      <a:endParaRPr lang="en-US" dirty="0"/>
                    </a:p>
                    <a:p>
                      <a:pPr marL="0" marR="0" lvl="0" indent="0" algn="l" defTabSz="914377">
                        <a:lnSpc>
                          <a:spcPct val="100000"/>
                        </a:lnSpc>
                        <a:spcBef>
                          <a:spcPts val="0"/>
                        </a:spcBef>
                        <a:spcAft>
                          <a:spcPts val="0"/>
                        </a:spcAft>
                        <a:buClrTx/>
                        <a:buSzTx/>
                        <a:buFontTx/>
                        <a:buNone/>
                        <a:tabLst/>
                        <a:defRPr/>
                      </a:pPr>
                      <a:r>
                        <a:rPr lang="en-IE" sz="1050" dirty="0">
                          <a:solidFill>
                            <a:srgbClr val="003D4C"/>
                          </a:solidFill>
                          <a:latin typeface="Arial"/>
                          <a:cs typeface="Arial"/>
                        </a:rPr>
                        <a:t>Cohort 2: May –Jul 2023 (Hybrid)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D2C4"/>
                    </a:solidFill>
                  </a:tcPr>
                </a:tc>
                <a:extLst>
                  <a:ext uri="{0D108BD9-81ED-4DB2-BD59-A6C34878D82A}">
                    <a16:rowId xmlns:a16="http://schemas.microsoft.com/office/drawing/2014/main" val="534826822"/>
                  </a:ext>
                </a:extLst>
              </a:tr>
            </a:tbl>
          </a:graphicData>
        </a:graphic>
      </p:graphicFrame>
      <p:sp>
        <p:nvSpPr>
          <p:cNvPr id="6" name="Title 5">
            <a:extLst>
              <a:ext uri="{FF2B5EF4-FFF2-40B4-BE49-F238E27FC236}">
                <a16:creationId xmlns:a16="http://schemas.microsoft.com/office/drawing/2014/main" id="{41EB488A-0F4F-6F4D-B10E-9BF41E6CCF17}"/>
              </a:ext>
            </a:extLst>
          </p:cNvPr>
          <p:cNvSpPr txBox="1">
            <a:spLocks noGrp="1"/>
          </p:cNvSpPr>
          <p:nvPr>
            <p:ph type="title" idx="4294967295"/>
          </p:nvPr>
        </p:nvSpPr>
        <p:spPr>
          <a:xfrm>
            <a:off x="120584" y="1186827"/>
            <a:ext cx="3544967" cy="2215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F6BE00"/>
                </a:solidFill>
                <a:effectLst/>
                <a:uLnTx/>
                <a:uFillTx/>
                <a:latin typeface="Arial" panose="020B0604020202020204" pitchFamily="34" charset="0"/>
                <a:ea typeface="+mn-ea"/>
                <a:cs typeface="Arial" panose="020B0604020202020204" pitchFamily="34" charset="0"/>
              </a:rPr>
              <a:t>Women in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a:solidFill>
                  <a:schemeClr val="bg1">
                    <a:lumMod val="95000"/>
                  </a:schemeClr>
                </a:solidFill>
                <a:latin typeface="Arial" panose="020B0604020202020204" pitchFamily="34" charset="0"/>
                <a:ea typeface="+mn-ea"/>
                <a:cs typeface="Arial" panose="020B0604020202020204" pitchFamily="34" charset="0"/>
              </a:rPr>
              <a:t>Provides female identifying staff (including trans women and non-binary people comfortable in a female-centred community) with an understanding of their own leadership capabilities, with particular focus on what it means to be a female leader, and insights into how to enhance their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F4E25A6-B3E0-4481-8C42-B64BE2BB4805}"/>
              </a:ext>
            </a:extLst>
          </p:cNvPr>
          <p:cNvSpPr txBox="1"/>
          <p:nvPr/>
        </p:nvSpPr>
        <p:spPr>
          <a:xfrm>
            <a:off x="3831056" y="4776241"/>
            <a:ext cx="38633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Please see </a:t>
            </a:r>
            <a:r>
              <a:rPr lang="en-GB"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webpage</a:t>
            </a:r>
            <a:r>
              <a:rPr lang="en-GB" sz="1000" dirty="0">
                <a:solidFill>
                  <a:schemeClr val="bg1"/>
                </a:solidFill>
                <a:latin typeface="Arial" panose="020B0604020202020204" pitchFamily="34" charset="0"/>
                <a:cs typeface="Arial" panose="020B0604020202020204" pitchFamily="34" charset="0"/>
              </a:rPr>
              <a:t> for full details and dates</a:t>
            </a:r>
          </a:p>
        </p:txBody>
      </p:sp>
    </p:spTree>
    <p:extLst>
      <p:ext uri="{BB962C8B-B14F-4D97-AF65-F5344CB8AC3E}">
        <p14:creationId xmlns:p14="http://schemas.microsoft.com/office/powerpoint/2010/main" val="256540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F6662F-F185-6B4A-A626-239584253A80}"/>
              </a:ext>
              <a:ext uri="{C183D7F6-B498-43B3-948B-1728B52AA6E4}">
                <adec:decorative xmlns:adec="http://schemas.microsoft.com/office/drawing/2017/decorative" val="1"/>
              </a:ext>
            </a:extLst>
          </p:cNvPr>
          <p:cNvSpPr/>
          <p:nvPr/>
        </p:nvSpPr>
        <p:spPr>
          <a:xfrm>
            <a:off x="0" y="367259"/>
            <a:ext cx="9144000" cy="4776241"/>
          </a:xfrm>
          <a:prstGeom prst="rect">
            <a:avLst/>
          </a:prstGeom>
          <a:solidFill>
            <a:srgbClr val="009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93C41919-6ECA-EA45-8C74-3153262A9F7D}"/>
              </a:ext>
            </a:extLst>
          </p:cNvPr>
          <p:cNvSpPr txBox="1">
            <a:spLocks noGrp="1"/>
          </p:cNvSpPr>
          <p:nvPr>
            <p:ph type="title" idx="4294967295"/>
          </p:nvPr>
        </p:nvSpPr>
        <p:spPr>
          <a:xfrm>
            <a:off x="387533" y="945591"/>
            <a:ext cx="4801688" cy="22923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Leadership programmes for </a:t>
            </a:r>
            <a:r>
              <a:rPr kumimoji="0" lang="en-GB"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academic / research staff</a:t>
            </a:r>
            <a:endParaRPr kumimoji="0" lang="en-US"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diagram&#10;&#10;Description automatically generated">
            <a:extLst>
              <a:ext uri="{FF2B5EF4-FFF2-40B4-BE49-F238E27FC236}">
                <a16:creationId xmlns:a16="http://schemas.microsoft.com/office/drawing/2014/main" id="{EA49118C-CFC2-4ED8-B39D-3EE7D449FBD1}"/>
              </a:ext>
            </a:extLst>
          </p:cNvPr>
          <p:cNvPicPr>
            <a:picLocks noChangeAspect="1"/>
          </p:cNvPicPr>
          <p:nvPr/>
        </p:nvPicPr>
        <p:blipFill>
          <a:blip r:embed="rId2"/>
          <a:stretch>
            <a:fillRect/>
          </a:stretch>
        </p:blipFill>
        <p:spPr>
          <a:xfrm>
            <a:off x="5189221" y="2447119"/>
            <a:ext cx="3814075" cy="2696381"/>
          </a:xfrm>
          <a:prstGeom prst="rect">
            <a:avLst/>
          </a:prstGeom>
        </p:spPr>
      </p:pic>
    </p:spTree>
    <p:extLst>
      <p:ext uri="{BB962C8B-B14F-4D97-AF65-F5344CB8AC3E}">
        <p14:creationId xmlns:p14="http://schemas.microsoft.com/office/powerpoint/2010/main" val="1616532878"/>
      </p:ext>
    </p:extLst>
  </p:cSld>
  <p:clrMapOvr>
    <a:masterClrMapping/>
  </p:clrMapOvr>
</p:sld>
</file>

<file path=ppt/theme/theme1.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6B9D86DB5F614987DE10F24716F461" ma:contentTypeVersion="12" ma:contentTypeDescription="Create a new document." ma:contentTypeScope="" ma:versionID="9399e34e919a090381b17588feaa2fcb">
  <xsd:schema xmlns:xsd="http://www.w3.org/2001/XMLSchema" xmlns:xs="http://www.w3.org/2001/XMLSchema" xmlns:p="http://schemas.microsoft.com/office/2006/metadata/properties" xmlns:ns2="661ed35d-7ee0-4b59-bc2f-6d137705d665" xmlns:ns3="0c614b4d-a41c-47fc-b48e-425018bb914f" targetNamespace="http://schemas.microsoft.com/office/2006/metadata/properties" ma:root="true" ma:fieldsID="671f6d6a18c0757b7e453be090570361" ns2:_="" ns3:_="">
    <xsd:import namespace="661ed35d-7ee0-4b59-bc2f-6d137705d665"/>
    <xsd:import namespace="0c614b4d-a41c-47fc-b48e-425018bb91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ed35d-7ee0-4b59-bc2f-6d137705d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614b4d-a41c-47fc-b48e-425018bb91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ECBFB5-B91A-4775-93FB-4B151FFF1FBA}">
  <ds:schemaRefs>
    <ds:schemaRef ds:uri="0c614b4d-a41c-47fc-b48e-425018bb914f"/>
    <ds:schemaRef ds:uri="661ed35d-7ee0-4b59-bc2f-6d137705d6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48EF83-C300-4E79-8385-83593539B578}">
  <ds:schemaRefs>
    <ds:schemaRef ds:uri="0c614b4d-a41c-47fc-b48e-425018bb914f"/>
    <ds:schemaRef ds:uri="661ed35d-7ee0-4b59-bc2f-6d137705d6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8923FD-C2C6-4C9A-AA86-2491ABC525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1985</Words>
  <Application>Microsoft Office PowerPoint</Application>
  <PresentationFormat>On-screen Show (16:9)</PresentationFormat>
  <Paragraphs>200</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System Font</vt:lpstr>
      <vt:lpstr>System Font,Sans-Serif</vt:lpstr>
      <vt:lpstr>4_Custom Design</vt:lpstr>
      <vt:lpstr>UCL Leadership Programmes Supporting your leadership development at UCL</vt:lpstr>
      <vt:lpstr>University Leaders Programme (Previously Future Leaders Programme)  Enhances personal and organisational leadership capability through improved self-awareness and adopting effective strategies to drive higher performance from diverse teams and deliver successful organisational change.   </vt:lpstr>
      <vt:lpstr>Strategic Leaders Programme  Prepares academic and professional services leaders to advance by developing their ability to manage an increasingly complex and varied workload, build high-performing teams, develop strategy and lead change.  </vt:lpstr>
      <vt:lpstr>Advancing Leaders Programme  Prepares academic and professional services leaders to advance by developing their ability to think and act strategically, build personal influence and networks and lead teams and projects.  </vt:lpstr>
      <vt:lpstr>Positive action programmes</vt:lpstr>
      <vt:lpstr>Emerging Leaders  Provides leadership development for high potential colleagues from black, Asian and marginalised ethnic communities who may not yet be leaders of people.   It supports a deeper understanding of leadership skills and knowledge, with a particular focus on being a leader from a BAME background and dealing with personal and structural barriers. </vt:lpstr>
      <vt:lpstr>Senior Women in Leadership  Provides senior female identifying staff, (including trans women and non-binary people comfortable in a female-centred community) with the opportunity to reflect on their leadership profile and plan how to grow their skills and develop their impact as senior leaders in UCL. </vt:lpstr>
      <vt:lpstr>Women in Leadership  Provides female identifying staff (including trans women and non-binary people comfortable in a female-centred community) with an understanding of their own leadership capabilities, with particular focus on what it means to be a female leader, and insights into how to enhance their potential.  </vt:lpstr>
      <vt:lpstr>Leadership programmes for academic / research staff</vt:lpstr>
      <vt:lpstr>Advancing Principal Investigator  Programme  (previously Research Team Leaders)  Equips early-stage Principal Investigators with the skills and tools to lead a research team whilst developing a research career.   A key feature of this leadership programme is its focus on developing the ability to lead in challenging times and periods of change in the research landscape.   The programme offers participants a unique opportunity to have a hands-on experience of leading a team of researchers through group exercises. </vt:lpstr>
      <vt:lpstr>Experienced  Principal Investigators  Programme   Helps senior researchers reflect on their leadership skills and amplify their strategic planning in their contexts and situations, and on creating conditions to enable them to become an effective research leader.  Essential part of the programme is a series of five concise (20-min) coaching sessions.</vt:lpstr>
      <vt:lpstr>Leadership in Action  for Early Career Researchers  Prepares early career researchers for various leadership and team roles within the context of HE.  Participants learn the foundations of leadership (and their leadership style) through practical, hands-on tasks designed for researchers.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16:9 PP Plain - LIGHT BLUE</dc:title>
  <dc:subject/>
  <dc:creator>Clayton, Janine</dc:creator>
  <cp:keywords/>
  <dc:description/>
  <cp:lastModifiedBy>Candy, Felicity</cp:lastModifiedBy>
  <cp:revision>2</cp:revision>
  <dcterms:created xsi:type="dcterms:W3CDTF">2016-12-07T10:36:45Z</dcterms:created>
  <dcterms:modified xsi:type="dcterms:W3CDTF">2022-06-28T10:52:45Z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0x010100636B9D86DB5F614987DE10F24716F461</vt:lpwstr>
  </property>
</Properties>
</file>