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742" r:id="rId5"/>
    <p:sldMasterId id="2147483747" r:id="rId6"/>
    <p:sldMasterId id="2147483660" r:id="rId7"/>
  </p:sldMasterIdLst>
  <p:notesMasterIdLst>
    <p:notesMasterId r:id="rId41"/>
  </p:notesMasterIdLst>
  <p:handoutMasterIdLst>
    <p:handoutMasterId r:id="rId42"/>
  </p:handoutMasterIdLst>
  <p:sldIdLst>
    <p:sldId id="336" r:id="rId8"/>
    <p:sldId id="412" r:id="rId9"/>
    <p:sldId id="364" r:id="rId10"/>
    <p:sldId id="401" r:id="rId11"/>
    <p:sldId id="394" r:id="rId12"/>
    <p:sldId id="396" r:id="rId13"/>
    <p:sldId id="397" r:id="rId14"/>
    <p:sldId id="392" r:id="rId15"/>
    <p:sldId id="404" r:id="rId16"/>
    <p:sldId id="330" r:id="rId17"/>
    <p:sldId id="434" r:id="rId18"/>
    <p:sldId id="407" r:id="rId19"/>
    <p:sldId id="405" r:id="rId20"/>
    <p:sldId id="435" r:id="rId21"/>
    <p:sldId id="436" r:id="rId22"/>
    <p:sldId id="437" r:id="rId23"/>
    <p:sldId id="438" r:id="rId24"/>
    <p:sldId id="439" r:id="rId25"/>
    <p:sldId id="440" r:id="rId26"/>
    <p:sldId id="441" r:id="rId27"/>
    <p:sldId id="442" r:id="rId28"/>
    <p:sldId id="443" r:id="rId29"/>
    <p:sldId id="444" r:id="rId30"/>
    <p:sldId id="445" r:id="rId31"/>
    <p:sldId id="446" r:id="rId32"/>
    <p:sldId id="447" r:id="rId33"/>
    <p:sldId id="448" r:id="rId34"/>
    <p:sldId id="449" r:id="rId35"/>
    <p:sldId id="450" r:id="rId36"/>
    <p:sldId id="451" r:id="rId37"/>
    <p:sldId id="452" r:id="rId38"/>
    <p:sldId id="453" r:id="rId39"/>
    <p:sldId id="454" r:id="rId40"/>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10522A-49A3-0EA6-9A7D-FD9ED121983A}" name="Babiker, Ragi" initials="BR" userId="S::ucyzrba@ucl.ac.uk::0d5591ae-1321-475a-86f0-2df8c6e872a0" providerId="AD"/>
  <p188:author id="{B6ADF02E-1FCB-9846-C074-33AFDD138B30}" name="Babiker, Ragi" initials="BR" userId="Babiker, Ragi" providerId="None"/>
  <p188:author id="{344C995F-EBB0-0357-E160-C00003E825AF}" name="Hong, Amy" initials="HA" userId="S::ucbtxho@ucl.ac.uk::64aaf222-4f85-4064-bfda-38c91e353285" providerId="AD"/>
  <p188:author id="{24531BA3-3C40-19D2-E27C-28EE8E9E25BB}" name="Ponzetta, Luca" initials="PL" userId="S::ucyzplu@ucl.ac.uk::737fe5ba-8a38-4b42-ae86-afdb29b742af" providerId="AD"/>
  <p188:author id="{24A549FA-53FD-CA4A-9326-5895B978951B}" name="Tarlton, Kerry-Anne" initials="TKA" userId="S::sejjktt@ucl.ac.uk::1af7f4a8-3c3a-41bf-af58-4203a8a9dc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4C"/>
    <a:srgbClr val="C00000"/>
    <a:srgbClr val="E06685"/>
    <a:srgbClr val="DB6F6F"/>
    <a:srgbClr val="0097A9"/>
    <a:srgbClr val="CC3333"/>
    <a:srgbClr val="B2DE82"/>
    <a:srgbClr val="660066"/>
    <a:srgbClr val="2F5597"/>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A7C55A-54EA-42A3-9F6F-976779805ECA}" v="2" dt="2023-10-24T13:12:03.785"/>
    <p1510:client id="{4F1522B1-2A9D-CDA8-E279-6BFD946C6BB8}" v="5" dt="2023-10-23T15:33:44.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55" autoAdjust="0"/>
  </p:normalViewPr>
  <p:slideViewPr>
    <p:cSldViewPr snapToGrid="0">
      <p:cViewPr varScale="1">
        <p:scale>
          <a:sx n="61" d="100"/>
          <a:sy n="61" d="100"/>
        </p:scale>
        <p:origin x="860" y="56"/>
      </p:cViewPr>
      <p:guideLst>
        <p:guide orient="horz" pos="2160"/>
        <p:guide pos="379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669322-126E-4063-B705-7A3495D98950}"/>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58743DE-5417-4502-919E-679BD9D688F7}"/>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1BE1E411-1EC4-41F0-B93D-646C7C47E03D}" type="datetimeFigureOut">
              <a:rPr lang="en-GB" smtClean="0"/>
              <a:t>29/02/2024</a:t>
            </a:fld>
            <a:endParaRPr lang="en-GB"/>
          </a:p>
        </p:txBody>
      </p:sp>
      <p:sp>
        <p:nvSpPr>
          <p:cNvPr id="4" name="Footer Placeholder 3">
            <a:extLst>
              <a:ext uri="{FF2B5EF4-FFF2-40B4-BE49-F238E27FC236}">
                <a16:creationId xmlns:a16="http://schemas.microsoft.com/office/drawing/2014/main" id="{20E20FB6-AE4E-419E-B73C-E3D0223AE3D0}"/>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98C0804-D84D-4C17-BE91-20846CF16320}"/>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BBB97414-AEB7-4445-B699-33EFDB63248C}" type="slidenum">
              <a:rPr lang="en-GB" smtClean="0"/>
              <a:t>‹#›</a:t>
            </a:fld>
            <a:endParaRPr lang="en-GB"/>
          </a:p>
        </p:txBody>
      </p:sp>
    </p:spTree>
    <p:extLst>
      <p:ext uri="{BB962C8B-B14F-4D97-AF65-F5344CB8AC3E}">
        <p14:creationId xmlns:p14="http://schemas.microsoft.com/office/powerpoint/2010/main" val="103730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8" name="Date Placeholder 7">
            <a:extLst>
              <a:ext uri="{FF2B5EF4-FFF2-40B4-BE49-F238E27FC236}">
                <a16:creationId xmlns:a16="http://schemas.microsoft.com/office/drawing/2014/main" id="{F6A5EE6B-8A4A-49FC-89B3-E87019F8E166}"/>
              </a:ext>
            </a:extLst>
          </p:cNvPr>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B9559EA-E9E4-4410-A887-51FD0821365A}" type="datetimeFigureOut">
              <a:rPr lang="en-GB" smtClean="0"/>
              <a:t>29/02/2024</a:t>
            </a:fld>
            <a:endParaRPr lang="en-GB"/>
          </a:p>
        </p:txBody>
      </p:sp>
      <p:sp>
        <p:nvSpPr>
          <p:cNvPr id="9" name="Slide Number Placeholder 8">
            <a:extLst>
              <a:ext uri="{FF2B5EF4-FFF2-40B4-BE49-F238E27FC236}">
                <a16:creationId xmlns:a16="http://schemas.microsoft.com/office/drawing/2014/main" id="{F38F9886-AC5A-4629-BFE1-DE72E45D1C09}"/>
              </a:ext>
            </a:extLst>
          </p:cNvPr>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FF623371-A4B3-4CA6-81AB-694BD93BF051}" type="slidenum">
              <a:rPr lang="en-GB" smtClean="0"/>
              <a:t>‹#›</a:t>
            </a:fld>
            <a:endParaRPr lang="en-GB"/>
          </a:p>
        </p:txBody>
      </p:sp>
    </p:spTree>
    <p:extLst>
      <p:ext uri="{BB962C8B-B14F-4D97-AF65-F5344CB8AC3E}">
        <p14:creationId xmlns:p14="http://schemas.microsoft.com/office/powerpoint/2010/main" val="244138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623371-A4B3-4CA6-81AB-694BD93BF051}" type="slidenum">
              <a:rPr lang="en-GB" smtClean="0"/>
              <a:t>2</a:t>
            </a:fld>
            <a:endParaRPr lang="en-GB"/>
          </a:p>
        </p:txBody>
      </p:sp>
    </p:spTree>
    <p:extLst>
      <p:ext uri="{BB962C8B-B14F-4D97-AF65-F5344CB8AC3E}">
        <p14:creationId xmlns:p14="http://schemas.microsoft.com/office/powerpoint/2010/main" val="4059655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err="1">
                <a:solidFill>
                  <a:schemeClr val="tx1">
                    <a:lumMod val="85000"/>
                    <a:lumOff val="15000"/>
                  </a:schemeClr>
                </a:solidFill>
                <a:latin typeface="Arial" panose="020B0604020202020204" pitchFamily="34" charset="0"/>
                <a:cs typeface="Arial" panose="020B0604020202020204" pitchFamily="34" charset="0"/>
              </a:rPr>
              <a:t>Perentages</a:t>
            </a:r>
            <a:r>
              <a:rPr lang="en-GB" sz="1200">
                <a:solidFill>
                  <a:schemeClr val="tx1">
                    <a:lumMod val="85000"/>
                    <a:lumOff val="15000"/>
                  </a:schemeClr>
                </a:solidFill>
                <a:latin typeface="Arial" panose="020B0604020202020204" pitchFamily="34" charset="0"/>
                <a:cs typeface="Arial" panose="020B0604020202020204" pitchFamily="34" charset="0"/>
              </a:rPr>
              <a:t> only diff</a:t>
            </a:r>
          </a:p>
        </p:txBody>
      </p:sp>
      <p:sp>
        <p:nvSpPr>
          <p:cNvPr id="4" name="Slide Number Placeholder 3"/>
          <p:cNvSpPr>
            <a:spLocks noGrp="1"/>
          </p:cNvSpPr>
          <p:nvPr>
            <p:ph type="sldNum" sz="quarter" idx="5"/>
          </p:nvPr>
        </p:nvSpPr>
        <p:spPr>
          <a:xfrm>
            <a:off x="4023992" y="9721107"/>
            <a:ext cx="3078427" cy="513507"/>
          </a:xfrm>
          <a:prstGeom prst="rect">
            <a:avLst/>
          </a:prstGeom>
        </p:spPr>
        <p:txBody>
          <a:bodyPr/>
          <a:lstStyle/>
          <a:p>
            <a:fld id="{2727EC74-E7E6-486C-8A6F-A151E9759AB6}" type="slidenum">
              <a:rPr lang="en-GB" smtClean="0"/>
              <a:t>11</a:t>
            </a:fld>
            <a:endParaRPr lang="en-GB"/>
          </a:p>
        </p:txBody>
      </p:sp>
    </p:spTree>
    <p:extLst>
      <p:ext uri="{BB962C8B-B14F-4D97-AF65-F5344CB8AC3E}">
        <p14:creationId xmlns:p14="http://schemas.microsoft.com/office/powerpoint/2010/main" val="245865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37AA9A7C-EC4C-4E4A-B08E-5722CCD0409F}" type="slidenum">
              <a:rPr lang="en-GB" smtClean="0"/>
              <a:t>12</a:t>
            </a:fld>
            <a:endParaRPr lang="en-GB"/>
          </a:p>
        </p:txBody>
      </p:sp>
    </p:spTree>
    <p:extLst>
      <p:ext uri="{BB962C8B-B14F-4D97-AF65-F5344CB8AC3E}">
        <p14:creationId xmlns:p14="http://schemas.microsoft.com/office/powerpoint/2010/main" val="3241943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GB" sz="2000" dirty="0">
                <a:latin typeface="Calibri" panose="020F0502020204030204" pitchFamily="34" charset="0"/>
                <a:ea typeface="Calibri" panose="020F0502020204030204" pitchFamily="34" charset="0"/>
                <a:cs typeface="Times New Roman" panose="02020603050405020304" pitchFamily="18" charset="0"/>
              </a:rPr>
              <a:t>+++There are gaps in the ethnic and gender demographics, where a large portion were unknown or couldn’t be found on our records systems. </a:t>
            </a:r>
          </a:p>
        </p:txBody>
      </p:sp>
      <p:sp>
        <p:nvSpPr>
          <p:cNvPr id="4" name="Slide Number Placeholder 3"/>
          <p:cNvSpPr>
            <a:spLocks noGrp="1"/>
          </p:cNvSpPr>
          <p:nvPr>
            <p:ph type="sldNum" sz="quarter" idx="5"/>
          </p:nvPr>
        </p:nvSpPr>
        <p:spPr>
          <a:xfrm>
            <a:off x="4023992" y="9721107"/>
            <a:ext cx="3078427" cy="513507"/>
          </a:xfrm>
          <a:prstGeom prst="rect">
            <a:avLst/>
          </a:prstGeom>
        </p:spPr>
        <p:txBody>
          <a:bodyPr/>
          <a:lstStyle/>
          <a:p>
            <a:fld id="{2727EC74-E7E6-486C-8A6F-A151E9759AB6}" type="slidenum">
              <a:rPr lang="en-GB" smtClean="0"/>
              <a:t>13</a:t>
            </a:fld>
            <a:endParaRPr lang="en-GB"/>
          </a:p>
        </p:txBody>
      </p:sp>
    </p:spTree>
    <p:extLst>
      <p:ext uri="{BB962C8B-B14F-4D97-AF65-F5344CB8AC3E}">
        <p14:creationId xmlns:p14="http://schemas.microsoft.com/office/powerpoint/2010/main" val="362992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aseline="0">
              <a:cs typeface="Calibri"/>
            </a:endParaRPr>
          </a:p>
          <a:p>
            <a:endParaRPr lang="en-GB" baseline="0"/>
          </a:p>
          <a:p>
            <a:endParaRPr lang="en-GB"/>
          </a:p>
        </p:txBody>
      </p:sp>
      <p:sp>
        <p:nvSpPr>
          <p:cNvPr id="4" name="Slide Number Placeholder 3"/>
          <p:cNvSpPr>
            <a:spLocks noGrp="1"/>
          </p:cNvSpPr>
          <p:nvPr>
            <p:ph type="sldNum" sz="quarter" idx="10"/>
          </p:nvPr>
        </p:nvSpPr>
        <p:spPr/>
        <p:txBody>
          <a:bodyPr/>
          <a:lstStyle/>
          <a:p>
            <a:fld id="{6EC5CFAD-66B0-B441-9C24-7F67A02ADAEC}" type="slidenum">
              <a:rPr lang="en-GB" smtClean="0"/>
              <a:t>14</a:t>
            </a:fld>
            <a:endParaRPr lang="en-GB"/>
          </a:p>
        </p:txBody>
      </p:sp>
    </p:spTree>
    <p:extLst>
      <p:ext uri="{BB962C8B-B14F-4D97-AF65-F5344CB8AC3E}">
        <p14:creationId xmlns:p14="http://schemas.microsoft.com/office/powerpoint/2010/main" val="397710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6EC5CFAD-66B0-B441-9C24-7F67A02ADAEC}" type="slidenum">
              <a:rPr lang="en-GB" smtClean="0"/>
              <a:pPr/>
              <a:t>15</a:t>
            </a:fld>
            <a:endParaRPr lang="en-GB"/>
          </a:p>
        </p:txBody>
      </p:sp>
    </p:spTree>
    <p:extLst>
      <p:ext uri="{BB962C8B-B14F-4D97-AF65-F5344CB8AC3E}">
        <p14:creationId xmlns:p14="http://schemas.microsoft.com/office/powerpoint/2010/main" val="2274198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14547" eaLnBrk="0" hangingPunct="0">
              <a:defRPr>
                <a:solidFill>
                  <a:schemeClr val="tx1"/>
                </a:solidFill>
                <a:latin typeface="Arial" charset="0"/>
              </a:defRPr>
            </a:lvl1pPr>
            <a:lvl2pPr marL="740498" indent="-284807" defTabSz="914547" eaLnBrk="0" hangingPunct="0">
              <a:defRPr>
                <a:solidFill>
                  <a:schemeClr val="tx1"/>
                </a:solidFill>
                <a:latin typeface="Arial" charset="0"/>
              </a:defRPr>
            </a:lvl2pPr>
            <a:lvl3pPr marL="1139228" indent="-227846" defTabSz="914547" eaLnBrk="0" hangingPunct="0">
              <a:defRPr>
                <a:solidFill>
                  <a:schemeClr val="tx1"/>
                </a:solidFill>
                <a:latin typeface="Arial" charset="0"/>
              </a:defRPr>
            </a:lvl3pPr>
            <a:lvl4pPr marL="1594919" indent="-227846" defTabSz="914547" eaLnBrk="0" hangingPunct="0">
              <a:defRPr>
                <a:solidFill>
                  <a:schemeClr val="tx1"/>
                </a:solidFill>
                <a:latin typeface="Arial" charset="0"/>
              </a:defRPr>
            </a:lvl4pPr>
            <a:lvl5pPr marL="2050611" indent="-227846" defTabSz="914547" eaLnBrk="0" hangingPunct="0">
              <a:defRPr>
                <a:solidFill>
                  <a:schemeClr val="tx1"/>
                </a:solidFill>
                <a:latin typeface="Arial" charset="0"/>
              </a:defRPr>
            </a:lvl5pPr>
            <a:lvl6pPr marL="2506302" indent="-227846" defTabSz="914547" eaLnBrk="0" fontAlgn="base" hangingPunct="0">
              <a:spcBef>
                <a:spcPct val="0"/>
              </a:spcBef>
              <a:spcAft>
                <a:spcPct val="0"/>
              </a:spcAft>
              <a:defRPr>
                <a:solidFill>
                  <a:schemeClr val="tx1"/>
                </a:solidFill>
                <a:latin typeface="Arial" charset="0"/>
              </a:defRPr>
            </a:lvl6pPr>
            <a:lvl7pPr marL="2961993" indent="-227846" defTabSz="914547" eaLnBrk="0" fontAlgn="base" hangingPunct="0">
              <a:spcBef>
                <a:spcPct val="0"/>
              </a:spcBef>
              <a:spcAft>
                <a:spcPct val="0"/>
              </a:spcAft>
              <a:defRPr>
                <a:solidFill>
                  <a:schemeClr val="tx1"/>
                </a:solidFill>
                <a:latin typeface="Arial" charset="0"/>
              </a:defRPr>
            </a:lvl7pPr>
            <a:lvl8pPr marL="3417684" indent="-227846" defTabSz="914547" eaLnBrk="0" fontAlgn="base" hangingPunct="0">
              <a:spcBef>
                <a:spcPct val="0"/>
              </a:spcBef>
              <a:spcAft>
                <a:spcPct val="0"/>
              </a:spcAft>
              <a:defRPr>
                <a:solidFill>
                  <a:schemeClr val="tx1"/>
                </a:solidFill>
                <a:latin typeface="Arial" charset="0"/>
              </a:defRPr>
            </a:lvl8pPr>
            <a:lvl9pPr marL="3873376" indent="-227846" defTabSz="914547" eaLnBrk="0" fontAlgn="base" hangingPunct="0">
              <a:spcBef>
                <a:spcPct val="0"/>
              </a:spcBef>
              <a:spcAft>
                <a:spcPct val="0"/>
              </a:spcAft>
              <a:defRPr>
                <a:solidFill>
                  <a:schemeClr val="tx1"/>
                </a:solidFill>
                <a:latin typeface="Arial" charset="0"/>
              </a:defRPr>
            </a:lvl9pPr>
          </a:lstStyle>
          <a:p>
            <a:pPr eaLnBrk="1" hangingPunct="1"/>
            <a:fld id="{A170DDE0-D1D2-4285-A5BC-37D191ED635B}" type="slidenum">
              <a:rPr lang="en-US" altLang="en-US" smtClean="0"/>
              <a:pPr eaLnBrk="1" hangingPunct="1"/>
              <a:t>19</a:t>
            </a:fld>
            <a:endParaRPr lang="en-US" altLang="en-US"/>
          </a:p>
        </p:txBody>
      </p:sp>
      <p:sp>
        <p:nvSpPr>
          <p:cNvPr id="29699" name="Rectangle 2"/>
          <p:cNvSpPr>
            <a:spLocks noGrp="1" noRot="1" noChangeAspect="1" noChangeArrowheads="1" noTextEdit="1"/>
          </p:cNvSpPr>
          <p:nvPr>
            <p:ph type="sldImg"/>
          </p:nvPr>
        </p:nvSpPr>
        <p:spPr>
          <a:xfrm>
            <a:off x="103188" y="754063"/>
            <a:ext cx="6599237" cy="3713162"/>
          </a:xfrm>
          <a:ln/>
        </p:spPr>
      </p:sp>
      <p:sp>
        <p:nvSpPr>
          <p:cNvPr id="29700" name="Rectangle 3"/>
          <p:cNvSpPr>
            <a:spLocks noGrp="1" noChangeArrowheads="1"/>
          </p:cNvSpPr>
          <p:nvPr>
            <p:ph type="body" idx="1"/>
          </p:nvPr>
        </p:nvSpPr>
        <p:spPr>
          <a:xfrm>
            <a:off x="907203" y="4736270"/>
            <a:ext cx="4991207" cy="4496518"/>
          </a:xfrm>
          <a:noFill/>
        </p:spPr>
        <p:txBody>
          <a:bodyPr/>
          <a:lstStyle/>
          <a:p>
            <a:endParaRPr lang="en-US" altLang="en-US" b="1" dirty="0">
              <a:ea typeface="Calibri" panose="020F0502020204030204"/>
              <a:cs typeface="Calibri"/>
            </a:endParaRPr>
          </a:p>
        </p:txBody>
      </p:sp>
    </p:spTree>
    <p:extLst>
      <p:ext uri="{BB962C8B-B14F-4D97-AF65-F5344CB8AC3E}">
        <p14:creationId xmlns:p14="http://schemas.microsoft.com/office/powerpoint/2010/main" val="965809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14547" eaLnBrk="0" hangingPunct="0">
              <a:defRPr>
                <a:solidFill>
                  <a:schemeClr val="tx1"/>
                </a:solidFill>
                <a:latin typeface="Arial" charset="0"/>
              </a:defRPr>
            </a:lvl1pPr>
            <a:lvl2pPr marL="740498" indent="-284807" defTabSz="914547" eaLnBrk="0" hangingPunct="0">
              <a:defRPr>
                <a:solidFill>
                  <a:schemeClr val="tx1"/>
                </a:solidFill>
                <a:latin typeface="Arial" charset="0"/>
              </a:defRPr>
            </a:lvl2pPr>
            <a:lvl3pPr marL="1139228" indent="-227846" defTabSz="914547" eaLnBrk="0" hangingPunct="0">
              <a:defRPr>
                <a:solidFill>
                  <a:schemeClr val="tx1"/>
                </a:solidFill>
                <a:latin typeface="Arial" charset="0"/>
              </a:defRPr>
            </a:lvl3pPr>
            <a:lvl4pPr marL="1594919" indent="-227846" defTabSz="914547" eaLnBrk="0" hangingPunct="0">
              <a:defRPr>
                <a:solidFill>
                  <a:schemeClr val="tx1"/>
                </a:solidFill>
                <a:latin typeface="Arial" charset="0"/>
              </a:defRPr>
            </a:lvl4pPr>
            <a:lvl5pPr marL="2050611" indent="-227846" defTabSz="914547" eaLnBrk="0" hangingPunct="0">
              <a:defRPr>
                <a:solidFill>
                  <a:schemeClr val="tx1"/>
                </a:solidFill>
                <a:latin typeface="Arial" charset="0"/>
              </a:defRPr>
            </a:lvl5pPr>
            <a:lvl6pPr marL="2506302" indent="-227846" defTabSz="914547" eaLnBrk="0" fontAlgn="base" hangingPunct="0">
              <a:spcBef>
                <a:spcPct val="0"/>
              </a:spcBef>
              <a:spcAft>
                <a:spcPct val="0"/>
              </a:spcAft>
              <a:defRPr>
                <a:solidFill>
                  <a:schemeClr val="tx1"/>
                </a:solidFill>
                <a:latin typeface="Arial" charset="0"/>
              </a:defRPr>
            </a:lvl6pPr>
            <a:lvl7pPr marL="2961993" indent="-227846" defTabSz="914547" eaLnBrk="0" fontAlgn="base" hangingPunct="0">
              <a:spcBef>
                <a:spcPct val="0"/>
              </a:spcBef>
              <a:spcAft>
                <a:spcPct val="0"/>
              </a:spcAft>
              <a:defRPr>
                <a:solidFill>
                  <a:schemeClr val="tx1"/>
                </a:solidFill>
                <a:latin typeface="Arial" charset="0"/>
              </a:defRPr>
            </a:lvl7pPr>
            <a:lvl8pPr marL="3417684" indent="-227846" defTabSz="914547" eaLnBrk="0" fontAlgn="base" hangingPunct="0">
              <a:spcBef>
                <a:spcPct val="0"/>
              </a:spcBef>
              <a:spcAft>
                <a:spcPct val="0"/>
              </a:spcAft>
              <a:defRPr>
                <a:solidFill>
                  <a:schemeClr val="tx1"/>
                </a:solidFill>
                <a:latin typeface="Arial" charset="0"/>
              </a:defRPr>
            </a:lvl8pPr>
            <a:lvl9pPr marL="3873376" indent="-227846" defTabSz="914547" eaLnBrk="0" fontAlgn="base" hangingPunct="0">
              <a:spcBef>
                <a:spcPct val="0"/>
              </a:spcBef>
              <a:spcAft>
                <a:spcPct val="0"/>
              </a:spcAft>
              <a:defRPr>
                <a:solidFill>
                  <a:schemeClr val="tx1"/>
                </a:solidFill>
                <a:latin typeface="Arial" charset="0"/>
              </a:defRPr>
            </a:lvl9pPr>
          </a:lstStyle>
          <a:p>
            <a:pPr eaLnBrk="1" hangingPunct="1"/>
            <a:fld id="{A170DDE0-D1D2-4285-A5BC-37D191ED635B}" type="slidenum">
              <a:rPr lang="en-US" altLang="en-US" smtClean="0"/>
              <a:pPr eaLnBrk="1" hangingPunct="1"/>
              <a:t>20</a:t>
            </a:fld>
            <a:endParaRPr lang="en-US" altLang="en-US"/>
          </a:p>
        </p:txBody>
      </p:sp>
      <p:sp>
        <p:nvSpPr>
          <p:cNvPr id="29699" name="Rectangle 2"/>
          <p:cNvSpPr>
            <a:spLocks noGrp="1" noRot="1" noChangeAspect="1" noChangeArrowheads="1" noTextEdit="1"/>
          </p:cNvSpPr>
          <p:nvPr>
            <p:ph type="sldImg"/>
          </p:nvPr>
        </p:nvSpPr>
        <p:spPr>
          <a:xfrm>
            <a:off x="103188" y="754063"/>
            <a:ext cx="6599237" cy="3713162"/>
          </a:xfrm>
          <a:ln/>
        </p:spPr>
      </p:sp>
      <p:sp>
        <p:nvSpPr>
          <p:cNvPr id="29700" name="Rectangle 3"/>
          <p:cNvSpPr>
            <a:spLocks noGrp="1" noChangeArrowheads="1"/>
          </p:cNvSpPr>
          <p:nvPr>
            <p:ph type="body" idx="1"/>
          </p:nvPr>
        </p:nvSpPr>
        <p:spPr>
          <a:xfrm>
            <a:off x="907203" y="4736270"/>
            <a:ext cx="4991207" cy="4496518"/>
          </a:xfrm>
          <a:noFill/>
        </p:spPr>
        <p:txBody>
          <a:bodyPr/>
          <a:lstStyle/>
          <a:p>
            <a:pPr marL="171450" indent="-171450">
              <a:buFont typeface="Arial"/>
              <a:buChar char="•"/>
            </a:pPr>
            <a:endParaRPr lang="en-US" dirty="0">
              <a:cs typeface="Calibri"/>
            </a:endParaRPr>
          </a:p>
        </p:txBody>
      </p:sp>
    </p:spTree>
    <p:extLst>
      <p:ext uri="{BB962C8B-B14F-4D97-AF65-F5344CB8AC3E}">
        <p14:creationId xmlns:p14="http://schemas.microsoft.com/office/powerpoint/2010/main" val="3749723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14547" eaLnBrk="0" hangingPunct="0">
              <a:defRPr>
                <a:solidFill>
                  <a:schemeClr val="tx1"/>
                </a:solidFill>
                <a:latin typeface="Arial" charset="0"/>
              </a:defRPr>
            </a:lvl1pPr>
            <a:lvl2pPr marL="740498" indent="-284807" defTabSz="914547" eaLnBrk="0" hangingPunct="0">
              <a:defRPr>
                <a:solidFill>
                  <a:schemeClr val="tx1"/>
                </a:solidFill>
                <a:latin typeface="Arial" charset="0"/>
              </a:defRPr>
            </a:lvl2pPr>
            <a:lvl3pPr marL="1139228" indent="-227846" defTabSz="914547" eaLnBrk="0" hangingPunct="0">
              <a:defRPr>
                <a:solidFill>
                  <a:schemeClr val="tx1"/>
                </a:solidFill>
                <a:latin typeface="Arial" charset="0"/>
              </a:defRPr>
            </a:lvl3pPr>
            <a:lvl4pPr marL="1594919" indent="-227846" defTabSz="914547" eaLnBrk="0" hangingPunct="0">
              <a:defRPr>
                <a:solidFill>
                  <a:schemeClr val="tx1"/>
                </a:solidFill>
                <a:latin typeface="Arial" charset="0"/>
              </a:defRPr>
            </a:lvl4pPr>
            <a:lvl5pPr marL="2050611" indent="-227846" defTabSz="914547" eaLnBrk="0" hangingPunct="0">
              <a:defRPr>
                <a:solidFill>
                  <a:schemeClr val="tx1"/>
                </a:solidFill>
                <a:latin typeface="Arial" charset="0"/>
              </a:defRPr>
            </a:lvl5pPr>
            <a:lvl6pPr marL="2506302" indent="-227846" defTabSz="914547" eaLnBrk="0" fontAlgn="base" hangingPunct="0">
              <a:spcBef>
                <a:spcPct val="0"/>
              </a:spcBef>
              <a:spcAft>
                <a:spcPct val="0"/>
              </a:spcAft>
              <a:defRPr>
                <a:solidFill>
                  <a:schemeClr val="tx1"/>
                </a:solidFill>
                <a:latin typeface="Arial" charset="0"/>
              </a:defRPr>
            </a:lvl6pPr>
            <a:lvl7pPr marL="2961993" indent="-227846" defTabSz="914547" eaLnBrk="0" fontAlgn="base" hangingPunct="0">
              <a:spcBef>
                <a:spcPct val="0"/>
              </a:spcBef>
              <a:spcAft>
                <a:spcPct val="0"/>
              </a:spcAft>
              <a:defRPr>
                <a:solidFill>
                  <a:schemeClr val="tx1"/>
                </a:solidFill>
                <a:latin typeface="Arial" charset="0"/>
              </a:defRPr>
            </a:lvl7pPr>
            <a:lvl8pPr marL="3417684" indent="-227846" defTabSz="914547" eaLnBrk="0" fontAlgn="base" hangingPunct="0">
              <a:spcBef>
                <a:spcPct val="0"/>
              </a:spcBef>
              <a:spcAft>
                <a:spcPct val="0"/>
              </a:spcAft>
              <a:defRPr>
                <a:solidFill>
                  <a:schemeClr val="tx1"/>
                </a:solidFill>
                <a:latin typeface="Arial" charset="0"/>
              </a:defRPr>
            </a:lvl8pPr>
            <a:lvl9pPr marL="3873376" indent="-227846" defTabSz="914547" eaLnBrk="0" fontAlgn="base" hangingPunct="0">
              <a:spcBef>
                <a:spcPct val="0"/>
              </a:spcBef>
              <a:spcAft>
                <a:spcPct val="0"/>
              </a:spcAft>
              <a:defRPr>
                <a:solidFill>
                  <a:schemeClr val="tx1"/>
                </a:solidFill>
                <a:latin typeface="Arial" charset="0"/>
              </a:defRPr>
            </a:lvl9pPr>
          </a:lstStyle>
          <a:p>
            <a:pPr eaLnBrk="1" hangingPunct="1"/>
            <a:fld id="{A170DDE0-D1D2-4285-A5BC-37D191ED635B}" type="slidenum">
              <a:rPr lang="en-US" altLang="en-US" smtClean="0"/>
              <a:pPr eaLnBrk="1" hangingPunct="1"/>
              <a:t>21</a:t>
            </a:fld>
            <a:endParaRPr lang="en-US" altLang="en-US"/>
          </a:p>
        </p:txBody>
      </p:sp>
      <p:sp>
        <p:nvSpPr>
          <p:cNvPr id="29699" name="Rectangle 2"/>
          <p:cNvSpPr>
            <a:spLocks noGrp="1" noRot="1" noChangeAspect="1" noChangeArrowheads="1" noTextEdit="1"/>
          </p:cNvSpPr>
          <p:nvPr>
            <p:ph type="sldImg"/>
          </p:nvPr>
        </p:nvSpPr>
        <p:spPr>
          <a:xfrm>
            <a:off x="103188" y="754063"/>
            <a:ext cx="6599237" cy="3713162"/>
          </a:xfrm>
          <a:ln/>
        </p:spPr>
      </p:sp>
      <p:sp>
        <p:nvSpPr>
          <p:cNvPr id="29700" name="Rectangle 3"/>
          <p:cNvSpPr>
            <a:spLocks noGrp="1" noChangeArrowheads="1"/>
          </p:cNvSpPr>
          <p:nvPr>
            <p:ph type="body" idx="1"/>
          </p:nvPr>
        </p:nvSpPr>
        <p:spPr>
          <a:xfrm>
            <a:off x="907203" y="4736270"/>
            <a:ext cx="4991207" cy="4496518"/>
          </a:xfrm>
          <a:noFill/>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9615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14547" eaLnBrk="0" hangingPunct="0">
              <a:defRPr>
                <a:solidFill>
                  <a:schemeClr val="tx1"/>
                </a:solidFill>
                <a:latin typeface="Arial" charset="0"/>
              </a:defRPr>
            </a:lvl1pPr>
            <a:lvl2pPr marL="740498" indent="-284807" defTabSz="914547" eaLnBrk="0" hangingPunct="0">
              <a:defRPr>
                <a:solidFill>
                  <a:schemeClr val="tx1"/>
                </a:solidFill>
                <a:latin typeface="Arial" charset="0"/>
              </a:defRPr>
            </a:lvl2pPr>
            <a:lvl3pPr marL="1139228" indent="-227846" defTabSz="914547" eaLnBrk="0" hangingPunct="0">
              <a:defRPr>
                <a:solidFill>
                  <a:schemeClr val="tx1"/>
                </a:solidFill>
                <a:latin typeface="Arial" charset="0"/>
              </a:defRPr>
            </a:lvl3pPr>
            <a:lvl4pPr marL="1594919" indent="-227846" defTabSz="914547" eaLnBrk="0" hangingPunct="0">
              <a:defRPr>
                <a:solidFill>
                  <a:schemeClr val="tx1"/>
                </a:solidFill>
                <a:latin typeface="Arial" charset="0"/>
              </a:defRPr>
            </a:lvl4pPr>
            <a:lvl5pPr marL="2050611" indent="-227846" defTabSz="914547" eaLnBrk="0" hangingPunct="0">
              <a:defRPr>
                <a:solidFill>
                  <a:schemeClr val="tx1"/>
                </a:solidFill>
                <a:latin typeface="Arial" charset="0"/>
              </a:defRPr>
            </a:lvl5pPr>
            <a:lvl6pPr marL="2506302" indent="-227846" defTabSz="914547" eaLnBrk="0" fontAlgn="base" hangingPunct="0">
              <a:spcBef>
                <a:spcPct val="0"/>
              </a:spcBef>
              <a:spcAft>
                <a:spcPct val="0"/>
              </a:spcAft>
              <a:defRPr>
                <a:solidFill>
                  <a:schemeClr val="tx1"/>
                </a:solidFill>
                <a:latin typeface="Arial" charset="0"/>
              </a:defRPr>
            </a:lvl6pPr>
            <a:lvl7pPr marL="2961993" indent="-227846" defTabSz="914547" eaLnBrk="0" fontAlgn="base" hangingPunct="0">
              <a:spcBef>
                <a:spcPct val="0"/>
              </a:spcBef>
              <a:spcAft>
                <a:spcPct val="0"/>
              </a:spcAft>
              <a:defRPr>
                <a:solidFill>
                  <a:schemeClr val="tx1"/>
                </a:solidFill>
                <a:latin typeface="Arial" charset="0"/>
              </a:defRPr>
            </a:lvl7pPr>
            <a:lvl8pPr marL="3417684" indent="-227846" defTabSz="914547" eaLnBrk="0" fontAlgn="base" hangingPunct="0">
              <a:spcBef>
                <a:spcPct val="0"/>
              </a:spcBef>
              <a:spcAft>
                <a:spcPct val="0"/>
              </a:spcAft>
              <a:defRPr>
                <a:solidFill>
                  <a:schemeClr val="tx1"/>
                </a:solidFill>
                <a:latin typeface="Arial" charset="0"/>
              </a:defRPr>
            </a:lvl8pPr>
            <a:lvl9pPr marL="3873376" indent="-227846" defTabSz="914547" eaLnBrk="0" fontAlgn="base" hangingPunct="0">
              <a:spcBef>
                <a:spcPct val="0"/>
              </a:spcBef>
              <a:spcAft>
                <a:spcPct val="0"/>
              </a:spcAft>
              <a:defRPr>
                <a:solidFill>
                  <a:schemeClr val="tx1"/>
                </a:solidFill>
                <a:latin typeface="Arial" charset="0"/>
              </a:defRPr>
            </a:lvl9pPr>
          </a:lstStyle>
          <a:p>
            <a:pPr eaLnBrk="1" hangingPunct="1"/>
            <a:fld id="{A170DDE0-D1D2-4285-A5BC-37D191ED635B}" type="slidenum">
              <a:rPr lang="en-US" altLang="en-US" smtClean="0"/>
              <a:pPr eaLnBrk="1" hangingPunct="1"/>
              <a:t>33</a:t>
            </a:fld>
            <a:endParaRPr lang="en-US" altLang="en-US"/>
          </a:p>
        </p:txBody>
      </p:sp>
      <p:sp>
        <p:nvSpPr>
          <p:cNvPr id="29699" name="Rectangle 2"/>
          <p:cNvSpPr>
            <a:spLocks noGrp="1" noRot="1" noChangeAspect="1" noChangeArrowheads="1" noTextEdit="1"/>
          </p:cNvSpPr>
          <p:nvPr>
            <p:ph type="sldImg"/>
          </p:nvPr>
        </p:nvSpPr>
        <p:spPr>
          <a:xfrm>
            <a:off x="103188" y="754063"/>
            <a:ext cx="6599237" cy="3713162"/>
          </a:xfrm>
          <a:ln/>
        </p:spPr>
      </p:sp>
      <p:sp>
        <p:nvSpPr>
          <p:cNvPr id="29700" name="Rectangle 3"/>
          <p:cNvSpPr>
            <a:spLocks noGrp="1" noChangeArrowheads="1"/>
          </p:cNvSpPr>
          <p:nvPr>
            <p:ph type="body" idx="1"/>
          </p:nvPr>
        </p:nvSpPr>
        <p:spPr>
          <a:xfrm>
            <a:off x="907203" y="4736270"/>
            <a:ext cx="4991207" cy="4496518"/>
          </a:xfrm>
          <a:noFill/>
        </p:spPr>
        <p:txBody>
          <a:bodyPr/>
          <a:lstStyle/>
          <a:p>
            <a:pPr marL="0" indent="0">
              <a:buFont typeface="Arial"/>
              <a:buNone/>
            </a:pPr>
            <a:endParaRPr lang="en-US" dirty="0">
              <a:ea typeface="Calibri"/>
              <a:cs typeface="Calibri"/>
            </a:endParaRPr>
          </a:p>
        </p:txBody>
      </p:sp>
    </p:spTree>
    <p:extLst>
      <p:ext uri="{BB962C8B-B14F-4D97-AF65-F5344CB8AC3E}">
        <p14:creationId xmlns:p14="http://schemas.microsoft.com/office/powerpoint/2010/main" val="383133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a:off x="4023992" y="9721107"/>
            <a:ext cx="3078427" cy="513507"/>
          </a:xfrm>
          <a:prstGeom prst="rect">
            <a:avLst/>
          </a:prstGeom>
        </p:spPr>
        <p:txBody>
          <a:bodyPr/>
          <a:lstStyle/>
          <a:p>
            <a:fld id="{2727EC74-E7E6-486C-8A6F-A151E9759AB6}" type="slidenum">
              <a:rPr lang="en-GB" smtClean="0"/>
              <a:t>3</a:t>
            </a:fld>
            <a:endParaRPr lang="en-GB"/>
          </a:p>
        </p:txBody>
      </p:sp>
    </p:spTree>
    <p:extLst>
      <p:ext uri="{BB962C8B-B14F-4D97-AF65-F5344CB8AC3E}">
        <p14:creationId xmlns:p14="http://schemas.microsoft.com/office/powerpoint/2010/main" val="122645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endParaRPr lang="en-GB"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a:off x="4023992" y="9721107"/>
            <a:ext cx="3078427" cy="513507"/>
          </a:xfrm>
          <a:prstGeom prst="rect">
            <a:avLst/>
          </a:prstGeom>
        </p:spPr>
        <p:txBody>
          <a:bodyPr/>
          <a:lstStyle/>
          <a:p>
            <a:fld id="{2727EC74-E7E6-486C-8A6F-A151E9759AB6}" type="slidenum">
              <a:rPr lang="en-GB" smtClean="0"/>
              <a:t>4</a:t>
            </a:fld>
            <a:endParaRPr lang="en-GB"/>
          </a:p>
        </p:txBody>
      </p:sp>
    </p:spTree>
    <p:extLst>
      <p:ext uri="{BB962C8B-B14F-4D97-AF65-F5344CB8AC3E}">
        <p14:creationId xmlns:p14="http://schemas.microsoft.com/office/powerpoint/2010/main" val="111477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r>
              <a:rPr lang="en-GB" sz="2000">
                <a:latin typeface="Calibri" panose="020F0502020204030204" pitchFamily="34" charset="0"/>
                <a:ea typeface="Calibri" panose="020F0502020204030204" pitchFamily="34" charset="0"/>
                <a:cs typeface="Times New Roman" panose="02020603050405020304" pitchFamily="18" charset="0"/>
              </a:rPr>
              <a:t>Staff category not applicable- unknowns cant be matched to staff cate </a:t>
            </a:r>
          </a:p>
        </p:txBody>
      </p:sp>
      <p:sp>
        <p:nvSpPr>
          <p:cNvPr id="4" name="Slide Number Placeholder 3"/>
          <p:cNvSpPr>
            <a:spLocks noGrp="1"/>
          </p:cNvSpPr>
          <p:nvPr>
            <p:ph type="sldNum" sz="quarter" idx="5"/>
          </p:nvPr>
        </p:nvSpPr>
        <p:spPr>
          <a:xfrm>
            <a:off x="4023992" y="9721107"/>
            <a:ext cx="3078427" cy="513507"/>
          </a:xfrm>
          <a:prstGeom prst="rect">
            <a:avLst/>
          </a:prstGeom>
        </p:spPr>
        <p:txBody>
          <a:bodyPr/>
          <a:lstStyle/>
          <a:p>
            <a:fld id="{2727EC74-E7E6-486C-8A6F-A151E9759AB6}" type="slidenum">
              <a:rPr lang="en-GB" smtClean="0"/>
              <a:t>5</a:t>
            </a:fld>
            <a:endParaRPr lang="en-GB"/>
          </a:p>
        </p:txBody>
      </p:sp>
    </p:spTree>
    <p:extLst>
      <p:ext uri="{BB962C8B-B14F-4D97-AF65-F5344CB8AC3E}">
        <p14:creationId xmlns:p14="http://schemas.microsoft.com/office/powerpoint/2010/main" val="3856477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106D18B-2D44-D4C7-2CA4-4F6E5934F91C}"/>
              </a:ext>
            </a:extLst>
          </p:cNvPr>
          <p:cNvSpPr>
            <a:spLocks noGrp="1"/>
          </p:cNvSpPr>
          <p:nvPr>
            <p:ph type="body" idx="1"/>
          </p:nvPr>
        </p:nvSpPr>
        <p:spPr/>
        <p:txBody>
          <a:bodyPr/>
          <a:lstStyle/>
          <a:p>
            <a:r>
              <a:rPr lang="en-GB"/>
              <a:t>Lump them in together </a:t>
            </a:r>
            <a:r>
              <a:rPr lang="en-GB" sz="1800">
                <a:effectLst/>
                <a:latin typeface="Segoe UI" panose="020B0502040204020203" pitchFamily="34" charset="0"/>
              </a:rPr>
              <a:t>add TP % increase per faculty compared to 21/22?</a:t>
            </a:r>
            <a:endParaRPr lang="en-GB"/>
          </a:p>
        </p:txBody>
      </p:sp>
    </p:spTree>
    <p:extLst>
      <p:ext uri="{BB962C8B-B14F-4D97-AF65-F5344CB8AC3E}">
        <p14:creationId xmlns:p14="http://schemas.microsoft.com/office/powerpoint/2010/main" val="201280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E6C2E36-40B0-5CBE-8832-FC1423F42063}"/>
              </a:ext>
            </a:extLst>
          </p:cNvPr>
          <p:cNvSpPr>
            <a:spLocks noGrp="1"/>
          </p:cNvSpPr>
          <p:nvPr>
            <p:ph type="body" idx="1"/>
          </p:nvPr>
        </p:nvSpPr>
        <p:spPr/>
        <p:txBody>
          <a:bodyPr/>
          <a:lstStyle/>
          <a:p>
            <a:r>
              <a:rPr lang="en-GB"/>
              <a:t>no population numbers for </a:t>
            </a:r>
            <a:r>
              <a:rPr lang="en-GB" err="1"/>
              <a:t>vp</a:t>
            </a:r>
            <a:r>
              <a:rPr lang="en-GB"/>
              <a:t>,  put the  </a:t>
            </a:r>
            <a:r>
              <a:rPr lang="en-GB" err="1"/>
              <a:t>vp</a:t>
            </a:r>
            <a:r>
              <a:rPr lang="en-GB"/>
              <a:t> ones it in the notes  </a:t>
            </a:r>
            <a:r>
              <a:rPr lang="en-GB" err="1"/>
              <a:t>chhnage</a:t>
            </a:r>
            <a:r>
              <a:rPr lang="en-GB"/>
              <a:t> table</a:t>
            </a:r>
          </a:p>
        </p:txBody>
      </p:sp>
    </p:spTree>
    <p:extLst>
      <p:ext uri="{BB962C8B-B14F-4D97-AF65-F5344CB8AC3E}">
        <p14:creationId xmlns:p14="http://schemas.microsoft.com/office/powerpoint/2010/main" val="2900663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endParaRPr lang="en-GB" sz="200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67"/>
              </a:spcAft>
              <a:buClrTx/>
              <a:buSzTx/>
              <a:buFontTx/>
              <a:buNone/>
              <a:tabLst/>
              <a:defRPr/>
            </a:pPr>
            <a:r>
              <a:rPr lang="en-GB" sz="3200"/>
              <a:t>For both gender and ethnicity, there were other categories as well as unknowns where they were either undisclosed or they could not be found on the records system </a:t>
            </a:r>
          </a:p>
          <a:p>
            <a:pPr>
              <a:lnSpc>
                <a:spcPct val="107000"/>
              </a:lnSpc>
              <a:spcAft>
                <a:spcPts val="867"/>
              </a:spcAft>
            </a:pPr>
            <a:r>
              <a:rPr lang="en-GB" sz="2000">
                <a:latin typeface="Calibri" panose="020F0502020204030204" pitchFamily="34" charset="0"/>
                <a:ea typeface="Calibri" panose="020F0502020204030204" pitchFamily="34" charset="0"/>
                <a:cs typeface="Times New Roman" panose="02020603050405020304" pitchFamily="18" charset="0"/>
              </a:rPr>
              <a:t>Just </a:t>
            </a:r>
            <a:r>
              <a:rPr lang="en-GB" sz="2000" err="1">
                <a:latin typeface="Calibri" panose="020F0502020204030204" pitchFamily="34" charset="0"/>
                <a:ea typeface="Calibri" panose="020F0502020204030204" pitchFamily="34" charset="0"/>
                <a:cs typeface="Times New Roman" panose="02020603050405020304" pitchFamily="18" charset="0"/>
              </a:rPr>
              <a:t>reseachers</a:t>
            </a:r>
            <a:endParaRPr lang="en-GB" sz="20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GB" sz="2000">
                <a:latin typeface="Calibri" panose="020F0502020204030204" pitchFamily="34" charset="0"/>
                <a:ea typeface="Calibri" panose="020F0502020204030204" pitchFamily="34" charset="0"/>
                <a:cs typeface="Times New Roman" panose="02020603050405020304" pitchFamily="18" charset="0"/>
              </a:rPr>
              <a:t>+++There are gaps in the ethnic and gender demographics, where a large portion were unknown or couldn’t be found on our records systems. </a:t>
            </a:r>
          </a:p>
        </p:txBody>
      </p:sp>
      <p:sp>
        <p:nvSpPr>
          <p:cNvPr id="4" name="Slide Number Placeholder 3"/>
          <p:cNvSpPr>
            <a:spLocks noGrp="1"/>
          </p:cNvSpPr>
          <p:nvPr>
            <p:ph type="sldNum" sz="quarter" idx="5"/>
          </p:nvPr>
        </p:nvSpPr>
        <p:spPr>
          <a:xfrm>
            <a:off x="4023992" y="9721107"/>
            <a:ext cx="3078427" cy="513507"/>
          </a:xfrm>
          <a:prstGeom prst="rect">
            <a:avLst/>
          </a:prstGeom>
        </p:spPr>
        <p:txBody>
          <a:bodyPr/>
          <a:lstStyle/>
          <a:p>
            <a:fld id="{2727EC74-E7E6-486C-8A6F-A151E9759AB6}" type="slidenum">
              <a:rPr lang="en-GB" smtClean="0"/>
              <a:t>8</a:t>
            </a:fld>
            <a:endParaRPr lang="en-GB"/>
          </a:p>
        </p:txBody>
      </p:sp>
    </p:spTree>
    <p:extLst>
      <p:ext uri="{BB962C8B-B14F-4D97-AF65-F5344CB8AC3E}">
        <p14:creationId xmlns:p14="http://schemas.microsoft.com/office/powerpoint/2010/main" val="204588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err="1">
                <a:solidFill>
                  <a:schemeClr val="tx1">
                    <a:lumMod val="85000"/>
                    <a:lumOff val="15000"/>
                  </a:schemeClr>
                </a:solidFill>
                <a:latin typeface="Arial" panose="020B0604020202020204" pitchFamily="34" charset="0"/>
                <a:cs typeface="Arial" panose="020B0604020202020204" pitchFamily="34" charset="0"/>
              </a:rPr>
              <a:t>Perentages</a:t>
            </a:r>
            <a:r>
              <a:rPr lang="en-GB" sz="1200">
                <a:solidFill>
                  <a:schemeClr val="tx1">
                    <a:lumMod val="85000"/>
                    <a:lumOff val="15000"/>
                  </a:schemeClr>
                </a:solidFill>
                <a:latin typeface="Arial" panose="020B0604020202020204" pitchFamily="34" charset="0"/>
                <a:cs typeface="Arial" panose="020B0604020202020204" pitchFamily="34" charset="0"/>
              </a:rPr>
              <a:t> only diff</a:t>
            </a:r>
          </a:p>
        </p:txBody>
      </p:sp>
      <p:sp>
        <p:nvSpPr>
          <p:cNvPr id="4" name="Slide Number Placeholder 3"/>
          <p:cNvSpPr>
            <a:spLocks noGrp="1"/>
          </p:cNvSpPr>
          <p:nvPr>
            <p:ph type="sldNum" sz="quarter" idx="5"/>
          </p:nvPr>
        </p:nvSpPr>
        <p:spPr>
          <a:xfrm>
            <a:off x="4023992" y="9721107"/>
            <a:ext cx="3078427" cy="513507"/>
          </a:xfrm>
          <a:prstGeom prst="rect">
            <a:avLst/>
          </a:prstGeom>
        </p:spPr>
        <p:txBody>
          <a:bodyPr/>
          <a:lstStyle/>
          <a:p>
            <a:fld id="{2727EC74-E7E6-486C-8A6F-A151E9759AB6}" type="slidenum">
              <a:rPr lang="en-GB" smtClean="0"/>
              <a:t>9</a:t>
            </a:fld>
            <a:endParaRPr lang="en-GB"/>
          </a:p>
        </p:txBody>
      </p:sp>
    </p:spTree>
    <p:extLst>
      <p:ext uri="{BB962C8B-B14F-4D97-AF65-F5344CB8AC3E}">
        <p14:creationId xmlns:p14="http://schemas.microsoft.com/office/powerpoint/2010/main" val="2827982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623371-A4B3-4CA6-81AB-694BD93BF051}" type="slidenum">
              <a:rPr lang="en-GB" smtClean="0"/>
              <a:t>10</a:t>
            </a:fld>
            <a:endParaRPr lang="en-GB"/>
          </a:p>
        </p:txBody>
      </p:sp>
    </p:spTree>
    <p:extLst>
      <p:ext uri="{BB962C8B-B14F-4D97-AF65-F5344CB8AC3E}">
        <p14:creationId xmlns:p14="http://schemas.microsoft.com/office/powerpoint/2010/main" val="34687176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ED6FD71-175D-4BC9-A13E-2582EC5C4BAE}" type="datetime1">
              <a:rPr lang="en-US" smtClean="0"/>
              <a:t>2/29/2024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78E21D-18E2-47DB-96B5-3B0CA0A0B945}" type="slidenum">
              <a:rPr lang="en-GB" smtClean="0"/>
              <a:t>‹#›</a:t>
            </a:fld>
            <a:endParaRPr lang="en-GB"/>
          </a:p>
        </p:txBody>
      </p:sp>
      <p:grpSp>
        <p:nvGrpSpPr>
          <p:cNvPr id="7" name="Group 6"/>
          <p:cNvGrpSpPr/>
          <p:nvPr userDrawn="1"/>
        </p:nvGrpSpPr>
        <p:grpSpPr>
          <a:xfrm>
            <a:off x="-1" y="0"/>
            <a:ext cx="12199835" cy="1647825"/>
            <a:chOff x="0" y="-66259"/>
            <a:chExt cx="9144000" cy="1235075"/>
          </a:xfrm>
        </p:grpSpPr>
        <p:sp>
          <p:nvSpPr>
            <p:cNvPr id="8" name="Freeform 24"/>
            <p:cNvSpPr>
              <a:spLocks/>
            </p:cNvSpPr>
            <p:nvPr/>
          </p:nvSpPr>
          <p:spPr bwMode="auto">
            <a:xfrm>
              <a:off x="0" y="-66259"/>
              <a:ext cx="9144000" cy="1235075"/>
            </a:xfrm>
            <a:custGeom>
              <a:avLst/>
              <a:gdLst>
                <a:gd name="T0" fmla="*/ 0 w 1123"/>
                <a:gd name="T1" fmla="*/ 0 h 151"/>
                <a:gd name="T2" fmla="*/ 0 w 1123"/>
                <a:gd name="T3" fmla="*/ 151 h 151"/>
                <a:gd name="T4" fmla="*/ 844 w 1123"/>
                <a:gd name="T5" fmla="*/ 151 h 151"/>
                <a:gd name="T6" fmla="*/ 841 w 1123"/>
                <a:gd name="T7" fmla="*/ 148 h 151"/>
                <a:gd name="T8" fmla="*/ 832 w 1123"/>
                <a:gd name="T9" fmla="*/ 122 h 151"/>
                <a:gd name="T10" fmla="*/ 832 w 1123"/>
                <a:gd name="T11" fmla="*/ 72 h 151"/>
                <a:gd name="T12" fmla="*/ 859 w 1123"/>
                <a:gd name="T13" fmla="*/ 72 h 151"/>
                <a:gd name="T14" fmla="*/ 859 w 1123"/>
                <a:gd name="T15" fmla="*/ 124 h 151"/>
                <a:gd name="T16" fmla="*/ 863 w 1123"/>
                <a:gd name="T17" fmla="*/ 135 h 151"/>
                <a:gd name="T18" fmla="*/ 871 w 1123"/>
                <a:gd name="T19" fmla="*/ 138 h 151"/>
                <a:gd name="T20" fmla="*/ 880 w 1123"/>
                <a:gd name="T21" fmla="*/ 135 h 151"/>
                <a:gd name="T22" fmla="*/ 883 w 1123"/>
                <a:gd name="T23" fmla="*/ 124 h 151"/>
                <a:gd name="T24" fmla="*/ 883 w 1123"/>
                <a:gd name="T25" fmla="*/ 72 h 151"/>
                <a:gd name="T26" fmla="*/ 910 w 1123"/>
                <a:gd name="T27" fmla="*/ 72 h 151"/>
                <a:gd name="T28" fmla="*/ 910 w 1123"/>
                <a:gd name="T29" fmla="*/ 117 h 151"/>
                <a:gd name="T30" fmla="*/ 900 w 1123"/>
                <a:gd name="T31" fmla="*/ 148 h 151"/>
                <a:gd name="T32" fmla="*/ 897 w 1123"/>
                <a:gd name="T33" fmla="*/ 151 h 151"/>
                <a:gd name="T34" fmla="*/ 937 w 1123"/>
                <a:gd name="T35" fmla="*/ 151 h 151"/>
                <a:gd name="T36" fmla="*/ 920 w 1123"/>
                <a:gd name="T37" fmla="*/ 114 h 151"/>
                <a:gd name="T38" fmla="*/ 964 w 1123"/>
                <a:gd name="T39" fmla="*/ 69 h 151"/>
                <a:gd name="T40" fmla="*/ 998 w 1123"/>
                <a:gd name="T41" fmla="*/ 82 h 151"/>
                <a:gd name="T42" fmla="*/ 1005 w 1123"/>
                <a:gd name="T43" fmla="*/ 92 h 151"/>
                <a:gd name="T44" fmla="*/ 982 w 1123"/>
                <a:gd name="T45" fmla="*/ 103 h 151"/>
                <a:gd name="T46" fmla="*/ 965 w 1123"/>
                <a:gd name="T47" fmla="*/ 89 h 151"/>
                <a:gd name="T48" fmla="*/ 953 w 1123"/>
                <a:gd name="T49" fmla="*/ 94 h 151"/>
                <a:gd name="T50" fmla="*/ 947 w 1123"/>
                <a:gd name="T51" fmla="*/ 113 h 151"/>
                <a:gd name="T52" fmla="*/ 965 w 1123"/>
                <a:gd name="T53" fmla="*/ 137 h 151"/>
                <a:gd name="T54" fmla="*/ 982 w 1123"/>
                <a:gd name="T55" fmla="*/ 123 h 151"/>
                <a:gd name="T56" fmla="*/ 1005 w 1123"/>
                <a:gd name="T57" fmla="*/ 134 h 151"/>
                <a:gd name="T58" fmla="*/ 997 w 1123"/>
                <a:gd name="T59" fmla="*/ 146 h 151"/>
                <a:gd name="T60" fmla="*/ 991 w 1123"/>
                <a:gd name="T61" fmla="*/ 151 h 151"/>
                <a:gd name="T62" fmla="*/ 1016 w 1123"/>
                <a:gd name="T63" fmla="*/ 151 h 151"/>
                <a:gd name="T64" fmla="*/ 1016 w 1123"/>
                <a:gd name="T65" fmla="*/ 72 h 151"/>
                <a:gd name="T66" fmla="*/ 1042 w 1123"/>
                <a:gd name="T67" fmla="*/ 72 h 151"/>
                <a:gd name="T68" fmla="*/ 1042 w 1123"/>
                <a:gd name="T69" fmla="*/ 134 h 151"/>
                <a:gd name="T70" fmla="*/ 1077 w 1123"/>
                <a:gd name="T71" fmla="*/ 134 h 151"/>
                <a:gd name="T72" fmla="*/ 1077 w 1123"/>
                <a:gd name="T73" fmla="*/ 151 h 151"/>
                <a:gd name="T74" fmla="*/ 1123 w 1123"/>
                <a:gd name="T75" fmla="*/ 151 h 151"/>
                <a:gd name="T76" fmla="*/ 1123 w 1123"/>
                <a:gd name="T77" fmla="*/ 0 h 151"/>
                <a:gd name="T78" fmla="*/ 0 w 1123"/>
                <a:gd name="T7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151">
                  <a:moveTo>
                    <a:pt x="0" y="0"/>
                  </a:moveTo>
                  <a:cubicBezTo>
                    <a:pt x="0" y="151"/>
                    <a:pt x="0" y="151"/>
                    <a:pt x="0" y="151"/>
                  </a:cubicBezTo>
                  <a:cubicBezTo>
                    <a:pt x="844" y="151"/>
                    <a:pt x="844" y="151"/>
                    <a:pt x="844" y="151"/>
                  </a:cubicBezTo>
                  <a:cubicBezTo>
                    <a:pt x="843" y="150"/>
                    <a:pt x="842" y="149"/>
                    <a:pt x="841" y="148"/>
                  </a:cubicBezTo>
                  <a:cubicBezTo>
                    <a:pt x="833" y="140"/>
                    <a:pt x="833" y="131"/>
                    <a:pt x="832" y="122"/>
                  </a:cubicBezTo>
                  <a:cubicBezTo>
                    <a:pt x="832" y="72"/>
                    <a:pt x="832" y="72"/>
                    <a:pt x="832" y="72"/>
                  </a:cubicBezTo>
                  <a:cubicBezTo>
                    <a:pt x="859" y="72"/>
                    <a:pt x="859" y="72"/>
                    <a:pt x="859" y="72"/>
                  </a:cubicBezTo>
                  <a:cubicBezTo>
                    <a:pt x="859" y="124"/>
                    <a:pt x="859" y="124"/>
                    <a:pt x="859" y="124"/>
                  </a:cubicBezTo>
                  <a:cubicBezTo>
                    <a:pt x="859" y="128"/>
                    <a:pt x="860" y="132"/>
                    <a:pt x="863" y="135"/>
                  </a:cubicBezTo>
                  <a:cubicBezTo>
                    <a:pt x="865" y="137"/>
                    <a:pt x="868" y="138"/>
                    <a:pt x="871" y="138"/>
                  </a:cubicBezTo>
                  <a:cubicBezTo>
                    <a:pt x="875" y="138"/>
                    <a:pt x="878" y="136"/>
                    <a:pt x="880" y="135"/>
                  </a:cubicBezTo>
                  <a:cubicBezTo>
                    <a:pt x="883" y="132"/>
                    <a:pt x="883" y="128"/>
                    <a:pt x="883" y="124"/>
                  </a:cubicBezTo>
                  <a:cubicBezTo>
                    <a:pt x="883" y="72"/>
                    <a:pt x="883" y="72"/>
                    <a:pt x="883" y="72"/>
                  </a:cubicBezTo>
                  <a:cubicBezTo>
                    <a:pt x="910" y="72"/>
                    <a:pt x="910" y="72"/>
                    <a:pt x="910" y="72"/>
                  </a:cubicBezTo>
                  <a:cubicBezTo>
                    <a:pt x="910" y="117"/>
                    <a:pt x="910" y="117"/>
                    <a:pt x="910" y="117"/>
                  </a:cubicBezTo>
                  <a:cubicBezTo>
                    <a:pt x="910" y="126"/>
                    <a:pt x="910" y="139"/>
                    <a:pt x="900" y="148"/>
                  </a:cubicBezTo>
                  <a:cubicBezTo>
                    <a:pt x="899" y="149"/>
                    <a:pt x="898" y="150"/>
                    <a:pt x="897" y="151"/>
                  </a:cubicBezTo>
                  <a:cubicBezTo>
                    <a:pt x="937" y="151"/>
                    <a:pt x="937" y="151"/>
                    <a:pt x="937" y="151"/>
                  </a:cubicBezTo>
                  <a:cubicBezTo>
                    <a:pt x="925" y="142"/>
                    <a:pt x="920" y="128"/>
                    <a:pt x="920" y="114"/>
                  </a:cubicBezTo>
                  <a:cubicBezTo>
                    <a:pt x="920" y="92"/>
                    <a:pt x="935" y="69"/>
                    <a:pt x="964" y="69"/>
                  </a:cubicBezTo>
                  <a:cubicBezTo>
                    <a:pt x="976" y="69"/>
                    <a:pt x="989" y="73"/>
                    <a:pt x="998" y="82"/>
                  </a:cubicBezTo>
                  <a:cubicBezTo>
                    <a:pt x="1001" y="86"/>
                    <a:pt x="1003" y="89"/>
                    <a:pt x="1005" y="92"/>
                  </a:cubicBezTo>
                  <a:cubicBezTo>
                    <a:pt x="982" y="103"/>
                    <a:pt x="982" y="103"/>
                    <a:pt x="982" y="103"/>
                  </a:cubicBezTo>
                  <a:cubicBezTo>
                    <a:pt x="980" y="98"/>
                    <a:pt x="976" y="89"/>
                    <a:pt x="965" y="89"/>
                  </a:cubicBezTo>
                  <a:cubicBezTo>
                    <a:pt x="959" y="89"/>
                    <a:pt x="955" y="92"/>
                    <a:pt x="953" y="94"/>
                  </a:cubicBezTo>
                  <a:cubicBezTo>
                    <a:pt x="947" y="100"/>
                    <a:pt x="947" y="109"/>
                    <a:pt x="947" y="113"/>
                  </a:cubicBezTo>
                  <a:cubicBezTo>
                    <a:pt x="947" y="125"/>
                    <a:pt x="952" y="137"/>
                    <a:pt x="965" y="137"/>
                  </a:cubicBezTo>
                  <a:cubicBezTo>
                    <a:pt x="977" y="137"/>
                    <a:pt x="981" y="126"/>
                    <a:pt x="982" y="123"/>
                  </a:cubicBezTo>
                  <a:cubicBezTo>
                    <a:pt x="1005" y="134"/>
                    <a:pt x="1005" y="134"/>
                    <a:pt x="1005" y="134"/>
                  </a:cubicBezTo>
                  <a:cubicBezTo>
                    <a:pt x="1003" y="138"/>
                    <a:pt x="1001" y="142"/>
                    <a:pt x="997" y="146"/>
                  </a:cubicBezTo>
                  <a:cubicBezTo>
                    <a:pt x="995" y="148"/>
                    <a:pt x="993" y="150"/>
                    <a:pt x="991" y="151"/>
                  </a:cubicBezTo>
                  <a:cubicBezTo>
                    <a:pt x="1016" y="151"/>
                    <a:pt x="1016" y="151"/>
                    <a:pt x="1016" y="151"/>
                  </a:cubicBezTo>
                  <a:cubicBezTo>
                    <a:pt x="1016" y="72"/>
                    <a:pt x="1016" y="72"/>
                    <a:pt x="1016" y="72"/>
                  </a:cubicBezTo>
                  <a:cubicBezTo>
                    <a:pt x="1042" y="72"/>
                    <a:pt x="1042" y="72"/>
                    <a:pt x="1042" y="72"/>
                  </a:cubicBezTo>
                  <a:cubicBezTo>
                    <a:pt x="1042" y="134"/>
                    <a:pt x="1042" y="134"/>
                    <a:pt x="1042" y="134"/>
                  </a:cubicBezTo>
                  <a:cubicBezTo>
                    <a:pt x="1077" y="134"/>
                    <a:pt x="1077" y="134"/>
                    <a:pt x="1077" y="134"/>
                  </a:cubicBezTo>
                  <a:cubicBezTo>
                    <a:pt x="1077" y="151"/>
                    <a:pt x="1077" y="151"/>
                    <a:pt x="1077" y="151"/>
                  </a:cubicBezTo>
                  <a:cubicBezTo>
                    <a:pt x="1123" y="151"/>
                    <a:pt x="1123" y="151"/>
                    <a:pt x="1123" y="151"/>
                  </a:cubicBezTo>
                  <a:cubicBezTo>
                    <a:pt x="1123" y="0"/>
                    <a:pt x="1123" y="0"/>
                    <a:pt x="1123" y="0"/>
                  </a:cubicBezTo>
                  <a:lnTo>
                    <a:pt x="0" y="0"/>
                  </a:lnTo>
                  <a:close/>
                </a:path>
              </a:pathLst>
            </a:custGeom>
            <a:solidFill>
              <a:srgbClr val="F6BE00"/>
            </a:solidFill>
            <a:ln>
              <a:noFill/>
            </a:ln>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6420182" y="514785"/>
              <a:ext cx="257986" cy="303133"/>
            </a:xfrm>
            <a:prstGeom prst="rect">
              <a:avLst/>
            </a:prstGeom>
          </p:spPr>
        </p:pic>
      </p:grpSp>
    </p:spTree>
    <p:extLst>
      <p:ext uri="{BB962C8B-B14F-4D97-AF65-F5344CB8AC3E}">
        <p14:creationId xmlns:p14="http://schemas.microsoft.com/office/powerpoint/2010/main" val="228914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A9EBF17-A769-3844-8BA0-02FDE0AC036B}"/>
              </a:ext>
            </a:extLst>
          </p:cNvPr>
          <p:cNvSpPr/>
          <p:nvPr userDrawn="1"/>
        </p:nvSpPr>
        <p:spPr>
          <a:xfrm>
            <a:off x="-10886" y="-42908"/>
            <a:ext cx="12217758" cy="6825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0117C-253B-4BBE-80C4-FF96F67E5093}"/>
              </a:ext>
            </a:extLst>
          </p:cNvPr>
          <p:cNvSpPr>
            <a:spLocks noGrp="1"/>
          </p:cNvSpPr>
          <p:nvPr>
            <p:ph type="title"/>
          </p:nvPr>
        </p:nvSpPr>
        <p:spPr>
          <a:xfrm>
            <a:off x="359226" y="20228"/>
            <a:ext cx="10189368" cy="60452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BA80D2-57D5-434D-A387-759DA8F203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6D0A2E-6C2E-4DC8-9E09-6118090015DF}"/>
              </a:ext>
            </a:extLst>
          </p:cNvPr>
          <p:cNvSpPr>
            <a:spLocks noGrp="1"/>
          </p:cNvSpPr>
          <p:nvPr>
            <p:ph type="dt" sz="half" idx="10"/>
          </p:nvPr>
        </p:nvSpPr>
        <p:spPr/>
        <p:txBody>
          <a:bodyPr/>
          <a:lstStyle/>
          <a:p>
            <a:fld id="{27CDCEF3-0B32-4A5F-93D5-C5B5CDA13168}" type="datetimeFigureOut">
              <a:rPr lang="en-GB" smtClean="0"/>
              <a:t>29/02/2024</a:t>
            </a:fld>
            <a:endParaRPr lang="en-GB"/>
          </a:p>
        </p:txBody>
      </p:sp>
      <p:sp>
        <p:nvSpPr>
          <p:cNvPr id="5" name="Footer Placeholder 4">
            <a:extLst>
              <a:ext uri="{FF2B5EF4-FFF2-40B4-BE49-F238E27FC236}">
                <a16:creationId xmlns:a16="http://schemas.microsoft.com/office/drawing/2014/main" id="{472EB4B2-4A4D-466A-A47C-CBE6C56669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0A3DF4-0FF8-4EC9-B555-8431F2D88F32}"/>
              </a:ext>
            </a:extLst>
          </p:cNvPr>
          <p:cNvSpPr>
            <a:spLocks noGrp="1"/>
          </p:cNvSpPr>
          <p:nvPr>
            <p:ph type="sldNum" sz="quarter" idx="12"/>
          </p:nvPr>
        </p:nvSpPr>
        <p:spPr/>
        <p:txBody>
          <a:bodyPr/>
          <a:lstStyle/>
          <a:p>
            <a:fld id="{5DA66210-42C8-4373-872C-176E9A2F417A}" type="slidenum">
              <a:rPr lang="en-GB" smtClean="0"/>
              <a:t>‹#›</a:t>
            </a:fld>
            <a:endParaRPr lang="en-GB"/>
          </a:p>
        </p:txBody>
      </p:sp>
      <p:sp>
        <p:nvSpPr>
          <p:cNvPr id="10" name="Right Triangle 9">
            <a:extLst>
              <a:ext uri="{FF2B5EF4-FFF2-40B4-BE49-F238E27FC236}">
                <a16:creationId xmlns:a16="http://schemas.microsoft.com/office/drawing/2014/main" id="{CF0E6CBC-E647-B14A-A116-8ED696438114}"/>
              </a:ext>
            </a:extLst>
          </p:cNvPr>
          <p:cNvSpPr/>
          <p:nvPr userDrawn="1"/>
        </p:nvSpPr>
        <p:spPr>
          <a:xfrm flipH="1">
            <a:off x="10446327" y="5837380"/>
            <a:ext cx="1752950" cy="1029855"/>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324000" rtlCol="0" anchor="ctr"/>
          <a:lstStyle/>
          <a:p>
            <a:pPr algn="r" fontAlgn="t"/>
            <a:r>
              <a:rPr lang="en-US" sz="1200" b="1">
                <a:solidFill>
                  <a:schemeClr val="bg1"/>
                </a:solidFill>
                <a:latin typeface="Arial" panose="020B0604020202020204" pitchFamily="34" charset="0"/>
                <a:cs typeface="Arial" panose="020B0604020202020204" pitchFamily="34" charset="0"/>
              </a:rPr>
              <a:t>Data</a:t>
            </a:r>
            <a:br>
              <a:rPr lang="en-US" sz="1200" b="1">
                <a:solidFill>
                  <a:schemeClr val="bg1"/>
                </a:solidFill>
                <a:latin typeface="Arial" panose="020B0604020202020204" pitchFamily="34" charset="0"/>
                <a:cs typeface="Arial" panose="020B0604020202020204" pitchFamily="34" charset="0"/>
              </a:rPr>
            </a:br>
            <a:r>
              <a:rPr lang="en-US" sz="1200" b="1">
                <a:solidFill>
                  <a:schemeClr val="bg1"/>
                </a:solidFill>
                <a:latin typeface="Arial" panose="020B0604020202020204" pitchFamily="34" charset="0"/>
                <a:cs typeface="Arial" panose="020B0604020202020204" pitchFamily="34" charset="0"/>
              </a:rPr>
              <a:t>snapshot</a:t>
            </a:r>
            <a:br>
              <a:rPr lang="en-US" sz="1200" b="1">
                <a:solidFill>
                  <a:schemeClr val="bg1"/>
                </a:solidFill>
                <a:latin typeface="Arial" panose="020B0604020202020204" pitchFamily="34" charset="0"/>
                <a:cs typeface="Arial" panose="020B0604020202020204" pitchFamily="34" charset="0"/>
              </a:rPr>
            </a:br>
            <a:r>
              <a:rPr lang="en-US" sz="1200" b="1">
                <a:solidFill>
                  <a:schemeClr val="bg1"/>
                </a:solidFill>
                <a:latin typeface="Arial" panose="020B0604020202020204" pitchFamily="34" charset="0"/>
                <a:cs typeface="Arial" panose="020B0604020202020204" pitchFamily="34" charset="0"/>
              </a:rPr>
              <a:t>11</a:t>
            </a:r>
            <a:r>
              <a:rPr lang="en-US" sz="1200" b="1" baseline="30000">
                <a:solidFill>
                  <a:schemeClr val="bg1"/>
                </a:solidFill>
                <a:latin typeface="Arial" panose="020B0604020202020204" pitchFamily="34" charset="0"/>
                <a:cs typeface="Arial" panose="020B0604020202020204" pitchFamily="34" charset="0"/>
              </a:rPr>
              <a:t>th</a:t>
            </a:r>
            <a:r>
              <a:rPr lang="en-US" sz="1200" b="1">
                <a:solidFill>
                  <a:schemeClr val="bg1"/>
                </a:solidFill>
                <a:latin typeface="Arial" panose="020B0604020202020204" pitchFamily="34" charset="0"/>
                <a:cs typeface="Arial" panose="020B0604020202020204" pitchFamily="34" charset="0"/>
              </a:rPr>
              <a:t> July 2023</a:t>
            </a:r>
          </a:p>
        </p:txBody>
      </p:sp>
    </p:spTree>
    <p:extLst>
      <p:ext uri="{BB962C8B-B14F-4D97-AF65-F5344CB8AC3E}">
        <p14:creationId xmlns:p14="http://schemas.microsoft.com/office/powerpoint/2010/main" val="28713361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A9EBF17-A769-3844-8BA0-02FDE0AC036B}"/>
              </a:ext>
            </a:extLst>
          </p:cNvPr>
          <p:cNvSpPr/>
          <p:nvPr userDrawn="1"/>
        </p:nvSpPr>
        <p:spPr>
          <a:xfrm>
            <a:off x="-10886" y="-42908"/>
            <a:ext cx="12217758" cy="6825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10117C-253B-4BBE-80C4-FF96F67E5093}"/>
              </a:ext>
            </a:extLst>
          </p:cNvPr>
          <p:cNvSpPr>
            <a:spLocks noGrp="1"/>
          </p:cNvSpPr>
          <p:nvPr>
            <p:ph type="title"/>
          </p:nvPr>
        </p:nvSpPr>
        <p:spPr>
          <a:xfrm>
            <a:off x="359226" y="20228"/>
            <a:ext cx="10189368" cy="60452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BA80D2-57D5-434D-A387-759DA8F203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6D0A2E-6C2E-4DC8-9E09-6118090015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CEF3-0B32-4A5F-93D5-C5B5CDA1316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72EB4B2-4A4D-466A-A47C-CBE6C56669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20A3DF4-0FF8-4EC9-B555-8431F2D88F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66210-42C8-4373-872C-176E9A2F417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8888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E178-C019-46AF-8B9F-034189713B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991092-C688-436C-B03C-A233399C44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8424A1-31D1-4281-9E9B-586D04971172}"/>
              </a:ext>
            </a:extLst>
          </p:cNvPr>
          <p:cNvSpPr>
            <a:spLocks noGrp="1"/>
          </p:cNvSpPr>
          <p:nvPr>
            <p:ph type="dt" sz="half" idx="10"/>
          </p:nvPr>
        </p:nvSpPr>
        <p:spPr/>
        <p:txBody>
          <a:bodyPr/>
          <a:lstStyle/>
          <a:p>
            <a:fld id="{27CDCEF3-0B32-4A5F-93D5-C5B5CDA13168}" type="datetimeFigureOut">
              <a:rPr lang="en-GB" smtClean="0"/>
              <a:t>29/02/2024</a:t>
            </a:fld>
            <a:endParaRPr lang="en-GB"/>
          </a:p>
        </p:txBody>
      </p:sp>
      <p:sp>
        <p:nvSpPr>
          <p:cNvPr id="5" name="Footer Placeholder 4">
            <a:extLst>
              <a:ext uri="{FF2B5EF4-FFF2-40B4-BE49-F238E27FC236}">
                <a16:creationId xmlns:a16="http://schemas.microsoft.com/office/drawing/2014/main" id="{E30BB5FC-AA80-4046-B230-F7FF98FE36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577A9C-1B22-49B5-92E9-CB45BCD7BAB5}"/>
              </a:ext>
            </a:extLst>
          </p:cNvPr>
          <p:cNvSpPr>
            <a:spLocks noGrp="1"/>
          </p:cNvSpPr>
          <p:nvPr>
            <p:ph type="sldNum" sz="quarter" idx="12"/>
          </p:nvPr>
        </p:nvSpPr>
        <p:spPr/>
        <p:txBody>
          <a:bodyPr/>
          <a:lstStyle/>
          <a:p>
            <a:fld id="{5DA66210-42C8-4373-872C-176E9A2F417A}" type="slidenum">
              <a:rPr lang="en-GB" smtClean="0"/>
              <a:t>‹#›</a:t>
            </a:fld>
            <a:endParaRPr lang="en-GB"/>
          </a:p>
        </p:txBody>
      </p:sp>
    </p:spTree>
    <p:extLst>
      <p:ext uri="{BB962C8B-B14F-4D97-AF65-F5344CB8AC3E}">
        <p14:creationId xmlns:p14="http://schemas.microsoft.com/office/powerpoint/2010/main" val="4204202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UCL single text block">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a:t>Main headline, Arial 44pt bold</a:t>
            </a:r>
          </a:p>
        </p:txBody>
      </p:sp>
      <p:sp>
        <p:nvSpPr>
          <p:cNvPr id="12" name="Text" descr="Text">
            <a:extLst>
              <a:ext uri="{FF2B5EF4-FFF2-40B4-BE49-F238E27FC236}">
                <a16:creationId xmlns:a16="http://schemas.microsoft.com/office/drawing/2014/main" id="{52E39625-6121-A140-A00B-27BF9DA232CD}"/>
              </a:ext>
            </a:extLst>
          </p:cNvPr>
          <p:cNvSpPr>
            <a:spLocks noGrp="1"/>
          </p:cNvSpPr>
          <p:nvPr>
            <p:ph type="body" sz="quarter" idx="13"/>
          </p:nvPr>
        </p:nvSpPr>
        <p:spPr>
          <a:xfrm>
            <a:off x="360000" y="2412000"/>
            <a:ext cx="10439064"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2/29/2024</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5553535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9F06-0FCF-B34D-BB64-EFF965171FFF}"/>
              </a:ext>
            </a:extLst>
          </p:cNvPr>
          <p:cNvSpPr>
            <a:spLocks noGrp="1"/>
          </p:cNvSpPr>
          <p:nvPr>
            <p:ph type="title"/>
          </p:nvPr>
        </p:nvSpPr>
        <p:spPr>
          <a:xfrm>
            <a:off x="421219" y="590406"/>
            <a:ext cx="10515600" cy="1948057"/>
          </a:xfrm>
        </p:spPr>
        <p:txBody>
          <a:bodyPr tIns="90000">
            <a:normAutofit/>
          </a:bodyPr>
          <a:lstStyle>
            <a:lvl1pPr>
              <a:defRPr sz="5400"/>
            </a:lvl1pPr>
          </a:lstStyle>
          <a:p>
            <a:r>
              <a:rPr lang="en-GB"/>
              <a:t>Click to edit Master title style</a:t>
            </a:r>
            <a:endParaRPr lang="en-US"/>
          </a:p>
        </p:txBody>
      </p:sp>
      <p:sp>
        <p:nvSpPr>
          <p:cNvPr id="3" name="Date Placeholder 2">
            <a:extLst>
              <a:ext uri="{FF2B5EF4-FFF2-40B4-BE49-F238E27FC236}">
                <a16:creationId xmlns:a16="http://schemas.microsoft.com/office/drawing/2014/main" id="{4645EED1-1BBA-2049-B720-CB84586DD215}"/>
              </a:ext>
            </a:extLst>
          </p:cNvPr>
          <p:cNvSpPr>
            <a:spLocks noGrp="1"/>
          </p:cNvSpPr>
          <p:nvPr>
            <p:ph type="dt" sz="half" idx="10"/>
          </p:nvPr>
        </p:nvSpPr>
        <p:spPr/>
        <p:txBody>
          <a:bodyPr/>
          <a:lstStyle/>
          <a:p>
            <a:fld id="{27CDCEF3-0B32-4A5F-93D5-C5B5CDA13168}" type="datetimeFigureOut">
              <a:rPr lang="en-GB" smtClean="0"/>
              <a:t>29/02/2024</a:t>
            </a:fld>
            <a:endParaRPr lang="en-GB"/>
          </a:p>
        </p:txBody>
      </p:sp>
      <p:sp>
        <p:nvSpPr>
          <p:cNvPr id="5" name="Slide Number Placeholder 4">
            <a:extLst>
              <a:ext uri="{FF2B5EF4-FFF2-40B4-BE49-F238E27FC236}">
                <a16:creationId xmlns:a16="http://schemas.microsoft.com/office/drawing/2014/main" id="{3C5F588D-AF67-0245-B402-CB9B2BD5CB46}"/>
              </a:ext>
            </a:extLst>
          </p:cNvPr>
          <p:cNvSpPr>
            <a:spLocks noGrp="1"/>
          </p:cNvSpPr>
          <p:nvPr>
            <p:ph type="sldNum" sz="quarter" idx="12"/>
          </p:nvPr>
        </p:nvSpPr>
        <p:spPr/>
        <p:txBody>
          <a:bodyPr/>
          <a:lstStyle/>
          <a:p>
            <a:fld id="{5DA66210-42C8-4373-872C-176E9A2F417A}" type="slidenum">
              <a:rPr lang="en-GB" smtClean="0"/>
              <a:t>‹#›</a:t>
            </a:fld>
            <a:endParaRPr lang="en-GB"/>
          </a:p>
        </p:txBody>
      </p:sp>
      <p:pic>
        <p:nvPicPr>
          <p:cNvPr id="8" name="Graphic 7">
            <a:extLst>
              <a:ext uri="{FF2B5EF4-FFF2-40B4-BE49-F238E27FC236}">
                <a16:creationId xmlns:a16="http://schemas.microsoft.com/office/drawing/2014/main" id="{A9C9D5DE-98DD-D64A-BA59-17C6DE2B8C6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414" b="1617"/>
          <a:stretch/>
        </p:blipFill>
        <p:spPr>
          <a:xfrm>
            <a:off x="6096001" y="2147632"/>
            <a:ext cx="6126996" cy="4744322"/>
          </a:xfrm>
          <a:prstGeom prst="rect">
            <a:avLst/>
          </a:prstGeom>
        </p:spPr>
      </p:pic>
      <p:sp>
        <p:nvSpPr>
          <p:cNvPr id="16" name="Content Placeholder 15">
            <a:extLst>
              <a:ext uri="{FF2B5EF4-FFF2-40B4-BE49-F238E27FC236}">
                <a16:creationId xmlns:a16="http://schemas.microsoft.com/office/drawing/2014/main" id="{0E31F594-3C3C-8F41-AC78-A21DF2495C7F}"/>
              </a:ext>
            </a:extLst>
          </p:cNvPr>
          <p:cNvSpPr>
            <a:spLocks noGrp="1"/>
          </p:cNvSpPr>
          <p:nvPr>
            <p:ph sz="quarter" idx="13"/>
          </p:nvPr>
        </p:nvSpPr>
        <p:spPr>
          <a:xfrm>
            <a:off x="420954" y="2790902"/>
            <a:ext cx="5675312" cy="1739900"/>
          </a:xfrm>
        </p:spPr>
        <p:txBody>
          <a:bodyPr tIns="90000" bIns="90000">
            <a:noAutofit/>
          </a:bodyPr>
          <a:lstStyle>
            <a:lvl1pPr marL="0" indent="0">
              <a:spcBef>
                <a:spcPts val="0"/>
              </a:spcBef>
              <a:buNone/>
              <a:defRPr sz="3600" b="1">
                <a:solidFill>
                  <a:schemeClr val="bg1"/>
                </a:solidFill>
                <a:latin typeface="Arial" panose="020B0604020202020204" pitchFamily="34" charset="0"/>
                <a:cs typeface="Arial" panose="020B0604020202020204" pitchFamily="34" charset="0"/>
              </a:defRPr>
            </a:lvl1pPr>
            <a:lvl2pPr>
              <a:defRPr sz="3600">
                <a:solidFill>
                  <a:schemeClr val="bg1"/>
                </a:solidFill>
                <a:latin typeface="Arial" panose="020B0604020202020204" pitchFamily="34" charset="0"/>
                <a:cs typeface="Arial" panose="020B0604020202020204" pitchFamily="34" charset="0"/>
              </a:defRPr>
            </a:lvl2pPr>
            <a:lvl3pPr>
              <a:defRPr sz="3600">
                <a:solidFill>
                  <a:schemeClr val="bg1"/>
                </a:solidFill>
                <a:latin typeface="Arial" panose="020B0604020202020204" pitchFamily="34" charset="0"/>
                <a:cs typeface="Arial" panose="020B0604020202020204" pitchFamily="34" charset="0"/>
              </a:defRPr>
            </a:lvl3pPr>
            <a:lvl4pPr>
              <a:defRPr sz="3600">
                <a:solidFill>
                  <a:schemeClr val="bg1"/>
                </a:solidFill>
                <a:latin typeface="Arial" panose="020B0604020202020204" pitchFamily="34" charset="0"/>
                <a:cs typeface="Arial" panose="020B0604020202020204" pitchFamily="34" charset="0"/>
              </a:defRPr>
            </a:lvl4pPr>
            <a:lvl5pPr>
              <a:defRPr sz="3600">
                <a:solidFill>
                  <a:schemeClr val="bg1"/>
                </a:solidFill>
                <a:latin typeface="Arial" panose="020B0604020202020204" pitchFamily="34" charset="0"/>
                <a:cs typeface="Arial" panose="020B0604020202020204" pitchFamily="34" charset="0"/>
              </a:defRPr>
            </a:lvl5pPr>
          </a:lstStyle>
          <a:p>
            <a:pPr lvl="0"/>
            <a:r>
              <a:rPr lang="en-GB"/>
              <a:t>Click to edit Master text</a:t>
            </a:r>
            <a:endParaRPr lang="en-US"/>
          </a:p>
        </p:txBody>
      </p:sp>
      <p:sp>
        <p:nvSpPr>
          <p:cNvPr id="18" name="Content Placeholder 17">
            <a:extLst>
              <a:ext uri="{FF2B5EF4-FFF2-40B4-BE49-F238E27FC236}">
                <a16:creationId xmlns:a16="http://schemas.microsoft.com/office/drawing/2014/main" id="{909F0C37-22A1-7749-B62E-C616EA56F6CF}"/>
              </a:ext>
            </a:extLst>
          </p:cNvPr>
          <p:cNvSpPr>
            <a:spLocks noGrp="1"/>
          </p:cNvSpPr>
          <p:nvPr>
            <p:ph sz="quarter" idx="14"/>
          </p:nvPr>
        </p:nvSpPr>
        <p:spPr>
          <a:xfrm>
            <a:off x="420954" y="4790848"/>
            <a:ext cx="4995862" cy="482600"/>
          </a:xfrm>
          <a:solidFill>
            <a:schemeClr val="accent2">
              <a:lumMod val="75000"/>
            </a:schemeClr>
          </a:solidFill>
        </p:spPr>
        <p:txBody>
          <a:bodyPr tIns="90000" bIns="90000">
            <a:noAutofit/>
          </a:bodyPr>
          <a:lstStyle>
            <a:lvl1pPr marL="284400" indent="-212400" fontAlgn="ctr">
              <a:spcBef>
                <a:spcPts val="600"/>
              </a:spcBef>
              <a:spcAft>
                <a:spcPts val="600"/>
              </a:spcAft>
              <a:buNone/>
              <a:defRPr sz="1800" b="1">
                <a:solidFill>
                  <a:schemeClr val="bg1"/>
                </a:solidFill>
                <a:latin typeface="Arial" panose="020B0604020202020204" pitchFamily="34" charset="0"/>
                <a:cs typeface="Arial" panose="020B0604020202020204" pitchFamily="34" charset="0"/>
              </a:defRPr>
            </a:lvl1pPr>
            <a:lvl2pPr marL="457200" indent="0">
              <a:buNone/>
              <a:defRPr sz="1800" b="1">
                <a:solidFill>
                  <a:schemeClr val="bg1"/>
                </a:solidFill>
                <a:latin typeface="Arial" panose="020B0604020202020204" pitchFamily="34" charset="0"/>
                <a:cs typeface="Arial" panose="020B0604020202020204" pitchFamily="34" charset="0"/>
              </a:defRPr>
            </a:lvl2pPr>
            <a:lvl3pPr marL="914400" indent="0">
              <a:buNone/>
              <a:defRPr sz="1800" b="1">
                <a:solidFill>
                  <a:schemeClr val="bg1"/>
                </a:solidFill>
                <a:latin typeface="Arial" panose="020B0604020202020204" pitchFamily="34" charset="0"/>
                <a:cs typeface="Arial" panose="020B0604020202020204" pitchFamily="34" charset="0"/>
              </a:defRPr>
            </a:lvl3pPr>
            <a:lvl4pPr marL="1371600" indent="0">
              <a:buNone/>
              <a:defRPr sz="1800" b="1">
                <a:solidFill>
                  <a:schemeClr val="bg1"/>
                </a:solidFill>
                <a:latin typeface="Arial" panose="020B0604020202020204" pitchFamily="34" charset="0"/>
                <a:cs typeface="Arial" panose="020B0604020202020204" pitchFamily="34" charset="0"/>
              </a:defRPr>
            </a:lvl4pPr>
            <a:lvl5pPr marL="1828800" indent="0">
              <a:buNone/>
              <a:defRPr sz="1800" b="1">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849181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4190-5EBB-6576-6BF8-B6A16E8552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636EA1-7635-E38A-02C1-92B6367049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CBEBD1-7350-0B47-6C7E-0D96C710DA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CEF3-0B32-4A5F-93D5-C5B5CDA1316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10A1FD2-A1E6-8414-54BF-403F5F2F63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16531A6-F22D-3CB3-6050-0B31A12CE4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66210-42C8-4373-872C-176E9A2F417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842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E926-CC38-6F87-1023-6EEA1145CB0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1E0020F-1F79-8226-221E-945DBC668D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0DDC86-EED2-36E0-9147-22BA9C38E3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CEF3-0B32-4A5F-93D5-C5B5CDA1316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56A469E-9B97-B87C-4E5B-99652D2944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ABD0A71-8EB8-ECFD-4A65-811AA18B63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66210-42C8-4373-872C-176E9A2F417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741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17983" y="1755153"/>
            <a:ext cx="8176592" cy="1878496"/>
          </a:xfrm>
        </p:spPr>
        <p:txBody>
          <a:bodyPr anchor="b">
            <a:normAutofit/>
          </a:bodyPr>
          <a:lstStyle>
            <a:lvl1pPr algn="l">
              <a:defRPr sz="5000" b="1"/>
            </a:lvl1pPr>
          </a:lstStyle>
          <a:p>
            <a:r>
              <a:rPr lang="en-GB"/>
              <a:t>Main Title Goes Here 50pt</a:t>
            </a:r>
            <a:endParaRPr lang="en-US"/>
          </a:p>
        </p:txBody>
      </p:sp>
      <p:sp>
        <p:nvSpPr>
          <p:cNvPr id="3" name="Subtitle 2"/>
          <p:cNvSpPr>
            <a:spLocks noGrp="1"/>
          </p:cNvSpPr>
          <p:nvPr>
            <p:ph type="subTitle" idx="1" hasCustomPrompt="1"/>
          </p:nvPr>
        </p:nvSpPr>
        <p:spPr>
          <a:xfrm>
            <a:off x="1417984" y="3633650"/>
            <a:ext cx="5080552" cy="128622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Secondary title</a:t>
            </a:r>
            <a:endParaRPr lang="en-US"/>
          </a:p>
        </p:txBody>
      </p:sp>
      <p:sp>
        <p:nvSpPr>
          <p:cNvPr id="5" name="Footer Placeholder 4"/>
          <p:cNvSpPr>
            <a:spLocks noGrp="1"/>
          </p:cNvSpPr>
          <p:nvPr>
            <p:ph type="ftr" sz="quarter" idx="11"/>
          </p:nvPr>
        </p:nvSpPr>
        <p:spPr>
          <a:xfrm>
            <a:off x="914400" y="6332330"/>
            <a:ext cx="4114800" cy="365125"/>
          </a:xfrm>
        </p:spPr>
        <p:txBody>
          <a:bodyPr/>
          <a:lstStyle/>
          <a:p>
            <a:endParaRPr lang="en-US"/>
          </a:p>
        </p:txBody>
      </p:sp>
      <p:sp>
        <p:nvSpPr>
          <p:cNvPr id="6" name="Slide Number Placeholder 5"/>
          <p:cNvSpPr>
            <a:spLocks noGrp="1"/>
          </p:cNvSpPr>
          <p:nvPr>
            <p:ph type="sldNum" sz="quarter" idx="12"/>
          </p:nvPr>
        </p:nvSpPr>
        <p:spPr/>
        <p:txBody>
          <a:bodyPr/>
          <a:lstStyle/>
          <a:p>
            <a:fld id="{9C75D081-611A-3841-AF03-9AA638EBA0A6}" type="slidenum">
              <a:rPr lang="en-US" smtClean="0"/>
              <a:t>‹#›</a:t>
            </a:fld>
            <a:endParaRPr lang="en-US"/>
          </a:p>
        </p:txBody>
      </p:sp>
      <p:pic>
        <p:nvPicPr>
          <p:cNvPr id="7" name="Picture 6">
            <a:extLst>
              <a:ext uri="{FF2B5EF4-FFF2-40B4-BE49-F238E27FC236}">
                <a16:creationId xmlns:a16="http://schemas.microsoft.com/office/drawing/2014/main" id="{99904A0F-F125-E34D-AEC2-00215FCDF8C8}"/>
              </a:ext>
            </a:extLst>
          </p:cNvPr>
          <p:cNvPicPr>
            <a:picLocks noChangeAspect="1"/>
          </p:cNvPicPr>
          <p:nvPr userDrawn="1"/>
        </p:nvPicPr>
        <p:blipFill>
          <a:blip r:embed="rId2"/>
          <a:stretch>
            <a:fillRect/>
          </a:stretch>
        </p:blipFill>
        <p:spPr>
          <a:xfrm>
            <a:off x="9796845" y="6265130"/>
            <a:ext cx="1954695" cy="432324"/>
          </a:xfrm>
          <a:prstGeom prst="rect">
            <a:avLst/>
          </a:prstGeom>
        </p:spPr>
      </p:pic>
    </p:spTree>
    <p:extLst>
      <p:ext uri="{BB962C8B-B14F-4D97-AF65-F5344CB8AC3E}">
        <p14:creationId xmlns:p14="http://schemas.microsoft.com/office/powerpoint/2010/main" val="184576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838200" y="2941983"/>
            <a:ext cx="10515600" cy="32349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a:xfrm>
            <a:off x="838200" y="6332331"/>
            <a:ext cx="4114800" cy="365125"/>
          </a:xfrm>
        </p:spPr>
        <p:txBody>
          <a:bodyPr/>
          <a:lstStyle/>
          <a:p>
            <a:endParaRPr lang="en-US"/>
          </a:p>
        </p:txBody>
      </p:sp>
      <p:sp>
        <p:nvSpPr>
          <p:cNvPr id="6" name="Slide Number Placeholder 5"/>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531837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p:cNvSpPr>
            <a:spLocks noGrp="1"/>
          </p:cNvSpPr>
          <p:nvPr>
            <p:ph type="ftr" sz="quarter" idx="11"/>
          </p:nvPr>
        </p:nvSpPr>
        <p:spPr>
          <a:xfrm>
            <a:off x="831851" y="6332330"/>
            <a:ext cx="4114800" cy="365125"/>
          </a:xfrm>
        </p:spPr>
        <p:txBody>
          <a:bodyPr/>
          <a:lstStyle/>
          <a:p>
            <a:endParaRPr lang="en-US"/>
          </a:p>
        </p:txBody>
      </p:sp>
      <p:sp>
        <p:nvSpPr>
          <p:cNvPr id="6" name="Slide Number Placeholder 5"/>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241216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48"/>
          <a:stretch/>
        </p:blipFill>
        <p:spPr>
          <a:xfrm>
            <a:off x="0" y="29030"/>
            <a:ext cx="12192000" cy="6828970"/>
          </a:xfrm>
          <a:prstGeom prst="rect">
            <a:avLst/>
          </a:prstGeom>
        </p:spPr>
      </p:pic>
      <p:sp>
        <p:nvSpPr>
          <p:cNvPr id="2" name="Title 1"/>
          <p:cNvSpPr>
            <a:spLocks noGrp="1"/>
          </p:cNvSpPr>
          <p:nvPr>
            <p:ph type="ctrTitle"/>
          </p:nvPr>
        </p:nvSpPr>
        <p:spPr>
          <a:xfrm>
            <a:off x="188685" y="2370353"/>
            <a:ext cx="6699795" cy="2214347"/>
          </a:xfrm>
          <a:prstGeom prst="rect">
            <a:avLst/>
          </a:prstGeom>
          <a:solidFill>
            <a:schemeClr val="bg1">
              <a:alpha val="30000"/>
            </a:schemeClr>
          </a:solidFill>
        </p:spPr>
        <p:txBody>
          <a:bodyPr anchor="ctr"/>
          <a:lstStyle>
            <a:lvl1pPr algn="l">
              <a:lnSpc>
                <a:spcPct val="150000"/>
              </a:lnSpc>
              <a:defRPr lang="en-US" sz="3733" b="1" kern="1200" smtClean="0">
                <a:solidFill>
                  <a:schemeClr val="accent3"/>
                </a:solidFill>
                <a:latin typeface="Arial" charset="0"/>
                <a:ea typeface="Arial" charset="0"/>
                <a:cs typeface="Arial" charset="0"/>
              </a:defRPr>
            </a:lvl1pPr>
          </a:lstStyle>
          <a:p>
            <a:r>
              <a:rPr lang="en-US"/>
              <a:t>Click to edit Master title style</a:t>
            </a:r>
            <a:endParaRPr lang="en-GB"/>
          </a:p>
        </p:txBody>
      </p:sp>
      <p:sp>
        <p:nvSpPr>
          <p:cNvPr id="3" name="Subtitle 2"/>
          <p:cNvSpPr>
            <a:spLocks noGrp="1"/>
          </p:cNvSpPr>
          <p:nvPr>
            <p:ph type="subTitle" idx="1"/>
          </p:nvPr>
        </p:nvSpPr>
        <p:spPr>
          <a:xfrm>
            <a:off x="188685" y="4786983"/>
            <a:ext cx="6699795" cy="1042317"/>
          </a:xfrm>
          <a:solidFill>
            <a:schemeClr val="bg1">
              <a:alpha val="30000"/>
            </a:schemeClr>
          </a:solidFill>
        </p:spPr>
        <p:txBody>
          <a:bodyPr/>
          <a:lstStyle>
            <a:lvl1pPr marL="0" indent="0" algn="l">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7" name="Group 6"/>
          <p:cNvGrpSpPr/>
          <p:nvPr userDrawn="1"/>
        </p:nvGrpSpPr>
        <p:grpSpPr>
          <a:xfrm>
            <a:off x="-1" y="0"/>
            <a:ext cx="12199835" cy="1647825"/>
            <a:chOff x="0" y="-66259"/>
            <a:chExt cx="9144000" cy="1235075"/>
          </a:xfrm>
        </p:grpSpPr>
        <p:sp>
          <p:nvSpPr>
            <p:cNvPr id="8" name="Freeform 24"/>
            <p:cNvSpPr>
              <a:spLocks/>
            </p:cNvSpPr>
            <p:nvPr/>
          </p:nvSpPr>
          <p:spPr bwMode="auto">
            <a:xfrm>
              <a:off x="0" y="-66259"/>
              <a:ext cx="9144000" cy="1235075"/>
            </a:xfrm>
            <a:custGeom>
              <a:avLst/>
              <a:gdLst>
                <a:gd name="T0" fmla="*/ 0 w 1123"/>
                <a:gd name="T1" fmla="*/ 0 h 151"/>
                <a:gd name="T2" fmla="*/ 0 w 1123"/>
                <a:gd name="T3" fmla="*/ 151 h 151"/>
                <a:gd name="T4" fmla="*/ 844 w 1123"/>
                <a:gd name="T5" fmla="*/ 151 h 151"/>
                <a:gd name="T6" fmla="*/ 841 w 1123"/>
                <a:gd name="T7" fmla="*/ 148 h 151"/>
                <a:gd name="T8" fmla="*/ 832 w 1123"/>
                <a:gd name="T9" fmla="*/ 122 h 151"/>
                <a:gd name="T10" fmla="*/ 832 w 1123"/>
                <a:gd name="T11" fmla="*/ 72 h 151"/>
                <a:gd name="T12" fmla="*/ 859 w 1123"/>
                <a:gd name="T13" fmla="*/ 72 h 151"/>
                <a:gd name="T14" fmla="*/ 859 w 1123"/>
                <a:gd name="T15" fmla="*/ 124 h 151"/>
                <a:gd name="T16" fmla="*/ 863 w 1123"/>
                <a:gd name="T17" fmla="*/ 135 h 151"/>
                <a:gd name="T18" fmla="*/ 871 w 1123"/>
                <a:gd name="T19" fmla="*/ 138 h 151"/>
                <a:gd name="T20" fmla="*/ 880 w 1123"/>
                <a:gd name="T21" fmla="*/ 135 h 151"/>
                <a:gd name="T22" fmla="*/ 883 w 1123"/>
                <a:gd name="T23" fmla="*/ 124 h 151"/>
                <a:gd name="T24" fmla="*/ 883 w 1123"/>
                <a:gd name="T25" fmla="*/ 72 h 151"/>
                <a:gd name="T26" fmla="*/ 910 w 1123"/>
                <a:gd name="T27" fmla="*/ 72 h 151"/>
                <a:gd name="T28" fmla="*/ 910 w 1123"/>
                <a:gd name="T29" fmla="*/ 117 h 151"/>
                <a:gd name="T30" fmla="*/ 900 w 1123"/>
                <a:gd name="T31" fmla="*/ 148 h 151"/>
                <a:gd name="T32" fmla="*/ 897 w 1123"/>
                <a:gd name="T33" fmla="*/ 151 h 151"/>
                <a:gd name="T34" fmla="*/ 937 w 1123"/>
                <a:gd name="T35" fmla="*/ 151 h 151"/>
                <a:gd name="T36" fmla="*/ 920 w 1123"/>
                <a:gd name="T37" fmla="*/ 114 h 151"/>
                <a:gd name="T38" fmla="*/ 964 w 1123"/>
                <a:gd name="T39" fmla="*/ 69 h 151"/>
                <a:gd name="T40" fmla="*/ 998 w 1123"/>
                <a:gd name="T41" fmla="*/ 82 h 151"/>
                <a:gd name="T42" fmla="*/ 1005 w 1123"/>
                <a:gd name="T43" fmla="*/ 92 h 151"/>
                <a:gd name="T44" fmla="*/ 982 w 1123"/>
                <a:gd name="T45" fmla="*/ 103 h 151"/>
                <a:gd name="T46" fmla="*/ 965 w 1123"/>
                <a:gd name="T47" fmla="*/ 89 h 151"/>
                <a:gd name="T48" fmla="*/ 953 w 1123"/>
                <a:gd name="T49" fmla="*/ 94 h 151"/>
                <a:gd name="T50" fmla="*/ 947 w 1123"/>
                <a:gd name="T51" fmla="*/ 113 h 151"/>
                <a:gd name="T52" fmla="*/ 965 w 1123"/>
                <a:gd name="T53" fmla="*/ 137 h 151"/>
                <a:gd name="T54" fmla="*/ 982 w 1123"/>
                <a:gd name="T55" fmla="*/ 123 h 151"/>
                <a:gd name="T56" fmla="*/ 1005 w 1123"/>
                <a:gd name="T57" fmla="*/ 134 h 151"/>
                <a:gd name="T58" fmla="*/ 997 w 1123"/>
                <a:gd name="T59" fmla="*/ 146 h 151"/>
                <a:gd name="T60" fmla="*/ 991 w 1123"/>
                <a:gd name="T61" fmla="*/ 151 h 151"/>
                <a:gd name="T62" fmla="*/ 1016 w 1123"/>
                <a:gd name="T63" fmla="*/ 151 h 151"/>
                <a:gd name="T64" fmla="*/ 1016 w 1123"/>
                <a:gd name="T65" fmla="*/ 72 h 151"/>
                <a:gd name="T66" fmla="*/ 1042 w 1123"/>
                <a:gd name="T67" fmla="*/ 72 h 151"/>
                <a:gd name="T68" fmla="*/ 1042 w 1123"/>
                <a:gd name="T69" fmla="*/ 134 h 151"/>
                <a:gd name="T70" fmla="*/ 1077 w 1123"/>
                <a:gd name="T71" fmla="*/ 134 h 151"/>
                <a:gd name="T72" fmla="*/ 1077 w 1123"/>
                <a:gd name="T73" fmla="*/ 151 h 151"/>
                <a:gd name="T74" fmla="*/ 1123 w 1123"/>
                <a:gd name="T75" fmla="*/ 151 h 151"/>
                <a:gd name="T76" fmla="*/ 1123 w 1123"/>
                <a:gd name="T77" fmla="*/ 0 h 151"/>
                <a:gd name="T78" fmla="*/ 0 w 1123"/>
                <a:gd name="T7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151">
                  <a:moveTo>
                    <a:pt x="0" y="0"/>
                  </a:moveTo>
                  <a:cubicBezTo>
                    <a:pt x="0" y="151"/>
                    <a:pt x="0" y="151"/>
                    <a:pt x="0" y="151"/>
                  </a:cubicBezTo>
                  <a:cubicBezTo>
                    <a:pt x="844" y="151"/>
                    <a:pt x="844" y="151"/>
                    <a:pt x="844" y="151"/>
                  </a:cubicBezTo>
                  <a:cubicBezTo>
                    <a:pt x="843" y="150"/>
                    <a:pt x="842" y="149"/>
                    <a:pt x="841" y="148"/>
                  </a:cubicBezTo>
                  <a:cubicBezTo>
                    <a:pt x="833" y="140"/>
                    <a:pt x="833" y="131"/>
                    <a:pt x="832" y="122"/>
                  </a:cubicBezTo>
                  <a:cubicBezTo>
                    <a:pt x="832" y="72"/>
                    <a:pt x="832" y="72"/>
                    <a:pt x="832" y="72"/>
                  </a:cubicBezTo>
                  <a:cubicBezTo>
                    <a:pt x="859" y="72"/>
                    <a:pt x="859" y="72"/>
                    <a:pt x="859" y="72"/>
                  </a:cubicBezTo>
                  <a:cubicBezTo>
                    <a:pt x="859" y="124"/>
                    <a:pt x="859" y="124"/>
                    <a:pt x="859" y="124"/>
                  </a:cubicBezTo>
                  <a:cubicBezTo>
                    <a:pt x="859" y="128"/>
                    <a:pt x="860" y="132"/>
                    <a:pt x="863" y="135"/>
                  </a:cubicBezTo>
                  <a:cubicBezTo>
                    <a:pt x="865" y="137"/>
                    <a:pt x="868" y="138"/>
                    <a:pt x="871" y="138"/>
                  </a:cubicBezTo>
                  <a:cubicBezTo>
                    <a:pt x="875" y="138"/>
                    <a:pt x="878" y="136"/>
                    <a:pt x="880" y="135"/>
                  </a:cubicBezTo>
                  <a:cubicBezTo>
                    <a:pt x="883" y="132"/>
                    <a:pt x="883" y="128"/>
                    <a:pt x="883" y="124"/>
                  </a:cubicBezTo>
                  <a:cubicBezTo>
                    <a:pt x="883" y="72"/>
                    <a:pt x="883" y="72"/>
                    <a:pt x="883" y="72"/>
                  </a:cubicBezTo>
                  <a:cubicBezTo>
                    <a:pt x="910" y="72"/>
                    <a:pt x="910" y="72"/>
                    <a:pt x="910" y="72"/>
                  </a:cubicBezTo>
                  <a:cubicBezTo>
                    <a:pt x="910" y="117"/>
                    <a:pt x="910" y="117"/>
                    <a:pt x="910" y="117"/>
                  </a:cubicBezTo>
                  <a:cubicBezTo>
                    <a:pt x="910" y="126"/>
                    <a:pt x="910" y="139"/>
                    <a:pt x="900" y="148"/>
                  </a:cubicBezTo>
                  <a:cubicBezTo>
                    <a:pt x="899" y="149"/>
                    <a:pt x="898" y="150"/>
                    <a:pt x="897" y="151"/>
                  </a:cubicBezTo>
                  <a:cubicBezTo>
                    <a:pt x="937" y="151"/>
                    <a:pt x="937" y="151"/>
                    <a:pt x="937" y="151"/>
                  </a:cubicBezTo>
                  <a:cubicBezTo>
                    <a:pt x="925" y="142"/>
                    <a:pt x="920" y="128"/>
                    <a:pt x="920" y="114"/>
                  </a:cubicBezTo>
                  <a:cubicBezTo>
                    <a:pt x="920" y="92"/>
                    <a:pt x="935" y="69"/>
                    <a:pt x="964" y="69"/>
                  </a:cubicBezTo>
                  <a:cubicBezTo>
                    <a:pt x="976" y="69"/>
                    <a:pt x="989" y="73"/>
                    <a:pt x="998" y="82"/>
                  </a:cubicBezTo>
                  <a:cubicBezTo>
                    <a:pt x="1001" y="86"/>
                    <a:pt x="1003" y="89"/>
                    <a:pt x="1005" y="92"/>
                  </a:cubicBezTo>
                  <a:cubicBezTo>
                    <a:pt x="982" y="103"/>
                    <a:pt x="982" y="103"/>
                    <a:pt x="982" y="103"/>
                  </a:cubicBezTo>
                  <a:cubicBezTo>
                    <a:pt x="980" y="98"/>
                    <a:pt x="976" y="89"/>
                    <a:pt x="965" y="89"/>
                  </a:cubicBezTo>
                  <a:cubicBezTo>
                    <a:pt x="959" y="89"/>
                    <a:pt x="955" y="92"/>
                    <a:pt x="953" y="94"/>
                  </a:cubicBezTo>
                  <a:cubicBezTo>
                    <a:pt x="947" y="100"/>
                    <a:pt x="947" y="109"/>
                    <a:pt x="947" y="113"/>
                  </a:cubicBezTo>
                  <a:cubicBezTo>
                    <a:pt x="947" y="125"/>
                    <a:pt x="952" y="137"/>
                    <a:pt x="965" y="137"/>
                  </a:cubicBezTo>
                  <a:cubicBezTo>
                    <a:pt x="977" y="137"/>
                    <a:pt x="981" y="126"/>
                    <a:pt x="982" y="123"/>
                  </a:cubicBezTo>
                  <a:cubicBezTo>
                    <a:pt x="1005" y="134"/>
                    <a:pt x="1005" y="134"/>
                    <a:pt x="1005" y="134"/>
                  </a:cubicBezTo>
                  <a:cubicBezTo>
                    <a:pt x="1003" y="138"/>
                    <a:pt x="1001" y="142"/>
                    <a:pt x="997" y="146"/>
                  </a:cubicBezTo>
                  <a:cubicBezTo>
                    <a:pt x="995" y="148"/>
                    <a:pt x="993" y="150"/>
                    <a:pt x="991" y="151"/>
                  </a:cubicBezTo>
                  <a:cubicBezTo>
                    <a:pt x="1016" y="151"/>
                    <a:pt x="1016" y="151"/>
                    <a:pt x="1016" y="151"/>
                  </a:cubicBezTo>
                  <a:cubicBezTo>
                    <a:pt x="1016" y="72"/>
                    <a:pt x="1016" y="72"/>
                    <a:pt x="1016" y="72"/>
                  </a:cubicBezTo>
                  <a:cubicBezTo>
                    <a:pt x="1042" y="72"/>
                    <a:pt x="1042" y="72"/>
                    <a:pt x="1042" y="72"/>
                  </a:cubicBezTo>
                  <a:cubicBezTo>
                    <a:pt x="1042" y="134"/>
                    <a:pt x="1042" y="134"/>
                    <a:pt x="1042" y="134"/>
                  </a:cubicBezTo>
                  <a:cubicBezTo>
                    <a:pt x="1077" y="134"/>
                    <a:pt x="1077" y="134"/>
                    <a:pt x="1077" y="134"/>
                  </a:cubicBezTo>
                  <a:cubicBezTo>
                    <a:pt x="1077" y="151"/>
                    <a:pt x="1077" y="151"/>
                    <a:pt x="1077" y="151"/>
                  </a:cubicBezTo>
                  <a:cubicBezTo>
                    <a:pt x="1123" y="151"/>
                    <a:pt x="1123" y="151"/>
                    <a:pt x="1123" y="151"/>
                  </a:cubicBezTo>
                  <a:cubicBezTo>
                    <a:pt x="1123" y="0"/>
                    <a:pt x="1123" y="0"/>
                    <a:pt x="1123" y="0"/>
                  </a:cubicBezTo>
                  <a:lnTo>
                    <a:pt x="0" y="0"/>
                  </a:lnTo>
                  <a:close/>
                </a:path>
              </a:pathLst>
            </a:custGeom>
            <a:solidFill>
              <a:srgbClr val="F6BE00"/>
            </a:solidFill>
            <a:ln>
              <a:noFill/>
            </a:ln>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20182" y="514785"/>
              <a:ext cx="257986" cy="303133"/>
            </a:xfrm>
            <a:prstGeom prst="rect">
              <a:avLst/>
            </a:prstGeom>
          </p:spPr>
        </p:pic>
      </p:grpSp>
      <p:sp>
        <p:nvSpPr>
          <p:cNvPr id="11" name="Text Placeholder 6"/>
          <p:cNvSpPr>
            <a:spLocks noGrp="1"/>
          </p:cNvSpPr>
          <p:nvPr>
            <p:ph type="body" sz="quarter" idx="12" hasCustomPrompt="1"/>
          </p:nvPr>
        </p:nvSpPr>
        <p:spPr>
          <a:xfrm>
            <a:off x="287999" y="288000"/>
            <a:ext cx="5488958" cy="293044"/>
          </a:xfrm>
        </p:spPr>
        <p:txBody>
          <a:bodyPr lIns="0" tIns="0" rIns="0" bIns="0">
            <a:noAutofit/>
          </a:bodyPr>
          <a:lstStyle>
            <a:lvl1pPr marL="0" indent="0">
              <a:lnSpc>
                <a:spcPct val="80000"/>
              </a:lnSpc>
              <a:buNone/>
              <a:defRPr sz="1100" baseline="0">
                <a:solidFill>
                  <a:schemeClr val="tx1"/>
                </a:solidFill>
              </a:defRPr>
            </a:lvl1pPr>
            <a:lvl2pPr marL="0" indent="0">
              <a:lnSpc>
                <a:spcPct val="80000"/>
              </a:lnSpc>
              <a:buNone/>
              <a:defRPr sz="1100">
                <a:solidFill>
                  <a:schemeClr val="tx1"/>
                </a:solidFill>
              </a:defRPr>
            </a:lvl2pPr>
            <a:lvl3pPr marL="0" indent="0">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stStyle>
          <a:p>
            <a:pPr lvl="0"/>
            <a:r>
              <a:rPr lang="en-US"/>
              <a:t>FACULTY, SCHOOL, DEPARTMENT OR INSTITUTE NAME HERE</a:t>
            </a:r>
          </a:p>
          <a:p>
            <a:pPr lvl="1"/>
            <a:r>
              <a:rPr lang="en-US"/>
              <a:t>SECOND TIER INFORMATION HERE IF NEEDED</a:t>
            </a:r>
          </a:p>
        </p:txBody>
      </p:sp>
    </p:spTree>
    <p:extLst>
      <p:ext uri="{BB962C8B-B14F-4D97-AF65-F5344CB8AC3E}">
        <p14:creationId xmlns:p14="http://schemas.microsoft.com/office/powerpoint/2010/main" val="2747078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3001617"/>
            <a:ext cx="5181600" cy="31753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3001617"/>
            <a:ext cx="5181600" cy="31753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a:xfrm>
            <a:off x="838200" y="6322146"/>
            <a:ext cx="4114800" cy="365125"/>
          </a:xfrm>
        </p:spPr>
        <p:txBody>
          <a:bodyPr/>
          <a:lstStyle/>
          <a:p>
            <a:endParaRPr lang="en-US"/>
          </a:p>
        </p:txBody>
      </p:sp>
      <p:sp>
        <p:nvSpPr>
          <p:cNvPr id="7" name="Slide Number Placeholder 6"/>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3514682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470992"/>
            <a:ext cx="10515600" cy="1134095"/>
          </a:xfrm>
        </p:spPr>
        <p:txBody>
          <a:bodyPr/>
          <a:lstStyle/>
          <a:p>
            <a:r>
              <a:rPr lang="en-GB"/>
              <a:t>Click to edit Master title style</a:t>
            </a:r>
            <a:endParaRPr lang="en-US"/>
          </a:p>
        </p:txBody>
      </p:sp>
      <p:sp>
        <p:nvSpPr>
          <p:cNvPr id="3" name="Text Placeholder 2"/>
          <p:cNvSpPr>
            <a:spLocks noGrp="1"/>
          </p:cNvSpPr>
          <p:nvPr>
            <p:ph type="body" idx="1"/>
          </p:nvPr>
        </p:nvSpPr>
        <p:spPr>
          <a:xfrm>
            <a:off x="839789" y="260508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3429000"/>
            <a:ext cx="5157787" cy="27606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4427" y="260508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3428999"/>
            <a:ext cx="5183188" cy="27606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p:cNvSpPr>
            <a:spLocks noGrp="1"/>
          </p:cNvSpPr>
          <p:nvPr>
            <p:ph type="ftr" sz="quarter" idx="11"/>
          </p:nvPr>
        </p:nvSpPr>
        <p:spPr>
          <a:xfrm>
            <a:off x="838200" y="6332331"/>
            <a:ext cx="4114800" cy="365125"/>
          </a:xfrm>
        </p:spPr>
        <p:txBody>
          <a:bodyPr/>
          <a:lstStyle/>
          <a:p>
            <a:endParaRPr lang="en-US"/>
          </a:p>
        </p:txBody>
      </p:sp>
      <p:sp>
        <p:nvSpPr>
          <p:cNvPr id="9" name="Slide Number Placeholder 8"/>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2506041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a:xfrm>
            <a:off x="838200" y="6332330"/>
            <a:ext cx="4114800" cy="365125"/>
          </a:xfrm>
        </p:spPr>
        <p:txBody>
          <a:bodyPr/>
          <a:lstStyle/>
          <a:p>
            <a:endParaRPr lang="en-US"/>
          </a:p>
        </p:txBody>
      </p:sp>
      <p:sp>
        <p:nvSpPr>
          <p:cNvPr id="5" name="Slide Number Placeholder 4"/>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2870265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6165" y="6332330"/>
            <a:ext cx="4114800" cy="365125"/>
          </a:xfrm>
        </p:spPr>
        <p:txBody>
          <a:bodyPr/>
          <a:lstStyle/>
          <a:p>
            <a:endParaRPr lang="en-US"/>
          </a:p>
        </p:txBody>
      </p:sp>
      <p:sp>
        <p:nvSpPr>
          <p:cNvPr id="4" name="Slide Number Placeholder 3"/>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1959859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409839"/>
            <a:ext cx="3932237" cy="1600200"/>
          </a:xfrm>
        </p:spPr>
        <p:txBody>
          <a:bodyPr anchor="b">
            <a:normAutofit/>
          </a:bodyPr>
          <a:lstStyle>
            <a:lvl1pPr>
              <a:defRPr sz="3500"/>
            </a:lvl1pPr>
          </a:lstStyle>
          <a:p>
            <a:r>
              <a:rPr lang="en-GB"/>
              <a:t>Click to edit Master title style</a:t>
            </a:r>
            <a:endParaRPr lang="en-US"/>
          </a:p>
        </p:txBody>
      </p:sp>
      <p:sp>
        <p:nvSpPr>
          <p:cNvPr id="3" name="Content Placeholder 2"/>
          <p:cNvSpPr>
            <a:spLocks noGrp="1"/>
          </p:cNvSpPr>
          <p:nvPr>
            <p:ph idx="1"/>
          </p:nvPr>
        </p:nvSpPr>
        <p:spPr>
          <a:xfrm>
            <a:off x="5183188" y="1409839"/>
            <a:ext cx="6172200" cy="4451212"/>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6612" y="3119371"/>
            <a:ext cx="3932237" cy="2741681"/>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p:cNvSpPr>
            <a:spLocks noGrp="1"/>
          </p:cNvSpPr>
          <p:nvPr>
            <p:ph type="ftr" sz="quarter" idx="11"/>
          </p:nvPr>
        </p:nvSpPr>
        <p:spPr>
          <a:xfrm>
            <a:off x="836612" y="6328466"/>
            <a:ext cx="4114800" cy="365125"/>
          </a:xfrm>
        </p:spPr>
        <p:txBody>
          <a:bodyPr/>
          <a:lstStyle/>
          <a:p>
            <a:endParaRPr lang="en-US"/>
          </a:p>
        </p:txBody>
      </p:sp>
      <p:sp>
        <p:nvSpPr>
          <p:cNvPr id="7" name="Slide Number Placeholder 6"/>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3274137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5370" y="1502637"/>
            <a:ext cx="3932237" cy="1600200"/>
          </a:xfrm>
        </p:spPr>
        <p:txBody>
          <a:bodyPr anchor="b">
            <a:normAutofit/>
          </a:bodyPr>
          <a:lstStyle>
            <a:lvl1pPr>
              <a:defRPr sz="3500" b="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1502637"/>
            <a:ext cx="6172200" cy="4358414"/>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045370" y="3230217"/>
            <a:ext cx="3932237" cy="263877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p:cNvSpPr>
            <a:spLocks noGrp="1"/>
          </p:cNvSpPr>
          <p:nvPr>
            <p:ph type="ftr" sz="quarter" idx="11"/>
          </p:nvPr>
        </p:nvSpPr>
        <p:spPr>
          <a:xfrm>
            <a:off x="1045369" y="6302652"/>
            <a:ext cx="4114800" cy="365125"/>
          </a:xfrm>
        </p:spPr>
        <p:txBody>
          <a:bodyPr/>
          <a:lstStyle/>
          <a:p>
            <a:endParaRPr lang="en-US"/>
          </a:p>
        </p:txBody>
      </p:sp>
      <p:sp>
        <p:nvSpPr>
          <p:cNvPr id="7" name="Slide Number Placeholder 6"/>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205277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id Blue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hasCustomPrompt="1"/>
          </p:nvPr>
        </p:nvSpPr>
        <p:spPr>
          <a:xfrm>
            <a:off x="2251620" y="1968501"/>
            <a:ext cx="7538925" cy="1895378"/>
          </a:xfrm>
          <a:prstGeom prst="rect">
            <a:avLst/>
          </a:prstGeom>
        </p:spPr>
        <p:txBody>
          <a:bodyPr>
            <a:normAutofit/>
          </a:bodyPr>
          <a:lstStyle>
            <a:lvl1pPr marL="0" indent="0">
              <a:buNone/>
              <a:defRPr sz="4800" b="1" cap="all" baseline="0">
                <a:solidFill>
                  <a:schemeClr val="bg1"/>
                </a:solidFill>
                <a:latin typeface="Arial"/>
                <a:cs typeface="Arial"/>
              </a:defRPr>
            </a:lvl1pPr>
            <a:lvl2pPr marL="457200" indent="0">
              <a:buNone/>
              <a:defRPr/>
            </a:lvl2pPr>
            <a:lvl3pPr marL="914400" indent="0">
              <a:buNone/>
              <a:defRPr/>
            </a:lvl3pPr>
            <a:lvl4pPr marL="1371600" indent="0">
              <a:buNone/>
              <a:defRPr/>
            </a:lvl4pPr>
          </a:lstStyle>
          <a:p>
            <a:pPr lvl="0"/>
            <a:r>
              <a:rPr lang="en-GB"/>
              <a:t>MAIN TITLE </a:t>
            </a:r>
            <a:br>
              <a:rPr lang="en-GB"/>
            </a:br>
            <a:r>
              <a:rPr lang="en-GB"/>
              <a:t>GOES HERE</a:t>
            </a:r>
            <a:endParaRPr lang="en-US"/>
          </a:p>
        </p:txBody>
      </p:sp>
      <p:sp>
        <p:nvSpPr>
          <p:cNvPr id="11" name="Content Placeholder 2"/>
          <p:cNvSpPr>
            <a:spLocks noGrp="1"/>
          </p:cNvSpPr>
          <p:nvPr>
            <p:ph idx="10" hasCustomPrompt="1"/>
          </p:nvPr>
        </p:nvSpPr>
        <p:spPr>
          <a:xfrm>
            <a:off x="2238279" y="3870418"/>
            <a:ext cx="3962400" cy="1041404"/>
          </a:xfrm>
          <a:prstGeom prst="rect">
            <a:avLst/>
          </a:prstGeom>
        </p:spPr>
        <p:txBody>
          <a:bodyPr>
            <a:normAutofit/>
          </a:bodyPr>
          <a:lstStyle>
            <a:lvl1pPr marL="0" indent="0">
              <a:buNone/>
              <a:defRPr sz="2400" cap="all">
                <a:solidFill>
                  <a:srgbClr val="D6D2C4"/>
                </a:solidFill>
                <a:latin typeface="Arial"/>
                <a:cs typeface="Arial"/>
              </a:defRPr>
            </a:lvl1pPr>
            <a:lvl2pPr marL="457200" indent="0">
              <a:buNone/>
              <a:defRPr/>
            </a:lvl2pPr>
            <a:lvl3pPr marL="914400" indent="0">
              <a:buNone/>
              <a:defRPr/>
            </a:lvl3pPr>
            <a:lvl4pPr marL="1371600" indent="0">
              <a:buNone/>
              <a:defRPr/>
            </a:lvl4pPr>
          </a:lstStyle>
          <a:p>
            <a:pPr lvl="0"/>
            <a:r>
              <a:rPr lang="en-GB"/>
              <a:t>SECONDARY TITLE</a:t>
            </a:r>
            <a:endParaRPr lang="en-US"/>
          </a:p>
        </p:txBody>
      </p:sp>
      <p:sp>
        <p:nvSpPr>
          <p:cNvPr id="12" name="Content Placeholder 2"/>
          <p:cNvSpPr>
            <a:spLocks noGrp="1"/>
          </p:cNvSpPr>
          <p:nvPr>
            <p:ph idx="11" hasCustomPrompt="1"/>
          </p:nvPr>
        </p:nvSpPr>
        <p:spPr>
          <a:xfrm>
            <a:off x="2238279" y="4911823"/>
            <a:ext cx="3962400" cy="452965"/>
          </a:xfrm>
          <a:prstGeom prst="rect">
            <a:avLst/>
          </a:prstGeom>
        </p:spPr>
        <p:txBody>
          <a:bodyPr>
            <a:normAutofit/>
          </a:bodyPr>
          <a:lstStyle>
            <a:lvl1pPr marL="0" indent="0">
              <a:buNone/>
              <a:defRPr sz="2000">
                <a:solidFill>
                  <a:schemeClr val="bg1"/>
                </a:solidFill>
                <a:latin typeface="Arial"/>
                <a:cs typeface="Arial"/>
              </a:defRPr>
            </a:lvl1pPr>
            <a:lvl2pPr marL="457200" indent="0">
              <a:buNone/>
              <a:defRPr/>
            </a:lvl2pPr>
            <a:lvl3pPr marL="914400" indent="0">
              <a:buNone/>
              <a:defRPr/>
            </a:lvl3pPr>
            <a:lvl4pPr marL="1371600" indent="0">
              <a:buNone/>
              <a:defRPr/>
            </a:lvl4pPr>
          </a:lstStyle>
          <a:p>
            <a:pPr lvl="0"/>
            <a:r>
              <a:rPr lang="en-GB"/>
              <a:t>Sub head</a:t>
            </a:r>
            <a:endParaRPr lang="en-US"/>
          </a:p>
        </p:txBody>
      </p:sp>
      <p:sp>
        <p:nvSpPr>
          <p:cNvPr id="6" name="Content Placeholder 2"/>
          <p:cNvSpPr>
            <a:spLocks noGrp="1"/>
          </p:cNvSpPr>
          <p:nvPr>
            <p:ph idx="12" hasCustomPrompt="1"/>
          </p:nvPr>
        </p:nvSpPr>
        <p:spPr>
          <a:xfrm>
            <a:off x="400242" y="184150"/>
            <a:ext cx="3468769" cy="292099"/>
          </a:xfrm>
          <a:prstGeom prst="rect">
            <a:avLst/>
          </a:prstGeom>
        </p:spPr>
        <p:txBody>
          <a:bodyPr>
            <a:normAutofit/>
          </a:bodyPr>
          <a:lstStyle>
            <a:lvl1pPr marL="0" indent="0">
              <a:buNone/>
              <a:defRPr sz="1100" b="1" i="0" cap="all" baseline="0">
                <a:solidFill>
                  <a:schemeClr val="bg1"/>
                </a:solidFill>
                <a:latin typeface="Arial"/>
                <a:cs typeface="Arial"/>
              </a:defRPr>
            </a:lvl1pPr>
            <a:lvl2pPr marL="457200" indent="0">
              <a:buNone/>
              <a:defRPr/>
            </a:lvl2pPr>
            <a:lvl3pPr marL="914400" indent="0">
              <a:buNone/>
              <a:defRPr/>
            </a:lvl3pPr>
            <a:lvl4pPr marL="1371600" indent="0">
              <a:buNone/>
              <a:defRPr/>
            </a:lvl4pPr>
          </a:lstStyle>
          <a:p>
            <a:pPr lvl="0"/>
            <a:r>
              <a:rPr lang="en-GB"/>
              <a:t>UCL CAREERS</a:t>
            </a:r>
            <a:endParaRPr lang="en-US"/>
          </a:p>
        </p:txBody>
      </p:sp>
      <p:pic>
        <p:nvPicPr>
          <p:cNvPr id="4" name="Picture 3" descr="Part_of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3960" y="6199994"/>
            <a:ext cx="1924496" cy="410548"/>
          </a:xfrm>
          <a:prstGeom prst="rect">
            <a:avLst/>
          </a:prstGeom>
        </p:spPr>
      </p:pic>
    </p:spTree>
    <p:extLst>
      <p:ext uri="{BB962C8B-B14F-4D97-AF65-F5344CB8AC3E}">
        <p14:creationId xmlns:p14="http://schemas.microsoft.com/office/powerpoint/2010/main" val="3491372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id Blue white backgroun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20" name="Text Placeholder 19"/>
          <p:cNvSpPr>
            <a:spLocks noGrp="1"/>
          </p:cNvSpPr>
          <p:nvPr>
            <p:ph type="body" sz="quarter" idx="13"/>
          </p:nvPr>
        </p:nvSpPr>
        <p:spPr>
          <a:xfrm>
            <a:off x="1233403" y="2490789"/>
            <a:ext cx="10348997" cy="35587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962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48"/>
          <a:stretch/>
        </p:blipFill>
        <p:spPr>
          <a:xfrm>
            <a:off x="0" y="29030"/>
            <a:ext cx="12192000" cy="6828970"/>
          </a:xfrm>
          <a:prstGeom prst="rect">
            <a:avLst/>
          </a:prstGeom>
        </p:spPr>
      </p:pic>
      <p:sp>
        <p:nvSpPr>
          <p:cNvPr id="2" name="Title 1"/>
          <p:cNvSpPr>
            <a:spLocks noGrp="1"/>
          </p:cNvSpPr>
          <p:nvPr>
            <p:ph type="ctrTitle"/>
          </p:nvPr>
        </p:nvSpPr>
        <p:spPr>
          <a:xfrm>
            <a:off x="188685" y="1925853"/>
            <a:ext cx="9144000" cy="2387600"/>
          </a:xfrm>
          <a:prstGeom prst="rect">
            <a:avLst/>
          </a:prstGeom>
          <a:solidFill>
            <a:schemeClr val="bg1">
              <a:alpha val="30000"/>
            </a:schemeClr>
          </a:solidFill>
        </p:spPr>
        <p:txBody>
          <a:bodyPr anchor="ctr"/>
          <a:lstStyle>
            <a:lvl1pPr algn="l">
              <a:defRPr lang="en-US" sz="3733" b="1" kern="1200" smtClean="0">
                <a:solidFill>
                  <a:schemeClr val="accent3"/>
                </a:solidFill>
                <a:latin typeface="Arial" charset="0"/>
                <a:ea typeface="Arial" charset="0"/>
                <a:cs typeface="Arial" charset="0"/>
              </a:defRPr>
            </a:lvl1pPr>
          </a:lstStyle>
          <a:p>
            <a:r>
              <a:rPr lang="en-US"/>
              <a:t>Click to edit Master title style</a:t>
            </a:r>
            <a:endParaRPr lang="en-GB"/>
          </a:p>
        </p:txBody>
      </p:sp>
      <p:sp>
        <p:nvSpPr>
          <p:cNvPr id="3" name="Subtitle 2"/>
          <p:cNvSpPr>
            <a:spLocks noGrp="1"/>
          </p:cNvSpPr>
          <p:nvPr>
            <p:ph type="subTitle" idx="1"/>
          </p:nvPr>
        </p:nvSpPr>
        <p:spPr>
          <a:xfrm>
            <a:off x="188685" y="4273766"/>
            <a:ext cx="9144000" cy="1655762"/>
          </a:xfrm>
          <a:solidFill>
            <a:schemeClr val="bg1">
              <a:alpha val="30000"/>
            </a:schemeClr>
          </a:solidFill>
        </p:spPr>
        <p:txBody>
          <a:bodyPr/>
          <a:lstStyle>
            <a:lvl1pPr marL="0" indent="0" algn="l">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7" name="Group 6"/>
          <p:cNvGrpSpPr/>
          <p:nvPr userDrawn="1"/>
        </p:nvGrpSpPr>
        <p:grpSpPr>
          <a:xfrm>
            <a:off x="-1" y="0"/>
            <a:ext cx="12199835" cy="1647825"/>
            <a:chOff x="0" y="-66259"/>
            <a:chExt cx="9144000" cy="1235075"/>
          </a:xfrm>
        </p:grpSpPr>
        <p:sp>
          <p:nvSpPr>
            <p:cNvPr id="8" name="Freeform 24"/>
            <p:cNvSpPr>
              <a:spLocks/>
            </p:cNvSpPr>
            <p:nvPr/>
          </p:nvSpPr>
          <p:spPr bwMode="auto">
            <a:xfrm>
              <a:off x="0" y="-66259"/>
              <a:ext cx="9144000" cy="1235075"/>
            </a:xfrm>
            <a:custGeom>
              <a:avLst/>
              <a:gdLst>
                <a:gd name="T0" fmla="*/ 0 w 1123"/>
                <a:gd name="T1" fmla="*/ 0 h 151"/>
                <a:gd name="T2" fmla="*/ 0 w 1123"/>
                <a:gd name="T3" fmla="*/ 151 h 151"/>
                <a:gd name="T4" fmla="*/ 844 w 1123"/>
                <a:gd name="T5" fmla="*/ 151 h 151"/>
                <a:gd name="T6" fmla="*/ 841 w 1123"/>
                <a:gd name="T7" fmla="*/ 148 h 151"/>
                <a:gd name="T8" fmla="*/ 832 w 1123"/>
                <a:gd name="T9" fmla="*/ 122 h 151"/>
                <a:gd name="T10" fmla="*/ 832 w 1123"/>
                <a:gd name="T11" fmla="*/ 72 h 151"/>
                <a:gd name="T12" fmla="*/ 859 w 1123"/>
                <a:gd name="T13" fmla="*/ 72 h 151"/>
                <a:gd name="T14" fmla="*/ 859 w 1123"/>
                <a:gd name="T15" fmla="*/ 124 h 151"/>
                <a:gd name="T16" fmla="*/ 863 w 1123"/>
                <a:gd name="T17" fmla="*/ 135 h 151"/>
                <a:gd name="T18" fmla="*/ 871 w 1123"/>
                <a:gd name="T19" fmla="*/ 138 h 151"/>
                <a:gd name="T20" fmla="*/ 880 w 1123"/>
                <a:gd name="T21" fmla="*/ 135 h 151"/>
                <a:gd name="T22" fmla="*/ 883 w 1123"/>
                <a:gd name="T23" fmla="*/ 124 h 151"/>
                <a:gd name="T24" fmla="*/ 883 w 1123"/>
                <a:gd name="T25" fmla="*/ 72 h 151"/>
                <a:gd name="T26" fmla="*/ 910 w 1123"/>
                <a:gd name="T27" fmla="*/ 72 h 151"/>
                <a:gd name="T28" fmla="*/ 910 w 1123"/>
                <a:gd name="T29" fmla="*/ 117 h 151"/>
                <a:gd name="T30" fmla="*/ 900 w 1123"/>
                <a:gd name="T31" fmla="*/ 148 h 151"/>
                <a:gd name="T32" fmla="*/ 897 w 1123"/>
                <a:gd name="T33" fmla="*/ 151 h 151"/>
                <a:gd name="T34" fmla="*/ 937 w 1123"/>
                <a:gd name="T35" fmla="*/ 151 h 151"/>
                <a:gd name="T36" fmla="*/ 920 w 1123"/>
                <a:gd name="T37" fmla="*/ 114 h 151"/>
                <a:gd name="T38" fmla="*/ 964 w 1123"/>
                <a:gd name="T39" fmla="*/ 69 h 151"/>
                <a:gd name="T40" fmla="*/ 998 w 1123"/>
                <a:gd name="T41" fmla="*/ 82 h 151"/>
                <a:gd name="T42" fmla="*/ 1005 w 1123"/>
                <a:gd name="T43" fmla="*/ 92 h 151"/>
                <a:gd name="T44" fmla="*/ 982 w 1123"/>
                <a:gd name="T45" fmla="*/ 103 h 151"/>
                <a:gd name="T46" fmla="*/ 965 w 1123"/>
                <a:gd name="T47" fmla="*/ 89 h 151"/>
                <a:gd name="T48" fmla="*/ 953 w 1123"/>
                <a:gd name="T49" fmla="*/ 94 h 151"/>
                <a:gd name="T50" fmla="*/ 947 w 1123"/>
                <a:gd name="T51" fmla="*/ 113 h 151"/>
                <a:gd name="T52" fmla="*/ 965 w 1123"/>
                <a:gd name="T53" fmla="*/ 137 h 151"/>
                <a:gd name="T54" fmla="*/ 982 w 1123"/>
                <a:gd name="T55" fmla="*/ 123 h 151"/>
                <a:gd name="T56" fmla="*/ 1005 w 1123"/>
                <a:gd name="T57" fmla="*/ 134 h 151"/>
                <a:gd name="T58" fmla="*/ 997 w 1123"/>
                <a:gd name="T59" fmla="*/ 146 h 151"/>
                <a:gd name="T60" fmla="*/ 991 w 1123"/>
                <a:gd name="T61" fmla="*/ 151 h 151"/>
                <a:gd name="T62" fmla="*/ 1016 w 1123"/>
                <a:gd name="T63" fmla="*/ 151 h 151"/>
                <a:gd name="T64" fmla="*/ 1016 w 1123"/>
                <a:gd name="T65" fmla="*/ 72 h 151"/>
                <a:gd name="T66" fmla="*/ 1042 w 1123"/>
                <a:gd name="T67" fmla="*/ 72 h 151"/>
                <a:gd name="T68" fmla="*/ 1042 w 1123"/>
                <a:gd name="T69" fmla="*/ 134 h 151"/>
                <a:gd name="T70" fmla="*/ 1077 w 1123"/>
                <a:gd name="T71" fmla="*/ 134 h 151"/>
                <a:gd name="T72" fmla="*/ 1077 w 1123"/>
                <a:gd name="T73" fmla="*/ 151 h 151"/>
                <a:gd name="T74" fmla="*/ 1123 w 1123"/>
                <a:gd name="T75" fmla="*/ 151 h 151"/>
                <a:gd name="T76" fmla="*/ 1123 w 1123"/>
                <a:gd name="T77" fmla="*/ 0 h 151"/>
                <a:gd name="T78" fmla="*/ 0 w 1123"/>
                <a:gd name="T7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151">
                  <a:moveTo>
                    <a:pt x="0" y="0"/>
                  </a:moveTo>
                  <a:cubicBezTo>
                    <a:pt x="0" y="151"/>
                    <a:pt x="0" y="151"/>
                    <a:pt x="0" y="151"/>
                  </a:cubicBezTo>
                  <a:cubicBezTo>
                    <a:pt x="844" y="151"/>
                    <a:pt x="844" y="151"/>
                    <a:pt x="844" y="151"/>
                  </a:cubicBezTo>
                  <a:cubicBezTo>
                    <a:pt x="843" y="150"/>
                    <a:pt x="842" y="149"/>
                    <a:pt x="841" y="148"/>
                  </a:cubicBezTo>
                  <a:cubicBezTo>
                    <a:pt x="833" y="140"/>
                    <a:pt x="833" y="131"/>
                    <a:pt x="832" y="122"/>
                  </a:cubicBezTo>
                  <a:cubicBezTo>
                    <a:pt x="832" y="72"/>
                    <a:pt x="832" y="72"/>
                    <a:pt x="832" y="72"/>
                  </a:cubicBezTo>
                  <a:cubicBezTo>
                    <a:pt x="859" y="72"/>
                    <a:pt x="859" y="72"/>
                    <a:pt x="859" y="72"/>
                  </a:cubicBezTo>
                  <a:cubicBezTo>
                    <a:pt x="859" y="124"/>
                    <a:pt x="859" y="124"/>
                    <a:pt x="859" y="124"/>
                  </a:cubicBezTo>
                  <a:cubicBezTo>
                    <a:pt x="859" y="128"/>
                    <a:pt x="860" y="132"/>
                    <a:pt x="863" y="135"/>
                  </a:cubicBezTo>
                  <a:cubicBezTo>
                    <a:pt x="865" y="137"/>
                    <a:pt x="868" y="138"/>
                    <a:pt x="871" y="138"/>
                  </a:cubicBezTo>
                  <a:cubicBezTo>
                    <a:pt x="875" y="138"/>
                    <a:pt x="878" y="136"/>
                    <a:pt x="880" y="135"/>
                  </a:cubicBezTo>
                  <a:cubicBezTo>
                    <a:pt x="883" y="132"/>
                    <a:pt x="883" y="128"/>
                    <a:pt x="883" y="124"/>
                  </a:cubicBezTo>
                  <a:cubicBezTo>
                    <a:pt x="883" y="72"/>
                    <a:pt x="883" y="72"/>
                    <a:pt x="883" y="72"/>
                  </a:cubicBezTo>
                  <a:cubicBezTo>
                    <a:pt x="910" y="72"/>
                    <a:pt x="910" y="72"/>
                    <a:pt x="910" y="72"/>
                  </a:cubicBezTo>
                  <a:cubicBezTo>
                    <a:pt x="910" y="117"/>
                    <a:pt x="910" y="117"/>
                    <a:pt x="910" y="117"/>
                  </a:cubicBezTo>
                  <a:cubicBezTo>
                    <a:pt x="910" y="126"/>
                    <a:pt x="910" y="139"/>
                    <a:pt x="900" y="148"/>
                  </a:cubicBezTo>
                  <a:cubicBezTo>
                    <a:pt x="899" y="149"/>
                    <a:pt x="898" y="150"/>
                    <a:pt x="897" y="151"/>
                  </a:cubicBezTo>
                  <a:cubicBezTo>
                    <a:pt x="937" y="151"/>
                    <a:pt x="937" y="151"/>
                    <a:pt x="937" y="151"/>
                  </a:cubicBezTo>
                  <a:cubicBezTo>
                    <a:pt x="925" y="142"/>
                    <a:pt x="920" y="128"/>
                    <a:pt x="920" y="114"/>
                  </a:cubicBezTo>
                  <a:cubicBezTo>
                    <a:pt x="920" y="92"/>
                    <a:pt x="935" y="69"/>
                    <a:pt x="964" y="69"/>
                  </a:cubicBezTo>
                  <a:cubicBezTo>
                    <a:pt x="976" y="69"/>
                    <a:pt x="989" y="73"/>
                    <a:pt x="998" y="82"/>
                  </a:cubicBezTo>
                  <a:cubicBezTo>
                    <a:pt x="1001" y="86"/>
                    <a:pt x="1003" y="89"/>
                    <a:pt x="1005" y="92"/>
                  </a:cubicBezTo>
                  <a:cubicBezTo>
                    <a:pt x="982" y="103"/>
                    <a:pt x="982" y="103"/>
                    <a:pt x="982" y="103"/>
                  </a:cubicBezTo>
                  <a:cubicBezTo>
                    <a:pt x="980" y="98"/>
                    <a:pt x="976" y="89"/>
                    <a:pt x="965" y="89"/>
                  </a:cubicBezTo>
                  <a:cubicBezTo>
                    <a:pt x="959" y="89"/>
                    <a:pt x="955" y="92"/>
                    <a:pt x="953" y="94"/>
                  </a:cubicBezTo>
                  <a:cubicBezTo>
                    <a:pt x="947" y="100"/>
                    <a:pt x="947" y="109"/>
                    <a:pt x="947" y="113"/>
                  </a:cubicBezTo>
                  <a:cubicBezTo>
                    <a:pt x="947" y="125"/>
                    <a:pt x="952" y="137"/>
                    <a:pt x="965" y="137"/>
                  </a:cubicBezTo>
                  <a:cubicBezTo>
                    <a:pt x="977" y="137"/>
                    <a:pt x="981" y="126"/>
                    <a:pt x="982" y="123"/>
                  </a:cubicBezTo>
                  <a:cubicBezTo>
                    <a:pt x="1005" y="134"/>
                    <a:pt x="1005" y="134"/>
                    <a:pt x="1005" y="134"/>
                  </a:cubicBezTo>
                  <a:cubicBezTo>
                    <a:pt x="1003" y="138"/>
                    <a:pt x="1001" y="142"/>
                    <a:pt x="997" y="146"/>
                  </a:cubicBezTo>
                  <a:cubicBezTo>
                    <a:pt x="995" y="148"/>
                    <a:pt x="993" y="150"/>
                    <a:pt x="991" y="151"/>
                  </a:cubicBezTo>
                  <a:cubicBezTo>
                    <a:pt x="1016" y="151"/>
                    <a:pt x="1016" y="151"/>
                    <a:pt x="1016" y="151"/>
                  </a:cubicBezTo>
                  <a:cubicBezTo>
                    <a:pt x="1016" y="72"/>
                    <a:pt x="1016" y="72"/>
                    <a:pt x="1016" y="72"/>
                  </a:cubicBezTo>
                  <a:cubicBezTo>
                    <a:pt x="1042" y="72"/>
                    <a:pt x="1042" y="72"/>
                    <a:pt x="1042" y="72"/>
                  </a:cubicBezTo>
                  <a:cubicBezTo>
                    <a:pt x="1042" y="134"/>
                    <a:pt x="1042" y="134"/>
                    <a:pt x="1042" y="134"/>
                  </a:cubicBezTo>
                  <a:cubicBezTo>
                    <a:pt x="1077" y="134"/>
                    <a:pt x="1077" y="134"/>
                    <a:pt x="1077" y="134"/>
                  </a:cubicBezTo>
                  <a:cubicBezTo>
                    <a:pt x="1077" y="151"/>
                    <a:pt x="1077" y="151"/>
                    <a:pt x="1077" y="151"/>
                  </a:cubicBezTo>
                  <a:cubicBezTo>
                    <a:pt x="1123" y="151"/>
                    <a:pt x="1123" y="151"/>
                    <a:pt x="1123" y="151"/>
                  </a:cubicBezTo>
                  <a:cubicBezTo>
                    <a:pt x="1123" y="0"/>
                    <a:pt x="1123" y="0"/>
                    <a:pt x="1123" y="0"/>
                  </a:cubicBezTo>
                  <a:lnTo>
                    <a:pt x="0" y="0"/>
                  </a:lnTo>
                  <a:close/>
                </a:path>
              </a:pathLst>
            </a:custGeom>
            <a:solidFill>
              <a:srgbClr val="F6BE00"/>
            </a:solidFill>
            <a:ln>
              <a:noFill/>
            </a:ln>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6420182" y="514785"/>
              <a:ext cx="257986" cy="303133"/>
            </a:xfrm>
            <a:prstGeom prst="rect">
              <a:avLst/>
            </a:prstGeom>
          </p:spPr>
        </p:pic>
      </p:grpSp>
    </p:spTree>
    <p:extLst>
      <p:ext uri="{BB962C8B-B14F-4D97-AF65-F5344CB8AC3E}">
        <p14:creationId xmlns:p14="http://schemas.microsoft.com/office/powerpoint/2010/main" val="93544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banner">
    <p:spTree>
      <p:nvGrpSpPr>
        <p:cNvPr id="1" name=""/>
        <p:cNvGrpSpPr/>
        <p:nvPr/>
      </p:nvGrpSpPr>
      <p:grpSpPr>
        <a:xfrm>
          <a:off x="0" y="0"/>
          <a:ext cx="0" cy="0"/>
          <a:chOff x="0" y="0"/>
          <a:chExt cx="0" cy="0"/>
        </a:xfrm>
      </p:grpSpPr>
      <p:sp>
        <p:nvSpPr>
          <p:cNvPr id="2" name="Title 1"/>
          <p:cNvSpPr>
            <a:spLocks noGrp="1"/>
          </p:cNvSpPr>
          <p:nvPr>
            <p:ph type="title"/>
          </p:nvPr>
        </p:nvSpPr>
        <p:spPr>
          <a:xfrm>
            <a:off x="838200" y="2032617"/>
            <a:ext cx="10515600" cy="1325563"/>
          </a:xfrm>
          <a:prstGeom prst="rect">
            <a:avLst/>
          </a:prstGeom>
        </p:spPr>
        <p:txBody>
          <a:bodyPr/>
          <a:lstStyle>
            <a:lvl1pPr>
              <a:defRPr sz="4267" b="1">
                <a:solidFill>
                  <a:schemeClr val="accent3"/>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838200" y="3474719"/>
            <a:ext cx="10515600" cy="2702244"/>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hasCustomPrompt="1"/>
          </p:nvPr>
        </p:nvSpPr>
        <p:spPr>
          <a:xfrm>
            <a:off x="383999" y="384000"/>
            <a:ext cx="7318611" cy="390725"/>
          </a:xfrm>
        </p:spPr>
        <p:txBody>
          <a:bodyPr lIns="0" tIns="0" rIns="0" bIns="0">
            <a:noAutofit/>
          </a:bodyPr>
          <a:lstStyle>
            <a:lvl1pPr marL="0" indent="0">
              <a:lnSpc>
                <a:spcPct val="80000"/>
              </a:lnSpc>
              <a:buNone/>
              <a:defRPr sz="1467" baseline="0">
                <a:solidFill>
                  <a:schemeClr val="tx1"/>
                </a:solidFill>
              </a:defRPr>
            </a:lvl1pPr>
            <a:lvl2pPr marL="0" indent="0">
              <a:lnSpc>
                <a:spcPct val="80000"/>
              </a:lnSpc>
              <a:buNone/>
              <a:defRPr sz="1467">
                <a:solidFill>
                  <a:schemeClr val="tx1"/>
                </a:solidFill>
              </a:defRPr>
            </a:lvl2pPr>
            <a:lvl3pPr marL="0" indent="0">
              <a:buNone/>
              <a:defRPr sz="1467">
                <a:solidFill>
                  <a:schemeClr val="tx1"/>
                </a:solidFill>
              </a:defRPr>
            </a:lvl3pPr>
            <a:lvl4pPr marL="0" indent="0">
              <a:buNone/>
              <a:defRPr sz="1467">
                <a:solidFill>
                  <a:schemeClr val="tx1"/>
                </a:solidFill>
              </a:defRPr>
            </a:lvl4pPr>
            <a:lvl5pPr marL="0" indent="0">
              <a:buNone/>
              <a:defRPr sz="1467">
                <a:solidFill>
                  <a:schemeClr val="tx1"/>
                </a:solidFill>
              </a:defRPr>
            </a:lvl5pPr>
          </a:lstStyle>
          <a:p>
            <a:pPr lvl="0"/>
            <a:r>
              <a:rPr lang="en-US"/>
              <a:t>FACULTY, SCHOOL, DEPARTMENT OR INSTITUTE NAME HERE</a:t>
            </a:r>
          </a:p>
          <a:p>
            <a:pPr lvl="1"/>
            <a:r>
              <a:rPr lang="en-US"/>
              <a:t>SECOND TIER INFORMATION HERE IF NEEDED</a:t>
            </a:r>
          </a:p>
        </p:txBody>
      </p:sp>
      <p:pic>
        <p:nvPicPr>
          <p:cNvPr id="8" name="Picture 7">
            <a:extLst>
              <a:ext uri="{FF2B5EF4-FFF2-40B4-BE49-F238E27FC236}">
                <a16:creationId xmlns:a16="http://schemas.microsoft.com/office/drawing/2014/main" id="{8FC7B46B-466D-EA41-BFFB-715D7F14D5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133" y="446210"/>
            <a:ext cx="19872133" cy="889721"/>
          </a:xfrm>
          <a:prstGeom prst="rect">
            <a:avLst/>
          </a:prstGeom>
          <a:noFill/>
        </p:spPr>
      </p:pic>
    </p:spTree>
    <p:extLst>
      <p:ext uri="{BB962C8B-B14F-4D97-AF65-F5344CB8AC3E}">
        <p14:creationId xmlns:p14="http://schemas.microsoft.com/office/powerpoint/2010/main" val="42347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o banner">
    <p:spTree>
      <p:nvGrpSpPr>
        <p:cNvPr id="1" name=""/>
        <p:cNvGrpSpPr/>
        <p:nvPr/>
      </p:nvGrpSpPr>
      <p:grpSpPr>
        <a:xfrm>
          <a:off x="0" y="0"/>
          <a:ext cx="0" cy="0"/>
          <a:chOff x="0" y="0"/>
          <a:chExt cx="0" cy="0"/>
        </a:xfrm>
      </p:grpSpPr>
      <p:sp>
        <p:nvSpPr>
          <p:cNvPr id="2" name="Title 1"/>
          <p:cNvSpPr>
            <a:spLocks noGrp="1"/>
          </p:cNvSpPr>
          <p:nvPr>
            <p:ph type="title"/>
          </p:nvPr>
        </p:nvSpPr>
        <p:spPr>
          <a:xfrm>
            <a:off x="838199" y="692646"/>
            <a:ext cx="10515600" cy="905087"/>
          </a:xfrm>
          <a:prstGeom prst="rect">
            <a:avLst/>
          </a:prstGeom>
        </p:spPr>
        <p:txBody>
          <a:bodyPr/>
          <a:lstStyle>
            <a:lvl1pPr>
              <a:defRPr sz="4267" b="1">
                <a:solidFill>
                  <a:schemeClr val="tx1">
                    <a:lumMod val="50000"/>
                    <a:lumOff val="50000"/>
                  </a:schemeClr>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sz="half" idx="1"/>
          </p:nvPr>
        </p:nvSpPr>
        <p:spPr>
          <a:xfrm>
            <a:off x="838200" y="1846175"/>
            <a:ext cx="5181600" cy="4330789"/>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46174"/>
            <a:ext cx="5181600" cy="4330791"/>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AB6DE8-3A9B-D741-B8BC-45DBB16C3F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223"/>
            <a:ext cx="12192000" cy="545864"/>
          </a:xfrm>
          <a:prstGeom prst="rect">
            <a:avLst/>
          </a:prstGeom>
        </p:spPr>
      </p:pic>
    </p:spTree>
    <p:extLst>
      <p:ext uri="{BB962C8B-B14F-4D97-AF65-F5344CB8AC3E}">
        <p14:creationId xmlns:p14="http://schemas.microsoft.com/office/powerpoint/2010/main" val="328237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reframe bann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84951"/>
            <a:ext cx="10515600" cy="905087"/>
          </a:xfrm>
          <a:prstGeom prst="rect">
            <a:avLst/>
          </a:prstGeom>
        </p:spPr>
        <p:txBody>
          <a:bodyPr/>
          <a:lstStyle>
            <a:lvl1pPr>
              <a:defRPr sz="4267" b="1">
                <a:solidFill>
                  <a:schemeClr val="accent3"/>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sz="half" idx="1"/>
          </p:nvPr>
        </p:nvSpPr>
        <p:spPr>
          <a:xfrm>
            <a:off x="838200" y="2682914"/>
            <a:ext cx="5181600" cy="3494049"/>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682913"/>
            <a:ext cx="5181600" cy="3494051"/>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6211"/>
            <a:ext cx="12192000" cy="545864"/>
          </a:xfrm>
          <a:prstGeom prst="rect">
            <a:avLst/>
          </a:prstGeom>
        </p:spPr>
      </p:pic>
      <p:sp>
        <p:nvSpPr>
          <p:cNvPr id="9" name="Text Placeholder 6"/>
          <p:cNvSpPr>
            <a:spLocks noGrp="1"/>
          </p:cNvSpPr>
          <p:nvPr>
            <p:ph type="body" sz="quarter" idx="12" hasCustomPrompt="1"/>
          </p:nvPr>
        </p:nvSpPr>
        <p:spPr>
          <a:xfrm>
            <a:off x="288000" y="288000"/>
            <a:ext cx="7318611" cy="390725"/>
          </a:xfrm>
        </p:spPr>
        <p:txBody>
          <a:bodyPr lIns="0" tIns="0" rIns="0" bIns="0">
            <a:noAutofit/>
          </a:bodyPr>
          <a:lstStyle>
            <a:lvl1pPr marL="0" indent="0">
              <a:lnSpc>
                <a:spcPct val="80000"/>
              </a:lnSpc>
              <a:buNone/>
              <a:defRPr sz="1467" baseline="0">
                <a:solidFill>
                  <a:schemeClr val="tx1"/>
                </a:solidFill>
              </a:defRPr>
            </a:lvl1pPr>
            <a:lvl2pPr marL="0" indent="0">
              <a:lnSpc>
                <a:spcPct val="80000"/>
              </a:lnSpc>
              <a:buNone/>
              <a:defRPr sz="1467">
                <a:solidFill>
                  <a:schemeClr val="tx1"/>
                </a:solidFill>
              </a:defRPr>
            </a:lvl2pPr>
            <a:lvl3pPr marL="0" indent="0">
              <a:buNone/>
              <a:defRPr sz="1467">
                <a:solidFill>
                  <a:schemeClr val="tx1"/>
                </a:solidFill>
              </a:defRPr>
            </a:lvl3pPr>
            <a:lvl4pPr marL="0" indent="0">
              <a:buNone/>
              <a:defRPr sz="1467">
                <a:solidFill>
                  <a:schemeClr val="tx1"/>
                </a:solidFill>
              </a:defRPr>
            </a:lvl4pPr>
            <a:lvl5pPr marL="0" indent="0">
              <a:buNone/>
              <a:defRPr sz="1467">
                <a:solidFill>
                  <a:schemeClr val="tx1"/>
                </a:solidFill>
              </a:defRPr>
            </a:lvl5pPr>
          </a:lstStyle>
          <a:p>
            <a:pPr lvl="0"/>
            <a:r>
              <a:rPr lang="en-US"/>
              <a:t>FACULTY, SCHOOL, DEPARTMENT OR INSTITUTE NAME HERE</a:t>
            </a:r>
          </a:p>
          <a:p>
            <a:pPr lvl="1"/>
            <a:r>
              <a:rPr lang="en-US"/>
              <a:t>SECOND TIER INFORMATION HERE IF NEEDED</a:t>
            </a:r>
          </a:p>
        </p:txBody>
      </p:sp>
    </p:spTree>
    <p:extLst>
      <p:ext uri="{BB962C8B-B14F-4D97-AF65-F5344CB8AC3E}">
        <p14:creationId xmlns:p14="http://schemas.microsoft.com/office/powerpoint/2010/main" val="424931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48"/>
          <a:stretch/>
        </p:blipFill>
        <p:spPr>
          <a:xfrm>
            <a:off x="0" y="29030"/>
            <a:ext cx="12192000" cy="6828970"/>
          </a:xfrm>
          <a:prstGeom prst="rect">
            <a:avLst/>
          </a:prstGeom>
        </p:spPr>
      </p:pic>
      <p:sp>
        <p:nvSpPr>
          <p:cNvPr id="2" name="Title 1"/>
          <p:cNvSpPr>
            <a:spLocks noGrp="1"/>
          </p:cNvSpPr>
          <p:nvPr>
            <p:ph type="ctrTitle"/>
          </p:nvPr>
        </p:nvSpPr>
        <p:spPr>
          <a:xfrm>
            <a:off x="188685" y="2370353"/>
            <a:ext cx="6699795" cy="2214347"/>
          </a:xfrm>
          <a:prstGeom prst="rect">
            <a:avLst/>
          </a:prstGeom>
          <a:solidFill>
            <a:schemeClr val="bg1">
              <a:alpha val="30000"/>
            </a:schemeClr>
          </a:solidFill>
        </p:spPr>
        <p:txBody>
          <a:bodyPr anchor="ctr"/>
          <a:lstStyle>
            <a:lvl1pPr algn="l">
              <a:lnSpc>
                <a:spcPct val="150000"/>
              </a:lnSpc>
              <a:defRPr lang="en-US" sz="3733" b="1" kern="1200" smtClean="0">
                <a:solidFill>
                  <a:schemeClr val="accent3"/>
                </a:solidFill>
                <a:latin typeface="Arial" charset="0"/>
                <a:ea typeface="Arial" charset="0"/>
                <a:cs typeface="Arial" charset="0"/>
              </a:defRPr>
            </a:lvl1pPr>
          </a:lstStyle>
          <a:p>
            <a:r>
              <a:rPr lang="en-US"/>
              <a:t>Click to edit Master title style</a:t>
            </a:r>
            <a:endParaRPr lang="en-GB"/>
          </a:p>
        </p:txBody>
      </p:sp>
      <p:sp>
        <p:nvSpPr>
          <p:cNvPr id="3" name="Subtitle 2"/>
          <p:cNvSpPr>
            <a:spLocks noGrp="1"/>
          </p:cNvSpPr>
          <p:nvPr>
            <p:ph type="subTitle" idx="1"/>
          </p:nvPr>
        </p:nvSpPr>
        <p:spPr>
          <a:xfrm>
            <a:off x="188685" y="4786983"/>
            <a:ext cx="6699795" cy="1042317"/>
          </a:xfrm>
          <a:solidFill>
            <a:schemeClr val="bg1">
              <a:alpha val="30000"/>
            </a:schemeClr>
          </a:solidFill>
        </p:spPr>
        <p:txBody>
          <a:bodyPr/>
          <a:lstStyle>
            <a:lvl1pPr marL="0" indent="0" algn="l">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7" name="Group 6"/>
          <p:cNvGrpSpPr/>
          <p:nvPr userDrawn="1"/>
        </p:nvGrpSpPr>
        <p:grpSpPr>
          <a:xfrm>
            <a:off x="-1" y="0"/>
            <a:ext cx="12199835" cy="1647825"/>
            <a:chOff x="0" y="-66259"/>
            <a:chExt cx="9144000" cy="1235075"/>
          </a:xfrm>
        </p:grpSpPr>
        <p:sp>
          <p:nvSpPr>
            <p:cNvPr id="8" name="Freeform 24"/>
            <p:cNvSpPr>
              <a:spLocks/>
            </p:cNvSpPr>
            <p:nvPr/>
          </p:nvSpPr>
          <p:spPr bwMode="auto">
            <a:xfrm>
              <a:off x="0" y="-66259"/>
              <a:ext cx="9144000" cy="1235075"/>
            </a:xfrm>
            <a:custGeom>
              <a:avLst/>
              <a:gdLst>
                <a:gd name="T0" fmla="*/ 0 w 1123"/>
                <a:gd name="T1" fmla="*/ 0 h 151"/>
                <a:gd name="T2" fmla="*/ 0 w 1123"/>
                <a:gd name="T3" fmla="*/ 151 h 151"/>
                <a:gd name="T4" fmla="*/ 844 w 1123"/>
                <a:gd name="T5" fmla="*/ 151 h 151"/>
                <a:gd name="T6" fmla="*/ 841 w 1123"/>
                <a:gd name="T7" fmla="*/ 148 h 151"/>
                <a:gd name="T8" fmla="*/ 832 w 1123"/>
                <a:gd name="T9" fmla="*/ 122 h 151"/>
                <a:gd name="T10" fmla="*/ 832 w 1123"/>
                <a:gd name="T11" fmla="*/ 72 h 151"/>
                <a:gd name="T12" fmla="*/ 859 w 1123"/>
                <a:gd name="T13" fmla="*/ 72 h 151"/>
                <a:gd name="T14" fmla="*/ 859 w 1123"/>
                <a:gd name="T15" fmla="*/ 124 h 151"/>
                <a:gd name="T16" fmla="*/ 863 w 1123"/>
                <a:gd name="T17" fmla="*/ 135 h 151"/>
                <a:gd name="T18" fmla="*/ 871 w 1123"/>
                <a:gd name="T19" fmla="*/ 138 h 151"/>
                <a:gd name="T20" fmla="*/ 880 w 1123"/>
                <a:gd name="T21" fmla="*/ 135 h 151"/>
                <a:gd name="T22" fmla="*/ 883 w 1123"/>
                <a:gd name="T23" fmla="*/ 124 h 151"/>
                <a:gd name="T24" fmla="*/ 883 w 1123"/>
                <a:gd name="T25" fmla="*/ 72 h 151"/>
                <a:gd name="T26" fmla="*/ 910 w 1123"/>
                <a:gd name="T27" fmla="*/ 72 h 151"/>
                <a:gd name="T28" fmla="*/ 910 w 1123"/>
                <a:gd name="T29" fmla="*/ 117 h 151"/>
                <a:gd name="T30" fmla="*/ 900 w 1123"/>
                <a:gd name="T31" fmla="*/ 148 h 151"/>
                <a:gd name="T32" fmla="*/ 897 w 1123"/>
                <a:gd name="T33" fmla="*/ 151 h 151"/>
                <a:gd name="T34" fmla="*/ 937 w 1123"/>
                <a:gd name="T35" fmla="*/ 151 h 151"/>
                <a:gd name="T36" fmla="*/ 920 w 1123"/>
                <a:gd name="T37" fmla="*/ 114 h 151"/>
                <a:gd name="T38" fmla="*/ 964 w 1123"/>
                <a:gd name="T39" fmla="*/ 69 h 151"/>
                <a:gd name="T40" fmla="*/ 998 w 1123"/>
                <a:gd name="T41" fmla="*/ 82 h 151"/>
                <a:gd name="T42" fmla="*/ 1005 w 1123"/>
                <a:gd name="T43" fmla="*/ 92 h 151"/>
                <a:gd name="T44" fmla="*/ 982 w 1123"/>
                <a:gd name="T45" fmla="*/ 103 h 151"/>
                <a:gd name="T46" fmla="*/ 965 w 1123"/>
                <a:gd name="T47" fmla="*/ 89 h 151"/>
                <a:gd name="T48" fmla="*/ 953 w 1123"/>
                <a:gd name="T49" fmla="*/ 94 h 151"/>
                <a:gd name="T50" fmla="*/ 947 w 1123"/>
                <a:gd name="T51" fmla="*/ 113 h 151"/>
                <a:gd name="T52" fmla="*/ 965 w 1123"/>
                <a:gd name="T53" fmla="*/ 137 h 151"/>
                <a:gd name="T54" fmla="*/ 982 w 1123"/>
                <a:gd name="T55" fmla="*/ 123 h 151"/>
                <a:gd name="T56" fmla="*/ 1005 w 1123"/>
                <a:gd name="T57" fmla="*/ 134 h 151"/>
                <a:gd name="T58" fmla="*/ 997 w 1123"/>
                <a:gd name="T59" fmla="*/ 146 h 151"/>
                <a:gd name="T60" fmla="*/ 991 w 1123"/>
                <a:gd name="T61" fmla="*/ 151 h 151"/>
                <a:gd name="T62" fmla="*/ 1016 w 1123"/>
                <a:gd name="T63" fmla="*/ 151 h 151"/>
                <a:gd name="T64" fmla="*/ 1016 w 1123"/>
                <a:gd name="T65" fmla="*/ 72 h 151"/>
                <a:gd name="T66" fmla="*/ 1042 w 1123"/>
                <a:gd name="T67" fmla="*/ 72 h 151"/>
                <a:gd name="T68" fmla="*/ 1042 w 1123"/>
                <a:gd name="T69" fmla="*/ 134 h 151"/>
                <a:gd name="T70" fmla="*/ 1077 w 1123"/>
                <a:gd name="T71" fmla="*/ 134 h 151"/>
                <a:gd name="T72" fmla="*/ 1077 w 1123"/>
                <a:gd name="T73" fmla="*/ 151 h 151"/>
                <a:gd name="T74" fmla="*/ 1123 w 1123"/>
                <a:gd name="T75" fmla="*/ 151 h 151"/>
                <a:gd name="T76" fmla="*/ 1123 w 1123"/>
                <a:gd name="T77" fmla="*/ 0 h 151"/>
                <a:gd name="T78" fmla="*/ 0 w 1123"/>
                <a:gd name="T7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151">
                  <a:moveTo>
                    <a:pt x="0" y="0"/>
                  </a:moveTo>
                  <a:cubicBezTo>
                    <a:pt x="0" y="151"/>
                    <a:pt x="0" y="151"/>
                    <a:pt x="0" y="151"/>
                  </a:cubicBezTo>
                  <a:cubicBezTo>
                    <a:pt x="844" y="151"/>
                    <a:pt x="844" y="151"/>
                    <a:pt x="844" y="151"/>
                  </a:cubicBezTo>
                  <a:cubicBezTo>
                    <a:pt x="843" y="150"/>
                    <a:pt x="842" y="149"/>
                    <a:pt x="841" y="148"/>
                  </a:cubicBezTo>
                  <a:cubicBezTo>
                    <a:pt x="833" y="140"/>
                    <a:pt x="833" y="131"/>
                    <a:pt x="832" y="122"/>
                  </a:cubicBezTo>
                  <a:cubicBezTo>
                    <a:pt x="832" y="72"/>
                    <a:pt x="832" y="72"/>
                    <a:pt x="832" y="72"/>
                  </a:cubicBezTo>
                  <a:cubicBezTo>
                    <a:pt x="859" y="72"/>
                    <a:pt x="859" y="72"/>
                    <a:pt x="859" y="72"/>
                  </a:cubicBezTo>
                  <a:cubicBezTo>
                    <a:pt x="859" y="124"/>
                    <a:pt x="859" y="124"/>
                    <a:pt x="859" y="124"/>
                  </a:cubicBezTo>
                  <a:cubicBezTo>
                    <a:pt x="859" y="128"/>
                    <a:pt x="860" y="132"/>
                    <a:pt x="863" y="135"/>
                  </a:cubicBezTo>
                  <a:cubicBezTo>
                    <a:pt x="865" y="137"/>
                    <a:pt x="868" y="138"/>
                    <a:pt x="871" y="138"/>
                  </a:cubicBezTo>
                  <a:cubicBezTo>
                    <a:pt x="875" y="138"/>
                    <a:pt x="878" y="136"/>
                    <a:pt x="880" y="135"/>
                  </a:cubicBezTo>
                  <a:cubicBezTo>
                    <a:pt x="883" y="132"/>
                    <a:pt x="883" y="128"/>
                    <a:pt x="883" y="124"/>
                  </a:cubicBezTo>
                  <a:cubicBezTo>
                    <a:pt x="883" y="72"/>
                    <a:pt x="883" y="72"/>
                    <a:pt x="883" y="72"/>
                  </a:cubicBezTo>
                  <a:cubicBezTo>
                    <a:pt x="910" y="72"/>
                    <a:pt x="910" y="72"/>
                    <a:pt x="910" y="72"/>
                  </a:cubicBezTo>
                  <a:cubicBezTo>
                    <a:pt x="910" y="117"/>
                    <a:pt x="910" y="117"/>
                    <a:pt x="910" y="117"/>
                  </a:cubicBezTo>
                  <a:cubicBezTo>
                    <a:pt x="910" y="126"/>
                    <a:pt x="910" y="139"/>
                    <a:pt x="900" y="148"/>
                  </a:cubicBezTo>
                  <a:cubicBezTo>
                    <a:pt x="899" y="149"/>
                    <a:pt x="898" y="150"/>
                    <a:pt x="897" y="151"/>
                  </a:cubicBezTo>
                  <a:cubicBezTo>
                    <a:pt x="937" y="151"/>
                    <a:pt x="937" y="151"/>
                    <a:pt x="937" y="151"/>
                  </a:cubicBezTo>
                  <a:cubicBezTo>
                    <a:pt x="925" y="142"/>
                    <a:pt x="920" y="128"/>
                    <a:pt x="920" y="114"/>
                  </a:cubicBezTo>
                  <a:cubicBezTo>
                    <a:pt x="920" y="92"/>
                    <a:pt x="935" y="69"/>
                    <a:pt x="964" y="69"/>
                  </a:cubicBezTo>
                  <a:cubicBezTo>
                    <a:pt x="976" y="69"/>
                    <a:pt x="989" y="73"/>
                    <a:pt x="998" y="82"/>
                  </a:cubicBezTo>
                  <a:cubicBezTo>
                    <a:pt x="1001" y="86"/>
                    <a:pt x="1003" y="89"/>
                    <a:pt x="1005" y="92"/>
                  </a:cubicBezTo>
                  <a:cubicBezTo>
                    <a:pt x="982" y="103"/>
                    <a:pt x="982" y="103"/>
                    <a:pt x="982" y="103"/>
                  </a:cubicBezTo>
                  <a:cubicBezTo>
                    <a:pt x="980" y="98"/>
                    <a:pt x="976" y="89"/>
                    <a:pt x="965" y="89"/>
                  </a:cubicBezTo>
                  <a:cubicBezTo>
                    <a:pt x="959" y="89"/>
                    <a:pt x="955" y="92"/>
                    <a:pt x="953" y="94"/>
                  </a:cubicBezTo>
                  <a:cubicBezTo>
                    <a:pt x="947" y="100"/>
                    <a:pt x="947" y="109"/>
                    <a:pt x="947" y="113"/>
                  </a:cubicBezTo>
                  <a:cubicBezTo>
                    <a:pt x="947" y="125"/>
                    <a:pt x="952" y="137"/>
                    <a:pt x="965" y="137"/>
                  </a:cubicBezTo>
                  <a:cubicBezTo>
                    <a:pt x="977" y="137"/>
                    <a:pt x="981" y="126"/>
                    <a:pt x="982" y="123"/>
                  </a:cubicBezTo>
                  <a:cubicBezTo>
                    <a:pt x="1005" y="134"/>
                    <a:pt x="1005" y="134"/>
                    <a:pt x="1005" y="134"/>
                  </a:cubicBezTo>
                  <a:cubicBezTo>
                    <a:pt x="1003" y="138"/>
                    <a:pt x="1001" y="142"/>
                    <a:pt x="997" y="146"/>
                  </a:cubicBezTo>
                  <a:cubicBezTo>
                    <a:pt x="995" y="148"/>
                    <a:pt x="993" y="150"/>
                    <a:pt x="991" y="151"/>
                  </a:cubicBezTo>
                  <a:cubicBezTo>
                    <a:pt x="1016" y="151"/>
                    <a:pt x="1016" y="151"/>
                    <a:pt x="1016" y="151"/>
                  </a:cubicBezTo>
                  <a:cubicBezTo>
                    <a:pt x="1016" y="72"/>
                    <a:pt x="1016" y="72"/>
                    <a:pt x="1016" y="72"/>
                  </a:cubicBezTo>
                  <a:cubicBezTo>
                    <a:pt x="1042" y="72"/>
                    <a:pt x="1042" y="72"/>
                    <a:pt x="1042" y="72"/>
                  </a:cubicBezTo>
                  <a:cubicBezTo>
                    <a:pt x="1042" y="134"/>
                    <a:pt x="1042" y="134"/>
                    <a:pt x="1042" y="134"/>
                  </a:cubicBezTo>
                  <a:cubicBezTo>
                    <a:pt x="1077" y="134"/>
                    <a:pt x="1077" y="134"/>
                    <a:pt x="1077" y="134"/>
                  </a:cubicBezTo>
                  <a:cubicBezTo>
                    <a:pt x="1077" y="151"/>
                    <a:pt x="1077" y="151"/>
                    <a:pt x="1077" y="151"/>
                  </a:cubicBezTo>
                  <a:cubicBezTo>
                    <a:pt x="1123" y="151"/>
                    <a:pt x="1123" y="151"/>
                    <a:pt x="1123" y="151"/>
                  </a:cubicBezTo>
                  <a:cubicBezTo>
                    <a:pt x="1123" y="0"/>
                    <a:pt x="1123" y="0"/>
                    <a:pt x="1123" y="0"/>
                  </a:cubicBezTo>
                  <a:lnTo>
                    <a:pt x="0" y="0"/>
                  </a:lnTo>
                  <a:close/>
                </a:path>
              </a:pathLst>
            </a:custGeom>
            <a:solidFill>
              <a:srgbClr val="F6BE00"/>
            </a:solidFill>
            <a:ln>
              <a:noFill/>
            </a:ln>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20182" y="514785"/>
              <a:ext cx="257986" cy="303133"/>
            </a:xfrm>
            <a:prstGeom prst="rect">
              <a:avLst/>
            </a:prstGeom>
          </p:spPr>
        </p:pic>
      </p:grpSp>
      <p:sp>
        <p:nvSpPr>
          <p:cNvPr id="11" name="Text Placeholder 6"/>
          <p:cNvSpPr>
            <a:spLocks noGrp="1"/>
          </p:cNvSpPr>
          <p:nvPr>
            <p:ph type="body" sz="quarter" idx="12" hasCustomPrompt="1"/>
          </p:nvPr>
        </p:nvSpPr>
        <p:spPr>
          <a:xfrm>
            <a:off x="287999" y="288000"/>
            <a:ext cx="5488958" cy="293044"/>
          </a:xfrm>
        </p:spPr>
        <p:txBody>
          <a:bodyPr lIns="0" tIns="0" rIns="0" bIns="0">
            <a:noAutofit/>
          </a:bodyPr>
          <a:lstStyle>
            <a:lvl1pPr marL="0" indent="0">
              <a:lnSpc>
                <a:spcPct val="80000"/>
              </a:lnSpc>
              <a:buNone/>
              <a:defRPr sz="1100" baseline="0">
                <a:solidFill>
                  <a:schemeClr val="tx1"/>
                </a:solidFill>
              </a:defRPr>
            </a:lvl1pPr>
            <a:lvl2pPr marL="0" indent="0">
              <a:lnSpc>
                <a:spcPct val="80000"/>
              </a:lnSpc>
              <a:buNone/>
              <a:defRPr sz="1100">
                <a:solidFill>
                  <a:schemeClr val="tx1"/>
                </a:solidFill>
              </a:defRPr>
            </a:lvl2pPr>
            <a:lvl3pPr marL="0" indent="0">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stStyle>
          <a:p>
            <a:pPr lvl="0"/>
            <a:r>
              <a:rPr lang="en-US"/>
              <a:t>FACULTY, SCHOOL, DEPARTMENT OR INSTITUTE NAME HERE</a:t>
            </a:r>
          </a:p>
          <a:p>
            <a:pPr lvl="1"/>
            <a:r>
              <a:rPr lang="en-US"/>
              <a:t>SECOND TIER INFORMATION HERE IF NEEDED</a:t>
            </a:r>
          </a:p>
        </p:txBody>
      </p:sp>
    </p:spTree>
    <p:extLst>
      <p:ext uri="{BB962C8B-B14F-4D97-AF65-F5344CB8AC3E}">
        <p14:creationId xmlns:p14="http://schemas.microsoft.com/office/powerpoint/2010/main" val="250046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Large banner">
    <p:spTree>
      <p:nvGrpSpPr>
        <p:cNvPr id="1" name=""/>
        <p:cNvGrpSpPr/>
        <p:nvPr/>
      </p:nvGrpSpPr>
      <p:grpSpPr>
        <a:xfrm>
          <a:off x="0" y="0"/>
          <a:ext cx="0" cy="0"/>
          <a:chOff x="0" y="0"/>
          <a:chExt cx="0" cy="0"/>
        </a:xfrm>
      </p:grpSpPr>
      <p:sp>
        <p:nvSpPr>
          <p:cNvPr id="2" name="Title 1"/>
          <p:cNvSpPr>
            <a:spLocks noGrp="1"/>
          </p:cNvSpPr>
          <p:nvPr>
            <p:ph type="title"/>
          </p:nvPr>
        </p:nvSpPr>
        <p:spPr>
          <a:xfrm>
            <a:off x="838200" y="2032617"/>
            <a:ext cx="10515600" cy="1325563"/>
          </a:xfrm>
          <a:prstGeom prst="rect">
            <a:avLst/>
          </a:prstGeom>
        </p:spPr>
        <p:txBody>
          <a:bodyPr/>
          <a:lstStyle>
            <a:lvl1pPr>
              <a:defRPr sz="4267" b="1">
                <a:solidFill>
                  <a:schemeClr val="accent3"/>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838200" y="3474719"/>
            <a:ext cx="10515600" cy="2702244"/>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hasCustomPrompt="1"/>
          </p:nvPr>
        </p:nvSpPr>
        <p:spPr>
          <a:xfrm>
            <a:off x="383999" y="384000"/>
            <a:ext cx="7318611" cy="390725"/>
          </a:xfrm>
        </p:spPr>
        <p:txBody>
          <a:bodyPr lIns="0" tIns="0" rIns="0" bIns="0">
            <a:noAutofit/>
          </a:bodyPr>
          <a:lstStyle>
            <a:lvl1pPr marL="0" indent="0">
              <a:lnSpc>
                <a:spcPct val="80000"/>
              </a:lnSpc>
              <a:buNone/>
              <a:defRPr sz="1467" baseline="0">
                <a:solidFill>
                  <a:schemeClr val="tx1"/>
                </a:solidFill>
              </a:defRPr>
            </a:lvl1pPr>
            <a:lvl2pPr marL="0" indent="0">
              <a:lnSpc>
                <a:spcPct val="80000"/>
              </a:lnSpc>
              <a:buNone/>
              <a:defRPr sz="1467">
                <a:solidFill>
                  <a:schemeClr val="tx1"/>
                </a:solidFill>
              </a:defRPr>
            </a:lvl2pPr>
            <a:lvl3pPr marL="0" indent="0">
              <a:buNone/>
              <a:defRPr sz="1467">
                <a:solidFill>
                  <a:schemeClr val="tx1"/>
                </a:solidFill>
              </a:defRPr>
            </a:lvl3pPr>
            <a:lvl4pPr marL="0" indent="0">
              <a:buNone/>
              <a:defRPr sz="1467">
                <a:solidFill>
                  <a:schemeClr val="tx1"/>
                </a:solidFill>
              </a:defRPr>
            </a:lvl4pPr>
            <a:lvl5pPr marL="0" indent="0">
              <a:buNone/>
              <a:defRPr sz="1467">
                <a:solidFill>
                  <a:schemeClr val="tx1"/>
                </a:solidFill>
              </a:defRPr>
            </a:lvl5pPr>
          </a:lstStyle>
          <a:p>
            <a:pPr lvl="0"/>
            <a:r>
              <a:rPr lang="en-US"/>
              <a:t>FACULTY, SCHOOL, DEPARTMENT OR INSTITUTE NAME HERE</a:t>
            </a:r>
          </a:p>
          <a:p>
            <a:pPr lvl="1"/>
            <a:r>
              <a:rPr lang="en-US"/>
              <a:t>SECOND TIER INFORMATION HERE IF NEEDED</a:t>
            </a:r>
          </a:p>
        </p:txBody>
      </p:sp>
      <p:pic>
        <p:nvPicPr>
          <p:cNvPr id="8" name="Picture 7">
            <a:extLst>
              <a:ext uri="{FF2B5EF4-FFF2-40B4-BE49-F238E27FC236}">
                <a16:creationId xmlns:a16="http://schemas.microsoft.com/office/drawing/2014/main" id="{8FC7B46B-466D-EA41-BFFB-715D7F14D5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133" y="446210"/>
            <a:ext cx="19872133" cy="889721"/>
          </a:xfrm>
          <a:prstGeom prst="rect">
            <a:avLst/>
          </a:prstGeom>
          <a:noFill/>
        </p:spPr>
      </p:pic>
    </p:spTree>
    <p:extLst>
      <p:ext uri="{BB962C8B-B14F-4D97-AF65-F5344CB8AC3E}">
        <p14:creationId xmlns:p14="http://schemas.microsoft.com/office/powerpoint/2010/main" val="390959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A9EBF17-A769-3844-8BA0-02FDE0AC036B}"/>
              </a:ext>
            </a:extLst>
          </p:cNvPr>
          <p:cNvSpPr/>
          <p:nvPr userDrawn="1"/>
        </p:nvSpPr>
        <p:spPr>
          <a:xfrm>
            <a:off x="-10886" y="-42908"/>
            <a:ext cx="12217758" cy="6825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0117C-253B-4BBE-80C4-FF96F67E5093}"/>
              </a:ext>
            </a:extLst>
          </p:cNvPr>
          <p:cNvSpPr>
            <a:spLocks noGrp="1"/>
          </p:cNvSpPr>
          <p:nvPr>
            <p:ph type="title"/>
          </p:nvPr>
        </p:nvSpPr>
        <p:spPr>
          <a:xfrm>
            <a:off x="359226" y="20228"/>
            <a:ext cx="10189368" cy="60452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BA80D2-57D5-434D-A387-759DA8F203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6D0A2E-6C2E-4DC8-9E09-6118090015DF}"/>
              </a:ext>
            </a:extLst>
          </p:cNvPr>
          <p:cNvSpPr>
            <a:spLocks noGrp="1"/>
          </p:cNvSpPr>
          <p:nvPr>
            <p:ph type="dt" sz="half" idx="10"/>
          </p:nvPr>
        </p:nvSpPr>
        <p:spPr/>
        <p:txBody>
          <a:bodyPr/>
          <a:lstStyle/>
          <a:p>
            <a:fld id="{27CDCEF3-0B32-4A5F-93D5-C5B5CDA13168}" type="datetimeFigureOut">
              <a:rPr lang="en-GB" smtClean="0"/>
              <a:t>29/02/2024</a:t>
            </a:fld>
            <a:endParaRPr lang="en-GB"/>
          </a:p>
        </p:txBody>
      </p:sp>
      <p:sp>
        <p:nvSpPr>
          <p:cNvPr id="5" name="Footer Placeholder 4">
            <a:extLst>
              <a:ext uri="{FF2B5EF4-FFF2-40B4-BE49-F238E27FC236}">
                <a16:creationId xmlns:a16="http://schemas.microsoft.com/office/drawing/2014/main" id="{472EB4B2-4A4D-466A-A47C-CBE6C56669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0A3DF4-0FF8-4EC9-B555-8431F2D88F32}"/>
              </a:ext>
            </a:extLst>
          </p:cNvPr>
          <p:cNvSpPr>
            <a:spLocks noGrp="1"/>
          </p:cNvSpPr>
          <p:nvPr>
            <p:ph type="sldNum" sz="quarter" idx="12"/>
          </p:nvPr>
        </p:nvSpPr>
        <p:spPr/>
        <p:txBody>
          <a:bodyPr/>
          <a:lstStyle/>
          <a:p>
            <a:fld id="{5DA66210-42C8-4373-872C-176E9A2F417A}" type="slidenum">
              <a:rPr lang="en-GB" smtClean="0"/>
              <a:t>‹#›</a:t>
            </a:fld>
            <a:endParaRPr lang="en-GB"/>
          </a:p>
        </p:txBody>
      </p:sp>
    </p:spTree>
    <p:extLst>
      <p:ext uri="{BB962C8B-B14F-4D97-AF65-F5344CB8AC3E}">
        <p14:creationId xmlns:p14="http://schemas.microsoft.com/office/powerpoint/2010/main" val="3816508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8.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000989"/>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txBox="1">
            <a:spLocks/>
          </p:cNvSpPr>
          <p:nvPr userDrawn="1"/>
        </p:nvSpPr>
        <p:spPr>
          <a:xfrm>
            <a:off x="220249" y="220779"/>
            <a:ext cx="4289120" cy="93996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Arial" charset="0"/>
                <a:ea typeface="Arial" charset="0"/>
                <a:cs typeface="Arial" charset="0"/>
              </a:defRPr>
            </a:lvl1pPr>
          </a:lstStyle>
          <a:p>
            <a:pPr marL="16933"/>
            <a:endParaRPr lang="en-GB" sz="1333">
              <a:solidFill>
                <a:schemeClr val="bg1"/>
              </a:solidFill>
              <a:latin typeface="Arial"/>
              <a:cs typeface="Arial"/>
            </a:endParaRPr>
          </a:p>
        </p:txBody>
      </p:sp>
    </p:spTree>
    <p:extLst>
      <p:ext uri="{BB962C8B-B14F-4D97-AF65-F5344CB8AC3E}">
        <p14:creationId xmlns:p14="http://schemas.microsoft.com/office/powerpoint/2010/main" val="2146218936"/>
      </p:ext>
    </p:extLst>
  </p:cSld>
  <p:clrMap bg1="lt1" tx1="dk1" bg2="lt2" tx2="dk2" accent1="accent1" accent2="accent2" accent3="accent3" accent4="accent4" accent5="accent5" accent6="accent6" hlink="hlink" folHlink="folHlink"/>
  <p:sldLayoutIdLst>
    <p:sldLayoutId id="2147483752" r:id="rId1"/>
    <p:sldLayoutId id="2147483681" r:id="rId2"/>
    <p:sldLayoutId id="2147483682" r:id="rId3"/>
    <p:sldLayoutId id="2147483754" r:id="rId4"/>
    <p:sldLayoutId id="2147483755" r:id="rId5"/>
    <p:sldLayoutId id="2147483756" r:id="rId6"/>
    <p:sldLayoutId id="2147483709" r:id="rId7"/>
    <p:sldLayoutId id="2147483710" r:id="rId8"/>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76239" indent="-463539" algn="l" defTabSz="914377" rtl="0" eaLnBrk="1" latinLnBrk="0" hangingPunct="1">
        <a:lnSpc>
          <a:spcPct val="90000"/>
        </a:lnSpc>
        <a:spcBef>
          <a:spcPts val="1000"/>
        </a:spcBef>
        <a:buSzPct val="70000"/>
        <a:buFontTx/>
        <a:buBlip>
          <a:blip r:embed="rId10"/>
        </a:buBlip>
        <a:tabLst/>
        <a:defRPr sz="3733" b="1" kern="1200">
          <a:solidFill>
            <a:schemeClr val="tx1"/>
          </a:solidFill>
          <a:latin typeface="Arial" charset="0"/>
          <a:ea typeface="Arial" charset="0"/>
          <a:cs typeface="Arial" charset="0"/>
        </a:defRPr>
      </a:lvl1pPr>
      <a:lvl2pPr marL="476239" indent="-463539" algn="l" defTabSz="914377" rtl="0" eaLnBrk="1" latinLnBrk="0" hangingPunct="1">
        <a:lnSpc>
          <a:spcPct val="90000"/>
        </a:lnSpc>
        <a:spcBef>
          <a:spcPts val="500"/>
        </a:spcBef>
        <a:buSzPct val="70000"/>
        <a:buFontTx/>
        <a:buBlip>
          <a:blip r:embed="rId10"/>
        </a:buBlip>
        <a:tabLst/>
        <a:defRPr sz="3200" kern="1200">
          <a:solidFill>
            <a:schemeClr val="tx1"/>
          </a:solidFill>
          <a:latin typeface="Arial" charset="0"/>
          <a:ea typeface="Arial" charset="0"/>
          <a:cs typeface="Arial" charset="0"/>
        </a:defRPr>
      </a:lvl2pPr>
      <a:lvl3pPr marL="476239" indent="-463539" algn="l" defTabSz="914377" rtl="0" eaLnBrk="1" latinLnBrk="0" hangingPunct="1">
        <a:lnSpc>
          <a:spcPct val="90000"/>
        </a:lnSpc>
        <a:spcBef>
          <a:spcPts val="500"/>
        </a:spcBef>
        <a:buSzPct val="70000"/>
        <a:buFontTx/>
        <a:buBlip>
          <a:blip r:embed="rId10"/>
        </a:buBlip>
        <a:tabLst/>
        <a:defRPr sz="1867" b="1" kern="1200">
          <a:solidFill>
            <a:schemeClr val="tx1"/>
          </a:solidFill>
          <a:latin typeface="Arial" charset="0"/>
          <a:ea typeface="Arial" charset="0"/>
          <a:cs typeface="Arial" charset="0"/>
        </a:defRPr>
      </a:lvl3pPr>
      <a:lvl4pPr marL="476239" indent="-463539" algn="l" defTabSz="914377" rtl="0" eaLnBrk="1" latinLnBrk="0" hangingPunct="1">
        <a:lnSpc>
          <a:spcPct val="90000"/>
        </a:lnSpc>
        <a:spcBef>
          <a:spcPts val="500"/>
        </a:spcBef>
        <a:buSzPct val="70000"/>
        <a:buFontTx/>
        <a:buBlip>
          <a:blip r:embed="rId10"/>
        </a:buBlip>
        <a:tabLst/>
        <a:defRPr sz="1600" kern="1200">
          <a:solidFill>
            <a:schemeClr val="tx1"/>
          </a:solidFill>
          <a:latin typeface="Arial" charset="0"/>
          <a:ea typeface="Arial" charset="0"/>
          <a:cs typeface="Arial" charset="0"/>
        </a:defRPr>
      </a:lvl4pPr>
      <a:lvl5pPr marL="476239" indent="-463539" algn="l" defTabSz="914377" rtl="0" eaLnBrk="1" latinLnBrk="0" hangingPunct="1">
        <a:lnSpc>
          <a:spcPct val="90000"/>
        </a:lnSpc>
        <a:spcBef>
          <a:spcPts val="500"/>
        </a:spcBef>
        <a:buSzPct val="70000"/>
        <a:buFontTx/>
        <a:buBlip>
          <a:blip r:embed="rId10"/>
        </a:buBlip>
        <a:tabLst/>
        <a:defRPr sz="1333" b="1"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E8C7C9-F585-4517-9DE4-0A8C496D3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FFC40-5DF4-40FC-A311-433B44E8E8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CEF3-0B32-4A5F-93D5-C5B5CDA13168}" type="datetimeFigureOut">
              <a:rPr lang="en-GB" smtClean="0"/>
              <a:t>29/02/2024</a:t>
            </a:fld>
            <a:endParaRPr lang="en-GB"/>
          </a:p>
        </p:txBody>
      </p:sp>
      <p:sp>
        <p:nvSpPr>
          <p:cNvPr id="5" name="Footer Placeholder 4">
            <a:extLst>
              <a:ext uri="{FF2B5EF4-FFF2-40B4-BE49-F238E27FC236}">
                <a16:creationId xmlns:a16="http://schemas.microsoft.com/office/drawing/2014/main" id="{10170DE6-AA4A-47A5-AF80-1FCE56AD3B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DDDDC4-4F40-420A-9DAD-1E41DE625F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66210-42C8-4373-872C-176E9A2F417A}" type="slidenum">
              <a:rPr lang="en-GB" smtClean="0"/>
              <a:t>‹#›</a:t>
            </a:fld>
            <a:endParaRPr lang="en-GB"/>
          </a:p>
        </p:txBody>
      </p:sp>
      <p:sp>
        <p:nvSpPr>
          <p:cNvPr id="2" name="Title Placeholder 1">
            <a:extLst>
              <a:ext uri="{FF2B5EF4-FFF2-40B4-BE49-F238E27FC236}">
                <a16:creationId xmlns:a16="http://schemas.microsoft.com/office/drawing/2014/main" id="{17085646-4C94-4B83-A04A-A2A9C05C4CEB}"/>
              </a:ext>
            </a:extLst>
          </p:cNvPr>
          <p:cNvSpPr>
            <a:spLocks noGrp="1"/>
          </p:cNvSpPr>
          <p:nvPr>
            <p:ph type="title"/>
          </p:nvPr>
        </p:nvSpPr>
        <p:spPr>
          <a:xfrm>
            <a:off x="359226" y="20228"/>
            <a:ext cx="10515600" cy="604521"/>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661241499"/>
      </p:ext>
    </p:extLst>
  </p:cSld>
  <p:clrMap bg1="lt1" tx1="dk1" bg2="lt2" tx2="dk2" accent1="accent1" accent2="accent2" accent3="accent3" accent4="accent4" accent5="accent5" accent6="accent6" hlink="hlink" folHlink="folHlink"/>
  <p:sldLayoutIdLst>
    <p:sldLayoutId id="2147483744" r:id="rId1"/>
    <p:sldLayoutId id="2147483751" r:id="rId2"/>
    <p:sldLayoutId id="2147483748" r:id="rId3"/>
    <p:sldLayoutId id="2147483743" r:id="rId4"/>
    <p:sldLayoutId id="2147483745" r:id="rId5"/>
    <p:sldLayoutId id="2147483746" r:id="rId6"/>
  </p:sldLayoutIdLst>
  <p:txStyles>
    <p:title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E8C7C9-F585-4517-9DE4-0A8C496D3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FFC40-5DF4-40FC-A311-433B44E8E8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CDCEF3-0B32-4A5F-93D5-C5B5CDA1316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0170DE6-AA4A-47A5-AF80-1FCE56AD3B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5DDDDC4-4F40-420A-9DAD-1E41DE625F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A66210-42C8-4373-872C-176E9A2F417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17085646-4C94-4B83-A04A-A2A9C05C4CEB}"/>
              </a:ext>
            </a:extLst>
          </p:cNvPr>
          <p:cNvSpPr>
            <a:spLocks noGrp="1"/>
          </p:cNvSpPr>
          <p:nvPr>
            <p:ph type="title"/>
          </p:nvPr>
        </p:nvSpPr>
        <p:spPr>
          <a:xfrm>
            <a:off x="359226" y="20228"/>
            <a:ext cx="10515600" cy="604521"/>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082178080"/>
      </p:ext>
    </p:extLst>
  </p:cSld>
  <p:clrMap bg1="lt1" tx1="dk1" bg2="lt2" tx2="dk2" accent1="accent1" accent2="accent2" accent3="accent3" accent4="accent4" accent5="accent5" accent6="accent6" hlink="hlink" folHlink="folHlink"/>
  <p:sldLayoutIdLst>
    <p:sldLayoutId id="2147483749" r:id="rId1"/>
    <p:sldLayoutId id="2147483750" r:id="rId2"/>
  </p:sldLayoutIdLst>
  <p:txStyles>
    <p:title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93674"/>
            <a:ext cx="10515600" cy="1080198"/>
          </a:xfrm>
          <a:prstGeom prst="rect">
            <a:avLst/>
          </a:prstGeom>
        </p:spPr>
        <p:txBody>
          <a:bodyPr vert="horz" lIns="91440" tIns="45720" rIns="91440" bIns="45720" rtlCol="0" anchor="ctr">
            <a:normAutofit/>
          </a:bodyPr>
          <a:lstStyle/>
          <a:p>
            <a:r>
              <a:rPr lang="en-GB"/>
              <a:t>45pt for titles</a:t>
            </a:r>
            <a:endParaRPr lang="en-US"/>
          </a:p>
        </p:txBody>
      </p:sp>
      <p:sp>
        <p:nvSpPr>
          <p:cNvPr id="3" name="Text Placeholder 2"/>
          <p:cNvSpPr>
            <a:spLocks noGrp="1"/>
          </p:cNvSpPr>
          <p:nvPr>
            <p:ph type="body" idx="1"/>
          </p:nvPr>
        </p:nvSpPr>
        <p:spPr>
          <a:xfrm>
            <a:off x="838200" y="2941983"/>
            <a:ext cx="10515600" cy="323498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8382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693466" y="6332331"/>
            <a:ext cx="8050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5D081-611A-3841-AF03-9AA638EBA0A6}"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A73D50E8-7E64-5241-9D40-56D2E2AE6E94}"/>
              </a:ext>
            </a:extLst>
          </p:cNvPr>
          <p:cNvPicPr>
            <a:picLocks noChangeAspect="1"/>
          </p:cNvPicPr>
          <p:nvPr userDrawn="1"/>
        </p:nvPicPr>
        <p:blipFill>
          <a:blip r:embed="rId13"/>
          <a:stretch>
            <a:fillRect/>
          </a:stretch>
        </p:blipFill>
        <p:spPr>
          <a:xfrm>
            <a:off x="0" y="0"/>
            <a:ext cx="12192000" cy="1080198"/>
          </a:xfrm>
          <a:prstGeom prst="rect">
            <a:avLst/>
          </a:prstGeom>
        </p:spPr>
      </p:pic>
    </p:spTree>
    <p:extLst>
      <p:ext uri="{BB962C8B-B14F-4D97-AF65-F5344CB8AC3E}">
        <p14:creationId xmlns:p14="http://schemas.microsoft.com/office/powerpoint/2010/main" val="2156001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5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www.ucl.ac.uk/careers/about/eligibility/researchers" TargetMode="External"/><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hyperlink" Target="http://blogs.ucl.ac.uk/ucl-researchers/" TargetMode="External"/><Relationship Id="rId5" Type="http://schemas.openxmlformats.org/officeDocument/2006/relationships/image" Target="../media/image23.png"/><Relationship Id="rId4" Type="http://schemas.openxmlformats.org/officeDocument/2006/relationships/hyperlink" Target="http://www.ucl.ac.uk/careers/resources/case-studies/researcher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hyperlink" Target="https://www.ucl.ac.uk/sustainable-development-goals/sdgs-pathways-achievement"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hyperlink" Target="https://www.ucl.ac.uk/strategic-plan-2022-27/supporting-strategies/student-life-strategy"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DD26-00BA-4A3E-8C78-9D70AE77CEC9}"/>
              </a:ext>
            </a:extLst>
          </p:cNvPr>
          <p:cNvSpPr>
            <a:spLocks noGrp="1"/>
          </p:cNvSpPr>
          <p:nvPr>
            <p:ph type="title"/>
          </p:nvPr>
        </p:nvSpPr>
        <p:spPr>
          <a:xfrm>
            <a:off x="289244" y="1792825"/>
            <a:ext cx="10042534" cy="1786151"/>
          </a:xfrm>
        </p:spPr>
        <p:txBody>
          <a:bodyPr>
            <a:noAutofit/>
          </a:bodyPr>
          <a:lstStyle/>
          <a:p>
            <a:r>
              <a:rPr lang="en-US" sz="4800" dirty="0">
                <a:latin typeface="Arial"/>
                <a:cs typeface="Calibri Light"/>
              </a:rPr>
              <a:t>Doctoral Skills &amp; Research Staff Development Programmes</a:t>
            </a:r>
            <a:br>
              <a:rPr lang="en-US" sz="4800" dirty="0">
                <a:latin typeface="Arial"/>
                <a:cs typeface="Calibri Light"/>
              </a:rPr>
            </a:br>
            <a:br>
              <a:rPr lang="en-US" sz="4800" dirty="0">
                <a:latin typeface="Arial"/>
                <a:cs typeface="Calibri Light"/>
              </a:rPr>
            </a:br>
            <a:r>
              <a:rPr lang="en-US" sz="4800" dirty="0">
                <a:latin typeface="Arial"/>
                <a:cs typeface="Calibri Light"/>
              </a:rPr>
              <a:t>22-23 Summary</a:t>
            </a:r>
            <a:endParaRPr lang="en-US" sz="4800" dirty="0">
              <a:cs typeface="Calibri Light"/>
            </a:endParaRPr>
          </a:p>
        </p:txBody>
      </p:sp>
      <p:pic>
        <p:nvPicPr>
          <p:cNvPr id="5" name="UCL Branding">
            <a:extLst>
              <a:ext uri="{FF2B5EF4-FFF2-40B4-BE49-F238E27FC236}">
                <a16:creationId xmlns:a16="http://schemas.microsoft.com/office/drawing/2014/main" id="{79E8C033-7831-B247-9538-AB32BF98D220}"/>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692"/>
                    </a14:imgEffect>
                  </a14:imgLayer>
                </a14:imgProps>
              </a:ext>
              <a:ext uri="{28A0092B-C50C-407E-A947-70E740481C1C}">
                <a14:useLocalDpi xmlns:a14="http://schemas.microsoft.com/office/drawing/2010/main" val="0"/>
              </a:ext>
            </a:extLst>
          </a:blip>
          <a:srcRect/>
          <a:stretch/>
        </p:blipFill>
        <p:spPr>
          <a:xfrm>
            <a:off x="1" y="0"/>
            <a:ext cx="12192025" cy="1341123"/>
          </a:xfrm>
          <a:prstGeom prst="rect">
            <a:avLst/>
          </a:prstGeom>
        </p:spPr>
      </p:pic>
    </p:spTree>
    <p:extLst>
      <p:ext uri="{BB962C8B-B14F-4D97-AF65-F5344CB8AC3E}">
        <p14:creationId xmlns:p14="http://schemas.microsoft.com/office/powerpoint/2010/main" val="2058548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8B410-9D78-8D4A-A9E9-8065080A424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rPr>
              <a:t>Top 20 attended courses</a:t>
            </a:r>
          </a:p>
        </p:txBody>
      </p:sp>
      <p:graphicFrame>
        <p:nvGraphicFramePr>
          <p:cNvPr id="4" name="Table 3">
            <a:extLst>
              <a:ext uri="{FF2B5EF4-FFF2-40B4-BE49-F238E27FC236}">
                <a16:creationId xmlns:a16="http://schemas.microsoft.com/office/drawing/2014/main" id="{6AB0D26D-D449-8896-A1CC-D50DD5C543B1}"/>
              </a:ext>
            </a:extLst>
          </p:cNvPr>
          <p:cNvGraphicFramePr>
            <a:graphicFrameLocks noGrp="1"/>
          </p:cNvGraphicFramePr>
          <p:nvPr>
            <p:extLst>
              <p:ext uri="{D42A27DB-BD31-4B8C-83A1-F6EECF244321}">
                <p14:modId xmlns:p14="http://schemas.microsoft.com/office/powerpoint/2010/main" val="2898923479"/>
              </p:ext>
            </p:extLst>
          </p:nvPr>
        </p:nvGraphicFramePr>
        <p:xfrm>
          <a:off x="909360" y="2175933"/>
          <a:ext cx="10373275" cy="3792255"/>
        </p:xfrm>
        <a:graphic>
          <a:graphicData uri="http://schemas.openxmlformats.org/drawingml/2006/table">
            <a:tbl>
              <a:tblPr>
                <a:tableStyleId>{8799B23B-EC83-4686-B30A-512413B5E67A}</a:tableStyleId>
              </a:tblPr>
              <a:tblGrid>
                <a:gridCol w="4740908">
                  <a:extLst>
                    <a:ext uri="{9D8B030D-6E8A-4147-A177-3AD203B41FA5}">
                      <a16:colId xmlns:a16="http://schemas.microsoft.com/office/drawing/2014/main" val="3507170094"/>
                    </a:ext>
                  </a:extLst>
                </a:gridCol>
                <a:gridCol w="996900">
                  <a:extLst>
                    <a:ext uri="{9D8B030D-6E8A-4147-A177-3AD203B41FA5}">
                      <a16:colId xmlns:a16="http://schemas.microsoft.com/office/drawing/2014/main" val="3417411334"/>
                    </a:ext>
                  </a:extLst>
                </a:gridCol>
                <a:gridCol w="1732908">
                  <a:extLst>
                    <a:ext uri="{9D8B030D-6E8A-4147-A177-3AD203B41FA5}">
                      <a16:colId xmlns:a16="http://schemas.microsoft.com/office/drawing/2014/main" val="3677099402"/>
                    </a:ext>
                  </a:extLst>
                </a:gridCol>
                <a:gridCol w="521392">
                  <a:extLst>
                    <a:ext uri="{9D8B030D-6E8A-4147-A177-3AD203B41FA5}">
                      <a16:colId xmlns:a16="http://schemas.microsoft.com/office/drawing/2014/main" val="887827252"/>
                    </a:ext>
                  </a:extLst>
                </a:gridCol>
                <a:gridCol w="2381167">
                  <a:extLst>
                    <a:ext uri="{9D8B030D-6E8A-4147-A177-3AD203B41FA5}">
                      <a16:colId xmlns:a16="http://schemas.microsoft.com/office/drawing/2014/main" val="80178288"/>
                    </a:ext>
                  </a:extLst>
                </a:gridCol>
              </a:tblGrid>
              <a:tr h="461517">
                <a:tc>
                  <a:txBody>
                    <a:bodyPr/>
                    <a:lstStyle/>
                    <a:p>
                      <a:pPr algn="ctr" fontAlgn="b"/>
                      <a:r>
                        <a:rPr lang="en-GB" sz="1200" b="1" i="0" u="none" strike="noStrike" dirty="0">
                          <a:solidFill>
                            <a:srgbClr val="000000"/>
                          </a:solidFill>
                          <a:effectLst/>
                          <a:latin typeface="Arial" panose="020B0604020202020204" pitchFamily="34" charset="0"/>
                        </a:rPr>
                        <a:t>Course Title</a:t>
                      </a:r>
                    </a:p>
                  </a:txBody>
                  <a:tcPr marL="2492" marR="2492" marT="2492" marB="0" anchor="b">
                    <a:solidFill>
                      <a:schemeClr val="accent5">
                        <a:lumMod val="20000"/>
                        <a:lumOff val="80000"/>
                      </a:schemeClr>
                    </a:solidFill>
                  </a:tcPr>
                </a:tc>
                <a:tc>
                  <a:txBody>
                    <a:bodyPr/>
                    <a:lstStyle/>
                    <a:p>
                      <a:pPr algn="ctr" fontAlgn="b"/>
                      <a:r>
                        <a:rPr lang="en-GB" sz="1200" b="1" i="0" u="none" strike="noStrike" dirty="0">
                          <a:solidFill>
                            <a:srgbClr val="000000"/>
                          </a:solidFill>
                          <a:effectLst/>
                          <a:latin typeface="Arial" panose="020B0604020202020204" pitchFamily="34" charset="0"/>
                        </a:rPr>
                        <a:t>Attendance</a:t>
                      </a:r>
                    </a:p>
                  </a:txBody>
                  <a:tcPr marL="2492" marR="2492" marT="2492" marB="0" anchor="b">
                    <a:solidFill>
                      <a:schemeClr val="accent5">
                        <a:lumMod val="20000"/>
                        <a:lumOff val="80000"/>
                      </a:schemeClr>
                    </a:solidFill>
                  </a:tcPr>
                </a:tc>
                <a:tc>
                  <a:txBody>
                    <a:bodyPr/>
                    <a:lstStyle/>
                    <a:p>
                      <a:pPr algn="ctr" fontAlgn="b"/>
                      <a:r>
                        <a:rPr lang="en-GB" sz="1200" b="1" i="0" u="none" strike="noStrike" dirty="0">
                          <a:solidFill>
                            <a:srgbClr val="000000"/>
                          </a:solidFill>
                          <a:effectLst/>
                          <a:latin typeface="Arial" panose="020B0604020202020204" pitchFamily="34" charset="0"/>
                        </a:rPr>
                        <a:t>Audience</a:t>
                      </a:r>
                    </a:p>
                  </a:txBody>
                  <a:tcPr marL="2492" marR="2492" marT="2492" marB="0" anchor="b">
                    <a:solidFill>
                      <a:schemeClr val="accent5">
                        <a:lumMod val="20000"/>
                        <a:lumOff val="80000"/>
                      </a:schemeClr>
                    </a:solidFill>
                  </a:tcPr>
                </a:tc>
                <a:tc>
                  <a:txBody>
                    <a:bodyPr/>
                    <a:lstStyle/>
                    <a:p>
                      <a:pPr algn="ctr" fontAlgn="b"/>
                      <a:r>
                        <a:rPr lang="en-GB" sz="1200" b="1" i="0" u="none" strike="noStrike" dirty="0">
                          <a:solidFill>
                            <a:srgbClr val="000000"/>
                          </a:solidFill>
                          <a:effectLst/>
                          <a:latin typeface="Arial" panose="020B0604020202020204" pitchFamily="34" charset="0"/>
                        </a:rPr>
                        <a:t>RDF</a:t>
                      </a:r>
                    </a:p>
                  </a:txBody>
                  <a:tcPr marL="2492" marR="2492" marT="2492" marB="0" anchor="b">
                    <a:solidFill>
                      <a:schemeClr val="accent5">
                        <a:lumMod val="20000"/>
                        <a:lumOff val="80000"/>
                      </a:schemeClr>
                    </a:solidFill>
                  </a:tcPr>
                </a:tc>
                <a:tc>
                  <a:txBody>
                    <a:bodyPr/>
                    <a:lstStyle/>
                    <a:p>
                      <a:pPr algn="ctr" fontAlgn="b"/>
                      <a:r>
                        <a:rPr lang="en-GB" sz="1200" b="1" i="0" u="none" strike="noStrike" dirty="0">
                          <a:solidFill>
                            <a:srgbClr val="000000"/>
                          </a:solidFill>
                          <a:effectLst/>
                          <a:latin typeface="Arial" panose="020B0604020202020204" pitchFamily="34" charset="0"/>
                        </a:rPr>
                        <a:t>Training Provider</a:t>
                      </a:r>
                    </a:p>
                  </a:txBody>
                  <a:tcPr marL="2492" marR="2492" marT="2492" marB="0" anchor="b">
                    <a:solidFill>
                      <a:schemeClr val="accent5">
                        <a:lumMod val="20000"/>
                        <a:lumOff val="80000"/>
                      </a:schemeClr>
                    </a:solidFill>
                  </a:tcPr>
                </a:tc>
                <a:extLst>
                  <a:ext uri="{0D108BD9-81ED-4DB2-BD59-A6C34878D82A}">
                    <a16:rowId xmlns:a16="http://schemas.microsoft.com/office/drawing/2014/main" val="2920688454"/>
                  </a:ext>
                </a:extLst>
              </a:tr>
              <a:tr h="185873">
                <a:tc>
                  <a:txBody>
                    <a:bodyPr/>
                    <a:lstStyle/>
                    <a:p>
                      <a:pPr algn="l" fontAlgn="b"/>
                      <a:r>
                        <a:rPr lang="en-GB" sz="1000" u="none" strike="noStrike" dirty="0">
                          <a:effectLst/>
                        </a:rPr>
                        <a:t>DSD: An Introduction to R with </a:t>
                      </a:r>
                      <a:r>
                        <a:rPr lang="en-GB" sz="1000" u="none" strike="noStrike" dirty="0" err="1">
                          <a:effectLst/>
                        </a:rPr>
                        <a:t>Rstudio</a:t>
                      </a:r>
                      <a:r>
                        <a:rPr lang="en-GB" sz="1000" u="none" strike="noStrike" dirty="0">
                          <a:effectLst/>
                        </a:rPr>
                        <a:t> - Part 1 (Remote classroom)</a:t>
                      </a:r>
                      <a:endParaRPr lang="en-GB" sz="1000" b="0" i="0" u="none" strike="noStrike" dirty="0">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dirty="0">
                          <a:effectLst/>
                        </a:rPr>
                        <a:t>1507</a:t>
                      </a:r>
                      <a:endParaRPr lang="en-GB" sz="1000" b="0" i="0" u="none" strike="noStrike" dirty="0">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dirty="0">
                          <a:effectLst/>
                        </a:rPr>
                        <a:t>Research Staff only</a:t>
                      </a:r>
                      <a:endParaRPr lang="en-GB" sz="1000" b="0" i="0" u="none" strike="noStrike" dirty="0">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A</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dirty="0">
                          <a:effectLst/>
                        </a:rPr>
                        <a:t>UCL Digital Skills Development (ISD)</a:t>
                      </a:r>
                      <a:endParaRPr lang="en-GB" sz="1000" b="0" i="0" u="none" strike="noStrike" dirty="0">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963047293"/>
                  </a:ext>
                </a:extLst>
              </a:tr>
              <a:tr h="185873">
                <a:tc>
                  <a:txBody>
                    <a:bodyPr/>
                    <a:lstStyle/>
                    <a:p>
                      <a:pPr algn="l" fontAlgn="b"/>
                      <a:r>
                        <a:rPr lang="en-GB" sz="1000" u="none" strike="noStrike" dirty="0">
                          <a:effectLst/>
                        </a:rPr>
                        <a:t>Arena for PGTAs: Gateway </a:t>
                      </a:r>
                      <a:endParaRPr lang="en-GB" sz="1000" b="0" i="0" u="none" strike="noStrike" dirty="0">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679</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only</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D</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dirty="0">
                          <a:effectLst/>
                        </a:rPr>
                        <a:t>UCL Arena</a:t>
                      </a:r>
                      <a:endParaRPr lang="en-GB" sz="1000" b="0" i="0" u="none" strike="noStrike" dirty="0">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2500930381"/>
                  </a:ext>
                </a:extLst>
              </a:tr>
              <a:tr h="185873">
                <a:tc>
                  <a:txBody>
                    <a:bodyPr/>
                    <a:lstStyle/>
                    <a:p>
                      <a:pPr algn="l" fontAlgn="b"/>
                      <a:r>
                        <a:rPr lang="en-GB" sz="1000" u="none" strike="noStrike" dirty="0">
                          <a:effectLst/>
                        </a:rPr>
                        <a:t>Introduction to Research Integrity &amp; Support</a:t>
                      </a:r>
                      <a:endParaRPr lang="en-GB" sz="1000" b="0" i="0" u="none" strike="noStrike" dirty="0">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523</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only</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C</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UCL Research Integrity</a:t>
                      </a:r>
                      <a:endParaRPr lang="en-GB" sz="1000" b="0" i="0" u="none" strike="noStrike">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1664461986"/>
                  </a:ext>
                </a:extLst>
              </a:tr>
              <a:tr h="185873">
                <a:tc>
                  <a:txBody>
                    <a:bodyPr/>
                    <a:lstStyle/>
                    <a:p>
                      <a:pPr algn="l" fontAlgn="b"/>
                      <a:r>
                        <a:rPr lang="en-GB" sz="1000" u="none" strike="noStrike">
                          <a:effectLst/>
                        </a:rPr>
                        <a:t>Applying for an Early Career Research Fellowship</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440</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and Research Staff</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C</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UCL Careers</a:t>
                      </a:r>
                      <a:endParaRPr lang="en-GB" sz="1000" b="0" i="0" u="none" strike="noStrike">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4128126614"/>
                  </a:ext>
                </a:extLst>
              </a:tr>
              <a:tr h="185873">
                <a:tc>
                  <a:txBody>
                    <a:bodyPr/>
                    <a:lstStyle/>
                    <a:p>
                      <a:pPr algn="l" fontAlgn="b"/>
                      <a:r>
                        <a:rPr lang="en-GB" sz="1000" u="none" strike="noStrike">
                          <a:effectLst/>
                        </a:rPr>
                        <a:t>Spero introduction: How to think entrepreneurially about your career </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417</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and Research Staff</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B</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UCL Innovation &amp; Enterprise</a:t>
                      </a:r>
                      <a:endParaRPr lang="en-GB" sz="1000" b="0" i="0" u="none" strike="noStrike">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3464679355"/>
                  </a:ext>
                </a:extLst>
              </a:tr>
              <a:tr h="185873">
                <a:tc>
                  <a:txBody>
                    <a:bodyPr/>
                    <a:lstStyle/>
                    <a:p>
                      <a:pPr algn="l" fontAlgn="b"/>
                      <a:r>
                        <a:rPr lang="en-GB" sz="1000" u="none" strike="noStrike">
                          <a:effectLst/>
                        </a:rPr>
                        <a:t>Introduction to Doctoral Skills Development and the Research Log</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358</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only</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C</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dirty="0">
                          <a:effectLst/>
                        </a:rPr>
                        <a:t>UCL Organisational Development</a:t>
                      </a:r>
                      <a:endParaRPr lang="en-GB" sz="1000" b="0" i="0" u="none" strike="noStrike" dirty="0">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2610533824"/>
                  </a:ext>
                </a:extLst>
              </a:tr>
              <a:tr h="185873">
                <a:tc>
                  <a:txBody>
                    <a:bodyPr/>
                    <a:lstStyle/>
                    <a:p>
                      <a:pPr algn="l" fontAlgn="b"/>
                      <a:r>
                        <a:rPr lang="en-GB" sz="1000" u="none" strike="noStrike">
                          <a:effectLst/>
                        </a:rPr>
                        <a:t>Developing as a Doctoral Supervisor</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347</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Research Staff only</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D</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UCL Arena</a:t>
                      </a:r>
                      <a:endParaRPr lang="en-GB" sz="1000" b="0" i="0" u="none" strike="noStrike">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1957329890"/>
                  </a:ext>
                </a:extLst>
              </a:tr>
              <a:tr h="185873">
                <a:tc>
                  <a:txBody>
                    <a:bodyPr/>
                    <a:lstStyle/>
                    <a:p>
                      <a:pPr algn="l" fontAlgn="b"/>
                      <a:r>
                        <a:rPr lang="en-GB" sz="1000" u="none" strike="noStrike">
                          <a:effectLst/>
                        </a:rPr>
                        <a:t>Getting started with your systematic review</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272</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and Research Staff</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A</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UCL Library Services</a:t>
                      </a:r>
                      <a:endParaRPr lang="en-GB" sz="1000" b="0" i="0" u="none" strike="noStrike">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3323892713"/>
                  </a:ext>
                </a:extLst>
              </a:tr>
              <a:tr h="185873">
                <a:tc>
                  <a:txBody>
                    <a:bodyPr/>
                    <a:lstStyle/>
                    <a:p>
                      <a:pPr algn="l" fontAlgn="b"/>
                      <a:r>
                        <a:rPr lang="en-GB" sz="1000" u="none" strike="noStrike">
                          <a:effectLst/>
                        </a:rPr>
                        <a:t>Academic Career Planning for PhD students</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270</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only</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B</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UCL Careers</a:t>
                      </a:r>
                      <a:endParaRPr lang="en-GB" sz="1000" b="0" i="0" u="none" strike="noStrike">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2139723114"/>
                  </a:ext>
                </a:extLst>
              </a:tr>
              <a:tr h="170897">
                <a:tc>
                  <a:txBody>
                    <a:bodyPr/>
                    <a:lstStyle/>
                    <a:p>
                      <a:pPr algn="l" fontAlgn="b"/>
                      <a:r>
                        <a:rPr lang="en-GB" sz="1000" u="none" strike="noStrike" dirty="0">
                          <a:effectLst/>
                        </a:rPr>
                        <a:t>Researchers Professional Careers Beyond Academia Conference - Life and Health Sciences</a:t>
                      </a:r>
                      <a:endParaRPr lang="en-GB" sz="1000" b="0" i="0" u="none" strike="noStrike" dirty="0">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261</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and Research Staff</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B</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UCL Careers</a:t>
                      </a:r>
                      <a:endParaRPr lang="en-GB" sz="1000" b="0" i="0" u="none" strike="noStrike">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3391395442"/>
                  </a:ext>
                </a:extLst>
              </a:tr>
              <a:tr h="185873">
                <a:tc>
                  <a:txBody>
                    <a:bodyPr/>
                    <a:lstStyle/>
                    <a:p>
                      <a:pPr algn="l" fontAlgn="b"/>
                      <a:r>
                        <a:rPr lang="en-GB" sz="1000" u="none" strike="noStrike">
                          <a:effectLst/>
                        </a:rPr>
                        <a:t>The Writing Series: Literature Review</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238</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only</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A</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UCL Organisational Development</a:t>
                      </a:r>
                      <a:endParaRPr lang="en-GB" sz="1000" b="0" i="0" u="none" strike="noStrike">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2345137351"/>
                  </a:ext>
                </a:extLst>
              </a:tr>
              <a:tr h="185873">
                <a:tc>
                  <a:txBody>
                    <a:bodyPr/>
                    <a:lstStyle/>
                    <a:p>
                      <a:pPr algn="l" fontAlgn="b"/>
                      <a:r>
                        <a:rPr lang="en-GB" sz="1000" u="none" strike="noStrike">
                          <a:effectLst/>
                        </a:rPr>
                        <a:t>Marketing Yourself Online: LinkedIn Lab</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229</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and Research Staff</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B</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UCL Careers</a:t>
                      </a:r>
                      <a:endParaRPr lang="en-GB" sz="1000" b="0" i="0" u="none" strike="noStrike">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2355696831"/>
                  </a:ext>
                </a:extLst>
              </a:tr>
              <a:tr h="185873">
                <a:tc>
                  <a:txBody>
                    <a:bodyPr/>
                    <a:lstStyle/>
                    <a:p>
                      <a:pPr algn="l" fontAlgn="b"/>
                      <a:r>
                        <a:rPr lang="en-GB" sz="1000" u="none" strike="noStrike">
                          <a:effectLst/>
                        </a:rPr>
                        <a:t>SPERO 1: Develop your entrepreneurial knowledge, skills and mindset</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215</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and Research Staff</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D</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UCL Innovation &amp; Enterprise</a:t>
                      </a:r>
                      <a:endParaRPr lang="en-GB" sz="1000" b="0" i="0" u="none" strike="noStrike">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742816347"/>
                  </a:ext>
                </a:extLst>
              </a:tr>
              <a:tr h="185873">
                <a:tc>
                  <a:txBody>
                    <a:bodyPr/>
                    <a:lstStyle/>
                    <a:p>
                      <a:pPr algn="l" fontAlgn="b"/>
                      <a:r>
                        <a:rPr lang="en-GB" sz="1000" u="none" strike="noStrike">
                          <a:effectLst/>
                        </a:rPr>
                        <a:t>How Do I know What I'll Like? Identifying your Motivators, Strengths and Interests</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215</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and Research Staff</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B</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UCL Careers</a:t>
                      </a:r>
                      <a:endParaRPr lang="en-GB" sz="1000" b="0" i="0" u="none" strike="noStrike">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28644645"/>
                  </a:ext>
                </a:extLst>
              </a:tr>
              <a:tr h="185873">
                <a:tc>
                  <a:txBody>
                    <a:bodyPr/>
                    <a:lstStyle/>
                    <a:p>
                      <a:pPr algn="l" fontAlgn="b"/>
                      <a:r>
                        <a:rPr lang="en-GB" sz="1000" u="none" strike="noStrike">
                          <a:effectLst/>
                        </a:rPr>
                        <a:t>Effective Academic Applications</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213</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and Research Staff</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B</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UCL Careers</a:t>
                      </a:r>
                      <a:endParaRPr lang="en-GB" sz="1000" b="0" i="0" u="none" strike="noStrike">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421728479"/>
                  </a:ext>
                </a:extLst>
              </a:tr>
              <a:tr h="185873">
                <a:tc>
                  <a:txBody>
                    <a:bodyPr/>
                    <a:lstStyle/>
                    <a:p>
                      <a:pPr algn="l" fontAlgn="b"/>
                      <a:r>
                        <a:rPr lang="en-GB" sz="1000" u="none" strike="noStrike">
                          <a:effectLst/>
                        </a:rPr>
                        <a:t>The PhD journey: Reading and literature review</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174</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only</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B</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UCL Organisational Development</a:t>
                      </a:r>
                      <a:endParaRPr lang="en-GB" sz="1000" b="0" i="0" u="none" strike="noStrike">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521729200"/>
                  </a:ext>
                </a:extLst>
              </a:tr>
              <a:tr h="185873">
                <a:tc>
                  <a:txBody>
                    <a:bodyPr/>
                    <a:lstStyle/>
                    <a:p>
                      <a:pPr algn="l" fontAlgn="b"/>
                      <a:r>
                        <a:rPr lang="en-GB" sz="1000" u="none" strike="noStrike">
                          <a:effectLst/>
                        </a:rPr>
                        <a:t>The PhD journey: Producing thesis and reports</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173</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only</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B</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UCL Organisational Development</a:t>
                      </a:r>
                      <a:endParaRPr lang="en-GB" sz="1000" b="0" i="0" u="none" strike="noStrike">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3404541924"/>
                  </a:ext>
                </a:extLst>
              </a:tr>
              <a:tr h="185873">
                <a:tc>
                  <a:txBody>
                    <a:bodyPr/>
                    <a:lstStyle/>
                    <a:p>
                      <a:pPr algn="l" fontAlgn="b"/>
                      <a:r>
                        <a:rPr lang="en-GB" sz="1000" u="none" strike="noStrike">
                          <a:effectLst/>
                        </a:rPr>
                        <a:t>Effective Academic Interviews</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169</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PGR and Research Staff</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a:effectLst/>
                        </a:rPr>
                        <a:t>B</a:t>
                      </a:r>
                      <a:endParaRPr lang="en-GB" sz="1000" b="0" i="0" u="none" strike="noStrike">
                        <a:solidFill>
                          <a:srgbClr val="000000"/>
                        </a:solidFill>
                        <a:effectLst/>
                        <a:latin typeface="Arial" panose="020B0604020202020204" pitchFamily="34" charset="0"/>
                      </a:endParaRPr>
                    </a:p>
                  </a:txBody>
                  <a:tcPr marL="2492" marR="2492" marT="2492" marB="0" anchor="b"/>
                </a:tc>
                <a:tc>
                  <a:txBody>
                    <a:bodyPr/>
                    <a:lstStyle/>
                    <a:p>
                      <a:pPr algn="ctr" fontAlgn="b"/>
                      <a:r>
                        <a:rPr lang="en-GB" sz="1000" u="none" strike="noStrike" dirty="0">
                          <a:effectLst/>
                        </a:rPr>
                        <a:t>UCL Careers</a:t>
                      </a:r>
                      <a:endParaRPr lang="en-GB" sz="1000" b="0" i="0" u="none" strike="noStrike" dirty="0">
                        <a:solidFill>
                          <a:srgbClr val="000000"/>
                        </a:solidFill>
                        <a:effectLst/>
                        <a:latin typeface="Arial" panose="020B0604020202020204" pitchFamily="34" charset="0"/>
                      </a:endParaRPr>
                    </a:p>
                  </a:txBody>
                  <a:tcPr marL="2492" marR="2492" marT="2492" marB="0" anchor="b"/>
                </a:tc>
                <a:extLst>
                  <a:ext uri="{0D108BD9-81ED-4DB2-BD59-A6C34878D82A}">
                    <a16:rowId xmlns:a16="http://schemas.microsoft.com/office/drawing/2014/main" val="2785170273"/>
                  </a:ext>
                </a:extLst>
              </a:tr>
            </a:tbl>
          </a:graphicData>
        </a:graphic>
      </p:graphicFrame>
    </p:spTree>
    <p:extLst>
      <p:ext uri="{BB962C8B-B14F-4D97-AF65-F5344CB8AC3E}">
        <p14:creationId xmlns:p14="http://schemas.microsoft.com/office/powerpoint/2010/main" val="626427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59A5-FBB2-4190-8081-20F5B16BB927}"/>
              </a:ext>
            </a:extLst>
          </p:cNvPr>
          <p:cNvSpPr>
            <a:spLocks noGrp="1"/>
          </p:cNvSpPr>
          <p:nvPr>
            <p:ph type="title"/>
          </p:nvPr>
        </p:nvSpPr>
        <p:spPr>
          <a:xfrm>
            <a:off x="334561" y="0"/>
            <a:ext cx="10545249" cy="604434"/>
          </a:xfrm>
        </p:spPr>
        <p:txBody>
          <a:bodyPr>
            <a:normAutofit/>
          </a:bodyPr>
          <a:lstStyle/>
          <a:p>
            <a:r>
              <a:rPr lang="en-GB" b="1" dirty="0"/>
              <a:t>Direction for 23-24 academic year</a:t>
            </a:r>
          </a:p>
        </p:txBody>
      </p:sp>
      <p:grpSp>
        <p:nvGrpSpPr>
          <p:cNvPr id="10" name="Group 9">
            <a:extLst>
              <a:ext uri="{FF2B5EF4-FFF2-40B4-BE49-F238E27FC236}">
                <a16:creationId xmlns:a16="http://schemas.microsoft.com/office/drawing/2014/main" id="{05F2EB6C-F02E-4749-A0E3-12F4D72D5DD9}"/>
              </a:ext>
            </a:extLst>
          </p:cNvPr>
          <p:cNvGrpSpPr/>
          <p:nvPr/>
        </p:nvGrpSpPr>
        <p:grpSpPr>
          <a:xfrm>
            <a:off x="6074596" y="931822"/>
            <a:ext cx="6117404" cy="3530616"/>
            <a:chOff x="605368" y="1160220"/>
            <a:chExt cx="6117404" cy="3269337"/>
          </a:xfrm>
          <a:effectLst/>
        </p:grpSpPr>
        <p:grpSp>
          <p:nvGrpSpPr>
            <p:cNvPr id="11" name="Group 10">
              <a:extLst>
                <a:ext uri="{FF2B5EF4-FFF2-40B4-BE49-F238E27FC236}">
                  <a16:creationId xmlns:a16="http://schemas.microsoft.com/office/drawing/2014/main" id="{190EDD80-9A13-6748-BF1A-17278510D511}"/>
                </a:ext>
              </a:extLst>
            </p:cNvPr>
            <p:cNvGrpSpPr/>
            <p:nvPr/>
          </p:nvGrpSpPr>
          <p:grpSpPr>
            <a:xfrm>
              <a:off x="605368" y="1434301"/>
              <a:ext cx="6117404" cy="2995256"/>
              <a:chOff x="605368" y="1434301"/>
              <a:chExt cx="6117404" cy="2995256"/>
            </a:xfrm>
          </p:grpSpPr>
          <p:sp>
            <p:nvSpPr>
              <p:cNvPr id="13" name="Rectangle 12">
                <a:extLst>
                  <a:ext uri="{FF2B5EF4-FFF2-40B4-BE49-F238E27FC236}">
                    <a16:creationId xmlns:a16="http://schemas.microsoft.com/office/drawing/2014/main" id="{6448D94F-8710-BE49-B34A-B29581BFE495}"/>
                  </a:ext>
                </a:extLst>
              </p:cNvPr>
              <p:cNvSpPr/>
              <p:nvPr/>
            </p:nvSpPr>
            <p:spPr>
              <a:xfrm>
                <a:off x="605368" y="1434301"/>
                <a:ext cx="6117404" cy="2995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B50DC6-AA2F-004B-8B28-82B5BA16E649}"/>
                  </a:ext>
                </a:extLst>
              </p:cNvPr>
              <p:cNvSpPr/>
              <p:nvPr/>
            </p:nvSpPr>
            <p:spPr>
              <a:xfrm>
                <a:off x="706053" y="1697429"/>
                <a:ext cx="5869852" cy="1181029"/>
              </a:xfrm>
              <a:prstGeom prst="rect">
                <a:avLst/>
              </a:prstGeom>
            </p:spPr>
            <p:txBody>
              <a:bodyPr wrap="square" lIns="91440" tIns="45720" rIns="91440" bIns="45720" anchor="t">
                <a:spAutoFit/>
              </a:bodyPr>
              <a:lstStyle/>
              <a:p>
                <a:pPr marL="285750" indent="-285750">
                  <a:lnSpc>
                    <a:spcPct val="110000"/>
                  </a:lnSpc>
                  <a:spcBef>
                    <a:spcPts val="600"/>
                  </a:spcBef>
                  <a:buFont typeface="Arial"/>
                  <a:buChar char="•"/>
                </a:pPr>
                <a:r>
                  <a:rPr lang="en-GB" sz="1550" dirty="0">
                    <a:solidFill>
                      <a:schemeClr val="tx1">
                        <a:lumMod val="85000"/>
                        <a:lumOff val="15000"/>
                      </a:schemeClr>
                    </a:solidFill>
                    <a:latin typeface="Arial"/>
                    <a:ea typeface="+mn-lt"/>
                    <a:cs typeface="+mn-lt"/>
                  </a:rPr>
                  <a:t>Improve overall NPS 8.29 to 8.6.</a:t>
                </a:r>
              </a:p>
              <a:p>
                <a:pPr marL="285750" indent="-285750">
                  <a:lnSpc>
                    <a:spcPct val="110000"/>
                  </a:lnSpc>
                  <a:spcBef>
                    <a:spcPts val="600"/>
                  </a:spcBef>
                  <a:buFont typeface="Arial"/>
                  <a:buChar char="•"/>
                </a:pPr>
                <a:r>
                  <a:rPr lang="en-GB" sz="1550" dirty="0">
                    <a:solidFill>
                      <a:schemeClr val="tx1">
                        <a:lumMod val="85000"/>
                        <a:lumOff val="15000"/>
                      </a:schemeClr>
                    </a:solidFill>
                    <a:latin typeface="Arial"/>
                    <a:ea typeface="+mn-lt"/>
                    <a:cs typeface="+mn-lt"/>
                  </a:rPr>
                  <a:t>less volume, better quality, clearer pathways. </a:t>
                </a:r>
              </a:p>
              <a:p>
                <a:pPr marL="285750" indent="-285750">
                  <a:lnSpc>
                    <a:spcPct val="110000"/>
                  </a:lnSpc>
                  <a:spcBef>
                    <a:spcPts val="600"/>
                  </a:spcBef>
                  <a:buFont typeface="Arial"/>
                  <a:buChar char="•"/>
                </a:pPr>
                <a:r>
                  <a:rPr lang="en-GB" sz="1550" dirty="0">
                    <a:solidFill>
                      <a:schemeClr val="tx1">
                        <a:lumMod val="85000"/>
                        <a:lumOff val="15000"/>
                      </a:schemeClr>
                    </a:solidFill>
                    <a:latin typeface="Arial"/>
                    <a:ea typeface="+mn-lt"/>
                    <a:cs typeface="+mn-lt"/>
                  </a:rPr>
                  <a:t>Research staff development distinct to that of doctoral researchers.</a:t>
                </a:r>
              </a:p>
            </p:txBody>
          </p:sp>
        </p:grpSp>
        <p:sp>
          <p:nvSpPr>
            <p:cNvPr id="12" name="Rectangle 11">
              <a:extLst>
                <a:ext uri="{FF2B5EF4-FFF2-40B4-BE49-F238E27FC236}">
                  <a16:creationId xmlns:a16="http://schemas.microsoft.com/office/drawing/2014/main" id="{CBE5DB2C-7538-5B4D-8726-5DAC8837028A}"/>
                </a:ext>
              </a:extLst>
            </p:cNvPr>
            <p:cNvSpPr/>
            <p:nvPr/>
          </p:nvSpPr>
          <p:spPr>
            <a:xfrm>
              <a:off x="819862" y="1160220"/>
              <a:ext cx="2437759" cy="482781"/>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6400" indent="-212400"/>
              <a:r>
                <a:rPr lang="en-US" b="1" dirty="0">
                  <a:latin typeface="Arial" panose="020B0604020202020204" pitchFamily="34" charset="0"/>
                  <a:cs typeface="Arial" panose="020B0604020202020204" pitchFamily="34" charset="0"/>
                </a:rPr>
                <a:t>To achieve</a:t>
              </a:r>
            </a:p>
          </p:txBody>
        </p:sp>
      </p:grpSp>
      <p:sp>
        <p:nvSpPr>
          <p:cNvPr id="3" name="Rectangle 2">
            <a:extLst>
              <a:ext uri="{FF2B5EF4-FFF2-40B4-BE49-F238E27FC236}">
                <a16:creationId xmlns:a16="http://schemas.microsoft.com/office/drawing/2014/main" id="{288C48C7-7CDB-F005-30B7-F965EDC268CC}"/>
              </a:ext>
            </a:extLst>
          </p:cNvPr>
          <p:cNvSpPr/>
          <p:nvPr/>
        </p:nvSpPr>
        <p:spPr>
          <a:xfrm>
            <a:off x="334561" y="931822"/>
            <a:ext cx="2437759" cy="442406"/>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6400" indent="-212400"/>
            <a:r>
              <a:rPr lang="en-US" b="1" dirty="0">
                <a:latin typeface="Arial" panose="020B0604020202020204" pitchFamily="34" charset="0"/>
                <a:cs typeface="Arial" panose="020B0604020202020204" pitchFamily="34" charset="0"/>
              </a:rPr>
              <a:t>Actions Now</a:t>
            </a:r>
          </a:p>
        </p:txBody>
      </p:sp>
      <p:sp>
        <p:nvSpPr>
          <p:cNvPr id="4" name="Rectangle 3">
            <a:extLst>
              <a:ext uri="{FF2B5EF4-FFF2-40B4-BE49-F238E27FC236}">
                <a16:creationId xmlns:a16="http://schemas.microsoft.com/office/drawing/2014/main" id="{8ACBCE9C-4C19-4005-F9D2-72A63AF048DA}"/>
              </a:ext>
            </a:extLst>
          </p:cNvPr>
          <p:cNvSpPr/>
          <p:nvPr/>
        </p:nvSpPr>
        <p:spPr>
          <a:xfrm>
            <a:off x="226148" y="1512612"/>
            <a:ext cx="5312719" cy="6158289"/>
          </a:xfrm>
          <a:prstGeom prst="rect">
            <a:avLst/>
          </a:prstGeom>
        </p:spPr>
        <p:txBody>
          <a:bodyPr wrap="square" lIns="91440" tIns="45720" rIns="91440" bIns="45720" anchor="t">
            <a:spAutoFit/>
          </a:bodyPr>
          <a:lstStyle/>
          <a:p>
            <a:pPr marL="285750" indent="-285750">
              <a:lnSpc>
                <a:spcPct val="110000"/>
              </a:lnSpc>
              <a:spcBef>
                <a:spcPts val="600"/>
              </a:spcBef>
              <a:buFont typeface="Arial"/>
              <a:buChar char="•"/>
            </a:pPr>
            <a:r>
              <a:rPr lang="en-GB" sz="1550" dirty="0">
                <a:solidFill>
                  <a:schemeClr val="tx1">
                    <a:lumMod val="85000"/>
                    <a:lumOff val="15000"/>
                  </a:schemeClr>
                </a:solidFill>
                <a:latin typeface="Arial"/>
                <a:ea typeface="+mn-lt"/>
                <a:cs typeface="+mn-lt"/>
              </a:rPr>
              <a:t>Commissioning decisions:</a:t>
            </a:r>
          </a:p>
          <a:p>
            <a:pPr>
              <a:lnSpc>
                <a:spcPct val="90000"/>
              </a:lnSpc>
              <a:spcBef>
                <a:spcPts val="600"/>
              </a:spcBef>
            </a:pPr>
            <a:r>
              <a:rPr lang="en-GB" sz="1550" dirty="0">
                <a:solidFill>
                  <a:schemeClr val="tx1">
                    <a:lumMod val="85000"/>
                    <a:lumOff val="15000"/>
                  </a:schemeClr>
                </a:solidFill>
                <a:latin typeface="Arial" panose="020B0604020202020204" pitchFamily="34" charset="0"/>
                <a:cs typeface="Arial" panose="020B0604020202020204" pitchFamily="34" charset="0"/>
              </a:rPr>
              <a:t>- Increased repeats on courses of high interest and </a:t>
            </a:r>
            <a:r>
              <a:rPr lang="en-GB" sz="1550" dirty="0">
                <a:solidFill>
                  <a:schemeClr val="tx1">
                    <a:lumMod val="85000"/>
                    <a:lumOff val="15000"/>
                  </a:schemeClr>
                </a:solidFill>
                <a:latin typeface="Arial"/>
                <a:cs typeface="Arial"/>
              </a:rPr>
              <a:t>reduced courses of low interest. </a:t>
            </a:r>
          </a:p>
          <a:p>
            <a:pPr>
              <a:lnSpc>
                <a:spcPct val="90000"/>
              </a:lnSpc>
              <a:spcBef>
                <a:spcPts val="600"/>
              </a:spcBef>
            </a:pPr>
            <a:r>
              <a:rPr lang="en-GB" sz="1550" dirty="0">
                <a:solidFill>
                  <a:schemeClr val="tx1">
                    <a:lumMod val="85000"/>
                    <a:lumOff val="15000"/>
                  </a:schemeClr>
                </a:solidFill>
                <a:latin typeface="Arial"/>
                <a:cs typeface="Arial"/>
              </a:rPr>
              <a:t>- Stopped contracting externals where a similar session is being delivered by UCL internal department or function.</a:t>
            </a:r>
          </a:p>
          <a:p>
            <a:pPr>
              <a:lnSpc>
                <a:spcPct val="90000"/>
              </a:lnSpc>
              <a:spcBef>
                <a:spcPts val="600"/>
              </a:spcBef>
            </a:pPr>
            <a:r>
              <a:rPr lang="en-GB" sz="1550" dirty="0">
                <a:solidFill>
                  <a:schemeClr val="tx1">
                    <a:lumMod val="85000"/>
                    <a:lumOff val="15000"/>
                  </a:schemeClr>
                </a:solidFill>
                <a:latin typeface="Arial"/>
                <a:cs typeface="Arial"/>
              </a:rPr>
              <a:t>- Stop courses with low NPS scores (NPS &lt; 7.5).</a:t>
            </a:r>
          </a:p>
          <a:p>
            <a:pPr>
              <a:lnSpc>
                <a:spcPct val="110000"/>
              </a:lnSpc>
              <a:spcBef>
                <a:spcPts val="600"/>
              </a:spcBef>
            </a:pPr>
            <a:endParaRPr lang="en-GB" sz="1550" dirty="0">
              <a:solidFill>
                <a:schemeClr val="tx1">
                  <a:lumMod val="85000"/>
                  <a:lumOff val="15000"/>
                </a:schemeClr>
              </a:solidFill>
              <a:latin typeface="Arial"/>
              <a:ea typeface="+mn-lt"/>
              <a:cs typeface="+mn-lt"/>
            </a:endParaRPr>
          </a:p>
          <a:p>
            <a:pPr marL="285750" indent="-285750">
              <a:lnSpc>
                <a:spcPct val="110000"/>
              </a:lnSpc>
              <a:spcBef>
                <a:spcPts val="600"/>
              </a:spcBef>
              <a:buFont typeface="Arial"/>
              <a:buChar char="•"/>
            </a:pPr>
            <a:r>
              <a:rPr lang="en-GB" sz="1550" dirty="0">
                <a:solidFill>
                  <a:schemeClr val="tx1">
                    <a:lumMod val="85000"/>
                    <a:lumOff val="15000"/>
                  </a:schemeClr>
                </a:solidFill>
                <a:latin typeface="Arial"/>
                <a:ea typeface="+mn-lt"/>
                <a:cs typeface="+mn-lt"/>
              </a:rPr>
              <a:t>More focused course collections:</a:t>
            </a:r>
          </a:p>
          <a:p>
            <a:pPr>
              <a:lnSpc>
                <a:spcPct val="110000"/>
              </a:lnSpc>
              <a:spcBef>
                <a:spcPts val="600"/>
              </a:spcBef>
            </a:pPr>
            <a:r>
              <a:rPr lang="en-GB" sz="1550" dirty="0">
                <a:solidFill>
                  <a:schemeClr val="tx1">
                    <a:lumMod val="85000"/>
                    <a:lumOff val="15000"/>
                  </a:schemeClr>
                </a:solidFill>
                <a:latin typeface="Arial"/>
                <a:ea typeface="+mn-lt"/>
                <a:cs typeface="+mn-lt"/>
              </a:rPr>
              <a:t>- New course collections mapped to RDF which may span multiple training providers. </a:t>
            </a:r>
          </a:p>
          <a:p>
            <a:pPr>
              <a:lnSpc>
                <a:spcPct val="110000"/>
              </a:lnSpc>
              <a:spcBef>
                <a:spcPts val="600"/>
              </a:spcBef>
            </a:pPr>
            <a:r>
              <a:rPr lang="en-GB" sz="1550" dirty="0">
                <a:solidFill>
                  <a:schemeClr val="tx1">
                    <a:lumMod val="85000"/>
                    <a:lumOff val="15000"/>
                  </a:schemeClr>
                </a:solidFill>
                <a:latin typeface="Arial"/>
                <a:ea typeface="+mn-lt"/>
                <a:cs typeface="+mn-lt"/>
              </a:rPr>
              <a:t>- Communications focused on ‘themes’ rather than individual sessions. </a:t>
            </a:r>
          </a:p>
          <a:p>
            <a:pPr>
              <a:lnSpc>
                <a:spcPct val="110000"/>
              </a:lnSpc>
              <a:spcBef>
                <a:spcPts val="600"/>
              </a:spcBef>
            </a:pPr>
            <a:endParaRPr lang="en-GB" sz="1550" dirty="0">
              <a:solidFill>
                <a:schemeClr val="tx1">
                  <a:lumMod val="85000"/>
                  <a:lumOff val="15000"/>
                </a:schemeClr>
              </a:solidFill>
              <a:latin typeface="Arial"/>
              <a:ea typeface="+mn-lt"/>
              <a:cs typeface="+mn-lt"/>
            </a:endParaRPr>
          </a:p>
          <a:p>
            <a:pPr marL="285750" indent="-285750">
              <a:lnSpc>
                <a:spcPct val="110000"/>
              </a:lnSpc>
              <a:spcBef>
                <a:spcPts val="600"/>
              </a:spcBef>
              <a:buFont typeface="Arial" panose="020B0604020202020204" pitchFamily="34" charset="0"/>
              <a:buChar char="•"/>
            </a:pPr>
            <a:r>
              <a:rPr lang="en-GB" sz="1550" dirty="0">
                <a:solidFill>
                  <a:schemeClr val="tx1">
                    <a:lumMod val="85000"/>
                    <a:lumOff val="15000"/>
                  </a:schemeClr>
                </a:solidFill>
                <a:latin typeface="Arial"/>
                <a:ea typeface="+mn-lt"/>
                <a:cs typeface="+mn-lt"/>
              </a:rPr>
              <a:t>Clearer developmental pathways:</a:t>
            </a:r>
          </a:p>
          <a:p>
            <a:pPr>
              <a:lnSpc>
                <a:spcPct val="110000"/>
              </a:lnSpc>
              <a:spcBef>
                <a:spcPts val="600"/>
              </a:spcBef>
            </a:pPr>
            <a:r>
              <a:rPr lang="en-GB" sz="1550" dirty="0">
                <a:solidFill>
                  <a:schemeClr val="tx1">
                    <a:lumMod val="85000"/>
                    <a:lumOff val="15000"/>
                  </a:schemeClr>
                </a:solidFill>
                <a:latin typeface="Arial"/>
                <a:ea typeface="+mn-lt"/>
                <a:cs typeface="+mn-lt"/>
              </a:rPr>
              <a:t>- Continued developmental pathways for research staff vs doctoral researchers.</a:t>
            </a:r>
          </a:p>
          <a:p>
            <a:pPr>
              <a:lnSpc>
                <a:spcPct val="110000"/>
              </a:lnSpc>
              <a:spcBef>
                <a:spcPts val="600"/>
              </a:spcBef>
            </a:pPr>
            <a:r>
              <a:rPr lang="en-GB" sz="1550" dirty="0">
                <a:solidFill>
                  <a:schemeClr val="tx1">
                    <a:lumMod val="85000"/>
                    <a:lumOff val="15000"/>
                  </a:schemeClr>
                </a:solidFill>
                <a:latin typeface="Arial"/>
                <a:ea typeface="+mn-lt"/>
                <a:cs typeface="+mn-lt"/>
              </a:rPr>
              <a:t>- Develop skills through experiences.  </a:t>
            </a:r>
          </a:p>
          <a:p>
            <a:pPr marL="285750" indent="-285750">
              <a:lnSpc>
                <a:spcPct val="110000"/>
              </a:lnSpc>
              <a:spcBef>
                <a:spcPts val="600"/>
              </a:spcBef>
              <a:buFont typeface="Arial" panose="020B0604020202020204" pitchFamily="34" charset="0"/>
              <a:buChar char="•"/>
            </a:pPr>
            <a:endParaRPr lang="en-GB" sz="1550" dirty="0">
              <a:solidFill>
                <a:schemeClr val="tx1">
                  <a:lumMod val="85000"/>
                  <a:lumOff val="15000"/>
                </a:schemeClr>
              </a:solidFill>
              <a:latin typeface="Arial"/>
              <a:ea typeface="+mn-lt"/>
              <a:cs typeface="+mn-lt"/>
            </a:endParaRPr>
          </a:p>
          <a:p>
            <a:pPr marL="285750" indent="-285750">
              <a:lnSpc>
                <a:spcPct val="110000"/>
              </a:lnSpc>
              <a:spcBef>
                <a:spcPts val="600"/>
              </a:spcBef>
              <a:buFont typeface="Arial"/>
              <a:buChar char="•"/>
            </a:pPr>
            <a:endParaRPr lang="en-GB" sz="1550" dirty="0">
              <a:solidFill>
                <a:schemeClr val="tx1">
                  <a:lumMod val="85000"/>
                  <a:lumOff val="15000"/>
                </a:schemeClr>
              </a:solidFill>
              <a:latin typeface="Arial"/>
              <a:ea typeface="+mn-lt"/>
              <a:cs typeface="+mn-lt"/>
            </a:endParaRPr>
          </a:p>
          <a:p>
            <a:pPr marL="285750" indent="-285750">
              <a:lnSpc>
                <a:spcPct val="110000"/>
              </a:lnSpc>
              <a:spcBef>
                <a:spcPts val="600"/>
              </a:spcBef>
              <a:buFont typeface="Arial"/>
              <a:buChar char="•"/>
            </a:pPr>
            <a:endParaRPr lang="en-GB" sz="1550" dirty="0">
              <a:solidFill>
                <a:schemeClr val="tx1">
                  <a:lumMod val="85000"/>
                  <a:lumOff val="15000"/>
                </a:schemeClr>
              </a:solidFill>
              <a:latin typeface="Arial"/>
              <a:ea typeface="+mn-lt"/>
              <a:cs typeface="+mn-lt"/>
            </a:endParaRPr>
          </a:p>
        </p:txBody>
      </p:sp>
    </p:spTree>
    <p:extLst>
      <p:ext uri="{BB962C8B-B14F-4D97-AF65-F5344CB8AC3E}">
        <p14:creationId xmlns:p14="http://schemas.microsoft.com/office/powerpoint/2010/main" val="2271895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100E-C4D0-4D0E-ABF5-9EC1C28497F5}"/>
              </a:ext>
            </a:extLst>
          </p:cNvPr>
          <p:cNvSpPr>
            <a:spLocks noGrp="1"/>
          </p:cNvSpPr>
          <p:nvPr>
            <p:ph type="title"/>
          </p:nvPr>
        </p:nvSpPr>
        <p:spPr>
          <a:xfrm>
            <a:off x="143621" y="0"/>
            <a:ext cx="12192000" cy="604521"/>
          </a:xfrm>
        </p:spPr>
        <p:txBody>
          <a:bodyPr>
            <a:normAutofit/>
          </a:bodyPr>
          <a:lstStyle/>
          <a:p>
            <a:r>
              <a:rPr lang="en-US" sz="2400"/>
              <a:t>Researcher attendance on all centrally-run training </a:t>
            </a:r>
            <a:r>
              <a:rPr lang="en-US" sz="2400" err="1"/>
              <a:t>programmes</a:t>
            </a:r>
            <a:endParaRPr lang="en-US" sz="2400">
              <a:highlight>
                <a:srgbClr val="FFFF00"/>
              </a:highlight>
            </a:endParaRPr>
          </a:p>
        </p:txBody>
      </p:sp>
      <p:graphicFrame>
        <p:nvGraphicFramePr>
          <p:cNvPr id="5" name="Table 4">
            <a:extLst>
              <a:ext uri="{FF2B5EF4-FFF2-40B4-BE49-F238E27FC236}">
                <a16:creationId xmlns:a16="http://schemas.microsoft.com/office/drawing/2014/main" id="{BBC2939D-A0C7-7430-0654-3CA0DA1427A8}"/>
              </a:ext>
            </a:extLst>
          </p:cNvPr>
          <p:cNvGraphicFramePr>
            <a:graphicFrameLocks noGrp="1"/>
          </p:cNvGraphicFramePr>
          <p:nvPr>
            <p:extLst>
              <p:ext uri="{D42A27DB-BD31-4B8C-83A1-F6EECF244321}">
                <p14:modId xmlns:p14="http://schemas.microsoft.com/office/powerpoint/2010/main" val="4026103068"/>
              </p:ext>
            </p:extLst>
          </p:nvPr>
        </p:nvGraphicFramePr>
        <p:xfrm>
          <a:off x="481013" y="957284"/>
          <a:ext cx="11087100" cy="5196840"/>
        </p:xfrm>
        <a:graphic>
          <a:graphicData uri="http://schemas.openxmlformats.org/drawingml/2006/table">
            <a:tbl>
              <a:tblPr firstRow="1" bandRow="1">
                <a:tableStyleId>{5C22544A-7EE6-4342-B048-85BDC9FD1C3A}</a:tableStyleId>
              </a:tblPr>
              <a:tblGrid>
                <a:gridCol w="2698582">
                  <a:extLst>
                    <a:ext uri="{9D8B030D-6E8A-4147-A177-3AD203B41FA5}">
                      <a16:colId xmlns:a16="http://schemas.microsoft.com/office/drawing/2014/main" val="770280601"/>
                    </a:ext>
                  </a:extLst>
                </a:gridCol>
                <a:gridCol w="2063918">
                  <a:extLst>
                    <a:ext uri="{9D8B030D-6E8A-4147-A177-3AD203B41FA5}">
                      <a16:colId xmlns:a16="http://schemas.microsoft.com/office/drawing/2014/main" val="1485895488"/>
                    </a:ext>
                  </a:extLst>
                </a:gridCol>
                <a:gridCol w="2028825">
                  <a:extLst>
                    <a:ext uri="{9D8B030D-6E8A-4147-A177-3AD203B41FA5}">
                      <a16:colId xmlns:a16="http://schemas.microsoft.com/office/drawing/2014/main" val="2164113566"/>
                    </a:ext>
                  </a:extLst>
                </a:gridCol>
                <a:gridCol w="2209800">
                  <a:extLst>
                    <a:ext uri="{9D8B030D-6E8A-4147-A177-3AD203B41FA5}">
                      <a16:colId xmlns:a16="http://schemas.microsoft.com/office/drawing/2014/main" val="2322303161"/>
                    </a:ext>
                  </a:extLst>
                </a:gridCol>
                <a:gridCol w="2085975">
                  <a:extLst>
                    <a:ext uri="{9D8B030D-6E8A-4147-A177-3AD203B41FA5}">
                      <a16:colId xmlns:a16="http://schemas.microsoft.com/office/drawing/2014/main" val="4085614415"/>
                    </a:ext>
                  </a:extLst>
                </a:gridCol>
              </a:tblGrid>
              <a:tr h="370548">
                <a:tc>
                  <a:txBody>
                    <a:bodyPr/>
                    <a:lstStyle/>
                    <a:p>
                      <a:pPr algn="ctr" fontAlgn="b"/>
                      <a:r>
                        <a:rPr lang="en-GB" sz="1100" u="none" strike="noStrike">
                          <a:effectLst/>
                          <a:latin typeface="Arial" panose="020B0604020202020204" pitchFamily="34" charset="0"/>
                          <a:cs typeface="Arial" panose="020B0604020202020204" pitchFamily="34" charset="0"/>
                        </a:rPr>
                        <a:t>Faculty</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a:effectLst/>
                          <a:latin typeface="Arial" panose="020B0604020202020204" pitchFamily="34" charset="0"/>
                          <a:cs typeface="Arial" panose="020B0604020202020204" pitchFamily="34" charset="0"/>
                        </a:rPr>
                        <a:t>Doctoral Students on DSDP (All course formats)</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a:effectLst/>
                          <a:latin typeface="Arial" panose="020B0604020202020204" pitchFamily="34" charset="0"/>
                          <a:cs typeface="Arial" panose="020B0604020202020204" pitchFamily="34" charset="0"/>
                        </a:rPr>
                        <a:t>Research Staff on RSDP      (All course formats)</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a:effectLst/>
                          <a:latin typeface="Arial" panose="020B0604020202020204" pitchFamily="34" charset="0"/>
                          <a:cs typeface="Arial" panose="020B0604020202020204" pitchFamily="34" charset="0"/>
                        </a:rPr>
                        <a:t>Research Staff on </a:t>
                      </a:r>
                    </a:p>
                    <a:p>
                      <a:pPr algn="ctr" fontAlgn="b"/>
                      <a:r>
                        <a:rPr lang="en-GB" sz="1100" u="none" strike="noStrike">
                          <a:effectLst/>
                          <a:latin typeface="Arial" panose="020B0604020202020204" pitchFamily="34" charset="0"/>
                          <a:cs typeface="Arial" panose="020B0604020202020204" pitchFamily="34" charset="0"/>
                        </a:rPr>
                        <a:t>All-Staff Courses (with PS Staff)</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a:effectLst/>
                          <a:latin typeface="Arial" panose="020B0604020202020204" pitchFamily="34" charset="0"/>
                          <a:cs typeface="Arial" panose="020B0604020202020204" pitchFamily="34" charset="0"/>
                        </a:rPr>
                        <a:t>Researchers (including Academics and TAs) on</a:t>
                      </a:r>
                    </a:p>
                    <a:p>
                      <a:pPr algn="ctr" fontAlgn="b"/>
                      <a:r>
                        <a:rPr lang="en-GB" sz="1100" u="none" strike="noStrike">
                          <a:effectLst/>
                          <a:latin typeface="Arial" panose="020B0604020202020204" pitchFamily="34" charset="0"/>
                          <a:cs typeface="Arial" panose="020B0604020202020204" pitchFamily="34" charset="0"/>
                        </a:rPr>
                        <a:t>Leadership Programmes</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513743997"/>
                  </a:ext>
                </a:extLst>
              </a:tr>
              <a:tr h="335280">
                <a:tc>
                  <a:txBody>
                    <a:bodyPr/>
                    <a:lstStyle/>
                    <a:p>
                      <a:pPr algn="ctr" fontAlgn="b"/>
                      <a:r>
                        <a:rPr lang="en-GB" sz="1100" b="0" i="0" u="none" strike="noStrike">
                          <a:solidFill>
                            <a:schemeClr val="bg1"/>
                          </a:solidFill>
                          <a:effectLst/>
                          <a:latin typeface="Calibri" panose="020F0502020204030204" pitchFamily="34" charset="0"/>
                        </a:rPr>
                        <a:t>Faculty of Arts &amp; Humanities</a:t>
                      </a:r>
                    </a:p>
                  </a:txBody>
                  <a:tcPr marL="0" marR="0" marT="0" marB="0" anchor="ctr">
                    <a:solidFill>
                      <a:schemeClr val="accent1"/>
                    </a:solidFill>
                  </a:tcP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432</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126</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0</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7</a:t>
                      </a:r>
                    </a:p>
                  </a:txBody>
                  <a:tcPr marL="7620" marR="7620" marT="7620" marB="0" anchor="ctr"/>
                </a:tc>
                <a:extLst>
                  <a:ext uri="{0D108BD9-81ED-4DB2-BD59-A6C34878D82A}">
                    <a16:rowId xmlns:a16="http://schemas.microsoft.com/office/drawing/2014/main" val="1993815940"/>
                  </a:ext>
                </a:extLst>
              </a:tr>
              <a:tr h="335280">
                <a:tc>
                  <a:txBody>
                    <a:bodyPr/>
                    <a:lstStyle/>
                    <a:p>
                      <a:pPr algn="ctr" fontAlgn="b"/>
                      <a:r>
                        <a:rPr lang="en-GB" sz="1100" b="0" i="0" u="none" strike="noStrike">
                          <a:solidFill>
                            <a:schemeClr val="bg1"/>
                          </a:solidFill>
                          <a:effectLst/>
                          <a:latin typeface="Calibri" panose="020F0502020204030204" pitchFamily="34" charset="0"/>
                        </a:rPr>
                        <a:t>Faculty of Brain Sciences</a:t>
                      </a:r>
                    </a:p>
                  </a:txBody>
                  <a:tcPr marL="0" marR="0" marT="0" marB="0" anchor="ctr">
                    <a:solidFill>
                      <a:schemeClr val="accent1"/>
                    </a:solidFill>
                  </a:tcP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1406</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542</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0</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69</a:t>
                      </a:r>
                    </a:p>
                  </a:txBody>
                  <a:tcPr marL="7620" marR="7620" marT="7620" marB="0" anchor="ctr"/>
                </a:tc>
                <a:extLst>
                  <a:ext uri="{0D108BD9-81ED-4DB2-BD59-A6C34878D82A}">
                    <a16:rowId xmlns:a16="http://schemas.microsoft.com/office/drawing/2014/main" val="3919479476"/>
                  </a:ext>
                </a:extLst>
              </a:tr>
              <a:tr h="335280">
                <a:tc>
                  <a:txBody>
                    <a:bodyPr/>
                    <a:lstStyle/>
                    <a:p>
                      <a:pPr algn="ctr" fontAlgn="b"/>
                      <a:r>
                        <a:rPr lang="en-GB" sz="1100" b="0" i="0" u="none" strike="noStrike">
                          <a:solidFill>
                            <a:schemeClr val="bg1"/>
                          </a:solidFill>
                          <a:effectLst/>
                          <a:latin typeface="Calibri" panose="020F0502020204030204" pitchFamily="34" charset="0"/>
                        </a:rPr>
                        <a:t>Faculty of Engineering Sciences</a:t>
                      </a:r>
                    </a:p>
                  </a:txBody>
                  <a:tcPr marL="0" marR="0" marT="0" marB="0" anchor="ctr">
                    <a:solidFill>
                      <a:schemeClr val="accent1"/>
                    </a:solidFill>
                  </a:tcP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1565</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433</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32</a:t>
                      </a:r>
                    </a:p>
                  </a:txBody>
                  <a:tcPr marL="7620" marR="7620" marT="7620" marB="0" anchor="ctr"/>
                </a:tc>
                <a:extLst>
                  <a:ext uri="{0D108BD9-81ED-4DB2-BD59-A6C34878D82A}">
                    <a16:rowId xmlns:a16="http://schemas.microsoft.com/office/drawing/2014/main" val="3019871343"/>
                  </a:ext>
                </a:extLst>
              </a:tr>
              <a:tr h="335280">
                <a:tc>
                  <a:txBody>
                    <a:bodyPr/>
                    <a:lstStyle/>
                    <a:p>
                      <a:pPr algn="ctr" fontAlgn="b"/>
                      <a:r>
                        <a:rPr lang="en-GB" sz="1100" b="0" i="0" u="none" strike="noStrike">
                          <a:solidFill>
                            <a:schemeClr val="bg1"/>
                          </a:solidFill>
                          <a:effectLst/>
                          <a:latin typeface="Calibri" panose="020F0502020204030204" pitchFamily="34" charset="0"/>
                        </a:rPr>
                        <a:t>Faculty of Laws</a:t>
                      </a:r>
                    </a:p>
                  </a:txBody>
                  <a:tcPr marL="0" marR="0" marT="0" marB="0" anchor="ctr">
                    <a:solidFill>
                      <a:schemeClr val="accent1"/>
                    </a:solidFill>
                  </a:tcP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20</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26</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0</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a:t>
                      </a:r>
                    </a:p>
                  </a:txBody>
                  <a:tcPr marL="7620" marR="7620" marT="7620" marB="0" anchor="ctr"/>
                </a:tc>
                <a:extLst>
                  <a:ext uri="{0D108BD9-81ED-4DB2-BD59-A6C34878D82A}">
                    <a16:rowId xmlns:a16="http://schemas.microsoft.com/office/drawing/2014/main" val="611872878"/>
                  </a:ext>
                </a:extLst>
              </a:tr>
              <a:tr h="335280">
                <a:tc>
                  <a:txBody>
                    <a:bodyPr/>
                    <a:lstStyle/>
                    <a:p>
                      <a:pPr algn="ctr" fontAlgn="b"/>
                      <a:r>
                        <a:rPr lang="en-GB" sz="1100" b="0" i="0" u="none" strike="noStrike">
                          <a:solidFill>
                            <a:schemeClr val="bg1"/>
                          </a:solidFill>
                          <a:effectLst/>
                          <a:latin typeface="Calibri" panose="020F0502020204030204" pitchFamily="34" charset="0"/>
                        </a:rPr>
                        <a:t>Faculty of Life Sciences</a:t>
                      </a:r>
                    </a:p>
                  </a:txBody>
                  <a:tcPr marL="0" marR="0" marT="0" marB="0" anchor="ctr">
                    <a:solidFill>
                      <a:schemeClr val="accent1"/>
                    </a:solidFill>
                  </a:tcP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1115</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361</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13</a:t>
                      </a:r>
                    </a:p>
                  </a:txBody>
                  <a:tcPr marL="7620" marR="7620" marT="7620" marB="0" anchor="ctr"/>
                </a:tc>
                <a:extLst>
                  <a:ext uri="{0D108BD9-81ED-4DB2-BD59-A6C34878D82A}">
                    <a16:rowId xmlns:a16="http://schemas.microsoft.com/office/drawing/2014/main" val="1144070569"/>
                  </a:ext>
                </a:extLst>
              </a:tr>
              <a:tr h="335280">
                <a:tc>
                  <a:txBody>
                    <a:bodyPr/>
                    <a:lstStyle/>
                    <a:p>
                      <a:pPr algn="ctr" fontAlgn="b"/>
                      <a:r>
                        <a:rPr lang="en-GB" sz="1100" b="0" i="0" u="none" strike="noStrike">
                          <a:solidFill>
                            <a:schemeClr val="bg1"/>
                          </a:solidFill>
                          <a:effectLst/>
                          <a:latin typeface="Calibri" panose="020F0502020204030204" pitchFamily="34" charset="0"/>
                        </a:rPr>
                        <a:t>Faculty of Mathematical and Physical Sciences</a:t>
                      </a:r>
                    </a:p>
                  </a:txBody>
                  <a:tcPr marL="0" marR="0" marT="0" marB="0" anchor="ctr">
                    <a:solidFill>
                      <a:schemeClr val="accent1"/>
                    </a:solidFill>
                  </a:tcP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1134</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292</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0</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28</a:t>
                      </a:r>
                    </a:p>
                  </a:txBody>
                  <a:tcPr marL="7620" marR="7620" marT="7620" marB="0" anchor="ctr"/>
                </a:tc>
                <a:extLst>
                  <a:ext uri="{0D108BD9-81ED-4DB2-BD59-A6C34878D82A}">
                    <a16:rowId xmlns:a16="http://schemas.microsoft.com/office/drawing/2014/main" val="1514133917"/>
                  </a:ext>
                </a:extLst>
              </a:tr>
              <a:tr h="335280">
                <a:tc>
                  <a:txBody>
                    <a:bodyPr/>
                    <a:lstStyle/>
                    <a:p>
                      <a:pPr algn="ctr" fontAlgn="b"/>
                      <a:r>
                        <a:rPr lang="en-GB" sz="1100" b="0" i="0" u="none" strike="noStrike">
                          <a:solidFill>
                            <a:schemeClr val="bg1"/>
                          </a:solidFill>
                          <a:effectLst/>
                          <a:latin typeface="Calibri" panose="020F0502020204030204" pitchFamily="34" charset="0"/>
                        </a:rPr>
                        <a:t>Faculty of Medical Sciences</a:t>
                      </a:r>
                    </a:p>
                  </a:txBody>
                  <a:tcPr marL="0" marR="0" marT="0" marB="0" anchor="ctr">
                    <a:solidFill>
                      <a:schemeClr val="accent1"/>
                    </a:solidFill>
                  </a:tcP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948</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413</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2</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41</a:t>
                      </a:r>
                    </a:p>
                  </a:txBody>
                  <a:tcPr marL="7620" marR="7620" marT="7620" marB="0" anchor="ctr"/>
                </a:tc>
                <a:extLst>
                  <a:ext uri="{0D108BD9-81ED-4DB2-BD59-A6C34878D82A}">
                    <a16:rowId xmlns:a16="http://schemas.microsoft.com/office/drawing/2014/main" val="625175060"/>
                  </a:ext>
                </a:extLst>
              </a:tr>
              <a:tr h="335280">
                <a:tc>
                  <a:txBody>
                    <a:bodyPr/>
                    <a:lstStyle/>
                    <a:p>
                      <a:pPr algn="ctr" fontAlgn="b"/>
                      <a:r>
                        <a:rPr lang="en-GB" sz="1100" b="0" i="0" u="none" strike="noStrike">
                          <a:solidFill>
                            <a:schemeClr val="bg1"/>
                          </a:solidFill>
                          <a:effectLst/>
                          <a:latin typeface="Calibri" panose="020F0502020204030204" pitchFamily="34" charset="0"/>
                        </a:rPr>
                        <a:t>Faculty of Population Health Sciences</a:t>
                      </a:r>
                    </a:p>
                  </a:txBody>
                  <a:tcPr marL="0" marR="0" marT="0" marB="0" anchor="ctr">
                    <a:solidFill>
                      <a:schemeClr val="accent1"/>
                    </a:solidFill>
                  </a:tcP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1241</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751</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5</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40</a:t>
                      </a:r>
                    </a:p>
                  </a:txBody>
                  <a:tcPr marL="7620" marR="7620" marT="7620" marB="0" anchor="ctr"/>
                </a:tc>
                <a:extLst>
                  <a:ext uri="{0D108BD9-81ED-4DB2-BD59-A6C34878D82A}">
                    <a16:rowId xmlns:a16="http://schemas.microsoft.com/office/drawing/2014/main" val="3466528441"/>
                  </a:ext>
                </a:extLst>
              </a:tr>
              <a:tr h="335280">
                <a:tc>
                  <a:txBody>
                    <a:bodyPr/>
                    <a:lstStyle/>
                    <a:p>
                      <a:pPr algn="ctr" fontAlgn="b"/>
                      <a:r>
                        <a:rPr lang="en-GB" sz="1100" b="0" i="0" u="none" strike="noStrike">
                          <a:solidFill>
                            <a:schemeClr val="bg1"/>
                          </a:solidFill>
                          <a:effectLst/>
                          <a:latin typeface="Calibri" panose="020F0502020204030204" pitchFamily="34" charset="0"/>
                        </a:rPr>
                        <a:t>Faculty of Social and Historical Sciences</a:t>
                      </a:r>
                    </a:p>
                  </a:txBody>
                  <a:tcPr marL="0" marR="0" marT="0" marB="0" anchor="ctr">
                    <a:solidFill>
                      <a:schemeClr val="accent1"/>
                    </a:solidFill>
                  </a:tcP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912</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170</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4</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15</a:t>
                      </a:r>
                    </a:p>
                  </a:txBody>
                  <a:tcPr marL="7620" marR="7620" marT="7620" marB="0" anchor="ctr"/>
                </a:tc>
                <a:extLst>
                  <a:ext uri="{0D108BD9-81ED-4DB2-BD59-A6C34878D82A}">
                    <a16:rowId xmlns:a16="http://schemas.microsoft.com/office/drawing/2014/main" val="3244458294"/>
                  </a:ext>
                </a:extLst>
              </a:tr>
              <a:tr h="335280">
                <a:tc>
                  <a:txBody>
                    <a:bodyPr/>
                    <a:lstStyle/>
                    <a:p>
                      <a:pPr algn="ctr" fontAlgn="b"/>
                      <a:r>
                        <a:rPr lang="en-GB" sz="1100" b="0" i="0" u="none" strike="noStrike">
                          <a:solidFill>
                            <a:schemeClr val="bg1"/>
                          </a:solidFill>
                          <a:effectLst/>
                          <a:latin typeface="Calibri" panose="020F0502020204030204" pitchFamily="34" charset="0"/>
                        </a:rPr>
                        <a:t>Faculty of the Built Environment</a:t>
                      </a:r>
                    </a:p>
                  </a:txBody>
                  <a:tcPr marL="0" marR="0" marT="0" marB="0" anchor="ctr">
                    <a:solidFill>
                      <a:schemeClr val="accent1"/>
                    </a:solidFill>
                  </a:tcP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1239</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344</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4</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31</a:t>
                      </a:r>
                    </a:p>
                  </a:txBody>
                  <a:tcPr marL="7620" marR="7620" marT="7620" marB="0" anchor="ctr"/>
                </a:tc>
                <a:extLst>
                  <a:ext uri="{0D108BD9-81ED-4DB2-BD59-A6C34878D82A}">
                    <a16:rowId xmlns:a16="http://schemas.microsoft.com/office/drawing/2014/main" val="3379707296"/>
                  </a:ext>
                </a:extLst>
              </a:tr>
              <a:tr h="335280">
                <a:tc>
                  <a:txBody>
                    <a:bodyPr/>
                    <a:lstStyle/>
                    <a:p>
                      <a:pPr algn="ctr" fontAlgn="b"/>
                      <a:r>
                        <a:rPr lang="en-GB" sz="1100" b="0" i="0" u="none" strike="noStrike">
                          <a:solidFill>
                            <a:schemeClr val="bg1"/>
                          </a:solidFill>
                          <a:effectLst/>
                          <a:latin typeface="Calibri"/>
                        </a:rPr>
                        <a:t>Other or Unknown</a:t>
                      </a:r>
                    </a:p>
                  </a:txBody>
                  <a:tcPr marL="0" marR="0" marT="0" marB="0" anchor="ctr">
                    <a:solidFill>
                      <a:schemeClr val="accent1"/>
                    </a:solidFill>
                  </a:tcP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240</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101</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0</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0</a:t>
                      </a:r>
                    </a:p>
                  </a:txBody>
                  <a:tcPr marL="7620" marR="7620" marT="7620" marB="0" anchor="ctr"/>
                </a:tc>
                <a:extLst>
                  <a:ext uri="{0D108BD9-81ED-4DB2-BD59-A6C34878D82A}">
                    <a16:rowId xmlns:a16="http://schemas.microsoft.com/office/drawing/2014/main" val="3906265210"/>
                  </a:ext>
                </a:extLst>
              </a:tr>
              <a:tr h="335280">
                <a:tc>
                  <a:txBody>
                    <a:bodyPr/>
                    <a:lstStyle/>
                    <a:p>
                      <a:pPr algn="ctr" fontAlgn="b"/>
                      <a:r>
                        <a:rPr lang="en-GB" sz="1100" b="0" i="0" u="none" strike="noStrike">
                          <a:solidFill>
                            <a:schemeClr val="bg1"/>
                          </a:solidFill>
                          <a:effectLst/>
                          <a:latin typeface="Calibri" panose="020F0502020204030204" pitchFamily="34" charset="0"/>
                        </a:rPr>
                        <a:t>UCL Institute of Education</a:t>
                      </a:r>
                    </a:p>
                  </a:txBody>
                  <a:tcPr marL="0" marR="0" marT="0" marB="0" anchor="ctr">
                    <a:solidFill>
                      <a:schemeClr val="accent1"/>
                    </a:solidFill>
                  </a:tcP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1112</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325</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24</a:t>
                      </a:r>
                    </a:p>
                  </a:txBody>
                  <a:tcPr marL="7620" marR="7620" marT="7620" marB="0" anchor="ctr"/>
                </a:tc>
                <a:extLst>
                  <a:ext uri="{0D108BD9-81ED-4DB2-BD59-A6C34878D82A}">
                    <a16:rowId xmlns:a16="http://schemas.microsoft.com/office/drawing/2014/main" val="1708560589"/>
                  </a:ext>
                </a:extLst>
              </a:tr>
              <a:tr h="335280">
                <a:tc>
                  <a:txBody>
                    <a:bodyPr/>
                    <a:lstStyle/>
                    <a:p>
                      <a:pPr algn="ctr" fontAlgn="b"/>
                      <a:r>
                        <a:rPr lang="en-GB" sz="1100" b="0" i="0" u="none" strike="noStrike">
                          <a:solidFill>
                            <a:schemeClr val="bg1"/>
                          </a:solidFill>
                          <a:effectLst/>
                          <a:latin typeface="Calibri" panose="020F0502020204030204" pitchFamily="34" charset="0"/>
                        </a:rPr>
                        <a:t>Vice (President/Provost)</a:t>
                      </a:r>
                    </a:p>
                  </a:txBody>
                  <a:tcPr marL="0" marR="0" marT="0" marB="0" anchor="ctr">
                    <a:solidFill>
                      <a:schemeClr val="accent1"/>
                    </a:solidFill>
                  </a:tcP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397</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0</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0</a:t>
                      </a:r>
                    </a:p>
                  </a:txBody>
                  <a:tcPr marL="7620" marR="7620" marT="7620" marB="0" anchor="ctr"/>
                </a:tc>
                <a:extLst>
                  <a:ext uri="{0D108BD9-81ED-4DB2-BD59-A6C34878D82A}">
                    <a16:rowId xmlns:a16="http://schemas.microsoft.com/office/drawing/2014/main" val="3553436265"/>
                  </a:ext>
                </a:extLst>
              </a:tr>
              <a:tr h="335280">
                <a:tc>
                  <a:txBody>
                    <a:bodyPr/>
                    <a:lstStyle/>
                    <a:p>
                      <a:pPr algn="ctr" fontAlgn="b"/>
                      <a:r>
                        <a:rPr lang="en-GB" sz="1100" b="0" i="0" u="none" strike="noStrike">
                          <a:solidFill>
                            <a:schemeClr val="bg1"/>
                          </a:solidFill>
                          <a:effectLst/>
                          <a:latin typeface="Calibri" panose="020F0502020204030204" pitchFamily="34" charset="0"/>
                        </a:rPr>
                        <a:t>Vice-President (Operations)</a:t>
                      </a:r>
                    </a:p>
                  </a:txBody>
                  <a:tcPr marL="0" marR="0" marT="0" marB="0" anchor="ctr">
                    <a:solidFill>
                      <a:schemeClr val="accent1"/>
                    </a:solidFill>
                  </a:tcP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150</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38</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0</a:t>
                      </a:r>
                    </a:p>
                  </a:txBody>
                  <a:tcPr marL="0" marR="0" marT="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7</a:t>
                      </a:r>
                    </a:p>
                  </a:txBody>
                  <a:tcPr marL="7620" marR="7620" marT="7620" marB="0" anchor="ctr"/>
                </a:tc>
                <a:extLst>
                  <a:ext uri="{0D108BD9-81ED-4DB2-BD59-A6C34878D82A}">
                    <a16:rowId xmlns:a16="http://schemas.microsoft.com/office/drawing/2014/main" val="1005552911"/>
                  </a:ext>
                </a:extLst>
              </a:tr>
            </a:tbl>
          </a:graphicData>
        </a:graphic>
      </p:graphicFrame>
    </p:spTree>
    <p:extLst>
      <p:ext uri="{BB962C8B-B14F-4D97-AF65-F5344CB8AC3E}">
        <p14:creationId xmlns:p14="http://schemas.microsoft.com/office/powerpoint/2010/main" val="344136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434D03-C849-C44A-9EB9-D4E501321C21}"/>
              </a:ext>
            </a:extLst>
          </p:cNvPr>
          <p:cNvSpPr>
            <a:spLocks noGrp="1"/>
          </p:cNvSpPr>
          <p:nvPr>
            <p:ph type="title"/>
          </p:nvPr>
        </p:nvSpPr>
        <p:spPr/>
        <p:txBody>
          <a:bodyPr>
            <a:normAutofit/>
          </a:bodyPr>
          <a:lstStyle/>
          <a:p>
            <a:r>
              <a:rPr lang="en-US" dirty="0"/>
              <a:t>Appendix: UCL population for EDI data </a:t>
            </a:r>
            <a:endParaRPr lang="en-US" dirty="0">
              <a:solidFill>
                <a:srgbClr val="FF0000"/>
              </a:solidFill>
            </a:endParaRPr>
          </a:p>
        </p:txBody>
      </p:sp>
      <p:graphicFrame>
        <p:nvGraphicFramePr>
          <p:cNvPr id="8" name="Table 7">
            <a:extLst>
              <a:ext uri="{FF2B5EF4-FFF2-40B4-BE49-F238E27FC236}">
                <a16:creationId xmlns:a16="http://schemas.microsoft.com/office/drawing/2014/main" id="{EFCD15CF-058F-20BE-28B1-3AEF0B81249F}"/>
              </a:ext>
            </a:extLst>
          </p:cNvPr>
          <p:cNvGraphicFramePr>
            <a:graphicFrameLocks noGrp="1"/>
          </p:cNvGraphicFramePr>
          <p:nvPr/>
        </p:nvGraphicFramePr>
        <p:xfrm>
          <a:off x="6372225" y="956376"/>
          <a:ext cx="4819648" cy="4425376"/>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852272598"/>
                    </a:ext>
                  </a:extLst>
                </a:gridCol>
                <a:gridCol w="1676400">
                  <a:extLst>
                    <a:ext uri="{9D8B030D-6E8A-4147-A177-3AD203B41FA5}">
                      <a16:colId xmlns:a16="http://schemas.microsoft.com/office/drawing/2014/main" val="160950495"/>
                    </a:ext>
                  </a:extLst>
                </a:gridCol>
                <a:gridCol w="1523998">
                  <a:extLst>
                    <a:ext uri="{9D8B030D-6E8A-4147-A177-3AD203B41FA5}">
                      <a16:colId xmlns:a16="http://schemas.microsoft.com/office/drawing/2014/main" val="2882974649"/>
                    </a:ext>
                  </a:extLst>
                </a:gridCol>
              </a:tblGrid>
              <a:tr h="960910">
                <a:tc gridSpan="3">
                  <a:txBody>
                    <a:bodyPr/>
                    <a:lstStyle/>
                    <a:p>
                      <a:pPr marL="0" algn="ctr" defTabSz="914400" rtl="0" eaLnBrk="1" fontAlgn="b" latinLnBrk="0" hangingPunct="1"/>
                      <a:r>
                        <a:rPr lang="en-GB" sz="1400" b="1" u="none" strike="noStrike" kern="1200">
                          <a:solidFill>
                            <a:schemeClr val="tx1"/>
                          </a:solidFill>
                          <a:effectLst/>
                          <a:latin typeface="Arial" panose="020B0604020202020204" pitchFamily="34" charset="0"/>
                          <a:ea typeface="+mn-ea"/>
                          <a:cs typeface="Arial" panose="020B0604020202020204" pitchFamily="34" charset="0"/>
                        </a:rPr>
                        <a:t>22/23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hMerge="1">
                  <a:txBody>
                    <a:bodyPr/>
                    <a:lstStyle/>
                    <a:p>
                      <a:pPr marL="0" algn="ctr" defTabSz="914400" rtl="0" eaLnBrk="1" fontAlgn="b" latinLnBrk="0" hangingPunct="1"/>
                      <a:endParaRPr lang="en-GB" sz="1800" b="1" u="none" strike="noStrike" kern="1200">
                        <a:solidFill>
                          <a:schemeClr val="tx1"/>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hMerge="1">
                  <a:txBody>
                    <a:bodyPr/>
                    <a:lstStyle/>
                    <a:p>
                      <a:pPr marL="0" algn="ctr" defTabSz="914400" rtl="0" eaLnBrk="1" fontAlgn="b" latinLnBrk="0" hangingPunct="1"/>
                      <a:endParaRPr lang="en-GB" sz="1800" b="1" u="none" strike="noStrike" kern="1200">
                        <a:solidFill>
                          <a:schemeClr val="tx1"/>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568161700"/>
                  </a:ext>
                </a:extLst>
              </a:tr>
              <a:tr h="960910">
                <a:tc>
                  <a:txBody>
                    <a:bodyPr/>
                    <a:lstStyle/>
                    <a:p>
                      <a:pPr marL="0" algn="ctr" defTabSz="914400" rtl="0" eaLnBrk="1" fontAlgn="b" latinLnBrk="0" hangingPunct="1"/>
                      <a:r>
                        <a:rPr lang="en-GB" sz="1400" b="1" u="none" strike="noStrike" kern="1200">
                          <a:solidFill>
                            <a:schemeClr val="tx1"/>
                          </a:solidFill>
                          <a:effectLst/>
                          <a:latin typeface="Arial" panose="020B0604020202020204" pitchFamily="34" charset="0"/>
                          <a:ea typeface="+mn-ea"/>
                          <a:cs typeface="Arial" panose="020B0604020202020204" pitchFamily="34" charset="0"/>
                        </a:rPr>
                        <a:t>Demographic</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1" u="none" strike="noStrike" kern="1200">
                          <a:solidFill>
                            <a:schemeClr val="tx1"/>
                          </a:solidFill>
                          <a:effectLst/>
                          <a:latin typeface="Arial" panose="020B0604020202020204" pitchFamily="34" charset="0"/>
                          <a:ea typeface="+mn-ea"/>
                          <a:cs typeface="Arial" panose="020B0604020202020204" pitchFamily="34" charset="0"/>
                        </a:rPr>
                        <a:t>Research students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1" u="none" strike="noStrike" kern="1200">
                          <a:solidFill>
                            <a:schemeClr val="tx1"/>
                          </a:solidFill>
                          <a:effectLst/>
                          <a:latin typeface="Arial" panose="020B0604020202020204" pitchFamily="34" charset="0"/>
                          <a:ea typeface="+mn-ea"/>
                          <a:cs typeface="Arial" panose="020B0604020202020204" pitchFamily="34" charset="0"/>
                        </a:rPr>
                        <a:t>Research staff</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51878611"/>
                  </a:ext>
                </a:extLst>
              </a:tr>
              <a:tr h="625889">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BAME</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2640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622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2597736"/>
                  </a:ext>
                </a:extLst>
              </a:tr>
              <a:tr h="625889">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White </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3066</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1755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980619419"/>
                  </a:ext>
                </a:extLst>
              </a:tr>
              <a:tr h="625889">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Female</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3164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1953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879454902"/>
                  </a:ext>
                </a:extLst>
              </a:tr>
              <a:tr h="625889">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Male</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2673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1785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362051046"/>
                  </a:ext>
                </a:extLst>
              </a:tr>
            </a:tbl>
          </a:graphicData>
        </a:graphic>
      </p:graphicFrame>
      <p:graphicFrame>
        <p:nvGraphicFramePr>
          <p:cNvPr id="9" name="Table 8">
            <a:extLst>
              <a:ext uri="{FF2B5EF4-FFF2-40B4-BE49-F238E27FC236}">
                <a16:creationId xmlns:a16="http://schemas.microsoft.com/office/drawing/2014/main" id="{C183DB1A-1401-5187-6442-C5035F256163}"/>
              </a:ext>
            </a:extLst>
          </p:cNvPr>
          <p:cNvGraphicFramePr>
            <a:graphicFrameLocks noGrp="1"/>
          </p:cNvGraphicFramePr>
          <p:nvPr/>
        </p:nvGraphicFramePr>
        <p:xfrm>
          <a:off x="933450" y="946851"/>
          <a:ext cx="4819648" cy="4425376"/>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852272598"/>
                    </a:ext>
                  </a:extLst>
                </a:gridCol>
                <a:gridCol w="1676400">
                  <a:extLst>
                    <a:ext uri="{9D8B030D-6E8A-4147-A177-3AD203B41FA5}">
                      <a16:colId xmlns:a16="http://schemas.microsoft.com/office/drawing/2014/main" val="160950495"/>
                    </a:ext>
                  </a:extLst>
                </a:gridCol>
                <a:gridCol w="1523998">
                  <a:extLst>
                    <a:ext uri="{9D8B030D-6E8A-4147-A177-3AD203B41FA5}">
                      <a16:colId xmlns:a16="http://schemas.microsoft.com/office/drawing/2014/main" val="2882974649"/>
                    </a:ext>
                  </a:extLst>
                </a:gridCol>
              </a:tblGrid>
              <a:tr h="960910">
                <a:tc gridSpan="3">
                  <a:txBody>
                    <a:bodyPr/>
                    <a:lstStyle/>
                    <a:p>
                      <a:pPr marL="0" algn="ctr" defTabSz="914400" rtl="0" eaLnBrk="1" fontAlgn="b" latinLnBrk="0" hangingPunct="1"/>
                      <a:r>
                        <a:rPr lang="en-GB" sz="1400" b="1" u="none" strike="noStrike" kern="1200">
                          <a:solidFill>
                            <a:schemeClr val="tx1"/>
                          </a:solidFill>
                          <a:effectLst/>
                          <a:latin typeface="Arial" panose="020B0604020202020204" pitchFamily="34" charset="0"/>
                          <a:ea typeface="+mn-ea"/>
                          <a:cs typeface="Arial" panose="020B0604020202020204" pitchFamily="34" charset="0"/>
                        </a:rPr>
                        <a:t>21/22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hMerge="1">
                  <a:txBody>
                    <a:bodyPr/>
                    <a:lstStyle/>
                    <a:p>
                      <a:pPr marL="0" algn="ctr" defTabSz="914400" rtl="0" eaLnBrk="1" fontAlgn="b" latinLnBrk="0" hangingPunct="1"/>
                      <a:endParaRPr lang="en-GB" sz="1800" b="1" u="none" strike="noStrike" kern="1200">
                        <a:solidFill>
                          <a:schemeClr val="tx1"/>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hMerge="1">
                  <a:txBody>
                    <a:bodyPr/>
                    <a:lstStyle/>
                    <a:p>
                      <a:pPr marL="0" algn="ctr" defTabSz="914400" rtl="0" eaLnBrk="1" fontAlgn="b" latinLnBrk="0" hangingPunct="1"/>
                      <a:endParaRPr lang="en-GB" sz="1800" b="1" u="none" strike="noStrike" kern="1200">
                        <a:solidFill>
                          <a:schemeClr val="tx1"/>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568161700"/>
                  </a:ext>
                </a:extLst>
              </a:tr>
              <a:tr h="960910">
                <a:tc>
                  <a:txBody>
                    <a:bodyPr/>
                    <a:lstStyle/>
                    <a:p>
                      <a:pPr marL="0" algn="ctr" defTabSz="914400" rtl="0" eaLnBrk="1" fontAlgn="b" latinLnBrk="0" hangingPunct="1"/>
                      <a:r>
                        <a:rPr lang="en-GB" sz="1400" b="1" u="none" strike="noStrike" kern="1200">
                          <a:solidFill>
                            <a:schemeClr val="tx1"/>
                          </a:solidFill>
                          <a:effectLst/>
                          <a:latin typeface="Arial" panose="020B0604020202020204" pitchFamily="34" charset="0"/>
                          <a:ea typeface="+mn-ea"/>
                          <a:cs typeface="Arial" panose="020B0604020202020204" pitchFamily="34" charset="0"/>
                        </a:rPr>
                        <a:t>Demographic</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1" u="none" strike="noStrike" kern="1200">
                          <a:solidFill>
                            <a:schemeClr val="tx1"/>
                          </a:solidFill>
                          <a:effectLst/>
                          <a:latin typeface="Arial" panose="020B0604020202020204" pitchFamily="34" charset="0"/>
                          <a:ea typeface="+mn-ea"/>
                          <a:cs typeface="Arial" panose="020B0604020202020204" pitchFamily="34" charset="0"/>
                        </a:rPr>
                        <a:t>Research students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1" u="none" strike="noStrike" kern="1200">
                          <a:solidFill>
                            <a:schemeClr val="tx1"/>
                          </a:solidFill>
                          <a:effectLst/>
                          <a:latin typeface="Arial" panose="020B0604020202020204" pitchFamily="34" charset="0"/>
                          <a:ea typeface="+mn-ea"/>
                          <a:cs typeface="Arial" panose="020B0604020202020204" pitchFamily="34" charset="0"/>
                        </a:rPr>
                        <a:t>Research staff</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51878611"/>
                  </a:ext>
                </a:extLst>
              </a:tr>
              <a:tr h="625889">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BAME</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2408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714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2597736"/>
                  </a:ext>
                </a:extLst>
              </a:tr>
              <a:tr h="625889">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White </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3136</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2038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980619419"/>
                  </a:ext>
                </a:extLst>
              </a:tr>
              <a:tr h="625889">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Female</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3050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1956</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879454902"/>
                  </a:ext>
                </a:extLst>
              </a:tr>
              <a:tr h="625889">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Male</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2635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400" b="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1848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362051046"/>
                  </a:ext>
                </a:extLst>
              </a:tr>
            </a:tbl>
          </a:graphicData>
        </a:graphic>
      </p:graphicFrame>
    </p:spTree>
    <p:extLst>
      <p:ext uri="{BB962C8B-B14F-4D97-AF65-F5344CB8AC3E}">
        <p14:creationId xmlns:p14="http://schemas.microsoft.com/office/powerpoint/2010/main" val="417247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2313" y="1931090"/>
            <a:ext cx="7023706" cy="1659854"/>
          </a:xfrm>
        </p:spPr>
        <p:txBody>
          <a:bodyPr>
            <a:normAutofit fontScale="25000" lnSpcReduction="20000"/>
          </a:bodyPr>
          <a:lstStyle/>
          <a:p>
            <a:pPr algn="ctr"/>
            <a:br>
              <a:rPr lang="en-GB" altLang="en-US" dirty="0"/>
            </a:br>
            <a:r>
              <a:rPr lang="en-GB" altLang="en-US" sz="17600" dirty="0"/>
              <a:t>UCL Careers Researcher Programme Review: 2022 - 2023</a:t>
            </a:r>
          </a:p>
        </p:txBody>
      </p:sp>
      <p:sp>
        <p:nvSpPr>
          <p:cNvPr id="5" name="Content Placeholder 3"/>
          <p:cNvSpPr>
            <a:spLocks noGrp="1"/>
          </p:cNvSpPr>
          <p:nvPr>
            <p:ph idx="11"/>
          </p:nvPr>
        </p:nvSpPr>
        <p:spPr>
          <a:xfrm>
            <a:off x="2101902" y="3590945"/>
            <a:ext cx="7732165" cy="2381737"/>
          </a:xfrm>
        </p:spPr>
        <p:txBody>
          <a:bodyPr>
            <a:normAutofit/>
          </a:bodyPr>
          <a:lstStyle/>
          <a:p>
            <a:endParaRPr lang="en-GB"/>
          </a:p>
          <a:p>
            <a:pPr marL="342900" indent="-342900">
              <a:buFont typeface="Arial" panose="020B0604020202020204" pitchFamily="34" charset="0"/>
              <a:buChar char="•"/>
            </a:pPr>
            <a:endParaRPr lang="en-GB" sz="2100" b="1"/>
          </a:p>
          <a:p>
            <a:pPr marL="342900" indent="-342900">
              <a:buFont typeface="Arial" panose="020B0604020202020204" pitchFamily="34" charset="0"/>
              <a:buChar char="•"/>
            </a:pPr>
            <a:endParaRPr lang="en-GB" sz="2100" b="1"/>
          </a:p>
          <a:p>
            <a:endParaRPr lang="en-GB" sz="2100" b="1"/>
          </a:p>
        </p:txBody>
      </p:sp>
    </p:spTree>
    <p:extLst>
      <p:ext uri="{BB962C8B-B14F-4D97-AF65-F5344CB8AC3E}">
        <p14:creationId xmlns:p14="http://schemas.microsoft.com/office/powerpoint/2010/main" val="45675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033" y="1189607"/>
            <a:ext cx="8250766" cy="781516"/>
          </a:xfrm>
        </p:spPr>
        <p:txBody>
          <a:bodyPr>
            <a:noAutofit/>
          </a:bodyPr>
          <a:lstStyle/>
          <a:p>
            <a:pPr algn="ctr">
              <a:spcBef>
                <a:spcPts val="0"/>
              </a:spcBef>
            </a:pPr>
            <a:r>
              <a:rPr lang="en-GB" altLang="en-US" sz="3200" dirty="0">
                <a:latin typeface="Arial"/>
                <a:cs typeface="Arial"/>
              </a:rPr>
              <a:t>What we offer </a:t>
            </a:r>
            <a:br>
              <a:rPr lang="en-GB" altLang="en-US" sz="3600" dirty="0">
                <a:latin typeface="Arial"/>
                <a:cs typeface="Arial"/>
              </a:rPr>
            </a:br>
            <a:r>
              <a:rPr lang="en-GB" sz="2000" dirty="0">
                <a:latin typeface="Arial"/>
                <a:cs typeface="Arial"/>
                <a:hlinkClick r:id="rId3"/>
              </a:rPr>
              <a:t>www.ucl.ac.uk/careers/researchers</a:t>
            </a:r>
            <a:r>
              <a:rPr lang="en-GB" sz="2000" dirty="0">
                <a:latin typeface="Arial"/>
                <a:cs typeface="Arial"/>
              </a:rPr>
              <a:t> </a:t>
            </a:r>
            <a:endParaRPr lang="en-US" sz="2000" dirty="0">
              <a:solidFill>
                <a:schemeClr val="tx1"/>
              </a:solidFill>
            </a:endParaRPr>
          </a:p>
        </p:txBody>
      </p:sp>
      <p:sp>
        <p:nvSpPr>
          <p:cNvPr id="3" name="Text Placeholder 2"/>
          <p:cNvSpPr>
            <a:spLocks noGrp="1"/>
          </p:cNvSpPr>
          <p:nvPr>
            <p:ph type="body" sz="quarter" idx="13"/>
          </p:nvPr>
        </p:nvSpPr>
        <p:spPr>
          <a:xfrm>
            <a:off x="1893646" y="2399791"/>
            <a:ext cx="4453004" cy="1297481"/>
          </a:xfrm>
        </p:spPr>
        <p:txBody>
          <a:bodyPr>
            <a:normAutofit fontScale="92500" lnSpcReduction="20000"/>
          </a:bodyPr>
          <a:lstStyle/>
          <a:p>
            <a:pPr marL="0" indent="0">
              <a:buNone/>
            </a:pPr>
            <a:r>
              <a:rPr lang="en-GB" b="1">
                <a:solidFill>
                  <a:srgbClr val="947893"/>
                </a:solidFill>
              </a:rPr>
              <a:t>One to one appointments</a:t>
            </a:r>
          </a:p>
          <a:p>
            <a:r>
              <a:rPr lang="en-GB" sz="1800"/>
              <a:t>CV/Application Checks, Career Exploration, Mock Interviews</a:t>
            </a:r>
          </a:p>
          <a:p>
            <a:r>
              <a:rPr lang="en-GB" sz="1800"/>
              <a:t>Specialist Careers Consultants</a:t>
            </a:r>
          </a:p>
          <a:p>
            <a:pPr marL="0" indent="0">
              <a:buNone/>
            </a:pPr>
            <a:endParaRPr lang="en-GB"/>
          </a:p>
        </p:txBody>
      </p:sp>
      <p:sp>
        <p:nvSpPr>
          <p:cNvPr id="11" name="TextBox 10"/>
          <p:cNvSpPr txBox="1"/>
          <p:nvPr/>
        </p:nvSpPr>
        <p:spPr>
          <a:xfrm>
            <a:off x="1942870" y="5426382"/>
            <a:ext cx="3950896" cy="954107"/>
          </a:xfrm>
          <a:prstGeom prst="rect">
            <a:avLst/>
          </a:prstGeom>
          <a:noFill/>
        </p:spPr>
        <p:txBody>
          <a:bodyPr wrap="square" rtlCol="0">
            <a:spAutoFit/>
          </a:bodyPr>
          <a:lstStyle/>
          <a:p>
            <a:r>
              <a:rPr lang="en-GB" sz="2000" b="1">
                <a:solidFill>
                  <a:srgbClr val="947893"/>
                </a:solidFill>
              </a:rPr>
              <a:t>Post-PhD Career Case studies</a:t>
            </a:r>
          </a:p>
          <a:p>
            <a:r>
              <a:rPr lang="en-GB" sz="1800">
                <a:solidFill>
                  <a:srgbClr val="C00000"/>
                </a:solidFill>
                <a:hlinkClick r:id="rId4"/>
              </a:rPr>
              <a:t>http://www.ucl.ac.uk/careers/resources/case-studies/researchers</a:t>
            </a:r>
            <a:r>
              <a:rPr lang="en-GB" sz="1800">
                <a:solidFill>
                  <a:srgbClr val="C00000"/>
                </a:solidFill>
              </a:rPr>
              <a:t> </a:t>
            </a:r>
          </a:p>
        </p:txBody>
      </p:sp>
      <p:sp>
        <p:nvSpPr>
          <p:cNvPr id="12" name="Text Placeholder 2"/>
          <p:cNvSpPr txBox="1">
            <a:spLocks/>
          </p:cNvSpPr>
          <p:nvPr/>
        </p:nvSpPr>
        <p:spPr>
          <a:xfrm>
            <a:off x="6241936" y="2351865"/>
            <a:ext cx="4362565" cy="929957"/>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1pPr>
            <a:lvl2pPr marL="742950" indent="-28575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2pPr>
            <a:lvl3pPr marL="1143000" indent="-2286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3pPr>
            <a:lvl4pPr marL="1600200" indent="-2286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4pPr>
            <a:lvl5pPr marL="2057400" indent="-2286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1">
                <a:solidFill>
                  <a:srgbClr val="947893"/>
                </a:solidFill>
              </a:rPr>
              <a:t>Workshops at UCL Careers</a:t>
            </a:r>
          </a:p>
          <a:p>
            <a:r>
              <a:rPr lang="en-GB" sz="1800"/>
              <a:t>For academic and beyond academic careers</a:t>
            </a:r>
          </a:p>
          <a:p>
            <a:pPr marL="0" indent="0">
              <a:buFontTx/>
              <a:buNone/>
            </a:pPr>
            <a:endParaRPr lang="en-GB" sz="2000"/>
          </a:p>
        </p:txBody>
      </p:sp>
      <p:sp>
        <p:nvSpPr>
          <p:cNvPr id="13" name="Text Placeholder 2"/>
          <p:cNvSpPr txBox="1">
            <a:spLocks/>
          </p:cNvSpPr>
          <p:nvPr/>
        </p:nvSpPr>
        <p:spPr>
          <a:xfrm>
            <a:off x="1889954" y="3926510"/>
            <a:ext cx="4362565" cy="1185973"/>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1pPr>
            <a:lvl2pPr marL="742950" indent="-28575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2pPr>
            <a:lvl3pPr marL="1143000" indent="-2286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3pPr>
            <a:lvl4pPr marL="1600200" indent="-2286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4pPr>
            <a:lvl5pPr marL="2057400" indent="-2286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200" b="1">
                <a:solidFill>
                  <a:srgbClr val="947893"/>
                </a:solidFill>
              </a:rPr>
              <a:t>Employers Events</a:t>
            </a:r>
          </a:p>
          <a:p>
            <a:r>
              <a:rPr lang="en-GB" sz="1900"/>
              <a:t>Forums, smaller talks, conference (Invited speakers have PhDs)</a:t>
            </a:r>
          </a:p>
          <a:p>
            <a:r>
              <a:rPr lang="en-GB" sz="1900"/>
              <a:t>Employer–led skills training</a:t>
            </a:r>
          </a:p>
          <a:p>
            <a:pPr marL="0" indent="0">
              <a:buFontTx/>
              <a:buNone/>
            </a:pPr>
            <a:endParaRPr lang="en-GB" sz="2000"/>
          </a:p>
        </p:txBody>
      </p:sp>
      <p:sp>
        <p:nvSpPr>
          <p:cNvPr id="14" name="Text Placeholder 2"/>
          <p:cNvSpPr txBox="1">
            <a:spLocks/>
          </p:cNvSpPr>
          <p:nvPr/>
        </p:nvSpPr>
        <p:spPr>
          <a:xfrm>
            <a:off x="6241936" y="3879702"/>
            <a:ext cx="4362565" cy="936972"/>
          </a:xfrm>
          <a:prstGeom prst="rect">
            <a:avLst/>
          </a:prstGeom>
        </p:spPr>
        <p:txBody>
          <a:bodyPr vert="horz" lIns="91440" tIns="45720" rIns="91440" bIns="45720" rtlCol="0" anchor="t">
            <a:normAutofit fontScale="77500" lnSpcReduction="20000"/>
          </a:bodyPr>
          <a:lstStyle>
            <a:lvl1pPr marL="342900" indent="-3429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1pPr>
            <a:lvl2pPr marL="742950" indent="-28575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2pPr>
            <a:lvl3pPr marL="1143000" indent="-2286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3pPr>
            <a:lvl4pPr marL="1600200" indent="-2286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4pPr>
            <a:lvl5pPr marL="2057400" indent="-2286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600" b="1">
                <a:solidFill>
                  <a:srgbClr val="947893"/>
                </a:solidFill>
              </a:rPr>
              <a:t>Internships &amp; Jobs</a:t>
            </a:r>
          </a:p>
          <a:p>
            <a:r>
              <a:rPr lang="en-GB" sz="2300" err="1"/>
              <a:t>myUCL</a:t>
            </a:r>
            <a:r>
              <a:rPr lang="en-GB" sz="2300"/>
              <a:t> CAREERS – sourcing posts where PhD is desirable / essential</a:t>
            </a:r>
            <a:endParaRPr lang="en-GB" sz="2300">
              <a:cs typeface="Arial"/>
            </a:endParaRPr>
          </a:p>
          <a:p>
            <a:pPr>
              <a:buFontTx/>
              <a:buChar char="•"/>
            </a:pPr>
            <a:endParaRPr lang="en-GB" sz="2300">
              <a:cs typeface="Arial"/>
            </a:endParaRPr>
          </a:p>
          <a:p>
            <a:pPr marL="0" indent="0">
              <a:buNone/>
            </a:pPr>
            <a:endParaRPr lang="en-GB" sz="2000">
              <a:cs typeface="Arial" panose="020B0604020202020204"/>
            </a:endParaRPr>
          </a:p>
        </p:txBody>
      </p:sp>
      <p:sp>
        <p:nvSpPr>
          <p:cNvPr id="15" name="Text Placeholder 2"/>
          <p:cNvSpPr txBox="1">
            <a:spLocks/>
          </p:cNvSpPr>
          <p:nvPr/>
        </p:nvSpPr>
        <p:spPr>
          <a:xfrm>
            <a:off x="6305436" y="5494721"/>
            <a:ext cx="4362565" cy="93697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1pPr>
            <a:lvl2pPr marL="742950" indent="-28575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2pPr>
            <a:lvl3pPr marL="1143000" indent="-2286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3pPr>
            <a:lvl4pPr marL="1600200" indent="-2286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4pPr>
            <a:lvl5pPr marL="2057400" indent="-2286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defTabSz="762000">
              <a:buNone/>
            </a:pPr>
            <a:r>
              <a:rPr lang="en-GB" altLang="en-US" sz="2400" b="1">
                <a:solidFill>
                  <a:srgbClr val="947893"/>
                </a:solidFill>
              </a:rPr>
              <a:t>Researchers blog and Twitter</a:t>
            </a:r>
          </a:p>
          <a:p>
            <a:pPr marL="355600" lvl="1" indent="-355600" defTabSz="762000"/>
            <a:r>
              <a:rPr lang="en-GB" altLang="en-US" sz="2100">
                <a:hlinkClick r:id="rId6"/>
              </a:rPr>
              <a:t>http://blogs.ucl.ac.uk/ucl-researchers/</a:t>
            </a:r>
            <a:endParaRPr lang="en-GB" altLang="en-US" sz="2100"/>
          </a:p>
          <a:p>
            <a:pPr marL="355600" lvl="1" indent="-355600" defTabSz="762000"/>
            <a:r>
              <a:rPr lang="en-GB" altLang="en-US" sz="2100"/>
              <a:t>Twitter - @</a:t>
            </a:r>
            <a:r>
              <a:rPr lang="en-GB" altLang="en-US" sz="2100" err="1"/>
              <a:t>uclresearchers</a:t>
            </a:r>
            <a:endParaRPr lang="en-GB" altLang="en-US" sz="2100"/>
          </a:p>
          <a:p>
            <a:pPr marL="0" indent="0">
              <a:buFontTx/>
              <a:buNone/>
            </a:pPr>
            <a:endParaRPr lang="en-GB" sz="2000"/>
          </a:p>
        </p:txBody>
      </p:sp>
    </p:spTree>
    <p:extLst>
      <p:ext uri="{BB962C8B-B14F-4D97-AF65-F5344CB8AC3E}">
        <p14:creationId xmlns:p14="http://schemas.microsoft.com/office/powerpoint/2010/main" val="295835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DC31-B972-44D5-4891-B1BD85657A67}"/>
              </a:ext>
            </a:extLst>
          </p:cNvPr>
          <p:cNvSpPr>
            <a:spLocks noGrp="1"/>
          </p:cNvSpPr>
          <p:nvPr>
            <p:ph type="title"/>
          </p:nvPr>
        </p:nvSpPr>
        <p:spPr>
          <a:xfrm>
            <a:off x="3455670" y="705551"/>
            <a:ext cx="7886700" cy="1080198"/>
          </a:xfrm>
        </p:spPr>
        <p:txBody>
          <a:bodyPr>
            <a:normAutofit/>
          </a:bodyPr>
          <a:lstStyle/>
          <a:p>
            <a:r>
              <a:rPr lang="en-GB" sz="3200" dirty="0"/>
              <a:t>2022-23 Executive Summary</a:t>
            </a:r>
          </a:p>
        </p:txBody>
      </p:sp>
      <p:sp>
        <p:nvSpPr>
          <p:cNvPr id="3" name="Text Placeholder 2">
            <a:extLst>
              <a:ext uri="{FF2B5EF4-FFF2-40B4-BE49-F238E27FC236}">
                <a16:creationId xmlns:a16="http://schemas.microsoft.com/office/drawing/2014/main" id="{76F9778E-3BA2-3247-6D13-2C5B23120F7C}"/>
              </a:ext>
            </a:extLst>
          </p:cNvPr>
          <p:cNvSpPr>
            <a:spLocks noGrp="1"/>
          </p:cNvSpPr>
          <p:nvPr>
            <p:ph type="body" sz="quarter" idx="13"/>
          </p:nvPr>
        </p:nvSpPr>
        <p:spPr>
          <a:xfrm>
            <a:off x="1524001" y="1668780"/>
            <a:ext cx="9143999" cy="4937760"/>
          </a:xfrm>
        </p:spPr>
        <p:txBody>
          <a:bodyPr>
            <a:normAutofit fontScale="85000" lnSpcReduction="20000"/>
          </a:bodyPr>
          <a:lstStyle/>
          <a:p>
            <a:r>
              <a:rPr lang="en-GB" dirty="0"/>
              <a:t>Researcher Attendances</a:t>
            </a:r>
          </a:p>
          <a:p>
            <a:pPr lvl="1"/>
            <a:r>
              <a:rPr lang="en-GB" dirty="0"/>
              <a:t>820 one-to-one researcher careers appointments attended (99% satisfied)</a:t>
            </a:r>
          </a:p>
          <a:p>
            <a:pPr lvl="1"/>
            <a:r>
              <a:rPr lang="en-GB" dirty="0"/>
              <a:t>1280 attendances across 54 careers workshops (96% satisfied)</a:t>
            </a:r>
          </a:p>
          <a:p>
            <a:pPr lvl="1"/>
            <a:r>
              <a:rPr lang="en-GB" dirty="0"/>
              <a:t>663 attendances across 12 employer careers events (98% satisfied)</a:t>
            </a:r>
          </a:p>
          <a:p>
            <a:pPr lvl="1"/>
            <a:r>
              <a:rPr lang="en-GB" dirty="0"/>
              <a:t>264 researcher-relevant vacancies advertised, including 30 exclusive to UCL </a:t>
            </a:r>
          </a:p>
          <a:p>
            <a:r>
              <a:rPr lang="en-GB" dirty="0"/>
              <a:t>Successful new sessions introduced: </a:t>
            </a:r>
            <a:r>
              <a:rPr lang="en-GB" i="1" dirty="0"/>
              <a:t>What’s the Story with Narrative CVs? </a:t>
            </a:r>
            <a:r>
              <a:rPr lang="en-GB" dirty="0"/>
              <a:t>and </a:t>
            </a:r>
            <a:r>
              <a:rPr lang="en-GB" i="1" dirty="0"/>
              <a:t>Navigating Race and Identity in Academic Careers</a:t>
            </a:r>
            <a:r>
              <a:rPr lang="en-GB" dirty="0"/>
              <a:t> (100% positive feedback received for both)</a:t>
            </a:r>
          </a:p>
          <a:p>
            <a:r>
              <a:rPr lang="en-GB" dirty="0"/>
              <a:t>Improved communication through regular newsletters initiated in spring appeared to increase engagement (summer term attendance up 27% for appointments and 66% for workshops compared with 2021-22)</a:t>
            </a:r>
          </a:p>
          <a:p>
            <a:r>
              <a:rPr lang="en-GB" dirty="0"/>
              <a:t>Improved feedback process introduced in summer term increased feedback response rate (183 responses collected in 2023 summer term alone, compared with 114 responses collected across entire 2022-23 year)</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577731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DBA7-B6EA-E41B-DD25-7C108C019AC3}"/>
              </a:ext>
            </a:extLst>
          </p:cNvPr>
          <p:cNvSpPr>
            <a:spLocks noGrp="1"/>
          </p:cNvSpPr>
          <p:nvPr>
            <p:ph type="title"/>
          </p:nvPr>
        </p:nvSpPr>
        <p:spPr>
          <a:xfrm>
            <a:off x="3615690" y="782144"/>
            <a:ext cx="7886700" cy="1080198"/>
          </a:xfrm>
        </p:spPr>
        <p:txBody>
          <a:bodyPr>
            <a:normAutofit/>
          </a:bodyPr>
          <a:lstStyle/>
          <a:p>
            <a:r>
              <a:rPr lang="en-GB" sz="3200" dirty="0"/>
              <a:t>2023-24 Future directions</a:t>
            </a:r>
          </a:p>
        </p:txBody>
      </p:sp>
      <p:sp>
        <p:nvSpPr>
          <p:cNvPr id="3" name="Text Placeholder 2">
            <a:extLst>
              <a:ext uri="{FF2B5EF4-FFF2-40B4-BE49-F238E27FC236}">
                <a16:creationId xmlns:a16="http://schemas.microsoft.com/office/drawing/2014/main" id="{7A7C1424-AADB-F891-58C8-80829050930A}"/>
              </a:ext>
            </a:extLst>
          </p:cNvPr>
          <p:cNvSpPr>
            <a:spLocks noGrp="1"/>
          </p:cNvSpPr>
          <p:nvPr>
            <p:ph type="body" sz="quarter" idx="13"/>
          </p:nvPr>
        </p:nvSpPr>
        <p:spPr>
          <a:xfrm>
            <a:off x="1855470" y="1703070"/>
            <a:ext cx="8241030" cy="4812030"/>
          </a:xfrm>
        </p:spPr>
        <p:txBody>
          <a:bodyPr>
            <a:normAutofit fontScale="85000" lnSpcReduction="20000"/>
          </a:bodyPr>
          <a:lstStyle/>
          <a:p>
            <a:r>
              <a:rPr lang="en-GB" b="1" dirty="0"/>
              <a:t>Split Life Sciences Careers Beyond Academia Conference into three smaller conferences addressing a wider range of sectors</a:t>
            </a:r>
          </a:p>
          <a:p>
            <a:pPr lvl="1"/>
            <a:r>
              <a:rPr lang="en-GB" dirty="0"/>
              <a:t>Appeal to broader audience with three separate varied events: Data Science, Careers in the Commercialisation of Research, Careers in Drug Discovery and Development</a:t>
            </a:r>
          </a:p>
          <a:p>
            <a:pPr lvl="1"/>
            <a:r>
              <a:rPr lang="en-GB" dirty="0"/>
              <a:t>Allow more time for popular networking/careers fair portion</a:t>
            </a:r>
          </a:p>
          <a:p>
            <a:pPr lvl="1"/>
            <a:r>
              <a:rPr lang="en-GB" dirty="0"/>
              <a:t>Spread workload across year to allow for fact we do not have a large conference team (only one Events Officer)</a:t>
            </a:r>
          </a:p>
          <a:p>
            <a:pPr marL="457200" lvl="1" indent="0">
              <a:buNone/>
            </a:pPr>
            <a:endParaRPr lang="en-GB" dirty="0"/>
          </a:p>
          <a:p>
            <a:r>
              <a:rPr lang="en-GB" b="1" dirty="0"/>
              <a:t>Diversify work experience opportunities to include shorter duration work-projects with employers</a:t>
            </a:r>
          </a:p>
          <a:p>
            <a:pPr lvl="1"/>
            <a:r>
              <a:rPr lang="en-GB" dirty="0"/>
              <a:t>In addition to continuing to broker exclusive formal internships, to reach more researchers, we will run three one-day hackathons where researchers work in groups on problems with external employers, and one week-long Consultancy Challenge with commercial sector partners in 2023-24</a:t>
            </a:r>
          </a:p>
          <a:p>
            <a:pPr lvl="1"/>
            <a:endParaRPr lang="en-GB" dirty="0"/>
          </a:p>
        </p:txBody>
      </p:sp>
    </p:spTree>
    <p:extLst>
      <p:ext uri="{BB962C8B-B14F-4D97-AF65-F5344CB8AC3E}">
        <p14:creationId xmlns:p14="http://schemas.microsoft.com/office/powerpoint/2010/main" val="2636480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1003-9ECB-8594-7180-9334EC343477}"/>
              </a:ext>
            </a:extLst>
          </p:cNvPr>
          <p:cNvSpPr>
            <a:spLocks noGrp="1"/>
          </p:cNvSpPr>
          <p:nvPr>
            <p:ph type="title"/>
          </p:nvPr>
        </p:nvSpPr>
        <p:spPr>
          <a:xfrm>
            <a:off x="3301828" y="2742852"/>
            <a:ext cx="7886700" cy="1080198"/>
          </a:xfrm>
        </p:spPr>
        <p:txBody>
          <a:bodyPr/>
          <a:lstStyle/>
          <a:p>
            <a:r>
              <a:rPr lang="en-GB" dirty="0"/>
              <a:t>2022/23 in numbers</a:t>
            </a:r>
          </a:p>
        </p:txBody>
      </p:sp>
    </p:spTree>
    <p:extLst>
      <p:ext uri="{BB962C8B-B14F-4D97-AF65-F5344CB8AC3E}">
        <p14:creationId xmlns:p14="http://schemas.microsoft.com/office/powerpoint/2010/main" val="1317841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pPr>
              <a:defRPr/>
            </a:pPr>
            <a:fld id="{1DBBA5B4-3A3B-4C06-9C0E-CBF5012B90BC}" type="slidenum">
              <a:rPr lang="en-US" smtClean="0"/>
              <a:pPr>
                <a:defRPr/>
              </a:pPr>
              <a:t>19</a:t>
            </a:fld>
            <a:endParaRPr lang="en-US"/>
          </a:p>
        </p:txBody>
      </p:sp>
      <p:sp>
        <p:nvSpPr>
          <p:cNvPr id="9" name="TextBox 8">
            <a:extLst>
              <a:ext uri="{FF2B5EF4-FFF2-40B4-BE49-F238E27FC236}">
                <a16:creationId xmlns:a16="http://schemas.microsoft.com/office/drawing/2014/main" id="{A77BF13B-0B28-0F0B-744D-8CE355245308}"/>
              </a:ext>
            </a:extLst>
          </p:cNvPr>
          <p:cNvSpPr txBox="1"/>
          <p:nvPr/>
        </p:nvSpPr>
        <p:spPr>
          <a:xfrm>
            <a:off x="119743" y="1213045"/>
            <a:ext cx="3245413" cy="2431435"/>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rPr>
              <a:t>2022/23 attendances =  </a:t>
            </a:r>
            <a:r>
              <a:rPr lang="en-GB" sz="1800" b="1" dirty="0">
                <a:latin typeface="Calibri" panose="020F0502020204030204" pitchFamily="34" charset="0"/>
                <a:ea typeface="Times New Roman" panose="02020603050405020304" pitchFamily="18" charset="0"/>
              </a:rPr>
              <a:t>820 </a:t>
            </a:r>
            <a:r>
              <a:rPr lang="en-GB" sz="1800" dirty="0">
                <a:latin typeface="Calibri" panose="020F0502020204030204" pitchFamily="34" charset="0"/>
                <a:ea typeface="Times New Roman" panose="02020603050405020304" pitchFamily="18" charset="0"/>
              </a:rPr>
              <a:t>(99% satisfied; 99% would recommend)</a:t>
            </a:r>
          </a:p>
          <a:p>
            <a:endParaRPr lang="en-GB" sz="1800" b="1" dirty="0">
              <a:latin typeface="Calibri" panose="020F0502020204030204" pitchFamily="34" charset="0"/>
            </a:endParaRPr>
          </a:p>
          <a:p>
            <a:r>
              <a:rPr lang="en-GB" sz="1600" dirty="0">
                <a:latin typeface="Calibri" panose="020F0502020204030204" pitchFamily="34" charset="0"/>
              </a:rPr>
              <a:t>Starting our own regular PhD newsletter, and the improved research staff mailing list likely accounts for much of this increase on last year</a:t>
            </a:r>
            <a:endParaRPr lang="en-GB" sz="1600" dirty="0"/>
          </a:p>
        </p:txBody>
      </p:sp>
      <p:sp>
        <p:nvSpPr>
          <p:cNvPr id="10" name="TextBox 9">
            <a:extLst>
              <a:ext uri="{FF2B5EF4-FFF2-40B4-BE49-F238E27FC236}">
                <a16:creationId xmlns:a16="http://schemas.microsoft.com/office/drawing/2014/main" id="{B9EACD20-2A44-E3A0-421D-4781EEE9A211}"/>
              </a:ext>
            </a:extLst>
          </p:cNvPr>
          <p:cNvSpPr txBox="1"/>
          <p:nvPr/>
        </p:nvSpPr>
        <p:spPr>
          <a:xfrm>
            <a:off x="119743" y="4349693"/>
            <a:ext cx="3154221" cy="1015663"/>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rPr>
              <a:t>2021/22 =  </a:t>
            </a:r>
            <a:r>
              <a:rPr lang="en-GB" sz="1800" b="1" dirty="0">
                <a:latin typeface="Calibri" panose="020F0502020204030204" pitchFamily="34" charset="0"/>
                <a:ea typeface="Times New Roman" panose="02020603050405020304" pitchFamily="18" charset="0"/>
              </a:rPr>
              <a:t>721</a:t>
            </a:r>
          </a:p>
          <a:p>
            <a:endParaRPr lang="en-GB" sz="1800" b="1" dirty="0">
              <a:effectLst/>
              <a:latin typeface="Calibri" panose="020F0502020204030204" pitchFamily="34" charset="0"/>
              <a:ea typeface="Times New Roman" panose="02020603050405020304" pitchFamily="18" charset="0"/>
            </a:endParaRPr>
          </a:p>
          <a:p>
            <a:r>
              <a:rPr lang="en-GB" sz="1200" dirty="0">
                <a:latin typeface="Calibri" panose="020F0502020204030204" pitchFamily="34" charset="0"/>
                <a:ea typeface="Times New Roman" panose="02020603050405020304" pitchFamily="18" charset="0"/>
              </a:rPr>
              <a:t>NB: ”Other” includes PhD graduates and BPSN PhDs</a:t>
            </a:r>
            <a:endParaRPr lang="en-GB" sz="1200" dirty="0">
              <a:effectLst/>
              <a:latin typeface="Calibri" panose="020F0502020204030204" pitchFamily="34" charset="0"/>
              <a:ea typeface="Times New Roman" panose="02020603050405020304" pitchFamily="18" charset="0"/>
            </a:endParaRPr>
          </a:p>
        </p:txBody>
      </p:sp>
      <p:pic>
        <p:nvPicPr>
          <p:cNvPr id="5" name="Picture 4" descr="Researcher appointment attendance across the year broken down by term, PGR, and research staff. Compared with last year, we have more appointment every term in 2022/23.">
            <a:extLst>
              <a:ext uri="{FF2B5EF4-FFF2-40B4-BE49-F238E27FC236}">
                <a16:creationId xmlns:a16="http://schemas.microsoft.com/office/drawing/2014/main" id="{BB14E028-1E07-D912-2F39-514CA4B02938}"/>
              </a:ext>
            </a:extLst>
          </p:cNvPr>
          <p:cNvPicPr>
            <a:picLocks noChangeAspect="1"/>
          </p:cNvPicPr>
          <p:nvPr/>
        </p:nvPicPr>
        <p:blipFill>
          <a:blip r:embed="rId3"/>
          <a:stretch>
            <a:fillRect/>
          </a:stretch>
        </p:blipFill>
        <p:spPr>
          <a:xfrm>
            <a:off x="3365157" y="0"/>
            <a:ext cx="8826843" cy="6858000"/>
          </a:xfrm>
          <a:prstGeom prst="rect">
            <a:avLst/>
          </a:prstGeom>
        </p:spPr>
      </p:pic>
    </p:spTree>
    <p:extLst>
      <p:ext uri="{BB962C8B-B14F-4D97-AF65-F5344CB8AC3E}">
        <p14:creationId xmlns:p14="http://schemas.microsoft.com/office/powerpoint/2010/main" val="409187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508D-D675-D1C2-E527-A3F7019C8723}"/>
              </a:ext>
            </a:extLst>
          </p:cNvPr>
          <p:cNvSpPr>
            <a:spLocks noGrp="1"/>
          </p:cNvSpPr>
          <p:nvPr>
            <p:ph type="title"/>
          </p:nvPr>
        </p:nvSpPr>
        <p:spPr/>
        <p:txBody>
          <a:bodyPr/>
          <a:lstStyle/>
          <a:p>
            <a:r>
              <a:rPr lang="en-GB">
                <a:latin typeface="Arial"/>
                <a:cs typeface="Arial"/>
              </a:rPr>
              <a:t>Executive summary</a:t>
            </a:r>
            <a:endParaRPr lang="en-GB"/>
          </a:p>
        </p:txBody>
      </p:sp>
      <p:sp>
        <p:nvSpPr>
          <p:cNvPr id="3" name="Content Placeholder 2">
            <a:extLst>
              <a:ext uri="{FF2B5EF4-FFF2-40B4-BE49-F238E27FC236}">
                <a16:creationId xmlns:a16="http://schemas.microsoft.com/office/drawing/2014/main" id="{700A439D-062F-5967-085D-918FE9C59B75}"/>
              </a:ext>
            </a:extLst>
          </p:cNvPr>
          <p:cNvSpPr>
            <a:spLocks noGrp="1"/>
          </p:cNvSpPr>
          <p:nvPr>
            <p:ph idx="1"/>
          </p:nvPr>
        </p:nvSpPr>
        <p:spPr>
          <a:xfrm>
            <a:off x="838200" y="1476375"/>
            <a:ext cx="10380406" cy="4944090"/>
          </a:xfrm>
        </p:spPr>
        <p:txBody>
          <a:bodyPr vert="horz" lIns="91440" tIns="45720" rIns="91440" bIns="45720" rtlCol="0" anchor="t">
            <a:normAutofit fontScale="85000" lnSpcReduction="20000"/>
          </a:bodyPr>
          <a:lstStyle/>
          <a:p>
            <a:pPr marL="285750" indent="-285750">
              <a:lnSpc>
                <a:spcPct val="100000"/>
              </a:lnSpc>
              <a:spcBef>
                <a:spcPts val="0"/>
              </a:spcBef>
              <a:buFont typeface="Wingdings,Sans-Serif" panose="020B0604020202020204" pitchFamily="34" charset="0"/>
              <a:buChar char="v"/>
            </a:pPr>
            <a:r>
              <a:rPr lang="en-GB" sz="1800" dirty="0">
                <a:latin typeface="Arial"/>
                <a:cs typeface="Arial"/>
              </a:rPr>
              <a:t>Total 372 unique courses included in Doctoral Skills and Research Staff Development Programmes, with over 1000 sessions throughout 22-23 academic year.  </a:t>
            </a:r>
          </a:p>
          <a:p>
            <a:pPr marL="0" indent="0">
              <a:lnSpc>
                <a:spcPct val="100000"/>
              </a:lnSpc>
              <a:spcBef>
                <a:spcPts val="0"/>
              </a:spcBef>
              <a:buNone/>
            </a:pPr>
            <a:r>
              <a:rPr lang="en-GB" sz="1800" dirty="0">
                <a:latin typeface="Arial"/>
                <a:cs typeface="Arial"/>
              </a:rPr>
              <a:t>	- 329 synchronous courses with limited seat capacity</a:t>
            </a:r>
          </a:p>
          <a:p>
            <a:pPr marL="0" indent="0">
              <a:lnSpc>
                <a:spcPct val="100000"/>
              </a:lnSpc>
              <a:spcBef>
                <a:spcPts val="0"/>
              </a:spcBef>
              <a:buNone/>
            </a:pPr>
            <a:r>
              <a:rPr lang="en-GB" sz="1800" dirty="0">
                <a:latin typeface="Arial"/>
                <a:cs typeface="Arial"/>
              </a:rPr>
              <a:t>	- 43 self-paced or synchronous courses without maximum seat capacity</a:t>
            </a:r>
          </a:p>
          <a:p>
            <a:pPr>
              <a:lnSpc>
                <a:spcPct val="100000"/>
              </a:lnSpc>
              <a:spcBef>
                <a:spcPts val="0"/>
              </a:spcBef>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r>
              <a:rPr lang="en-GB" sz="1800" dirty="0">
                <a:latin typeface="Arial"/>
                <a:cs typeface="Arial"/>
              </a:rPr>
              <a:t>6,335 distinct doctoral researchers and research/teaching/academic staff attended one or more synchronous courses in the Programmes, with 16,207 overall attendance.  </a:t>
            </a:r>
          </a:p>
          <a:p>
            <a:pPr marL="0" indent="0">
              <a:lnSpc>
                <a:spcPct val="100000"/>
              </a:lnSpc>
              <a:spcBef>
                <a:spcPts val="0"/>
              </a:spcBef>
              <a:buNone/>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endParaRPr lang="en-US" sz="1800" dirty="0">
              <a:latin typeface="Arial"/>
              <a:cs typeface="Arial"/>
            </a:endParaRPr>
          </a:p>
          <a:p>
            <a:pPr marL="285750" indent="-285750">
              <a:lnSpc>
                <a:spcPct val="100000"/>
              </a:lnSpc>
              <a:spcBef>
                <a:spcPts val="0"/>
              </a:spcBef>
              <a:buFont typeface="Wingdings,Sans-Serif" panose="020B0604020202020204" pitchFamily="34" charset="0"/>
              <a:buChar char="v"/>
            </a:pPr>
            <a:r>
              <a:rPr lang="en-GB" sz="1800" dirty="0">
                <a:latin typeface="Arial"/>
                <a:cs typeface="Arial"/>
              </a:rPr>
              <a:t>Over 19,000 training points (TP) logged by doctoral researchers throughout 22-23 academic year. </a:t>
            </a:r>
            <a:endParaRPr lang="en-US" sz="1800" dirty="0">
              <a:latin typeface="Arial"/>
              <a:cs typeface="Arial"/>
            </a:endParaRPr>
          </a:p>
          <a:p>
            <a:pPr marL="0" indent="0">
              <a:lnSpc>
                <a:spcPct val="100000"/>
              </a:lnSpc>
              <a:spcBef>
                <a:spcPts val="0"/>
              </a:spcBef>
              <a:buNone/>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r>
              <a:rPr lang="en-GB" sz="1800" dirty="0">
                <a:latin typeface="Arial"/>
                <a:cs typeface="Arial"/>
              </a:rPr>
              <a:t>Average 69% faculty population attended the Programmes, with overall better attendance from doctoral researchers.</a:t>
            </a:r>
          </a:p>
          <a:p>
            <a:pPr marL="285750" indent="-285750">
              <a:lnSpc>
                <a:spcPct val="100000"/>
              </a:lnSpc>
              <a:spcBef>
                <a:spcPts val="0"/>
              </a:spcBef>
              <a:buFont typeface="Wingdings,Sans-Serif" panose="020B0604020202020204" pitchFamily="34" charset="0"/>
              <a:buChar char="v"/>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r>
              <a:rPr lang="en-GB" sz="1800" dirty="0">
                <a:latin typeface="Arial"/>
                <a:cs typeface="Arial"/>
              </a:rPr>
              <a:t>308 places (55%) on our Leadership Programmes were attended by researchers, teaching staff or academics.</a:t>
            </a:r>
            <a:endParaRPr lang="en-US" sz="1800" dirty="0">
              <a:latin typeface="Arial"/>
              <a:cs typeface="Arial"/>
            </a:endParaRPr>
          </a:p>
          <a:p>
            <a:pPr marL="0" indent="0">
              <a:lnSpc>
                <a:spcPct val="100000"/>
              </a:lnSpc>
              <a:spcBef>
                <a:spcPts val="0"/>
              </a:spcBef>
              <a:buNone/>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r>
              <a:rPr lang="en-GB" sz="1800" dirty="0">
                <a:latin typeface="Arial"/>
                <a:cs typeface="Arial"/>
              </a:rPr>
              <a:t>Overall Doctoral Skills and Research Staff Development Programmes have achieved the Net Promoter Score (NPS) of 8.29, in line with the NPS score of our flagship Leadership Programmes (8.6). </a:t>
            </a:r>
            <a:endParaRPr lang="en-US" sz="1800" dirty="0">
              <a:latin typeface="Arial"/>
              <a:cs typeface="Arial"/>
            </a:endParaRPr>
          </a:p>
          <a:p>
            <a:pPr marL="0" indent="0">
              <a:lnSpc>
                <a:spcPct val="100000"/>
              </a:lnSpc>
              <a:spcBef>
                <a:spcPts val="0"/>
              </a:spcBef>
              <a:buNone/>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endParaRPr lang="en-GB" sz="1800" dirty="0">
              <a:latin typeface="Arial"/>
              <a:cs typeface="Arial"/>
            </a:endParaRPr>
          </a:p>
          <a:p>
            <a:pPr marL="0" indent="0">
              <a:lnSpc>
                <a:spcPct val="100000"/>
              </a:lnSpc>
              <a:spcBef>
                <a:spcPts val="0"/>
              </a:spcBef>
              <a:buNone/>
            </a:pPr>
            <a:r>
              <a:rPr lang="en-GB" sz="1100" dirty="0">
                <a:latin typeface="Arial"/>
                <a:cs typeface="Arial"/>
              </a:rPr>
              <a:t>Note: data snapshot of HR and Student Registry record from 11th July 2023. </a:t>
            </a:r>
          </a:p>
          <a:p>
            <a:pPr marL="285750" indent="-285750">
              <a:lnSpc>
                <a:spcPct val="100000"/>
              </a:lnSpc>
              <a:spcBef>
                <a:spcPts val="0"/>
              </a:spcBef>
              <a:buFont typeface="Wingdings,Sans-Serif" panose="020B0604020202020204" pitchFamily="34" charset="0"/>
              <a:buChar char="v"/>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endParaRPr lang="en-GB" sz="1800" dirty="0">
              <a:latin typeface="Arial"/>
              <a:cs typeface="Arial"/>
            </a:endParaRPr>
          </a:p>
          <a:p>
            <a:pPr marL="285750" indent="-285750">
              <a:lnSpc>
                <a:spcPct val="100000"/>
              </a:lnSpc>
              <a:spcBef>
                <a:spcPts val="0"/>
              </a:spcBef>
              <a:buFont typeface="Wingdings,Sans-Serif" panose="020B0604020202020204" pitchFamily="34" charset="0"/>
              <a:buChar char="v"/>
            </a:pPr>
            <a:endParaRPr lang="en-GB" sz="1800" dirty="0">
              <a:latin typeface="Arial"/>
              <a:cs typeface="Arial"/>
            </a:endParaRPr>
          </a:p>
          <a:p>
            <a:endParaRPr lang="en-GB" dirty="0">
              <a:latin typeface="Calibri" panose="020F0502020204030204"/>
              <a:cs typeface="Calibri"/>
            </a:endParaRPr>
          </a:p>
        </p:txBody>
      </p:sp>
    </p:spTree>
    <p:extLst>
      <p:ext uri="{BB962C8B-B14F-4D97-AF65-F5344CB8AC3E}">
        <p14:creationId xmlns:p14="http://schemas.microsoft.com/office/powerpoint/2010/main" val="3760147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pPr>
              <a:defRPr/>
            </a:pPr>
            <a:fld id="{1DBBA5B4-3A3B-4C06-9C0E-CBF5012B90BC}" type="slidenum">
              <a:rPr lang="en-US" smtClean="0"/>
              <a:pPr>
                <a:defRPr/>
              </a:pPr>
              <a:t>20</a:t>
            </a:fld>
            <a:endParaRPr lang="en-US"/>
          </a:p>
        </p:txBody>
      </p:sp>
      <p:sp>
        <p:nvSpPr>
          <p:cNvPr id="7" name="TextBox 6">
            <a:extLst>
              <a:ext uri="{FF2B5EF4-FFF2-40B4-BE49-F238E27FC236}">
                <a16:creationId xmlns:a16="http://schemas.microsoft.com/office/drawing/2014/main" id="{D0C93E97-511D-70A0-E487-A46DFB9D0E5F}"/>
              </a:ext>
            </a:extLst>
          </p:cNvPr>
          <p:cNvSpPr txBox="1"/>
          <p:nvPr/>
        </p:nvSpPr>
        <p:spPr>
          <a:xfrm>
            <a:off x="87086" y="1028343"/>
            <a:ext cx="3228946" cy="2862322"/>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rPr>
              <a:t>54 workshops;</a:t>
            </a:r>
          </a:p>
          <a:p>
            <a:r>
              <a:rPr lang="en-GB" sz="1800" b="1" dirty="0">
                <a:effectLst/>
                <a:latin typeface="Calibri" panose="020F0502020204030204" pitchFamily="34" charset="0"/>
                <a:ea typeface="Times New Roman" panose="02020603050405020304" pitchFamily="18" charset="0"/>
              </a:rPr>
              <a:t>18 per term</a:t>
            </a:r>
          </a:p>
          <a:p>
            <a:endParaRPr lang="en-GB" sz="1800" b="1" dirty="0">
              <a:effectLst/>
              <a:latin typeface="Calibri" panose="020F0502020204030204" pitchFamily="34"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2022/23 places attended= 1280</a:t>
            </a:r>
          </a:p>
          <a:p>
            <a:endParaRPr lang="en-GB" sz="1800" b="1" dirty="0">
              <a:latin typeface="Calibri" panose="020F0502020204030204" pitchFamily="34" charset="0"/>
            </a:endParaRPr>
          </a:p>
          <a:p>
            <a:r>
              <a:rPr lang="en-GB" sz="1800" dirty="0">
                <a:latin typeface="Calibri" panose="020F0502020204030204" pitchFamily="34" charset="0"/>
              </a:rPr>
              <a:t>Steep increase in attendance seen once we initiated our own PhD newsletter and  accessed the improved Research Staff mailing list in late Spring.</a:t>
            </a:r>
            <a:endParaRPr lang="en-GB" sz="1800" dirty="0"/>
          </a:p>
        </p:txBody>
      </p:sp>
      <p:sp>
        <p:nvSpPr>
          <p:cNvPr id="8" name="TextBox 7">
            <a:extLst>
              <a:ext uri="{FF2B5EF4-FFF2-40B4-BE49-F238E27FC236}">
                <a16:creationId xmlns:a16="http://schemas.microsoft.com/office/drawing/2014/main" id="{A840E84F-F5CE-1E51-EC71-2D0DDF32F960}"/>
              </a:ext>
            </a:extLst>
          </p:cNvPr>
          <p:cNvSpPr txBox="1"/>
          <p:nvPr/>
        </p:nvSpPr>
        <p:spPr>
          <a:xfrm>
            <a:off x="87086" y="4451002"/>
            <a:ext cx="5486400" cy="923330"/>
          </a:xfrm>
          <a:prstGeom prst="rect">
            <a:avLst/>
          </a:prstGeom>
          <a:noFill/>
        </p:spPr>
        <p:txBody>
          <a:bodyPr wrap="square">
            <a:spAutoFit/>
          </a:bodyPr>
          <a:lstStyle/>
          <a:p>
            <a:r>
              <a:rPr lang="en-GB" sz="1800" b="1" dirty="0">
                <a:effectLst/>
                <a:latin typeface="Calibri" panose="020F0502020204030204" pitchFamily="34" charset="0"/>
                <a:ea typeface="Times New Roman" panose="02020603050405020304" pitchFamily="18" charset="0"/>
              </a:rPr>
              <a:t>54 workshops;</a:t>
            </a:r>
          </a:p>
          <a:p>
            <a:r>
              <a:rPr lang="en-GB" sz="1800" b="1" dirty="0">
                <a:effectLst/>
                <a:latin typeface="Calibri" panose="020F0502020204030204" pitchFamily="34" charset="0"/>
                <a:ea typeface="Times New Roman" panose="02020603050405020304" pitchFamily="18" charset="0"/>
              </a:rPr>
              <a:t>18 per term</a:t>
            </a:r>
          </a:p>
          <a:p>
            <a:r>
              <a:rPr lang="en-GB" sz="1800" b="1" dirty="0">
                <a:effectLst/>
                <a:latin typeface="Calibri" panose="020F0502020204030204" pitchFamily="34" charset="0"/>
                <a:ea typeface="Times New Roman" panose="02020603050405020304" pitchFamily="18" charset="0"/>
              </a:rPr>
              <a:t>2021/22 = </a:t>
            </a:r>
            <a:r>
              <a:rPr lang="en-GB" sz="1800" b="1" dirty="0">
                <a:solidFill>
                  <a:srgbClr val="000000"/>
                </a:solidFill>
                <a:effectLst/>
                <a:latin typeface="Calibri" panose="020F0502020204030204" pitchFamily="34" charset="0"/>
                <a:ea typeface="Calibri" panose="020F0502020204030204" pitchFamily="34" charset="0"/>
              </a:rPr>
              <a:t>1164</a:t>
            </a:r>
            <a:endParaRPr lang="en-GB" sz="1800" dirty="0"/>
          </a:p>
        </p:txBody>
      </p:sp>
      <p:pic>
        <p:nvPicPr>
          <p:cNvPr id="4" name="Picture 3" descr="A graph of a number of people&#10;&#10;Description automatically generated with medium confidence">
            <a:extLst>
              <a:ext uri="{FF2B5EF4-FFF2-40B4-BE49-F238E27FC236}">
                <a16:creationId xmlns:a16="http://schemas.microsoft.com/office/drawing/2014/main" id="{A6DADECE-8AD1-508A-7446-167BADEB4152}"/>
              </a:ext>
            </a:extLst>
          </p:cNvPr>
          <p:cNvPicPr>
            <a:picLocks noChangeAspect="1"/>
          </p:cNvPicPr>
          <p:nvPr/>
        </p:nvPicPr>
        <p:blipFill>
          <a:blip r:embed="rId3"/>
          <a:stretch>
            <a:fillRect/>
          </a:stretch>
        </p:blipFill>
        <p:spPr>
          <a:xfrm>
            <a:off x="3316032" y="0"/>
            <a:ext cx="8875968" cy="6858000"/>
          </a:xfrm>
          <a:prstGeom prst="rect">
            <a:avLst/>
          </a:prstGeom>
        </p:spPr>
      </p:pic>
    </p:spTree>
    <p:extLst>
      <p:ext uri="{BB962C8B-B14F-4D97-AF65-F5344CB8AC3E}">
        <p14:creationId xmlns:p14="http://schemas.microsoft.com/office/powerpoint/2010/main" val="1955144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pPr>
              <a:defRPr/>
            </a:pPr>
            <a:fld id="{1DBBA5B4-3A3B-4C06-9C0E-CBF5012B90BC}" type="slidenum">
              <a:rPr lang="en-US" smtClean="0"/>
              <a:pPr>
                <a:defRPr/>
              </a:pPr>
              <a:t>21</a:t>
            </a:fld>
            <a:endParaRPr lang="en-US"/>
          </a:p>
        </p:txBody>
      </p:sp>
      <p:sp>
        <p:nvSpPr>
          <p:cNvPr id="7" name="TextBox 6">
            <a:extLst>
              <a:ext uri="{FF2B5EF4-FFF2-40B4-BE49-F238E27FC236}">
                <a16:creationId xmlns:a16="http://schemas.microsoft.com/office/drawing/2014/main" id="{F546E753-B54F-6609-5546-6001872AE8DF}"/>
              </a:ext>
            </a:extLst>
          </p:cNvPr>
          <p:cNvSpPr txBox="1"/>
          <p:nvPr/>
        </p:nvSpPr>
        <p:spPr>
          <a:xfrm>
            <a:off x="130629" y="1264927"/>
            <a:ext cx="3716441" cy="3046988"/>
          </a:xfrm>
          <a:prstGeom prst="rect">
            <a:avLst/>
          </a:prstGeom>
          <a:noFill/>
        </p:spPr>
        <p:txBody>
          <a:bodyPr wrap="square">
            <a:spAutoFit/>
          </a:bodyPr>
          <a:lstStyle/>
          <a:p>
            <a:r>
              <a:rPr lang="en-GB" sz="1600" b="1" dirty="0">
                <a:latin typeface="Calibri" panose="020F0502020204030204" pitchFamily="34" charset="0"/>
                <a:ea typeface="Times New Roman" panose="02020603050405020304" pitchFamily="18" charset="0"/>
              </a:rPr>
              <a:t>12 events in </a:t>
            </a:r>
            <a:r>
              <a:rPr lang="en-GB" sz="1600" b="1" dirty="0">
                <a:effectLst/>
                <a:latin typeface="Calibri" panose="020F0502020204030204" pitchFamily="34" charset="0"/>
                <a:ea typeface="Times New Roman" panose="02020603050405020304" pitchFamily="18" charset="0"/>
              </a:rPr>
              <a:t>2022/23. Attendance = 663</a:t>
            </a:r>
          </a:p>
          <a:p>
            <a:endParaRPr lang="en-GB" sz="1600" b="1" dirty="0">
              <a:latin typeface="Calibri" panose="020F0502020204030204" pitchFamily="34" charset="0"/>
              <a:ea typeface="Times New Roman" panose="02020603050405020304" pitchFamily="18" charset="0"/>
            </a:endParaRPr>
          </a:p>
          <a:p>
            <a:r>
              <a:rPr lang="en-GB" sz="1600" dirty="0">
                <a:latin typeface="Calibri" panose="020F0502020204030204" pitchFamily="34" charset="0"/>
                <a:ea typeface="Times New Roman" panose="02020603050405020304" pitchFamily="18" charset="0"/>
              </a:rPr>
              <a:t>Reduced events output was due to Events Officer post going unfilled (despite recruitment efforts) for several months. </a:t>
            </a:r>
            <a:r>
              <a:rPr lang="en-GB" sz="1600" dirty="0">
                <a:effectLst/>
                <a:latin typeface="Calibri" panose="020F0502020204030204" pitchFamily="34" charset="0"/>
                <a:ea typeface="Times New Roman" panose="02020603050405020304" pitchFamily="18" charset="0"/>
              </a:rPr>
              <a:t>Despite this reduced event output, 2022/23 overall attendance was similar to last year’s. We attribute this to improved marketing with dedicated newsletters.</a:t>
            </a:r>
          </a:p>
          <a:p>
            <a:endParaRPr lang="en-GB" sz="1600" b="1" dirty="0">
              <a:latin typeface="Calibri" panose="020F0502020204030204" pitchFamily="34" charset="0"/>
              <a:ea typeface="Times New Roman" panose="02020603050405020304" pitchFamily="18" charset="0"/>
            </a:endParaRPr>
          </a:p>
          <a:p>
            <a:endParaRPr lang="en-GB" sz="1600" b="1" dirty="0">
              <a:latin typeface="Calibri" panose="020F0502020204030204" pitchFamily="34" charset="0"/>
              <a:ea typeface="Times New Roman" panose="02020603050405020304" pitchFamily="18" charset="0"/>
            </a:endParaRPr>
          </a:p>
          <a:p>
            <a:r>
              <a:rPr lang="en-GB" sz="1600" b="1" dirty="0">
                <a:effectLst/>
                <a:latin typeface="Calibri" panose="020F0502020204030204" pitchFamily="34" charset="0"/>
                <a:ea typeface="Times New Roman" panose="02020603050405020304" pitchFamily="18" charset="0"/>
              </a:rPr>
              <a:t>19 events in 2021/22. </a:t>
            </a:r>
            <a:r>
              <a:rPr lang="en-GB" sz="1600" b="1" dirty="0">
                <a:latin typeface="Calibri" panose="020F0502020204030204" pitchFamily="34" charset="0"/>
                <a:ea typeface="Times New Roman" panose="02020603050405020304" pitchFamily="18" charset="0"/>
              </a:rPr>
              <a:t>A</a:t>
            </a:r>
            <a:r>
              <a:rPr lang="en-GB" sz="1600" b="1" dirty="0">
                <a:effectLst/>
                <a:latin typeface="Calibri" panose="020F0502020204030204" pitchFamily="34" charset="0"/>
                <a:ea typeface="Times New Roman" panose="02020603050405020304" pitchFamily="18" charset="0"/>
              </a:rPr>
              <a:t>ttendance = </a:t>
            </a:r>
            <a:r>
              <a:rPr lang="en-GB" sz="1600" b="1" dirty="0">
                <a:solidFill>
                  <a:srgbClr val="000000"/>
                </a:solidFill>
                <a:latin typeface="Calibri" panose="020F0502020204030204" pitchFamily="34" charset="0"/>
                <a:ea typeface="Times New Roman" panose="02020603050405020304" pitchFamily="18" charset="0"/>
              </a:rPr>
              <a:t>697</a:t>
            </a:r>
            <a:endParaRPr lang="en-GB" sz="1600" dirty="0"/>
          </a:p>
        </p:txBody>
      </p:sp>
      <p:pic>
        <p:nvPicPr>
          <p:cNvPr id="4" name="Picture 3" descr="A graph of a number of people&#10;&#10;Description automatically generated with medium confidence">
            <a:extLst>
              <a:ext uri="{FF2B5EF4-FFF2-40B4-BE49-F238E27FC236}">
                <a16:creationId xmlns:a16="http://schemas.microsoft.com/office/drawing/2014/main" id="{300CAD41-B534-31AE-CD1D-91C992510665}"/>
              </a:ext>
            </a:extLst>
          </p:cNvPr>
          <p:cNvPicPr>
            <a:picLocks noChangeAspect="1"/>
          </p:cNvPicPr>
          <p:nvPr/>
        </p:nvPicPr>
        <p:blipFill>
          <a:blip r:embed="rId3"/>
          <a:stretch>
            <a:fillRect/>
          </a:stretch>
        </p:blipFill>
        <p:spPr>
          <a:xfrm>
            <a:off x="3847070" y="0"/>
            <a:ext cx="8344930" cy="6858000"/>
          </a:xfrm>
          <a:prstGeom prst="rect">
            <a:avLst/>
          </a:prstGeom>
        </p:spPr>
      </p:pic>
    </p:spTree>
    <p:extLst>
      <p:ext uri="{BB962C8B-B14F-4D97-AF65-F5344CB8AC3E}">
        <p14:creationId xmlns:p14="http://schemas.microsoft.com/office/powerpoint/2010/main" val="1469092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58EF7C-FF04-5A26-4A80-34CE586AC17D}"/>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defTabSz="914400">
              <a:spcAft>
                <a:spcPts val="600"/>
              </a:spcAft>
            </a:pPr>
            <a:fld id="{9C75D081-611A-3841-AF03-9AA638EBA0A6}" type="slidenum">
              <a:rPr lang="en-US" smtClean="0"/>
              <a:pPr defTabSz="914400">
                <a:spcAft>
                  <a:spcPts val="600"/>
                </a:spcAft>
              </a:pPr>
              <a:t>22</a:t>
            </a:fld>
            <a:endParaRPr lang="en-US"/>
          </a:p>
        </p:txBody>
      </p:sp>
      <p:graphicFrame>
        <p:nvGraphicFramePr>
          <p:cNvPr id="8" name="Table 7">
            <a:extLst>
              <a:ext uri="{FF2B5EF4-FFF2-40B4-BE49-F238E27FC236}">
                <a16:creationId xmlns:a16="http://schemas.microsoft.com/office/drawing/2014/main" id="{F469E4F7-D2DC-543D-A584-F9CC2559C2CA}"/>
              </a:ext>
            </a:extLst>
          </p:cNvPr>
          <p:cNvGraphicFramePr>
            <a:graphicFrameLocks noGrp="1"/>
          </p:cNvGraphicFramePr>
          <p:nvPr/>
        </p:nvGraphicFramePr>
        <p:xfrm>
          <a:off x="2374107" y="2060408"/>
          <a:ext cx="7554581" cy="3100436"/>
        </p:xfrm>
        <a:graphic>
          <a:graphicData uri="http://schemas.openxmlformats.org/drawingml/2006/table">
            <a:tbl>
              <a:tblPr firstRow="1" firstCol="1" bandRow="1"/>
              <a:tblGrid>
                <a:gridCol w="4786757">
                  <a:extLst>
                    <a:ext uri="{9D8B030D-6E8A-4147-A177-3AD203B41FA5}">
                      <a16:colId xmlns:a16="http://schemas.microsoft.com/office/drawing/2014/main" val="1642279671"/>
                    </a:ext>
                  </a:extLst>
                </a:gridCol>
                <a:gridCol w="2767824">
                  <a:extLst>
                    <a:ext uri="{9D8B030D-6E8A-4147-A177-3AD203B41FA5}">
                      <a16:colId xmlns:a16="http://schemas.microsoft.com/office/drawing/2014/main" val="932211018"/>
                    </a:ext>
                  </a:extLst>
                </a:gridCol>
              </a:tblGrid>
              <a:tr h="533639">
                <a:tc>
                  <a:txBody>
                    <a:bodyPr/>
                    <a:lstStyle/>
                    <a:p>
                      <a:pPr algn="l" fontAlgn="t">
                        <a:lnSpc>
                          <a:spcPct val="107000"/>
                        </a:lnSpc>
                        <a:spcBef>
                          <a:spcPts val="0"/>
                        </a:spcBef>
                        <a:spcAft>
                          <a:spcPts val="800"/>
                        </a:spcAft>
                      </a:pPr>
                      <a:r>
                        <a:rPr lang="en-GB" sz="2000" b="1" i="0" u="none" strike="noStrike" dirty="0">
                          <a:effectLst/>
                          <a:latin typeface="+mn-lt"/>
                          <a:ea typeface="Calibri" panose="020F0502020204030204" pitchFamily="34" charset="0"/>
                          <a:cs typeface="Calibri" panose="020F0502020204030204" pitchFamily="34" charset="0"/>
                        </a:rPr>
                        <a:t>Vacancy type</a:t>
                      </a:r>
                      <a:endParaRPr lang="en-GB" sz="2000" b="1" i="0" u="none" strike="noStrike" dirty="0">
                        <a:effectLst/>
                        <a:latin typeface="+mn-lt"/>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2000" b="1" i="0" u="none" strike="noStrike">
                          <a:effectLst/>
                          <a:latin typeface="+mn-lt"/>
                          <a:ea typeface="Calibri" panose="020F0502020204030204" pitchFamily="34" charset="0"/>
                          <a:cs typeface="Calibri" panose="020F0502020204030204" pitchFamily="34" charset="0"/>
                        </a:rPr>
                        <a:t>Number advertised</a:t>
                      </a:r>
                      <a:endParaRPr lang="en-GB" sz="2000" b="1" i="0" u="none" strike="noStrike">
                        <a:effectLst/>
                        <a:latin typeface="+mn-lt"/>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9428620"/>
                  </a:ext>
                </a:extLst>
              </a:tr>
              <a:tr h="0">
                <a:tc>
                  <a:txBody>
                    <a:bodyPr/>
                    <a:lstStyle/>
                    <a:p>
                      <a:pPr algn="l" fontAlgn="t">
                        <a:lnSpc>
                          <a:spcPct val="107000"/>
                        </a:lnSpc>
                        <a:spcBef>
                          <a:spcPts val="0"/>
                        </a:spcBef>
                        <a:spcAft>
                          <a:spcPts val="800"/>
                        </a:spcAft>
                      </a:pPr>
                      <a:r>
                        <a:rPr lang="en-GB" sz="2000" b="1" i="0" u="none" strike="noStrike" dirty="0">
                          <a:solidFill>
                            <a:srgbClr val="000000"/>
                          </a:solidFill>
                          <a:effectLst/>
                          <a:latin typeface="+mn-lt"/>
                          <a:ea typeface="Calibri" panose="020F0502020204030204" pitchFamily="34" charset="0"/>
                          <a:cs typeface="Calibri" panose="020F0502020204030204" pitchFamily="34" charset="0"/>
                        </a:rPr>
                        <a:t>Researcher-relevant internships/part-time roles</a:t>
                      </a:r>
                      <a:endParaRPr lang="en-GB" sz="2000" b="1" i="0" u="none" strike="noStrike" dirty="0">
                        <a:effectLst/>
                        <a:latin typeface="+mn-lt"/>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b="1" i="0" u="none" strike="noStrike" kern="1200" dirty="0">
                          <a:solidFill>
                            <a:srgbClr val="000000"/>
                          </a:solidFill>
                          <a:effectLst/>
                          <a:latin typeface="+mn-lt"/>
                          <a:ea typeface="Calibri" panose="020F0502020204030204" pitchFamily="34" charset="0"/>
                          <a:cs typeface="Calibri" panose="020F0502020204030204" pitchFamily="34" charset="0"/>
                        </a:rPr>
                        <a:t>151 </a:t>
                      </a:r>
                    </a:p>
                    <a:p>
                      <a:endParaRPr lang="en-GB" sz="2000" b="1" i="0" u="none" strike="noStrike" kern="1200" dirty="0">
                        <a:solidFill>
                          <a:srgbClr val="000000"/>
                        </a:solidFill>
                        <a:effectLst/>
                        <a:latin typeface="+mn-lt"/>
                        <a:ea typeface="Calibri" panose="020F0502020204030204" pitchFamily="34" charset="0"/>
                        <a:cs typeface="Calibri" panose="020F0502020204030204" pitchFamily="34" charset="0"/>
                      </a:endParaRPr>
                    </a:p>
                    <a:p>
                      <a:r>
                        <a:rPr lang="en-GB" sz="2000" b="1" i="0" u="none" strike="noStrike" kern="1200" dirty="0">
                          <a:solidFill>
                            <a:srgbClr val="000000"/>
                          </a:solidFill>
                          <a:effectLst/>
                          <a:latin typeface="+mn-lt"/>
                          <a:ea typeface="Calibri" panose="020F0502020204030204" pitchFamily="34" charset="0"/>
                          <a:cs typeface="Calibri" panose="020F0502020204030204" pitchFamily="34" charset="0"/>
                        </a:rPr>
                        <a:t>(30 exclusive to UCL)</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465384"/>
                  </a:ext>
                </a:extLst>
              </a:tr>
              <a:tr h="500880">
                <a:tc>
                  <a:txBody>
                    <a:bodyPr/>
                    <a:lstStyle/>
                    <a:p>
                      <a:pPr algn="l" fontAlgn="t">
                        <a:lnSpc>
                          <a:spcPct val="107000"/>
                        </a:lnSpc>
                        <a:spcBef>
                          <a:spcPts val="0"/>
                        </a:spcBef>
                        <a:spcAft>
                          <a:spcPts val="800"/>
                        </a:spcAft>
                      </a:pPr>
                      <a:r>
                        <a:rPr lang="en-GB" sz="2000" b="1" i="0" u="none" strike="noStrike" dirty="0">
                          <a:solidFill>
                            <a:srgbClr val="000000"/>
                          </a:solidFill>
                          <a:effectLst/>
                          <a:latin typeface="+mn-lt"/>
                          <a:ea typeface="Calibri" panose="020F0502020204030204" pitchFamily="34" charset="0"/>
                          <a:cs typeface="Calibri" panose="020F0502020204030204" pitchFamily="34" charset="0"/>
                        </a:rPr>
                        <a:t>Other researcher-relevant roles advertised</a:t>
                      </a:r>
                      <a:endParaRPr lang="en-GB" sz="2000" b="1" i="0" u="none" strike="noStrike" dirty="0">
                        <a:effectLst/>
                        <a:latin typeface="+mn-lt"/>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b="1" i="0" u="none" strike="noStrike" kern="1200" dirty="0">
                          <a:solidFill>
                            <a:srgbClr val="000000"/>
                          </a:solidFill>
                          <a:effectLst/>
                          <a:latin typeface="+mn-lt"/>
                          <a:ea typeface="Calibri" panose="020F0502020204030204" pitchFamily="34" charset="0"/>
                          <a:cs typeface="Calibri" panose="020F0502020204030204" pitchFamily="34" charset="0"/>
                        </a:rPr>
                        <a:t>113</a:t>
                      </a:r>
                    </a:p>
                    <a:p>
                      <a:endParaRPr lang="en-GB" sz="2000" b="1" i="0" u="none" strike="noStrike" kern="1200" dirty="0">
                        <a:solidFill>
                          <a:srgbClr val="000000"/>
                        </a:solidFill>
                        <a:effectLst/>
                        <a:latin typeface="+mn-lt"/>
                        <a:ea typeface="Calibri" panose="020F0502020204030204" pitchFamily="34" charset="0"/>
                        <a:cs typeface="Calibri" panose="020F0502020204030204" pitchFamily="34" charset="0"/>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080586"/>
                  </a:ext>
                </a:extLst>
              </a:tr>
              <a:tr h="413319">
                <a:tc>
                  <a:txBody>
                    <a:bodyPr/>
                    <a:lstStyle/>
                    <a:p>
                      <a:pPr algn="l" fontAlgn="t">
                        <a:lnSpc>
                          <a:spcPct val="107000"/>
                        </a:lnSpc>
                        <a:spcBef>
                          <a:spcPts val="0"/>
                        </a:spcBef>
                        <a:spcAft>
                          <a:spcPts val="800"/>
                        </a:spcAft>
                      </a:pPr>
                      <a:r>
                        <a:rPr lang="en-GB" sz="2000" b="1" i="0" u="none" strike="noStrike" dirty="0">
                          <a:effectLst/>
                          <a:latin typeface="+mn-lt"/>
                        </a:rPr>
                        <a:t>Total</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b="1" i="0" u="none" strike="noStrike" kern="1200" dirty="0">
                          <a:solidFill>
                            <a:srgbClr val="000000"/>
                          </a:solidFill>
                          <a:effectLst/>
                          <a:latin typeface="+mn-lt"/>
                          <a:ea typeface="Calibri" panose="020F0502020204030204" pitchFamily="34" charset="0"/>
                          <a:cs typeface="Calibri" panose="020F0502020204030204" pitchFamily="34" charset="0"/>
                        </a:rPr>
                        <a:t>264</a:t>
                      </a:r>
                    </a:p>
                    <a:p>
                      <a:r>
                        <a:rPr lang="en-GB" sz="2000" b="0" i="1" u="none" strike="noStrike" kern="1200" dirty="0">
                          <a:solidFill>
                            <a:srgbClr val="000000"/>
                          </a:solidFill>
                          <a:effectLst/>
                          <a:latin typeface="+mn-lt"/>
                          <a:ea typeface="Calibri" panose="020F0502020204030204" pitchFamily="34" charset="0"/>
                          <a:cs typeface="Calibri" panose="020F0502020204030204" pitchFamily="34" charset="0"/>
                        </a:rPr>
                        <a:t>(321 in 2021/22)</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113431"/>
                  </a:ext>
                </a:extLst>
              </a:tr>
            </a:tbl>
          </a:graphicData>
        </a:graphic>
      </p:graphicFrame>
      <p:sp>
        <p:nvSpPr>
          <p:cNvPr id="9" name="TextBox 8">
            <a:extLst>
              <a:ext uri="{FF2B5EF4-FFF2-40B4-BE49-F238E27FC236}">
                <a16:creationId xmlns:a16="http://schemas.microsoft.com/office/drawing/2014/main" id="{AB2F2C40-6FEF-520C-C1FC-B2136944E832}"/>
              </a:ext>
            </a:extLst>
          </p:cNvPr>
          <p:cNvSpPr txBox="1"/>
          <p:nvPr/>
        </p:nvSpPr>
        <p:spPr>
          <a:xfrm>
            <a:off x="4138613" y="1208088"/>
            <a:ext cx="4572000" cy="523220"/>
          </a:xfrm>
          <a:prstGeom prst="rect">
            <a:avLst/>
          </a:prstGeom>
          <a:noFill/>
        </p:spPr>
        <p:txBody>
          <a:bodyPr wrap="square">
            <a:spAutoFit/>
          </a:bodyPr>
          <a:lstStyle/>
          <a:p>
            <a:r>
              <a:rPr lang="en-GB" sz="2800" b="1" dirty="0">
                <a:latin typeface="Calibri" panose="020F0502020204030204" pitchFamily="34" charset="0"/>
                <a:ea typeface="Times New Roman" panose="02020603050405020304" pitchFamily="18" charset="0"/>
              </a:rPr>
              <a:t>2022/23 researcher vacancies</a:t>
            </a:r>
            <a:endParaRPr lang="en-GB" sz="2800" dirty="0"/>
          </a:p>
        </p:txBody>
      </p:sp>
      <p:sp>
        <p:nvSpPr>
          <p:cNvPr id="2" name="TextBox 1">
            <a:extLst>
              <a:ext uri="{FF2B5EF4-FFF2-40B4-BE49-F238E27FC236}">
                <a16:creationId xmlns:a16="http://schemas.microsoft.com/office/drawing/2014/main" id="{25A00F46-2B78-A42B-092B-F8D00ED7EF08}"/>
              </a:ext>
            </a:extLst>
          </p:cNvPr>
          <p:cNvSpPr txBox="1"/>
          <p:nvPr/>
        </p:nvSpPr>
        <p:spPr>
          <a:xfrm>
            <a:off x="3235643" y="5758100"/>
            <a:ext cx="6377940" cy="400110"/>
          </a:xfrm>
          <a:prstGeom prst="rect">
            <a:avLst/>
          </a:prstGeom>
          <a:noFill/>
        </p:spPr>
        <p:txBody>
          <a:bodyPr wrap="square">
            <a:spAutoFit/>
          </a:bodyPr>
          <a:lstStyle/>
          <a:p>
            <a:r>
              <a:rPr lang="en-GB" sz="2000" dirty="0">
                <a:effectLst/>
                <a:ea typeface="Calibri" panose="020F0502020204030204" pitchFamily="34" charset="0"/>
              </a:rPr>
              <a:t>Roles received 21411 views and </a:t>
            </a:r>
            <a:r>
              <a:rPr lang="en-GB" sz="2000" dirty="0">
                <a:ea typeface="Calibri" panose="020F0502020204030204" pitchFamily="34" charset="0"/>
              </a:rPr>
              <a:t>2783</a:t>
            </a:r>
            <a:r>
              <a:rPr lang="en-GB" sz="2000" dirty="0">
                <a:effectLst/>
                <a:ea typeface="Calibri" panose="020F0502020204030204" pitchFamily="34" charset="0"/>
              </a:rPr>
              <a:t> “apply” clicks</a:t>
            </a:r>
            <a:endParaRPr lang="en-GB" sz="2000" dirty="0"/>
          </a:p>
        </p:txBody>
      </p:sp>
    </p:spTree>
    <p:extLst>
      <p:ext uri="{BB962C8B-B14F-4D97-AF65-F5344CB8AC3E}">
        <p14:creationId xmlns:p14="http://schemas.microsoft.com/office/powerpoint/2010/main" val="1058543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AFCB-60E5-25F4-8280-C6CB73495CEC}"/>
              </a:ext>
            </a:extLst>
          </p:cNvPr>
          <p:cNvSpPr>
            <a:spLocks noGrp="1"/>
          </p:cNvSpPr>
          <p:nvPr>
            <p:ph type="title"/>
          </p:nvPr>
        </p:nvSpPr>
        <p:spPr>
          <a:xfrm>
            <a:off x="2564330" y="2588285"/>
            <a:ext cx="7886700" cy="1080198"/>
          </a:xfrm>
        </p:spPr>
        <p:txBody>
          <a:bodyPr/>
          <a:lstStyle/>
          <a:p>
            <a:r>
              <a:rPr lang="en-GB" dirty="0"/>
              <a:t>Case studies from 2022/23</a:t>
            </a:r>
          </a:p>
        </p:txBody>
      </p:sp>
      <p:sp>
        <p:nvSpPr>
          <p:cNvPr id="4" name="Slide Number Placeholder 3">
            <a:extLst>
              <a:ext uri="{FF2B5EF4-FFF2-40B4-BE49-F238E27FC236}">
                <a16:creationId xmlns:a16="http://schemas.microsoft.com/office/drawing/2014/main" id="{71CD390E-55FB-0F8F-E212-B73B92E72A77}"/>
              </a:ext>
            </a:extLst>
          </p:cNvPr>
          <p:cNvSpPr>
            <a:spLocks noGrp="1"/>
          </p:cNvSpPr>
          <p:nvPr>
            <p:ph type="sldNum" sz="quarter" idx="12"/>
          </p:nvPr>
        </p:nvSpPr>
        <p:spPr/>
        <p:txBody>
          <a:bodyPr/>
          <a:lstStyle/>
          <a:p>
            <a:fld id="{9C75D081-611A-3841-AF03-9AA638EBA0A6}" type="slidenum">
              <a:rPr lang="en-US" smtClean="0"/>
              <a:t>23</a:t>
            </a:fld>
            <a:endParaRPr lang="en-US"/>
          </a:p>
        </p:txBody>
      </p:sp>
    </p:spTree>
    <p:extLst>
      <p:ext uri="{BB962C8B-B14F-4D97-AF65-F5344CB8AC3E}">
        <p14:creationId xmlns:p14="http://schemas.microsoft.com/office/powerpoint/2010/main" val="857344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64C2-0A37-495B-035F-168FD2CAF2F6}"/>
              </a:ext>
            </a:extLst>
          </p:cNvPr>
          <p:cNvSpPr>
            <a:spLocks noGrp="1"/>
          </p:cNvSpPr>
          <p:nvPr>
            <p:ph type="title"/>
          </p:nvPr>
        </p:nvSpPr>
        <p:spPr>
          <a:xfrm>
            <a:off x="3248716" y="935084"/>
            <a:ext cx="7886700" cy="1080198"/>
          </a:xfrm>
        </p:spPr>
        <p:txBody>
          <a:bodyPr/>
          <a:lstStyle/>
          <a:p>
            <a:r>
              <a:rPr lang="en-GB" dirty="0"/>
              <a:t>New feedback process</a:t>
            </a:r>
          </a:p>
        </p:txBody>
      </p:sp>
      <p:sp>
        <p:nvSpPr>
          <p:cNvPr id="3" name="Content Placeholder 2">
            <a:extLst>
              <a:ext uri="{FF2B5EF4-FFF2-40B4-BE49-F238E27FC236}">
                <a16:creationId xmlns:a16="http://schemas.microsoft.com/office/drawing/2014/main" id="{001FCF4B-0D1D-A912-E92E-E8C5BB917C5B}"/>
              </a:ext>
            </a:extLst>
          </p:cNvPr>
          <p:cNvSpPr>
            <a:spLocks noGrp="1"/>
          </p:cNvSpPr>
          <p:nvPr>
            <p:ph idx="1"/>
          </p:nvPr>
        </p:nvSpPr>
        <p:spPr>
          <a:xfrm>
            <a:off x="1944130" y="2015282"/>
            <a:ext cx="8402594" cy="4484372"/>
          </a:xfrm>
        </p:spPr>
        <p:txBody>
          <a:bodyPr>
            <a:normAutofit fontScale="85000" lnSpcReduction="10000"/>
          </a:bodyPr>
          <a:lstStyle/>
          <a:p>
            <a:r>
              <a:rPr lang="en-GB" dirty="0"/>
              <a:t>Piloted new feedback form for summer term, moving away from UCL Careers system to allow more flexibility of questions and collection</a:t>
            </a:r>
          </a:p>
          <a:p>
            <a:r>
              <a:rPr lang="en-GB" dirty="0"/>
              <a:t>Old feedback process: 141 responses across all workshops and events in 2021/22</a:t>
            </a:r>
          </a:p>
          <a:p>
            <a:r>
              <a:rPr lang="en-GB" dirty="0"/>
              <a:t>New feedback process: 183 responses across workshops and events –  for just </a:t>
            </a:r>
            <a:r>
              <a:rPr lang="en-GB" b="1" dirty="0"/>
              <a:t>one</a:t>
            </a:r>
            <a:r>
              <a:rPr lang="en-GB" dirty="0"/>
              <a:t> </a:t>
            </a:r>
            <a:r>
              <a:rPr lang="en-GB" b="1" dirty="0"/>
              <a:t>term</a:t>
            </a:r>
            <a:r>
              <a:rPr lang="en-GB" dirty="0"/>
              <a:t>, Summer 2023</a:t>
            </a:r>
          </a:p>
          <a:p>
            <a:r>
              <a:rPr lang="en-GB" dirty="0"/>
              <a:t>Workshops: 159 responses – 96% satisfied (91% in 2021/22) – Net Promoter Score 8.25</a:t>
            </a:r>
          </a:p>
          <a:p>
            <a:r>
              <a:rPr lang="en-GB" dirty="0"/>
              <a:t>Employer events: 24 responses – 100% satisfied (93% in 2021/22) – Net Promoter Score 9.08</a:t>
            </a:r>
          </a:p>
          <a:p>
            <a:r>
              <a:rPr lang="en-GB" dirty="0"/>
              <a:t>73% of respondents heard of our events through our dedicated newsletter, highlighting the importance of this marketing channel</a:t>
            </a:r>
          </a:p>
          <a:p>
            <a:r>
              <a:rPr lang="en-GB" dirty="0"/>
              <a:t>Will continue with new process in 2023/24</a:t>
            </a:r>
          </a:p>
          <a:p>
            <a:endParaRPr lang="en-GB" dirty="0"/>
          </a:p>
        </p:txBody>
      </p:sp>
      <p:sp>
        <p:nvSpPr>
          <p:cNvPr id="4" name="Slide Number Placeholder 3">
            <a:extLst>
              <a:ext uri="{FF2B5EF4-FFF2-40B4-BE49-F238E27FC236}">
                <a16:creationId xmlns:a16="http://schemas.microsoft.com/office/drawing/2014/main" id="{3ACBB777-F52D-2C69-E123-E6F4C2D8FDC2}"/>
              </a:ext>
            </a:extLst>
          </p:cNvPr>
          <p:cNvSpPr>
            <a:spLocks noGrp="1"/>
          </p:cNvSpPr>
          <p:nvPr>
            <p:ph type="sldNum" sz="quarter" idx="12"/>
          </p:nvPr>
        </p:nvSpPr>
        <p:spPr/>
        <p:txBody>
          <a:bodyPr/>
          <a:lstStyle/>
          <a:p>
            <a:fld id="{9C75D081-611A-3841-AF03-9AA638EBA0A6}" type="slidenum">
              <a:rPr lang="en-US" smtClean="0"/>
              <a:t>24</a:t>
            </a:fld>
            <a:endParaRPr lang="en-US"/>
          </a:p>
        </p:txBody>
      </p:sp>
    </p:spTree>
    <p:extLst>
      <p:ext uri="{BB962C8B-B14F-4D97-AF65-F5344CB8AC3E}">
        <p14:creationId xmlns:p14="http://schemas.microsoft.com/office/powerpoint/2010/main" val="1159769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29C8-70F8-9A0D-A7EC-92EB35CE43DA}"/>
              </a:ext>
            </a:extLst>
          </p:cNvPr>
          <p:cNvSpPr>
            <a:spLocks noGrp="1"/>
          </p:cNvSpPr>
          <p:nvPr>
            <p:ph type="title"/>
          </p:nvPr>
        </p:nvSpPr>
        <p:spPr>
          <a:xfrm>
            <a:off x="1588169" y="910150"/>
            <a:ext cx="9015663" cy="1080198"/>
          </a:xfrm>
        </p:spPr>
        <p:txBody>
          <a:bodyPr>
            <a:normAutofit/>
          </a:bodyPr>
          <a:lstStyle/>
          <a:p>
            <a:pPr algn="ctr"/>
            <a:r>
              <a:rPr lang="en-GB" sz="2400" b="1" dirty="0"/>
              <a:t>New 2022/23 Event: Navigating Race and Identity in Academic Careers</a:t>
            </a:r>
          </a:p>
        </p:txBody>
      </p:sp>
      <p:sp>
        <p:nvSpPr>
          <p:cNvPr id="3" name="Content Placeholder 2">
            <a:extLst>
              <a:ext uri="{FF2B5EF4-FFF2-40B4-BE49-F238E27FC236}">
                <a16:creationId xmlns:a16="http://schemas.microsoft.com/office/drawing/2014/main" id="{5DDD234D-5E0E-AD3E-A018-F2F0F1364ADD}"/>
              </a:ext>
            </a:extLst>
          </p:cNvPr>
          <p:cNvSpPr>
            <a:spLocks noGrp="1"/>
          </p:cNvSpPr>
          <p:nvPr>
            <p:ph idx="1"/>
          </p:nvPr>
        </p:nvSpPr>
        <p:spPr>
          <a:xfrm>
            <a:off x="1652338" y="1865870"/>
            <a:ext cx="9015663" cy="4992130"/>
          </a:xfrm>
        </p:spPr>
        <p:txBody>
          <a:bodyPr>
            <a:normAutofit fontScale="92500" lnSpcReduction="20000"/>
          </a:bodyPr>
          <a:lstStyle/>
          <a:p>
            <a:r>
              <a:rPr lang="en-GB" sz="1900" dirty="0">
                <a:latin typeface="+mn-lt"/>
              </a:rPr>
              <a:t>Panel of established researchers of colour discussing experiences within academia</a:t>
            </a:r>
          </a:p>
          <a:p>
            <a:r>
              <a:rPr lang="en-GB" sz="1900" dirty="0">
                <a:latin typeface="+mn-lt"/>
              </a:rPr>
              <a:t>2022/23 researchers of diverse heritage focus group participants unanimously pleased to see this in programme</a:t>
            </a:r>
          </a:p>
          <a:p>
            <a:r>
              <a:rPr lang="en-GB" sz="1900" dirty="0">
                <a:latin typeface="+mn-lt"/>
              </a:rPr>
              <a:t>Postponed due to strikes, and encountered technical issue with booking, nevertheless, 104 sign-ups (49 UCL, 55 Edinburgh), 45 attendances (21 UCL, 24 Edinburgh)</a:t>
            </a:r>
          </a:p>
          <a:p>
            <a:r>
              <a:rPr lang="en-GB" sz="1900" dirty="0">
                <a:latin typeface="+mn-lt"/>
              </a:rPr>
              <a:t>100% satisfaction with event (Were you satisfied with today’s session?)</a:t>
            </a:r>
          </a:p>
          <a:p>
            <a:r>
              <a:rPr lang="en-GB" sz="1900" dirty="0">
                <a:latin typeface="+mn-lt"/>
              </a:rPr>
              <a:t>Net promoter score 9</a:t>
            </a:r>
          </a:p>
          <a:p>
            <a:r>
              <a:rPr lang="en-GB" sz="1900" dirty="0">
                <a:latin typeface="+mn-lt"/>
              </a:rPr>
              <a:t>Qualitative feedback:</a:t>
            </a:r>
          </a:p>
          <a:p>
            <a:pPr marL="0" indent="0">
              <a:buNone/>
            </a:pPr>
            <a:r>
              <a:rPr lang="en-GB" sz="1900" i="1" dirty="0">
                <a:latin typeface="+mn-lt"/>
              </a:rPr>
              <a:t>	“More events like this please centring the experiences of 	racially/ethnically </a:t>
            </a:r>
            <a:r>
              <a:rPr lang="en-GB" sz="1900" i="1" dirty="0" err="1">
                <a:latin typeface="+mn-lt"/>
              </a:rPr>
              <a:t>minoritised</a:t>
            </a:r>
            <a:r>
              <a:rPr lang="en-GB" sz="1900" i="1" dirty="0">
                <a:latin typeface="+mn-lt"/>
              </a:rPr>
              <a:t> people”</a:t>
            </a:r>
          </a:p>
          <a:p>
            <a:pPr marL="0" indent="0">
              <a:buNone/>
            </a:pPr>
            <a:r>
              <a:rPr lang="en-GB" sz="1900" i="1" dirty="0">
                <a:latin typeface="+mn-lt"/>
              </a:rPr>
              <a:t>	“</a:t>
            </a:r>
            <a:r>
              <a:rPr lang="en-GB" sz="1900" b="0" i="1" u="none" strike="noStrike" dirty="0">
                <a:solidFill>
                  <a:srgbClr val="000000"/>
                </a:solidFill>
                <a:effectLst/>
                <a:latin typeface="+mn-lt"/>
              </a:rPr>
              <a:t>Very open discussion about important topics”</a:t>
            </a:r>
          </a:p>
          <a:p>
            <a:pPr marL="0" indent="0">
              <a:buNone/>
            </a:pPr>
            <a:r>
              <a:rPr lang="en-GB" sz="1900" i="1" dirty="0">
                <a:solidFill>
                  <a:srgbClr val="000000"/>
                </a:solidFill>
                <a:latin typeface="+mn-lt"/>
              </a:rPr>
              <a:t>	“Hearing directly from people of colour their direct lived experiences in 	academia and understanding how it differs from my experience as a white 	person. Really excellent panel with really diverse experiences.”</a:t>
            </a:r>
            <a:endParaRPr lang="en-GB" sz="1900" i="1" dirty="0">
              <a:latin typeface="+mn-lt"/>
            </a:endParaRPr>
          </a:p>
          <a:p>
            <a:r>
              <a:rPr lang="en-GB" sz="1900" dirty="0">
                <a:latin typeface="+mn-lt"/>
              </a:rPr>
              <a:t>Will be repeated in 2023/24</a:t>
            </a:r>
          </a:p>
          <a:p>
            <a:pPr marL="0" indent="0">
              <a:buNone/>
            </a:pPr>
            <a:endParaRPr lang="en-GB" sz="1900" dirty="0"/>
          </a:p>
          <a:p>
            <a:endParaRPr lang="en-GB" dirty="0"/>
          </a:p>
        </p:txBody>
      </p:sp>
      <p:sp>
        <p:nvSpPr>
          <p:cNvPr id="4" name="Slide Number Placeholder 3">
            <a:extLst>
              <a:ext uri="{FF2B5EF4-FFF2-40B4-BE49-F238E27FC236}">
                <a16:creationId xmlns:a16="http://schemas.microsoft.com/office/drawing/2014/main" id="{965CAE87-5B57-C01D-1EC4-D2A4100B730D}"/>
              </a:ext>
            </a:extLst>
          </p:cNvPr>
          <p:cNvSpPr>
            <a:spLocks noGrp="1"/>
          </p:cNvSpPr>
          <p:nvPr>
            <p:ph type="sldNum" sz="quarter" idx="12"/>
          </p:nvPr>
        </p:nvSpPr>
        <p:spPr/>
        <p:txBody>
          <a:bodyPr/>
          <a:lstStyle/>
          <a:p>
            <a:fld id="{9C75D081-611A-3841-AF03-9AA638EBA0A6}" type="slidenum">
              <a:rPr lang="en-US" smtClean="0"/>
              <a:t>25</a:t>
            </a:fld>
            <a:endParaRPr lang="en-US"/>
          </a:p>
        </p:txBody>
      </p:sp>
    </p:spTree>
    <p:extLst>
      <p:ext uri="{BB962C8B-B14F-4D97-AF65-F5344CB8AC3E}">
        <p14:creationId xmlns:p14="http://schemas.microsoft.com/office/powerpoint/2010/main" val="1201206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CFA8-6866-33E4-3AF7-9017D466B6F7}"/>
              </a:ext>
            </a:extLst>
          </p:cNvPr>
          <p:cNvSpPr>
            <a:spLocks noGrp="1"/>
          </p:cNvSpPr>
          <p:nvPr>
            <p:ph type="title"/>
          </p:nvPr>
        </p:nvSpPr>
        <p:spPr>
          <a:xfrm>
            <a:off x="1700464" y="955245"/>
            <a:ext cx="8967537" cy="1080198"/>
          </a:xfrm>
        </p:spPr>
        <p:txBody>
          <a:bodyPr>
            <a:normAutofit/>
          </a:bodyPr>
          <a:lstStyle/>
          <a:p>
            <a:pPr algn="ctr"/>
            <a:r>
              <a:rPr lang="en-GB" sz="2800" dirty="0"/>
              <a:t>New 2022/23 event: What’s the Story with Narrative CVs?</a:t>
            </a:r>
          </a:p>
        </p:txBody>
      </p:sp>
      <p:sp>
        <p:nvSpPr>
          <p:cNvPr id="3" name="Content Placeholder 2">
            <a:extLst>
              <a:ext uri="{FF2B5EF4-FFF2-40B4-BE49-F238E27FC236}">
                <a16:creationId xmlns:a16="http://schemas.microsoft.com/office/drawing/2014/main" id="{DE5A01B4-541B-AA4A-8458-7A5D3FB89BC0}"/>
              </a:ext>
            </a:extLst>
          </p:cNvPr>
          <p:cNvSpPr>
            <a:spLocks noGrp="1"/>
          </p:cNvSpPr>
          <p:nvPr>
            <p:ph idx="1"/>
          </p:nvPr>
        </p:nvSpPr>
        <p:spPr>
          <a:xfrm>
            <a:off x="1700463" y="2035443"/>
            <a:ext cx="8791074" cy="4660108"/>
          </a:xfrm>
        </p:spPr>
        <p:txBody>
          <a:bodyPr>
            <a:normAutofit fontScale="77500" lnSpcReduction="20000"/>
          </a:bodyPr>
          <a:lstStyle/>
          <a:p>
            <a:r>
              <a:rPr lang="en-GB" dirty="0"/>
              <a:t>Online talk covering the Narrative CV format increasingly used by funders</a:t>
            </a:r>
          </a:p>
          <a:p>
            <a:r>
              <a:rPr lang="en-GB" dirty="0"/>
              <a:t>110 researcher bookings, 54 attendances</a:t>
            </a:r>
          </a:p>
          <a:p>
            <a:r>
              <a:rPr lang="en-GB" dirty="0"/>
              <a:t>100% satisfaction (Were you satisfied with today’s session?)</a:t>
            </a:r>
          </a:p>
          <a:p>
            <a:r>
              <a:rPr lang="en-GB" dirty="0"/>
              <a:t>Net promoter score 8.3</a:t>
            </a:r>
          </a:p>
          <a:p>
            <a:r>
              <a:rPr lang="en-GB" dirty="0"/>
              <a:t>Qualitative feedback:</a:t>
            </a:r>
          </a:p>
          <a:p>
            <a:pPr lvl="1"/>
            <a:r>
              <a:rPr lang="en-GB" i="1" dirty="0"/>
              <a:t>“The session was excellent because it provided plenty of examples of narrative CVs (good format) and generated an engaged discussion in the group about how to enhance applicants’ strengths (well run!). I also think the concepts it explored are useful beyond the scope of narrative CVS, since today we're expected to "tell" (and "sell") our stories, come up with elevator pitches, and so forth.”</a:t>
            </a:r>
          </a:p>
          <a:p>
            <a:pPr lvl="1"/>
            <a:r>
              <a:rPr lang="en-GB" i="1" dirty="0"/>
              <a:t>“I found the information about something I had never heard of before very useful. I now feel that if I encounter this CV type asked, I will be more prepared to deal with it. I also appreciated the critical comments on this type of CV.”</a:t>
            </a:r>
          </a:p>
          <a:p>
            <a:r>
              <a:rPr lang="en-GB" dirty="0"/>
              <a:t>Will be repeated twice in 2023/24</a:t>
            </a:r>
          </a:p>
        </p:txBody>
      </p:sp>
      <p:sp>
        <p:nvSpPr>
          <p:cNvPr id="4" name="Slide Number Placeholder 3">
            <a:extLst>
              <a:ext uri="{FF2B5EF4-FFF2-40B4-BE49-F238E27FC236}">
                <a16:creationId xmlns:a16="http://schemas.microsoft.com/office/drawing/2014/main" id="{624038C6-7B1D-98A7-79AD-FAAE6AFEC963}"/>
              </a:ext>
            </a:extLst>
          </p:cNvPr>
          <p:cNvSpPr>
            <a:spLocks noGrp="1"/>
          </p:cNvSpPr>
          <p:nvPr>
            <p:ph type="sldNum" sz="quarter" idx="12"/>
          </p:nvPr>
        </p:nvSpPr>
        <p:spPr/>
        <p:txBody>
          <a:bodyPr/>
          <a:lstStyle/>
          <a:p>
            <a:fld id="{9C75D081-611A-3841-AF03-9AA638EBA0A6}" type="slidenum">
              <a:rPr lang="en-US" smtClean="0"/>
              <a:t>26</a:t>
            </a:fld>
            <a:endParaRPr lang="en-US"/>
          </a:p>
        </p:txBody>
      </p:sp>
    </p:spTree>
    <p:extLst>
      <p:ext uri="{BB962C8B-B14F-4D97-AF65-F5344CB8AC3E}">
        <p14:creationId xmlns:p14="http://schemas.microsoft.com/office/powerpoint/2010/main" val="920764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EBEA-D444-AB6F-A05D-35D45A7F4A9A}"/>
              </a:ext>
            </a:extLst>
          </p:cNvPr>
          <p:cNvSpPr>
            <a:spLocks noGrp="1"/>
          </p:cNvSpPr>
          <p:nvPr>
            <p:ph type="title"/>
          </p:nvPr>
        </p:nvSpPr>
        <p:spPr>
          <a:xfrm>
            <a:off x="2152650" y="1244003"/>
            <a:ext cx="7886700" cy="1080198"/>
          </a:xfrm>
        </p:spPr>
        <p:txBody>
          <a:bodyPr>
            <a:normAutofit fontScale="90000"/>
          </a:bodyPr>
          <a:lstStyle/>
          <a:p>
            <a:pPr algn="ctr"/>
            <a:r>
              <a:rPr lang="en-GB" sz="3300" b="1" dirty="0">
                <a:solidFill>
                  <a:srgbClr val="000000"/>
                </a:solidFill>
                <a:effectLst/>
                <a:latin typeface="+mn-lt"/>
                <a:ea typeface="Calibri" panose="020F0502020204030204" pitchFamily="34" charset="0"/>
              </a:rPr>
              <a:t>UCL Sustainable Development Goals (SDG) Consultancy Challenge 2023</a:t>
            </a:r>
            <a:br>
              <a:rPr lang="en-GB" sz="4400" dirty="0">
                <a:effectLst/>
                <a:latin typeface="Calibri" panose="020F0502020204030204" pitchFamily="34" charset="0"/>
                <a:ea typeface="Calibri" panose="020F0502020204030204" pitchFamily="34" charset="0"/>
              </a:rPr>
            </a:br>
            <a:endParaRPr lang="en-GB" dirty="0"/>
          </a:p>
        </p:txBody>
      </p:sp>
      <p:sp>
        <p:nvSpPr>
          <p:cNvPr id="4" name="Slide Number Placeholder 3">
            <a:extLst>
              <a:ext uri="{FF2B5EF4-FFF2-40B4-BE49-F238E27FC236}">
                <a16:creationId xmlns:a16="http://schemas.microsoft.com/office/drawing/2014/main" id="{B88D0BE0-54F0-9964-6190-0C47EFB426BE}"/>
              </a:ext>
            </a:extLst>
          </p:cNvPr>
          <p:cNvSpPr>
            <a:spLocks noGrp="1"/>
          </p:cNvSpPr>
          <p:nvPr>
            <p:ph type="sldNum" sz="quarter" idx="12"/>
          </p:nvPr>
        </p:nvSpPr>
        <p:spPr/>
        <p:txBody>
          <a:bodyPr/>
          <a:lstStyle/>
          <a:p>
            <a:fld id="{9C75D081-611A-3841-AF03-9AA638EBA0A6}" type="slidenum">
              <a:rPr lang="en-US" smtClean="0"/>
              <a:t>27</a:t>
            </a:fld>
            <a:endParaRPr lang="en-US"/>
          </a:p>
        </p:txBody>
      </p:sp>
      <p:sp>
        <p:nvSpPr>
          <p:cNvPr id="6" name="TextBox 5">
            <a:extLst>
              <a:ext uri="{FF2B5EF4-FFF2-40B4-BE49-F238E27FC236}">
                <a16:creationId xmlns:a16="http://schemas.microsoft.com/office/drawing/2014/main" id="{412879AF-60F6-B302-D198-4BE859CCCF48}"/>
              </a:ext>
            </a:extLst>
          </p:cNvPr>
          <p:cNvSpPr txBox="1"/>
          <p:nvPr/>
        </p:nvSpPr>
        <p:spPr>
          <a:xfrm>
            <a:off x="1678526" y="1940783"/>
            <a:ext cx="8853550" cy="4878259"/>
          </a:xfrm>
          <a:prstGeom prst="rect">
            <a:avLst/>
          </a:prstGeom>
          <a:noFill/>
        </p:spPr>
        <p:txBody>
          <a:bodyPr wrap="square">
            <a:spAutoFit/>
          </a:bodyPr>
          <a:lstStyle/>
          <a:p>
            <a:r>
              <a:rPr lang="en-GB" sz="1100" dirty="0">
                <a:solidFill>
                  <a:srgbClr val="000000"/>
                </a:solidFill>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tabLst>
                <a:tab pos="457200" algn="l"/>
              </a:tabLst>
            </a:pPr>
            <a:r>
              <a:rPr lang="en-GB" sz="2000" dirty="0">
                <a:solidFill>
                  <a:srgbClr val="000000"/>
                </a:solidFill>
                <a:effectLst/>
                <a:ea typeface="Times New Roman" panose="02020603050405020304" pitchFamily="18" charset="0"/>
                <a:cs typeface="Times New Roman" panose="02020603050405020304" pitchFamily="18" charset="0"/>
              </a:rPr>
              <a:t>Collaboration with VSU following last year’s successful pilot</a:t>
            </a:r>
            <a:endParaRPr lang="en-GB" sz="2000" dirty="0">
              <a:solidFill>
                <a:srgbClr val="000000"/>
              </a:solidFill>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000" dirty="0">
                <a:solidFill>
                  <a:srgbClr val="000000"/>
                </a:solidFill>
                <a:effectLst/>
                <a:ea typeface="Times New Roman" panose="02020603050405020304" pitchFamily="18" charset="0"/>
                <a:cs typeface="Times New Roman" panose="02020603050405020304" pitchFamily="18" charset="0"/>
              </a:rPr>
              <a:t>Funded by UCL’s </a:t>
            </a:r>
            <a:r>
              <a:rPr lang="en-GB" sz="2000" u="sng" dirty="0">
                <a:solidFill>
                  <a:srgbClr val="000000"/>
                </a:solidFill>
                <a:effectLst/>
                <a:ea typeface="Times New Roman" panose="02020603050405020304" pitchFamily="18" charset="0"/>
                <a:cs typeface="Times New Roman" panose="02020603050405020304" pitchFamily="18" charset="0"/>
                <a:hlinkClick r:id="rId2"/>
              </a:rPr>
              <a:t>UN SDGs: Pathways to Achievement scheme</a:t>
            </a:r>
            <a:r>
              <a:rPr lang="en-GB" sz="2000" dirty="0">
                <a:solidFill>
                  <a:srgbClr val="000000"/>
                </a:solidFill>
                <a:effectLst/>
                <a:ea typeface="Times New Roman" panose="02020603050405020304" pitchFamily="18" charset="0"/>
                <a:cs typeface="Times New Roman" panose="02020603050405020304" pitchFamily="18" charset="0"/>
              </a:rPr>
              <a:t> 2022-23 and OD</a:t>
            </a:r>
            <a:endParaRPr lang="en-GB" sz="2000" dirty="0">
              <a:effectLst/>
              <a:ea typeface="Calibri" panose="020F0502020204030204" pitchFamily="34" charset="0"/>
            </a:endParaRPr>
          </a:p>
          <a:p>
            <a:pPr marL="342900" lvl="0" indent="-342900">
              <a:buFont typeface="Arial" panose="020B0604020202020204" pitchFamily="34" charset="0"/>
              <a:buChar char="•"/>
              <a:tabLst>
                <a:tab pos="457200" algn="l"/>
              </a:tabLst>
            </a:pPr>
            <a:r>
              <a:rPr lang="en-GB" sz="2000" dirty="0">
                <a:solidFill>
                  <a:srgbClr val="000000"/>
                </a:solidFill>
                <a:effectLst/>
                <a:ea typeface="Times New Roman" panose="02020603050405020304" pitchFamily="18" charset="0"/>
                <a:cs typeface="Times New Roman" panose="02020603050405020304" pitchFamily="18" charset="0"/>
              </a:rPr>
              <a:t>One-week experiential learning opportunity in consultancy for UCL’s UGs, PGTs and PGRs</a:t>
            </a:r>
            <a:endParaRPr lang="en-GB" sz="2000" dirty="0">
              <a:solidFill>
                <a:srgbClr val="000000"/>
              </a:solidFill>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000" dirty="0">
                <a:solidFill>
                  <a:srgbClr val="000000"/>
                </a:solidFill>
                <a:effectLst/>
                <a:ea typeface="Times New Roman" panose="02020603050405020304" pitchFamily="18" charset="0"/>
                <a:cs typeface="Times New Roman" panose="02020603050405020304" pitchFamily="18" charset="0"/>
              </a:rPr>
              <a:t>Students worked in 8 teams of 6-8</a:t>
            </a:r>
            <a:r>
              <a:rPr lang="en-GB" sz="2000" dirty="0">
                <a:solidFill>
                  <a:srgbClr val="000000"/>
                </a:solidFill>
                <a:ea typeface="Times New Roman" panose="02020603050405020304" pitchFamily="18" charset="0"/>
                <a:cs typeface="Times New Roman" panose="02020603050405020304" pitchFamily="18" charset="0"/>
              </a:rPr>
              <a:t> mixed </a:t>
            </a:r>
            <a:r>
              <a:rPr lang="en-GB" sz="2000" dirty="0">
                <a:solidFill>
                  <a:srgbClr val="000000"/>
                </a:solidFill>
                <a:effectLst/>
                <a:ea typeface="Times New Roman" panose="02020603050405020304" pitchFamily="18" charset="0"/>
                <a:cs typeface="Times New Roman" panose="02020603050405020304" pitchFamily="18" charset="0"/>
              </a:rPr>
              <a:t>disciplines and level of study (each team had at least 1 PGR student), each team with a different charitable organisation on a real-world problem</a:t>
            </a:r>
            <a:endParaRPr lang="en-GB" sz="2000" dirty="0">
              <a:solidFill>
                <a:srgbClr val="000000"/>
              </a:solidFill>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000" dirty="0">
                <a:solidFill>
                  <a:srgbClr val="000000"/>
                </a:solidFill>
                <a:effectLst/>
                <a:ea typeface="Times New Roman" panose="02020603050405020304" pitchFamily="18" charset="0"/>
                <a:cs typeface="Times New Roman" panose="02020603050405020304" pitchFamily="18" charset="0"/>
              </a:rPr>
              <a:t>4 PGRs recruited (out of 34 applicants) for paid Consultant Coordinator positions to work with charities to develop initial ideas into a project brief, then each to supervise 2 teams of student volunteers </a:t>
            </a:r>
            <a:endParaRPr lang="en-GB" sz="2000" dirty="0">
              <a:solidFill>
                <a:srgbClr val="000000"/>
              </a:solidFill>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000" dirty="0">
                <a:solidFill>
                  <a:srgbClr val="000000"/>
                </a:solidFill>
                <a:effectLst/>
                <a:ea typeface="Times New Roman" panose="02020603050405020304" pitchFamily="18" charset="0"/>
                <a:cs typeface="Times New Roman" panose="02020603050405020304" pitchFamily="18" charset="0"/>
              </a:rPr>
              <a:t>PGR Consultant Coordinators received two training sessions (Consultancy Skills and Volunteer Management), and student volunteers also two training sessions (Consultancy Skills and Project Management)</a:t>
            </a:r>
            <a:endParaRPr lang="en-GB" sz="2000" dirty="0">
              <a:solidFill>
                <a:srgbClr val="000000"/>
              </a:solidFill>
              <a:effectLst/>
              <a:ea typeface="Calibri" panose="020F0502020204030204" pitchFamily="34" charset="0"/>
              <a:cs typeface="Times New Roman" panose="02020603050405020304" pitchFamily="18" charset="0"/>
            </a:endParaRPr>
          </a:p>
          <a:p>
            <a:pPr marL="457200"/>
            <a:r>
              <a:rPr lang="en-GB" sz="2000" dirty="0">
                <a:solidFill>
                  <a:srgbClr val="000000"/>
                </a:solidFill>
                <a:effectLst/>
                <a:latin typeface="Calibri" panose="020F0502020204030204" pitchFamily="34" charset="0"/>
                <a:ea typeface="Calibri" panose="020F0502020204030204" pitchFamily="34" charset="0"/>
              </a:rPr>
              <a:t> </a:t>
            </a: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86046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FDBF1-053A-3DEF-E8CE-40C1B53B0BA5}"/>
              </a:ext>
            </a:extLst>
          </p:cNvPr>
          <p:cNvSpPr>
            <a:spLocks noGrp="1"/>
          </p:cNvSpPr>
          <p:nvPr>
            <p:ph type="title"/>
          </p:nvPr>
        </p:nvSpPr>
        <p:spPr>
          <a:xfrm>
            <a:off x="2152650" y="1025264"/>
            <a:ext cx="7886700" cy="1080198"/>
          </a:xfrm>
        </p:spPr>
        <p:txBody>
          <a:bodyPr>
            <a:normAutofit/>
          </a:bodyPr>
          <a:lstStyle/>
          <a:p>
            <a:pPr algn="ctr"/>
            <a:r>
              <a:rPr lang="en-GB" sz="3000" b="1" dirty="0">
                <a:solidFill>
                  <a:srgbClr val="000000"/>
                </a:solidFill>
                <a:effectLst/>
                <a:latin typeface="+mn-lt"/>
                <a:ea typeface="Calibri" panose="020F0502020204030204" pitchFamily="34" charset="0"/>
              </a:rPr>
              <a:t>UCL Sustainable Development Goals (SDG) Consultancy Challenge 2023</a:t>
            </a:r>
            <a:endParaRPr lang="en-GB" sz="3000" dirty="0">
              <a:latin typeface="+mn-lt"/>
            </a:endParaRPr>
          </a:p>
        </p:txBody>
      </p:sp>
      <p:sp>
        <p:nvSpPr>
          <p:cNvPr id="3" name="Content Placeholder 2">
            <a:extLst>
              <a:ext uri="{FF2B5EF4-FFF2-40B4-BE49-F238E27FC236}">
                <a16:creationId xmlns:a16="http://schemas.microsoft.com/office/drawing/2014/main" id="{E4853D47-5F03-CB00-88A7-F18D4C1262E5}"/>
              </a:ext>
            </a:extLst>
          </p:cNvPr>
          <p:cNvSpPr>
            <a:spLocks noGrp="1"/>
          </p:cNvSpPr>
          <p:nvPr>
            <p:ph idx="1"/>
          </p:nvPr>
        </p:nvSpPr>
        <p:spPr>
          <a:xfrm>
            <a:off x="1524000" y="2105462"/>
            <a:ext cx="8909222" cy="5271522"/>
          </a:xfrm>
        </p:spPr>
        <p:txBody>
          <a:bodyPr>
            <a:normAutofit fontScale="55000" lnSpcReduction="20000"/>
          </a:bodyPr>
          <a:lstStyle/>
          <a:p>
            <a:pPr marL="342900" lvl="0" indent="-342900">
              <a:buFont typeface="Arial" panose="020B0604020202020204" pitchFamily="34" charset="0"/>
              <a:buChar char="•"/>
              <a:tabLst>
                <a:tab pos="457200" algn="l"/>
              </a:tabLst>
            </a:pPr>
            <a:r>
              <a:rPr lang="en-GB" sz="3600" dirty="0">
                <a:solidFill>
                  <a:srgbClr val="000000"/>
                </a:solidFill>
                <a:effectLst/>
                <a:latin typeface="+mn-lt"/>
                <a:ea typeface="Times New Roman" panose="02020603050405020304" pitchFamily="18" charset="0"/>
                <a:cs typeface="Times New Roman" panose="02020603050405020304" pitchFamily="18" charset="0"/>
              </a:rPr>
              <a:t>Mixture of UG, PGT and PGR volunteers participated in the Challenge week</a:t>
            </a:r>
            <a:endParaRPr lang="en-GB" sz="3600" dirty="0">
              <a:solidFill>
                <a:srgbClr val="000000"/>
              </a:solidFill>
              <a:effectLst/>
              <a:latin typeface="+mn-lt"/>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en-GB" sz="3600" u="sng" dirty="0">
                <a:solidFill>
                  <a:srgbClr val="000000"/>
                </a:solidFill>
                <a:effectLst/>
                <a:latin typeface="+mn-lt"/>
                <a:ea typeface="Times New Roman" panose="02020603050405020304" pitchFamily="18" charset="0"/>
                <a:cs typeface="Times New Roman" panose="02020603050405020304" pitchFamily="18" charset="0"/>
              </a:rPr>
              <a:t>195 students applied, including 24 PGRs.</a:t>
            </a:r>
            <a:endParaRPr lang="en-GB" sz="3600" dirty="0">
              <a:solidFill>
                <a:srgbClr val="000000"/>
              </a:solidFill>
              <a:effectLst/>
              <a:latin typeface="+mn-lt"/>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en-GB" sz="3600" dirty="0">
                <a:solidFill>
                  <a:srgbClr val="000000"/>
                </a:solidFill>
                <a:effectLst/>
                <a:latin typeface="+mn-lt"/>
                <a:ea typeface="Times New Roman" panose="02020603050405020304" pitchFamily="18" charset="0"/>
                <a:cs typeface="Times New Roman" panose="02020603050405020304" pitchFamily="18" charset="0"/>
              </a:rPr>
              <a:t>64 students were offered a place; 61 participated, including 16 PGRs (26%) </a:t>
            </a:r>
            <a:endParaRPr lang="en-GB" sz="3600" dirty="0">
              <a:solidFill>
                <a:srgbClr val="000000"/>
              </a:solidFill>
              <a:effectLst/>
              <a:latin typeface="+mn-lt"/>
              <a:ea typeface="Calibri" panose="020F0502020204030204" pitchFamily="34" charset="0"/>
              <a:cs typeface="Times New Roman" panose="02020603050405020304" pitchFamily="18" charset="0"/>
            </a:endParaRPr>
          </a:p>
          <a:p>
            <a:pPr marL="914400" lvl="2" indent="0">
              <a:buNone/>
              <a:tabLst>
                <a:tab pos="1371600" algn="l"/>
              </a:tabLst>
            </a:pPr>
            <a:r>
              <a:rPr lang="en-GB" sz="3600" dirty="0">
                <a:solidFill>
                  <a:srgbClr val="000000"/>
                </a:solidFill>
                <a:effectLst/>
                <a:latin typeface="+mn-lt"/>
                <a:ea typeface="Calibri" panose="020F0502020204030204" pitchFamily="34" charset="0"/>
              </a:rPr>
              <a:t> </a:t>
            </a:r>
            <a:endParaRPr lang="en-GB" sz="3600" dirty="0">
              <a:effectLst/>
              <a:latin typeface="+mn-lt"/>
              <a:ea typeface="Calibri" panose="020F0502020204030204" pitchFamily="34" charset="0"/>
            </a:endParaRPr>
          </a:p>
          <a:p>
            <a:pPr marL="342900" lvl="0" indent="-342900">
              <a:buFont typeface="Arial" panose="020B0604020202020204" pitchFamily="34" charset="0"/>
              <a:buChar char="•"/>
            </a:pPr>
            <a:r>
              <a:rPr lang="en-GB" sz="3600" dirty="0">
                <a:solidFill>
                  <a:srgbClr val="000000"/>
                </a:solidFill>
                <a:latin typeface="+mn-lt"/>
                <a:ea typeface="Times New Roman" panose="02020603050405020304" pitchFamily="18" charset="0"/>
                <a:cs typeface="Times New Roman" panose="02020603050405020304" pitchFamily="18" charset="0"/>
              </a:rPr>
              <a:t>O</a:t>
            </a:r>
            <a:r>
              <a:rPr lang="en-GB" sz="3600" dirty="0">
                <a:solidFill>
                  <a:srgbClr val="000000"/>
                </a:solidFill>
                <a:effectLst/>
                <a:latin typeface="+mn-lt"/>
                <a:ea typeface="Times New Roman" panose="02020603050405020304" pitchFamily="18" charset="0"/>
                <a:cs typeface="Times New Roman" panose="02020603050405020304" pitchFamily="18" charset="0"/>
              </a:rPr>
              <a:t>verwhelmingly positive feedback from the participants, indicating:</a:t>
            </a:r>
            <a:endParaRPr lang="en-GB" sz="3600" dirty="0">
              <a:solidFill>
                <a:srgbClr val="000000"/>
              </a:solidFill>
              <a:effectLst/>
              <a:latin typeface="+mn-lt"/>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GB" sz="3600" dirty="0">
                <a:solidFill>
                  <a:srgbClr val="0D0D0D"/>
                </a:solidFill>
                <a:effectLst/>
                <a:latin typeface="+mn-lt"/>
                <a:ea typeface="Calibri" panose="020F0502020204030204" pitchFamily="34" charset="0"/>
              </a:rPr>
              <a:t>top </a:t>
            </a:r>
            <a:r>
              <a:rPr lang="en-GB" sz="3600" dirty="0">
                <a:solidFill>
                  <a:srgbClr val="000000"/>
                </a:solidFill>
                <a:effectLst/>
                <a:latin typeface="+mn-lt"/>
                <a:ea typeface="Calibri" panose="020F0502020204030204" pitchFamily="34" charset="0"/>
              </a:rPr>
              <a:t>skills </a:t>
            </a:r>
            <a:r>
              <a:rPr lang="en-GB" sz="3600" dirty="0">
                <a:solidFill>
                  <a:srgbClr val="0D0D0D"/>
                </a:solidFill>
                <a:effectLst/>
                <a:latin typeface="+mn-lt"/>
                <a:ea typeface="Calibri" panose="020F0502020204030204" pitchFamily="34" charset="0"/>
              </a:rPr>
              <a:t>improved were consultancy skills and teamwork (both 81% respondents), and problem solving, project management and communication (all at 72%)</a:t>
            </a:r>
            <a:endParaRPr lang="en-GB" sz="3600" dirty="0">
              <a:effectLst/>
              <a:latin typeface="+mn-lt"/>
              <a:ea typeface="Calibri" panose="020F0502020204030204" pitchFamily="34" charset="0"/>
            </a:endParaRPr>
          </a:p>
          <a:p>
            <a:pPr marL="742950" lvl="1" indent="-285750">
              <a:buFont typeface="Courier New" panose="02070309020205020404" pitchFamily="49" charset="0"/>
              <a:buChar char="o"/>
            </a:pPr>
            <a:r>
              <a:rPr lang="en-GB" sz="3600" dirty="0">
                <a:solidFill>
                  <a:srgbClr val="000000"/>
                </a:solidFill>
                <a:effectLst/>
                <a:latin typeface="+mn-lt"/>
                <a:ea typeface="Calibri" panose="020F0502020204030204" pitchFamily="34" charset="0"/>
              </a:rPr>
              <a:t>100% of PGR respondents felt they learned more about charities and not-for-profit sector, 82% learned more about the UN's SDGs, and 73% felt that their work made a sustainable impact.</a:t>
            </a:r>
            <a:endParaRPr lang="en-GB" sz="3600" dirty="0">
              <a:effectLst/>
              <a:latin typeface="+mn-lt"/>
              <a:ea typeface="Calibri" panose="020F0502020204030204" pitchFamily="34" charset="0"/>
            </a:endParaRPr>
          </a:p>
          <a:p>
            <a:pPr marL="0" indent="0">
              <a:buNone/>
            </a:pPr>
            <a:endParaRPr lang="en-GB" sz="3600" dirty="0">
              <a:effectLst/>
              <a:latin typeface="+mn-lt"/>
              <a:ea typeface="Calibri" panose="020F0502020204030204" pitchFamily="34" charset="0"/>
            </a:endParaRPr>
          </a:p>
          <a:p>
            <a:pPr marL="342900" lvl="0" indent="-342900">
              <a:buFont typeface="Arial" panose="020B0604020202020204" pitchFamily="34" charset="0"/>
              <a:buChar char="•"/>
            </a:pPr>
            <a:r>
              <a:rPr lang="en-GB" sz="3600" dirty="0">
                <a:solidFill>
                  <a:srgbClr val="000000"/>
                </a:solidFill>
                <a:effectLst/>
                <a:latin typeface="+mn-lt"/>
                <a:ea typeface="Times New Roman" panose="02020603050405020304" pitchFamily="18" charset="0"/>
                <a:cs typeface="Times New Roman" panose="02020603050405020304" pitchFamily="18" charset="0"/>
              </a:rPr>
              <a:t>Consultancy Challenge will run next year (2023-24), with financial support from UCL </a:t>
            </a:r>
            <a:r>
              <a:rPr lang="en-GB" sz="3600" u="sng" dirty="0">
                <a:solidFill>
                  <a:srgbClr val="000000"/>
                </a:solidFill>
                <a:effectLst/>
                <a:latin typeface="+mn-lt"/>
                <a:ea typeface="Times New Roman" panose="02020603050405020304" pitchFamily="18" charset="0"/>
                <a:cs typeface="Times New Roman" panose="02020603050405020304" pitchFamily="18" charset="0"/>
                <a:hlinkClick r:id="rId2"/>
              </a:rPr>
              <a:t>Student Life</a:t>
            </a:r>
            <a:r>
              <a:rPr lang="en-GB" sz="3600" dirty="0">
                <a:solidFill>
                  <a:srgbClr val="000000"/>
                </a:solidFill>
                <a:effectLst/>
                <a:latin typeface="+mn-lt"/>
                <a:ea typeface="Times New Roman" panose="02020603050405020304" pitchFamily="18" charset="0"/>
                <a:cs typeface="Times New Roman" panose="02020603050405020304" pitchFamily="18" charset="0"/>
              </a:rPr>
              <a:t> and OD.</a:t>
            </a:r>
            <a:endParaRPr lang="en-GB" sz="3600" dirty="0">
              <a:solidFill>
                <a:srgbClr val="000000"/>
              </a:solidFill>
              <a:effectLst/>
              <a:latin typeface="+mn-lt"/>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B1C6E399-581C-FEA9-7EA9-A156D1B01B0C}"/>
              </a:ext>
            </a:extLst>
          </p:cNvPr>
          <p:cNvSpPr>
            <a:spLocks noGrp="1"/>
          </p:cNvSpPr>
          <p:nvPr>
            <p:ph type="sldNum" sz="quarter" idx="12"/>
          </p:nvPr>
        </p:nvSpPr>
        <p:spPr/>
        <p:txBody>
          <a:bodyPr/>
          <a:lstStyle/>
          <a:p>
            <a:fld id="{9C75D081-611A-3841-AF03-9AA638EBA0A6}" type="slidenum">
              <a:rPr lang="en-US" smtClean="0"/>
              <a:t>28</a:t>
            </a:fld>
            <a:endParaRPr lang="en-US"/>
          </a:p>
        </p:txBody>
      </p:sp>
    </p:spTree>
    <p:extLst>
      <p:ext uri="{BB962C8B-B14F-4D97-AF65-F5344CB8AC3E}">
        <p14:creationId xmlns:p14="http://schemas.microsoft.com/office/powerpoint/2010/main" val="2044492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0498-5F3F-7C45-AFD1-6C0CBBC369C7}"/>
              </a:ext>
            </a:extLst>
          </p:cNvPr>
          <p:cNvSpPr>
            <a:spLocks noGrp="1"/>
          </p:cNvSpPr>
          <p:nvPr>
            <p:ph type="title"/>
          </p:nvPr>
        </p:nvSpPr>
        <p:spPr>
          <a:xfrm>
            <a:off x="3326731" y="792795"/>
            <a:ext cx="7886700" cy="1080198"/>
          </a:xfrm>
        </p:spPr>
        <p:txBody>
          <a:bodyPr>
            <a:normAutofit/>
          </a:bodyPr>
          <a:lstStyle/>
          <a:p>
            <a:r>
              <a:rPr lang="en-GB" sz="3200" dirty="0"/>
              <a:t>Life Sciences Conference</a:t>
            </a:r>
          </a:p>
        </p:txBody>
      </p:sp>
      <p:sp>
        <p:nvSpPr>
          <p:cNvPr id="4" name="Slide Number Placeholder 3">
            <a:extLst>
              <a:ext uri="{FF2B5EF4-FFF2-40B4-BE49-F238E27FC236}">
                <a16:creationId xmlns:a16="http://schemas.microsoft.com/office/drawing/2014/main" id="{1ACBAAB3-330B-5440-C169-A8D71EDC89ED}"/>
              </a:ext>
            </a:extLst>
          </p:cNvPr>
          <p:cNvSpPr>
            <a:spLocks noGrp="1"/>
          </p:cNvSpPr>
          <p:nvPr>
            <p:ph type="sldNum" sz="quarter" idx="12"/>
          </p:nvPr>
        </p:nvSpPr>
        <p:spPr/>
        <p:txBody>
          <a:bodyPr/>
          <a:lstStyle/>
          <a:p>
            <a:fld id="{9C75D081-611A-3841-AF03-9AA638EBA0A6}" type="slidenum">
              <a:rPr lang="en-US" smtClean="0"/>
              <a:t>29</a:t>
            </a:fld>
            <a:endParaRPr lang="en-US"/>
          </a:p>
        </p:txBody>
      </p:sp>
      <p:sp>
        <p:nvSpPr>
          <p:cNvPr id="5" name="Content Placeholder 2">
            <a:extLst>
              <a:ext uri="{FF2B5EF4-FFF2-40B4-BE49-F238E27FC236}">
                <a16:creationId xmlns:a16="http://schemas.microsoft.com/office/drawing/2014/main" id="{F41E4AE3-1DD4-F3FD-0671-8097D63A7E09}"/>
              </a:ext>
            </a:extLst>
          </p:cNvPr>
          <p:cNvSpPr>
            <a:spLocks noGrp="1"/>
          </p:cNvSpPr>
          <p:nvPr>
            <p:ph idx="1"/>
          </p:nvPr>
        </p:nvSpPr>
        <p:spPr>
          <a:xfrm>
            <a:off x="1700463" y="1872993"/>
            <a:ext cx="8791074" cy="4824462"/>
          </a:xfrm>
        </p:spPr>
        <p:txBody>
          <a:bodyPr>
            <a:normAutofit fontScale="92500" lnSpcReduction="20000"/>
          </a:bodyPr>
          <a:lstStyle/>
          <a:p>
            <a:r>
              <a:rPr lang="en-GB" dirty="0"/>
              <a:t>First in-person conference since 2019</a:t>
            </a:r>
          </a:p>
          <a:p>
            <a:r>
              <a:rPr lang="en-GB" dirty="0"/>
              <a:t>Three panels (“Careers in the Life Sciences sector”, “Charities and not-for-profit careers”, “Careers in the commercialisation of research”) and a lunchtime mini careers fair with employer networking at stands</a:t>
            </a:r>
          </a:p>
          <a:p>
            <a:r>
              <a:rPr lang="en-GB" dirty="0"/>
              <a:t>261 sign-ups, 126 attendances</a:t>
            </a:r>
          </a:p>
          <a:p>
            <a:r>
              <a:rPr lang="en-GB" dirty="0"/>
              <a:t>100% satisfaction (Were you satisfied with today’s session?)</a:t>
            </a:r>
          </a:p>
          <a:p>
            <a:r>
              <a:rPr lang="en-GB" dirty="0"/>
              <a:t>Net promoter score 9.1</a:t>
            </a:r>
          </a:p>
          <a:p>
            <a:r>
              <a:rPr lang="en-GB" dirty="0"/>
              <a:t>Positive qualitative feedback:</a:t>
            </a:r>
          </a:p>
          <a:p>
            <a:pPr lvl="1"/>
            <a:r>
              <a:rPr lang="en-GB" i="1" dirty="0"/>
              <a:t>“[Enjoyed] Panel speakers’ personal experience navigating non-academic job.”</a:t>
            </a:r>
          </a:p>
          <a:p>
            <a:pPr lvl="1"/>
            <a:r>
              <a:rPr lang="en-GB" i="1" dirty="0"/>
              <a:t>“Really enjoyed the panels”</a:t>
            </a:r>
          </a:p>
          <a:p>
            <a:pPr lvl="1"/>
            <a:r>
              <a:rPr lang="en-GB" i="1" dirty="0"/>
              <a:t>“The panel discussions with commercialisation professionals.”</a:t>
            </a:r>
          </a:p>
        </p:txBody>
      </p:sp>
    </p:spTree>
    <p:extLst>
      <p:ext uri="{BB962C8B-B14F-4D97-AF65-F5344CB8AC3E}">
        <p14:creationId xmlns:p14="http://schemas.microsoft.com/office/powerpoint/2010/main" val="2391329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B1401A1-E9FE-4CEF-94FE-12FD21713F73}"/>
              </a:ext>
            </a:extLst>
          </p:cNvPr>
          <p:cNvGraphicFramePr>
            <a:graphicFrameLocks noChangeAspect="1"/>
          </p:cNvGraphicFramePr>
          <p:nvPr>
            <p:extLst>
              <p:ext uri="{D42A27DB-BD31-4B8C-83A1-F6EECF244321}">
                <p14:modId xmlns:p14="http://schemas.microsoft.com/office/powerpoint/2010/main" val="2334319798"/>
              </p:ext>
            </p:extLst>
          </p:nvPr>
        </p:nvGraphicFramePr>
        <p:xfrm>
          <a:off x="1611546" y="836351"/>
          <a:ext cx="8491460" cy="5185298"/>
        </p:xfrm>
        <a:graphic>
          <a:graphicData uri="http://schemas.openxmlformats.org/presentationml/2006/ole">
            <mc:AlternateContent xmlns:mc="http://schemas.openxmlformats.org/markup-compatibility/2006">
              <mc:Choice xmlns:v="urn:schemas-microsoft-com:vml" Requires="v">
                <p:oleObj name="Worksheet" r:id="rId3" imgW="10233625" imgH="6256202" progId="Excel.Sheet.12">
                  <p:embed/>
                </p:oleObj>
              </mc:Choice>
              <mc:Fallback>
                <p:oleObj name="Worksheet" r:id="rId3" imgW="10233625" imgH="6256202" progId="Excel.Sheet.12">
                  <p:embed/>
                  <p:pic>
                    <p:nvPicPr>
                      <p:cNvPr id="4" name="Object 3">
                        <a:extLst>
                          <a:ext uri="{FF2B5EF4-FFF2-40B4-BE49-F238E27FC236}">
                            <a16:creationId xmlns:a16="http://schemas.microsoft.com/office/drawing/2014/main" id="{2B1401A1-E9FE-4CEF-94FE-12FD21713F73}"/>
                          </a:ext>
                        </a:extLst>
                      </p:cNvPr>
                      <p:cNvPicPr/>
                      <p:nvPr/>
                    </p:nvPicPr>
                    <p:blipFill>
                      <a:blip r:embed="rId4"/>
                      <a:stretch>
                        <a:fillRect/>
                      </a:stretch>
                    </p:blipFill>
                    <p:spPr>
                      <a:xfrm>
                        <a:off x="1611546" y="836351"/>
                        <a:ext cx="8491460" cy="518529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3F980F-87FF-4543-9EB6-8DD81487943B}"/>
              </a:ext>
            </a:extLst>
          </p:cNvPr>
          <p:cNvSpPr>
            <a:spLocks noGrp="1"/>
          </p:cNvSpPr>
          <p:nvPr>
            <p:ph type="title"/>
          </p:nvPr>
        </p:nvSpPr>
        <p:spPr/>
        <p:txBody>
          <a:bodyPr>
            <a:normAutofit/>
          </a:bodyPr>
          <a:lstStyle/>
          <a:p>
            <a:r>
              <a:rPr lang="en-US"/>
              <a:t>Reach &amp; attendance by faculty</a:t>
            </a:r>
          </a:p>
        </p:txBody>
      </p:sp>
    </p:spTree>
    <p:extLst>
      <p:ext uri="{BB962C8B-B14F-4D97-AF65-F5344CB8AC3E}">
        <p14:creationId xmlns:p14="http://schemas.microsoft.com/office/powerpoint/2010/main" val="469394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0498-5F3F-7C45-AFD1-6C0CBBC369C7}"/>
              </a:ext>
            </a:extLst>
          </p:cNvPr>
          <p:cNvSpPr>
            <a:spLocks noGrp="1"/>
          </p:cNvSpPr>
          <p:nvPr>
            <p:ph type="title"/>
          </p:nvPr>
        </p:nvSpPr>
        <p:spPr>
          <a:xfrm>
            <a:off x="2310064" y="968032"/>
            <a:ext cx="9144000" cy="1080198"/>
          </a:xfrm>
        </p:spPr>
        <p:txBody>
          <a:bodyPr>
            <a:normAutofit/>
          </a:bodyPr>
          <a:lstStyle/>
          <a:p>
            <a:r>
              <a:rPr lang="en-GB" sz="3200" dirty="0"/>
              <a:t>Life Sciences Conference: drawbacks</a:t>
            </a:r>
          </a:p>
        </p:txBody>
      </p:sp>
      <p:sp>
        <p:nvSpPr>
          <p:cNvPr id="4" name="Slide Number Placeholder 3">
            <a:extLst>
              <a:ext uri="{FF2B5EF4-FFF2-40B4-BE49-F238E27FC236}">
                <a16:creationId xmlns:a16="http://schemas.microsoft.com/office/drawing/2014/main" id="{1ACBAAB3-330B-5440-C169-A8D71EDC89ED}"/>
              </a:ext>
            </a:extLst>
          </p:cNvPr>
          <p:cNvSpPr>
            <a:spLocks noGrp="1"/>
          </p:cNvSpPr>
          <p:nvPr>
            <p:ph type="sldNum" sz="quarter" idx="12"/>
          </p:nvPr>
        </p:nvSpPr>
        <p:spPr/>
        <p:txBody>
          <a:bodyPr/>
          <a:lstStyle/>
          <a:p>
            <a:fld id="{9C75D081-611A-3841-AF03-9AA638EBA0A6}" type="slidenum">
              <a:rPr lang="en-US" smtClean="0"/>
              <a:t>30</a:t>
            </a:fld>
            <a:endParaRPr lang="en-US"/>
          </a:p>
        </p:txBody>
      </p:sp>
      <p:sp>
        <p:nvSpPr>
          <p:cNvPr id="5" name="Content Placeholder 2">
            <a:extLst>
              <a:ext uri="{FF2B5EF4-FFF2-40B4-BE49-F238E27FC236}">
                <a16:creationId xmlns:a16="http://schemas.microsoft.com/office/drawing/2014/main" id="{F41E4AE3-1DD4-F3FD-0671-8097D63A7E09}"/>
              </a:ext>
            </a:extLst>
          </p:cNvPr>
          <p:cNvSpPr>
            <a:spLocks noGrp="1"/>
          </p:cNvSpPr>
          <p:nvPr>
            <p:ph idx="1"/>
          </p:nvPr>
        </p:nvSpPr>
        <p:spPr>
          <a:xfrm>
            <a:off x="1700463" y="1890832"/>
            <a:ext cx="8791074" cy="4967168"/>
          </a:xfrm>
        </p:spPr>
        <p:txBody>
          <a:bodyPr>
            <a:normAutofit fontScale="77500" lnSpcReduction="20000"/>
          </a:bodyPr>
          <a:lstStyle/>
          <a:p>
            <a:r>
              <a:rPr lang="en-GB" dirty="0"/>
              <a:t>Event fatigue across long day – First panel had 126 attendees, last one 65</a:t>
            </a:r>
          </a:p>
          <a:p>
            <a:r>
              <a:rPr lang="en-GB" dirty="0"/>
              <a:t>When spread across multiple days attendance was higher (199 in 2021/22) </a:t>
            </a:r>
          </a:p>
          <a:p>
            <a:r>
              <a:rPr lang="en-GB" dirty="0"/>
              <a:t>People loved the Fair element, but felt there wasn’t enough of it. Difficult to get people to stop networking at lunchtime and head to next panel</a:t>
            </a:r>
          </a:p>
          <a:p>
            <a:pPr lvl="1"/>
            <a:r>
              <a:rPr lang="en-GB" i="1" dirty="0"/>
              <a:t>“I found it quite time pressured to network during the break while also trying to have lunch! Would have liked to have spoken to some more of the speakers as well.”</a:t>
            </a:r>
          </a:p>
          <a:p>
            <a:pPr lvl="1"/>
            <a:r>
              <a:rPr lang="en-GB" i="1" dirty="0"/>
              <a:t>“The lunch time networking - visitors on stalls should be asked to limit 5 mins per student asking questions. Some students were hogging guests meaning that others ran out of time to ask their question.”</a:t>
            </a:r>
          </a:p>
          <a:p>
            <a:pPr lvl="1"/>
            <a:r>
              <a:rPr lang="en-GB" i="1" dirty="0"/>
              <a:t>“Have more employers to talk to during lunch”</a:t>
            </a:r>
          </a:p>
          <a:p>
            <a:pPr lvl="1"/>
            <a:r>
              <a:rPr lang="en-GB" i="1" dirty="0"/>
              <a:t>“Have more booths for the breaks”</a:t>
            </a:r>
          </a:p>
          <a:p>
            <a:r>
              <a:rPr lang="en-GB" dirty="0"/>
              <a:t>Organisation of a conference requires a larger team than we have. We have one Events Officer, who had to recruit the entire team plus 7 additional volunteers to help on the day, and this recruitment was not easy!</a:t>
            </a:r>
          </a:p>
          <a:p>
            <a:r>
              <a:rPr lang="en-GB" dirty="0"/>
              <a:t>A few researchers complained there was too much focus on Life Sciences – without equivalent resource spent on other researcher areas</a:t>
            </a:r>
          </a:p>
        </p:txBody>
      </p:sp>
    </p:spTree>
    <p:extLst>
      <p:ext uri="{BB962C8B-B14F-4D97-AF65-F5344CB8AC3E}">
        <p14:creationId xmlns:p14="http://schemas.microsoft.com/office/powerpoint/2010/main" val="3242218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14C8-1CEC-A73F-5801-01BB2196A4DA}"/>
              </a:ext>
            </a:extLst>
          </p:cNvPr>
          <p:cNvSpPr>
            <a:spLocks noGrp="1"/>
          </p:cNvSpPr>
          <p:nvPr>
            <p:ph type="title"/>
          </p:nvPr>
        </p:nvSpPr>
        <p:spPr>
          <a:xfrm>
            <a:off x="2998470" y="2748104"/>
            <a:ext cx="7886700" cy="1080198"/>
          </a:xfrm>
        </p:spPr>
        <p:txBody>
          <a:bodyPr/>
          <a:lstStyle/>
          <a:p>
            <a:r>
              <a:rPr lang="en-GB" dirty="0"/>
              <a:t>Changes for 2023/24</a:t>
            </a:r>
          </a:p>
        </p:txBody>
      </p:sp>
      <p:sp>
        <p:nvSpPr>
          <p:cNvPr id="4" name="Slide Number Placeholder 3">
            <a:extLst>
              <a:ext uri="{FF2B5EF4-FFF2-40B4-BE49-F238E27FC236}">
                <a16:creationId xmlns:a16="http://schemas.microsoft.com/office/drawing/2014/main" id="{67B53423-DF6E-1B6E-A85E-30CD935FF4CA}"/>
              </a:ext>
            </a:extLst>
          </p:cNvPr>
          <p:cNvSpPr>
            <a:spLocks noGrp="1"/>
          </p:cNvSpPr>
          <p:nvPr>
            <p:ph type="sldNum" sz="quarter" idx="12"/>
          </p:nvPr>
        </p:nvSpPr>
        <p:spPr/>
        <p:txBody>
          <a:bodyPr/>
          <a:lstStyle/>
          <a:p>
            <a:fld id="{9C75D081-611A-3841-AF03-9AA638EBA0A6}" type="slidenum">
              <a:rPr lang="en-US" smtClean="0"/>
              <a:t>31</a:t>
            </a:fld>
            <a:endParaRPr lang="en-US"/>
          </a:p>
        </p:txBody>
      </p:sp>
    </p:spTree>
    <p:extLst>
      <p:ext uri="{BB962C8B-B14F-4D97-AF65-F5344CB8AC3E}">
        <p14:creationId xmlns:p14="http://schemas.microsoft.com/office/powerpoint/2010/main" val="2209306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6433-15BC-D9E9-8A88-2BD90D604F2B}"/>
              </a:ext>
            </a:extLst>
          </p:cNvPr>
          <p:cNvSpPr>
            <a:spLocks noGrp="1"/>
          </p:cNvSpPr>
          <p:nvPr>
            <p:ph type="title"/>
          </p:nvPr>
        </p:nvSpPr>
        <p:spPr>
          <a:xfrm>
            <a:off x="2302476" y="1055110"/>
            <a:ext cx="9440562" cy="1080198"/>
          </a:xfrm>
        </p:spPr>
        <p:txBody>
          <a:bodyPr/>
          <a:lstStyle/>
          <a:p>
            <a:r>
              <a:rPr lang="en-GB" dirty="0"/>
              <a:t>2023/24 conference plans</a:t>
            </a:r>
          </a:p>
        </p:txBody>
      </p:sp>
      <p:sp>
        <p:nvSpPr>
          <p:cNvPr id="3" name="Content Placeholder 2">
            <a:extLst>
              <a:ext uri="{FF2B5EF4-FFF2-40B4-BE49-F238E27FC236}">
                <a16:creationId xmlns:a16="http://schemas.microsoft.com/office/drawing/2014/main" id="{194EB293-107D-0FD3-28F6-05DF8F30046E}"/>
              </a:ext>
            </a:extLst>
          </p:cNvPr>
          <p:cNvSpPr>
            <a:spLocks noGrp="1"/>
          </p:cNvSpPr>
          <p:nvPr>
            <p:ph idx="1"/>
          </p:nvPr>
        </p:nvSpPr>
        <p:spPr>
          <a:xfrm>
            <a:off x="2152650" y="2368471"/>
            <a:ext cx="7886700" cy="4186394"/>
          </a:xfrm>
        </p:spPr>
        <p:txBody>
          <a:bodyPr/>
          <a:lstStyle/>
          <a:p>
            <a:r>
              <a:rPr lang="en-GB" dirty="0"/>
              <a:t>Split Researcher Careers Beyond Academia into three separate in-person events, each containing a panel and longer and larger networking jobs fair element, spread across the year to create a broader appeal</a:t>
            </a:r>
          </a:p>
          <a:p>
            <a:endParaRPr lang="en-GB" dirty="0"/>
          </a:p>
          <a:p>
            <a:pPr lvl="1"/>
            <a:r>
              <a:rPr lang="en-GB" dirty="0"/>
              <a:t>Data Science – Autumn</a:t>
            </a:r>
          </a:p>
          <a:p>
            <a:pPr lvl="1"/>
            <a:r>
              <a:rPr lang="en-GB" dirty="0"/>
              <a:t>Careers in the Commercialisation of Research - Spring</a:t>
            </a:r>
          </a:p>
          <a:p>
            <a:pPr lvl="1"/>
            <a:r>
              <a:rPr lang="en-GB" dirty="0"/>
              <a:t>Life Sciences Careers in Industry – Drug Discovery and Development – Summer   </a:t>
            </a:r>
          </a:p>
          <a:p>
            <a:endParaRPr lang="en-GB" dirty="0"/>
          </a:p>
        </p:txBody>
      </p:sp>
      <p:sp>
        <p:nvSpPr>
          <p:cNvPr id="4" name="Slide Number Placeholder 3">
            <a:extLst>
              <a:ext uri="{FF2B5EF4-FFF2-40B4-BE49-F238E27FC236}">
                <a16:creationId xmlns:a16="http://schemas.microsoft.com/office/drawing/2014/main" id="{BF3D261D-C80A-40A5-F4D8-6381B87D6355}"/>
              </a:ext>
            </a:extLst>
          </p:cNvPr>
          <p:cNvSpPr>
            <a:spLocks noGrp="1"/>
          </p:cNvSpPr>
          <p:nvPr>
            <p:ph type="sldNum" sz="quarter" idx="12"/>
          </p:nvPr>
        </p:nvSpPr>
        <p:spPr/>
        <p:txBody>
          <a:bodyPr/>
          <a:lstStyle/>
          <a:p>
            <a:fld id="{9C75D081-611A-3841-AF03-9AA638EBA0A6}" type="slidenum">
              <a:rPr lang="en-US" smtClean="0"/>
              <a:t>32</a:t>
            </a:fld>
            <a:endParaRPr lang="en-US"/>
          </a:p>
        </p:txBody>
      </p:sp>
    </p:spTree>
    <p:extLst>
      <p:ext uri="{BB962C8B-B14F-4D97-AF65-F5344CB8AC3E}">
        <p14:creationId xmlns:p14="http://schemas.microsoft.com/office/powerpoint/2010/main" val="2257045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79299" y="1089072"/>
            <a:ext cx="8229600" cy="527516"/>
          </a:xfrm>
        </p:spPr>
        <p:txBody>
          <a:bodyPr>
            <a:noAutofit/>
          </a:bodyPr>
          <a:lstStyle/>
          <a:p>
            <a:pPr algn="ctr" eaLnBrk="1" hangingPunct="1"/>
            <a:r>
              <a:rPr lang="en-GB" altLang="en-US" sz="4000" dirty="0"/>
              <a:t>   </a:t>
            </a:r>
            <a:r>
              <a:rPr lang="en-GB" altLang="en-US" sz="3000" b="1" dirty="0"/>
              <a:t>2023/24 focus on experiential learning</a:t>
            </a:r>
            <a:endParaRPr lang="en-US" altLang="en-US" sz="3000" b="1" dirty="0"/>
          </a:p>
        </p:txBody>
      </p:sp>
      <p:sp>
        <p:nvSpPr>
          <p:cNvPr id="4099" name="Rectangle 3"/>
          <p:cNvSpPr>
            <a:spLocks noGrp="1" noChangeArrowheads="1"/>
          </p:cNvSpPr>
          <p:nvPr>
            <p:ph type="body" idx="1"/>
          </p:nvPr>
        </p:nvSpPr>
        <p:spPr>
          <a:xfrm>
            <a:off x="1524001" y="1716355"/>
            <a:ext cx="8988701" cy="4881335"/>
          </a:xfrm>
        </p:spPr>
        <p:txBody>
          <a:bodyPr vert="horz" lIns="91440" tIns="45720" rIns="91440" bIns="45720" rtlCol="0" anchor="t">
            <a:normAutofit fontScale="77500" lnSpcReduction="20000"/>
          </a:bodyPr>
          <a:lstStyle/>
          <a:p>
            <a:r>
              <a:rPr lang="en-GB" altLang="en-US" sz="2700" dirty="0"/>
              <a:t>Move away from advertising longer term vacancies (many of which are not ring-fenced for researchers, and can be found on other platforms) towards running tailored work-based learning tasters specifically for research students and staff. Shorter term opportunities will allow us to reach more researchers.</a:t>
            </a:r>
          </a:p>
          <a:p>
            <a:pPr eaLnBrk="1" hangingPunct="1"/>
            <a:r>
              <a:rPr lang="en-GB" altLang="en-US" sz="2700" dirty="0"/>
              <a:t>Continue to broker exclusive short-term workplace opportunities for researchers, but also focus on curated experiential learning opportunities:</a:t>
            </a:r>
          </a:p>
          <a:p>
            <a:pPr eaLnBrk="1" hangingPunct="1"/>
            <a:endParaRPr lang="en-GB" altLang="en-US" sz="2700" dirty="0"/>
          </a:p>
          <a:p>
            <a:pPr lvl="1"/>
            <a:r>
              <a:rPr lang="en-GB" altLang="en-US" sz="2700" dirty="0">
                <a:latin typeface="Arial"/>
                <a:cs typeface="Arial"/>
              </a:rPr>
              <a:t>Summer 2024: Consultancy Challenge (with commercial sector), building on the success of VSU Consultancy Challenge, but ring-fenced for researchers, including research staff, and working with industry</a:t>
            </a:r>
          </a:p>
          <a:p>
            <a:pPr lvl="1"/>
            <a:r>
              <a:rPr lang="en-GB" altLang="en-US" sz="2700" dirty="0">
                <a:latin typeface="Arial"/>
                <a:cs typeface="Arial"/>
              </a:rPr>
              <a:t>One a term: Hackathons (with commercial sector) – one-day hands-on experiences working in groups on industry problems with an external employer</a:t>
            </a:r>
          </a:p>
          <a:p>
            <a:pPr marL="0" indent="0" eaLnBrk="1" hangingPunct="1">
              <a:buNone/>
            </a:pPr>
            <a:endParaRPr lang="en-GB" altLang="en-US" sz="2400" dirty="0"/>
          </a:p>
          <a:p>
            <a:pPr marL="457200" lvl="1" indent="0">
              <a:buNone/>
            </a:pPr>
            <a:endParaRPr lang="en-GB" altLang="en-US" dirty="0">
              <a:latin typeface="Arial"/>
              <a:cs typeface="Arial"/>
            </a:endParaRPr>
          </a:p>
          <a:p>
            <a:pPr marL="0" indent="0" eaLnBrk="1" hangingPunct="1">
              <a:buNone/>
            </a:pPr>
            <a:endParaRPr lang="en-GB" altLang="en-US" dirty="0"/>
          </a:p>
          <a:p>
            <a:endParaRPr lang="en-GB" altLang="en-US" sz="2400" dirty="0"/>
          </a:p>
          <a:p>
            <a:pPr eaLnBrk="1" hangingPunct="1"/>
            <a:endParaRPr lang="en-GB" altLang="en-US" sz="2400" dirty="0"/>
          </a:p>
          <a:p>
            <a:pPr eaLnBrk="1" hangingPunct="1"/>
            <a:endParaRPr lang="en-GB" altLang="en-US" sz="2400" dirty="0"/>
          </a:p>
          <a:p>
            <a:pPr marL="0" indent="0" eaLnBrk="1" hangingPunct="1">
              <a:buNone/>
            </a:pPr>
            <a:endParaRPr lang="en-GB" altLang="en-US" sz="2400" dirty="0"/>
          </a:p>
          <a:p>
            <a:pPr marL="0" indent="0" eaLnBrk="1" hangingPunct="1">
              <a:buNone/>
            </a:pPr>
            <a:endParaRPr lang="en-GB" altLang="en-US" sz="2400" dirty="0"/>
          </a:p>
          <a:p>
            <a:pPr eaLnBrk="1" hangingPunct="1"/>
            <a:endParaRPr lang="en-GB" altLang="en-US" dirty="0"/>
          </a:p>
        </p:txBody>
      </p:sp>
      <p:sp>
        <p:nvSpPr>
          <p:cNvPr id="2" name="Slide Number Placeholder 1"/>
          <p:cNvSpPr>
            <a:spLocks noGrp="1"/>
          </p:cNvSpPr>
          <p:nvPr>
            <p:ph type="sldNum" sz="quarter" idx="4294967295"/>
          </p:nvPr>
        </p:nvSpPr>
        <p:spPr/>
        <p:txBody>
          <a:bodyPr/>
          <a:lstStyle/>
          <a:p>
            <a:pPr>
              <a:defRPr/>
            </a:pPr>
            <a:fld id="{1DBBA5B4-3A3B-4C06-9C0E-CBF5012B90BC}" type="slidenum">
              <a:rPr lang="en-US" smtClean="0"/>
              <a:pPr>
                <a:defRPr/>
              </a:pPr>
              <a:t>33</a:t>
            </a:fld>
            <a:endParaRPr lang="en-US"/>
          </a:p>
        </p:txBody>
      </p:sp>
    </p:spTree>
    <p:extLst>
      <p:ext uri="{BB962C8B-B14F-4D97-AF65-F5344CB8AC3E}">
        <p14:creationId xmlns:p14="http://schemas.microsoft.com/office/powerpoint/2010/main" val="235034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980F-87FF-4543-9EB6-8DD81487943B}"/>
              </a:ext>
            </a:extLst>
          </p:cNvPr>
          <p:cNvSpPr>
            <a:spLocks noGrp="1"/>
          </p:cNvSpPr>
          <p:nvPr>
            <p:ph type="title"/>
          </p:nvPr>
        </p:nvSpPr>
        <p:spPr>
          <a:xfrm>
            <a:off x="359225" y="20228"/>
            <a:ext cx="11321497" cy="604521"/>
          </a:xfrm>
        </p:spPr>
        <p:txBody>
          <a:bodyPr>
            <a:normAutofit/>
          </a:bodyPr>
          <a:lstStyle/>
          <a:p>
            <a:r>
              <a:rPr lang="en-US" sz="2000">
                <a:latin typeface="Arial"/>
                <a:cs typeface="Arial"/>
              </a:rPr>
              <a:t>Research staff engagement with RSDP </a:t>
            </a:r>
            <a:endParaRPr lang="en-US" sz="2000">
              <a:solidFill>
                <a:srgbClr val="FF0000"/>
              </a:solidFill>
              <a:latin typeface="Arial"/>
              <a:cs typeface="Arial"/>
            </a:endParaRPr>
          </a:p>
        </p:txBody>
      </p:sp>
      <p:graphicFrame>
        <p:nvGraphicFramePr>
          <p:cNvPr id="7" name="Table 6">
            <a:extLst>
              <a:ext uri="{FF2B5EF4-FFF2-40B4-BE49-F238E27FC236}">
                <a16:creationId xmlns:a16="http://schemas.microsoft.com/office/drawing/2014/main" id="{6AE492F3-E8D3-F24F-CEEE-77DF9D755FBF}"/>
              </a:ext>
            </a:extLst>
          </p:cNvPr>
          <p:cNvGraphicFramePr>
            <a:graphicFrameLocks noGrp="1"/>
          </p:cNvGraphicFramePr>
          <p:nvPr>
            <p:extLst>
              <p:ext uri="{D42A27DB-BD31-4B8C-83A1-F6EECF244321}">
                <p14:modId xmlns:p14="http://schemas.microsoft.com/office/powerpoint/2010/main" val="4195570358"/>
              </p:ext>
            </p:extLst>
          </p:nvPr>
        </p:nvGraphicFramePr>
        <p:xfrm>
          <a:off x="7650480" y="1346826"/>
          <a:ext cx="4419601" cy="4805563"/>
        </p:xfrm>
        <a:graphic>
          <a:graphicData uri="http://schemas.openxmlformats.org/drawingml/2006/table">
            <a:tbl>
              <a:tblPr firstRow="1" bandRow="1">
                <a:tableStyleId>{5C22544A-7EE6-4342-B048-85BDC9FD1C3A}</a:tableStyleId>
              </a:tblPr>
              <a:tblGrid>
                <a:gridCol w="2084308">
                  <a:extLst>
                    <a:ext uri="{9D8B030D-6E8A-4147-A177-3AD203B41FA5}">
                      <a16:colId xmlns:a16="http://schemas.microsoft.com/office/drawing/2014/main" val="937735078"/>
                    </a:ext>
                  </a:extLst>
                </a:gridCol>
                <a:gridCol w="851319">
                  <a:extLst>
                    <a:ext uri="{9D8B030D-6E8A-4147-A177-3AD203B41FA5}">
                      <a16:colId xmlns:a16="http://schemas.microsoft.com/office/drawing/2014/main" val="3815475128"/>
                    </a:ext>
                  </a:extLst>
                </a:gridCol>
                <a:gridCol w="741987">
                  <a:extLst>
                    <a:ext uri="{9D8B030D-6E8A-4147-A177-3AD203B41FA5}">
                      <a16:colId xmlns:a16="http://schemas.microsoft.com/office/drawing/2014/main" val="2411259917"/>
                    </a:ext>
                  </a:extLst>
                </a:gridCol>
                <a:gridCol w="741987">
                  <a:extLst>
                    <a:ext uri="{9D8B030D-6E8A-4147-A177-3AD203B41FA5}">
                      <a16:colId xmlns:a16="http://schemas.microsoft.com/office/drawing/2014/main" val="228374800"/>
                    </a:ext>
                  </a:extLst>
                </a:gridCol>
              </a:tblGrid>
              <a:tr h="323461">
                <a:tc>
                  <a:txBody>
                    <a:bodyPr/>
                    <a:lstStyle/>
                    <a:p>
                      <a:pPr marL="0" algn="ctr" defTabSz="914400" rtl="0" eaLnBrk="1" fontAlgn="b" latinLnBrk="0" hangingPunct="1"/>
                      <a:r>
                        <a:rPr lang="en-GB" sz="900" b="1" u="none" strike="noStrike" kern="1200">
                          <a:solidFill>
                            <a:schemeClr val="tx1"/>
                          </a:solidFill>
                          <a:effectLst/>
                          <a:latin typeface="Arial"/>
                          <a:ea typeface="+mn-ea"/>
                          <a:cs typeface="Arial"/>
                        </a:rPr>
                        <a:t>Faculty</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1" u="none" strike="noStrike" kern="1200">
                          <a:solidFill>
                            <a:schemeClr val="bg1"/>
                          </a:solidFill>
                          <a:effectLst/>
                          <a:latin typeface="Arial"/>
                          <a:ea typeface="+mn-ea"/>
                          <a:cs typeface="Arial"/>
                        </a:rPr>
                        <a:t>Attended</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F5597"/>
                    </a:solidFill>
                  </a:tcPr>
                </a:tc>
                <a:tc>
                  <a:txBody>
                    <a:bodyPr/>
                    <a:lstStyle/>
                    <a:p>
                      <a:pPr marL="0" algn="ctr" defTabSz="914400" rtl="0" eaLnBrk="1" fontAlgn="b" latinLnBrk="0" hangingPunct="1"/>
                      <a:r>
                        <a:rPr lang="en-GB" sz="900" b="1" u="none" strike="noStrike" kern="1200">
                          <a:solidFill>
                            <a:schemeClr val="tx1"/>
                          </a:solidFill>
                          <a:effectLst/>
                          <a:latin typeface="Arial"/>
                          <a:ea typeface="+mn-ea"/>
                          <a:cs typeface="Arial"/>
                        </a:rPr>
                        <a:t>Waitlisted</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en-GB" sz="900" b="1" u="none" strike="noStrike" kern="1200">
                          <a:solidFill>
                            <a:schemeClr val="tx1"/>
                          </a:solidFill>
                          <a:effectLst/>
                          <a:latin typeface="Arial"/>
                          <a:ea typeface="+mn-ea"/>
                          <a:cs typeface="Arial"/>
                        </a:rPr>
                        <a:t>Cancelled</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761443346"/>
                  </a:ext>
                </a:extLst>
              </a:tr>
              <a:tr h="252190">
                <a:tc>
                  <a:txBody>
                    <a:bodyPr/>
                    <a:lstStyle/>
                    <a:p>
                      <a:pPr algn="ctr" fontAlgn="b"/>
                      <a:r>
                        <a:rPr lang="en-GB" sz="900" b="0" i="0" u="none" strike="noStrike">
                          <a:solidFill>
                            <a:srgbClr val="000000"/>
                          </a:solidFill>
                          <a:effectLst/>
                          <a:latin typeface="Arial"/>
                          <a:cs typeface="Arial"/>
                        </a:rPr>
                        <a:t>Faculty of Arts &amp; Humanities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123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32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2941228"/>
                  </a:ext>
                </a:extLst>
              </a:tr>
              <a:tr h="252190">
                <a:tc>
                  <a:txBody>
                    <a:bodyPr/>
                    <a:lstStyle/>
                    <a:p>
                      <a:pPr algn="ctr" fontAlgn="b"/>
                      <a:r>
                        <a:rPr lang="en-GB" sz="900" b="0" i="0" u="none" strike="noStrike">
                          <a:solidFill>
                            <a:srgbClr val="000000"/>
                          </a:solidFill>
                          <a:effectLst/>
                          <a:latin typeface="Arial"/>
                          <a:cs typeface="Arial"/>
                        </a:rPr>
                        <a:t>Faculty of Brain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518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215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20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464711573"/>
                  </a:ext>
                </a:extLst>
              </a:tr>
              <a:tr h="252190">
                <a:tc>
                  <a:txBody>
                    <a:bodyPr/>
                    <a:lstStyle/>
                    <a:p>
                      <a:pPr algn="ctr" fontAlgn="b"/>
                      <a:r>
                        <a:rPr lang="en-GB" sz="900" b="0" i="0" u="none" strike="noStrike">
                          <a:solidFill>
                            <a:srgbClr val="000000"/>
                          </a:solidFill>
                          <a:effectLst/>
                          <a:latin typeface="Arial"/>
                          <a:cs typeface="Arial"/>
                        </a:rPr>
                        <a:t>Faculty of Engineering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419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206</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11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5959803"/>
                  </a:ext>
                </a:extLst>
              </a:tr>
              <a:tr h="252190">
                <a:tc>
                  <a:txBody>
                    <a:bodyPr/>
                    <a:lstStyle/>
                    <a:p>
                      <a:pPr algn="ctr" fontAlgn="b"/>
                      <a:r>
                        <a:rPr lang="en-GB" sz="900" b="0" i="0" u="none" strike="noStrike">
                          <a:solidFill>
                            <a:srgbClr val="000000"/>
                          </a:solidFill>
                          <a:effectLst/>
                          <a:latin typeface="Arial"/>
                          <a:cs typeface="Arial"/>
                        </a:rPr>
                        <a:t>Faculty of Laws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25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14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652868190"/>
                  </a:ext>
                </a:extLst>
              </a:tr>
              <a:tr h="252190">
                <a:tc>
                  <a:txBody>
                    <a:bodyPr/>
                    <a:lstStyle/>
                    <a:p>
                      <a:pPr algn="ctr" fontAlgn="b"/>
                      <a:r>
                        <a:rPr lang="en-GB" sz="900" b="0" i="0" u="none" strike="noStrike">
                          <a:solidFill>
                            <a:srgbClr val="000000"/>
                          </a:solidFill>
                          <a:effectLst/>
                          <a:latin typeface="Arial"/>
                          <a:cs typeface="Arial"/>
                        </a:rPr>
                        <a:t>Faculty of Life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351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139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9957107"/>
                  </a:ext>
                </a:extLst>
              </a:tr>
              <a:tr h="401211">
                <a:tc>
                  <a:txBody>
                    <a:bodyPr/>
                    <a:lstStyle/>
                    <a:p>
                      <a:pPr algn="ctr" fontAlgn="b"/>
                      <a:r>
                        <a:rPr lang="en-GB" sz="900" b="0" i="0" u="none" strike="noStrike">
                          <a:solidFill>
                            <a:srgbClr val="000000"/>
                          </a:solidFill>
                          <a:effectLst/>
                          <a:latin typeface="Arial"/>
                          <a:cs typeface="Arial"/>
                        </a:rPr>
                        <a:t>Faculty of Mathematical and Physical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280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104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305743231"/>
                  </a:ext>
                </a:extLst>
              </a:tr>
              <a:tr h="252190">
                <a:tc>
                  <a:txBody>
                    <a:bodyPr/>
                    <a:lstStyle/>
                    <a:p>
                      <a:pPr algn="ctr" fontAlgn="b"/>
                      <a:r>
                        <a:rPr lang="en-GB" sz="900" b="0" i="0" u="none" strike="noStrike">
                          <a:solidFill>
                            <a:srgbClr val="000000"/>
                          </a:solidFill>
                          <a:effectLst/>
                          <a:latin typeface="Arial"/>
                          <a:cs typeface="Arial"/>
                        </a:rPr>
                        <a:t>Faculty of Medical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389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156</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21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70302649"/>
                  </a:ext>
                </a:extLst>
              </a:tr>
              <a:tr h="401211">
                <a:tc>
                  <a:txBody>
                    <a:bodyPr/>
                    <a:lstStyle/>
                    <a:p>
                      <a:pPr algn="ctr" fontAlgn="b"/>
                      <a:r>
                        <a:rPr lang="en-GB" sz="900" b="0" i="0" u="none" strike="noStrike">
                          <a:solidFill>
                            <a:srgbClr val="000000"/>
                          </a:solidFill>
                          <a:effectLst/>
                          <a:latin typeface="Arial"/>
                          <a:cs typeface="Arial"/>
                        </a:rPr>
                        <a:t>Faculty of Population Health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702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256</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26</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340259143"/>
                  </a:ext>
                </a:extLst>
              </a:tr>
              <a:tr h="401211">
                <a:tc>
                  <a:txBody>
                    <a:bodyPr/>
                    <a:lstStyle/>
                    <a:p>
                      <a:pPr algn="ctr" fontAlgn="b"/>
                      <a:r>
                        <a:rPr lang="en-GB" sz="900" b="0" i="0" u="none" strike="noStrike">
                          <a:solidFill>
                            <a:srgbClr val="000000"/>
                          </a:solidFill>
                          <a:effectLst/>
                          <a:latin typeface="Arial"/>
                          <a:cs typeface="Arial"/>
                        </a:rPr>
                        <a:t>Faculty of Social and Historical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163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86</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32504672"/>
                  </a:ext>
                </a:extLst>
              </a:tr>
              <a:tr h="252190">
                <a:tc>
                  <a:txBody>
                    <a:bodyPr/>
                    <a:lstStyle/>
                    <a:p>
                      <a:pPr algn="ctr" fontAlgn="b"/>
                      <a:r>
                        <a:rPr lang="en-GB" sz="900" b="0" i="0" u="none" strike="noStrike">
                          <a:solidFill>
                            <a:srgbClr val="000000"/>
                          </a:solidFill>
                          <a:effectLst/>
                          <a:latin typeface="Arial"/>
                          <a:cs typeface="Arial"/>
                        </a:rPr>
                        <a:t>Faculty of the Built Environment</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327</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140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721859435"/>
                  </a:ext>
                </a:extLst>
              </a:tr>
              <a:tr h="252190">
                <a:tc>
                  <a:txBody>
                    <a:bodyPr/>
                    <a:lstStyle/>
                    <a:p>
                      <a:pPr algn="ctr" fontAlgn="b"/>
                      <a:r>
                        <a:rPr lang="en-GB" sz="900" b="0" i="0" u="none" strike="noStrike">
                          <a:solidFill>
                            <a:srgbClr val="000000"/>
                          </a:solidFill>
                          <a:effectLst/>
                          <a:latin typeface="Arial"/>
                          <a:cs typeface="Arial"/>
                        </a:rPr>
                        <a:t>UCL Institute of Education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317</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191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24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63008028"/>
                  </a:ext>
                </a:extLst>
              </a:tr>
              <a:tr h="252190">
                <a:tc>
                  <a:txBody>
                    <a:bodyPr/>
                    <a:lstStyle/>
                    <a:p>
                      <a:pPr algn="ctr" fontAlgn="b"/>
                      <a:r>
                        <a:rPr lang="en-GB" sz="900" b="0" i="0" u="none" strike="noStrike">
                          <a:solidFill>
                            <a:srgbClr val="000000"/>
                          </a:solidFill>
                          <a:effectLst/>
                          <a:latin typeface="Arial"/>
                          <a:cs typeface="Arial"/>
                        </a:rPr>
                        <a:t> Unknown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101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18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1408592"/>
                  </a:ext>
                </a:extLst>
              </a:tr>
              <a:tr h="252190">
                <a:tc>
                  <a:txBody>
                    <a:bodyPr/>
                    <a:lstStyle/>
                    <a:p>
                      <a:pPr algn="ctr" fontAlgn="b"/>
                      <a:r>
                        <a:rPr lang="en-GB" sz="900" b="0" i="0" u="none" strike="noStrike">
                          <a:solidFill>
                            <a:srgbClr val="000000"/>
                          </a:solidFill>
                          <a:effectLst/>
                          <a:latin typeface="Arial"/>
                          <a:cs typeface="Arial"/>
                        </a:rPr>
                        <a:t>Vice (President/Provost)</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385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126</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19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98770349"/>
                  </a:ext>
                </a:extLst>
              </a:tr>
              <a:tr h="252190">
                <a:tc>
                  <a:txBody>
                    <a:bodyPr/>
                    <a:lstStyle/>
                    <a:p>
                      <a:pPr algn="ctr" fontAlgn="b"/>
                      <a:r>
                        <a:rPr lang="en-GB" sz="900" b="0" i="0" u="none" strike="noStrike">
                          <a:solidFill>
                            <a:srgbClr val="000000"/>
                          </a:solidFill>
                          <a:effectLst/>
                          <a:latin typeface="Arial"/>
                          <a:cs typeface="Arial"/>
                        </a:rPr>
                        <a:t>Vice-President (Operations)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38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20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900" b="0" i="0" u="none" strike="noStrike">
                          <a:solidFill>
                            <a:srgbClr val="000000"/>
                          </a:solidFill>
                          <a:effectLst/>
                          <a:latin typeface="Arial" panose="020B0604020202020204" pitchFamily="34" charset="0"/>
                          <a:cs typeface="Arial" panose="020B0604020202020204" pitchFamily="34" charset="0"/>
                        </a:rPr>
                        <a:t>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59981215"/>
                  </a:ext>
                </a:extLst>
              </a:tr>
              <a:tr h="252190">
                <a:tc>
                  <a:txBody>
                    <a:bodyPr/>
                    <a:lstStyle/>
                    <a:p>
                      <a:pPr algn="ctr" fontAlgn="b"/>
                      <a:r>
                        <a:rPr lang="en-GB" sz="900" b="1" i="0" u="none" strike="noStrike">
                          <a:solidFill>
                            <a:srgbClr val="000000"/>
                          </a:solidFill>
                          <a:effectLst/>
                          <a:latin typeface="Arial"/>
                          <a:cs typeface="Arial"/>
                        </a:rPr>
                        <a:t>Total</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1" i="0" u="none" strike="noStrike" kern="1200">
                          <a:solidFill>
                            <a:srgbClr val="000000"/>
                          </a:solidFill>
                          <a:effectLst/>
                          <a:latin typeface="Arial"/>
                          <a:ea typeface="+mn-ea"/>
                          <a:cs typeface="Arial"/>
                        </a:rPr>
                        <a:t>4138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1" i="0" u="none" strike="noStrike" kern="1200">
                          <a:solidFill>
                            <a:srgbClr val="000000"/>
                          </a:solidFill>
                          <a:effectLst/>
                          <a:latin typeface="Arial"/>
                          <a:ea typeface="+mn-ea"/>
                          <a:cs typeface="Arial"/>
                        </a:rPr>
                        <a:t>164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1" i="0" u="none" strike="noStrike" kern="1200">
                          <a:solidFill>
                            <a:srgbClr val="000000"/>
                          </a:solidFill>
                          <a:effectLst/>
                          <a:latin typeface="Arial"/>
                          <a:ea typeface="+mn-ea"/>
                          <a:cs typeface="Arial"/>
                        </a:rPr>
                        <a:t>1703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2706297"/>
                  </a:ext>
                </a:extLst>
              </a:tr>
              <a:tr h="252189">
                <a:tc>
                  <a:txBody>
                    <a:bodyPr/>
                    <a:lstStyle/>
                    <a:p>
                      <a:pPr lvl="0" algn="ctr">
                        <a:buNone/>
                      </a:pPr>
                      <a:r>
                        <a:rPr lang="en-GB" sz="900" b="1" i="0" u="none" strike="noStrike">
                          <a:solidFill>
                            <a:srgbClr val="000000"/>
                          </a:solidFill>
                          <a:effectLst/>
                          <a:latin typeface="Arial"/>
                          <a:cs typeface="Arial"/>
                        </a:rPr>
                        <a:t>% increase from 21/22</a:t>
                      </a:r>
                    </a:p>
                  </a:txBody>
                  <a:tcPr marL="0" marR="0" marT="0" marB="0" anchor="ctr">
                    <a:lnL w="19050">
                      <a:solidFill>
                        <a:schemeClr val="bg1"/>
                      </a:solidFill>
                    </a:lnL>
                    <a:lnR w="19050">
                      <a:solidFill>
                        <a:schemeClr val="bg1"/>
                      </a:solidFill>
                    </a:lnR>
                    <a:lnT w="19050">
                      <a:solidFill>
                        <a:schemeClr val="bg1"/>
                      </a:solidFill>
                    </a:lnT>
                    <a:lnB w="19050">
                      <a:solidFill>
                        <a:schemeClr val="bg1"/>
                      </a:solidFill>
                    </a:lnB>
                    <a:solidFill>
                      <a:schemeClr val="bg1">
                        <a:lumMod val="95000"/>
                      </a:schemeClr>
                    </a:solidFill>
                  </a:tcPr>
                </a:tc>
                <a:tc>
                  <a:txBody>
                    <a:bodyPr/>
                    <a:lstStyle/>
                    <a:p>
                      <a:pPr marL="0" lvl="0" algn="ctr" defTabSz="914400">
                        <a:buNone/>
                      </a:pPr>
                      <a:r>
                        <a:rPr lang="en-GB" sz="900" b="1" i="0" u="none" strike="noStrike" kern="1200">
                          <a:solidFill>
                            <a:srgbClr val="000000"/>
                          </a:solidFill>
                          <a:effectLst/>
                          <a:latin typeface="Arial"/>
                          <a:ea typeface="+mn-ea"/>
                          <a:cs typeface="Arial"/>
                        </a:rPr>
                        <a:t>81%</a:t>
                      </a:r>
                    </a:p>
                  </a:txBody>
                  <a:tcPr marL="9524" marR="9524" marT="9524" marB="0" anchor="ctr">
                    <a:lnL w="19050">
                      <a:solidFill>
                        <a:schemeClr val="bg1"/>
                      </a:solidFill>
                    </a:lnL>
                    <a:lnR w="19050">
                      <a:solidFill>
                        <a:schemeClr val="bg1"/>
                      </a:solidFill>
                    </a:lnR>
                    <a:lnT w="19050">
                      <a:solidFill>
                        <a:schemeClr val="bg1"/>
                      </a:solidFill>
                    </a:lnT>
                    <a:lnB w="19050">
                      <a:solidFill>
                        <a:schemeClr val="bg1"/>
                      </a:solidFill>
                    </a:lnB>
                    <a:solidFill>
                      <a:schemeClr val="bg1">
                        <a:lumMod val="95000"/>
                      </a:schemeClr>
                    </a:solidFill>
                  </a:tcPr>
                </a:tc>
                <a:tc>
                  <a:txBody>
                    <a:bodyPr/>
                    <a:lstStyle/>
                    <a:p>
                      <a:pPr marL="0" lvl="0" algn="ctr" defTabSz="914400">
                        <a:buNone/>
                      </a:pPr>
                      <a:r>
                        <a:rPr lang="en-GB" sz="900" b="1" i="0" u="none" strike="noStrike" kern="1200">
                          <a:solidFill>
                            <a:srgbClr val="000000"/>
                          </a:solidFill>
                          <a:effectLst/>
                          <a:latin typeface="Arial"/>
                          <a:ea typeface="+mn-ea"/>
                          <a:cs typeface="Arial"/>
                        </a:rPr>
                        <a:t>-27%</a:t>
                      </a:r>
                    </a:p>
                  </a:txBody>
                  <a:tcPr marL="9524" marR="9524" marT="9524" marB="0" anchor="ctr">
                    <a:lnL w="19050">
                      <a:solidFill>
                        <a:schemeClr val="bg1"/>
                      </a:solidFill>
                    </a:lnL>
                    <a:lnR w="19050">
                      <a:solidFill>
                        <a:schemeClr val="bg1"/>
                      </a:solidFill>
                    </a:lnR>
                    <a:lnT w="19050">
                      <a:solidFill>
                        <a:schemeClr val="bg1"/>
                      </a:solidFill>
                    </a:lnT>
                    <a:lnB w="19050">
                      <a:solidFill>
                        <a:schemeClr val="bg1"/>
                      </a:solidFill>
                    </a:lnB>
                    <a:solidFill>
                      <a:schemeClr val="bg1">
                        <a:lumMod val="95000"/>
                      </a:schemeClr>
                    </a:solidFill>
                  </a:tcPr>
                </a:tc>
                <a:tc>
                  <a:txBody>
                    <a:bodyPr/>
                    <a:lstStyle/>
                    <a:p>
                      <a:pPr marL="0" lvl="0" algn="ctr" defTabSz="914400">
                        <a:buNone/>
                      </a:pPr>
                      <a:r>
                        <a:rPr lang="en-GB" sz="900" b="1" i="0" u="none" strike="noStrike" kern="1200">
                          <a:solidFill>
                            <a:srgbClr val="000000"/>
                          </a:solidFill>
                          <a:effectLst/>
                          <a:latin typeface="Arial"/>
                          <a:ea typeface="+mn-ea"/>
                          <a:cs typeface="Arial"/>
                        </a:rPr>
                        <a:t>361%</a:t>
                      </a:r>
                    </a:p>
                  </a:txBody>
                  <a:tcPr marL="9524" marR="9524" marT="9524" marB="0" anchor="ctr">
                    <a:lnL w="19050">
                      <a:solidFill>
                        <a:schemeClr val="bg1"/>
                      </a:solidFill>
                    </a:lnL>
                    <a:lnR w="19050">
                      <a:solidFill>
                        <a:schemeClr val="bg1"/>
                      </a:solidFill>
                    </a:lnR>
                    <a:lnT w="19050">
                      <a:solidFill>
                        <a:schemeClr val="bg1"/>
                      </a:solidFill>
                    </a:lnT>
                    <a:lnB w="19050">
                      <a:solidFill>
                        <a:schemeClr val="bg1"/>
                      </a:solidFill>
                    </a:lnB>
                    <a:solidFill>
                      <a:schemeClr val="bg1">
                        <a:lumMod val="95000"/>
                      </a:schemeClr>
                    </a:solidFill>
                  </a:tcPr>
                </a:tc>
                <a:extLst>
                  <a:ext uri="{0D108BD9-81ED-4DB2-BD59-A6C34878D82A}">
                    <a16:rowId xmlns:a16="http://schemas.microsoft.com/office/drawing/2014/main" val="357576579"/>
                  </a:ext>
                </a:extLst>
              </a:tr>
            </a:tbl>
          </a:graphicData>
        </a:graphic>
      </p:graphicFrame>
      <p:pic>
        <p:nvPicPr>
          <p:cNvPr id="6" name="Picture 5">
            <a:extLst>
              <a:ext uri="{FF2B5EF4-FFF2-40B4-BE49-F238E27FC236}">
                <a16:creationId xmlns:a16="http://schemas.microsoft.com/office/drawing/2014/main" id="{FACABE23-5690-FC65-1A23-2AD32ADCA63C}"/>
              </a:ext>
            </a:extLst>
          </p:cNvPr>
          <p:cNvPicPr>
            <a:picLocks noChangeAspect="1"/>
          </p:cNvPicPr>
          <p:nvPr/>
        </p:nvPicPr>
        <p:blipFill rotWithShape="1">
          <a:blip r:embed="rId3"/>
          <a:srcRect l="2610"/>
          <a:stretch/>
        </p:blipFill>
        <p:spPr>
          <a:xfrm>
            <a:off x="102255" y="1386350"/>
            <a:ext cx="7490371" cy="4595301"/>
          </a:xfrm>
          <a:prstGeom prst="rect">
            <a:avLst/>
          </a:prstGeom>
          <a:ln>
            <a:solidFill>
              <a:schemeClr val="tx1"/>
            </a:solidFill>
          </a:ln>
        </p:spPr>
      </p:pic>
    </p:spTree>
    <p:extLst>
      <p:ext uri="{BB962C8B-B14F-4D97-AF65-F5344CB8AC3E}">
        <p14:creationId xmlns:p14="http://schemas.microsoft.com/office/powerpoint/2010/main" val="348298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980F-87FF-4543-9EB6-8DD81487943B}"/>
              </a:ext>
            </a:extLst>
          </p:cNvPr>
          <p:cNvSpPr>
            <a:spLocks noGrp="1"/>
          </p:cNvSpPr>
          <p:nvPr>
            <p:ph type="title"/>
          </p:nvPr>
        </p:nvSpPr>
        <p:spPr>
          <a:xfrm>
            <a:off x="359225" y="20228"/>
            <a:ext cx="11321497" cy="604521"/>
          </a:xfrm>
        </p:spPr>
        <p:txBody>
          <a:bodyPr>
            <a:normAutofit/>
          </a:bodyPr>
          <a:lstStyle/>
          <a:p>
            <a:r>
              <a:rPr lang="en-US" sz="2000">
                <a:latin typeface="Arial"/>
                <a:cs typeface="Arial"/>
              </a:rPr>
              <a:t>Research student engagement with DSDP</a:t>
            </a:r>
            <a:endParaRPr lang="en-US" sz="2000">
              <a:solidFill>
                <a:srgbClr val="FF0000"/>
              </a:solidFill>
              <a:latin typeface="Arial"/>
              <a:cs typeface="Arial"/>
            </a:endParaRPr>
          </a:p>
        </p:txBody>
      </p:sp>
      <p:graphicFrame>
        <p:nvGraphicFramePr>
          <p:cNvPr id="4" name="Table 3">
            <a:extLst>
              <a:ext uri="{FF2B5EF4-FFF2-40B4-BE49-F238E27FC236}">
                <a16:creationId xmlns:a16="http://schemas.microsoft.com/office/drawing/2014/main" id="{7C426112-D0BC-48B0-1885-E4858F72B1F7}"/>
              </a:ext>
            </a:extLst>
          </p:cNvPr>
          <p:cNvGraphicFramePr>
            <a:graphicFrameLocks noGrp="1"/>
          </p:cNvGraphicFramePr>
          <p:nvPr>
            <p:extLst>
              <p:ext uri="{D42A27DB-BD31-4B8C-83A1-F6EECF244321}">
                <p14:modId xmlns:p14="http://schemas.microsoft.com/office/powerpoint/2010/main" val="1184955326"/>
              </p:ext>
            </p:extLst>
          </p:nvPr>
        </p:nvGraphicFramePr>
        <p:xfrm>
          <a:off x="7540831" y="1364672"/>
          <a:ext cx="4490408" cy="4819475"/>
        </p:xfrm>
        <a:graphic>
          <a:graphicData uri="http://schemas.openxmlformats.org/drawingml/2006/table">
            <a:tbl>
              <a:tblPr firstRow="1" bandRow="1">
                <a:tableStyleId>{5C22544A-7EE6-4342-B048-85BDC9FD1C3A}</a:tableStyleId>
              </a:tblPr>
              <a:tblGrid>
                <a:gridCol w="2117701">
                  <a:extLst>
                    <a:ext uri="{9D8B030D-6E8A-4147-A177-3AD203B41FA5}">
                      <a16:colId xmlns:a16="http://schemas.microsoft.com/office/drawing/2014/main" val="937735078"/>
                    </a:ext>
                  </a:extLst>
                </a:gridCol>
                <a:gridCol w="864957">
                  <a:extLst>
                    <a:ext uri="{9D8B030D-6E8A-4147-A177-3AD203B41FA5}">
                      <a16:colId xmlns:a16="http://schemas.microsoft.com/office/drawing/2014/main" val="3815475128"/>
                    </a:ext>
                  </a:extLst>
                </a:gridCol>
                <a:gridCol w="753875">
                  <a:extLst>
                    <a:ext uri="{9D8B030D-6E8A-4147-A177-3AD203B41FA5}">
                      <a16:colId xmlns:a16="http://schemas.microsoft.com/office/drawing/2014/main" val="2411259917"/>
                    </a:ext>
                  </a:extLst>
                </a:gridCol>
                <a:gridCol w="753875">
                  <a:extLst>
                    <a:ext uri="{9D8B030D-6E8A-4147-A177-3AD203B41FA5}">
                      <a16:colId xmlns:a16="http://schemas.microsoft.com/office/drawing/2014/main" val="228374800"/>
                    </a:ext>
                  </a:extLst>
                </a:gridCol>
              </a:tblGrid>
              <a:tr h="282833">
                <a:tc>
                  <a:txBody>
                    <a:bodyPr/>
                    <a:lstStyle/>
                    <a:p>
                      <a:pPr marL="0" algn="ctr" defTabSz="914400" rtl="0" eaLnBrk="1" fontAlgn="b" latinLnBrk="0" hangingPunct="1"/>
                      <a:r>
                        <a:rPr lang="en-GB" sz="900" b="1" u="none" strike="noStrike" kern="1200">
                          <a:solidFill>
                            <a:schemeClr val="tx1"/>
                          </a:solidFill>
                          <a:effectLst/>
                          <a:latin typeface="Arial"/>
                          <a:ea typeface="+mn-ea"/>
                          <a:cs typeface="Arial"/>
                        </a:rPr>
                        <a:t>Faculty</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1" u="none" strike="noStrike" kern="1200">
                          <a:solidFill>
                            <a:schemeClr val="bg1"/>
                          </a:solidFill>
                          <a:effectLst/>
                          <a:latin typeface="Arial"/>
                          <a:ea typeface="+mn-ea"/>
                          <a:cs typeface="Arial"/>
                        </a:rPr>
                        <a:t>Attended</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F5597"/>
                    </a:solidFill>
                  </a:tcPr>
                </a:tc>
                <a:tc>
                  <a:txBody>
                    <a:bodyPr/>
                    <a:lstStyle/>
                    <a:p>
                      <a:pPr marL="0" algn="ctr" defTabSz="914400" rtl="0" eaLnBrk="1" fontAlgn="b" latinLnBrk="0" hangingPunct="1"/>
                      <a:r>
                        <a:rPr lang="en-GB" sz="900" b="1" u="none" strike="noStrike" kern="1200">
                          <a:solidFill>
                            <a:schemeClr val="tx1"/>
                          </a:solidFill>
                          <a:effectLst/>
                          <a:latin typeface="Arial"/>
                          <a:ea typeface="+mn-ea"/>
                          <a:cs typeface="Arial"/>
                        </a:rPr>
                        <a:t>Waitlisted</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en-GB" sz="900" b="1" u="none" strike="noStrike" kern="1200">
                          <a:solidFill>
                            <a:schemeClr val="tx1"/>
                          </a:solidFill>
                          <a:effectLst/>
                          <a:latin typeface="Arial"/>
                          <a:ea typeface="+mn-ea"/>
                          <a:cs typeface="Arial"/>
                        </a:rPr>
                        <a:t>Cancelled</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761443346"/>
                  </a:ext>
                </a:extLst>
              </a:tr>
              <a:tr h="282833">
                <a:tc>
                  <a:txBody>
                    <a:bodyPr/>
                    <a:lstStyle/>
                    <a:p>
                      <a:pPr algn="ctr" fontAlgn="b"/>
                      <a:r>
                        <a:rPr lang="en-GB" sz="900" b="0" i="0" u="none" strike="noStrike">
                          <a:solidFill>
                            <a:srgbClr val="000000"/>
                          </a:solidFill>
                          <a:effectLst/>
                          <a:latin typeface="Arial"/>
                          <a:cs typeface="Arial"/>
                        </a:rPr>
                        <a:t>Faculty of Arts &amp; Humanities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404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71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261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2941228"/>
                  </a:ext>
                </a:extLst>
              </a:tr>
              <a:tr h="282833">
                <a:tc>
                  <a:txBody>
                    <a:bodyPr/>
                    <a:lstStyle/>
                    <a:p>
                      <a:pPr algn="ctr" fontAlgn="b"/>
                      <a:r>
                        <a:rPr lang="en-GB" sz="900" b="0" i="0" u="none" strike="noStrike">
                          <a:solidFill>
                            <a:srgbClr val="000000"/>
                          </a:solidFill>
                          <a:effectLst/>
                          <a:latin typeface="Arial"/>
                          <a:cs typeface="Arial"/>
                        </a:rPr>
                        <a:t>Faculty of Brain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1265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206</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843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464711573"/>
                  </a:ext>
                </a:extLst>
              </a:tr>
              <a:tr h="282833">
                <a:tc>
                  <a:txBody>
                    <a:bodyPr/>
                    <a:lstStyle/>
                    <a:p>
                      <a:pPr algn="ctr" fontAlgn="b"/>
                      <a:r>
                        <a:rPr lang="en-GB" sz="900" b="0" i="0" u="none" strike="noStrike">
                          <a:solidFill>
                            <a:srgbClr val="000000"/>
                          </a:solidFill>
                          <a:effectLst/>
                          <a:latin typeface="Arial"/>
                          <a:cs typeface="Arial"/>
                        </a:rPr>
                        <a:t>Faculty of Engineering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1427</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282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975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5959803"/>
                  </a:ext>
                </a:extLst>
              </a:tr>
              <a:tr h="282833">
                <a:tc>
                  <a:txBody>
                    <a:bodyPr/>
                    <a:lstStyle/>
                    <a:p>
                      <a:pPr algn="ctr" fontAlgn="b"/>
                      <a:r>
                        <a:rPr lang="en-GB" sz="900" b="0" i="0" u="none" strike="noStrike">
                          <a:solidFill>
                            <a:srgbClr val="000000"/>
                          </a:solidFill>
                          <a:effectLst/>
                          <a:latin typeface="Arial"/>
                          <a:cs typeface="Arial"/>
                        </a:rPr>
                        <a:t>Faculty of Laws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17</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31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652868190"/>
                  </a:ext>
                </a:extLst>
              </a:tr>
              <a:tr h="282833">
                <a:tc>
                  <a:txBody>
                    <a:bodyPr/>
                    <a:lstStyle/>
                    <a:p>
                      <a:pPr algn="ctr" fontAlgn="b"/>
                      <a:r>
                        <a:rPr lang="en-GB" sz="900" b="0" i="0" u="none" strike="noStrike">
                          <a:solidFill>
                            <a:srgbClr val="000000"/>
                          </a:solidFill>
                          <a:effectLst/>
                          <a:latin typeface="Arial"/>
                          <a:cs typeface="Arial"/>
                        </a:rPr>
                        <a:t>Faculty of Life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989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172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629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9957107"/>
                  </a:ext>
                </a:extLst>
              </a:tr>
              <a:tr h="294147">
                <a:tc>
                  <a:txBody>
                    <a:bodyPr/>
                    <a:lstStyle/>
                    <a:p>
                      <a:pPr algn="ctr" fontAlgn="b"/>
                      <a:r>
                        <a:rPr lang="en-GB" sz="900" b="0" i="0" u="none" strike="noStrike">
                          <a:solidFill>
                            <a:srgbClr val="000000"/>
                          </a:solidFill>
                          <a:effectLst/>
                          <a:latin typeface="Arial"/>
                          <a:cs typeface="Arial"/>
                        </a:rPr>
                        <a:t>Faculty of Mathematical and Physical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1033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138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426</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305743231"/>
                  </a:ext>
                </a:extLst>
              </a:tr>
              <a:tr h="282833">
                <a:tc>
                  <a:txBody>
                    <a:bodyPr/>
                    <a:lstStyle/>
                    <a:p>
                      <a:pPr algn="ctr" fontAlgn="b"/>
                      <a:r>
                        <a:rPr lang="en-GB" sz="900" b="0" i="0" u="none" strike="noStrike">
                          <a:solidFill>
                            <a:srgbClr val="000000"/>
                          </a:solidFill>
                          <a:effectLst/>
                          <a:latin typeface="Arial"/>
                          <a:cs typeface="Arial"/>
                        </a:rPr>
                        <a:t>Faculty of Medical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846</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182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514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70302649"/>
                  </a:ext>
                </a:extLst>
              </a:tr>
              <a:tr h="282833">
                <a:tc>
                  <a:txBody>
                    <a:bodyPr/>
                    <a:lstStyle/>
                    <a:p>
                      <a:pPr algn="ctr" fontAlgn="b"/>
                      <a:r>
                        <a:rPr lang="en-GB" sz="900" b="0" i="0" u="none" strike="noStrike">
                          <a:solidFill>
                            <a:srgbClr val="000000"/>
                          </a:solidFill>
                          <a:effectLst/>
                          <a:latin typeface="Arial"/>
                          <a:cs typeface="Arial"/>
                        </a:rPr>
                        <a:t>Faculty of Population Health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1128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163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626</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340259143"/>
                  </a:ext>
                </a:extLst>
              </a:tr>
              <a:tr h="282833">
                <a:tc>
                  <a:txBody>
                    <a:bodyPr/>
                    <a:lstStyle/>
                    <a:p>
                      <a:pPr algn="ctr" fontAlgn="b"/>
                      <a:r>
                        <a:rPr lang="en-GB" sz="900" b="0" i="0" u="none" strike="noStrike">
                          <a:solidFill>
                            <a:srgbClr val="000000"/>
                          </a:solidFill>
                          <a:effectLst/>
                          <a:latin typeface="Arial"/>
                          <a:cs typeface="Arial"/>
                        </a:rPr>
                        <a:t>Faculty of Social and Historical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842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121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543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32504672"/>
                  </a:ext>
                </a:extLst>
              </a:tr>
              <a:tr h="282833">
                <a:tc>
                  <a:txBody>
                    <a:bodyPr/>
                    <a:lstStyle/>
                    <a:p>
                      <a:pPr algn="ctr" fontAlgn="b"/>
                      <a:r>
                        <a:rPr lang="en-GB" sz="900" b="0" i="0" u="none" strike="noStrike">
                          <a:solidFill>
                            <a:srgbClr val="000000"/>
                          </a:solidFill>
                          <a:effectLst/>
                          <a:latin typeface="Arial"/>
                          <a:cs typeface="Arial"/>
                        </a:rPr>
                        <a:t>Faculty of the Built Environment</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1143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173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730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721859435"/>
                  </a:ext>
                </a:extLst>
              </a:tr>
              <a:tr h="282833">
                <a:tc>
                  <a:txBody>
                    <a:bodyPr/>
                    <a:lstStyle/>
                    <a:p>
                      <a:pPr algn="ctr" fontAlgn="b"/>
                      <a:r>
                        <a:rPr lang="en-GB" sz="900" b="0" i="0" u="none" strike="noStrike">
                          <a:solidFill>
                            <a:srgbClr val="000000"/>
                          </a:solidFill>
                          <a:effectLst/>
                          <a:latin typeface="Arial"/>
                          <a:cs typeface="Arial"/>
                        </a:rPr>
                        <a:t>UCL Institute of Education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1030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188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752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63008028"/>
                  </a:ext>
                </a:extLst>
              </a:tr>
              <a:tr h="282833">
                <a:tc>
                  <a:txBody>
                    <a:bodyPr/>
                    <a:lstStyle/>
                    <a:p>
                      <a:pPr algn="ctr" fontAlgn="b"/>
                      <a:r>
                        <a:rPr lang="en-GB" sz="900" b="0" i="0" u="none" strike="noStrike">
                          <a:solidFill>
                            <a:srgbClr val="000000"/>
                          </a:solidFill>
                          <a:effectLst/>
                          <a:latin typeface="Arial"/>
                          <a:cs typeface="Arial"/>
                        </a:rPr>
                        <a:t>Unknown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238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67</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8014909"/>
                  </a:ext>
                </a:extLst>
              </a:tr>
              <a:tr h="282833">
                <a:tc>
                  <a:txBody>
                    <a:bodyPr/>
                    <a:lstStyle/>
                    <a:p>
                      <a:pPr algn="ctr" fontAlgn="b"/>
                      <a:r>
                        <a:rPr lang="en-GB" sz="900" b="0" i="0" u="none" strike="noStrike">
                          <a:solidFill>
                            <a:srgbClr val="000000"/>
                          </a:solidFill>
                          <a:effectLst/>
                          <a:latin typeface="Arial"/>
                          <a:cs typeface="Arial"/>
                        </a:rPr>
                        <a:t>Vice (President/Provost)</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98770349"/>
                  </a:ext>
                </a:extLst>
              </a:tr>
              <a:tr h="282833">
                <a:tc>
                  <a:txBody>
                    <a:bodyPr/>
                    <a:lstStyle/>
                    <a:p>
                      <a:pPr algn="ctr" fontAlgn="b"/>
                      <a:r>
                        <a:rPr lang="en-GB" sz="900" b="0" i="0" u="none" strike="noStrike">
                          <a:solidFill>
                            <a:srgbClr val="000000"/>
                          </a:solidFill>
                          <a:effectLst/>
                          <a:latin typeface="Arial"/>
                          <a:cs typeface="Arial"/>
                        </a:rPr>
                        <a:t>Vice-President (Operations)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150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0" i="0" u="none" strike="noStrike" kern="1200">
                          <a:solidFill>
                            <a:srgbClr val="000000"/>
                          </a:solidFill>
                          <a:effectLst/>
                          <a:latin typeface="Arial"/>
                          <a:ea typeface="+mn-ea"/>
                          <a:cs typeface="Arial"/>
                        </a:rPr>
                        <a:t>37</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59981215"/>
                  </a:ext>
                </a:extLst>
              </a:tr>
              <a:tr h="282833">
                <a:tc>
                  <a:txBody>
                    <a:bodyPr/>
                    <a:lstStyle/>
                    <a:p>
                      <a:pPr algn="ctr" fontAlgn="b"/>
                      <a:r>
                        <a:rPr lang="en-GB" sz="900" b="1" i="0" u="none" strike="noStrike">
                          <a:solidFill>
                            <a:srgbClr val="000000"/>
                          </a:solidFill>
                          <a:effectLst/>
                          <a:latin typeface="Arial"/>
                          <a:cs typeface="Arial"/>
                        </a:rPr>
                        <a:t>Total</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1" i="0" u="none" strike="noStrike" kern="1200">
                          <a:solidFill>
                            <a:srgbClr val="000000"/>
                          </a:solidFill>
                          <a:effectLst/>
                          <a:latin typeface="Arial"/>
                          <a:ea typeface="+mn-ea"/>
                          <a:cs typeface="Arial"/>
                        </a:rPr>
                        <a:t>10,513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1" i="0" u="none" strike="noStrike" kern="1200">
                          <a:solidFill>
                            <a:srgbClr val="000000"/>
                          </a:solidFill>
                          <a:effectLst/>
                          <a:latin typeface="Arial"/>
                          <a:ea typeface="+mn-ea"/>
                          <a:cs typeface="Arial"/>
                        </a:rPr>
                        <a:t>1717</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900" b="1" i="0" u="none" strike="noStrike" kern="1200">
                          <a:solidFill>
                            <a:srgbClr val="000000"/>
                          </a:solidFill>
                          <a:effectLst/>
                          <a:latin typeface="Arial"/>
                          <a:ea typeface="+mn-ea"/>
                          <a:cs typeface="Arial"/>
                        </a:rPr>
                        <a:t>6435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5315911"/>
                  </a:ext>
                </a:extLst>
              </a:tr>
              <a:tr h="282833">
                <a:tc>
                  <a:txBody>
                    <a:bodyPr/>
                    <a:lstStyle/>
                    <a:p>
                      <a:pPr lvl="0" algn="ctr">
                        <a:buNone/>
                      </a:pPr>
                      <a:r>
                        <a:rPr lang="en-GB" sz="900" b="1" i="0" u="none" strike="noStrike">
                          <a:solidFill>
                            <a:srgbClr val="000000"/>
                          </a:solidFill>
                          <a:effectLst/>
                          <a:latin typeface="Arial"/>
                          <a:cs typeface="Arial"/>
                        </a:rPr>
                        <a:t>% increase from 21/22</a:t>
                      </a:r>
                    </a:p>
                  </a:txBody>
                  <a:tcPr marL="0" marR="0" marT="0" marB="0" anchor="ctr">
                    <a:lnL w="19050">
                      <a:solidFill>
                        <a:schemeClr val="bg1"/>
                      </a:solidFill>
                    </a:lnL>
                    <a:lnR w="19050">
                      <a:solidFill>
                        <a:schemeClr val="bg1"/>
                      </a:solidFill>
                    </a:lnR>
                    <a:lnT w="19050">
                      <a:solidFill>
                        <a:schemeClr val="bg1"/>
                      </a:solidFill>
                    </a:lnT>
                    <a:lnB w="19050">
                      <a:solidFill>
                        <a:schemeClr val="bg1"/>
                      </a:solidFill>
                    </a:lnB>
                    <a:solidFill>
                      <a:schemeClr val="bg1">
                        <a:lumMod val="95000"/>
                      </a:schemeClr>
                    </a:solidFill>
                  </a:tcPr>
                </a:tc>
                <a:tc>
                  <a:txBody>
                    <a:bodyPr/>
                    <a:lstStyle/>
                    <a:p>
                      <a:pPr marL="0" lvl="0" algn="ctr" defTabSz="914400">
                        <a:buNone/>
                      </a:pPr>
                      <a:r>
                        <a:rPr lang="en-GB" sz="900" b="1" i="0" u="none" strike="noStrike" kern="1200">
                          <a:solidFill>
                            <a:srgbClr val="000000"/>
                          </a:solidFill>
                          <a:effectLst/>
                          <a:latin typeface="Arial"/>
                          <a:ea typeface="+mn-ea"/>
                          <a:cs typeface="Arial"/>
                        </a:rPr>
                        <a:t>4%</a:t>
                      </a:r>
                    </a:p>
                  </a:txBody>
                  <a:tcPr marL="0" marR="0" marT="0" marB="0" anchor="ctr">
                    <a:lnL w="19050">
                      <a:solidFill>
                        <a:schemeClr val="bg1"/>
                      </a:solidFill>
                    </a:lnL>
                    <a:lnR w="19050">
                      <a:solidFill>
                        <a:schemeClr val="bg1"/>
                      </a:solidFill>
                    </a:lnR>
                    <a:lnT w="19050">
                      <a:solidFill>
                        <a:schemeClr val="bg1"/>
                      </a:solidFill>
                    </a:lnT>
                    <a:lnB w="19050">
                      <a:solidFill>
                        <a:schemeClr val="bg1"/>
                      </a:solidFill>
                    </a:lnB>
                    <a:solidFill>
                      <a:schemeClr val="bg1">
                        <a:lumMod val="95000"/>
                      </a:schemeClr>
                    </a:solidFill>
                  </a:tcPr>
                </a:tc>
                <a:tc>
                  <a:txBody>
                    <a:bodyPr/>
                    <a:lstStyle/>
                    <a:p>
                      <a:pPr marL="0" lvl="0" algn="ctr" defTabSz="914400">
                        <a:buNone/>
                      </a:pPr>
                      <a:r>
                        <a:rPr lang="en-GB" sz="900" b="1" i="0" u="none" strike="noStrike" kern="1200">
                          <a:solidFill>
                            <a:srgbClr val="000000"/>
                          </a:solidFill>
                          <a:effectLst/>
                          <a:latin typeface="Arial"/>
                          <a:ea typeface="+mn-ea"/>
                          <a:cs typeface="Arial"/>
                        </a:rPr>
                        <a:t>-37%</a:t>
                      </a:r>
                    </a:p>
                  </a:txBody>
                  <a:tcPr marL="0" marR="0" marT="0" marB="0" anchor="ctr">
                    <a:lnL w="19050">
                      <a:solidFill>
                        <a:schemeClr val="bg1"/>
                      </a:solidFill>
                    </a:lnL>
                    <a:lnR w="19050">
                      <a:solidFill>
                        <a:schemeClr val="bg1"/>
                      </a:solidFill>
                    </a:lnR>
                    <a:lnT w="19050">
                      <a:solidFill>
                        <a:schemeClr val="bg1"/>
                      </a:solidFill>
                    </a:lnT>
                    <a:lnB w="19050">
                      <a:solidFill>
                        <a:schemeClr val="bg1"/>
                      </a:solidFill>
                    </a:lnB>
                    <a:solidFill>
                      <a:schemeClr val="bg1">
                        <a:lumMod val="95000"/>
                      </a:schemeClr>
                    </a:solidFill>
                  </a:tcPr>
                </a:tc>
                <a:tc>
                  <a:txBody>
                    <a:bodyPr/>
                    <a:lstStyle/>
                    <a:p>
                      <a:pPr marL="0" lvl="0" algn="ctr" defTabSz="914400">
                        <a:buNone/>
                      </a:pPr>
                      <a:r>
                        <a:rPr lang="en-GB" sz="900" b="1" i="0" u="none" strike="noStrike" kern="1200">
                          <a:solidFill>
                            <a:srgbClr val="000000"/>
                          </a:solidFill>
                          <a:effectLst/>
                          <a:latin typeface="Arial"/>
                          <a:ea typeface="+mn-ea"/>
                          <a:cs typeface="Arial"/>
                        </a:rPr>
                        <a:t>282%</a:t>
                      </a:r>
                    </a:p>
                  </a:txBody>
                  <a:tcPr marL="0" marR="0" marT="0" marB="0" anchor="ctr">
                    <a:lnL w="19050">
                      <a:solidFill>
                        <a:schemeClr val="bg1"/>
                      </a:solidFill>
                    </a:lnL>
                    <a:lnR w="19050">
                      <a:solidFill>
                        <a:schemeClr val="bg1"/>
                      </a:solidFill>
                    </a:lnR>
                    <a:lnT w="19050">
                      <a:solidFill>
                        <a:schemeClr val="bg1"/>
                      </a:solidFill>
                    </a:lnT>
                    <a:lnB w="19050">
                      <a:solidFill>
                        <a:schemeClr val="bg1"/>
                      </a:solidFill>
                    </a:lnB>
                    <a:solidFill>
                      <a:schemeClr val="bg1">
                        <a:lumMod val="95000"/>
                      </a:schemeClr>
                    </a:solidFill>
                  </a:tcPr>
                </a:tc>
                <a:extLst>
                  <a:ext uri="{0D108BD9-81ED-4DB2-BD59-A6C34878D82A}">
                    <a16:rowId xmlns:a16="http://schemas.microsoft.com/office/drawing/2014/main" val="3183632628"/>
                  </a:ext>
                </a:extLst>
              </a:tr>
            </a:tbl>
          </a:graphicData>
        </a:graphic>
      </p:graphicFrame>
      <p:pic>
        <p:nvPicPr>
          <p:cNvPr id="16" name="Picture 15">
            <a:extLst>
              <a:ext uri="{FF2B5EF4-FFF2-40B4-BE49-F238E27FC236}">
                <a16:creationId xmlns:a16="http://schemas.microsoft.com/office/drawing/2014/main" id="{189A3CBF-F828-A293-A8C3-E1BE311424FD}"/>
              </a:ext>
            </a:extLst>
          </p:cNvPr>
          <p:cNvPicPr>
            <a:picLocks noChangeAspect="1"/>
          </p:cNvPicPr>
          <p:nvPr/>
        </p:nvPicPr>
        <p:blipFill rotWithShape="1">
          <a:blip r:embed="rId3"/>
          <a:srcRect l="1722"/>
          <a:stretch/>
        </p:blipFill>
        <p:spPr>
          <a:xfrm>
            <a:off x="175437" y="1385947"/>
            <a:ext cx="7282651" cy="4253023"/>
          </a:xfrm>
          <a:prstGeom prst="rect">
            <a:avLst/>
          </a:prstGeom>
          <a:ln>
            <a:solidFill>
              <a:schemeClr val="tx1"/>
            </a:solidFill>
          </a:ln>
        </p:spPr>
      </p:pic>
    </p:spTree>
    <p:extLst>
      <p:ext uri="{BB962C8B-B14F-4D97-AF65-F5344CB8AC3E}">
        <p14:creationId xmlns:p14="http://schemas.microsoft.com/office/powerpoint/2010/main" val="223077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D5A1DB-B094-28E3-895A-68B821420F6E}"/>
              </a:ext>
            </a:extLst>
          </p:cNvPr>
          <p:cNvPicPr>
            <a:picLocks noChangeAspect="1"/>
          </p:cNvPicPr>
          <p:nvPr/>
        </p:nvPicPr>
        <p:blipFill>
          <a:blip r:embed="rId3"/>
          <a:stretch>
            <a:fillRect/>
          </a:stretch>
        </p:blipFill>
        <p:spPr>
          <a:xfrm>
            <a:off x="107556" y="922562"/>
            <a:ext cx="6878911" cy="4341264"/>
          </a:xfrm>
          <a:prstGeom prst="rect">
            <a:avLst/>
          </a:prstGeom>
          <a:ln>
            <a:solidFill>
              <a:schemeClr val="tx1"/>
            </a:solidFill>
          </a:ln>
        </p:spPr>
      </p:pic>
      <p:sp>
        <p:nvSpPr>
          <p:cNvPr id="2" name="Title 1">
            <a:extLst>
              <a:ext uri="{FF2B5EF4-FFF2-40B4-BE49-F238E27FC236}">
                <a16:creationId xmlns:a16="http://schemas.microsoft.com/office/drawing/2014/main" id="{DCBCA5A5-2692-1746-B88C-4D2D0C2D8429}"/>
              </a:ext>
            </a:extLst>
          </p:cNvPr>
          <p:cNvSpPr>
            <a:spLocks noGrp="1"/>
          </p:cNvSpPr>
          <p:nvPr>
            <p:ph type="title"/>
          </p:nvPr>
        </p:nvSpPr>
        <p:spPr>
          <a:xfrm>
            <a:off x="107556" y="0"/>
            <a:ext cx="10189368" cy="604521"/>
          </a:xfrm>
        </p:spPr>
        <p:txBody>
          <a:bodyPr>
            <a:normAutofit/>
          </a:bodyPr>
          <a:lstStyle/>
          <a:p>
            <a:r>
              <a:rPr lang="en-US">
                <a:latin typeface="Arial"/>
                <a:cs typeface="Arial"/>
              </a:rPr>
              <a:t>Total training points logged from DSDP courses</a:t>
            </a:r>
            <a:endParaRPr lang="en-US">
              <a:solidFill>
                <a:srgbClr val="FF0000"/>
              </a:solidFill>
              <a:latin typeface="Arial"/>
              <a:cs typeface="Arial"/>
            </a:endParaRPr>
          </a:p>
        </p:txBody>
      </p:sp>
      <p:sp>
        <p:nvSpPr>
          <p:cNvPr id="3" name="TextBox 2">
            <a:extLst>
              <a:ext uri="{FF2B5EF4-FFF2-40B4-BE49-F238E27FC236}">
                <a16:creationId xmlns:a16="http://schemas.microsoft.com/office/drawing/2014/main" id="{779631AD-C640-5AD1-AD54-1EF3CE215240}"/>
              </a:ext>
            </a:extLst>
          </p:cNvPr>
          <p:cNvSpPr txBox="1"/>
          <p:nvPr/>
        </p:nvSpPr>
        <p:spPr>
          <a:xfrm>
            <a:off x="6986467" y="5389691"/>
            <a:ext cx="5117822" cy="1200329"/>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200" dirty="0"/>
              <a:t>Figure indicates Training Points (TPs) logged from synchronous courses with limited seat capacity in Doctoral Skills Development Programme (DSDP), self-paced courses or courses with unlimited seat capacity are not included.</a:t>
            </a:r>
          </a:p>
          <a:p>
            <a:pPr marL="171450" indent="-171450">
              <a:buFont typeface="Arial" panose="020B0604020202020204" pitchFamily="34" charset="0"/>
              <a:buChar char="•"/>
            </a:pPr>
            <a:r>
              <a:rPr lang="en-GB" sz="1200" dirty="0"/>
              <a:t>Roughly ~647 TPs logged cannot be assigned to faculties, either because individuals could not be identified on student or HR record, or the unique identifier were not applicable.</a:t>
            </a:r>
          </a:p>
        </p:txBody>
      </p:sp>
      <p:graphicFrame>
        <p:nvGraphicFramePr>
          <p:cNvPr id="8" name="Table 7">
            <a:extLst>
              <a:ext uri="{FF2B5EF4-FFF2-40B4-BE49-F238E27FC236}">
                <a16:creationId xmlns:a16="http://schemas.microsoft.com/office/drawing/2014/main" id="{B80B402E-F717-6528-3841-E252769F97BB}"/>
              </a:ext>
            </a:extLst>
          </p:cNvPr>
          <p:cNvGraphicFramePr>
            <a:graphicFrameLocks noGrp="1"/>
          </p:cNvGraphicFramePr>
          <p:nvPr>
            <p:extLst>
              <p:ext uri="{D42A27DB-BD31-4B8C-83A1-F6EECF244321}">
                <p14:modId xmlns:p14="http://schemas.microsoft.com/office/powerpoint/2010/main" val="1190348576"/>
              </p:ext>
            </p:extLst>
          </p:nvPr>
        </p:nvGraphicFramePr>
        <p:xfrm>
          <a:off x="7130966" y="868144"/>
          <a:ext cx="4937759" cy="4450099"/>
        </p:xfrm>
        <a:graphic>
          <a:graphicData uri="http://schemas.openxmlformats.org/drawingml/2006/table">
            <a:tbl>
              <a:tblPr firstRow="1" bandRow="1">
                <a:tableStyleId>{5C22544A-7EE6-4342-B048-85BDC9FD1C3A}</a:tableStyleId>
              </a:tblPr>
              <a:tblGrid>
                <a:gridCol w="2717707">
                  <a:extLst>
                    <a:ext uri="{9D8B030D-6E8A-4147-A177-3AD203B41FA5}">
                      <a16:colId xmlns:a16="http://schemas.microsoft.com/office/drawing/2014/main" val="937735078"/>
                    </a:ext>
                  </a:extLst>
                </a:gridCol>
                <a:gridCol w="1110026">
                  <a:extLst>
                    <a:ext uri="{9D8B030D-6E8A-4147-A177-3AD203B41FA5}">
                      <a16:colId xmlns:a16="http://schemas.microsoft.com/office/drawing/2014/main" val="3815475128"/>
                    </a:ext>
                  </a:extLst>
                </a:gridCol>
                <a:gridCol w="1110026">
                  <a:extLst>
                    <a:ext uri="{9D8B030D-6E8A-4147-A177-3AD203B41FA5}">
                      <a16:colId xmlns:a16="http://schemas.microsoft.com/office/drawing/2014/main" val="1396485697"/>
                    </a:ext>
                  </a:extLst>
                </a:gridCol>
              </a:tblGrid>
              <a:tr h="373920">
                <a:tc>
                  <a:txBody>
                    <a:bodyPr/>
                    <a:lstStyle/>
                    <a:p>
                      <a:pPr marL="0" algn="ctr" defTabSz="914400" rtl="0" eaLnBrk="1" fontAlgn="b" latinLnBrk="0" hangingPunct="1"/>
                      <a:r>
                        <a:rPr lang="en-GB" sz="1100" b="1" u="none" strike="noStrike" kern="1200" dirty="0">
                          <a:solidFill>
                            <a:schemeClr val="tx1"/>
                          </a:solidFill>
                          <a:effectLst/>
                          <a:latin typeface="Arial"/>
                          <a:ea typeface="+mn-ea"/>
                          <a:cs typeface="Arial"/>
                        </a:rPr>
                        <a:t>Faculty</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1" u="none" strike="noStrike" kern="1200">
                          <a:solidFill>
                            <a:schemeClr val="bg1"/>
                          </a:solidFill>
                          <a:effectLst/>
                          <a:latin typeface="Arial"/>
                          <a:ea typeface="+mn-ea"/>
                          <a:cs typeface="Arial"/>
                        </a:rPr>
                        <a:t>Total TP</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F559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u="none" strike="noStrike" kern="1200">
                          <a:solidFill>
                            <a:schemeClr val="bg1"/>
                          </a:solidFill>
                          <a:effectLst/>
                          <a:latin typeface="Arial"/>
                          <a:ea typeface="+mn-ea"/>
                          <a:cs typeface="Arial"/>
                        </a:rPr>
                        <a:t>% increase from 21/22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F5597"/>
                    </a:solidFill>
                  </a:tcPr>
                </a:tc>
                <a:extLst>
                  <a:ext uri="{0D108BD9-81ED-4DB2-BD59-A6C34878D82A}">
                    <a16:rowId xmlns:a16="http://schemas.microsoft.com/office/drawing/2014/main" val="2761443346"/>
                  </a:ext>
                </a:extLst>
              </a:tr>
              <a:tr h="224360">
                <a:tc>
                  <a:txBody>
                    <a:bodyPr/>
                    <a:lstStyle/>
                    <a:p>
                      <a:pPr algn="ctr" fontAlgn="b"/>
                      <a:r>
                        <a:rPr lang="en-GB" sz="1100" b="0" i="0" u="none" strike="noStrike">
                          <a:solidFill>
                            <a:srgbClr val="000000"/>
                          </a:solidFill>
                          <a:effectLst/>
                          <a:latin typeface="Arial"/>
                          <a:cs typeface="Arial"/>
                        </a:rPr>
                        <a:t>Faculty of Arts &amp; Humanities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682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26%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2941228"/>
                  </a:ext>
                </a:extLst>
              </a:tr>
              <a:tr h="186960">
                <a:tc>
                  <a:txBody>
                    <a:bodyPr/>
                    <a:lstStyle/>
                    <a:p>
                      <a:pPr algn="ctr" fontAlgn="b"/>
                      <a:r>
                        <a:rPr lang="en-GB" sz="1100" b="0" i="0" u="none" strike="noStrike">
                          <a:solidFill>
                            <a:srgbClr val="000000"/>
                          </a:solidFill>
                          <a:effectLst/>
                          <a:latin typeface="Arial"/>
                          <a:cs typeface="Arial"/>
                        </a:rPr>
                        <a:t>Faculty of Brain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2,272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464711573"/>
                  </a:ext>
                </a:extLst>
              </a:tr>
              <a:tr h="331418">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Engineering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2,674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68%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5959803"/>
                  </a:ext>
                </a:extLst>
              </a:tr>
              <a:tr h="224360">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Laws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24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85%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652868190"/>
                  </a:ext>
                </a:extLst>
              </a:tr>
              <a:tr h="296740">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Life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2,054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94%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9957107"/>
                  </a:ext>
                </a:extLst>
              </a:tr>
              <a:tr h="373920">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Mathematical and Physical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1,701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93%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305743231"/>
                  </a:ext>
                </a:extLst>
              </a:tr>
              <a:tr h="224360">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Medical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1,620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100%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70302649"/>
                  </a:ext>
                </a:extLst>
              </a:tr>
              <a:tr h="377870">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Population Health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2,142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340259143"/>
                  </a:ext>
                </a:extLst>
              </a:tr>
              <a:tr h="377869">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Social and Historical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1,358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99%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32504672"/>
                  </a:ext>
                </a:extLst>
              </a:tr>
              <a:tr h="373921">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the Built Environment</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1,964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31%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721859435"/>
                  </a:ext>
                </a:extLst>
              </a:tr>
              <a:tr h="186960">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UCL Institute of Education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1,717</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73%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63008028"/>
                  </a:ext>
                </a:extLst>
              </a:tr>
              <a:tr h="224360">
                <a:tc>
                  <a:txBody>
                    <a:bodyPr/>
                    <a:lstStyle/>
                    <a:p>
                      <a:pPr marL="0" algn="ctr" defTabSz="914400" rtl="0" eaLnBrk="1" fontAlgn="b" latinLnBrk="0" hangingPunct="1"/>
                      <a:r>
                        <a:rPr lang="en-GB" sz="1100" b="0" i="0" u="none" strike="noStrike" kern="1200" dirty="0">
                          <a:solidFill>
                            <a:srgbClr val="000000"/>
                          </a:solidFill>
                          <a:effectLst/>
                          <a:latin typeface="Arial"/>
                          <a:ea typeface="+mn-ea"/>
                          <a:cs typeface="Arial"/>
                        </a:rPr>
                        <a:t> Unknown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661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-80%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8014909"/>
                  </a:ext>
                </a:extLst>
              </a:tr>
              <a:tr h="224361">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Vice (President/Provost)</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1</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N/A</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98770349"/>
                  </a:ext>
                </a:extLst>
              </a:tr>
              <a:tr h="224360">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Vice-President (Operations)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179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N/A</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59981215"/>
                  </a:ext>
                </a:extLst>
              </a:tr>
              <a:tr h="224360">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Total</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19,049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dirty="0">
                          <a:solidFill>
                            <a:srgbClr val="000000"/>
                          </a:solidFill>
                          <a:effectLst/>
                          <a:latin typeface="Arial"/>
                          <a:ea typeface="+mn-ea"/>
                          <a:cs typeface="Arial"/>
                        </a:rPr>
                        <a:t>32%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7026881"/>
                  </a:ext>
                </a:extLst>
              </a:tr>
            </a:tbl>
          </a:graphicData>
        </a:graphic>
      </p:graphicFrame>
      <p:graphicFrame>
        <p:nvGraphicFramePr>
          <p:cNvPr id="9" name="Table 8">
            <a:extLst>
              <a:ext uri="{FF2B5EF4-FFF2-40B4-BE49-F238E27FC236}">
                <a16:creationId xmlns:a16="http://schemas.microsoft.com/office/drawing/2014/main" id="{2E7C7CF2-2826-A12C-E14B-E67BCDE2F038}"/>
              </a:ext>
            </a:extLst>
          </p:cNvPr>
          <p:cNvGraphicFramePr>
            <a:graphicFrameLocks noGrp="1"/>
          </p:cNvGraphicFramePr>
          <p:nvPr>
            <p:extLst>
              <p:ext uri="{D42A27DB-BD31-4B8C-83A1-F6EECF244321}">
                <p14:modId xmlns:p14="http://schemas.microsoft.com/office/powerpoint/2010/main" val="2592886620"/>
              </p:ext>
            </p:extLst>
          </p:nvPr>
        </p:nvGraphicFramePr>
        <p:xfrm>
          <a:off x="5128766" y="959036"/>
          <a:ext cx="1832472" cy="1320761"/>
        </p:xfrm>
        <a:graphic>
          <a:graphicData uri="http://schemas.openxmlformats.org/drawingml/2006/table">
            <a:tbl>
              <a:tblPr/>
              <a:tblGrid>
                <a:gridCol w="1832472">
                  <a:extLst>
                    <a:ext uri="{9D8B030D-6E8A-4147-A177-3AD203B41FA5}">
                      <a16:colId xmlns:a16="http://schemas.microsoft.com/office/drawing/2014/main" val="3952403755"/>
                    </a:ext>
                  </a:extLst>
                </a:gridCol>
              </a:tblGrid>
              <a:tr h="224819">
                <a:tc>
                  <a:txBody>
                    <a:bodyPr/>
                    <a:lstStyle/>
                    <a:p>
                      <a:pPr algn="ctr" fontAlgn="t"/>
                      <a:r>
                        <a:rPr lang="en-GB" sz="600" b="1" i="0" u="none" strike="noStrike" dirty="0">
                          <a:solidFill>
                            <a:schemeClr val="bg2">
                              <a:lumMod val="25000"/>
                            </a:schemeClr>
                          </a:solidFill>
                          <a:effectLst/>
                          <a:latin typeface="Arial" panose="020B0604020202020204" pitchFamily="34" charset="0"/>
                          <a:cs typeface="Arial" panose="020B0604020202020204" pitchFamily="34" charset="0"/>
                        </a:rPr>
                        <a:t>Primary RDF</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37610294"/>
                  </a:ext>
                </a:extLst>
              </a:tr>
              <a:tr h="314792">
                <a:tc>
                  <a:txBody>
                    <a:bodyPr/>
                    <a:lstStyle/>
                    <a:p>
                      <a:pPr algn="l" fontAlgn="t"/>
                      <a:r>
                        <a:rPr lang="en-GB" sz="600" b="1" i="0" u="none" strike="noStrike" dirty="0">
                          <a:solidFill>
                            <a:schemeClr val="bg1"/>
                          </a:solidFill>
                          <a:effectLst/>
                          <a:latin typeface="Arial" panose="020B0604020202020204" pitchFamily="34" charset="0"/>
                          <a:cs typeface="Arial" panose="020B0604020202020204" pitchFamily="34" charset="0"/>
                        </a:rPr>
                        <a:t>A. Knowledge and Intellectual Capabilities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3333"/>
                    </a:solidFill>
                  </a:tcPr>
                </a:tc>
                <a:extLst>
                  <a:ext uri="{0D108BD9-81ED-4DB2-BD59-A6C34878D82A}">
                    <a16:rowId xmlns:a16="http://schemas.microsoft.com/office/drawing/2014/main" val="3162962354"/>
                  </a:ext>
                </a:extLst>
              </a:tr>
              <a:tr h="233179">
                <a:tc>
                  <a:txBody>
                    <a:bodyPr/>
                    <a:lstStyle/>
                    <a:p>
                      <a:pPr algn="l" fontAlgn="t"/>
                      <a:r>
                        <a:rPr lang="en-GB" sz="600" b="1" i="0" u="none" strike="noStrike">
                          <a:solidFill>
                            <a:schemeClr val="bg1"/>
                          </a:solidFill>
                          <a:effectLst/>
                          <a:latin typeface="Arial" panose="020B0604020202020204" pitchFamily="34" charset="0"/>
                          <a:cs typeface="Arial" panose="020B0604020202020204" pitchFamily="34" charset="0"/>
                        </a:rPr>
                        <a:t>B. Personal Effectiveness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6685"/>
                    </a:solidFill>
                  </a:tcPr>
                </a:tc>
                <a:extLst>
                  <a:ext uri="{0D108BD9-81ED-4DB2-BD59-A6C34878D82A}">
                    <a16:rowId xmlns:a16="http://schemas.microsoft.com/office/drawing/2014/main" val="256573922"/>
                  </a:ext>
                </a:extLst>
              </a:tr>
              <a:tr h="314792">
                <a:tc>
                  <a:txBody>
                    <a:bodyPr/>
                    <a:lstStyle/>
                    <a:p>
                      <a:pPr algn="l" fontAlgn="t"/>
                      <a:r>
                        <a:rPr lang="en-GB" sz="600" b="1" i="0" u="none" strike="noStrike">
                          <a:solidFill>
                            <a:schemeClr val="bg1"/>
                          </a:solidFill>
                          <a:effectLst/>
                          <a:latin typeface="Arial" panose="020B0604020202020204" pitchFamily="34" charset="0"/>
                          <a:cs typeface="Arial" panose="020B0604020202020204" pitchFamily="34" charset="0"/>
                        </a:rPr>
                        <a:t>C. Research Governance and Organisation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97A9"/>
                    </a:solidFill>
                  </a:tcPr>
                </a:tc>
                <a:extLst>
                  <a:ext uri="{0D108BD9-81ED-4DB2-BD59-A6C34878D82A}">
                    <a16:rowId xmlns:a16="http://schemas.microsoft.com/office/drawing/2014/main" val="2500649532"/>
                  </a:ext>
                </a:extLst>
              </a:tr>
              <a:tr h="233179">
                <a:tc>
                  <a:txBody>
                    <a:bodyPr/>
                    <a:lstStyle/>
                    <a:p>
                      <a:pPr algn="l" fontAlgn="t"/>
                      <a:r>
                        <a:rPr lang="en-GB" sz="600" b="1" i="0" u="none" strike="noStrike" dirty="0">
                          <a:solidFill>
                            <a:schemeClr val="bg1"/>
                          </a:solidFill>
                          <a:effectLst/>
                          <a:latin typeface="Arial" panose="020B0604020202020204" pitchFamily="34" charset="0"/>
                          <a:cs typeface="Arial" panose="020B0604020202020204" pitchFamily="34" charset="0"/>
                        </a:rPr>
                        <a:t>D. Engagement, Influence and Impact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3D4C"/>
                    </a:solidFill>
                  </a:tcPr>
                </a:tc>
                <a:extLst>
                  <a:ext uri="{0D108BD9-81ED-4DB2-BD59-A6C34878D82A}">
                    <a16:rowId xmlns:a16="http://schemas.microsoft.com/office/drawing/2014/main" val="417896128"/>
                  </a:ext>
                </a:extLst>
              </a:tr>
            </a:tbl>
          </a:graphicData>
        </a:graphic>
      </p:graphicFrame>
    </p:spTree>
    <p:extLst>
      <p:ext uri="{BB962C8B-B14F-4D97-AF65-F5344CB8AC3E}">
        <p14:creationId xmlns:p14="http://schemas.microsoft.com/office/powerpoint/2010/main" val="129509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AB63FDF-329F-1D76-2B11-C6D6A705B5FE}"/>
              </a:ext>
            </a:extLst>
          </p:cNvPr>
          <p:cNvSpPr txBox="1">
            <a:spLocks/>
          </p:cNvSpPr>
          <p:nvPr/>
        </p:nvSpPr>
        <p:spPr>
          <a:xfrm>
            <a:off x="75399" y="0"/>
            <a:ext cx="10946562" cy="60452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dirty="0">
                <a:latin typeface="Arial"/>
                <a:cs typeface="Arial"/>
              </a:rPr>
              <a:t>Average training points (TP) logged per research student from DSDP courses</a:t>
            </a:r>
            <a:endParaRPr lang="en-US" dirty="0">
              <a:solidFill>
                <a:srgbClr val="FF0000"/>
              </a:solidFill>
              <a:latin typeface="Arial"/>
              <a:cs typeface="Arial"/>
            </a:endParaRPr>
          </a:p>
        </p:txBody>
      </p:sp>
      <p:pic>
        <p:nvPicPr>
          <p:cNvPr id="17" name="Picture 16">
            <a:extLst>
              <a:ext uri="{FF2B5EF4-FFF2-40B4-BE49-F238E27FC236}">
                <a16:creationId xmlns:a16="http://schemas.microsoft.com/office/drawing/2014/main" id="{AE43FF9D-A52E-EB17-AE19-BEDC457F5E15}"/>
              </a:ext>
            </a:extLst>
          </p:cNvPr>
          <p:cNvPicPr>
            <a:picLocks noChangeAspect="1"/>
          </p:cNvPicPr>
          <p:nvPr/>
        </p:nvPicPr>
        <p:blipFill>
          <a:blip r:embed="rId3"/>
          <a:stretch>
            <a:fillRect/>
          </a:stretch>
        </p:blipFill>
        <p:spPr>
          <a:xfrm>
            <a:off x="356844" y="983780"/>
            <a:ext cx="6511636" cy="4067181"/>
          </a:xfrm>
          <a:prstGeom prst="rect">
            <a:avLst/>
          </a:prstGeom>
        </p:spPr>
      </p:pic>
      <p:graphicFrame>
        <p:nvGraphicFramePr>
          <p:cNvPr id="2" name="Table 1">
            <a:extLst>
              <a:ext uri="{FF2B5EF4-FFF2-40B4-BE49-F238E27FC236}">
                <a16:creationId xmlns:a16="http://schemas.microsoft.com/office/drawing/2014/main" id="{64A8DD96-5F89-2186-1484-E5F264973433}"/>
              </a:ext>
            </a:extLst>
          </p:cNvPr>
          <p:cNvGraphicFramePr>
            <a:graphicFrameLocks noGrp="1"/>
          </p:cNvGraphicFramePr>
          <p:nvPr>
            <p:extLst>
              <p:ext uri="{D42A27DB-BD31-4B8C-83A1-F6EECF244321}">
                <p14:modId xmlns:p14="http://schemas.microsoft.com/office/powerpoint/2010/main" val="1429158389"/>
              </p:ext>
            </p:extLst>
          </p:nvPr>
        </p:nvGraphicFramePr>
        <p:xfrm>
          <a:off x="6990735" y="1357286"/>
          <a:ext cx="4661697" cy="3634683"/>
        </p:xfrm>
        <a:graphic>
          <a:graphicData uri="http://schemas.openxmlformats.org/drawingml/2006/table">
            <a:tbl>
              <a:tblPr firstRow="1" bandRow="1">
                <a:tableStyleId>{5C22544A-7EE6-4342-B048-85BDC9FD1C3A}</a:tableStyleId>
              </a:tblPr>
              <a:tblGrid>
                <a:gridCol w="3309826">
                  <a:extLst>
                    <a:ext uri="{9D8B030D-6E8A-4147-A177-3AD203B41FA5}">
                      <a16:colId xmlns:a16="http://schemas.microsoft.com/office/drawing/2014/main" val="937735078"/>
                    </a:ext>
                  </a:extLst>
                </a:gridCol>
                <a:gridCol w="1351871">
                  <a:extLst>
                    <a:ext uri="{9D8B030D-6E8A-4147-A177-3AD203B41FA5}">
                      <a16:colId xmlns:a16="http://schemas.microsoft.com/office/drawing/2014/main" val="3815475128"/>
                    </a:ext>
                  </a:extLst>
                </a:gridCol>
              </a:tblGrid>
              <a:tr h="279591">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chemeClr val="bg1"/>
                          </a:solidFill>
                          <a:effectLst/>
                          <a:latin typeface="Arial"/>
                          <a:ea typeface="+mn-ea"/>
                          <a:cs typeface="Arial"/>
                        </a:rPr>
                        <a:t>Average TP</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F5597"/>
                    </a:solidFill>
                  </a:tcPr>
                </a:tc>
                <a:extLst>
                  <a:ext uri="{0D108BD9-81ED-4DB2-BD59-A6C34878D82A}">
                    <a16:rowId xmlns:a16="http://schemas.microsoft.com/office/drawing/2014/main" val="2761443346"/>
                  </a:ext>
                </a:extLst>
              </a:tr>
              <a:tr h="279591">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Arts &amp; Humanities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3.11</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2941228"/>
                  </a:ext>
                </a:extLst>
              </a:tr>
              <a:tr h="279591">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Brain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2.32</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464711573"/>
                  </a:ext>
                </a:extLst>
              </a:tr>
              <a:tr h="279591">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Engineering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2.37</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5959803"/>
                  </a:ext>
                </a:extLst>
              </a:tr>
              <a:tr h="279591">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Laws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0.54</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652868190"/>
                  </a:ext>
                </a:extLst>
              </a:tr>
              <a:tr h="279591">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Life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3.54</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9957107"/>
                  </a:ext>
                </a:extLst>
              </a:tr>
              <a:tr h="279591">
                <a:tc>
                  <a:txBody>
                    <a:bodyPr/>
                    <a:lstStyle/>
                    <a:p>
                      <a:pPr marL="0" algn="ctr" defTabSz="914400" rtl="0" eaLnBrk="1" fontAlgn="b" latinLnBrk="0" hangingPunct="1"/>
                      <a:r>
                        <a:rPr lang="en-GB" sz="1100" b="0" i="0" u="none" strike="noStrike" kern="1200" dirty="0">
                          <a:solidFill>
                            <a:srgbClr val="000000"/>
                          </a:solidFill>
                          <a:effectLst/>
                          <a:latin typeface="Arial"/>
                          <a:ea typeface="+mn-ea"/>
                          <a:cs typeface="Arial"/>
                        </a:rPr>
                        <a:t>Faculty of Mathematical and Physical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2.53</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305743231"/>
                  </a:ext>
                </a:extLst>
              </a:tr>
              <a:tr h="279591">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Medical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3.62</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70302649"/>
                  </a:ext>
                </a:extLst>
              </a:tr>
              <a:tr h="279591">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Population Health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4.33</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340259143"/>
                  </a:ext>
                </a:extLst>
              </a:tr>
              <a:tr h="279591">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Social and Historical Sciences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3.07</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32504672"/>
                  </a:ext>
                </a:extLst>
              </a:tr>
              <a:tr h="279591">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Faculty of the Built Environment</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4.70</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721859435"/>
                  </a:ext>
                </a:extLst>
              </a:tr>
              <a:tr h="279591">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UCL Institute of Education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2.58</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63008028"/>
                  </a:ext>
                </a:extLst>
              </a:tr>
              <a:tr h="279591">
                <a:tc>
                  <a:txBody>
                    <a:bodyPr/>
                    <a:lstStyle/>
                    <a:p>
                      <a:pPr marL="0" algn="ctr" defTabSz="914400" rtl="0" eaLnBrk="1" fontAlgn="b" latinLnBrk="0" hangingPunct="1"/>
                      <a:r>
                        <a:rPr lang="en-GB" sz="1100" b="0" i="0" u="none" strike="noStrike" kern="1200">
                          <a:solidFill>
                            <a:srgbClr val="000000"/>
                          </a:solidFill>
                          <a:effectLst/>
                          <a:latin typeface="Arial"/>
                          <a:ea typeface="+mn-ea"/>
                          <a:cs typeface="Arial"/>
                        </a:rPr>
                        <a:t>Average</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100" b="0" i="0" u="none" strike="noStrike" kern="1200" dirty="0">
                          <a:solidFill>
                            <a:srgbClr val="000000"/>
                          </a:solidFill>
                          <a:effectLst/>
                          <a:latin typeface="Arial"/>
                          <a:ea typeface="+mn-ea"/>
                          <a:cs typeface="Arial"/>
                        </a:rPr>
                        <a:t>2.97</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83356737"/>
                  </a:ext>
                </a:extLst>
              </a:tr>
            </a:tbl>
          </a:graphicData>
        </a:graphic>
      </p:graphicFrame>
      <p:sp>
        <p:nvSpPr>
          <p:cNvPr id="4" name="TextBox 3">
            <a:extLst>
              <a:ext uri="{FF2B5EF4-FFF2-40B4-BE49-F238E27FC236}">
                <a16:creationId xmlns:a16="http://schemas.microsoft.com/office/drawing/2014/main" id="{AC02D21C-831E-DE09-6A01-6E7E940C124F}"/>
              </a:ext>
            </a:extLst>
          </p:cNvPr>
          <p:cNvSpPr txBox="1"/>
          <p:nvPr/>
        </p:nvSpPr>
        <p:spPr>
          <a:xfrm>
            <a:off x="6733176" y="5164233"/>
            <a:ext cx="5117822" cy="1200329"/>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200" dirty="0"/>
              <a:t>Figure indicates Training Points (TPs) logged from synchronous courses with limited seat capacity in Doctoral Skills Development Programme (DSDP), self-paced courses or courses with unlimited seat capacity are not included.</a:t>
            </a:r>
          </a:p>
          <a:p>
            <a:pPr marL="171450" indent="-171450">
              <a:buFont typeface="Arial" panose="020B0604020202020204" pitchFamily="34" charset="0"/>
              <a:buChar char="•"/>
            </a:pPr>
            <a:r>
              <a:rPr lang="en-GB" sz="1200" dirty="0"/>
              <a:t>Roughly ~647 TPs logged cannot be assigned to faculties, either because individuals could not be identified on student or HR record, or the unique identifier were not applicable.</a:t>
            </a:r>
          </a:p>
        </p:txBody>
      </p:sp>
    </p:spTree>
    <p:extLst>
      <p:ext uri="{BB962C8B-B14F-4D97-AF65-F5344CB8AC3E}">
        <p14:creationId xmlns:p14="http://schemas.microsoft.com/office/powerpoint/2010/main" val="381293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434D03-C849-C44A-9EB9-D4E501321C21}"/>
              </a:ext>
            </a:extLst>
          </p:cNvPr>
          <p:cNvSpPr>
            <a:spLocks noGrp="1"/>
          </p:cNvSpPr>
          <p:nvPr>
            <p:ph type="title"/>
          </p:nvPr>
        </p:nvSpPr>
        <p:spPr/>
        <p:txBody>
          <a:bodyPr>
            <a:normAutofit/>
          </a:bodyPr>
          <a:lstStyle/>
          <a:p>
            <a:r>
              <a:rPr lang="en-US" sz="2400"/>
              <a:t>Attendee equity &amp; diversity data </a:t>
            </a:r>
            <a:endParaRPr lang="en-US" sz="2400">
              <a:solidFill>
                <a:srgbClr val="FF0000"/>
              </a:solidFill>
            </a:endParaRPr>
          </a:p>
        </p:txBody>
      </p:sp>
      <p:pic>
        <p:nvPicPr>
          <p:cNvPr id="3" name="Picture 2">
            <a:extLst>
              <a:ext uri="{FF2B5EF4-FFF2-40B4-BE49-F238E27FC236}">
                <a16:creationId xmlns:a16="http://schemas.microsoft.com/office/drawing/2014/main" id="{001D34EE-F5EE-F7D1-E1E8-44542751C5E1}"/>
              </a:ext>
            </a:extLst>
          </p:cNvPr>
          <p:cNvPicPr>
            <a:picLocks noChangeAspect="1"/>
          </p:cNvPicPr>
          <p:nvPr/>
        </p:nvPicPr>
        <p:blipFill rotWithShape="1">
          <a:blip r:embed="rId3"/>
          <a:srcRect l="4773"/>
          <a:stretch/>
        </p:blipFill>
        <p:spPr>
          <a:xfrm>
            <a:off x="6689828" y="650068"/>
            <a:ext cx="4332003" cy="2947883"/>
          </a:xfrm>
          <a:prstGeom prst="rect">
            <a:avLst/>
          </a:prstGeom>
        </p:spPr>
      </p:pic>
      <p:pic>
        <p:nvPicPr>
          <p:cNvPr id="7" name="Picture 6">
            <a:extLst>
              <a:ext uri="{FF2B5EF4-FFF2-40B4-BE49-F238E27FC236}">
                <a16:creationId xmlns:a16="http://schemas.microsoft.com/office/drawing/2014/main" id="{24ECFADD-1156-5D9F-BD98-D5FBEB383A0E}"/>
              </a:ext>
            </a:extLst>
          </p:cNvPr>
          <p:cNvPicPr>
            <a:picLocks noChangeAspect="1"/>
          </p:cNvPicPr>
          <p:nvPr/>
        </p:nvPicPr>
        <p:blipFill rotWithShape="1">
          <a:blip r:embed="rId4"/>
          <a:srcRect l="3664" r="1181"/>
          <a:stretch/>
        </p:blipFill>
        <p:spPr>
          <a:xfrm>
            <a:off x="6704818" y="3739718"/>
            <a:ext cx="4316006" cy="2927498"/>
          </a:xfrm>
          <a:prstGeom prst="rect">
            <a:avLst/>
          </a:prstGeom>
        </p:spPr>
      </p:pic>
      <p:pic>
        <p:nvPicPr>
          <p:cNvPr id="10" name="Picture 9">
            <a:extLst>
              <a:ext uri="{FF2B5EF4-FFF2-40B4-BE49-F238E27FC236}">
                <a16:creationId xmlns:a16="http://schemas.microsoft.com/office/drawing/2014/main" id="{B9CBCC71-775A-9D7A-6DF8-A0D51C6BF8D3}"/>
              </a:ext>
            </a:extLst>
          </p:cNvPr>
          <p:cNvPicPr>
            <a:picLocks noChangeAspect="1"/>
          </p:cNvPicPr>
          <p:nvPr/>
        </p:nvPicPr>
        <p:blipFill rotWithShape="1">
          <a:blip r:embed="rId5"/>
          <a:srcRect l="2877"/>
          <a:stretch/>
        </p:blipFill>
        <p:spPr>
          <a:xfrm>
            <a:off x="974880" y="642100"/>
            <a:ext cx="4637516" cy="2943171"/>
          </a:xfrm>
          <a:prstGeom prst="rect">
            <a:avLst/>
          </a:prstGeom>
        </p:spPr>
      </p:pic>
      <p:pic>
        <p:nvPicPr>
          <p:cNvPr id="13" name="Picture 12">
            <a:extLst>
              <a:ext uri="{FF2B5EF4-FFF2-40B4-BE49-F238E27FC236}">
                <a16:creationId xmlns:a16="http://schemas.microsoft.com/office/drawing/2014/main" id="{C8856F27-4C7B-1FFA-DD9B-2740AF5D2841}"/>
              </a:ext>
            </a:extLst>
          </p:cNvPr>
          <p:cNvPicPr>
            <a:picLocks noChangeAspect="1"/>
          </p:cNvPicPr>
          <p:nvPr/>
        </p:nvPicPr>
        <p:blipFill rotWithShape="1">
          <a:blip r:embed="rId6"/>
          <a:srcRect l="4193"/>
          <a:stretch/>
        </p:blipFill>
        <p:spPr>
          <a:xfrm>
            <a:off x="983688" y="3709484"/>
            <a:ext cx="4619347" cy="2971909"/>
          </a:xfrm>
          <a:prstGeom prst="rect">
            <a:avLst/>
          </a:prstGeom>
        </p:spPr>
      </p:pic>
      <p:sp>
        <p:nvSpPr>
          <p:cNvPr id="2" name="TextBox 1">
            <a:extLst>
              <a:ext uri="{FF2B5EF4-FFF2-40B4-BE49-F238E27FC236}">
                <a16:creationId xmlns:a16="http://schemas.microsoft.com/office/drawing/2014/main" id="{C262D237-54E4-22D0-444A-09DD2BAD6FAD}"/>
              </a:ext>
            </a:extLst>
          </p:cNvPr>
          <p:cNvSpPr txBox="1"/>
          <p:nvPr/>
        </p:nvSpPr>
        <p:spPr>
          <a:xfrm>
            <a:off x="3538236" y="6674801"/>
            <a:ext cx="11114532" cy="261610"/>
          </a:xfrm>
          <a:prstGeom prst="rect">
            <a:avLst/>
          </a:prstGeom>
          <a:noFill/>
        </p:spPr>
        <p:txBody>
          <a:bodyPr wrap="square" rtlCol="0">
            <a:spAutoFit/>
          </a:bodyPr>
          <a:lstStyle/>
          <a:p>
            <a:r>
              <a:rPr lang="en-GB" sz="1050" dirty="0">
                <a:effectLst/>
                <a:latin typeface="Segoe UI" panose="020B0502040204020203" pitchFamily="34" charset="0"/>
              </a:rPr>
              <a:t>EDI data is self-disclosed on HR/student record; undisclosed/unknown records have been omitted</a:t>
            </a:r>
            <a:endParaRPr lang="en-GB" sz="1050" dirty="0"/>
          </a:p>
        </p:txBody>
      </p:sp>
    </p:spTree>
    <p:extLst>
      <p:ext uri="{BB962C8B-B14F-4D97-AF65-F5344CB8AC3E}">
        <p14:creationId xmlns:p14="http://schemas.microsoft.com/office/powerpoint/2010/main" val="3540673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59A5-FBB2-4190-8081-20F5B16BB927}"/>
              </a:ext>
            </a:extLst>
          </p:cNvPr>
          <p:cNvSpPr>
            <a:spLocks noGrp="1"/>
          </p:cNvSpPr>
          <p:nvPr>
            <p:ph type="title"/>
          </p:nvPr>
        </p:nvSpPr>
        <p:spPr>
          <a:xfrm>
            <a:off x="334561" y="0"/>
            <a:ext cx="10545249" cy="604434"/>
          </a:xfrm>
        </p:spPr>
        <p:txBody>
          <a:bodyPr>
            <a:normAutofit/>
          </a:bodyPr>
          <a:lstStyle/>
          <a:p>
            <a:r>
              <a:rPr lang="en-GB" b="1" dirty="0"/>
              <a:t>Feedback themes across </a:t>
            </a:r>
            <a:r>
              <a:rPr lang="en-GB" dirty="0"/>
              <a:t>a</a:t>
            </a:r>
            <a:r>
              <a:rPr lang="en-GB" b="1" dirty="0"/>
              <a:t>ll c</a:t>
            </a:r>
            <a:r>
              <a:rPr lang="en-GB" dirty="0"/>
              <a:t>ourses </a:t>
            </a:r>
            <a:endParaRPr lang="en-GB" b="1" dirty="0"/>
          </a:p>
        </p:txBody>
      </p:sp>
      <p:grpSp>
        <p:nvGrpSpPr>
          <p:cNvPr id="10" name="Group 9">
            <a:extLst>
              <a:ext uri="{FF2B5EF4-FFF2-40B4-BE49-F238E27FC236}">
                <a16:creationId xmlns:a16="http://schemas.microsoft.com/office/drawing/2014/main" id="{05F2EB6C-F02E-4749-A0E3-12F4D72D5DD9}"/>
              </a:ext>
            </a:extLst>
          </p:cNvPr>
          <p:cNvGrpSpPr/>
          <p:nvPr/>
        </p:nvGrpSpPr>
        <p:grpSpPr>
          <a:xfrm>
            <a:off x="388538" y="977158"/>
            <a:ext cx="6349224" cy="3528167"/>
            <a:chOff x="373548" y="1162489"/>
            <a:chExt cx="6349224" cy="3267069"/>
          </a:xfrm>
          <a:effectLst/>
        </p:grpSpPr>
        <p:grpSp>
          <p:nvGrpSpPr>
            <p:cNvPr id="11" name="Group 10">
              <a:extLst>
                <a:ext uri="{FF2B5EF4-FFF2-40B4-BE49-F238E27FC236}">
                  <a16:creationId xmlns:a16="http://schemas.microsoft.com/office/drawing/2014/main" id="{190EDD80-9A13-6748-BF1A-17278510D511}"/>
                </a:ext>
              </a:extLst>
            </p:cNvPr>
            <p:cNvGrpSpPr/>
            <p:nvPr/>
          </p:nvGrpSpPr>
          <p:grpSpPr>
            <a:xfrm>
              <a:off x="605368" y="1434302"/>
              <a:ext cx="6117404" cy="2995256"/>
              <a:chOff x="605368" y="1434302"/>
              <a:chExt cx="6117404" cy="2995256"/>
            </a:xfrm>
          </p:grpSpPr>
          <p:sp>
            <p:nvSpPr>
              <p:cNvPr id="13" name="Rectangle 12">
                <a:extLst>
                  <a:ext uri="{FF2B5EF4-FFF2-40B4-BE49-F238E27FC236}">
                    <a16:creationId xmlns:a16="http://schemas.microsoft.com/office/drawing/2014/main" id="{6448D94F-8710-BE49-B34A-B29581BFE495}"/>
                  </a:ext>
                </a:extLst>
              </p:cNvPr>
              <p:cNvSpPr/>
              <p:nvPr/>
            </p:nvSpPr>
            <p:spPr>
              <a:xfrm>
                <a:off x="605368" y="1434302"/>
                <a:ext cx="6117404" cy="2995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B50DC6-AA2F-004B-8B28-82B5BA16E649}"/>
                  </a:ext>
                </a:extLst>
              </p:cNvPr>
              <p:cNvSpPr/>
              <p:nvPr/>
            </p:nvSpPr>
            <p:spPr>
              <a:xfrm>
                <a:off x="706053" y="1697430"/>
                <a:ext cx="5869852" cy="2609591"/>
              </a:xfrm>
              <a:prstGeom prst="rect">
                <a:avLst/>
              </a:prstGeom>
            </p:spPr>
            <p:txBody>
              <a:bodyPr wrap="square" lIns="91440" tIns="45720" rIns="91440" bIns="45720" anchor="t">
                <a:spAutoFit/>
              </a:bodyPr>
              <a:lstStyle/>
              <a:p>
                <a:pPr marL="285750" indent="-285750">
                  <a:lnSpc>
                    <a:spcPct val="110000"/>
                  </a:lnSpc>
                  <a:spcBef>
                    <a:spcPts val="600"/>
                  </a:spcBef>
                  <a:buFont typeface="Arial"/>
                  <a:buChar char="•"/>
                </a:pPr>
                <a:r>
                  <a:rPr lang="en-GB" sz="1550" dirty="0">
                    <a:solidFill>
                      <a:schemeClr val="tx1">
                        <a:lumMod val="85000"/>
                        <a:lumOff val="15000"/>
                      </a:schemeClr>
                    </a:solidFill>
                    <a:latin typeface="Arial"/>
                    <a:ea typeface="+mn-lt"/>
                    <a:cs typeface="+mn-lt"/>
                  </a:rPr>
                  <a:t>Overall NPS = 8.29</a:t>
                </a:r>
              </a:p>
              <a:p>
                <a:pPr marL="285750" indent="-285750">
                  <a:lnSpc>
                    <a:spcPct val="110000"/>
                  </a:lnSpc>
                  <a:spcBef>
                    <a:spcPts val="600"/>
                  </a:spcBef>
                  <a:buFont typeface="Arial"/>
                  <a:buChar char="•"/>
                </a:pPr>
                <a:r>
                  <a:rPr lang="en-GB" sz="1550" dirty="0">
                    <a:solidFill>
                      <a:schemeClr val="tx1">
                        <a:lumMod val="85000"/>
                        <a:lumOff val="15000"/>
                      </a:schemeClr>
                    </a:solidFill>
                    <a:latin typeface="Arial"/>
                    <a:ea typeface="+mn-lt"/>
                    <a:cs typeface="+mn-lt"/>
                  </a:rPr>
                  <a:t>93% agreed that they found the course admin and communication timely, efficient and well-managed. </a:t>
                </a:r>
                <a:endParaRPr lang="en-GB" sz="1550" dirty="0">
                  <a:solidFill>
                    <a:schemeClr val="tx1">
                      <a:lumMod val="85000"/>
                      <a:lumOff val="15000"/>
                    </a:schemeClr>
                  </a:solidFill>
                  <a:latin typeface="Arial"/>
                  <a:cs typeface="Arial"/>
                </a:endParaRPr>
              </a:p>
              <a:p>
                <a:pPr marL="285750" indent="-285750">
                  <a:lnSpc>
                    <a:spcPct val="110000"/>
                  </a:lnSpc>
                  <a:spcBef>
                    <a:spcPts val="600"/>
                  </a:spcBef>
                  <a:buFont typeface="Arial"/>
                  <a:buChar char="•"/>
                </a:pPr>
                <a:r>
                  <a:rPr lang="en-GB" sz="1550" dirty="0">
                    <a:solidFill>
                      <a:schemeClr val="tx1">
                        <a:lumMod val="85000"/>
                        <a:lumOff val="15000"/>
                      </a:schemeClr>
                    </a:solidFill>
                    <a:latin typeface="Arial"/>
                    <a:ea typeface="+mn-lt"/>
                    <a:cs typeface="+mn-lt"/>
                  </a:rPr>
                  <a:t>96% of learners felt their knowledge has improved, based on the learning objectives.</a:t>
                </a:r>
              </a:p>
              <a:p>
                <a:pPr marL="285750" indent="-285750">
                  <a:lnSpc>
                    <a:spcPct val="110000"/>
                  </a:lnSpc>
                  <a:spcBef>
                    <a:spcPts val="600"/>
                  </a:spcBef>
                  <a:buFont typeface="Arial" panose="020B0604020202020204" pitchFamily="34" charset="0"/>
                  <a:buChar char="•"/>
                </a:pPr>
                <a:r>
                  <a:rPr lang="en-GB" sz="1550" dirty="0">
                    <a:solidFill>
                      <a:schemeClr val="tx1">
                        <a:lumMod val="85000"/>
                        <a:lumOff val="15000"/>
                      </a:schemeClr>
                    </a:solidFill>
                    <a:latin typeface="Arial"/>
                    <a:ea typeface="+mn-lt"/>
                    <a:cs typeface="+mn-lt"/>
                  </a:rPr>
                  <a:t>Practical and useful information provided and clear explanations on topics. </a:t>
                </a:r>
                <a:endParaRPr lang="en-GB" sz="1550" dirty="0">
                  <a:solidFill>
                    <a:schemeClr val="tx1">
                      <a:lumMod val="85000"/>
                      <a:lumOff val="15000"/>
                    </a:schemeClr>
                  </a:solidFill>
                  <a:latin typeface="Arial"/>
                  <a:cs typeface="Arial"/>
                </a:endParaRPr>
              </a:p>
              <a:p>
                <a:pPr marL="285750" indent="-285750">
                  <a:lnSpc>
                    <a:spcPct val="110000"/>
                  </a:lnSpc>
                  <a:spcBef>
                    <a:spcPts val="600"/>
                  </a:spcBef>
                  <a:buFont typeface="Arial" panose="020B0604020202020204" pitchFamily="34" charset="0"/>
                  <a:buChar char="•"/>
                </a:pPr>
                <a:r>
                  <a:rPr lang="en-GB" sz="1550" dirty="0">
                    <a:solidFill>
                      <a:schemeClr val="tx1">
                        <a:lumMod val="85000"/>
                        <a:lumOff val="15000"/>
                      </a:schemeClr>
                    </a:solidFill>
                    <a:latin typeface="Arial"/>
                    <a:cs typeface="Arial"/>
                  </a:rPr>
                  <a:t>Reflection at the end of the sessions.</a:t>
                </a:r>
              </a:p>
              <a:p>
                <a:pPr marL="285750" indent="-285750">
                  <a:lnSpc>
                    <a:spcPct val="110000"/>
                  </a:lnSpc>
                  <a:spcBef>
                    <a:spcPts val="600"/>
                  </a:spcBef>
                  <a:buFont typeface="Arial" panose="020B0604020202020204" pitchFamily="34" charset="0"/>
                  <a:buChar char="•"/>
                </a:pPr>
                <a:r>
                  <a:rPr lang="en-GB" sz="1550" dirty="0">
                    <a:solidFill>
                      <a:schemeClr val="tx1">
                        <a:lumMod val="85000"/>
                        <a:lumOff val="15000"/>
                      </a:schemeClr>
                    </a:solidFill>
                    <a:latin typeface="Arial"/>
                    <a:cs typeface="Arial"/>
                  </a:rPr>
                  <a:t>Helpful and insightful, fantastic sessions. </a:t>
                </a:r>
              </a:p>
            </p:txBody>
          </p:sp>
        </p:grpSp>
        <p:sp>
          <p:nvSpPr>
            <p:cNvPr id="12" name="Rectangle 11">
              <a:extLst>
                <a:ext uri="{FF2B5EF4-FFF2-40B4-BE49-F238E27FC236}">
                  <a16:creationId xmlns:a16="http://schemas.microsoft.com/office/drawing/2014/main" id="{CBE5DB2C-7538-5B4D-8726-5DAC8837028A}"/>
                </a:ext>
              </a:extLst>
            </p:cNvPr>
            <p:cNvSpPr/>
            <p:nvPr/>
          </p:nvSpPr>
          <p:spPr>
            <a:xfrm>
              <a:off x="373548" y="1162489"/>
              <a:ext cx="2437759" cy="482781"/>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6400" indent="-212400"/>
              <a:r>
                <a:rPr lang="en-US" b="1">
                  <a:latin typeface="Arial" panose="020B0604020202020204" pitchFamily="34" charset="0"/>
                  <a:cs typeface="Arial" panose="020B0604020202020204" pitchFamily="34" charset="0"/>
                </a:rPr>
                <a:t>The Good</a:t>
              </a:r>
            </a:p>
          </p:txBody>
        </p:sp>
      </p:grpSp>
      <p:grpSp>
        <p:nvGrpSpPr>
          <p:cNvPr id="16" name="Group 15">
            <a:extLst>
              <a:ext uri="{FF2B5EF4-FFF2-40B4-BE49-F238E27FC236}">
                <a16:creationId xmlns:a16="http://schemas.microsoft.com/office/drawing/2014/main" id="{BDD5E4EC-B35D-764E-947D-8A593150F623}"/>
              </a:ext>
            </a:extLst>
          </p:cNvPr>
          <p:cNvGrpSpPr/>
          <p:nvPr/>
        </p:nvGrpSpPr>
        <p:grpSpPr>
          <a:xfrm>
            <a:off x="388538" y="4403975"/>
            <a:ext cx="6421364" cy="1740862"/>
            <a:chOff x="373547" y="3984851"/>
            <a:chExt cx="6421364" cy="1429800"/>
          </a:xfrm>
          <a:effectLst/>
        </p:grpSpPr>
        <p:grpSp>
          <p:nvGrpSpPr>
            <p:cNvPr id="17" name="Group 16">
              <a:extLst>
                <a:ext uri="{FF2B5EF4-FFF2-40B4-BE49-F238E27FC236}">
                  <a16:creationId xmlns:a16="http://schemas.microsoft.com/office/drawing/2014/main" id="{D53E98E4-4791-4F4A-9527-64188F7FE505}"/>
                </a:ext>
              </a:extLst>
            </p:cNvPr>
            <p:cNvGrpSpPr/>
            <p:nvPr/>
          </p:nvGrpSpPr>
          <p:grpSpPr>
            <a:xfrm>
              <a:off x="677507" y="4238721"/>
              <a:ext cx="6117404" cy="1175930"/>
              <a:chOff x="677507" y="4238721"/>
              <a:chExt cx="6117404" cy="1175930"/>
            </a:xfrm>
          </p:grpSpPr>
          <p:sp>
            <p:nvSpPr>
              <p:cNvPr id="19" name="Rectangle 18">
                <a:extLst>
                  <a:ext uri="{FF2B5EF4-FFF2-40B4-BE49-F238E27FC236}">
                    <a16:creationId xmlns:a16="http://schemas.microsoft.com/office/drawing/2014/main" id="{03103B9C-F3FF-C24A-98CC-3A2FB4F7BE4D}"/>
                  </a:ext>
                </a:extLst>
              </p:cNvPr>
              <p:cNvSpPr/>
              <p:nvPr/>
            </p:nvSpPr>
            <p:spPr>
              <a:xfrm>
                <a:off x="677507" y="4238721"/>
                <a:ext cx="6117404" cy="1171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EBE7F99-CEA5-9240-9074-C0F2B925D97E}"/>
                  </a:ext>
                </a:extLst>
              </p:cNvPr>
              <p:cNvSpPr/>
              <p:nvPr/>
            </p:nvSpPr>
            <p:spPr>
              <a:xfrm>
                <a:off x="712210" y="4443967"/>
                <a:ext cx="5869852" cy="970684"/>
              </a:xfrm>
              <a:prstGeom prst="rect">
                <a:avLst/>
              </a:prstGeom>
            </p:spPr>
            <p:txBody>
              <a:bodyPr wrap="square" lIns="91440" tIns="45720" rIns="91440" bIns="45720" anchor="t">
                <a:spAutoFit/>
              </a:bodyPr>
              <a:lstStyle/>
              <a:p>
                <a:pPr marL="285750" indent="-285750">
                  <a:lnSpc>
                    <a:spcPct val="90000"/>
                  </a:lnSpc>
                  <a:spcBef>
                    <a:spcPts val="600"/>
                  </a:spcBef>
                  <a:buFont typeface="Arial" panose="020B0604020202020204" pitchFamily="34" charset="0"/>
                  <a:buChar char="•"/>
                </a:pPr>
                <a:r>
                  <a:rPr lang="en-GB" sz="1550" dirty="0">
                    <a:solidFill>
                      <a:schemeClr val="tx1">
                        <a:lumMod val="85000"/>
                        <a:lumOff val="15000"/>
                      </a:schemeClr>
                    </a:solidFill>
                    <a:latin typeface="Arial"/>
                    <a:cs typeface="Arial"/>
                  </a:rPr>
                  <a:t>More interaction, through discussions. </a:t>
                </a:r>
                <a:endParaRPr lang="en-GB" sz="1550" dirty="0">
                  <a:solidFill>
                    <a:schemeClr val="tx1">
                      <a:lumMod val="85000"/>
                      <a:lumOff val="15000"/>
                    </a:schemeClr>
                  </a:solidFill>
                  <a:latin typeface="Arial" panose="020B0604020202020204" pitchFamily="34" charset="0"/>
                  <a:cs typeface="Arial" panose="020B0604020202020204" pitchFamily="34" charset="0"/>
                </a:endParaRPr>
              </a:p>
              <a:p>
                <a:pPr marL="285750" indent="-285750">
                  <a:lnSpc>
                    <a:spcPct val="90000"/>
                  </a:lnSpc>
                  <a:spcBef>
                    <a:spcPts val="600"/>
                  </a:spcBef>
                  <a:buFont typeface="Arial" panose="020B0604020202020204" pitchFamily="34" charset="0"/>
                  <a:buChar char="•"/>
                </a:pPr>
                <a:r>
                  <a:rPr lang="en-GB" sz="1550" dirty="0">
                    <a:solidFill>
                      <a:schemeClr val="tx1">
                        <a:lumMod val="85000"/>
                        <a:lumOff val="15000"/>
                      </a:schemeClr>
                    </a:solidFill>
                    <a:latin typeface="Arial"/>
                    <a:cs typeface="Arial"/>
                  </a:rPr>
                  <a:t>More face-to-face sessions.</a:t>
                </a:r>
              </a:p>
              <a:p>
                <a:pPr marL="285750" indent="-285750">
                  <a:lnSpc>
                    <a:spcPct val="90000"/>
                  </a:lnSpc>
                  <a:spcBef>
                    <a:spcPts val="600"/>
                  </a:spcBef>
                  <a:buFont typeface="Arial" panose="020B0604020202020204" pitchFamily="34" charset="0"/>
                  <a:buChar char="•"/>
                </a:pPr>
                <a:r>
                  <a:rPr lang="en-GB" sz="1550" dirty="0">
                    <a:solidFill>
                      <a:schemeClr val="tx1">
                        <a:lumMod val="85000"/>
                        <a:lumOff val="15000"/>
                      </a:schemeClr>
                    </a:solidFill>
                    <a:latin typeface="Arial"/>
                    <a:cs typeface="Arial"/>
                  </a:rPr>
                  <a:t>Allow more time for sessions.</a:t>
                </a:r>
                <a:endParaRPr lang="en-GB" sz="1550" dirty="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a:p>
                <a:pPr marL="285750" indent="-285750">
                  <a:lnSpc>
                    <a:spcPct val="90000"/>
                  </a:lnSpc>
                  <a:spcBef>
                    <a:spcPts val="600"/>
                  </a:spcBef>
                  <a:buFont typeface="Arial" panose="020B0604020202020204" pitchFamily="34" charset="0"/>
                  <a:buChar char="•"/>
                </a:pPr>
                <a:r>
                  <a:rPr lang="en-GB" sz="1550" dirty="0">
                    <a:solidFill>
                      <a:schemeClr val="tx1">
                        <a:lumMod val="85000"/>
                        <a:lumOff val="15000"/>
                      </a:schemeClr>
                    </a:solidFill>
                    <a:latin typeface="Arial"/>
                    <a:cs typeface="Arial"/>
                  </a:rPr>
                  <a:t>Course description not always reflective of course level. </a:t>
                </a:r>
                <a:endParaRPr lang="en-GB" sz="1550" dirty="0">
                  <a:solidFill>
                    <a:schemeClr val="tx1">
                      <a:lumMod val="85000"/>
                      <a:lumOff val="15000"/>
                    </a:schemeClr>
                  </a:solidFill>
                  <a:latin typeface="Arial" panose="020B0604020202020204" pitchFamily="34" charset="0"/>
                  <a:cs typeface="Arial" panose="020B0604020202020204" pitchFamily="34" charset="0"/>
                </a:endParaRPr>
              </a:p>
            </p:txBody>
          </p:sp>
        </p:grpSp>
        <p:sp>
          <p:nvSpPr>
            <p:cNvPr id="18" name="Rectangle 17">
              <a:extLst>
                <a:ext uri="{FF2B5EF4-FFF2-40B4-BE49-F238E27FC236}">
                  <a16:creationId xmlns:a16="http://schemas.microsoft.com/office/drawing/2014/main" id="{17E833A0-BA2B-E141-ABAD-6864F77447FD}"/>
                </a:ext>
              </a:extLst>
            </p:cNvPr>
            <p:cNvSpPr/>
            <p:nvPr/>
          </p:nvSpPr>
          <p:spPr>
            <a:xfrm>
              <a:off x="373547" y="3984851"/>
              <a:ext cx="2437760" cy="41950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6400" indent="-212400"/>
              <a:r>
                <a:rPr lang="en-US" b="1">
                  <a:latin typeface="Arial" panose="020B0604020202020204" pitchFamily="34" charset="0"/>
                  <a:cs typeface="Arial" panose="020B0604020202020204" pitchFamily="34" charset="0"/>
                </a:rPr>
                <a:t>Things to Develop</a:t>
              </a:r>
            </a:p>
          </p:txBody>
        </p:sp>
      </p:grpSp>
      <p:pic>
        <p:nvPicPr>
          <p:cNvPr id="7" name="Picture 6">
            <a:extLst>
              <a:ext uri="{FF2B5EF4-FFF2-40B4-BE49-F238E27FC236}">
                <a16:creationId xmlns:a16="http://schemas.microsoft.com/office/drawing/2014/main" id="{92C0998A-DE6C-9BFB-61CA-6A35313FD256}"/>
              </a:ext>
            </a:extLst>
          </p:cNvPr>
          <p:cNvPicPr>
            <a:picLocks noChangeAspect="1"/>
          </p:cNvPicPr>
          <p:nvPr/>
        </p:nvPicPr>
        <p:blipFill>
          <a:blip r:embed="rId3"/>
          <a:stretch>
            <a:fillRect/>
          </a:stretch>
        </p:blipFill>
        <p:spPr>
          <a:xfrm>
            <a:off x="6646477" y="1583594"/>
            <a:ext cx="5123277" cy="3062437"/>
          </a:xfrm>
          <a:prstGeom prst="rect">
            <a:avLst/>
          </a:prstGeom>
        </p:spPr>
      </p:pic>
    </p:spTree>
    <p:extLst>
      <p:ext uri="{BB962C8B-B14F-4D97-AF65-F5344CB8AC3E}">
        <p14:creationId xmlns:p14="http://schemas.microsoft.com/office/powerpoint/2010/main" val="2696500269"/>
      </p:ext>
    </p:extLst>
  </p:cSld>
  <p:clrMapOvr>
    <a:masterClrMapping/>
  </p:clrMapOvr>
</p:sld>
</file>

<file path=ppt/theme/theme1.xml><?xml version="1.0" encoding="utf-8"?>
<a:theme xmlns:a="http://schemas.openxmlformats.org/drawingml/2006/main" name="4_Custom Design">
  <a:themeElements>
    <a:clrScheme name="UCL">
      <a:dk1>
        <a:sysClr val="windowText" lastClr="000000"/>
      </a:dk1>
      <a:lt1>
        <a:sysClr val="window" lastClr="FFFFFF"/>
      </a:lt1>
      <a:dk2>
        <a:srgbClr val="002855"/>
      </a:dk2>
      <a:lt2>
        <a:srgbClr val="E7E6E6"/>
      </a:lt2>
      <a:accent1>
        <a:srgbClr val="8DB9CA"/>
      </a:accent1>
      <a:accent2>
        <a:srgbClr val="B5BD00"/>
      </a:accent2>
      <a:accent3>
        <a:srgbClr val="F6BE00"/>
      </a:accent3>
      <a:accent4>
        <a:srgbClr val="EA7600"/>
      </a:accent4>
      <a:accent5>
        <a:srgbClr val="E03C31"/>
      </a:accent5>
      <a:accent6>
        <a:srgbClr val="50077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78c24a3-aa62-4d4f-a531-90c44355b3d1">
      <UserInfo>
        <DisplayName>Tarlton, Miss Kerry-Anne Tarlton</DisplayName>
        <AccountId>88</AccountId>
        <AccountType/>
      </UserInfo>
      <UserInfo>
        <DisplayName>Ponzetta, Luca</DisplayName>
        <AccountId>64</AccountId>
        <AccountType/>
      </UserInfo>
      <UserInfo>
        <DisplayName>Hong, Amy</DisplayName>
        <AccountId>44</AccountId>
        <AccountType/>
      </UserInfo>
      <UserInfo>
        <DisplayName>Babiker, Ragi</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800DF1F485A0449E749F1C11D7AC15" ma:contentTypeVersion="5" ma:contentTypeDescription="Create a new document." ma:contentTypeScope="" ma:versionID="f925ccb91dc17d5dcce059d4679d1ff5">
  <xsd:schema xmlns:xsd="http://www.w3.org/2001/XMLSchema" xmlns:xs="http://www.w3.org/2001/XMLSchema" xmlns:p="http://schemas.microsoft.com/office/2006/metadata/properties" xmlns:ns2="c1b4a065-6b72-4e3c-b3a7-86af48047342" xmlns:ns3="e78c24a3-aa62-4d4f-a531-90c44355b3d1" targetNamespace="http://schemas.microsoft.com/office/2006/metadata/properties" ma:root="true" ma:fieldsID="731075e4f6bcf5712d93420ea12ab81d" ns2:_="" ns3:_="">
    <xsd:import namespace="c1b4a065-6b72-4e3c-b3a7-86af48047342"/>
    <xsd:import namespace="e78c24a3-aa62-4d4f-a531-90c44355b3d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4a065-6b72-4e3c-b3a7-86af480473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8c24a3-aa62-4d4f-a531-90c44355b3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37EA66-9D15-4072-892A-DFF7AC1A5AF8}">
  <ds:schemaRefs>
    <ds:schemaRef ds:uri="http://schemas.microsoft.com/office/2006/documentManagement/types"/>
    <ds:schemaRef ds:uri="c1b4a065-6b72-4e3c-b3a7-86af48047342"/>
    <ds:schemaRef ds:uri="http://schemas.microsoft.com/office/infopath/2007/PartnerControls"/>
    <ds:schemaRef ds:uri="http://purl.org/dc/dcmitype/"/>
    <ds:schemaRef ds:uri="http://purl.org/dc/elements/1.1/"/>
    <ds:schemaRef ds:uri="http://schemas.microsoft.com/office/2006/metadata/properties"/>
    <ds:schemaRef ds:uri="e78c24a3-aa62-4d4f-a531-90c44355b3d1"/>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C5F2C99-469D-4431-9830-21C73556C000}">
  <ds:schemaRefs>
    <ds:schemaRef ds:uri="c1b4a065-6b72-4e3c-b3a7-86af48047342"/>
    <ds:schemaRef ds:uri="e78c24a3-aa62-4d4f-a531-90c44355b3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75C04A-A948-4E9D-86D4-8204661DBA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TotalTime>
  <Words>3570</Words>
  <Application>Microsoft Office PowerPoint</Application>
  <PresentationFormat>Widescreen</PresentationFormat>
  <Paragraphs>700</Paragraphs>
  <Slides>33</Slides>
  <Notes>18</Notes>
  <HiddenSlides>1</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33</vt:i4>
      </vt:variant>
    </vt:vector>
  </HeadingPairs>
  <TitlesOfParts>
    <vt:vector size="45" baseType="lpstr">
      <vt:lpstr>Arial</vt:lpstr>
      <vt:lpstr>Calibri</vt:lpstr>
      <vt:lpstr>Calibri Light</vt:lpstr>
      <vt:lpstr>Courier New</vt:lpstr>
      <vt:lpstr>Segoe UI</vt:lpstr>
      <vt:lpstr>Times New Roman</vt:lpstr>
      <vt:lpstr>Wingdings,Sans-Serif</vt:lpstr>
      <vt:lpstr>4_Custom Design</vt:lpstr>
      <vt:lpstr>Office Theme</vt:lpstr>
      <vt:lpstr>1_Office Theme</vt:lpstr>
      <vt:lpstr>Office Theme</vt:lpstr>
      <vt:lpstr>Worksheet</vt:lpstr>
      <vt:lpstr>Doctoral Skills &amp; Research Staff Development Programmes  22-23 Summary</vt:lpstr>
      <vt:lpstr>Executive summary</vt:lpstr>
      <vt:lpstr>Reach &amp; attendance by faculty</vt:lpstr>
      <vt:lpstr>Research staff engagement with RSDP </vt:lpstr>
      <vt:lpstr>Research student engagement with DSDP</vt:lpstr>
      <vt:lpstr>Total training points logged from DSDP courses</vt:lpstr>
      <vt:lpstr>PowerPoint Presentation</vt:lpstr>
      <vt:lpstr>Attendee equity &amp; diversity data </vt:lpstr>
      <vt:lpstr>Feedback themes across all courses </vt:lpstr>
      <vt:lpstr>Top 20 attended courses</vt:lpstr>
      <vt:lpstr>Direction for 23-24 academic year</vt:lpstr>
      <vt:lpstr>Researcher attendance on all centrally-run training programmes</vt:lpstr>
      <vt:lpstr>Appendix: UCL population for EDI data </vt:lpstr>
      <vt:lpstr>PowerPoint Presentation</vt:lpstr>
      <vt:lpstr>What we offer  www.ucl.ac.uk/careers/researchers </vt:lpstr>
      <vt:lpstr>2022-23 Executive Summary</vt:lpstr>
      <vt:lpstr>2023-24 Future directions</vt:lpstr>
      <vt:lpstr>2022/23 in numbers</vt:lpstr>
      <vt:lpstr>PowerPoint Presentation</vt:lpstr>
      <vt:lpstr>PowerPoint Presentation</vt:lpstr>
      <vt:lpstr>PowerPoint Presentation</vt:lpstr>
      <vt:lpstr>PowerPoint Presentation</vt:lpstr>
      <vt:lpstr>Case studies from 2022/23</vt:lpstr>
      <vt:lpstr>New feedback process</vt:lpstr>
      <vt:lpstr>New 2022/23 Event: Navigating Race and Identity in Academic Careers</vt:lpstr>
      <vt:lpstr>New 2022/23 event: What’s the Story with Narrative CVs?</vt:lpstr>
      <vt:lpstr>UCL Sustainable Development Goals (SDG) Consultancy Challenge 2023 </vt:lpstr>
      <vt:lpstr>UCL Sustainable Development Goals (SDG) Consultancy Challenge 2023</vt:lpstr>
      <vt:lpstr>Life Sciences Conference</vt:lpstr>
      <vt:lpstr>Life Sciences Conference: drawbacks</vt:lpstr>
      <vt:lpstr>Changes for 2023/24</vt:lpstr>
      <vt:lpstr>2023/24 conference plans</vt:lpstr>
      <vt:lpstr>   2023/24 focus on experiential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Andie</dc:creator>
  <cp:lastModifiedBy>Patel, Vandana</cp:lastModifiedBy>
  <cp:revision>14</cp:revision>
  <cp:lastPrinted>2021-05-20T16:26:34Z</cp:lastPrinted>
  <dcterms:created xsi:type="dcterms:W3CDTF">2021-04-21T10:22:34Z</dcterms:created>
  <dcterms:modified xsi:type="dcterms:W3CDTF">2024-02-29T13:31:32Z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0x01010006800DF1F485A0449E749F1C11D7AC15</vt:lpwstr>
  </property>
</Properties>
</file>