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9" r:id="rId3"/>
    <p:sldId id="261" r:id="rId4"/>
    <p:sldId id="263" r:id="rId5"/>
    <p:sldId id="262" r:id="rId6"/>
    <p:sldId id="268" r:id="rId7"/>
    <p:sldId id="269" r:id="rId8"/>
    <p:sldId id="270" r:id="rId9"/>
    <p:sldId id="257" r:id="rId10"/>
    <p:sldId id="260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9EB"/>
    <a:srgbClr val="ACCCEA"/>
    <a:srgbClr val="FFFF6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uclac.sharepoint.com/sites/ISD/hrst/HRST%20Document%20Library/Change%20Management/Training%20and%20Roles%20Master%20Spread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55014497173077"/>
          <c:y val="6.9942037917929356E-2"/>
          <c:w val="0.8798179751509998"/>
          <c:h val="0.64509771349793832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'HR Roles Chart'!$C$2</c:f>
              <c:strCache>
                <c:ptCount val="1"/>
                <c:pt idx="0">
                  <c:v>Payments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'HR Roles Chart'!$A$3:$A$22</c:f>
              <c:strCache>
                <c:ptCount val="19"/>
                <c:pt idx="0">
                  <c:v>Arts and Humanities</c:v>
                </c:pt>
                <c:pt idx="1">
                  <c:v>Built Environment</c:v>
                </c:pt>
                <c:pt idx="2">
                  <c:v>Engineering</c:v>
                </c:pt>
                <c:pt idx="3">
                  <c:v>Brain Sciences</c:v>
                </c:pt>
                <c:pt idx="4">
                  <c:v>Population Health Sciences</c:v>
                </c:pt>
                <c:pt idx="5">
                  <c:v>Laws</c:v>
                </c:pt>
                <c:pt idx="6">
                  <c:v>Life Sciences</c:v>
                </c:pt>
                <c:pt idx="7">
                  <c:v>Medical Sciences</c:v>
                </c:pt>
                <c:pt idx="8">
                  <c:v>Social and Historical Sciences</c:v>
                </c:pt>
                <c:pt idx="9">
                  <c:v>SSEES</c:v>
                </c:pt>
                <c:pt idx="10">
                  <c:v>MAPS</c:v>
                </c:pt>
                <c:pt idx="11">
                  <c:v>IOE</c:v>
                </c:pt>
                <c:pt idx="12">
                  <c:v>Professional Services</c:v>
                </c:pt>
                <c:pt idx="13">
                  <c:v>VP Health</c:v>
                </c:pt>
                <c:pt idx="14">
                  <c:v>VP Development</c:v>
                </c:pt>
                <c:pt idx="15">
                  <c:v>VP Innovation &amp; Enterprise</c:v>
                </c:pt>
                <c:pt idx="16">
                  <c:v>VP Education</c:v>
                </c:pt>
                <c:pt idx="17">
                  <c:v>VP Research</c:v>
                </c:pt>
                <c:pt idx="18">
                  <c:v>VP International</c:v>
                </c:pt>
              </c:strCache>
            </c:strRef>
          </c:cat>
          <c:val>
            <c:numRef>
              <c:f>'HR Roles Chart'!$C$3:$C$22</c:f>
              <c:numCache>
                <c:formatCode>General</c:formatCode>
                <c:ptCount val="19"/>
                <c:pt idx="0">
                  <c:v>22</c:v>
                </c:pt>
                <c:pt idx="1">
                  <c:v>21</c:v>
                </c:pt>
                <c:pt idx="2">
                  <c:v>40</c:v>
                </c:pt>
                <c:pt idx="3">
                  <c:v>36</c:v>
                </c:pt>
                <c:pt idx="4">
                  <c:v>26</c:v>
                </c:pt>
                <c:pt idx="5">
                  <c:v>3</c:v>
                </c:pt>
                <c:pt idx="6">
                  <c:v>12</c:v>
                </c:pt>
                <c:pt idx="7">
                  <c:v>8</c:v>
                </c:pt>
                <c:pt idx="8">
                  <c:v>25</c:v>
                </c:pt>
                <c:pt idx="9">
                  <c:v>2</c:v>
                </c:pt>
                <c:pt idx="10">
                  <c:v>18</c:v>
                </c:pt>
                <c:pt idx="11">
                  <c:v>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8</c:v>
                </c:pt>
                <c:pt idx="18">
                  <c:v>0</c:v>
                </c:pt>
              </c:numCache>
            </c:numRef>
          </c:val>
        </c:ser>
        <c:ser>
          <c:idx val="2"/>
          <c:order val="2"/>
          <c:tx>
            <c:strRef>
              <c:f>'HR Roles Chart'!$D$2</c:f>
              <c:strCache>
                <c:ptCount val="1"/>
                <c:pt idx="0">
                  <c:v>Contract Changes</c:v>
                </c:pt>
              </c:strCache>
            </c:strRef>
          </c:tx>
          <c:spPr>
            <a:solidFill>
              <a:srgbClr val="FFE69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'HR Roles Chart'!$A$3:$A$22</c:f>
              <c:strCache>
                <c:ptCount val="19"/>
                <c:pt idx="0">
                  <c:v>Arts and Humanities</c:v>
                </c:pt>
                <c:pt idx="1">
                  <c:v>Built Environment</c:v>
                </c:pt>
                <c:pt idx="2">
                  <c:v>Engineering</c:v>
                </c:pt>
                <c:pt idx="3">
                  <c:v>Brain Sciences</c:v>
                </c:pt>
                <c:pt idx="4">
                  <c:v>Population Health Sciences</c:v>
                </c:pt>
                <c:pt idx="5">
                  <c:v>Laws</c:v>
                </c:pt>
                <c:pt idx="6">
                  <c:v>Life Sciences</c:v>
                </c:pt>
                <c:pt idx="7">
                  <c:v>Medical Sciences</c:v>
                </c:pt>
                <c:pt idx="8">
                  <c:v>Social and Historical Sciences</c:v>
                </c:pt>
                <c:pt idx="9">
                  <c:v>SSEES</c:v>
                </c:pt>
                <c:pt idx="10">
                  <c:v>MAPS</c:v>
                </c:pt>
                <c:pt idx="11">
                  <c:v>IOE</c:v>
                </c:pt>
                <c:pt idx="12">
                  <c:v>Professional Services</c:v>
                </c:pt>
                <c:pt idx="13">
                  <c:v>VP Health</c:v>
                </c:pt>
                <c:pt idx="14">
                  <c:v>VP Development</c:v>
                </c:pt>
                <c:pt idx="15">
                  <c:v>VP Innovation &amp; Enterprise</c:v>
                </c:pt>
                <c:pt idx="16">
                  <c:v>VP Education</c:v>
                </c:pt>
                <c:pt idx="17">
                  <c:v>VP Research</c:v>
                </c:pt>
                <c:pt idx="18">
                  <c:v>VP International</c:v>
                </c:pt>
              </c:strCache>
            </c:strRef>
          </c:cat>
          <c:val>
            <c:numRef>
              <c:f>'HR Roles Chart'!$D$3:$D$22</c:f>
              <c:numCache>
                <c:formatCode>General</c:formatCode>
                <c:ptCount val="19"/>
                <c:pt idx="0">
                  <c:v>20</c:v>
                </c:pt>
                <c:pt idx="1">
                  <c:v>20</c:v>
                </c:pt>
                <c:pt idx="2">
                  <c:v>31</c:v>
                </c:pt>
                <c:pt idx="3">
                  <c:v>25</c:v>
                </c:pt>
                <c:pt idx="4">
                  <c:v>23</c:v>
                </c:pt>
                <c:pt idx="5">
                  <c:v>3</c:v>
                </c:pt>
                <c:pt idx="6">
                  <c:v>12</c:v>
                </c:pt>
                <c:pt idx="7">
                  <c:v>8</c:v>
                </c:pt>
                <c:pt idx="8">
                  <c:v>23</c:v>
                </c:pt>
                <c:pt idx="9">
                  <c:v>2</c:v>
                </c:pt>
                <c:pt idx="10">
                  <c:v>18</c:v>
                </c:pt>
                <c:pt idx="11">
                  <c:v>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8</c:v>
                </c:pt>
                <c:pt idx="18">
                  <c:v>0</c:v>
                </c:pt>
              </c:numCache>
            </c:numRef>
          </c:val>
        </c:ser>
        <c:ser>
          <c:idx val="3"/>
          <c:order val="3"/>
          <c:tx>
            <c:strRef>
              <c:f>'HR Roles Chart'!$E$2</c:f>
              <c:strCache>
                <c:ptCount val="1"/>
                <c:pt idx="0">
                  <c:v>New Starters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'HR Roles Chart'!$A$3:$A$22</c:f>
              <c:strCache>
                <c:ptCount val="19"/>
                <c:pt idx="0">
                  <c:v>Arts and Humanities</c:v>
                </c:pt>
                <c:pt idx="1">
                  <c:v>Built Environment</c:v>
                </c:pt>
                <c:pt idx="2">
                  <c:v>Engineering</c:v>
                </c:pt>
                <c:pt idx="3">
                  <c:v>Brain Sciences</c:v>
                </c:pt>
                <c:pt idx="4">
                  <c:v>Population Health Sciences</c:v>
                </c:pt>
                <c:pt idx="5">
                  <c:v>Laws</c:v>
                </c:pt>
                <c:pt idx="6">
                  <c:v>Life Sciences</c:v>
                </c:pt>
                <c:pt idx="7">
                  <c:v>Medical Sciences</c:v>
                </c:pt>
                <c:pt idx="8">
                  <c:v>Social and Historical Sciences</c:v>
                </c:pt>
                <c:pt idx="9">
                  <c:v>SSEES</c:v>
                </c:pt>
                <c:pt idx="10">
                  <c:v>MAPS</c:v>
                </c:pt>
                <c:pt idx="11">
                  <c:v>IOE</c:v>
                </c:pt>
                <c:pt idx="12">
                  <c:v>Professional Services</c:v>
                </c:pt>
                <c:pt idx="13">
                  <c:v>VP Health</c:v>
                </c:pt>
                <c:pt idx="14">
                  <c:v>VP Development</c:v>
                </c:pt>
                <c:pt idx="15">
                  <c:v>VP Innovation &amp; Enterprise</c:v>
                </c:pt>
                <c:pt idx="16">
                  <c:v>VP Education</c:v>
                </c:pt>
                <c:pt idx="17">
                  <c:v>VP Research</c:v>
                </c:pt>
                <c:pt idx="18">
                  <c:v>VP International</c:v>
                </c:pt>
              </c:strCache>
            </c:strRef>
          </c:cat>
          <c:val>
            <c:numRef>
              <c:f>'HR Roles Chart'!$E$3:$E$22</c:f>
              <c:numCache>
                <c:formatCode>General</c:formatCode>
                <c:ptCount val="19"/>
                <c:pt idx="0">
                  <c:v>21</c:v>
                </c:pt>
                <c:pt idx="1">
                  <c:v>21</c:v>
                </c:pt>
                <c:pt idx="2">
                  <c:v>30</c:v>
                </c:pt>
                <c:pt idx="3">
                  <c:v>27</c:v>
                </c:pt>
                <c:pt idx="4">
                  <c:v>18</c:v>
                </c:pt>
                <c:pt idx="5">
                  <c:v>3</c:v>
                </c:pt>
                <c:pt idx="6">
                  <c:v>11</c:v>
                </c:pt>
                <c:pt idx="7">
                  <c:v>8</c:v>
                </c:pt>
                <c:pt idx="8">
                  <c:v>21</c:v>
                </c:pt>
                <c:pt idx="9">
                  <c:v>2</c:v>
                </c:pt>
                <c:pt idx="10">
                  <c:v>18</c:v>
                </c:pt>
                <c:pt idx="11">
                  <c:v>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8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7045520"/>
        <c:axId val="10791864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'HR Roles Chart'!$B$2</c15:sqref>
                        </c15:formulaRef>
                      </c:ext>
                    </c:extLst>
                    <c:strCache>
                      <c:ptCount val="1"/>
                      <c:pt idx="0">
                        <c:v>HR Functional Roles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'HR Roles Chart'!$A$3:$A$22</c15:sqref>
                        </c15:formulaRef>
                      </c:ext>
                    </c:extLst>
                    <c:strCache>
                      <c:ptCount val="19"/>
                      <c:pt idx="0">
                        <c:v>Arts and Humanities</c:v>
                      </c:pt>
                      <c:pt idx="1">
                        <c:v>Built Environment</c:v>
                      </c:pt>
                      <c:pt idx="2">
                        <c:v>Engineering</c:v>
                      </c:pt>
                      <c:pt idx="3">
                        <c:v>Brain Sciences</c:v>
                      </c:pt>
                      <c:pt idx="4">
                        <c:v>Population Health Sciences</c:v>
                      </c:pt>
                      <c:pt idx="5">
                        <c:v>Laws</c:v>
                      </c:pt>
                      <c:pt idx="6">
                        <c:v>Life Sciences</c:v>
                      </c:pt>
                      <c:pt idx="7">
                        <c:v>Medical Sciences</c:v>
                      </c:pt>
                      <c:pt idx="8">
                        <c:v>Social and Historical Sciences</c:v>
                      </c:pt>
                      <c:pt idx="9">
                        <c:v>SSEES</c:v>
                      </c:pt>
                      <c:pt idx="10">
                        <c:v>MAPS</c:v>
                      </c:pt>
                      <c:pt idx="11">
                        <c:v>IOE</c:v>
                      </c:pt>
                      <c:pt idx="12">
                        <c:v>Professional Services</c:v>
                      </c:pt>
                      <c:pt idx="13">
                        <c:v>VP Health</c:v>
                      </c:pt>
                      <c:pt idx="14">
                        <c:v>VP Development</c:v>
                      </c:pt>
                      <c:pt idx="15">
                        <c:v>VP Innovation &amp; Enterprise</c:v>
                      </c:pt>
                      <c:pt idx="16">
                        <c:v>VP Education</c:v>
                      </c:pt>
                      <c:pt idx="17">
                        <c:v>VP Research</c:v>
                      </c:pt>
                      <c:pt idx="18">
                        <c:v>VP International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'HR Roles Chart'!$B$3:$B$22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22</c:v>
                      </c:pt>
                      <c:pt idx="1">
                        <c:v>25</c:v>
                      </c:pt>
                      <c:pt idx="2">
                        <c:v>49</c:v>
                      </c:pt>
                      <c:pt idx="3">
                        <c:v>41</c:v>
                      </c:pt>
                      <c:pt idx="4">
                        <c:v>29</c:v>
                      </c:pt>
                      <c:pt idx="5">
                        <c:v>3</c:v>
                      </c:pt>
                      <c:pt idx="6">
                        <c:v>13</c:v>
                      </c:pt>
                      <c:pt idx="7">
                        <c:v>8</c:v>
                      </c:pt>
                      <c:pt idx="8">
                        <c:v>26</c:v>
                      </c:pt>
                      <c:pt idx="9">
                        <c:v>2</c:v>
                      </c:pt>
                      <c:pt idx="10">
                        <c:v>18</c:v>
                      </c:pt>
                      <c:pt idx="11">
                        <c:v>7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8</c:v>
                      </c:pt>
                      <c:pt idx="18">
                        <c:v>0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'HR Roles Chart'!$F$2</c15:sqref>
                        </c15:formulaRef>
                      </c:ext>
                    </c:extLst>
                    <c:strCache>
                      <c:ptCount val="1"/>
                      <c:pt idx="0">
                        <c:v>Approver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5">
                          <a:lumMod val="6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5">
                          <a:lumMod val="6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5">
                          <a:lumMod val="6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'HR Roles Chart'!$A$3:$A$22</c15:sqref>
                        </c15:formulaRef>
                      </c:ext>
                    </c:extLst>
                    <c:strCache>
                      <c:ptCount val="19"/>
                      <c:pt idx="0">
                        <c:v>Arts and Humanities</c:v>
                      </c:pt>
                      <c:pt idx="1">
                        <c:v>Built Environment</c:v>
                      </c:pt>
                      <c:pt idx="2">
                        <c:v>Engineering</c:v>
                      </c:pt>
                      <c:pt idx="3">
                        <c:v>Brain Sciences</c:v>
                      </c:pt>
                      <c:pt idx="4">
                        <c:v>Population Health Sciences</c:v>
                      </c:pt>
                      <c:pt idx="5">
                        <c:v>Laws</c:v>
                      </c:pt>
                      <c:pt idx="6">
                        <c:v>Life Sciences</c:v>
                      </c:pt>
                      <c:pt idx="7">
                        <c:v>Medical Sciences</c:v>
                      </c:pt>
                      <c:pt idx="8">
                        <c:v>Social and Historical Sciences</c:v>
                      </c:pt>
                      <c:pt idx="9">
                        <c:v>SSEES</c:v>
                      </c:pt>
                      <c:pt idx="10">
                        <c:v>MAPS</c:v>
                      </c:pt>
                      <c:pt idx="11">
                        <c:v>IOE</c:v>
                      </c:pt>
                      <c:pt idx="12">
                        <c:v>Professional Services</c:v>
                      </c:pt>
                      <c:pt idx="13">
                        <c:v>VP Health</c:v>
                      </c:pt>
                      <c:pt idx="14">
                        <c:v>VP Development</c:v>
                      </c:pt>
                      <c:pt idx="15">
                        <c:v>VP Innovation &amp; Enterprise</c:v>
                      </c:pt>
                      <c:pt idx="16">
                        <c:v>VP Education</c:v>
                      </c:pt>
                      <c:pt idx="17">
                        <c:v>VP Research</c:v>
                      </c:pt>
                      <c:pt idx="18">
                        <c:v>VP International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'HR Roles Chart'!$F$3:$F$22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5</c:v>
                      </c:pt>
                      <c:pt idx="4">
                        <c:v>1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32704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918648"/>
        <c:crosses val="autoZero"/>
        <c:auto val="1"/>
        <c:lblAlgn val="ctr"/>
        <c:lblOffset val="100"/>
        <c:noMultiLvlLbl val="0"/>
      </c:catAx>
      <c:valAx>
        <c:axId val="1079186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04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05BF4-A82E-44B1-8848-7AA6A4391EC4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1D2BE-1536-44D7-B844-95CE4C443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07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59094-8383-4930-8794-EF1600B3574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7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3375" y="1813140"/>
            <a:ext cx="7934325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add Title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375" y="4367356"/>
            <a:ext cx="79343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E05E-EDFF-41D1-88F8-3EF8B5736A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32E-EA67-4C72-B096-AEAED459B5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57562" y="307382"/>
            <a:ext cx="3104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UCL HUMAN RESOURCES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0495370" y="1229989"/>
            <a:ext cx="1618407" cy="51263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901" y="2807220"/>
            <a:ext cx="2963087" cy="248779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33375" y="129524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MyHR</a:t>
            </a:r>
          </a:p>
        </p:txBody>
      </p:sp>
    </p:spTree>
    <p:extLst>
      <p:ext uri="{BB962C8B-B14F-4D97-AF65-F5344CB8AC3E}">
        <p14:creationId xmlns:p14="http://schemas.microsoft.com/office/powerpoint/2010/main" val="96521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78794"/>
            <a:ext cx="9525000" cy="4351338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94E05E-EDFF-41D1-88F8-3EF8B5736A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7F432E-EA67-4C72-B096-AEAED459B5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01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7123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7123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E05E-EDFF-41D1-88F8-3EF8B5736A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32E-EA67-4C72-B096-AEAED459B5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8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825625"/>
            <a:ext cx="474726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6901" y="1825625"/>
            <a:ext cx="474726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E05E-EDFF-41D1-88F8-3EF8B5736A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32E-EA67-4C72-B096-AEAED459B5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7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88" y="1000125"/>
            <a:ext cx="10515600" cy="681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751" y="1681163"/>
            <a:ext cx="43053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7751" y="2505075"/>
            <a:ext cx="43053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2576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257675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E05E-EDFF-41D1-88F8-3EF8B5736A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32E-EA67-4C72-B096-AEAED459B5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07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E05E-EDFF-41D1-88F8-3EF8B5736A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32E-EA67-4C72-B096-AEAED459B5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0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E05E-EDFF-41D1-88F8-3EF8B5736A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32E-EA67-4C72-B096-AEAED459B5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6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E05E-EDFF-41D1-88F8-3EF8B5736A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32E-EA67-4C72-B096-AEAED459B5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35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1039814"/>
            <a:ext cx="10515600" cy="51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525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94E05E-EDFF-41D1-88F8-3EF8B5736AB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7F432E-EA67-4C72-B096-AEAED459B5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owerpoint_banner_celeste2.eps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16000"/>
          </a:xfrm>
          <a:prstGeom prst="rect">
            <a:avLst/>
          </a:prstGeom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1270628" y="1295400"/>
            <a:ext cx="121272" cy="5029200"/>
          </a:xfrm>
          <a:prstGeom prst="rect">
            <a:avLst/>
          </a:prstGeom>
          <a:solidFill>
            <a:srgbClr val="B4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10566637" y="4475003"/>
            <a:ext cx="1529254" cy="1451789"/>
          </a:xfrm>
          <a:prstGeom prst="ellipse">
            <a:avLst/>
          </a:prstGeom>
          <a:solidFill>
            <a:schemeClr val="bg1"/>
          </a:solidFill>
          <a:ln w="38100">
            <a:solidFill>
              <a:srgbClr val="B5EB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553" y="4610590"/>
            <a:ext cx="1406170" cy="118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yhr@ucl.ac.uk" TargetMode="External"/><Relationship Id="rId2" Type="http://schemas.openxmlformats.org/officeDocument/2006/relationships/hyperlink" Target="https://www.ucl.ac.uk/my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375" y="3376720"/>
            <a:ext cx="7934325" cy="68879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MyHR Update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374" y="3721118"/>
            <a:ext cx="7934326" cy="1655762"/>
          </a:xfrm>
        </p:spPr>
        <p:txBody>
          <a:bodyPr>
            <a:noAutofit/>
          </a:bodyPr>
          <a:lstStyle/>
          <a:p>
            <a:pPr algn="l"/>
            <a:r>
              <a:rPr lang="en-GB" dirty="0" smtClean="0"/>
              <a:t>HR User Group</a:t>
            </a:r>
          </a:p>
          <a:p>
            <a:pPr algn="l"/>
            <a:r>
              <a:rPr lang="en-GB" dirty="0" smtClean="0"/>
              <a:t>20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2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631179" y="1552577"/>
            <a:ext cx="4782393" cy="521236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605" y="1829753"/>
            <a:ext cx="4027627" cy="224799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HR Processes are now mapped to </a:t>
            </a:r>
            <a:r>
              <a:rPr lang="en-GB" dirty="0"/>
              <a:t>l</a:t>
            </a:r>
            <a:r>
              <a:rPr lang="en-GB" dirty="0" smtClean="0"/>
              <a:t>evel four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5809027" y="1589566"/>
            <a:ext cx="4314688" cy="1264037"/>
          </a:xfrm>
          <a:prstGeom prst="round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n-GB" b="1" dirty="0" smtClean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Level four: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helps to provide a detailed 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understanding of process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inputs, outputs, associated steps and decision points. </a:t>
            </a: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841" y="4354921"/>
            <a:ext cx="4080391" cy="220279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356700" y="4473642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endParaRPr lang="en-GB" sz="1800" dirty="0" smtClean="0"/>
          </a:p>
        </p:txBody>
      </p:sp>
      <p:sp>
        <p:nvSpPr>
          <p:cNvPr id="24" name="Rounded Rectangle 23"/>
          <p:cNvSpPr/>
          <p:nvPr/>
        </p:nvSpPr>
        <p:spPr>
          <a:xfrm>
            <a:off x="5947778" y="3228330"/>
            <a:ext cx="1464906" cy="102214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418" y="3274704"/>
            <a:ext cx="1100440" cy="897330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5947778" y="4287462"/>
            <a:ext cx="1464906" cy="102214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5966133" y="5346595"/>
            <a:ext cx="1464906" cy="102214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417" y="4396615"/>
            <a:ext cx="1085722" cy="8038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989" y="5370290"/>
            <a:ext cx="1294711" cy="85932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271100" y="4250472"/>
            <a:ext cx="45719" cy="45719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25000" lnSpcReduction="2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endParaRPr lang="en-GB" sz="18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9446757" y="5546663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endParaRPr lang="en-GB" sz="18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7449958" y="3265392"/>
            <a:ext cx="399486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Impact </a:t>
            </a:r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Roles</a:t>
            </a: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System, Process and policy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49958" y="4310655"/>
            <a:ext cx="2870111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Needs Assessment</a:t>
            </a: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Outcomes</a:t>
            </a: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Outlines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449958" y="5368901"/>
            <a:ext cx="371878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Off-System Processes</a:t>
            </a: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Checklists</a:t>
            </a: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 Guides + Job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Aids</a:t>
            </a:r>
          </a:p>
        </p:txBody>
      </p:sp>
      <p:sp>
        <p:nvSpPr>
          <p:cNvPr id="33" name="Left Brace 32"/>
          <p:cNvSpPr/>
          <p:nvPr/>
        </p:nvSpPr>
        <p:spPr>
          <a:xfrm>
            <a:off x="5413572" y="3228330"/>
            <a:ext cx="464947" cy="316571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4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ounded Rectangle 195"/>
          <p:cNvSpPr/>
          <p:nvPr/>
        </p:nvSpPr>
        <p:spPr>
          <a:xfrm>
            <a:off x="332951" y="1276709"/>
            <a:ext cx="3089523" cy="5035079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5" name="Picture 1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474" y="2346038"/>
            <a:ext cx="7340197" cy="38167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3764" y="1462571"/>
            <a:ext cx="3984171" cy="512762"/>
          </a:xfrm>
        </p:spPr>
        <p:txBody>
          <a:bodyPr>
            <a:noAutofit/>
          </a:bodyPr>
          <a:lstStyle/>
          <a:p>
            <a:r>
              <a:rPr lang="en-GB" sz="3600" dirty="0" smtClean="0"/>
              <a:t>MyHR Timeline</a:t>
            </a:r>
            <a:endParaRPr lang="en-GB" sz="3600" dirty="0"/>
          </a:p>
        </p:txBody>
      </p:sp>
      <p:sp>
        <p:nvSpPr>
          <p:cNvPr id="67" name="Rectangle 66"/>
          <p:cNvSpPr/>
          <p:nvPr/>
        </p:nvSpPr>
        <p:spPr>
          <a:xfrm>
            <a:off x="5855436" y="5339800"/>
            <a:ext cx="452368" cy="327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400" dirty="0" smtClean="0">
                <a:solidFill>
                  <a:srgbClr val="FF0000"/>
                </a:solidFill>
              </a:rPr>
              <a:t>(2.)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493932" y="4535057"/>
            <a:ext cx="452368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400" dirty="0">
                <a:solidFill>
                  <a:srgbClr val="FF0000"/>
                </a:solidFill>
              </a:rPr>
              <a:t>(1.)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177839" y="5090362"/>
            <a:ext cx="452368" cy="327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400" dirty="0" smtClean="0">
                <a:solidFill>
                  <a:srgbClr val="FF0000"/>
                </a:solidFill>
              </a:rPr>
              <a:t>(3.)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32951" y="1485357"/>
            <a:ext cx="3089524" cy="46720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(1.) </a:t>
            </a:r>
            <a:r>
              <a:rPr lang="en-GB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System </a:t>
            </a:r>
            <a:r>
              <a:rPr lang="en-GB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Integration Test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To check that </a:t>
            </a:r>
            <a:r>
              <a:rPr lang="en-US" sz="1600" dirty="0">
                <a:latin typeface="Calibri" panose="020F0502020204030204" pitchFamily="34" charset="0"/>
              </a:rPr>
              <a:t>all the </a:t>
            </a:r>
            <a:r>
              <a:rPr lang="en-US" sz="1600" dirty="0" smtClean="0">
                <a:latin typeface="Calibri" panose="020F0502020204030204" pitchFamily="34" charset="0"/>
              </a:rPr>
              <a:t>system </a:t>
            </a:r>
            <a:r>
              <a:rPr lang="en-US" sz="1600" dirty="0">
                <a:latin typeface="Calibri" panose="020F0502020204030204" pitchFamily="34" charset="0"/>
              </a:rPr>
              <a:t>modules work </a:t>
            </a:r>
            <a:r>
              <a:rPr lang="en-US" sz="1600" dirty="0" smtClean="0">
                <a:latin typeface="Calibri" panose="020F0502020204030204" pitchFamily="34" charset="0"/>
              </a:rPr>
              <a:t>properly together </a:t>
            </a:r>
            <a:r>
              <a:rPr lang="en-US" sz="1600" dirty="0">
                <a:latin typeface="Calibri" panose="020F0502020204030204" pitchFamily="34" charset="0"/>
              </a:rPr>
              <a:t>and </a:t>
            </a:r>
            <a:r>
              <a:rPr lang="en-US" sz="1600" dirty="0" smtClean="0">
                <a:latin typeface="Calibri" panose="020F0502020204030204" pitchFamily="34" charset="0"/>
              </a:rPr>
              <a:t>with </a:t>
            </a:r>
            <a:r>
              <a:rPr lang="en-US" sz="1600" dirty="0">
                <a:latin typeface="Calibri" panose="020F0502020204030204" pitchFamily="34" charset="0"/>
              </a:rPr>
              <a:t>other </a:t>
            </a:r>
            <a:r>
              <a:rPr lang="en-US" sz="1600" dirty="0" smtClean="0">
                <a:latin typeface="Calibri" panose="020F0502020204030204" pitchFamily="34" charset="0"/>
              </a:rPr>
              <a:t>systems.</a:t>
            </a:r>
          </a:p>
          <a:p>
            <a:pPr>
              <a:lnSpc>
                <a:spcPct val="120000"/>
              </a:lnSpc>
            </a:pPr>
            <a:endParaRPr lang="en-US" sz="8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(2.) </a:t>
            </a:r>
            <a:r>
              <a:rPr lang="en-US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Functional Test</a:t>
            </a:r>
          </a:p>
          <a:p>
            <a:r>
              <a:rPr lang="en-US" sz="1600" dirty="0">
                <a:latin typeface="Calibri" panose="020F0502020204030204" pitchFamily="34" charset="0"/>
              </a:rPr>
              <a:t>A quality assurance (QA) process that verifies that our software application performs and functions correctly according to design specifications.</a:t>
            </a:r>
          </a:p>
          <a:p>
            <a:pPr>
              <a:lnSpc>
                <a:spcPct val="120000"/>
              </a:lnSpc>
            </a:pPr>
            <a:endParaRPr lang="en-US" sz="800" dirty="0" smtClean="0"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(3.) </a:t>
            </a:r>
            <a:r>
              <a:rPr lang="en-US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User Acceptance Testing</a:t>
            </a: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</a:rPr>
              <a:t>Users from across UCL test the software to ensure it can handle required tasks in real-world scenarios, according to specifications. </a:t>
            </a:r>
            <a:r>
              <a:rPr lang="en-US" sz="1600" dirty="0" smtClean="0">
                <a:latin typeface="Calibri" panose="020F0502020204030204" pitchFamily="34" charset="0"/>
              </a:rPr>
              <a:t>In </a:t>
            </a:r>
            <a:r>
              <a:rPr lang="en-US" sz="1600" dirty="0">
                <a:latin typeface="Calibri" panose="020F0502020204030204" pitchFamily="34" charset="0"/>
              </a:rPr>
              <a:t>other words… </a:t>
            </a:r>
          </a:p>
          <a:p>
            <a:r>
              <a:rPr lang="en-US" sz="1600" dirty="0">
                <a:latin typeface="Calibri" panose="020F0502020204030204" pitchFamily="34" charset="0"/>
              </a:rPr>
              <a:t>“It does what it says on the tin</a:t>
            </a:r>
            <a:r>
              <a:rPr lang="en-US" sz="1600" dirty="0" smtClean="0">
                <a:latin typeface="Calibri" panose="020F0502020204030204" pitchFamily="34" charset="0"/>
              </a:rPr>
              <a:t>”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138109" y="3357415"/>
            <a:ext cx="3522118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400" dirty="0" smtClean="0">
                <a:solidFill>
                  <a:srgbClr val="FF0000"/>
                </a:solidFill>
              </a:rPr>
              <a:t>Subject to comprehensive + robust testing</a:t>
            </a:r>
            <a:endParaRPr lang="en-GB" sz="1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302399" y="4870119"/>
            <a:ext cx="445062" cy="796758"/>
            <a:chOff x="9313933" y="1549280"/>
            <a:chExt cx="501706" cy="79675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9313933" y="1549280"/>
              <a:ext cx="50170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9580970" y="1549280"/>
              <a:ext cx="8092" cy="7967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7089265" y="5646739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1400" dirty="0" smtClean="0"/>
              <a:t>Pre-UAT</a:t>
            </a:r>
          </a:p>
          <a:p>
            <a:pPr>
              <a:lnSpc>
                <a:spcPct val="120000"/>
              </a:lnSpc>
            </a:pPr>
            <a:r>
              <a:rPr lang="en-GB" sz="1400" dirty="0" smtClean="0"/>
              <a:t>Training</a:t>
            </a:r>
          </a:p>
        </p:txBody>
      </p:sp>
      <p:sp>
        <p:nvSpPr>
          <p:cNvPr id="3" name="Rectangle 2"/>
          <p:cNvSpPr/>
          <p:nvPr/>
        </p:nvSpPr>
        <p:spPr>
          <a:xfrm rot="1665890">
            <a:off x="8548575" y="1249273"/>
            <a:ext cx="3346720" cy="1069329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Now subject to MyFinance Regression Testing following BPR acceptance!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MyFinance Regression Testing – Finance User Group</a:t>
            </a:r>
          </a:p>
          <a:p>
            <a:r>
              <a:rPr lang="en-GB" dirty="0" smtClean="0"/>
              <a:t>Oracle Trainers correlating process maps + system</a:t>
            </a:r>
          </a:p>
          <a:p>
            <a:r>
              <a:rPr lang="en-GB" dirty="0" smtClean="0"/>
              <a:t>Data Cleanse 2 – Personal details for ESS</a:t>
            </a:r>
          </a:p>
          <a:p>
            <a:r>
              <a:rPr lang="en-GB" dirty="0" smtClean="0"/>
              <a:t>Training Needs Analysis</a:t>
            </a:r>
          </a:p>
          <a:p>
            <a:r>
              <a:rPr lang="en-GB" dirty="0" smtClean="0"/>
              <a:t>Workshop design</a:t>
            </a:r>
          </a:p>
          <a:p>
            <a:r>
              <a:rPr lang="en-GB" dirty="0" smtClean="0"/>
              <a:t>Departmental Oracle Profiles – nomination validation with FMs</a:t>
            </a:r>
          </a:p>
          <a:p>
            <a:r>
              <a:rPr lang="en-GB" dirty="0" smtClean="0"/>
              <a:t>Oracle Reporting Workshops</a:t>
            </a:r>
          </a:p>
          <a:p>
            <a:r>
              <a:rPr lang="en-GB" dirty="0" smtClean="0"/>
              <a:t>UAT Testing – Identify UAT testers for training prior to August testing</a:t>
            </a:r>
          </a:p>
          <a:p>
            <a:r>
              <a:rPr lang="en-GB" dirty="0" smtClean="0"/>
              <a:t>Change Network 2 Planning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803" y="4417591"/>
            <a:ext cx="1681330" cy="19387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597154" y="4903113"/>
            <a:ext cx="535887" cy="4838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46004" y="2136867"/>
            <a:ext cx="2916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prstClr val="black"/>
                </a:solidFill>
                <a:hlinkClick r:id="rId2"/>
              </a:rPr>
              <a:t>https://</a:t>
            </a:r>
            <a:r>
              <a:rPr lang="en-GB" dirty="0" smtClean="0">
                <a:solidFill>
                  <a:prstClr val="black"/>
                </a:solidFill>
                <a:hlinkClick r:id="rId2"/>
              </a:rPr>
              <a:t>www.ucl.ac.uk/myhr</a:t>
            </a:r>
            <a:endParaRPr lang="en-GB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007" y="213686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 smtClean="0">
                <a:solidFill>
                  <a:prstClr val="black"/>
                </a:solidFill>
              </a:rPr>
              <a:t>For more information please go to the MyHR website @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8887" y="3393102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endParaRPr lang="en-GB" dirty="0" smtClean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1929" y="2667832"/>
            <a:ext cx="1906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prstClr val="black"/>
                </a:solidFill>
                <a:hlinkClick r:id="rId3"/>
              </a:rPr>
              <a:t>myhr@ucl.ac.uk</a:t>
            </a:r>
            <a:r>
              <a:rPr lang="en-GB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007" y="2667832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 smtClean="0">
                <a:solidFill>
                  <a:prstClr val="black"/>
                </a:solidFill>
              </a:rPr>
              <a:t>Any questions? Please contact us via the MyHR Mailbox @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85773" y="3337955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3200" dirty="0" smtClean="0">
                <a:solidFill>
                  <a:prstClr val="black"/>
                </a:solidFill>
              </a:rPr>
              <a:t>Thank you for your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HR</a:t>
            </a:r>
            <a:endParaRPr lang="en-GB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1780249" y="4506504"/>
            <a:ext cx="7104806" cy="1296988"/>
          </a:xfrm>
          <a:prstGeom prst="wedgeRoundRectCallout">
            <a:avLst>
              <a:gd name="adj1" fmla="val -26753"/>
              <a:gd name="adj2" fmla="val 50022"/>
              <a:gd name="adj3" fmla="val 16667"/>
            </a:avLst>
          </a:prstGeom>
          <a:solidFill>
            <a:srgbClr val="FFFFCC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srgbClr val="00206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MyHR is much more than a technology initiative,  technology alone does not deliver benefits – people do!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 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1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 flipV="1">
            <a:off x="1746808" y="5595644"/>
            <a:ext cx="7251535" cy="3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746808" y="4872217"/>
            <a:ext cx="7251535" cy="6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746808" y="1993493"/>
            <a:ext cx="7251535" cy="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746808" y="2710522"/>
            <a:ext cx="7251535" cy="30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6808" y="3432166"/>
            <a:ext cx="7251535" cy="3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46808" y="4152106"/>
            <a:ext cx="7251535" cy="122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91" y="999913"/>
            <a:ext cx="10515600" cy="51276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Agenda Items </a:t>
            </a:r>
            <a:endParaRPr lang="en-US" dirty="0">
              <a:latin typeface="+mn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46961" y="5582828"/>
            <a:ext cx="533400" cy="1524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7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prstClr val="white"/>
              </a:solidFill>
            </a:endParaRPr>
          </a:p>
        </p:txBody>
      </p:sp>
      <p:sp>
        <p:nvSpPr>
          <p:cNvPr id="4" name="Can 3"/>
          <p:cNvSpPr/>
          <p:nvPr/>
        </p:nvSpPr>
        <p:spPr>
          <a:xfrm>
            <a:off x="1776208" y="1589408"/>
            <a:ext cx="304800" cy="4614296"/>
          </a:xfrm>
          <a:prstGeom prst="can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prstClr val="white"/>
              </a:solidFill>
            </a:endParaRPr>
          </a:p>
        </p:txBody>
      </p:sp>
      <p:grpSp>
        <p:nvGrpSpPr>
          <p:cNvPr id="5" name="Group 36"/>
          <p:cNvGrpSpPr>
            <a:grpSpLocks noChangeAspect="1"/>
          </p:cNvGrpSpPr>
          <p:nvPr/>
        </p:nvGrpSpPr>
        <p:grpSpPr>
          <a:xfrm>
            <a:off x="1678490" y="1762040"/>
            <a:ext cx="480060" cy="451801"/>
            <a:chOff x="2667000" y="2514600"/>
            <a:chExt cx="990600" cy="1158740"/>
          </a:xfrm>
          <a:solidFill>
            <a:schemeClr val="accent1">
              <a:lumMod val="75000"/>
            </a:schemeClr>
          </a:solidFill>
        </p:grpSpPr>
        <p:sp>
          <p:nvSpPr>
            <p:cNvPr id="6" name="Ellipse 99"/>
            <p:cNvSpPr/>
            <p:nvPr/>
          </p:nvSpPr>
          <p:spPr bwMode="auto">
            <a:xfrm>
              <a:off x="2667000" y="2514600"/>
              <a:ext cx="990600" cy="1158740"/>
            </a:xfrm>
            <a:prstGeom prst="ellipse">
              <a:avLst/>
            </a:prstGeom>
            <a:grpFill/>
            <a:ln w="9525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2200" dirty="0">
                <a:solidFill>
                  <a:srgbClr val="FFFFFF"/>
                </a:solidFill>
                <a:ea typeface="ＭＳ Ｐゴシック" pitchFamily="-111" charset="-128"/>
              </a:endParaRPr>
            </a:p>
          </p:txBody>
        </p:sp>
        <p:sp>
          <p:nvSpPr>
            <p:cNvPr id="7" name="Ellipse 100"/>
            <p:cNvSpPr>
              <a:spLocks noChangeArrowheads="1"/>
            </p:cNvSpPr>
            <p:nvPr/>
          </p:nvSpPr>
          <p:spPr bwMode="auto">
            <a:xfrm>
              <a:off x="2799926" y="2552282"/>
              <a:ext cx="728980" cy="62570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2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8" name="Group 36"/>
          <p:cNvGrpSpPr>
            <a:grpSpLocks noChangeAspect="1"/>
          </p:cNvGrpSpPr>
          <p:nvPr/>
        </p:nvGrpSpPr>
        <p:grpSpPr>
          <a:xfrm>
            <a:off x="1678490" y="2485467"/>
            <a:ext cx="480060" cy="451801"/>
            <a:chOff x="2667000" y="2514600"/>
            <a:chExt cx="990600" cy="1158740"/>
          </a:xfrm>
          <a:solidFill>
            <a:schemeClr val="accent1">
              <a:lumMod val="75000"/>
            </a:schemeClr>
          </a:solidFill>
        </p:grpSpPr>
        <p:sp>
          <p:nvSpPr>
            <p:cNvPr id="10" name="Ellipse 99"/>
            <p:cNvSpPr/>
            <p:nvPr/>
          </p:nvSpPr>
          <p:spPr bwMode="auto">
            <a:xfrm>
              <a:off x="2667000" y="2514600"/>
              <a:ext cx="990600" cy="1158740"/>
            </a:xfrm>
            <a:prstGeom prst="ellipse">
              <a:avLst/>
            </a:prstGeom>
            <a:grpFill/>
            <a:ln w="9525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2200" dirty="0">
                <a:solidFill>
                  <a:srgbClr val="FFFFFF"/>
                </a:solidFill>
                <a:ea typeface="ＭＳ Ｐゴシック" pitchFamily="-111" charset="-128"/>
              </a:endParaRPr>
            </a:p>
          </p:txBody>
        </p:sp>
        <p:sp>
          <p:nvSpPr>
            <p:cNvPr id="11" name="Ellipse 100"/>
            <p:cNvSpPr>
              <a:spLocks noChangeArrowheads="1"/>
            </p:cNvSpPr>
            <p:nvPr/>
          </p:nvSpPr>
          <p:spPr bwMode="auto">
            <a:xfrm>
              <a:off x="2799926" y="2552282"/>
              <a:ext cx="728980" cy="62570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2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9" name="Group 36"/>
          <p:cNvGrpSpPr>
            <a:grpSpLocks noChangeAspect="1"/>
          </p:cNvGrpSpPr>
          <p:nvPr/>
        </p:nvGrpSpPr>
        <p:grpSpPr>
          <a:xfrm>
            <a:off x="1678490" y="3208894"/>
            <a:ext cx="480060" cy="451801"/>
            <a:chOff x="2667000" y="2514600"/>
            <a:chExt cx="990600" cy="1158740"/>
          </a:xfrm>
          <a:solidFill>
            <a:schemeClr val="accent1">
              <a:lumMod val="75000"/>
            </a:schemeClr>
          </a:solidFill>
        </p:grpSpPr>
        <p:sp>
          <p:nvSpPr>
            <p:cNvPr id="14" name="Ellipse 99"/>
            <p:cNvSpPr/>
            <p:nvPr/>
          </p:nvSpPr>
          <p:spPr bwMode="auto">
            <a:xfrm>
              <a:off x="2667000" y="2514600"/>
              <a:ext cx="990600" cy="1158740"/>
            </a:xfrm>
            <a:prstGeom prst="ellipse">
              <a:avLst/>
            </a:prstGeom>
            <a:grpFill/>
            <a:ln w="9525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2200" dirty="0">
                <a:solidFill>
                  <a:srgbClr val="FFFFFF"/>
                </a:solidFill>
                <a:ea typeface="ＭＳ Ｐゴシック" pitchFamily="-111" charset="-128"/>
              </a:endParaRPr>
            </a:p>
          </p:txBody>
        </p:sp>
        <p:sp>
          <p:nvSpPr>
            <p:cNvPr id="15" name="Ellipse 100"/>
            <p:cNvSpPr>
              <a:spLocks noChangeArrowheads="1"/>
            </p:cNvSpPr>
            <p:nvPr/>
          </p:nvSpPr>
          <p:spPr bwMode="auto">
            <a:xfrm>
              <a:off x="2799926" y="2552282"/>
              <a:ext cx="728980" cy="62570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2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12" name="Group 36"/>
          <p:cNvGrpSpPr>
            <a:grpSpLocks noChangeAspect="1"/>
          </p:cNvGrpSpPr>
          <p:nvPr/>
        </p:nvGrpSpPr>
        <p:grpSpPr>
          <a:xfrm>
            <a:off x="1678490" y="3932321"/>
            <a:ext cx="480060" cy="451801"/>
            <a:chOff x="2667000" y="2514600"/>
            <a:chExt cx="990600" cy="1158740"/>
          </a:xfrm>
          <a:solidFill>
            <a:schemeClr val="accent1">
              <a:lumMod val="75000"/>
            </a:schemeClr>
          </a:solidFill>
        </p:grpSpPr>
        <p:sp>
          <p:nvSpPr>
            <p:cNvPr id="18" name="Ellipse 99"/>
            <p:cNvSpPr/>
            <p:nvPr/>
          </p:nvSpPr>
          <p:spPr bwMode="auto">
            <a:xfrm>
              <a:off x="2667000" y="2514600"/>
              <a:ext cx="990600" cy="1158740"/>
            </a:xfrm>
            <a:prstGeom prst="ellipse">
              <a:avLst/>
            </a:prstGeom>
            <a:grpFill/>
            <a:ln w="9525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2200" dirty="0">
                <a:solidFill>
                  <a:srgbClr val="FFFFFF"/>
                </a:solidFill>
                <a:ea typeface="ＭＳ Ｐゴシック" pitchFamily="-111" charset="-128"/>
              </a:endParaRPr>
            </a:p>
          </p:txBody>
        </p:sp>
        <p:sp>
          <p:nvSpPr>
            <p:cNvPr id="19" name="Ellipse 100"/>
            <p:cNvSpPr>
              <a:spLocks noChangeArrowheads="1"/>
            </p:cNvSpPr>
            <p:nvPr/>
          </p:nvSpPr>
          <p:spPr bwMode="auto">
            <a:xfrm>
              <a:off x="2799926" y="2552282"/>
              <a:ext cx="728980" cy="62570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2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259647" y="1548160"/>
            <a:ext cx="29111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</a:rPr>
              <a:t>MyHR – The benefits 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59647" y="2240348"/>
            <a:ext cx="34660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</a:rPr>
              <a:t>Scope – a quick reminder 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59647" y="3696132"/>
            <a:ext cx="21777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</a:rPr>
              <a:t>MyHR Timeline </a:t>
            </a:r>
            <a:endParaRPr lang="en-US" sz="2200" dirty="0">
              <a:solidFill>
                <a:prstClr val="black"/>
              </a:solidFill>
            </a:endParaRPr>
          </a:p>
        </p:txBody>
      </p:sp>
      <p:grpSp>
        <p:nvGrpSpPr>
          <p:cNvPr id="25" name="Group 36"/>
          <p:cNvGrpSpPr>
            <a:grpSpLocks noChangeAspect="1"/>
          </p:cNvGrpSpPr>
          <p:nvPr/>
        </p:nvGrpSpPr>
        <p:grpSpPr>
          <a:xfrm>
            <a:off x="1678490" y="4655748"/>
            <a:ext cx="480060" cy="451801"/>
            <a:chOff x="2667000" y="2514600"/>
            <a:chExt cx="990600" cy="1158740"/>
          </a:xfrm>
          <a:solidFill>
            <a:schemeClr val="accent1">
              <a:lumMod val="75000"/>
            </a:schemeClr>
          </a:solidFill>
        </p:grpSpPr>
        <p:sp>
          <p:nvSpPr>
            <p:cNvPr id="30" name="Ellipse 99"/>
            <p:cNvSpPr/>
            <p:nvPr/>
          </p:nvSpPr>
          <p:spPr bwMode="auto">
            <a:xfrm>
              <a:off x="2667000" y="2514600"/>
              <a:ext cx="990600" cy="1158740"/>
            </a:xfrm>
            <a:prstGeom prst="ellipse">
              <a:avLst/>
            </a:prstGeom>
            <a:grpFill/>
            <a:ln w="9525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2200" dirty="0">
                <a:solidFill>
                  <a:srgbClr val="FFFFFF"/>
                </a:solidFill>
                <a:ea typeface="ＭＳ Ｐゴシック" pitchFamily="-111" charset="-128"/>
              </a:endParaRPr>
            </a:p>
          </p:txBody>
        </p:sp>
        <p:sp>
          <p:nvSpPr>
            <p:cNvPr id="35" name="Ellipse 100"/>
            <p:cNvSpPr>
              <a:spLocks noChangeArrowheads="1"/>
            </p:cNvSpPr>
            <p:nvPr/>
          </p:nvSpPr>
          <p:spPr bwMode="auto">
            <a:xfrm>
              <a:off x="2799926" y="2552282"/>
              <a:ext cx="728980" cy="62570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2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259647" y="4441560"/>
            <a:ext cx="49071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</a:rPr>
              <a:t>Detail HR &amp; Payroll process mapping 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59647" y="2980378"/>
            <a:ext cx="45159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prstClr val="black"/>
                </a:solidFill>
              </a:rPr>
              <a:t>Oracle </a:t>
            </a:r>
            <a:r>
              <a:rPr lang="en-US" sz="2200" dirty="0" smtClean="0">
                <a:solidFill>
                  <a:prstClr val="black"/>
                </a:solidFill>
              </a:rPr>
              <a:t>System Profile nominations</a:t>
            </a:r>
            <a:endParaRPr lang="en-US" sz="2200" dirty="0">
              <a:solidFill>
                <a:prstClr val="black"/>
              </a:solidFill>
            </a:endParaRPr>
          </a:p>
        </p:txBody>
      </p:sp>
      <p:grpSp>
        <p:nvGrpSpPr>
          <p:cNvPr id="32" name="Group 36"/>
          <p:cNvGrpSpPr>
            <a:grpSpLocks noChangeAspect="1"/>
          </p:cNvGrpSpPr>
          <p:nvPr/>
        </p:nvGrpSpPr>
        <p:grpSpPr>
          <a:xfrm>
            <a:off x="1678490" y="5379175"/>
            <a:ext cx="480060" cy="451801"/>
            <a:chOff x="2667000" y="2514600"/>
            <a:chExt cx="990600" cy="1158740"/>
          </a:xfrm>
          <a:solidFill>
            <a:schemeClr val="accent1">
              <a:lumMod val="75000"/>
            </a:schemeClr>
          </a:solidFill>
        </p:grpSpPr>
        <p:sp>
          <p:nvSpPr>
            <p:cNvPr id="39" name="Ellipse 99"/>
            <p:cNvSpPr/>
            <p:nvPr/>
          </p:nvSpPr>
          <p:spPr bwMode="auto">
            <a:xfrm>
              <a:off x="2667000" y="2514600"/>
              <a:ext cx="990600" cy="1158740"/>
            </a:xfrm>
            <a:prstGeom prst="ellipse">
              <a:avLst/>
            </a:prstGeom>
            <a:grpFill/>
            <a:ln w="9525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2200" dirty="0">
                <a:solidFill>
                  <a:srgbClr val="FFFFFF"/>
                </a:solidFill>
                <a:ea typeface="ＭＳ Ｐゴシック" pitchFamily="-111" charset="-128"/>
              </a:endParaRPr>
            </a:p>
          </p:txBody>
        </p:sp>
        <p:sp>
          <p:nvSpPr>
            <p:cNvPr id="40" name="Ellipse 100"/>
            <p:cNvSpPr>
              <a:spLocks noChangeArrowheads="1"/>
            </p:cNvSpPr>
            <p:nvPr/>
          </p:nvSpPr>
          <p:spPr bwMode="auto">
            <a:xfrm>
              <a:off x="2799926" y="2552282"/>
              <a:ext cx="728980" cy="62570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22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259647" y="5178423"/>
            <a:ext cx="21776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prstClr val="black"/>
                </a:solidFill>
              </a:rPr>
              <a:t>Future Activities</a:t>
            </a:r>
          </a:p>
        </p:txBody>
      </p:sp>
    </p:spTree>
    <p:extLst>
      <p:ext uri="{BB962C8B-B14F-4D97-AF65-F5344CB8AC3E}">
        <p14:creationId xmlns:p14="http://schemas.microsoft.com/office/powerpoint/2010/main" val="383709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MyHR – </a:t>
            </a:r>
            <a:r>
              <a:rPr lang="en-GB" sz="1800" dirty="0" smtClean="0"/>
              <a:t>the benefits…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42900" y="1625403"/>
            <a:ext cx="10071550" cy="63007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80000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             A fully integrated HR and Finance system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2900" y="2307291"/>
            <a:ext cx="10071550" cy="6300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80000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             Standard, streamlined processes with half the complexity of what we do currently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" y="2989179"/>
            <a:ext cx="10071550" cy="6300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80000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             More control for local administrators with less checking and approval steps by central            </a:t>
            </a:r>
          </a:p>
          <a:p>
            <a:pPr>
              <a:buSzPct val="80000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functions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2900" y="3671066"/>
            <a:ext cx="10071550" cy="6300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80000"/>
            </a:pPr>
            <a:r>
              <a:rPr lang="en-GB" dirty="0" smtClean="0">
                <a:solidFill>
                  <a:srgbClr val="000000"/>
                </a:solidFill>
                <a:latin typeface="+mn-lt"/>
              </a:rPr>
              <a:t>             Reduce manual processes and the overall administrative burden</a:t>
            </a:r>
            <a:endParaRPr lang="en-GB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2900" y="4352954"/>
            <a:ext cx="10071550" cy="6300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80000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             Faster, accurate processing with visibility of progress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42900" y="5034842"/>
            <a:ext cx="10071550" cy="6300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80000"/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            Improved analytics to enable high quality and real-time management reporting to inform   </a:t>
            </a:r>
          </a:p>
          <a:p>
            <a:pPr>
              <a:buSzPct val="80000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decision making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42900" y="5716728"/>
            <a:ext cx="10071550" cy="6300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80000"/>
            </a:pPr>
            <a:endParaRPr lang="en-GB" dirty="0" smtClean="0">
              <a:solidFill>
                <a:schemeClr val="tx1"/>
              </a:solidFill>
              <a:latin typeface="+mn-lt"/>
            </a:endParaRPr>
          </a:p>
          <a:p>
            <a:pPr>
              <a:buSzPct val="80000"/>
            </a:pP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platform for future enhancements</a:t>
            </a:r>
          </a:p>
          <a:p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545123" y="1730596"/>
            <a:ext cx="494919" cy="419690"/>
            <a:chOff x="6774839" y="1062796"/>
            <a:chExt cx="494919" cy="419690"/>
          </a:xfrm>
        </p:grpSpPr>
        <p:sp>
          <p:nvSpPr>
            <p:cNvPr id="18" name="Rounded Rectangle 17"/>
            <p:cNvSpPr/>
            <p:nvPr/>
          </p:nvSpPr>
          <p:spPr>
            <a:xfrm>
              <a:off x="6774839" y="1062796"/>
              <a:ext cx="494919" cy="4196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5063" y="1097754"/>
              <a:ext cx="334470" cy="33447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530090" y="2412477"/>
            <a:ext cx="494919" cy="419690"/>
            <a:chOff x="6774839" y="1062796"/>
            <a:chExt cx="494919" cy="419690"/>
          </a:xfrm>
        </p:grpSpPr>
        <p:sp>
          <p:nvSpPr>
            <p:cNvPr id="21" name="Rounded Rectangle 20"/>
            <p:cNvSpPr/>
            <p:nvPr/>
          </p:nvSpPr>
          <p:spPr>
            <a:xfrm>
              <a:off x="6774839" y="1062796"/>
              <a:ext cx="494919" cy="4196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5063" y="1097754"/>
              <a:ext cx="334470" cy="334470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538378" y="3094358"/>
            <a:ext cx="494919" cy="419690"/>
            <a:chOff x="6774839" y="1062796"/>
            <a:chExt cx="494919" cy="419690"/>
          </a:xfrm>
        </p:grpSpPr>
        <p:sp>
          <p:nvSpPr>
            <p:cNvPr id="24" name="Rounded Rectangle 23"/>
            <p:cNvSpPr/>
            <p:nvPr/>
          </p:nvSpPr>
          <p:spPr>
            <a:xfrm>
              <a:off x="6774839" y="1062796"/>
              <a:ext cx="494919" cy="4196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5063" y="1097754"/>
              <a:ext cx="334470" cy="334470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560156" y="3776239"/>
            <a:ext cx="494919" cy="419690"/>
            <a:chOff x="6774839" y="1062796"/>
            <a:chExt cx="494919" cy="419690"/>
          </a:xfrm>
        </p:grpSpPr>
        <p:sp>
          <p:nvSpPr>
            <p:cNvPr id="27" name="Rounded Rectangle 26"/>
            <p:cNvSpPr/>
            <p:nvPr/>
          </p:nvSpPr>
          <p:spPr>
            <a:xfrm>
              <a:off x="6774839" y="1062796"/>
              <a:ext cx="494919" cy="4196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5063" y="1097754"/>
              <a:ext cx="334470" cy="334470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545124" y="4458120"/>
            <a:ext cx="494919" cy="419690"/>
            <a:chOff x="6774839" y="1062796"/>
            <a:chExt cx="494919" cy="419690"/>
          </a:xfrm>
        </p:grpSpPr>
        <p:sp>
          <p:nvSpPr>
            <p:cNvPr id="30" name="Rounded Rectangle 29"/>
            <p:cNvSpPr/>
            <p:nvPr/>
          </p:nvSpPr>
          <p:spPr>
            <a:xfrm>
              <a:off x="6774839" y="1062796"/>
              <a:ext cx="494919" cy="4196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5063" y="1097754"/>
              <a:ext cx="334470" cy="334470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560156" y="5140001"/>
            <a:ext cx="494919" cy="419690"/>
            <a:chOff x="6774839" y="1062796"/>
            <a:chExt cx="494919" cy="419690"/>
          </a:xfrm>
        </p:grpSpPr>
        <p:sp>
          <p:nvSpPr>
            <p:cNvPr id="33" name="Rounded Rectangle 32"/>
            <p:cNvSpPr/>
            <p:nvPr/>
          </p:nvSpPr>
          <p:spPr>
            <a:xfrm>
              <a:off x="6774839" y="1062796"/>
              <a:ext cx="494919" cy="4196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5063" y="1097754"/>
              <a:ext cx="334470" cy="334470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553412" y="5821883"/>
            <a:ext cx="494919" cy="419690"/>
            <a:chOff x="6774839" y="1062796"/>
            <a:chExt cx="494919" cy="419690"/>
          </a:xfrm>
        </p:grpSpPr>
        <p:sp>
          <p:nvSpPr>
            <p:cNvPr id="36" name="Rounded Rectangle 35"/>
            <p:cNvSpPr/>
            <p:nvPr/>
          </p:nvSpPr>
          <p:spPr>
            <a:xfrm>
              <a:off x="6774839" y="1062796"/>
              <a:ext cx="494919" cy="4196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5063" y="1097754"/>
              <a:ext cx="334470" cy="3344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65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MyHR Reporting Suite – 130+ Reports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42900" y="1552576"/>
            <a:ext cx="5383928" cy="293113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290" y="4248318"/>
            <a:ext cx="4153501" cy="2446098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1078714" y="4248318"/>
            <a:ext cx="3129145" cy="2451887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1138" y="1953495"/>
            <a:ext cx="4301221" cy="3202948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0" name="Rounded Rectangle 9"/>
          <p:cNvSpPr/>
          <p:nvPr/>
        </p:nvSpPr>
        <p:spPr>
          <a:xfrm>
            <a:off x="8852687" y="1170021"/>
            <a:ext cx="2314322" cy="2498970"/>
          </a:xfrm>
          <a:prstGeom prst="round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66155" y="1296195"/>
            <a:ext cx="292227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 smtClean="0">
                <a:solidFill>
                  <a:srgbClr val="002060"/>
                </a:solidFill>
              </a:rPr>
              <a:t>OBIEE Capabilities:</a:t>
            </a:r>
          </a:p>
          <a:p>
            <a:pPr lvl="1"/>
            <a:endParaRPr lang="en-US" sz="800" b="1" dirty="0" smtClean="0">
              <a:solidFill>
                <a:srgbClr val="002060"/>
              </a:solidFill>
            </a:endParaRPr>
          </a:p>
          <a:p>
            <a:pPr lvl="1"/>
            <a:r>
              <a:rPr lang="en-US" sz="1600" dirty="0" smtClean="0">
                <a:solidFill>
                  <a:srgbClr val="002060"/>
                </a:solidFill>
              </a:rPr>
              <a:t>- Interactive dashboards</a:t>
            </a:r>
            <a:endParaRPr lang="en-US" sz="1600" dirty="0">
              <a:solidFill>
                <a:srgbClr val="002060"/>
              </a:solidFill>
            </a:endParaRPr>
          </a:p>
          <a:p>
            <a:pPr lvl="1"/>
            <a:r>
              <a:rPr lang="en-US" sz="1600" dirty="0" smtClean="0">
                <a:solidFill>
                  <a:srgbClr val="002060"/>
                </a:solidFill>
              </a:rPr>
              <a:t>- Ad </a:t>
            </a:r>
            <a:r>
              <a:rPr lang="en-US" sz="1600" dirty="0">
                <a:solidFill>
                  <a:srgbClr val="002060"/>
                </a:solidFill>
              </a:rPr>
              <a:t>hoc queries</a:t>
            </a:r>
          </a:p>
          <a:p>
            <a:pPr lvl="1"/>
            <a:r>
              <a:rPr lang="en-US" sz="1600" dirty="0" smtClean="0">
                <a:solidFill>
                  <a:srgbClr val="002060"/>
                </a:solidFill>
              </a:rPr>
              <a:t>- Notifications + </a:t>
            </a:r>
            <a:r>
              <a:rPr lang="en-US" sz="1600" dirty="0">
                <a:solidFill>
                  <a:srgbClr val="002060"/>
                </a:solidFill>
              </a:rPr>
              <a:t>alerts</a:t>
            </a:r>
          </a:p>
          <a:p>
            <a:pPr lvl="1"/>
            <a:r>
              <a:rPr lang="en-US" sz="1600" dirty="0" smtClean="0">
                <a:solidFill>
                  <a:srgbClr val="002060"/>
                </a:solidFill>
              </a:rPr>
              <a:t>- UCL-wide reporting</a:t>
            </a:r>
            <a:endParaRPr lang="en-US" sz="1600" dirty="0">
              <a:solidFill>
                <a:srgbClr val="002060"/>
              </a:solidFill>
            </a:endParaRPr>
          </a:p>
          <a:p>
            <a:pPr lvl="1"/>
            <a:r>
              <a:rPr lang="en-US" sz="1600" dirty="0" smtClean="0">
                <a:solidFill>
                  <a:srgbClr val="002060"/>
                </a:solidFill>
              </a:rPr>
              <a:t>- Financial </a:t>
            </a:r>
            <a:r>
              <a:rPr lang="en-US" sz="1600" dirty="0">
                <a:solidFill>
                  <a:srgbClr val="002060"/>
                </a:solidFill>
              </a:rPr>
              <a:t>reporting </a:t>
            </a:r>
            <a:r>
              <a:rPr lang="en-US" sz="1600" dirty="0" smtClean="0">
                <a:solidFill>
                  <a:srgbClr val="002060"/>
                </a:solidFill>
              </a:rPr>
              <a:t>       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et </a:t>
            </a:r>
            <a:r>
              <a:rPr lang="en-US" sz="1600" dirty="0">
                <a:solidFill>
                  <a:srgbClr val="002060"/>
                </a:solidFill>
              </a:rPr>
              <a:t>al.</a:t>
            </a:r>
          </a:p>
        </p:txBody>
      </p:sp>
    </p:spTree>
    <p:extLst>
      <p:ext uri="{BB962C8B-B14F-4D97-AF65-F5344CB8AC3E}">
        <p14:creationId xmlns:p14="http://schemas.microsoft.com/office/powerpoint/2010/main" val="40160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4548022" y="1890802"/>
            <a:ext cx="1735982" cy="17359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866820" y="1634591"/>
            <a:ext cx="2905041" cy="47014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839296" y="1634591"/>
            <a:ext cx="2905041" cy="47014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04" y="1039814"/>
            <a:ext cx="10515600" cy="512762"/>
          </a:xfrm>
        </p:spPr>
        <p:txBody>
          <a:bodyPr/>
          <a:lstStyle/>
          <a:p>
            <a:r>
              <a:rPr lang="en-GB" dirty="0" smtClean="0"/>
              <a:t>MyHR – a reminder of the scope</a:t>
            </a:r>
            <a:endParaRPr lang="en-GB" dirty="0"/>
          </a:p>
        </p:txBody>
      </p:sp>
      <p:grpSp>
        <p:nvGrpSpPr>
          <p:cNvPr id="62" name="Group 61"/>
          <p:cNvGrpSpPr/>
          <p:nvPr/>
        </p:nvGrpSpPr>
        <p:grpSpPr>
          <a:xfrm>
            <a:off x="1296452" y="1763431"/>
            <a:ext cx="2089649" cy="2317622"/>
            <a:chOff x="1296452" y="1763431"/>
            <a:chExt cx="2089649" cy="2317622"/>
          </a:xfrm>
        </p:grpSpPr>
        <p:sp>
          <p:nvSpPr>
            <p:cNvPr id="6" name="Isosceles Triangle 5"/>
            <p:cNvSpPr/>
            <p:nvPr/>
          </p:nvSpPr>
          <p:spPr>
            <a:xfrm rot="10800000">
              <a:off x="2162427" y="3714790"/>
              <a:ext cx="258774" cy="242762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Donut 4"/>
            <p:cNvSpPr/>
            <p:nvPr/>
          </p:nvSpPr>
          <p:spPr>
            <a:xfrm>
              <a:off x="1296452" y="1763431"/>
              <a:ext cx="1990725" cy="1990725"/>
            </a:xfrm>
            <a:prstGeom prst="donut">
              <a:avLst>
                <a:gd name="adj" fmla="val 7861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10165" y="3680943"/>
              <a:ext cx="1075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SYSTEM</a:t>
              </a:r>
              <a:endParaRPr lang="en-GB" sz="20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420985" y="1891289"/>
              <a:ext cx="1735982" cy="173598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0426" y="2430230"/>
              <a:ext cx="1339687" cy="713283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4341102" y="1763431"/>
            <a:ext cx="2372946" cy="2317622"/>
            <a:chOff x="4341102" y="1763431"/>
            <a:chExt cx="2372946" cy="2317622"/>
          </a:xfrm>
        </p:grpSpPr>
        <p:sp>
          <p:nvSpPr>
            <p:cNvPr id="12" name="Isosceles Triangle 11"/>
            <p:cNvSpPr/>
            <p:nvPr/>
          </p:nvSpPr>
          <p:spPr>
            <a:xfrm rot="10800000">
              <a:off x="5251791" y="3714790"/>
              <a:ext cx="258774" cy="242762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Donut 10"/>
            <p:cNvSpPr/>
            <p:nvPr/>
          </p:nvSpPr>
          <p:spPr>
            <a:xfrm>
              <a:off x="4341102" y="1763431"/>
              <a:ext cx="1990725" cy="1990725"/>
            </a:xfrm>
            <a:prstGeom prst="donut">
              <a:avLst>
                <a:gd name="adj" fmla="val 7861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96058" y="3680943"/>
              <a:ext cx="1317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PROCESS</a:t>
              </a:r>
              <a:endParaRPr lang="en-GB" sz="20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468472" y="1878082"/>
              <a:ext cx="1735982" cy="17359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65961" y="2371789"/>
              <a:ext cx="1341004" cy="740083"/>
            </a:xfrm>
            <a:prstGeom prst="rect">
              <a:avLst/>
            </a:prstGeom>
          </p:spPr>
        </p:pic>
      </p:grpSp>
      <p:sp>
        <p:nvSpPr>
          <p:cNvPr id="34" name="TextBox 33"/>
          <p:cNvSpPr txBox="1"/>
          <p:nvPr/>
        </p:nvSpPr>
        <p:spPr>
          <a:xfrm>
            <a:off x="846303" y="4158445"/>
            <a:ext cx="29465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Replaces legacy systems:</a:t>
            </a:r>
          </a:p>
          <a:p>
            <a:endParaRPr lang="en-GB" sz="1000" dirty="0" smtClean="0">
              <a:latin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80000"/>
            </a:pPr>
            <a:r>
              <a:rPr lang="en-GB" dirty="0" smtClean="0">
                <a:latin typeface="Calibri" panose="020F0502020204030204" pitchFamily="34" charset="0"/>
              </a:rPr>
              <a:t>    </a:t>
            </a:r>
            <a:r>
              <a:rPr lang="en-GB" sz="1600" dirty="0" smtClean="0">
                <a:latin typeface="Calibri" panose="020F0502020204030204" pitchFamily="34" charset="0"/>
              </a:rPr>
              <a:t>Service in Partnership(SiP)</a:t>
            </a:r>
          </a:p>
          <a:p>
            <a:pPr>
              <a:buClr>
                <a:srgbClr val="FF0000"/>
              </a:buClr>
              <a:buSzPct val="80000"/>
            </a:pPr>
            <a:r>
              <a:rPr lang="en-GB" sz="1600" dirty="0" smtClean="0">
                <a:latin typeface="Calibri" panose="020F0502020204030204" pitchFamily="34" charset="0"/>
              </a:rPr>
              <a:t>    Resource Link (RL)</a:t>
            </a:r>
          </a:p>
          <a:p>
            <a:pPr>
              <a:buClr>
                <a:srgbClr val="FF0000"/>
              </a:buClr>
              <a:buSzPct val="80000"/>
            </a:pPr>
            <a:r>
              <a:rPr lang="en-GB" sz="1600" dirty="0" smtClean="0">
                <a:latin typeface="Calibri" panose="020F0502020204030204" pitchFamily="34" charset="0"/>
              </a:rPr>
              <a:t>    HR, Payroll &amp; MyView</a:t>
            </a:r>
          </a:p>
          <a:p>
            <a:pPr>
              <a:buClr>
                <a:srgbClr val="FF0000"/>
              </a:buClr>
              <a:buSzPct val="80000"/>
            </a:pPr>
            <a:r>
              <a:rPr lang="en-GB" sz="1600" dirty="0" smtClean="0">
                <a:latin typeface="Calibri" panose="020F0502020204030204" pitchFamily="34" charset="0"/>
              </a:rPr>
              <a:t>    Learning Electronic Records   </a:t>
            </a:r>
          </a:p>
          <a:p>
            <a:pPr>
              <a:buClr>
                <a:srgbClr val="FF0000"/>
              </a:buClr>
              <a:buSzPct val="80000"/>
            </a:pPr>
            <a:r>
              <a:rPr lang="en-GB" sz="1600" dirty="0"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</a:rPr>
              <a:t>   System (LERS)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46515" y="4149736"/>
            <a:ext cx="304665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Transforms current processes:</a:t>
            </a:r>
          </a:p>
          <a:p>
            <a:endParaRPr lang="en-GB" sz="1000" dirty="0" smtClean="0">
              <a:latin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60000"/>
            </a:pPr>
            <a:r>
              <a:rPr lang="en-GB" dirty="0" smtClean="0">
                <a:latin typeface="Calibri" panose="020F0502020204030204" pitchFamily="34" charset="0"/>
              </a:rPr>
              <a:t>    </a:t>
            </a:r>
            <a:r>
              <a:rPr lang="en-GB" sz="1600" dirty="0" smtClean="0">
                <a:latin typeface="Calibri" panose="020F0502020204030204" pitchFamily="34" charset="0"/>
              </a:rPr>
              <a:t>Manager + Employee Self-     </a:t>
            </a:r>
          </a:p>
          <a:p>
            <a:pPr>
              <a:buClr>
                <a:srgbClr val="FF0000"/>
              </a:buClr>
              <a:buSzPct val="60000"/>
            </a:pPr>
            <a:r>
              <a:rPr lang="en-GB" sz="1600" dirty="0" smtClean="0">
                <a:latin typeface="Calibri" panose="020F0502020204030204" pitchFamily="34" charset="0"/>
              </a:rPr>
              <a:t>     Service (ESS + MSS)</a:t>
            </a:r>
          </a:p>
          <a:p>
            <a:pPr>
              <a:buClr>
                <a:srgbClr val="FF0000"/>
              </a:buClr>
              <a:buSzPct val="60000"/>
            </a:pPr>
            <a:r>
              <a:rPr lang="en-GB" sz="1600" dirty="0"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</a:rPr>
              <a:t>    HR Process Review outputs</a:t>
            </a:r>
          </a:p>
          <a:p>
            <a:pPr>
              <a:buClr>
                <a:srgbClr val="FF0000"/>
              </a:buClr>
              <a:buSzPct val="60000"/>
            </a:pPr>
            <a:r>
              <a:rPr lang="en-GB" sz="1600" dirty="0" smtClean="0">
                <a:latin typeface="Calibri" panose="020F0502020204030204" pitchFamily="34" charset="0"/>
              </a:rPr>
              <a:t>     Standard, streamlined and     </a:t>
            </a:r>
          </a:p>
          <a:p>
            <a:pPr>
              <a:buClr>
                <a:srgbClr val="FF0000"/>
              </a:buClr>
              <a:buSzPct val="60000"/>
            </a:pPr>
            <a:r>
              <a:rPr lang="en-GB" sz="1600" dirty="0"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</a:rPr>
              <a:t>    simple processes across UCL</a:t>
            </a:r>
          </a:p>
        </p:txBody>
      </p:sp>
      <p:sp>
        <p:nvSpPr>
          <p:cNvPr id="39" name="Oval 38"/>
          <p:cNvSpPr/>
          <p:nvPr/>
        </p:nvSpPr>
        <p:spPr>
          <a:xfrm>
            <a:off x="913318" y="4720585"/>
            <a:ext cx="95794" cy="9579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913318" y="4977490"/>
            <a:ext cx="95794" cy="9579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913318" y="5221329"/>
            <a:ext cx="95794" cy="9579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913318" y="5465164"/>
            <a:ext cx="95794" cy="9579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998852" y="1634591"/>
            <a:ext cx="2905041" cy="47014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8334627" y="3714790"/>
            <a:ext cx="258774" cy="242762"/>
          </a:xfrm>
          <a:prstGeom prst="triangle">
            <a:avLst/>
          </a:prstGeom>
          <a:solidFill>
            <a:srgbClr val="FF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8030790" y="3223851"/>
            <a:ext cx="9239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7468652" y="1763431"/>
            <a:ext cx="2108315" cy="2317622"/>
            <a:chOff x="7468652" y="1763431"/>
            <a:chExt cx="2108315" cy="2317622"/>
          </a:xfrm>
        </p:grpSpPr>
        <p:sp>
          <p:nvSpPr>
            <p:cNvPr id="29" name="Oval 28"/>
            <p:cNvSpPr/>
            <p:nvPr/>
          </p:nvSpPr>
          <p:spPr>
            <a:xfrm>
              <a:off x="7602583" y="1864944"/>
              <a:ext cx="1735982" cy="173598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Donut 12"/>
            <p:cNvSpPr/>
            <p:nvPr/>
          </p:nvSpPr>
          <p:spPr>
            <a:xfrm>
              <a:off x="7468652" y="1763431"/>
              <a:ext cx="1990725" cy="1990725"/>
            </a:xfrm>
            <a:prstGeom prst="donut">
              <a:avLst>
                <a:gd name="adj" fmla="val 7861"/>
              </a:avLst>
            </a:prstGeom>
            <a:solidFill>
              <a:srgbClr val="FFFF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470574" y="3680943"/>
              <a:ext cx="11063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PEOPLE</a:t>
              </a:r>
              <a:endParaRPr lang="en-GB" sz="20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7773" y="2287471"/>
              <a:ext cx="1172482" cy="896948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6990755" y="4134347"/>
            <a:ext cx="29465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Empowers people:</a:t>
            </a:r>
          </a:p>
          <a:p>
            <a:endParaRPr lang="en-GB" sz="1000" dirty="0" smtClean="0">
              <a:latin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80000"/>
            </a:pPr>
            <a:r>
              <a:rPr lang="en-GB" dirty="0" smtClean="0">
                <a:latin typeface="Calibri" panose="020F0502020204030204" pitchFamily="34" charset="0"/>
              </a:rPr>
              <a:t>    </a:t>
            </a:r>
            <a:r>
              <a:rPr lang="en-GB" sz="1600" dirty="0" smtClean="0">
                <a:latin typeface="Calibri" panose="020F0502020204030204" pitchFamily="34" charset="0"/>
              </a:rPr>
              <a:t>HR Processes initiated and   </a:t>
            </a:r>
          </a:p>
          <a:p>
            <a:pPr>
              <a:buClr>
                <a:srgbClr val="FF0000"/>
              </a:buClr>
              <a:buSzPct val="80000"/>
            </a:pPr>
            <a:r>
              <a:rPr lang="en-GB" sz="1600" dirty="0"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</a:rPr>
              <a:t>  approved within Depts.</a:t>
            </a:r>
          </a:p>
          <a:p>
            <a:pPr>
              <a:buClr>
                <a:srgbClr val="FF0000"/>
              </a:buClr>
              <a:buSzPct val="80000"/>
            </a:pPr>
            <a:r>
              <a:rPr lang="en-GB" sz="1600" dirty="0" smtClean="0">
                <a:latin typeface="Calibri" panose="020F0502020204030204" pitchFamily="34" charset="0"/>
              </a:rPr>
              <a:t>    Dept. System Profiles:                    </a:t>
            </a:r>
          </a:p>
          <a:p>
            <a:pPr>
              <a:buClr>
                <a:srgbClr val="FF0000"/>
              </a:buClr>
              <a:buSzPct val="80000"/>
            </a:pPr>
            <a:r>
              <a:rPr lang="en-GB" sz="1600" dirty="0" smtClean="0">
                <a:latin typeface="Calibri" panose="020F0502020204030204" pitchFamily="34" charset="0"/>
              </a:rPr>
              <a:t>    Payments, Contract      </a:t>
            </a:r>
          </a:p>
          <a:p>
            <a:pPr>
              <a:buClr>
                <a:srgbClr val="FF0000"/>
              </a:buClr>
              <a:buSzPct val="80000"/>
            </a:pPr>
            <a:r>
              <a:rPr lang="en-GB" sz="1600" dirty="0" smtClean="0">
                <a:latin typeface="Calibri" panose="020F0502020204030204" pitchFamily="34" charset="0"/>
              </a:rPr>
              <a:t>    Changes and New Starters</a:t>
            </a:r>
          </a:p>
        </p:txBody>
      </p:sp>
      <p:sp>
        <p:nvSpPr>
          <p:cNvPr id="48" name="Oval 47"/>
          <p:cNvSpPr/>
          <p:nvPr/>
        </p:nvSpPr>
        <p:spPr>
          <a:xfrm>
            <a:off x="7095207" y="4707522"/>
            <a:ext cx="95794" cy="9579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7092674" y="5234395"/>
            <a:ext cx="95794" cy="9579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3983102" y="4724939"/>
            <a:ext cx="95794" cy="9579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983102" y="5225683"/>
            <a:ext cx="95794" cy="9579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983102" y="5469518"/>
            <a:ext cx="95794" cy="9579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978747" y="3216787"/>
            <a:ext cx="992152" cy="7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35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MyHR Scope – Replacing Legacy Systems with Oracle HCM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42901" y="1778794"/>
            <a:ext cx="2861854" cy="276708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652018" y="2003523"/>
            <a:ext cx="2089649" cy="2317622"/>
            <a:chOff x="1296452" y="1763431"/>
            <a:chExt cx="2089649" cy="2317622"/>
          </a:xfrm>
        </p:grpSpPr>
        <p:sp>
          <p:nvSpPr>
            <p:cNvPr id="7" name="Isosceles Triangle 6"/>
            <p:cNvSpPr/>
            <p:nvPr/>
          </p:nvSpPr>
          <p:spPr>
            <a:xfrm rot="10800000">
              <a:off x="2162427" y="3714790"/>
              <a:ext cx="258774" cy="242762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Donut 7"/>
            <p:cNvSpPr/>
            <p:nvPr/>
          </p:nvSpPr>
          <p:spPr>
            <a:xfrm>
              <a:off x="1296452" y="1763431"/>
              <a:ext cx="1990725" cy="1990725"/>
            </a:xfrm>
            <a:prstGeom prst="donut">
              <a:avLst>
                <a:gd name="adj" fmla="val 7861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10165" y="3680943"/>
              <a:ext cx="10759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SYSTEM</a:t>
              </a:r>
              <a:endParaRPr lang="en-GB" sz="20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420985" y="1891289"/>
              <a:ext cx="1735982" cy="173598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0426" y="2430230"/>
              <a:ext cx="1339687" cy="713283"/>
            </a:xfrm>
            <a:prstGeom prst="rect">
              <a:avLst/>
            </a:prstGeom>
          </p:spPr>
        </p:pic>
      </p:grp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79913" y="1818579"/>
            <a:ext cx="7483234" cy="4351338"/>
          </a:xfrm>
        </p:spPr>
        <p:txBody>
          <a:bodyPr/>
          <a:lstStyle/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002060"/>
                </a:solidFill>
              </a:rPr>
              <a:t>Service in Partnership (SiP)</a:t>
            </a:r>
          </a:p>
          <a:p>
            <a:pPr lvl="1">
              <a:buClr>
                <a:srgbClr val="FF0000"/>
              </a:buClr>
              <a:buSzPct val="80000"/>
              <a:buFont typeface="Arial" panose="020B0604020202020204" pitchFamily="34" charset="0"/>
              <a:buChar char="-"/>
            </a:pPr>
            <a:r>
              <a:rPr lang="en-US" sz="1600" dirty="0" smtClean="0"/>
              <a:t>A workflow </a:t>
            </a:r>
            <a:r>
              <a:rPr lang="en-US" sz="1600" dirty="0"/>
              <a:t>tool used by </a:t>
            </a:r>
            <a:r>
              <a:rPr lang="en-US" sz="1600" dirty="0" smtClean="0"/>
              <a:t>depts., HR + Finance for </a:t>
            </a:r>
            <a:r>
              <a:rPr lang="en-GB" sz="1600" dirty="0" smtClean="0"/>
              <a:t>Contract </a:t>
            </a:r>
            <a:r>
              <a:rPr lang="en-GB" sz="1600" dirty="0"/>
              <a:t>Changes, Employee Lifecycle </a:t>
            </a:r>
            <a:r>
              <a:rPr lang="en-GB" sz="1600" dirty="0" smtClean="0"/>
              <a:t>essentials and Payments</a:t>
            </a:r>
          </a:p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002060"/>
                </a:solidFill>
              </a:rPr>
              <a:t>Resource Link (RL)</a:t>
            </a:r>
          </a:p>
          <a:p>
            <a:pPr lvl="1">
              <a:buClr>
                <a:srgbClr val="FF0000"/>
              </a:buClr>
              <a:buSzPct val="80000"/>
              <a:buFont typeface="Arial" panose="020B0604020202020204" pitchFamily="34" charset="0"/>
              <a:buChar char="-"/>
            </a:pPr>
            <a:r>
              <a:rPr lang="en-US" sz="1600" dirty="0" smtClean="0"/>
              <a:t>Processes </a:t>
            </a:r>
            <a:r>
              <a:rPr lang="en-US" sz="1600" dirty="0"/>
              <a:t>HR records, Payroll; training data; MyView Employee + Manager Self Service</a:t>
            </a:r>
            <a:endParaRPr lang="en-GB" dirty="0"/>
          </a:p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002060"/>
                </a:solidFill>
              </a:rPr>
              <a:t>MyView</a:t>
            </a:r>
          </a:p>
          <a:p>
            <a:pPr lvl="1">
              <a:buClr>
                <a:srgbClr val="FF0000"/>
              </a:buClr>
              <a:buSzPct val="80000"/>
              <a:buFont typeface="Arial" panose="020B0604020202020204" pitchFamily="34" charset="0"/>
              <a:buChar char="-"/>
            </a:pPr>
            <a:r>
              <a:rPr lang="en-GB" sz="1600" dirty="0"/>
              <a:t>Manager + Employee Self-Service</a:t>
            </a:r>
          </a:p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Departmental Administrators Module (DAM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Clr>
                <a:srgbClr val="FF0000"/>
              </a:buClr>
              <a:buSzPct val="80000"/>
              <a:buFont typeface="Arial" panose="020B0604020202020204" pitchFamily="34" charset="0"/>
              <a:buChar char="-"/>
            </a:pPr>
            <a:r>
              <a:rPr lang="en-US" sz="1600" dirty="0"/>
              <a:t>Reporting </a:t>
            </a:r>
            <a:r>
              <a:rPr lang="en-US" sz="1600" dirty="0" smtClean="0"/>
              <a:t>suite – Absence, Ethnicity, Cost Analysis et al</a:t>
            </a:r>
          </a:p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002060"/>
                </a:solidFill>
              </a:rPr>
              <a:t>Learning Electronic Records System (</a:t>
            </a:r>
            <a:r>
              <a:rPr lang="en-GB" b="1" dirty="0" smtClean="0">
                <a:solidFill>
                  <a:srgbClr val="002060"/>
                </a:solidFill>
              </a:rPr>
              <a:t>LERS)</a:t>
            </a:r>
          </a:p>
          <a:p>
            <a:pPr lvl="1">
              <a:buClr>
                <a:srgbClr val="FF0000"/>
              </a:buClr>
              <a:buSzPct val="80000"/>
              <a:buFont typeface="Arial" panose="020B0604020202020204" pitchFamily="34" charset="0"/>
              <a:buChar char="-"/>
            </a:pPr>
            <a:r>
              <a:rPr lang="en-GB" sz="1600" dirty="0"/>
              <a:t>Training events + course bookings</a:t>
            </a:r>
          </a:p>
          <a:p>
            <a:pPr lvl="1">
              <a:buClr>
                <a:srgbClr val="FF0000"/>
              </a:buClr>
              <a:buSzPct val="80000"/>
              <a:buFont typeface="Arial" panose="020B0604020202020204" pitchFamily="34" charset="0"/>
              <a:buChar char="-"/>
            </a:pPr>
            <a:r>
              <a:rPr lang="en-GB" sz="1600" dirty="0">
                <a:solidFill>
                  <a:srgbClr val="002060"/>
                </a:solidFill>
              </a:rPr>
              <a:t>Single Training Booking System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2899" y="4901608"/>
            <a:ext cx="3537013" cy="156177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smtClean="0">
              <a:solidFill>
                <a:srgbClr val="002060"/>
              </a:solidFill>
            </a:endParaRPr>
          </a:p>
          <a:p>
            <a:pPr algn="ctr"/>
            <a:r>
              <a:rPr lang="en-GB" b="1" dirty="0" smtClean="0">
                <a:solidFill>
                  <a:srgbClr val="002060"/>
                </a:solidFill>
              </a:rPr>
              <a:t>Out of Scope</a:t>
            </a:r>
          </a:p>
          <a:p>
            <a:pPr algn="ctr"/>
            <a:r>
              <a:rPr lang="en-GB" b="1" dirty="0" smtClean="0">
                <a:solidFill>
                  <a:srgbClr val="002060"/>
                </a:solidFill>
              </a:rPr>
              <a:t> (Future phases?)</a:t>
            </a:r>
          </a:p>
          <a:p>
            <a:r>
              <a:rPr lang="en-GB" sz="1600" dirty="0" smtClean="0">
                <a:solidFill>
                  <a:srgbClr val="002060"/>
                </a:solidFill>
              </a:rPr>
              <a:t>Recruitment On Line Made easy (ROME) – </a:t>
            </a:r>
            <a:r>
              <a:rPr lang="en-GB" sz="1600" i="1" dirty="0" smtClean="0">
                <a:solidFill>
                  <a:srgbClr val="002060"/>
                </a:solidFill>
              </a:rPr>
              <a:t>Upgrade or TALEO</a:t>
            </a:r>
          </a:p>
          <a:p>
            <a:r>
              <a:rPr lang="en-GB" sz="1600" dirty="0" smtClean="0">
                <a:solidFill>
                  <a:srgbClr val="002060"/>
                </a:solidFill>
              </a:rPr>
              <a:t>Professorial Appraisal Review (PAR) – </a:t>
            </a:r>
            <a:r>
              <a:rPr lang="en-GB" sz="1600" smtClean="0">
                <a:solidFill>
                  <a:srgbClr val="002060"/>
                </a:solidFill>
              </a:rPr>
              <a:t>Oracle eBusiness Suite</a:t>
            </a:r>
            <a:endParaRPr lang="en-GB" sz="1600" dirty="0" smtClean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42901" y="1778794"/>
            <a:ext cx="2861854" cy="276708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MyHR Scope – Transforming current processes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795" y="1804910"/>
            <a:ext cx="7016438" cy="4351338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Change Leadership</a:t>
            </a:r>
          </a:p>
          <a:p>
            <a:pPr lvl="1">
              <a:buClr>
                <a:srgbClr val="FF0000"/>
              </a:buClr>
              <a:buSzPct val="80000"/>
              <a:buFont typeface="Arial" panose="020B0604020202020204" pitchFamily="34" charset="0"/>
              <a:buChar char="-"/>
            </a:pPr>
            <a:r>
              <a:rPr lang="en-GB" sz="1600" dirty="0" smtClean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the Project </a:t>
            </a:r>
            <a:r>
              <a:rPr lang="en-GB" sz="1600" dirty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Board comprised of Faculty Managers from each school, Finance, and </a:t>
            </a:r>
            <a:r>
              <a:rPr lang="en-GB" sz="1600" dirty="0" smtClean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HR</a:t>
            </a:r>
          </a:p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Business Engagement </a:t>
            </a:r>
            <a:endParaRPr lang="en-GB" sz="1800" dirty="0">
              <a:solidFill>
                <a:srgbClr val="293947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1">
              <a:buClr>
                <a:srgbClr val="FF0000"/>
              </a:buClr>
              <a:buSzPct val="80000"/>
              <a:buFont typeface="Arial" panose="020B0604020202020204" pitchFamily="34" charset="0"/>
              <a:buChar char="-"/>
            </a:pPr>
            <a:r>
              <a:rPr lang="en-GB" sz="1600" dirty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30 </a:t>
            </a:r>
            <a:r>
              <a:rPr lang="en-US" sz="1600" dirty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consultation workshops conducted with key stakeholder – DAs, ECA, Payroll and Finance</a:t>
            </a:r>
          </a:p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Process Redesign </a:t>
            </a:r>
            <a:endParaRPr lang="en-US" sz="1800" dirty="0">
              <a:solidFill>
                <a:srgbClr val="293947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1">
              <a:buClr>
                <a:srgbClr val="FF0000"/>
              </a:buClr>
              <a:buSzPct val="80000"/>
              <a:buFont typeface="Arial" panose="020B0604020202020204" pitchFamily="34" charset="0"/>
              <a:buChar char="-"/>
            </a:pPr>
            <a:r>
              <a:rPr lang="en-GB" sz="1600" dirty="0" smtClean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26 </a:t>
            </a:r>
            <a:r>
              <a:rPr lang="en-GB" sz="1600" dirty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new streamlined </a:t>
            </a:r>
            <a:r>
              <a:rPr lang="en-GB" sz="1600" dirty="0" smtClean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processes </a:t>
            </a:r>
            <a:r>
              <a:rPr lang="en-GB" sz="1600" dirty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were designed </a:t>
            </a:r>
            <a:r>
              <a:rPr lang="en-GB" sz="1600" dirty="0" smtClean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based on UCL requirements aligned where possible to Oracle </a:t>
            </a:r>
            <a:r>
              <a:rPr lang="en-GB" sz="1600" dirty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eBusiness suite </a:t>
            </a:r>
            <a:r>
              <a:rPr lang="en-GB" sz="1600" dirty="0" smtClean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functionality</a:t>
            </a:r>
          </a:p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00206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Design Principles </a:t>
            </a:r>
            <a:endParaRPr lang="en-GB" sz="1800" dirty="0">
              <a:solidFill>
                <a:srgbClr val="293947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1">
              <a:buClr>
                <a:srgbClr val="FF0000"/>
              </a:buClr>
              <a:buSzPct val="80000"/>
              <a:buFont typeface="Arial" panose="020B0604020202020204" pitchFamily="34" charset="0"/>
              <a:buChar char="-"/>
            </a:pPr>
            <a:r>
              <a:rPr lang="en-GB" sz="1600" dirty="0" smtClean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minimise, approval steps + hand-offs and empower the skilled user </a:t>
            </a:r>
          </a:p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System Build</a:t>
            </a:r>
          </a:p>
          <a:p>
            <a:pPr lvl="1">
              <a:buClr>
                <a:srgbClr val="FF0000"/>
              </a:buClr>
              <a:buSzPct val="80000"/>
              <a:buFont typeface="Arial" panose="020B0604020202020204" pitchFamily="34" charset="0"/>
              <a:buChar char="-"/>
            </a:pPr>
            <a:r>
              <a:rPr lang="en-GB" sz="1600" dirty="0" smtClean="0">
                <a:solidFill>
                  <a:srgbClr val="293947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these new standard, streamlined and simple process are incorporated into the system build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735754" y="1989854"/>
            <a:ext cx="2372946" cy="2317622"/>
            <a:chOff x="4341102" y="1763431"/>
            <a:chExt cx="2372946" cy="2317622"/>
          </a:xfrm>
        </p:grpSpPr>
        <p:sp>
          <p:nvSpPr>
            <p:cNvPr id="5" name="Isosceles Triangle 4"/>
            <p:cNvSpPr/>
            <p:nvPr/>
          </p:nvSpPr>
          <p:spPr>
            <a:xfrm rot="10800000">
              <a:off x="5251791" y="3714790"/>
              <a:ext cx="258774" cy="242762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Donut 5"/>
            <p:cNvSpPr/>
            <p:nvPr/>
          </p:nvSpPr>
          <p:spPr>
            <a:xfrm>
              <a:off x="4341102" y="1763431"/>
              <a:ext cx="1990725" cy="1990725"/>
            </a:xfrm>
            <a:prstGeom prst="donut">
              <a:avLst>
                <a:gd name="adj" fmla="val 7861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6058" y="3680943"/>
              <a:ext cx="1317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PROCESS</a:t>
              </a:r>
              <a:endParaRPr lang="en-GB" sz="20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468472" y="1878082"/>
              <a:ext cx="1735982" cy="17359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65961" y="2371789"/>
              <a:ext cx="1341004" cy="7400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54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MyHR Scope – </a:t>
            </a:r>
            <a:r>
              <a:rPr lang="en-GB" dirty="0" smtClean="0"/>
              <a:t>Empowers People and Departments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8" y="1778794"/>
            <a:ext cx="6775271" cy="4351338"/>
          </a:xfrm>
        </p:spPr>
        <p:txBody>
          <a:bodyPr/>
          <a:lstStyle/>
          <a:p>
            <a:r>
              <a:rPr lang="en-GB" sz="1800" dirty="0" smtClean="0"/>
              <a:t>Manager &amp; Employee Self-Service (MSS + ESS)</a:t>
            </a:r>
          </a:p>
          <a:p>
            <a:r>
              <a:rPr lang="en-GB" sz="1800" dirty="0" smtClean="0"/>
              <a:t>Defined System Profiles (Oracle roles) within each Department</a:t>
            </a:r>
          </a:p>
          <a:p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342901" y="1778794"/>
            <a:ext cx="2861854" cy="276708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19670" y="2003523"/>
            <a:ext cx="2108315" cy="2317622"/>
            <a:chOff x="7468652" y="1763431"/>
            <a:chExt cx="2108315" cy="2317622"/>
          </a:xfrm>
        </p:grpSpPr>
        <p:sp>
          <p:nvSpPr>
            <p:cNvPr id="8" name="Oval 7"/>
            <p:cNvSpPr/>
            <p:nvPr/>
          </p:nvSpPr>
          <p:spPr>
            <a:xfrm>
              <a:off x="7602583" y="1864944"/>
              <a:ext cx="1735982" cy="173598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Donut 8"/>
            <p:cNvSpPr/>
            <p:nvPr/>
          </p:nvSpPr>
          <p:spPr>
            <a:xfrm>
              <a:off x="7468652" y="1763431"/>
              <a:ext cx="1990725" cy="1990725"/>
            </a:xfrm>
            <a:prstGeom prst="donut">
              <a:avLst>
                <a:gd name="adj" fmla="val 7861"/>
              </a:avLst>
            </a:prstGeom>
            <a:solidFill>
              <a:srgbClr val="FFFF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470574" y="3680943"/>
              <a:ext cx="11063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PEOPLE</a:t>
              </a:r>
              <a:endParaRPr lang="en-GB" sz="20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7773" y="2287471"/>
              <a:ext cx="1172482" cy="896948"/>
            </a:xfrm>
            <a:prstGeom prst="rect">
              <a:avLst/>
            </a:prstGeom>
          </p:spPr>
        </p:pic>
      </p:grpSp>
      <p:sp>
        <p:nvSpPr>
          <p:cNvPr id="42" name="Rounded Rectangle 41"/>
          <p:cNvSpPr/>
          <p:nvPr/>
        </p:nvSpPr>
        <p:spPr>
          <a:xfrm>
            <a:off x="5807306" y="3894955"/>
            <a:ext cx="3641493" cy="1291136"/>
          </a:xfrm>
          <a:prstGeom prst="roundRect">
            <a:avLst/>
          </a:prstGeom>
          <a:solidFill>
            <a:srgbClr val="FFFFCC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3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20" y="4136411"/>
            <a:ext cx="710323" cy="7103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712" y="2751909"/>
            <a:ext cx="760231" cy="69692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678" y="5421854"/>
            <a:ext cx="865520" cy="890917"/>
          </a:xfrm>
          <a:prstGeom prst="rect">
            <a:avLst/>
          </a:prstGeom>
        </p:spPr>
      </p:pic>
      <p:sp>
        <p:nvSpPr>
          <p:cNvPr id="46" name="Rounded Rectangle 45"/>
          <p:cNvSpPr/>
          <p:nvPr/>
        </p:nvSpPr>
        <p:spPr>
          <a:xfrm>
            <a:off x="4666788" y="2636986"/>
            <a:ext cx="986793" cy="96907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5858379" y="3932858"/>
            <a:ext cx="2742802" cy="166199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</a:rPr>
              <a:t>Contract </a:t>
            </a:r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Changes: </a:t>
            </a:r>
          </a:p>
          <a:p>
            <a:r>
              <a:rPr lang="en-GB" sz="1400" dirty="0" smtClean="0"/>
              <a:t>Update assignment details </a:t>
            </a:r>
          </a:p>
          <a:p>
            <a:r>
              <a:rPr lang="en-GB" sz="1400" dirty="0" smtClean="0"/>
              <a:t>Assignment Costing</a:t>
            </a:r>
            <a:endParaRPr lang="en-GB" sz="1400" dirty="0"/>
          </a:p>
          <a:p>
            <a:r>
              <a:rPr lang="en-GB" sz="1400" dirty="0" smtClean="0"/>
              <a:t>Salary Changes</a:t>
            </a:r>
          </a:p>
          <a:p>
            <a:r>
              <a:rPr lang="en-GB" sz="1400" dirty="0" smtClean="0"/>
              <a:t>Ending Assignments (Contracts)</a:t>
            </a:r>
          </a:p>
          <a:p>
            <a:endParaRPr lang="en-GB" sz="1400" dirty="0" smtClean="0"/>
          </a:p>
          <a:p>
            <a:endParaRPr lang="en-GB" sz="14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5807306" y="5234064"/>
            <a:ext cx="3641493" cy="1292400"/>
            <a:chOff x="7052653" y="5277609"/>
            <a:chExt cx="3135240" cy="1292400"/>
          </a:xfrm>
        </p:grpSpPr>
        <p:sp>
          <p:nvSpPr>
            <p:cNvPr id="52" name="Rounded Rectangle 51"/>
            <p:cNvSpPr/>
            <p:nvPr/>
          </p:nvSpPr>
          <p:spPr>
            <a:xfrm>
              <a:off x="7052653" y="5277609"/>
              <a:ext cx="3135240" cy="129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082044" y="5316715"/>
              <a:ext cx="3097258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  <a:latin typeface="Calibri" panose="020F0502020204030204" pitchFamily="34" charset="0"/>
                </a:rPr>
                <a:t>New </a:t>
              </a:r>
              <a:r>
                <a:rPr lang="en-GB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Starters: </a:t>
              </a:r>
            </a:p>
            <a:p>
              <a:r>
                <a:rPr lang="en-GB" sz="1400" dirty="0" smtClean="0"/>
                <a:t>Creating Multiple Assignments </a:t>
              </a:r>
            </a:p>
            <a:p>
              <a:r>
                <a:rPr lang="en-GB" sz="1400" dirty="0" smtClean="0"/>
                <a:t>Assignment Costing </a:t>
              </a:r>
            </a:p>
            <a:p>
              <a:r>
                <a:rPr lang="en-GB" sz="1400" dirty="0" smtClean="0"/>
                <a:t>Transfers</a:t>
              </a:r>
            </a:p>
            <a:p>
              <a:r>
                <a:rPr lang="en-GB" sz="1400" dirty="0" smtClean="0"/>
                <a:t>Rehire Employee/Contingent Worker</a:t>
              </a:r>
              <a:endParaRPr lang="en-GB" sz="1400" dirty="0"/>
            </a:p>
          </p:txBody>
        </p:sp>
      </p:grpSp>
      <p:sp>
        <p:nvSpPr>
          <p:cNvPr id="54" name="Rounded Rectangle 53"/>
          <p:cNvSpPr/>
          <p:nvPr/>
        </p:nvSpPr>
        <p:spPr>
          <a:xfrm>
            <a:off x="5807307" y="2555846"/>
            <a:ext cx="3631514" cy="12911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911009" y="2546873"/>
            <a:ext cx="35551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Payments:</a:t>
            </a:r>
            <a:r>
              <a:rPr lang="en-GB" sz="16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GB" sz="1400" dirty="0" smtClean="0"/>
              <a:t>Overtime </a:t>
            </a:r>
          </a:p>
          <a:p>
            <a:r>
              <a:rPr lang="en-GB" sz="1400" dirty="0" smtClean="0"/>
              <a:t>One-Off Duties</a:t>
            </a:r>
            <a:endParaRPr lang="en-GB" sz="1400" dirty="0"/>
          </a:p>
          <a:p>
            <a:r>
              <a:rPr lang="en-GB" sz="1400" dirty="0" smtClean="0"/>
              <a:t>Honorary </a:t>
            </a:r>
          </a:p>
          <a:p>
            <a:r>
              <a:rPr lang="en-GB" sz="1400" dirty="0" smtClean="0"/>
              <a:t>Higher </a:t>
            </a:r>
            <a:r>
              <a:rPr lang="en-GB" sz="1400" dirty="0"/>
              <a:t>D</a:t>
            </a:r>
            <a:r>
              <a:rPr lang="en-GB" sz="1400" dirty="0" smtClean="0"/>
              <a:t>uty A</a:t>
            </a:r>
            <a:r>
              <a:rPr lang="en-GB" sz="1400" dirty="0"/>
              <a:t>llowance, </a:t>
            </a:r>
            <a:r>
              <a:rPr lang="en-GB" sz="1400" dirty="0" smtClean="0"/>
              <a:t>Regrades </a:t>
            </a:r>
          </a:p>
          <a:p>
            <a:endParaRPr lang="en-GB" sz="1400" dirty="0"/>
          </a:p>
        </p:txBody>
      </p:sp>
      <p:sp>
        <p:nvSpPr>
          <p:cNvPr id="56" name="Rounded Rectangle 55"/>
          <p:cNvSpPr/>
          <p:nvPr/>
        </p:nvSpPr>
        <p:spPr>
          <a:xfrm>
            <a:off x="4666788" y="4022185"/>
            <a:ext cx="986793" cy="96907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Rounded Rectangle 56"/>
          <p:cNvSpPr/>
          <p:nvPr/>
        </p:nvSpPr>
        <p:spPr>
          <a:xfrm>
            <a:off x="4666788" y="5395727"/>
            <a:ext cx="986793" cy="969074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566057" y="5529943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endParaRPr lang="en-GB" sz="1800" dirty="0" smtClean="0"/>
          </a:p>
        </p:txBody>
      </p:sp>
      <p:sp>
        <p:nvSpPr>
          <p:cNvPr id="59" name="Rectangle 58"/>
          <p:cNvSpPr/>
          <p:nvPr/>
        </p:nvSpPr>
        <p:spPr>
          <a:xfrm>
            <a:off x="358084" y="4991259"/>
            <a:ext cx="437198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GB" dirty="0"/>
              <a:t>Submission &amp; Approval </a:t>
            </a:r>
            <a:r>
              <a:rPr lang="en-GB" dirty="0" smtClean="0"/>
              <a:t>within Departments by skilled users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05713" y="3465020"/>
            <a:ext cx="9710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0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/>
          </p:nvPr>
        </p:nvGraphicFramePr>
        <p:xfrm>
          <a:off x="156898" y="1506812"/>
          <a:ext cx="6847197" cy="5153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257" y="1084466"/>
            <a:ext cx="10515600" cy="512762"/>
          </a:xfrm>
        </p:spPr>
        <p:txBody>
          <a:bodyPr/>
          <a:lstStyle/>
          <a:p>
            <a:r>
              <a:rPr lang="en-GB" dirty="0" smtClean="0"/>
              <a:t>Oracle System Profile Nominations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314610" y="3095514"/>
            <a:ext cx="3154053" cy="1291136"/>
          </a:xfrm>
          <a:prstGeom prst="roundRect">
            <a:avLst/>
          </a:prstGeom>
          <a:solidFill>
            <a:srgbClr val="FFFFCC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4609" y="3104381"/>
            <a:ext cx="3028951" cy="166199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</a:rPr>
              <a:t>Contract Changes: </a:t>
            </a:r>
          </a:p>
          <a:p>
            <a:r>
              <a:rPr lang="en-GB" sz="1400" dirty="0">
                <a:solidFill>
                  <a:prstClr val="black"/>
                </a:solidFill>
              </a:rPr>
              <a:t>Update assignment details </a:t>
            </a:r>
          </a:p>
          <a:p>
            <a:r>
              <a:rPr lang="en-GB" sz="1400" dirty="0">
                <a:solidFill>
                  <a:prstClr val="black"/>
                </a:solidFill>
              </a:rPr>
              <a:t>Assignment Costing</a:t>
            </a:r>
          </a:p>
          <a:p>
            <a:r>
              <a:rPr lang="en-GB" sz="1400" dirty="0">
                <a:solidFill>
                  <a:prstClr val="black"/>
                </a:solidFill>
              </a:rPr>
              <a:t>Salary Changes</a:t>
            </a:r>
          </a:p>
          <a:p>
            <a:r>
              <a:rPr lang="en-GB" sz="1400" dirty="0">
                <a:solidFill>
                  <a:prstClr val="black"/>
                </a:solidFill>
              </a:rPr>
              <a:t>Ending Assignments (Contracts)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314610" y="1752642"/>
            <a:ext cx="3154053" cy="1292400"/>
            <a:chOff x="7052653" y="5277609"/>
            <a:chExt cx="3135240" cy="1292400"/>
          </a:xfrm>
        </p:grpSpPr>
        <p:sp>
          <p:nvSpPr>
            <p:cNvPr id="11" name="Rounded Rectangle 10"/>
            <p:cNvSpPr/>
            <p:nvPr/>
          </p:nvSpPr>
          <p:spPr>
            <a:xfrm>
              <a:off x="7052653" y="5277609"/>
              <a:ext cx="3135240" cy="129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82044" y="5297248"/>
              <a:ext cx="3097258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  <a:latin typeface="Calibri" panose="020F0502020204030204" pitchFamily="34" charset="0"/>
                </a:rPr>
                <a:t>New Starters: </a:t>
              </a:r>
            </a:p>
            <a:p>
              <a:r>
                <a:rPr lang="en-GB" sz="1400" dirty="0">
                  <a:solidFill>
                    <a:prstClr val="black"/>
                  </a:solidFill>
                </a:rPr>
                <a:t>Creating Multiple Assignments </a:t>
              </a:r>
            </a:p>
            <a:p>
              <a:r>
                <a:rPr lang="en-GB" sz="1400" dirty="0">
                  <a:solidFill>
                    <a:prstClr val="black"/>
                  </a:solidFill>
                </a:rPr>
                <a:t>Assignment Costing </a:t>
              </a:r>
            </a:p>
            <a:p>
              <a:r>
                <a:rPr lang="en-GB" sz="1400" dirty="0">
                  <a:solidFill>
                    <a:prstClr val="black"/>
                  </a:solidFill>
                </a:rPr>
                <a:t>Transfers</a:t>
              </a:r>
            </a:p>
            <a:p>
              <a:r>
                <a:rPr lang="en-GB" sz="1400" dirty="0">
                  <a:solidFill>
                    <a:prstClr val="black"/>
                  </a:solidFill>
                </a:rPr>
                <a:t>Rehire Employee/Contingent Worker</a:t>
              </a: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7315945" y="4437122"/>
            <a:ext cx="3144075" cy="12911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21357" y="4437122"/>
            <a:ext cx="30779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</a:rPr>
              <a:t>Payments:</a:t>
            </a:r>
            <a:r>
              <a:rPr lang="en-GB" sz="1600" b="1" dirty="0">
                <a:solidFill>
                  <a:srgbClr val="002060"/>
                </a:solidFill>
              </a:rPr>
              <a:t> </a:t>
            </a:r>
          </a:p>
          <a:p>
            <a:r>
              <a:rPr lang="en-GB" sz="1400" dirty="0">
                <a:solidFill>
                  <a:prstClr val="black"/>
                </a:solidFill>
              </a:rPr>
              <a:t>Overtime </a:t>
            </a:r>
          </a:p>
          <a:p>
            <a:r>
              <a:rPr lang="en-GB" sz="1400" dirty="0">
                <a:solidFill>
                  <a:prstClr val="black"/>
                </a:solidFill>
              </a:rPr>
              <a:t>One-Off Duties</a:t>
            </a:r>
          </a:p>
          <a:p>
            <a:r>
              <a:rPr lang="en-GB" sz="1400" dirty="0">
                <a:solidFill>
                  <a:prstClr val="black"/>
                </a:solidFill>
              </a:rPr>
              <a:t>Honorary </a:t>
            </a:r>
          </a:p>
          <a:p>
            <a:r>
              <a:rPr lang="en-GB" sz="1400" dirty="0">
                <a:solidFill>
                  <a:prstClr val="black"/>
                </a:solidFill>
              </a:rPr>
              <a:t>Higher Duty Allowance, Regrades </a:t>
            </a: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926330" y="4706032"/>
            <a:ext cx="0" cy="5486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98746" y="4706032"/>
            <a:ext cx="7620" cy="5486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13070" y="4706032"/>
            <a:ext cx="0" cy="5486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31679" y="4706032"/>
            <a:ext cx="7621" cy="5486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165531" y="4706032"/>
            <a:ext cx="1905" cy="5486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775131" y="4706032"/>
            <a:ext cx="1905" cy="5486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osceles Triangle 39"/>
          <p:cNvSpPr/>
          <p:nvPr/>
        </p:nvSpPr>
        <p:spPr>
          <a:xfrm rot="10800000">
            <a:off x="5778038" y="3714790"/>
            <a:ext cx="258774" cy="242762"/>
          </a:xfrm>
          <a:prstGeom prst="triangle">
            <a:avLst/>
          </a:prstGeom>
          <a:solidFill>
            <a:srgbClr val="FF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>
            <a:off x="5474201" y="3223851"/>
            <a:ext cx="9239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912063" y="1763431"/>
            <a:ext cx="2108315" cy="2317622"/>
            <a:chOff x="7468652" y="1763431"/>
            <a:chExt cx="2108315" cy="2317622"/>
          </a:xfrm>
        </p:grpSpPr>
        <p:sp>
          <p:nvSpPr>
            <p:cNvPr id="43" name="Oval 42"/>
            <p:cNvSpPr/>
            <p:nvPr/>
          </p:nvSpPr>
          <p:spPr>
            <a:xfrm>
              <a:off x="7602583" y="1864944"/>
              <a:ext cx="1735982" cy="173598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Donut 43"/>
            <p:cNvSpPr/>
            <p:nvPr/>
          </p:nvSpPr>
          <p:spPr>
            <a:xfrm>
              <a:off x="7468652" y="1763431"/>
              <a:ext cx="1990725" cy="1990725"/>
            </a:xfrm>
            <a:prstGeom prst="donut">
              <a:avLst>
                <a:gd name="adj" fmla="val 7861"/>
              </a:avLst>
            </a:prstGeom>
            <a:solidFill>
              <a:srgbClr val="FFFF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470574" y="3680943"/>
              <a:ext cx="11063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PEOPLE</a:t>
              </a:r>
              <a:endParaRPr lang="en-GB" sz="20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7773" y="2287471"/>
              <a:ext cx="1172482" cy="896948"/>
            </a:xfrm>
            <a:prstGeom prst="rect">
              <a:avLst/>
            </a:prstGeom>
          </p:spPr>
        </p:pic>
      </p:grpSp>
      <p:cxnSp>
        <p:nvCxnSpPr>
          <p:cNvPr id="47" name="Straight Connector 46"/>
          <p:cNvCxnSpPr/>
          <p:nvPr/>
        </p:nvCxnSpPr>
        <p:spPr>
          <a:xfrm flipV="1">
            <a:off x="5422158" y="3216787"/>
            <a:ext cx="992152" cy="7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1706" y="1666959"/>
            <a:ext cx="445062" cy="3587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9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 fontScale="62500" lnSpcReduction="20000"/>
      </a:bodyPr>
      <a:lstStyle>
        <a:defPPr marL="342900" indent="-342900">
          <a:lnSpc>
            <a:spcPct val="120000"/>
          </a:lnSpc>
          <a:buFont typeface="+mj-lt"/>
          <a:buAutoNum type="arabicPeriod"/>
          <a:defRPr sz="1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855</Words>
  <Application>Microsoft Office PowerPoint</Application>
  <PresentationFormat>Widescreen</PresentationFormat>
  <Paragraphs>171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ＭＳ Ｐゴシック</vt:lpstr>
      <vt:lpstr>Arial</vt:lpstr>
      <vt:lpstr>Calibri</vt:lpstr>
      <vt:lpstr>Century Gothic</vt:lpstr>
      <vt:lpstr>Times New Roman</vt:lpstr>
      <vt:lpstr>Wingdings</vt:lpstr>
      <vt:lpstr>1_Office Theme</vt:lpstr>
      <vt:lpstr>  MyHR Update </vt:lpstr>
      <vt:lpstr>Agenda Items </vt:lpstr>
      <vt:lpstr>MyHR – the benefits…</vt:lpstr>
      <vt:lpstr>MyHR Reporting Suite – 130+ Reports</vt:lpstr>
      <vt:lpstr>MyHR – a reminder of the scope</vt:lpstr>
      <vt:lpstr>MyHR Scope – Replacing Legacy Systems with Oracle HCM</vt:lpstr>
      <vt:lpstr>MyHR Scope – Transforming current processes </vt:lpstr>
      <vt:lpstr>MyHR Scope – Empowers People and Departments</vt:lpstr>
      <vt:lpstr>Oracle System Profile Nominations</vt:lpstr>
      <vt:lpstr>HR Processes are now mapped to level four</vt:lpstr>
      <vt:lpstr>MyHR Timeline</vt:lpstr>
      <vt:lpstr>Future Activities</vt:lpstr>
      <vt:lpstr>My HR</vt:lpstr>
    </vt:vector>
  </TitlesOfParts>
  <Company>University College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Pickering</dc:creator>
  <cp:lastModifiedBy>John Pickering</cp:lastModifiedBy>
  <cp:revision>35</cp:revision>
  <dcterms:created xsi:type="dcterms:W3CDTF">2017-06-12T07:41:01Z</dcterms:created>
  <dcterms:modified xsi:type="dcterms:W3CDTF">2017-06-21T09:45:42Z</dcterms:modified>
</cp:coreProperties>
</file>