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0" r:id="rId3"/>
    <p:sldId id="259" r:id="rId4"/>
    <p:sldId id="261" r:id="rId5"/>
    <p:sldId id="267" r:id="rId6"/>
    <p:sldId id="262" r:id="rId7"/>
    <p:sldId id="263" r:id="rId8"/>
    <p:sldId id="264" r:id="rId9"/>
    <p:sldId id="268" r:id="rId10"/>
    <p:sldId id="265" r:id="rId11"/>
    <p:sldId id="266" r:id="rId12"/>
    <p:sldId id="269" r:id="rId13"/>
    <p:sldId id="270" r:id="rId14"/>
  </p:sldIdLst>
  <p:sldSz cx="10693400" cy="7562850"/>
  <p:notesSz cx="10693400" cy="75628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obhan Watts" initials="SW" lastIdx="1" clrIdx="0">
    <p:extLst>
      <p:ext uri="{19B8F6BF-5375-455C-9EA6-DF929625EA0E}">
        <p15:presenceInfo xmlns:p15="http://schemas.microsoft.com/office/powerpoint/2012/main" userId="S-1-5-21-2902265621-1063028621-2381561480-433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DB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3" autoAdjust="0"/>
    <p:restoredTop sz="75882" autoAdjust="0"/>
  </p:normalViewPr>
  <p:slideViewPr>
    <p:cSldViewPr>
      <p:cViewPr varScale="1">
        <p:scale>
          <a:sx n="81" d="100"/>
          <a:sy n="81" d="100"/>
        </p:scale>
        <p:origin x="212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5E0C9ED6-89A0-427C-A5E6-59D722267728}" type="datetimeFigureOut">
              <a:rPr lang="en-GB" smtClean="0"/>
              <a:t>20/06/2017</a:t>
            </a:fld>
            <a:endParaRPr lang="en-GB"/>
          </a:p>
        </p:txBody>
      </p:sp>
      <p:sp>
        <p:nvSpPr>
          <p:cNvPr id="4" name="Slide Image Placeholder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8C2AC924-EA88-49FD-A390-B83B30B34C57}" type="slidenum">
              <a:rPr lang="en-GB" smtClean="0"/>
              <a:t>‹#›</a:t>
            </a:fld>
            <a:endParaRPr lang="en-GB"/>
          </a:p>
        </p:txBody>
      </p:sp>
    </p:spTree>
    <p:extLst>
      <p:ext uri="{BB962C8B-B14F-4D97-AF65-F5344CB8AC3E}">
        <p14:creationId xmlns:p14="http://schemas.microsoft.com/office/powerpoint/2010/main" val="2280604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 tool enabling </a:t>
            </a:r>
            <a:r>
              <a:rPr lang="en-US" dirty="0" err="1" smtClean="0"/>
              <a:t>organisations</a:t>
            </a:r>
            <a:r>
              <a:rPr lang="en-US" dirty="0" smtClean="0"/>
              <a:t> to evaluate how good they are at planning for and anticipating the needs of their disabled Staff and Customers.</a:t>
            </a:r>
          </a:p>
          <a:p>
            <a:pPr marL="171450" indent="-171450">
              <a:buFont typeface="Arial" panose="020B0604020202020204" pitchFamily="34" charset="0"/>
              <a:buChar char="•"/>
            </a:pPr>
            <a:r>
              <a:rPr lang="en-US" dirty="0" smtClean="0"/>
              <a:t>Designed primarily for businesses in the private sector by the Business Disability Forum (BDF) it offers the most comprehensive way of independently measuring performance in this area against others</a:t>
            </a:r>
          </a:p>
          <a:p>
            <a:pPr marL="171450" indent="-171450">
              <a:buFont typeface="Arial" panose="020B0604020202020204" pitchFamily="34" charset="0"/>
              <a:buChar char="•"/>
            </a:pPr>
            <a:r>
              <a:rPr lang="en-US" dirty="0" smtClean="0"/>
              <a:t>The DS is a quasi-charter mark, analogous to the Stone Wall Index; the Race Equality Charter Mark; and, to some extent, Athena SWAN</a:t>
            </a:r>
          </a:p>
          <a:p>
            <a:pPr marL="171450" indent="-171450">
              <a:buFont typeface="Arial" panose="020B0604020202020204" pitchFamily="34" charset="0"/>
              <a:buChar char="•"/>
            </a:pPr>
            <a:r>
              <a:rPr lang="en-US" dirty="0" smtClean="0"/>
              <a:t>Although not primarily designed for use in the HEI Sector, one University (MMU) has just applied for and been awarded Gold, the highest level accolade under the DS</a:t>
            </a:r>
          </a:p>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2</a:t>
            </a:fld>
            <a:endParaRPr lang="en-GB"/>
          </a:p>
        </p:txBody>
      </p:sp>
    </p:spTree>
    <p:extLst>
      <p:ext uri="{BB962C8B-B14F-4D97-AF65-F5344CB8AC3E}">
        <p14:creationId xmlns:p14="http://schemas.microsoft.com/office/powerpoint/2010/main" val="1784836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Wingdings" panose="05000000000000000000" pitchFamily="2" charset="2"/>
              <a:buChar char="v"/>
            </a:pPr>
            <a:r>
              <a:rPr lang="en-US" sz="1200" dirty="0" smtClean="0">
                <a:latin typeface="Arial Rounded MT Bold" panose="020F0704030504030204" pitchFamily="34" charset="0"/>
              </a:rPr>
              <a:t>Modelling our activity upon the lessons learned from UCL’s successes under the Race Equality and Athena SWAN Charter Marks, I have set-up and am leading a Project Team tasked with taking forward our work in this area</a:t>
            </a:r>
          </a:p>
          <a:p>
            <a:pPr lvl="0">
              <a:buFont typeface="Wingdings" panose="05000000000000000000" pitchFamily="2" charset="2"/>
              <a:buChar char="v"/>
            </a:pPr>
            <a:r>
              <a:rPr lang="en-US" sz="1200" dirty="0" smtClean="0">
                <a:latin typeface="Arial Rounded MT Bold" panose="020F0704030504030204" pitchFamily="34" charset="0"/>
              </a:rPr>
              <a:t>The SAT currently has 10 influential managers drawn from central and academic departments, who are leading sub-teams taking forward our activity in each of the 10 areas of the DS</a:t>
            </a:r>
          </a:p>
          <a:p>
            <a:pPr lvl="0">
              <a:buFont typeface="Wingdings" panose="05000000000000000000" pitchFamily="2" charset="2"/>
              <a:buChar char="v"/>
            </a:pPr>
            <a:r>
              <a:rPr lang="en-US" sz="1200" dirty="0" smtClean="0">
                <a:latin typeface="Arial Rounded MT Bold" panose="020F0704030504030204" pitchFamily="34" charset="0"/>
              </a:rPr>
              <a:t>These teams are made up of 2 Disabled Staff or UCL employees who are allies of Disabled People, supporting the manager leading activity in each area of the DS</a:t>
            </a:r>
          </a:p>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3</a:t>
            </a:fld>
            <a:endParaRPr lang="en-GB"/>
          </a:p>
        </p:txBody>
      </p:sp>
    </p:spTree>
    <p:extLst>
      <p:ext uri="{BB962C8B-B14F-4D97-AF65-F5344CB8AC3E}">
        <p14:creationId xmlns:p14="http://schemas.microsoft.com/office/powerpoint/2010/main" val="304920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Wingdings" panose="05000000000000000000" pitchFamily="2" charset="2"/>
              <a:buChar char="v"/>
            </a:pPr>
            <a:r>
              <a:rPr lang="en-US" sz="1200" dirty="0" smtClean="0">
                <a:latin typeface="Arial Rounded MT Bold" panose="020F0704030504030204" pitchFamily="34" charset="0"/>
              </a:rPr>
              <a:t>So far we have had two highly successful meetings and have begun to map out our strengths and areas for improvement under the criteria outlined under each of the DS areas</a:t>
            </a:r>
          </a:p>
          <a:p>
            <a:pPr lvl="0">
              <a:buFont typeface="Wingdings" panose="05000000000000000000" pitchFamily="2" charset="2"/>
              <a:buChar char="v"/>
            </a:pPr>
            <a:r>
              <a:rPr lang="en-US" sz="1200" dirty="0" smtClean="0">
                <a:latin typeface="Arial Rounded MT Bold" panose="020F0704030504030204" pitchFamily="34" charset="0"/>
              </a:rPr>
              <a:t>Messages from Kingston University and elsewhere where similar processes have been undertaken is that there is a need for a coherent, high level commitment to changing the culture of a university, if Disability Equality principles are to be embedded in all aspects of the institution</a:t>
            </a:r>
          </a:p>
          <a:p>
            <a:pPr lvl="0">
              <a:buFont typeface="Wingdings" panose="05000000000000000000" pitchFamily="2" charset="2"/>
              <a:buChar char="v"/>
            </a:pPr>
            <a:r>
              <a:rPr lang="en-US" sz="1200" dirty="0" smtClean="0">
                <a:latin typeface="Arial Rounded MT Bold" panose="020F0704030504030204" pitchFamily="34" charset="0"/>
              </a:rPr>
              <a:t>For example, we acknowledge that at UCL, low numbers of staff and students choose to declare that they are Disabled People in monitoring exercises</a:t>
            </a:r>
          </a:p>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4</a:t>
            </a:fld>
            <a:endParaRPr lang="en-GB"/>
          </a:p>
        </p:txBody>
      </p:sp>
    </p:spTree>
    <p:extLst>
      <p:ext uri="{BB962C8B-B14F-4D97-AF65-F5344CB8AC3E}">
        <p14:creationId xmlns:p14="http://schemas.microsoft.com/office/powerpoint/2010/main" val="167751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5</a:t>
            </a:fld>
            <a:endParaRPr lang="en-GB"/>
          </a:p>
        </p:txBody>
      </p:sp>
    </p:spTree>
    <p:extLst>
      <p:ext uri="{BB962C8B-B14F-4D97-AF65-F5344CB8AC3E}">
        <p14:creationId xmlns:p14="http://schemas.microsoft.com/office/powerpoint/2010/main" val="3642300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6</a:t>
            </a:fld>
            <a:endParaRPr lang="en-GB"/>
          </a:p>
        </p:txBody>
      </p:sp>
    </p:spTree>
    <p:extLst>
      <p:ext uri="{BB962C8B-B14F-4D97-AF65-F5344CB8AC3E}">
        <p14:creationId xmlns:p14="http://schemas.microsoft.com/office/powerpoint/2010/main" val="2585582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Wingdings" panose="05000000000000000000" pitchFamily="2" charset="2"/>
              <a:buChar char="v"/>
            </a:pPr>
            <a:r>
              <a:rPr lang="en-GB" sz="1200" dirty="0" smtClean="0"/>
              <a:t>Over the next few months, UCL will be preparing to undergo one or more self-assessment processes, where we honestly reflect our current practice by completing the online self-assessment tool via the BDF website</a:t>
            </a:r>
          </a:p>
          <a:p>
            <a:pPr lvl="0">
              <a:buFont typeface="Wingdings" panose="05000000000000000000" pitchFamily="2" charset="2"/>
              <a:buChar char="v"/>
            </a:pPr>
            <a:r>
              <a:rPr lang="en-GB" sz="1200" dirty="0" smtClean="0"/>
              <a:t>We will, via this means, highlight areas where we are doing well as an Institution, but we will also identify gaps in our current operational and strategic approaches</a:t>
            </a:r>
          </a:p>
          <a:p>
            <a:pPr lvl="0">
              <a:buFont typeface="Wingdings" panose="05000000000000000000" pitchFamily="2" charset="2"/>
              <a:buChar char="v"/>
            </a:pPr>
            <a:r>
              <a:rPr lang="en-GB" sz="1200" dirty="0" smtClean="0"/>
              <a:t>Out of these identified gaps, we need to develop at a senior level, an action plan which will bring about genuine, meaningful and lasting improvements for Disabled People studying and working at the University</a:t>
            </a:r>
          </a:p>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7</a:t>
            </a:fld>
            <a:endParaRPr lang="en-GB"/>
          </a:p>
        </p:txBody>
      </p:sp>
    </p:spTree>
    <p:extLst>
      <p:ext uri="{BB962C8B-B14F-4D97-AF65-F5344CB8AC3E}">
        <p14:creationId xmlns:p14="http://schemas.microsoft.com/office/powerpoint/2010/main" val="3012640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Wingdings" panose="05000000000000000000" pitchFamily="2" charset="2"/>
              <a:buChar char="v"/>
            </a:pPr>
            <a:r>
              <a:rPr lang="en-GB" sz="1200" dirty="0" smtClean="0"/>
              <a:t>Challenges such as our ICT, estates, communications and local management infrastructure will all need to be looked at through the lens of disability Equality, to ensure we can monitor, measure and improve what we do</a:t>
            </a:r>
          </a:p>
          <a:p>
            <a:pPr lvl="0">
              <a:buFont typeface="Wingdings" panose="05000000000000000000" pitchFamily="2" charset="2"/>
              <a:buChar char="v"/>
            </a:pPr>
            <a:r>
              <a:rPr lang="en-GB" sz="1200" dirty="0" smtClean="0"/>
              <a:t>Once we have done this, we will submit the University for an external evaluation under the DS by BDF, which we hope will award UCL the DS, at the appropriate level, along with giving us advice about how to improve our Disability Equality practice further</a:t>
            </a:r>
          </a:p>
          <a:p>
            <a:pPr lvl="0">
              <a:buFont typeface="Wingdings" panose="05000000000000000000" pitchFamily="2" charset="2"/>
              <a:buChar char="v"/>
            </a:pPr>
            <a:r>
              <a:rPr lang="en-GB" sz="1200" dirty="0" smtClean="0"/>
              <a:t>You will be essential to this process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1200" dirty="0" smtClean="0"/>
              <a:t>For change to become culturally and organisationally embedded across the diverse rich and varied tapestry of UCL, you will need to ensure that changes take place locally within your department, Faculty and School which welcome and include Disabled Staff and students</a:t>
            </a:r>
          </a:p>
          <a:p>
            <a:pPr lvl="0">
              <a:buFont typeface="Wingdings" panose="05000000000000000000" pitchFamily="2" charset="2"/>
              <a:buChar char="v"/>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8</a:t>
            </a:fld>
            <a:endParaRPr lang="en-GB"/>
          </a:p>
        </p:txBody>
      </p:sp>
    </p:spTree>
    <p:extLst>
      <p:ext uri="{BB962C8B-B14F-4D97-AF65-F5344CB8AC3E}">
        <p14:creationId xmlns:p14="http://schemas.microsoft.com/office/powerpoint/2010/main" val="31595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Wingdings" panose="05000000000000000000" pitchFamily="2" charset="2"/>
              <a:buChar char="v"/>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9</a:t>
            </a:fld>
            <a:endParaRPr lang="en-GB"/>
          </a:p>
        </p:txBody>
      </p:sp>
    </p:spTree>
    <p:extLst>
      <p:ext uri="{BB962C8B-B14F-4D97-AF65-F5344CB8AC3E}">
        <p14:creationId xmlns:p14="http://schemas.microsoft.com/office/powerpoint/2010/main" val="2332365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Introducing a video transcription service for the top level videos produced at UCL</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Introducing discreet audio description tracks for top level UCL video content</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Establishing a central budget to pay for sign language interpreters who can respond to demands for interpretation of UCL public events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Setting up a ‘BSL on demand’ service via the website whereby anyone can communicate with UCL using BSL in real time</a:t>
            </a:r>
          </a:p>
          <a:p>
            <a:endParaRPr lang="en-GB" dirty="0"/>
          </a:p>
        </p:txBody>
      </p:sp>
      <p:sp>
        <p:nvSpPr>
          <p:cNvPr id="4" name="Slide Number Placeholder 3"/>
          <p:cNvSpPr>
            <a:spLocks noGrp="1"/>
          </p:cNvSpPr>
          <p:nvPr>
            <p:ph type="sldNum" sz="quarter" idx="10"/>
          </p:nvPr>
        </p:nvSpPr>
        <p:spPr/>
        <p:txBody>
          <a:bodyPr/>
          <a:lstStyle/>
          <a:p>
            <a:fld id="{8C2AC924-EA88-49FD-A390-B83B30B34C57}" type="slidenum">
              <a:rPr lang="en-GB" smtClean="0"/>
              <a:t>10</a:t>
            </a:fld>
            <a:endParaRPr lang="en-GB"/>
          </a:p>
        </p:txBody>
      </p:sp>
    </p:spTree>
    <p:extLst>
      <p:ext uri="{BB962C8B-B14F-4D97-AF65-F5344CB8AC3E}">
        <p14:creationId xmlns:p14="http://schemas.microsoft.com/office/powerpoint/2010/main" val="386893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19080" y="1747834"/>
            <a:ext cx="9255239" cy="693419"/>
          </a:xfrm>
          <a:prstGeom prst="rect">
            <a:avLst/>
          </a:prstGeom>
        </p:spPr>
        <p:txBody>
          <a:bodyPr wrap="square" lIns="0" tIns="0" rIns="0" bIns="0">
            <a:spAutoFit/>
          </a:bodyPr>
          <a:lstStyle>
            <a:lvl1pPr>
              <a:defRPr sz="4550" b="0" i="0">
                <a:solidFill>
                  <a:srgbClr val="231F20"/>
                </a:solidFill>
                <a:latin typeface="Helvetica Neue Light"/>
                <a:cs typeface="Helvetica Neue Light"/>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cl.ac.uk/accessibilit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Higgins@ucl.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92384" cy="1438656"/>
          </a:xfrm>
          <a:prstGeom prst="rect">
            <a:avLst/>
          </a:prstGeom>
        </p:spPr>
      </p:pic>
      <p:sp>
        <p:nvSpPr>
          <p:cNvPr id="18" name="object 18"/>
          <p:cNvSpPr txBox="1"/>
          <p:nvPr/>
        </p:nvSpPr>
        <p:spPr>
          <a:xfrm>
            <a:off x="296919" y="281399"/>
            <a:ext cx="4008800" cy="307777"/>
          </a:xfrm>
          <a:prstGeom prst="rect">
            <a:avLst/>
          </a:prstGeom>
        </p:spPr>
        <p:txBody>
          <a:bodyPr vert="horz" wrap="square" lIns="0" tIns="0" rIns="0" bIns="0" rtlCol="0">
            <a:spAutoFit/>
          </a:bodyPr>
          <a:lstStyle/>
          <a:p>
            <a:pPr marL="12700">
              <a:lnSpc>
                <a:spcPct val="100000"/>
              </a:lnSpc>
            </a:pPr>
            <a:r>
              <a:rPr lang="en-GB" sz="2000" b="1" spc="-20" dirty="0" smtClean="0">
                <a:solidFill>
                  <a:srgbClr val="231F20"/>
                </a:solidFill>
                <a:latin typeface="Arial"/>
                <a:cs typeface="Arial"/>
              </a:rPr>
              <a:t>UCL HUMAN RESOURCES</a:t>
            </a:r>
            <a:endParaRPr sz="2000" dirty="0">
              <a:latin typeface="Arial"/>
              <a:cs typeface="Arial"/>
            </a:endParaRPr>
          </a:p>
        </p:txBody>
      </p:sp>
      <p:sp>
        <p:nvSpPr>
          <p:cNvPr id="29" name="TextBox 28"/>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
        <p:nvSpPr>
          <p:cNvPr id="10" name="object 3"/>
          <p:cNvSpPr txBox="1">
            <a:spLocks/>
          </p:cNvSpPr>
          <p:nvPr/>
        </p:nvSpPr>
        <p:spPr>
          <a:xfrm>
            <a:off x="774700" y="2867025"/>
            <a:ext cx="9255239" cy="2593018"/>
          </a:xfrm>
          <a:prstGeom prst="rect">
            <a:avLst/>
          </a:prstGeom>
        </p:spPr>
        <p:txBody>
          <a:bodyPr vert="horz" wrap="square" lIns="0" tIns="0" rIns="0" bIns="0" numCol="1" rtlCol="0">
            <a:spAutoFit/>
          </a:bodyPr>
          <a:lstStyle>
            <a:lvl1pPr>
              <a:defRPr sz="4550" b="0" i="0">
                <a:solidFill>
                  <a:srgbClr val="231F20"/>
                </a:solidFill>
                <a:latin typeface="Helvetica Neue Light"/>
                <a:ea typeface="+mj-ea"/>
                <a:cs typeface="Helvetica Neue Light"/>
              </a:defRPr>
            </a:lvl1pPr>
          </a:lstStyle>
          <a:p>
            <a:pPr marL="12700" defTabSz="914400"/>
            <a:endParaRPr lang="en-GB" sz="3200" kern="0" spc="-5" dirty="0"/>
          </a:p>
          <a:p>
            <a:pPr marL="12700" defTabSz="914400"/>
            <a:endParaRPr lang="en-GB" kern="0" spc="-5" dirty="0" smtClean="0"/>
          </a:p>
          <a:p>
            <a:pPr marL="12700" defTabSz="914400"/>
            <a:endParaRPr lang="en-GB" kern="0" spc="-5" dirty="0" smtClean="0"/>
          </a:p>
          <a:p>
            <a:pPr marL="12700" defTabSz="914400"/>
            <a:endParaRPr lang="en-GB" kern="0" spc="-40" dirty="0"/>
          </a:p>
        </p:txBody>
      </p:sp>
      <p:sp>
        <p:nvSpPr>
          <p:cNvPr id="8" name="Rectangle 7"/>
          <p:cNvSpPr/>
          <p:nvPr/>
        </p:nvSpPr>
        <p:spPr>
          <a:xfrm>
            <a:off x="240792" y="1837447"/>
            <a:ext cx="10210800" cy="923330"/>
          </a:xfrm>
          <a:prstGeom prst="rect">
            <a:avLst/>
          </a:prstGeom>
        </p:spPr>
        <p:txBody>
          <a:bodyPr wrap="square">
            <a:spAutoFit/>
          </a:bodyPr>
          <a:lstStyle/>
          <a:p>
            <a:pPr algn="ctr"/>
            <a:r>
              <a:rPr lang="en-GB" sz="5400" b="1" spc="50" dirty="0" smtClean="0">
                <a:ln w="0"/>
                <a:solidFill>
                  <a:schemeClr val="tx1">
                    <a:lumMod val="75000"/>
                    <a:lumOff val="25000"/>
                  </a:schemeClr>
                </a:solidFill>
                <a:latin typeface="Helvetica Neue Light"/>
                <a:ea typeface="Calibri" panose="020F0502020204030204" pitchFamily="34" charset="0"/>
                <a:cs typeface="Times New Roman" panose="02020603050405020304" pitchFamily="18" charset="0"/>
              </a:rPr>
              <a:t>DISABILITY STANDARD </a:t>
            </a:r>
            <a:endParaRPr lang="en-GB" sz="5400" b="1" spc="50" dirty="0">
              <a:ln w="0"/>
              <a:solidFill>
                <a:schemeClr val="tx1">
                  <a:lumMod val="75000"/>
                  <a:lumOff val="25000"/>
                </a:schemeClr>
              </a:solidFill>
              <a:latin typeface="Helvetica Neue Light"/>
            </a:endParaRPr>
          </a:p>
        </p:txBody>
      </p:sp>
      <p:pic>
        <p:nvPicPr>
          <p:cNvPr id="11" name="Picture 2" descr="Image result for Business Disability Forum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4500" y="3218878"/>
            <a:ext cx="4482330" cy="22411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3" name="TextBox 2"/>
          <p:cNvSpPr txBox="1"/>
          <p:nvPr/>
        </p:nvSpPr>
        <p:spPr>
          <a:xfrm>
            <a:off x="1554940" y="5811896"/>
            <a:ext cx="7694758" cy="523220"/>
          </a:xfrm>
          <a:prstGeom prst="rect">
            <a:avLst/>
          </a:prstGeom>
          <a:noFill/>
        </p:spPr>
        <p:txBody>
          <a:bodyPr wrap="square" rtlCol="0">
            <a:spAutoFit/>
          </a:bodyPr>
          <a:lstStyle/>
          <a:p>
            <a:r>
              <a:rPr lang="en-GB" sz="2800" dirty="0" smtClean="0">
                <a:latin typeface="Arial "/>
              </a:rPr>
              <a:t>Presentation to the HR User Group June 2017</a:t>
            </a:r>
            <a:endParaRPr lang="en-GB" sz="2800" dirty="0">
              <a:latin typeface="Arial "/>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010" y="1591985"/>
            <a:ext cx="9624060" cy="1400383"/>
          </a:xfrm>
        </p:spPr>
        <p:txBody>
          <a:bodyPr/>
          <a:lstStyle/>
          <a:p>
            <a:r>
              <a:rPr lang="en-GB" sz="4550" dirty="0" smtClean="0">
                <a:latin typeface="Helvetica Neue Light"/>
              </a:rPr>
              <a:t>Strategic Actions proposed by the SAT (thus far)</a:t>
            </a:r>
            <a:endParaRPr lang="en-GB" sz="4550" dirty="0">
              <a:latin typeface="Helvetica Neue Light"/>
            </a:endParaRPr>
          </a:p>
        </p:txBody>
      </p:sp>
      <p:sp>
        <p:nvSpPr>
          <p:cNvPr id="3" name="Text Placeholder 2"/>
          <p:cNvSpPr>
            <a:spLocks noGrp="1"/>
          </p:cNvSpPr>
          <p:nvPr>
            <p:ph type="body" idx="1"/>
          </p:nvPr>
        </p:nvSpPr>
        <p:spPr>
          <a:xfrm>
            <a:off x="535178" y="3550169"/>
            <a:ext cx="9624060" cy="3048000"/>
          </a:xfrm>
        </p:spPr>
        <p:txBody>
          <a:bodyPr/>
          <a:lstStyle/>
          <a:p>
            <a:pPr marL="285750" indent="-285750">
              <a:buFont typeface="Arial" panose="020B0604020202020204" pitchFamily="34" charset="0"/>
              <a:buChar char="•"/>
            </a:pPr>
            <a:r>
              <a:rPr lang="en-GB" sz="2800" dirty="0" smtClean="0">
                <a:latin typeface="Arial "/>
              </a:rPr>
              <a:t>Establish a resourced web presence at </a:t>
            </a:r>
            <a:r>
              <a:rPr lang="en-GB" sz="2800" dirty="0" smtClean="0">
                <a:latin typeface="Arial "/>
                <a:hlinkClick r:id="rId3"/>
              </a:rPr>
              <a:t>www.ucl.ac.uk/accessibility</a:t>
            </a:r>
            <a:endParaRPr lang="en-GB" sz="2800" dirty="0" smtClean="0">
              <a:latin typeface="Arial "/>
            </a:endParaRPr>
          </a:p>
          <a:p>
            <a:pPr marL="285750" indent="-285750">
              <a:buFont typeface="Arial" panose="020B0604020202020204" pitchFamily="34" charset="0"/>
              <a:buChar char="•"/>
            </a:pPr>
            <a:r>
              <a:rPr lang="en-GB" sz="2800" dirty="0" smtClean="0">
                <a:latin typeface="Arial "/>
              </a:rPr>
              <a:t>Through hosting events and other key activities, raise the profile of the UCL Disability Equality Champion</a:t>
            </a:r>
          </a:p>
          <a:p>
            <a:pPr marL="285750" indent="-285750">
              <a:buFont typeface="Arial" panose="020B0604020202020204" pitchFamily="34" charset="0"/>
              <a:buChar char="•"/>
            </a:pPr>
            <a:r>
              <a:rPr lang="en-GB" sz="2800" dirty="0" smtClean="0">
                <a:latin typeface="Arial "/>
              </a:rPr>
              <a:t>Agree minimum accessibility standards for all UCL communications, especially external marketing</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6" y="0"/>
            <a:ext cx="10692384" cy="1438656"/>
          </a:xfrm>
          <a:prstGeom prst="rect">
            <a:avLst/>
          </a:prstGeom>
        </p:spPr>
      </p:pic>
      <p:cxnSp>
        <p:nvCxnSpPr>
          <p:cNvPr id="5" name="Straight Connector 4"/>
          <p:cNvCxnSpPr/>
          <p:nvPr/>
        </p:nvCxnSpPr>
        <p:spPr>
          <a:xfrm>
            <a:off x="341040" y="31718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272301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50" y="1659869"/>
            <a:ext cx="9624060" cy="700192"/>
          </a:xfrm>
        </p:spPr>
        <p:txBody>
          <a:bodyPr/>
          <a:lstStyle/>
          <a:p>
            <a:r>
              <a:rPr lang="en-GB" sz="4550" dirty="0">
                <a:latin typeface="Helvetica Neue Light"/>
              </a:rPr>
              <a:t>Strategic </a:t>
            </a:r>
            <a:r>
              <a:rPr lang="en-GB" sz="4550" dirty="0" smtClean="0">
                <a:latin typeface="Helvetica Neue Light"/>
              </a:rPr>
              <a:t>Actions</a:t>
            </a:r>
            <a:endParaRPr lang="en-GB" sz="4550" dirty="0">
              <a:latin typeface="Helvetica Neue Light"/>
            </a:endParaRPr>
          </a:p>
        </p:txBody>
      </p:sp>
      <p:sp>
        <p:nvSpPr>
          <p:cNvPr id="3" name="Text Placeholder 2"/>
          <p:cNvSpPr>
            <a:spLocks noGrp="1"/>
          </p:cNvSpPr>
          <p:nvPr>
            <p:ph type="body" idx="1"/>
          </p:nvPr>
        </p:nvSpPr>
        <p:spPr>
          <a:xfrm>
            <a:off x="469900" y="3186552"/>
            <a:ext cx="9624060" cy="3408144"/>
          </a:xfrm>
        </p:spPr>
        <p:txBody>
          <a:bodyPr/>
          <a:lstStyle/>
          <a:p>
            <a:pPr marL="285750" indent="-285750">
              <a:buFont typeface="Arial" panose="020B0604020202020204" pitchFamily="34" charset="0"/>
              <a:buChar char="•"/>
            </a:pPr>
            <a:r>
              <a:rPr lang="en-GB" sz="2800" dirty="0">
                <a:latin typeface="Arial "/>
              </a:rPr>
              <a:t>Promote contract compliance and the employment of Disabled People amongst UCL Suppliers and </a:t>
            </a:r>
            <a:r>
              <a:rPr lang="en-GB" sz="2800" dirty="0" smtClean="0">
                <a:latin typeface="Arial "/>
              </a:rPr>
              <a:t>Partners</a:t>
            </a:r>
          </a:p>
          <a:p>
            <a:pPr marL="285750" indent="-285750">
              <a:buFont typeface="Arial" panose="020B0604020202020204" pitchFamily="34" charset="0"/>
              <a:buChar char="•"/>
            </a:pPr>
            <a:r>
              <a:rPr lang="en-GB" sz="2800" dirty="0" smtClean="0">
                <a:latin typeface="Arial "/>
              </a:rPr>
              <a:t>Incorporate </a:t>
            </a:r>
            <a:r>
              <a:rPr lang="en-GB" sz="2800" dirty="0">
                <a:latin typeface="Arial "/>
              </a:rPr>
              <a:t>explicit accessibility criteria into the ISD Project Delivery Framework</a:t>
            </a:r>
          </a:p>
          <a:p>
            <a:pPr marL="285750" indent="-285750">
              <a:buFont typeface="Arial" panose="020B0604020202020204" pitchFamily="34" charset="0"/>
              <a:buChar char="•"/>
            </a:pPr>
            <a:r>
              <a:rPr lang="en-GB" sz="2800" dirty="0">
                <a:latin typeface="Arial "/>
              </a:rPr>
              <a:t>Roll-out bespoke disability equality training across UCL for key staff groups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 y="0"/>
            <a:ext cx="10692384" cy="1438656"/>
          </a:xfrm>
          <a:prstGeom prst="rect">
            <a:avLst/>
          </a:prstGeom>
        </p:spPr>
      </p:pic>
      <p:cxnSp>
        <p:nvCxnSpPr>
          <p:cNvPr id="5" name="Straight Connector 4"/>
          <p:cNvCxnSpPr/>
          <p:nvPr/>
        </p:nvCxnSpPr>
        <p:spPr>
          <a:xfrm>
            <a:off x="293960" y="25622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128654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154" y="1681249"/>
            <a:ext cx="9820828" cy="700192"/>
          </a:xfrm>
        </p:spPr>
        <p:txBody>
          <a:bodyPr/>
          <a:lstStyle/>
          <a:p>
            <a:r>
              <a:rPr lang="en-GB" sz="4550" dirty="0">
                <a:latin typeface="Helvetica Neue Light"/>
              </a:rPr>
              <a:t>Strategic </a:t>
            </a:r>
            <a:r>
              <a:rPr lang="en-GB" sz="4550" dirty="0" smtClean="0">
                <a:latin typeface="Helvetica Neue Light"/>
              </a:rPr>
              <a:t>Actions</a:t>
            </a:r>
            <a:endParaRPr lang="en-GB" sz="4550" dirty="0">
              <a:latin typeface="Helvetica Neue Light"/>
            </a:endParaRPr>
          </a:p>
        </p:txBody>
      </p:sp>
      <p:sp>
        <p:nvSpPr>
          <p:cNvPr id="3" name="Text Placeholder 2"/>
          <p:cNvSpPr>
            <a:spLocks noGrp="1"/>
          </p:cNvSpPr>
          <p:nvPr>
            <p:ph type="body" idx="1"/>
          </p:nvPr>
        </p:nvSpPr>
        <p:spPr>
          <a:xfrm>
            <a:off x="428538" y="3454731"/>
            <a:ext cx="9624060" cy="2862322"/>
          </a:xfrm>
        </p:spPr>
        <p:txBody>
          <a:bodyPr/>
          <a:lstStyle/>
          <a:p>
            <a:pPr marL="285750" indent="-285750">
              <a:buFont typeface="Arial" panose="020B0604020202020204" pitchFamily="34" charset="0"/>
              <a:buChar char="•"/>
            </a:pPr>
            <a:r>
              <a:rPr lang="en-GB" sz="2800" dirty="0">
                <a:latin typeface="Arial "/>
              </a:rPr>
              <a:t>Implement a coherent and comprehensive digital accessibility policy across UCL</a:t>
            </a:r>
          </a:p>
          <a:p>
            <a:pPr marL="285750" indent="-285750">
              <a:buFont typeface="Arial" panose="020B0604020202020204" pitchFamily="34" charset="0"/>
              <a:buChar char="•"/>
            </a:pPr>
            <a:r>
              <a:rPr lang="en-GB" sz="2800" dirty="0">
                <a:latin typeface="Arial "/>
              </a:rPr>
              <a:t>Develop and agree a Key Performance Indicator for accessibility, design and inclusion, commensurate with the 2034 key enabler on sustainable estate, to be used in future acquisition and new build contexts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 y="0"/>
            <a:ext cx="10692384" cy="1438656"/>
          </a:xfrm>
          <a:prstGeom prst="rect">
            <a:avLst/>
          </a:prstGeom>
        </p:spPr>
      </p:pic>
      <p:cxnSp>
        <p:nvCxnSpPr>
          <p:cNvPr id="5" name="Straight Connector 4"/>
          <p:cNvCxnSpPr/>
          <p:nvPr/>
        </p:nvCxnSpPr>
        <p:spPr>
          <a:xfrm>
            <a:off x="330154" y="27908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98500" y="6979225"/>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2423135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3700" y="2105025"/>
            <a:ext cx="9624060" cy="5632311"/>
          </a:xfrm>
        </p:spPr>
        <p:txBody>
          <a:bodyPr/>
          <a:lstStyle/>
          <a:p>
            <a:r>
              <a:rPr lang="en-GB" sz="6000" dirty="0" smtClean="0">
                <a:latin typeface="Arial "/>
              </a:rPr>
              <a:t>Any questions?</a:t>
            </a:r>
          </a:p>
          <a:p>
            <a:endParaRPr lang="en-GB" sz="4550" dirty="0">
              <a:latin typeface="Arial "/>
            </a:endParaRPr>
          </a:p>
          <a:p>
            <a:endParaRPr lang="en-GB" sz="4550" dirty="0">
              <a:latin typeface="Arial "/>
              <a:hlinkClick r:id="rId2"/>
            </a:endParaRPr>
          </a:p>
          <a:p>
            <a:endParaRPr lang="en-GB" sz="4550" dirty="0" smtClean="0">
              <a:latin typeface="Arial "/>
              <a:hlinkClick r:id="rId2"/>
            </a:endParaRPr>
          </a:p>
          <a:p>
            <a:endParaRPr lang="en-GB" sz="4550" dirty="0">
              <a:latin typeface="Arial "/>
              <a:hlinkClick r:id="rId2"/>
            </a:endParaRPr>
          </a:p>
          <a:p>
            <a:r>
              <a:rPr lang="en-GB" sz="4400" dirty="0" smtClean="0">
                <a:latin typeface="Arial "/>
                <a:hlinkClick r:id="rId2"/>
              </a:rPr>
              <a:t>M.Higgins@ucl.ac.uk</a:t>
            </a:r>
            <a:endParaRPr lang="en-GB" sz="4400" dirty="0" smtClean="0">
              <a:latin typeface="Arial "/>
            </a:endParaRPr>
          </a:p>
          <a:p>
            <a:r>
              <a:rPr lang="en-GB" sz="4400" dirty="0" smtClean="0">
                <a:latin typeface="Arial "/>
              </a:rPr>
              <a:t>Ext: 58877</a:t>
            </a:r>
          </a:p>
          <a:p>
            <a:endParaRPr lang="en-GB" dirty="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 y="0"/>
            <a:ext cx="10692384" cy="1438656"/>
          </a:xfrm>
          <a:prstGeom prst="rect">
            <a:avLst/>
          </a:prstGeom>
        </p:spPr>
      </p:pic>
    </p:spTree>
    <p:extLst>
      <p:ext uri="{BB962C8B-B14F-4D97-AF65-F5344CB8AC3E}">
        <p14:creationId xmlns:p14="http://schemas.microsoft.com/office/powerpoint/2010/main" val="290834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0692384" cy="1438656"/>
          </a:xfrm>
          <a:prstGeom prst="rect">
            <a:avLst/>
          </a:prstGeom>
        </p:spPr>
      </p:pic>
      <p:sp>
        <p:nvSpPr>
          <p:cNvPr id="18" name="object 18"/>
          <p:cNvSpPr txBox="1"/>
          <p:nvPr/>
        </p:nvSpPr>
        <p:spPr>
          <a:xfrm>
            <a:off x="347300" y="290924"/>
            <a:ext cx="4008800" cy="307777"/>
          </a:xfrm>
          <a:prstGeom prst="rect">
            <a:avLst/>
          </a:prstGeom>
        </p:spPr>
        <p:txBody>
          <a:bodyPr vert="horz" wrap="square" lIns="0" tIns="0" rIns="0" bIns="0" rtlCol="0">
            <a:spAutoFit/>
          </a:bodyPr>
          <a:lstStyle/>
          <a:p>
            <a:pPr marL="12700">
              <a:lnSpc>
                <a:spcPct val="100000"/>
              </a:lnSpc>
            </a:pPr>
            <a:r>
              <a:rPr lang="en-GB" sz="2000" b="1" spc="-20" dirty="0" smtClean="0">
                <a:solidFill>
                  <a:srgbClr val="231F20"/>
                </a:solidFill>
                <a:latin typeface="Arial"/>
                <a:cs typeface="Arial"/>
              </a:rPr>
              <a:t>UCL HUMAN RESOURCES</a:t>
            </a:r>
            <a:endParaRPr sz="2000" dirty="0">
              <a:latin typeface="Arial"/>
              <a:cs typeface="Arial"/>
            </a:endParaRPr>
          </a:p>
        </p:txBody>
      </p:sp>
      <p:sp>
        <p:nvSpPr>
          <p:cNvPr id="29" name="TextBox 28"/>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
        <p:nvSpPr>
          <p:cNvPr id="8" name="TextBox 7"/>
          <p:cNvSpPr txBox="1"/>
          <p:nvPr/>
        </p:nvSpPr>
        <p:spPr>
          <a:xfrm>
            <a:off x="180000" y="2638425"/>
            <a:ext cx="10134600" cy="4401205"/>
          </a:xfrm>
          <a:prstGeom prst="rect">
            <a:avLst/>
          </a:prstGeom>
          <a:noFill/>
        </p:spPr>
        <p:txBody>
          <a:bodyPr wrap="square" numCol="1" rtlCol="0">
            <a:spAutoFit/>
          </a:bodyPr>
          <a:lstStyle/>
          <a:p>
            <a:pPr marL="457200" indent="-457200">
              <a:lnSpc>
                <a:spcPct val="150000"/>
              </a:lnSpc>
              <a:buFont typeface="Arial" panose="020B0604020202020204" pitchFamily="34" charset="0"/>
              <a:buChar char="•"/>
            </a:pPr>
            <a:r>
              <a:rPr lang="en-GB" sz="2800" dirty="0" smtClean="0">
                <a:latin typeface="Arial" charset="0"/>
                <a:ea typeface="Arial" charset="0"/>
                <a:cs typeface="Arial" charset="0"/>
              </a:rPr>
              <a:t>Is a benchmarking tool</a:t>
            </a:r>
          </a:p>
          <a:p>
            <a:pPr marL="457200" indent="-457200">
              <a:lnSpc>
                <a:spcPct val="150000"/>
              </a:lnSpc>
              <a:buFont typeface="Arial" panose="020B0604020202020204" pitchFamily="34" charset="0"/>
              <a:buChar char="•"/>
            </a:pPr>
            <a:r>
              <a:rPr lang="en-GB" sz="2800" dirty="0" smtClean="0">
                <a:latin typeface="Arial" charset="0"/>
                <a:ea typeface="Arial" charset="0"/>
                <a:cs typeface="Arial" charset="0"/>
              </a:rPr>
              <a:t>Is evidence based</a:t>
            </a:r>
          </a:p>
          <a:p>
            <a:pPr marL="457200" indent="-457200">
              <a:lnSpc>
                <a:spcPct val="150000"/>
              </a:lnSpc>
              <a:buFont typeface="Arial" panose="020B0604020202020204" pitchFamily="34" charset="0"/>
              <a:buChar char="•"/>
            </a:pPr>
            <a:r>
              <a:rPr lang="en-GB" sz="2800" dirty="0">
                <a:latin typeface="Arial" charset="0"/>
                <a:ea typeface="Arial" charset="0"/>
                <a:cs typeface="Arial" charset="0"/>
              </a:rPr>
              <a:t>M</a:t>
            </a:r>
            <a:r>
              <a:rPr lang="en-GB" sz="2800" dirty="0" smtClean="0">
                <a:latin typeface="Arial" charset="0"/>
                <a:ea typeface="Arial" charset="0"/>
                <a:cs typeface="Arial" charset="0"/>
              </a:rPr>
              <a:t>eans UCL can measure its performance, as with </a:t>
            </a:r>
            <a:r>
              <a:rPr lang="en-GB" sz="2800" dirty="0">
                <a:latin typeface="Arial" charset="0"/>
                <a:ea typeface="Arial" charset="0"/>
                <a:cs typeface="Arial" charset="0"/>
              </a:rPr>
              <a:t>A</a:t>
            </a:r>
            <a:r>
              <a:rPr lang="en-GB" sz="2800" dirty="0" smtClean="0">
                <a:latin typeface="Arial" charset="0"/>
                <a:ea typeface="Arial" charset="0"/>
                <a:cs typeface="Arial" charset="0"/>
              </a:rPr>
              <a:t>thena </a:t>
            </a:r>
            <a:r>
              <a:rPr lang="en-GB" sz="2800" dirty="0">
                <a:latin typeface="Arial" charset="0"/>
                <a:ea typeface="Arial" charset="0"/>
                <a:cs typeface="Arial" charset="0"/>
              </a:rPr>
              <a:t>S</a:t>
            </a:r>
            <a:r>
              <a:rPr lang="en-GB" sz="2800" dirty="0" smtClean="0">
                <a:latin typeface="Arial" charset="0"/>
                <a:ea typeface="Arial" charset="0"/>
                <a:cs typeface="Arial" charset="0"/>
              </a:rPr>
              <a:t>wan, Race </a:t>
            </a:r>
            <a:r>
              <a:rPr lang="en-GB" sz="2800" dirty="0">
                <a:latin typeface="Arial" charset="0"/>
                <a:ea typeface="Arial" charset="0"/>
                <a:cs typeface="Arial" charset="0"/>
              </a:rPr>
              <a:t>E</a:t>
            </a:r>
            <a:r>
              <a:rPr lang="en-GB" sz="2800" dirty="0" smtClean="0">
                <a:latin typeface="Arial" charset="0"/>
                <a:ea typeface="Arial" charset="0"/>
                <a:cs typeface="Arial" charset="0"/>
              </a:rPr>
              <a:t>quality </a:t>
            </a:r>
            <a:r>
              <a:rPr lang="en-GB" sz="2800" dirty="0">
                <a:latin typeface="Arial" charset="0"/>
                <a:ea typeface="Arial" charset="0"/>
                <a:cs typeface="Arial" charset="0"/>
              </a:rPr>
              <a:t>C</a:t>
            </a:r>
            <a:r>
              <a:rPr lang="en-GB" sz="2800" dirty="0" smtClean="0">
                <a:latin typeface="Arial" charset="0"/>
                <a:ea typeface="Arial" charset="0"/>
                <a:cs typeface="Arial" charset="0"/>
              </a:rPr>
              <a:t>harter </a:t>
            </a:r>
            <a:r>
              <a:rPr lang="en-GB" sz="2800" dirty="0">
                <a:latin typeface="Arial" charset="0"/>
                <a:ea typeface="Arial" charset="0"/>
                <a:cs typeface="Arial" charset="0"/>
              </a:rPr>
              <a:t>M</a:t>
            </a:r>
            <a:r>
              <a:rPr lang="en-GB" sz="2800" dirty="0" smtClean="0">
                <a:latin typeface="Arial" charset="0"/>
                <a:ea typeface="Arial" charset="0"/>
                <a:cs typeface="Arial" charset="0"/>
              </a:rPr>
              <a:t>ark and the </a:t>
            </a:r>
            <a:r>
              <a:rPr lang="en-GB" sz="2800" dirty="0">
                <a:latin typeface="Arial" charset="0"/>
                <a:ea typeface="Arial" charset="0"/>
                <a:cs typeface="Arial" charset="0"/>
              </a:rPr>
              <a:t>S</a:t>
            </a:r>
            <a:r>
              <a:rPr lang="en-GB" sz="2800" dirty="0" smtClean="0">
                <a:latin typeface="Arial" charset="0"/>
                <a:ea typeface="Arial" charset="0"/>
                <a:cs typeface="Arial" charset="0"/>
              </a:rPr>
              <a:t>tonewall </a:t>
            </a:r>
            <a:r>
              <a:rPr lang="en-GB" sz="2800" dirty="0">
                <a:latin typeface="Arial" charset="0"/>
                <a:ea typeface="Arial" charset="0"/>
                <a:cs typeface="Arial" charset="0"/>
              </a:rPr>
              <a:t>W</a:t>
            </a:r>
            <a:r>
              <a:rPr lang="en-GB" sz="2800" dirty="0" smtClean="0">
                <a:latin typeface="Arial" charset="0"/>
                <a:ea typeface="Arial" charset="0"/>
                <a:cs typeface="Arial" charset="0"/>
              </a:rPr>
              <a:t>orkplace </a:t>
            </a:r>
            <a:r>
              <a:rPr lang="en-GB" sz="2800" dirty="0">
                <a:latin typeface="Arial" charset="0"/>
                <a:ea typeface="Arial" charset="0"/>
                <a:cs typeface="Arial" charset="0"/>
              </a:rPr>
              <a:t>I</a:t>
            </a:r>
            <a:r>
              <a:rPr lang="en-GB" sz="2800" dirty="0" smtClean="0">
                <a:latin typeface="Arial" charset="0"/>
                <a:ea typeface="Arial" charset="0"/>
                <a:cs typeface="Arial" charset="0"/>
              </a:rPr>
              <a:t>ndex</a:t>
            </a:r>
          </a:p>
          <a:p>
            <a:pPr marL="457200" indent="-457200">
              <a:lnSpc>
                <a:spcPct val="150000"/>
              </a:lnSpc>
              <a:buFont typeface="Arial" panose="020B0604020202020204" pitchFamily="34" charset="0"/>
              <a:buChar char="•"/>
            </a:pPr>
            <a:r>
              <a:rPr lang="en-GB" sz="2800" dirty="0" smtClean="0">
                <a:latin typeface="Arial" charset="0"/>
                <a:ea typeface="Arial" charset="0"/>
                <a:cs typeface="Arial" charset="0"/>
              </a:rPr>
              <a:t>Growing in use in HEIs: MMU has just been awarded Gold</a:t>
            </a:r>
            <a:endParaRPr lang="en-GB" sz="2800" baseline="30000" dirty="0" smtClean="0">
              <a:latin typeface="Arial" charset="0"/>
              <a:ea typeface="Arial" charset="0"/>
              <a:cs typeface="Arial" charset="0"/>
            </a:endParaRPr>
          </a:p>
          <a:p>
            <a:pPr marL="457200" indent="-457200">
              <a:lnSpc>
                <a:spcPct val="150000"/>
              </a:lnSpc>
              <a:buFont typeface="Arial" panose="020B0604020202020204" pitchFamily="34" charset="0"/>
              <a:buChar char="•"/>
            </a:pPr>
            <a:endParaRPr lang="en-GB" sz="2800" baseline="30000" dirty="0">
              <a:latin typeface="Arial" charset="0"/>
              <a:ea typeface="Arial" charset="0"/>
              <a:cs typeface="Arial" charset="0"/>
            </a:endParaRPr>
          </a:p>
        </p:txBody>
      </p:sp>
      <p:sp>
        <p:nvSpPr>
          <p:cNvPr id="4" name="TextBox 3"/>
          <p:cNvSpPr txBox="1"/>
          <p:nvPr/>
        </p:nvSpPr>
        <p:spPr>
          <a:xfrm>
            <a:off x="249600" y="1640185"/>
            <a:ext cx="8610600" cy="792525"/>
          </a:xfrm>
          <a:prstGeom prst="rect">
            <a:avLst/>
          </a:prstGeom>
          <a:noFill/>
        </p:spPr>
        <p:txBody>
          <a:bodyPr wrap="square" rtlCol="0">
            <a:spAutoFit/>
          </a:bodyPr>
          <a:lstStyle/>
          <a:p>
            <a:r>
              <a:rPr lang="en-GB" sz="4550" dirty="0" smtClean="0">
                <a:latin typeface="Helvetica Neue Light"/>
              </a:rPr>
              <a:t>The Disability Standard:</a:t>
            </a:r>
            <a:endParaRPr lang="en-GB" sz="4550" dirty="0">
              <a:latin typeface="Helvetica Neue Light"/>
            </a:endParaRPr>
          </a:p>
        </p:txBody>
      </p:sp>
      <p:cxnSp>
        <p:nvCxnSpPr>
          <p:cNvPr id="10" name="Straight Connector 9"/>
          <p:cNvCxnSpPr/>
          <p:nvPr/>
        </p:nvCxnSpPr>
        <p:spPr>
          <a:xfrm>
            <a:off x="347300" y="26384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5579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
            <a:ext cx="10692384" cy="1438656"/>
          </a:xfrm>
          <a:prstGeom prst="rect">
            <a:avLst/>
          </a:prstGeom>
        </p:spPr>
      </p:pic>
      <p:sp>
        <p:nvSpPr>
          <p:cNvPr id="3" name="object 3"/>
          <p:cNvSpPr txBox="1">
            <a:spLocks noGrp="1"/>
          </p:cNvSpPr>
          <p:nvPr>
            <p:ph type="ctrTitle"/>
          </p:nvPr>
        </p:nvSpPr>
        <p:spPr>
          <a:xfrm>
            <a:off x="335095" y="1557173"/>
            <a:ext cx="9982200" cy="1400383"/>
          </a:xfrm>
          <a:prstGeom prst="rect">
            <a:avLst/>
          </a:prstGeom>
        </p:spPr>
        <p:txBody>
          <a:bodyPr vert="horz" wrap="square" lIns="0" tIns="0" rIns="0" bIns="0" rtlCol="0">
            <a:spAutoFit/>
          </a:bodyPr>
          <a:lstStyle/>
          <a:p>
            <a:pPr marL="12700" algn="l">
              <a:lnSpc>
                <a:spcPct val="100000"/>
              </a:lnSpc>
            </a:pPr>
            <a:r>
              <a:rPr lang="en-US" spc="-40" dirty="0"/>
              <a:t>The UCL DS Self-Assessment Team (SAT)</a:t>
            </a:r>
            <a:endParaRPr spc="-40" dirty="0"/>
          </a:p>
        </p:txBody>
      </p:sp>
      <p:sp>
        <p:nvSpPr>
          <p:cNvPr id="19" name="object 18"/>
          <p:cNvSpPr txBox="1"/>
          <p:nvPr/>
        </p:nvSpPr>
        <p:spPr>
          <a:xfrm>
            <a:off x="347300" y="290924"/>
            <a:ext cx="4008800" cy="307777"/>
          </a:xfrm>
          <a:prstGeom prst="rect">
            <a:avLst/>
          </a:prstGeom>
        </p:spPr>
        <p:txBody>
          <a:bodyPr vert="horz" wrap="square" lIns="0" tIns="0" rIns="0" bIns="0" rtlCol="0">
            <a:spAutoFit/>
          </a:bodyPr>
          <a:lstStyle/>
          <a:p>
            <a:pPr marL="12700">
              <a:lnSpc>
                <a:spcPct val="100000"/>
              </a:lnSpc>
            </a:pPr>
            <a:r>
              <a:rPr lang="en-GB" sz="2000" b="1" spc="-20" dirty="0">
                <a:solidFill>
                  <a:srgbClr val="231F20"/>
                </a:solidFill>
                <a:latin typeface="Arial"/>
                <a:cs typeface="Arial"/>
              </a:rPr>
              <a:t>UCL HUMAN RESOURCES</a:t>
            </a:r>
            <a:endParaRPr lang="en-GB" sz="2000" dirty="0">
              <a:latin typeface="Arial"/>
              <a:cs typeface="Arial"/>
            </a:endParaRPr>
          </a:p>
        </p:txBody>
      </p:sp>
      <p:cxnSp>
        <p:nvCxnSpPr>
          <p:cNvPr id="23" name="Straight Connector 22"/>
          <p:cNvCxnSpPr/>
          <p:nvPr/>
        </p:nvCxnSpPr>
        <p:spPr>
          <a:xfrm>
            <a:off x="335095" y="31718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
        <p:nvSpPr>
          <p:cNvPr id="4" name="TextBox 3"/>
          <p:cNvSpPr txBox="1"/>
          <p:nvPr/>
        </p:nvSpPr>
        <p:spPr>
          <a:xfrm>
            <a:off x="195118" y="3476625"/>
            <a:ext cx="9969500" cy="350865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800" dirty="0" smtClean="0">
                <a:latin typeface="Arial "/>
              </a:rPr>
              <a:t>Led by Rex Knight, Disability Equality Champion, the SAT is modelled on previous UCL Charter </a:t>
            </a:r>
            <a:r>
              <a:rPr lang="en-GB" sz="2800" dirty="0">
                <a:latin typeface="Arial "/>
              </a:rPr>
              <a:t>M</a:t>
            </a:r>
            <a:r>
              <a:rPr lang="en-GB" sz="2800" dirty="0" smtClean="0">
                <a:latin typeface="Arial "/>
              </a:rPr>
              <a:t>ark activity </a:t>
            </a:r>
          </a:p>
          <a:p>
            <a:pPr marL="285750" indent="-285750">
              <a:lnSpc>
                <a:spcPct val="150000"/>
              </a:lnSpc>
              <a:buFont typeface="Arial" panose="020B0604020202020204" pitchFamily="34" charset="0"/>
              <a:buChar char="•"/>
            </a:pPr>
            <a:r>
              <a:rPr lang="en-GB" sz="2800" dirty="0" smtClean="0">
                <a:latin typeface="Arial "/>
              </a:rPr>
              <a:t>10 influential managers from across UCL lead sub-teams each working on an area of the Standard</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7731" y="2966401"/>
            <a:ext cx="9916922" cy="3893374"/>
          </a:xfrm>
        </p:spPr>
        <p:txBody>
          <a:bodyPr/>
          <a:lstStyle/>
          <a:p>
            <a:pPr marL="285750" indent="-285750">
              <a:lnSpc>
                <a:spcPct val="150000"/>
              </a:lnSpc>
              <a:buFont typeface="Arial" panose="020B0604020202020204" pitchFamily="34" charset="0"/>
              <a:buChar char="•"/>
            </a:pPr>
            <a:r>
              <a:rPr lang="en-GB" sz="2800" dirty="0">
                <a:latin typeface="Arial "/>
              </a:rPr>
              <a:t>Sub-teams are made up of ‘Experts through </a:t>
            </a:r>
            <a:r>
              <a:rPr lang="en-GB" sz="2800" dirty="0" smtClean="0">
                <a:latin typeface="Arial "/>
              </a:rPr>
              <a:t>Experience’</a:t>
            </a:r>
          </a:p>
          <a:p>
            <a:pPr marL="285750" indent="-285750">
              <a:lnSpc>
                <a:spcPct val="150000"/>
              </a:lnSpc>
              <a:buFont typeface="Arial" panose="020B0604020202020204" pitchFamily="34" charset="0"/>
              <a:buChar char="•"/>
            </a:pPr>
            <a:r>
              <a:rPr lang="en-GB" sz="2800" dirty="0" smtClean="0">
                <a:latin typeface="Arial "/>
              </a:rPr>
              <a:t>The SAT is ‘mapping and gapping’, identifying evidence of our ‘strengths’ and areas where improvement is needed</a:t>
            </a:r>
          </a:p>
          <a:p>
            <a:pPr marL="285750" indent="-285750">
              <a:lnSpc>
                <a:spcPct val="150000"/>
              </a:lnSpc>
              <a:buFont typeface="Arial" panose="020B0604020202020204" pitchFamily="34" charset="0"/>
              <a:buChar char="•"/>
            </a:pPr>
            <a:r>
              <a:rPr lang="en-GB" sz="2800" dirty="0" smtClean="0">
                <a:latin typeface="Arial "/>
              </a:rPr>
              <a:t>Coherent, high level commitment is essential if Disability </a:t>
            </a:r>
            <a:r>
              <a:rPr lang="en-US" sz="2800" dirty="0">
                <a:latin typeface="Arial "/>
              </a:rPr>
              <a:t>Equality principles are to be embedded </a:t>
            </a:r>
            <a:endParaRPr lang="en-US" sz="2800" dirty="0" smtClean="0">
              <a:latin typeface="Arial "/>
            </a:endParaRPr>
          </a:p>
          <a:p>
            <a:pPr marL="285750" indent="-285750">
              <a:buFont typeface="Arial" panose="020B0604020202020204" pitchFamily="34" charset="0"/>
              <a:buChar char="•"/>
            </a:pPr>
            <a:endParaRPr lang="en-US" sz="2500" dirty="0" smtClean="0"/>
          </a:p>
          <a:p>
            <a:pPr marL="285750" indent="-285750">
              <a:buFont typeface="Arial" panose="020B0604020202020204" pitchFamily="34" charset="0"/>
              <a:buChar char="•"/>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
            <a:ext cx="10692384" cy="1438656"/>
          </a:xfrm>
          <a:prstGeom prst="rect">
            <a:avLst/>
          </a:prstGeom>
        </p:spPr>
      </p:pic>
      <p:sp>
        <p:nvSpPr>
          <p:cNvPr id="7" name="TextBox 6"/>
          <p:cNvSpPr txBox="1"/>
          <p:nvPr/>
        </p:nvSpPr>
        <p:spPr>
          <a:xfrm>
            <a:off x="241300" y="1517925"/>
            <a:ext cx="9916922" cy="792525"/>
          </a:xfrm>
          <a:prstGeom prst="rect">
            <a:avLst/>
          </a:prstGeom>
          <a:noFill/>
        </p:spPr>
        <p:txBody>
          <a:bodyPr wrap="square" rtlCol="0">
            <a:spAutoFit/>
          </a:bodyPr>
          <a:lstStyle/>
          <a:p>
            <a:r>
              <a:rPr lang="en-US" sz="4550" spc="-40" dirty="0">
                <a:latin typeface="Helvetica Neue Light"/>
              </a:rPr>
              <a:t>The UCL DS </a:t>
            </a:r>
            <a:r>
              <a:rPr lang="en-US" sz="4550" spc="-40" dirty="0" smtClean="0">
                <a:latin typeface="Helvetica Neue Light"/>
              </a:rPr>
              <a:t>SAT Team</a:t>
            </a:r>
            <a:endParaRPr lang="en-GB" sz="4550" dirty="0">
              <a:latin typeface="Helvetica Neue Light"/>
            </a:endParaRPr>
          </a:p>
        </p:txBody>
      </p:sp>
      <p:cxnSp>
        <p:nvCxnSpPr>
          <p:cNvPr id="8" name="Straight Connector 7"/>
          <p:cNvCxnSpPr/>
          <p:nvPr/>
        </p:nvCxnSpPr>
        <p:spPr>
          <a:xfrm>
            <a:off x="299761" y="26384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286414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1300" y="2994233"/>
            <a:ext cx="9916922" cy="3893374"/>
          </a:xfrm>
        </p:spPr>
        <p:txBody>
          <a:bodyPr/>
          <a:lstStyle/>
          <a:p>
            <a:pPr marL="285750" indent="-285750">
              <a:lnSpc>
                <a:spcPct val="150000"/>
              </a:lnSpc>
              <a:buFont typeface="Arial" panose="020B0604020202020204" pitchFamily="34" charset="0"/>
              <a:buChar char="•"/>
            </a:pPr>
            <a:r>
              <a:rPr lang="en-US" sz="2800" dirty="0" smtClean="0">
                <a:latin typeface="Arial "/>
              </a:rPr>
              <a:t>To change culture, middle management support is also vital </a:t>
            </a:r>
          </a:p>
          <a:p>
            <a:pPr marL="285750" indent="-285750">
              <a:lnSpc>
                <a:spcPct val="150000"/>
              </a:lnSpc>
              <a:buFont typeface="Arial" panose="020B0604020202020204" pitchFamily="34" charset="0"/>
              <a:buChar char="•"/>
            </a:pPr>
            <a:r>
              <a:rPr lang="en-US" sz="2800" dirty="0" smtClean="0">
                <a:latin typeface="Arial "/>
              </a:rPr>
              <a:t>E.g. proactive promotion of positive self-identification of Disabled Staff</a:t>
            </a:r>
          </a:p>
          <a:p>
            <a:pPr marL="285750" indent="-285750">
              <a:lnSpc>
                <a:spcPct val="150000"/>
              </a:lnSpc>
              <a:buFont typeface="Arial" panose="020B0604020202020204" pitchFamily="34" charset="0"/>
              <a:buChar char="•"/>
            </a:pPr>
            <a:r>
              <a:rPr lang="en-US" sz="2800" dirty="0" smtClean="0">
                <a:latin typeface="Arial "/>
              </a:rPr>
              <a:t>Encouraging declaration in staff demographic data integrity monitoring exercise</a:t>
            </a:r>
          </a:p>
          <a:p>
            <a:pPr marL="285750" indent="-285750">
              <a:buFont typeface="Arial" panose="020B0604020202020204" pitchFamily="34" charset="0"/>
              <a:buChar char="•"/>
            </a:pPr>
            <a:endParaRPr lang="en-US" sz="2500" dirty="0" smtClean="0"/>
          </a:p>
          <a:p>
            <a:pPr marL="285750" indent="-285750">
              <a:buFont typeface="Arial" panose="020B0604020202020204" pitchFamily="34" charset="0"/>
              <a:buChar char="•"/>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
            <a:ext cx="10692384" cy="1438656"/>
          </a:xfrm>
          <a:prstGeom prst="rect">
            <a:avLst/>
          </a:prstGeom>
        </p:spPr>
      </p:pic>
      <p:sp>
        <p:nvSpPr>
          <p:cNvPr id="7" name="TextBox 6"/>
          <p:cNvSpPr txBox="1"/>
          <p:nvPr/>
        </p:nvSpPr>
        <p:spPr>
          <a:xfrm>
            <a:off x="299761" y="1639420"/>
            <a:ext cx="9916922" cy="792525"/>
          </a:xfrm>
          <a:prstGeom prst="rect">
            <a:avLst/>
          </a:prstGeom>
          <a:noFill/>
        </p:spPr>
        <p:txBody>
          <a:bodyPr wrap="square" rtlCol="0">
            <a:spAutoFit/>
          </a:bodyPr>
          <a:lstStyle/>
          <a:p>
            <a:r>
              <a:rPr lang="en-US" sz="4550" spc="-40" dirty="0">
                <a:latin typeface="Helvetica Neue Light"/>
              </a:rPr>
              <a:t>The UCL DS </a:t>
            </a:r>
            <a:r>
              <a:rPr lang="en-US" sz="4550" spc="-40" dirty="0" smtClean="0">
                <a:latin typeface="Helvetica Neue Light"/>
              </a:rPr>
              <a:t>SAT Team</a:t>
            </a:r>
            <a:endParaRPr lang="en-GB" sz="4550" dirty="0">
              <a:latin typeface="Helvetica Neue Light"/>
            </a:endParaRPr>
          </a:p>
        </p:txBody>
      </p:sp>
      <p:cxnSp>
        <p:nvCxnSpPr>
          <p:cNvPr id="8" name="Straight Connector 7"/>
          <p:cNvCxnSpPr/>
          <p:nvPr/>
        </p:nvCxnSpPr>
        <p:spPr>
          <a:xfrm>
            <a:off x="299761" y="26384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336731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8500" y="2028825"/>
            <a:ext cx="9624060" cy="661720"/>
          </a:xfrm>
        </p:spPr>
        <p:txBody>
          <a:bodyPr/>
          <a:lstStyle/>
          <a:p>
            <a:endParaRPr lang="en-US" sz="2500" dirty="0" smtClean="0"/>
          </a:p>
          <a:p>
            <a:pPr marL="285750" indent="-285750">
              <a:buFont typeface="Arial" panose="020B0604020202020204" pitchFamily="34" charset="0"/>
              <a:buChar char="•"/>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
            <a:ext cx="10692384" cy="1438656"/>
          </a:xfrm>
          <a:prstGeom prst="rect">
            <a:avLst/>
          </a:prstGeom>
        </p:spPr>
      </p:pic>
      <p:sp>
        <p:nvSpPr>
          <p:cNvPr id="6" name="Title 1"/>
          <p:cNvSpPr>
            <a:spLocks noGrp="1"/>
          </p:cNvSpPr>
          <p:nvPr>
            <p:ph type="title"/>
          </p:nvPr>
        </p:nvSpPr>
        <p:spPr>
          <a:xfrm>
            <a:off x="368577" y="1534015"/>
            <a:ext cx="8596668" cy="786617"/>
          </a:xfrm>
        </p:spPr>
        <p:txBody>
          <a:bodyPr vert="horz" lIns="91440" tIns="45720" rIns="91440" bIns="45720" rtlCol="0" anchor="t">
            <a:normAutofit/>
          </a:bodyPr>
          <a:lstStyle/>
          <a:p>
            <a:r>
              <a:rPr lang="en-US" sz="4550" dirty="0">
                <a:latin typeface="Helvetica Neue Light"/>
                <a:cs typeface="Arial" panose="020B0604020202020204" pitchFamily="34" charset="0"/>
              </a:rPr>
              <a:t>10 Areas of the Standard </a:t>
            </a:r>
            <a:endParaRPr lang="en-GB" sz="4550" dirty="0">
              <a:latin typeface="Helvetica Neue Light"/>
              <a:cs typeface="Arial" panose="020B0604020202020204" pitchFamily="34" charset="0"/>
            </a:endParaRPr>
          </a:p>
        </p:txBody>
      </p:sp>
      <p:sp>
        <p:nvSpPr>
          <p:cNvPr id="8" name="TextBox 7"/>
          <p:cNvSpPr txBox="1"/>
          <p:nvPr/>
        </p:nvSpPr>
        <p:spPr>
          <a:xfrm>
            <a:off x="368576" y="2604549"/>
            <a:ext cx="4368523" cy="489364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Commitment</a:t>
            </a:r>
          </a:p>
          <a:p>
            <a:pPr marL="285750" indent="-28575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Know How</a:t>
            </a:r>
          </a:p>
          <a:p>
            <a:pPr marL="285750" indent="-28575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Adjustments</a:t>
            </a:r>
          </a:p>
          <a:p>
            <a:pPr marL="285750" indent="-28575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Recruitment</a:t>
            </a:r>
          </a:p>
          <a:p>
            <a:pPr marL="285750" indent="-28575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Retention</a:t>
            </a:r>
          </a:p>
          <a:p>
            <a:pPr marL="285750" indent="-28575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Products and Services</a:t>
            </a:r>
          </a:p>
          <a:p>
            <a:pPr marL="285750" indent="-285750">
              <a:lnSpc>
                <a:spcPct val="150000"/>
              </a:lnSpc>
              <a:buFont typeface="Arial" panose="020B0604020202020204" pitchFamily="34" charset="0"/>
              <a:buChar char="•"/>
            </a:pPr>
            <a:endParaRPr lang="en-GB" sz="2800" dirty="0" smtClean="0"/>
          </a:p>
          <a:p>
            <a:endParaRPr lang="en-GB" dirty="0" smtClean="0"/>
          </a:p>
        </p:txBody>
      </p:sp>
      <p:sp>
        <p:nvSpPr>
          <p:cNvPr id="9" name="TextBox 8"/>
          <p:cNvSpPr txBox="1"/>
          <p:nvPr/>
        </p:nvSpPr>
        <p:spPr>
          <a:xfrm>
            <a:off x="5330000" y="2651419"/>
            <a:ext cx="4283899"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Suppliers </a:t>
            </a:r>
            <a:r>
              <a:rPr lang="en-GB" sz="2800" dirty="0">
                <a:latin typeface="Arial" panose="020B0604020202020204" pitchFamily="34" charset="0"/>
                <a:cs typeface="Arial" panose="020B0604020202020204" pitchFamily="34" charset="0"/>
              </a:rPr>
              <a:t>and Partners</a:t>
            </a:r>
          </a:p>
          <a:p>
            <a:pPr marL="285750" indent="-28575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Communication</a:t>
            </a:r>
          </a:p>
          <a:p>
            <a:pPr marL="285750" indent="-28575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Premises</a:t>
            </a:r>
          </a:p>
          <a:p>
            <a:pPr marL="285750" indent="-28575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Information and Communication Technology</a:t>
            </a:r>
          </a:p>
          <a:p>
            <a:endParaRPr lang="en-GB" dirty="0"/>
          </a:p>
        </p:txBody>
      </p:sp>
      <p:cxnSp>
        <p:nvCxnSpPr>
          <p:cNvPr id="10" name="Straight Connector 9"/>
          <p:cNvCxnSpPr/>
          <p:nvPr/>
        </p:nvCxnSpPr>
        <p:spPr>
          <a:xfrm>
            <a:off x="241300" y="24860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104327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8500" y="2028825"/>
            <a:ext cx="9624060" cy="661720"/>
          </a:xfrm>
        </p:spPr>
        <p:txBody>
          <a:bodyPr/>
          <a:lstStyle/>
          <a:p>
            <a:endParaRPr lang="en-US" sz="2500" dirty="0" smtClean="0"/>
          </a:p>
          <a:p>
            <a:pPr marL="285750" indent="-285750">
              <a:buFont typeface="Arial" panose="020B0604020202020204" pitchFamily="34" charset="0"/>
              <a:buChar char="•"/>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
            <a:ext cx="10692384" cy="1438656"/>
          </a:xfrm>
          <a:prstGeom prst="rect">
            <a:avLst/>
          </a:prstGeom>
        </p:spPr>
      </p:pic>
      <p:sp>
        <p:nvSpPr>
          <p:cNvPr id="6" name="Title 1"/>
          <p:cNvSpPr>
            <a:spLocks noGrp="1"/>
          </p:cNvSpPr>
          <p:nvPr>
            <p:ph type="title"/>
          </p:nvPr>
        </p:nvSpPr>
        <p:spPr>
          <a:xfrm>
            <a:off x="171700" y="1612927"/>
            <a:ext cx="10300954" cy="786617"/>
          </a:xfrm>
        </p:spPr>
        <p:txBody>
          <a:bodyPr vert="horz" lIns="91440" tIns="45720" rIns="91440" bIns="45720" rtlCol="0" anchor="t">
            <a:noAutofit/>
          </a:bodyPr>
          <a:lstStyle/>
          <a:p>
            <a:r>
              <a:rPr lang="en-GB" sz="4550" dirty="0" smtClean="0">
                <a:latin typeface="Helvetica Neue Light"/>
              </a:rPr>
              <a:t>Your role in helping to lead this change</a:t>
            </a:r>
            <a:endParaRPr lang="en-GB" sz="4550" dirty="0">
              <a:latin typeface="Helvetica Neue Light"/>
            </a:endParaRPr>
          </a:p>
        </p:txBody>
      </p:sp>
      <p:sp>
        <p:nvSpPr>
          <p:cNvPr id="2" name="TextBox 1"/>
          <p:cNvSpPr txBox="1"/>
          <p:nvPr/>
        </p:nvSpPr>
        <p:spPr>
          <a:xfrm>
            <a:off x="317500" y="3151797"/>
            <a:ext cx="9448800" cy="3385542"/>
          </a:xfrm>
          <a:prstGeom prst="rect">
            <a:avLst/>
          </a:prstGeom>
          <a:noFill/>
        </p:spPr>
        <p:txBody>
          <a:bodyPr wrap="square" rtlCol="0">
            <a:spAutoFit/>
          </a:bodyPr>
          <a:lstStyle/>
          <a:p>
            <a:r>
              <a:rPr lang="en-GB" sz="2800" dirty="0" smtClean="0">
                <a:latin typeface="Arial "/>
              </a:rPr>
              <a:t>In the short term:</a:t>
            </a:r>
          </a:p>
          <a:p>
            <a:endParaRPr lang="en-GB" sz="2800" dirty="0" smtClean="0">
              <a:latin typeface="Arial "/>
            </a:endParaRPr>
          </a:p>
          <a:p>
            <a:pPr marL="285750" indent="-285750">
              <a:buFont typeface="Arial" panose="020B0604020202020204" pitchFamily="34" charset="0"/>
              <a:buChar char="•"/>
            </a:pPr>
            <a:r>
              <a:rPr lang="en-GB" sz="2800" dirty="0" smtClean="0">
                <a:latin typeface="Arial "/>
              </a:rPr>
              <a:t>Contribute evidence to the self-assessment sub-teams </a:t>
            </a:r>
          </a:p>
          <a:p>
            <a:pPr marL="285750" indent="-285750">
              <a:buFont typeface="Arial" panose="020B0604020202020204" pitchFamily="34" charset="0"/>
              <a:buChar char="•"/>
            </a:pPr>
            <a:r>
              <a:rPr lang="en-GB" sz="2800" dirty="0" smtClean="0">
                <a:latin typeface="Arial "/>
              </a:rPr>
              <a:t>Examples of reasonable adjustments for staff and students</a:t>
            </a:r>
          </a:p>
          <a:p>
            <a:pPr marL="285750" indent="-285750">
              <a:buFont typeface="Arial" panose="020B0604020202020204" pitchFamily="34" charset="0"/>
              <a:buChar char="•"/>
            </a:pPr>
            <a:r>
              <a:rPr lang="en-GB" sz="2800" dirty="0" smtClean="0">
                <a:latin typeface="Arial "/>
              </a:rPr>
              <a:t>Tell us about good practice in recruitment; successful positive action etc</a:t>
            </a:r>
            <a:r>
              <a:rPr lang="en-GB" sz="2800" dirty="0">
                <a:latin typeface="Arial "/>
              </a:rPr>
              <a:t>.</a:t>
            </a:r>
            <a:endParaRPr lang="en-GB" sz="2800" dirty="0" smtClean="0">
              <a:latin typeface="Arial "/>
            </a:endParaRPr>
          </a:p>
          <a:p>
            <a:endParaRPr lang="en-GB" dirty="0"/>
          </a:p>
        </p:txBody>
      </p:sp>
      <p:cxnSp>
        <p:nvCxnSpPr>
          <p:cNvPr id="9" name="Straight Connector 8"/>
          <p:cNvCxnSpPr/>
          <p:nvPr/>
        </p:nvCxnSpPr>
        <p:spPr>
          <a:xfrm>
            <a:off x="171700" y="2562225"/>
            <a:ext cx="1015086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3737887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649817"/>
            <a:ext cx="10439400" cy="1400383"/>
          </a:xfrm>
        </p:spPr>
        <p:txBody>
          <a:bodyPr/>
          <a:lstStyle/>
          <a:p>
            <a:r>
              <a:rPr lang="en-GB" sz="4550" dirty="0" smtClean="0">
                <a:latin typeface="Helvetica Neue Light"/>
              </a:rPr>
              <a:t>Your role in helping to lead this change	</a:t>
            </a:r>
            <a:endParaRPr lang="en-GB" sz="4550" dirty="0">
              <a:latin typeface="Helvetica Neue Light"/>
            </a:endParaRPr>
          </a:p>
        </p:txBody>
      </p:sp>
      <p:sp>
        <p:nvSpPr>
          <p:cNvPr id="3" name="Text Placeholder 2"/>
          <p:cNvSpPr>
            <a:spLocks noGrp="1"/>
          </p:cNvSpPr>
          <p:nvPr>
            <p:ph type="body" idx="1"/>
          </p:nvPr>
        </p:nvSpPr>
        <p:spPr>
          <a:xfrm>
            <a:off x="358222" y="3248026"/>
            <a:ext cx="9624060" cy="2862322"/>
          </a:xfrm>
        </p:spPr>
        <p:txBody>
          <a:bodyPr/>
          <a:lstStyle/>
          <a:p>
            <a:pPr marL="285750" indent="-285750">
              <a:buFont typeface="Arial" panose="020B0604020202020204" pitchFamily="34" charset="0"/>
              <a:buChar char="•"/>
            </a:pPr>
            <a:r>
              <a:rPr lang="en-GB" sz="2800" dirty="0" smtClean="0">
                <a:latin typeface="Arial "/>
              </a:rPr>
              <a:t>There is a strategic commitment to change practice so as to incorporate accessibility into planning improvements in the UCL </a:t>
            </a:r>
            <a:r>
              <a:rPr lang="en-GB" sz="2800" dirty="0">
                <a:latin typeface="Arial "/>
              </a:rPr>
              <a:t>ICT, estates, communications and local management </a:t>
            </a:r>
            <a:r>
              <a:rPr lang="en-GB" sz="2800" dirty="0" smtClean="0">
                <a:latin typeface="Arial "/>
              </a:rPr>
              <a:t>infrastructure</a:t>
            </a:r>
          </a:p>
          <a:p>
            <a:pPr marL="285750" indent="-285750">
              <a:buFont typeface="Arial" panose="020B0604020202020204" pitchFamily="34" charset="0"/>
              <a:buChar char="•"/>
            </a:pPr>
            <a:r>
              <a:rPr lang="en-GB" sz="2800" dirty="0" smtClean="0">
                <a:latin typeface="Arial "/>
              </a:rPr>
              <a:t>UCL will submit for an external evaluation under the DS at the end of the calendar year</a:t>
            </a:r>
          </a:p>
          <a:p>
            <a:pPr marL="285750" indent="-285750">
              <a:buFont typeface="Arial" panose="020B0604020202020204" pitchFamily="34" charset="0"/>
              <a:buChar char="•"/>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
            <a:ext cx="10692384" cy="1438656"/>
          </a:xfrm>
          <a:prstGeom prst="rect">
            <a:avLst/>
          </a:prstGeom>
        </p:spPr>
      </p:pic>
      <p:cxnSp>
        <p:nvCxnSpPr>
          <p:cNvPr id="6" name="Straight Connector 5"/>
          <p:cNvCxnSpPr/>
          <p:nvPr/>
        </p:nvCxnSpPr>
        <p:spPr>
          <a:xfrm>
            <a:off x="358222" y="25622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1316756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565" y="1814876"/>
            <a:ext cx="10439400" cy="1400383"/>
          </a:xfrm>
        </p:spPr>
        <p:txBody>
          <a:bodyPr/>
          <a:lstStyle/>
          <a:p>
            <a:r>
              <a:rPr lang="en-GB" sz="4550" dirty="0" smtClean="0">
                <a:latin typeface="Helvetica Neue Light"/>
              </a:rPr>
              <a:t>Your role in helping to lead this change	</a:t>
            </a:r>
            <a:endParaRPr lang="en-GB" sz="4550" dirty="0">
              <a:latin typeface="Helvetica Neue Light"/>
            </a:endParaRPr>
          </a:p>
        </p:txBody>
      </p:sp>
      <p:sp>
        <p:nvSpPr>
          <p:cNvPr id="3" name="Text Placeholder 2"/>
          <p:cNvSpPr>
            <a:spLocks noGrp="1"/>
          </p:cNvSpPr>
          <p:nvPr>
            <p:ph type="body" idx="1"/>
          </p:nvPr>
        </p:nvSpPr>
        <p:spPr>
          <a:xfrm>
            <a:off x="372543" y="3458512"/>
            <a:ext cx="9624060" cy="2862322"/>
          </a:xfrm>
        </p:spPr>
        <p:txBody>
          <a:bodyPr/>
          <a:lstStyle/>
          <a:p>
            <a:pPr marL="285750" indent="-285750">
              <a:buFont typeface="Arial" panose="020B0604020202020204" pitchFamily="34" charset="0"/>
              <a:buChar char="•"/>
            </a:pPr>
            <a:r>
              <a:rPr lang="en-GB" sz="2800" dirty="0">
                <a:latin typeface="Arial "/>
              </a:rPr>
              <a:t>BDF will produce a report to guide our future actions in improving inclusion at </a:t>
            </a:r>
            <a:r>
              <a:rPr lang="en-GB" sz="2800" dirty="0" smtClean="0">
                <a:latin typeface="Arial "/>
              </a:rPr>
              <a:t>UCL</a:t>
            </a:r>
          </a:p>
          <a:p>
            <a:pPr marL="285750" indent="-285750">
              <a:buFont typeface="Arial" panose="020B0604020202020204" pitchFamily="34" charset="0"/>
              <a:buChar char="•"/>
            </a:pPr>
            <a:r>
              <a:rPr lang="en-GB" sz="2800" dirty="0" smtClean="0">
                <a:latin typeface="Arial "/>
              </a:rPr>
              <a:t>You </a:t>
            </a:r>
            <a:r>
              <a:rPr lang="en-GB" sz="2800" dirty="0">
                <a:latin typeface="Arial "/>
              </a:rPr>
              <a:t>are essential to this process</a:t>
            </a:r>
          </a:p>
          <a:p>
            <a:pPr marL="285750" indent="-285750" algn="l" rtl="0">
              <a:buFont typeface="Arial" panose="020B0604020202020204" pitchFamily="34" charset="0"/>
              <a:buChar char="•"/>
            </a:pPr>
            <a:r>
              <a:rPr lang="en-GB" sz="2800" dirty="0">
                <a:latin typeface="Arial "/>
              </a:rPr>
              <a:t>You will need to ensure that changes take place locally within your department, Faculty and School which welcome and include Disabled Staff and students</a:t>
            </a:r>
          </a:p>
          <a:p>
            <a:pPr marL="285750" indent="-285750">
              <a:buFont typeface="Arial" panose="020B0604020202020204" pitchFamily="34" charset="0"/>
              <a:buChar char="•"/>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
            <a:ext cx="10692384" cy="1438656"/>
          </a:xfrm>
          <a:prstGeom prst="rect">
            <a:avLst/>
          </a:prstGeom>
        </p:spPr>
      </p:pic>
      <p:cxnSp>
        <p:nvCxnSpPr>
          <p:cNvPr id="6" name="Straight Connector 5"/>
          <p:cNvCxnSpPr/>
          <p:nvPr/>
        </p:nvCxnSpPr>
        <p:spPr>
          <a:xfrm>
            <a:off x="341040" y="2714625"/>
            <a:ext cx="98000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98500" y="6807339"/>
            <a:ext cx="3856400" cy="707886"/>
          </a:xfrm>
          <a:prstGeom prst="rect">
            <a:avLst/>
          </a:prstGeom>
          <a:noFill/>
        </p:spPr>
        <p:txBody>
          <a:bodyPr wrap="square" rtlCol="0">
            <a:spAutoFit/>
          </a:bodyPr>
          <a:lstStyle/>
          <a:p>
            <a:r>
              <a:rPr lang="en-GB" sz="4000" b="1" baseline="30000" dirty="0" err="1" smtClean="0">
                <a:latin typeface="Arial" charset="0"/>
                <a:ea typeface="Arial" charset="0"/>
                <a:cs typeface="Arial" charset="0"/>
              </a:rPr>
              <a:t>www.ucl.ac.uk</a:t>
            </a:r>
            <a:r>
              <a:rPr lang="en-GB" sz="4000" b="1" baseline="30000" dirty="0" smtClean="0">
                <a:latin typeface="Arial" charset="0"/>
                <a:ea typeface="Arial" charset="0"/>
                <a:cs typeface="Arial" charset="0"/>
              </a:rPr>
              <a:t>/hr</a:t>
            </a:r>
            <a:endParaRPr lang="en-US" sz="4000" b="1" dirty="0"/>
          </a:p>
        </p:txBody>
      </p:sp>
    </p:spTree>
    <p:extLst>
      <p:ext uri="{BB962C8B-B14F-4D97-AF65-F5344CB8AC3E}">
        <p14:creationId xmlns:p14="http://schemas.microsoft.com/office/powerpoint/2010/main" val="728189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2211</TotalTime>
  <Words>1145</Words>
  <Application>Microsoft Office PowerPoint</Application>
  <PresentationFormat>Custom</PresentationFormat>
  <Paragraphs>108</Paragraphs>
  <Slides>13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vt:lpstr>
      <vt:lpstr>Arial Rounded MT Bold</vt:lpstr>
      <vt:lpstr>Calibri</vt:lpstr>
      <vt:lpstr>Helvetica Neue Light</vt:lpstr>
      <vt:lpstr>Times New Roman</vt:lpstr>
      <vt:lpstr>Wingdings</vt:lpstr>
      <vt:lpstr>Office Theme</vt:lpstr>
      <vt:lpstr>PowerPoint Presentation</vt:lpstr>
      <vt:lpstr>PowerPoint Presentation</vt:lpstr>
      <vt:lpstr>The UCL DS Self-Assessment Team (SAT)</vt:lpstr>
      <vt:lpstr>PowerPoint Presentation</vt:lpstr>
      <vt:lpstr>PowerPoint Presentation</vt:lpstr>
      <vt:lpstr>10 Areas of the Standard </vt:lpstr>
      <vt:lpstr>Your role in helping to lead this change</vt:lpstr>
      <vt:lpstr>Your role in helping to lead this change </vt:lpstr>
      <vt:lpstr>Your role in helping to lead this change </vt:lpstr>
      <vt:lpstr>Strategic Actions proposed by the SAT (thus far)</vt:lpstr>
      <vt:lpstr>Strategic Actions</vt:lpstr>
      <vt:lpstr>Strategic Actions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Samantha Pickett</dc:creator>
  <cp:lastModifiedBy>Samantha Pickett</cp:lastModifiedBy>
  <cp:revision>55</cp:revision>
  <cp:lastPrinted>2016-11-16T13:55:56Z</cp:lastPrinted>
  <dcterms:created xsi:type="dcterms:W3CDTF">2016-01-20T15:22:41Z</dcterms:created>
  <dcterms:modified xsi:type="dcterms:W3CDTF">2017-06-20T12:27:31Z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2016-01-20T00:00:00Z</vt:filetime>
  </property>
  <property fmtid="{D5CDD505-2E9C-101B-9397-08002B2CF9AE}" pid="3" name="Creator">
    <vt:lpwstr>Adobe InDesign CC 2015 (Macintosh)</vt:lpwstr>
  </property>
  <property fmtid="{D5CDD505-2E9C-101B-9397-08002B2CF9AE}" pid="4" name="LastSaved">
    <vt:filetime>2016-01-20T00:00:00Z</vt:filetime>
  </property>
</Properties>
</file>