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handoutMasterIdLst>
    <p:handoutMasterId r:id="rId7"/>
  </p:handoutMasterIdLst>
  <p:sldIdLst>
    <p:sldId id="259" r:id="rId2"/>
    <p:sldId id="260" r:id="rId3"/>
    <p:sldId id="261" r:id="rId4"/>
    <p:sldId id="263"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8">
          <p15:clr>
            <a:srgbClr val="A4A3A4"/>
          </p15:clr>
        </p15:guide>
        <p15:guide id="2" orient="horz" pos="1706">
          <p15:clr>
            <a:srgbClr val="A4A3A4"/>
          </p15:clr>
        </p15:guide>
        <p15:guide id="3" orient="horz" pos="2840">
          <p15:clr>
            <a:srgbClr val="A4A3A4"/>
          </p15:clr>
        </p15:guide>
        <p15:guide id="4" orient="horz" pos="3884">
          <p15:clr>
            <a:srgbClr val="A4A3A4"/>
          </p15:clr>
        </p15:guide>
        <p15:guide id="5" pos="208">
          <p15:clr>
            <a:srgbClr val="A4A3A4"/>
          </p15:clr>
        </p15:guide>
        <p15:guide id="6" pos="2018">
          <p15:clr>
            <a:srgbClr val="A4A3A4"/>
          </p15:clr>
        </p15:guide>
        <p15:guide id="7" pos="5556">
          <p15:clr>
            <a:srgbClr val="A4A3A4"/>
          </p15:clr>
        </p15:guide>
        <p15:guide id="8" pos="374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Cope" initials="M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FF2"/>
    <a:srgbClr val="E9D1DD"/>
    <a:srgbClr val="E5F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72539" autoAdjust="0"/>
  </p:normalViewPr>
  <p:slideViewPr>
    <p:cSldViewPr>
      <p:cViewPr varScale="1">
        <p:scale>
          <a:sx n="84" d="100"/>
          <a:sy n="84" d="100"/>
        </p:scale>
        <p:origin x="-2430" y="-78"/>
      </p:cViewPr>
      <p:guideLst>
        <p:guide orient="horz" pos="578"/>
        <p:guide orient="horz" pos="1706"/>
        <p:guide orient="horz" pos="2840"/>
        <p:guide orient="horz" pos="3884"/>
        <p:guide pos="208"/>
        <p:guide pos="2018"/>
        <p:guide pos="5556"/>
        <p:guide pos="3742"/>
      </p:guideLst>
    </p:cSldViewPr>
  </p:slideViewPr>
  <p:outlineViewPr>
    <p:cViewPr>
      <p:scale>
        <a:sx n="33" d="100"/>
        <a:sy n="33" d="100"/>
      </p:scale>
      <p:origin x="0" y="-9264"/>
    </p:cViewPr>
  </p:outlineViewPr>
  <p:notesTextViewPr>
    <p:cViewPr>
      <p:scale>
        <a:sx n="100" d="100"/>
        <a:sy n="100" d="100"/>
      </p:scale>
      <p:origin x="0" y="0"/>
    </p:cViewPr>
  </p:notesTextViewPr>
  <p:sorterViewPr>
    <p:cViewPr>
      <p:scale>
        <a:sx n="190" d="100"/>
        <a:sy n="1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661DA6-6E68-4BD5-AD73-D1A06C19EC88}" type="datetimeFigureOut">
              <a:rPr lang="en-GB" smtClean="0"/>
              <a:pPr/>
              <a:t>25/03/2015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462D14-341D-4F3D-91A2-2E6F1909F6E8}" type="slidenum">
              <a:rPr lang="en-GB" smtClean="0"/>
              <a:pPr/>
              <a:t>‹#›</a:t>
            </a:fld>
            <a:endParaRPr lang="en-GB"/>
          </a:p>
        </p:txBody>
      </p:sp>
    </p:spTree>
    <p:extLst>
      <p:ext uri="{BB962C8B-B14F-4D97-AF65-F5344CB8AC3E}">
        <p14:creationId xmlns:p14="http://schemas.microsoft.com/office/powerpoint/2010/main" val="1893102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3F6918-5FFD-4F8F-A4BD-91C20485C05D}" type="datetimeFigureOut">
              <a:rPr lang="en-GB" smtClean="0"/>
              <a:pPr/>
              <a:t>25/03/2015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7D6BA-F03B-4766-9ED8-7A570971C124}" type="slidenum">
              <a:rPr lang="en-GB" smtClean="0"/>
              <a:pPr/>
              <a:t>‹#›</a:t>
            </a:fld>
            <a:endParaRPr lang="en-GB"/>
          </a:p>
        </p:txBody>
      </p:sp>
    </p:spTree>
    <p:extLst>
      <p:ext uri="{BB962C8B-B14F-4D97-AF65-F5344CB8AC3E}">
        <p14:creationId xmlns:p14="http://schemas.microsoft.com/office/powerpoint/2010/main" val="410636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A key vision for the future of Professional Services in UCL involves a review of current working practises to make improvements in the way we work together both collaboratively and individually in our respective Divisions. </a:t>
            </a:r>
          </a:p>
          <a:p>
            <a:endParaRPr lang="en-GB" sz="1200" dirty="0" smtClean="0"/>
          </a:p>
          <a:p>
            <a:r>
              <a:rPr lang="en-GB" sz="1200" dirty="0" smtClean="0"/>
              <a:t>Cultural change is needed within Professional Services to embrace new ways of working to allow us to work </a:t>
            </a:r>
            <a:r>
              <a:rPr lang="en-GB" sz="1200" b="1" i="1" dirty="0" smtClean="0"/>
              <a:t>smarter</a:t>
            </a:r>
            <a:r>
              <a:rPr lang="en-GB" sz="1200" dirty="0" smtClean="0"/>
              <a:t>, to maximise our productivity and become more</a:t>
            </a:r>
            <a:r>
              <a:rPr lang="en-GB" sz="1200" b="1" dirty="0" smtClean="0"/>
              <a:t> agile</a:t>
            </a:r>
            <a:r>
              <a:rPr lang="en-GB" sz="1200" dirty="0" smtClean="0"/>
              <a:t> workforce.</a:t>
            </a:r>
            <a:br>
              <a:rPr lang="en-GB" sz="1200" dirty="0" smtClean="0"/>
            </a:br>
            <a:endParaRPr lang="en-GB" sz="1200" dirty="0" smtClean="0"/>
          </a:p>
          <a:p>
            <a:endParaRPr lang="en-GB" sz="1200" dirty="0" smtClean="0"/>
          </a:p>
          <a:p>
            <a:endParaRPr lang="en-GB" dirty="0"/>
          </a:p>
        </p:txBody>
      </p:sp>
      <p:sp>
        <p:nvSpPr>
          <p:cNvPr id="4" name="Slide Number Placeholder 3"/>
          <p:cNvSpPr>
            <a:spLocks noGrp="1"/>
          </p:cNvSpPr>
          <p:nvPr>
            <p:ph type="sldNum" sz="quarter" idx="10"/>
          </p:nvPr>
        </p:nvSpPr>
        <p:spPr/>
        <p:txBody>
          <a:bodyPr/>
          <a:lstStyle/>
          <a:p>
            <a:fld id="{79CC3DAA-BCF6-4BD4-A493-4AFC7323E460}" type="slidenum">
              <a:rPr lang="en-GB" smtClean="0"/>
              <a:pPr/>
              <a:t>1</a:t>
            </a:fld>
            <a:endParaRPr lang="en-GB" dirty="0"/>
          </a:p>
        </p:txBody>
      </p:sp>
    </p:spTree>
    <p:extLst>
      <p:ext uri="{BB962C8B-B14F-4D97-AF65-F5344CB8AC3E}">
        <p14:creationId xmlns:p14="http://schemas.microsoft.com/office/powerpoint/2010/main" val="214149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CC3DAA-BCF6-4BD4-A493-4AFC7323E460}" type="slidenum">
              <a:rPr lang="en-GB" smtClean="0"/>
              <a:pPr/>
              <a:t>2</a:t>
            </a:fld>
            <a:endParaRPr lang="en-GB" dirty="0"/>
          </a:p>
        </p:txBody>
      </p:sp>
    </p:spTree>
    <p:extLst>
      <p:ext uri="{BB962C8B-B14F-4D97-AF65-F5344CB8AC3E}">
        <p14:creationId xmlns:p14="http://schemas.microsoft.com/office/powerpoint/2010/main" val="402907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CC3DAA-BCF6-4BD4-A493-4AFC7323E460}" type="slidenum">
              <a:rPr lang="en-GB" smtClean="0"/>
              <a:pPr/>
              <a:t>3</a:t>
            </a:fld>
            <a:endParaRPr lang="en-GB" dirty="0"/>
          </a:p>
        </p:txBody>
      </p:sp>
    </p:spTree>
    <p:extLst>
      <p:ext uri="{BB962C8B-B14F-4D97-AF65-F5344CB8AC3E}">
        <p14:creationId xmlns:p14="http://schemas.microsoft.com/office/powerpoint/2010/main" val="3436568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i="1" dirty="0" smtClean="0"/>
              <a:t>Agile working</a:t>
            </a:r>
            <a:r>
              <a:rPr lang="en-GB" sz="1200" dirty="0" smtClean="0"/>
              <a:t> has a number of benefits, and this is not just being implemented to reduce the footprint that Professional Services occupies. </a:t>
            </a:r>
            <a:br>
              <a:rPr lang="en-GB" sz="1200" dirty="0" smtClean="0"/>
            </a:br>
            <a:endParaRPr lang="en-GB" sz="1200" dirty="0" smtClean="0"/>
          </a:p>
          <a:p>
            <a:r>
              <a:rPr lang="en-GB" sz="1200" dirty="0" smtClean="0"/>
              <a:t>Freedom to work in the best location making the best use of time and resources enabling staff to work wherever they will be most productive</a:t>
            </a:r>
            <a:br>
              <a:rPr lang="en-GB" sz="1200" dirty="0" smtClean="0"/>
            </a:br>
            <a:endParaRPr lang="en-GB" sz="1200" dirty="0" smtClean="0"/>
          </a:p>
          <a:p>
            <a:r>
              <a:rPr lang="en-GB" sz="1200" dirty="0" smtClean="0"/>
              <a:t>Offering staff independence from a fix desk location and allowing teams to work more flexibly and improve cross-divisional collaboration</a:t>
            </a:r>
            <a:br>
              <a:rPr lang="en-GB" sz="1200" dirty="0" smtClean="0"/>
            </a:br>
            <a:endParaRPr lang="en-GB" sz="1200" dirty="0" smtClean="0"/>
          </a:p>
          <a:p>
            <a:r>
              <a:rPr lang="en-GB" sz="1200" b="1" dirty="0" smtClean="0"/>
              <a:t>Making time together count</a:t>
            </a:r>
            <a:r>
              <a:rPr lang="en-GB" sz="1200" dirty="0" smtClean="0"/>
              <a:t> - We don’t want to lose the team cohesion that we already have and in many cases enabling people to be more flexible in how they work means that when they are all together it encourages better use of that collaborative time</a:t>
            </a:r>
            <a:endParaRPr lang="en-GB" sz="1200" b="1" dirty="0" smtClean="0"/>
          </a:p>
        </p:txBody>
      </p:sp>
      <p:sp>
        <p:nvSpPr>
          <p:cNvPr id="4" name="Slide Number Placeholder 3"/>
          <p:cNvSpPr>
            <a:spLocks noGrp="1"/>
          </p:cNvSpPr>
          <p:nvPr>
            <p:ph type="sldNum" sz="quarter" idx="10"/>
          </p:nvPr>
        </p:nvSpPr>
        <p:spPr/>
        <p:txBody>
          <a:bodyPr/>
          <a:lstStyle/>
          <a:p>
            <a:fld id="{79CC3DAA-BCF6-4BD4-A493-4AFC7323E460}" type="slidenum">
              <a:rPr lang="en-GB" smtClean="0"/>
              <a:pPr/>
              <a:t>4</a:t>
            </a:fld>
            <a:endParaRPr lang="en-GB" dirty="0"/>
          </a:p>
        </p:txBody>
      </p:sp>
    </p:spTree>
    <p:extLst>
      <p:ext uri="{BB962C8B-B14F-4D97-AF65-F5344CB8AC3E}">
        <p14:creationId xmlns:p14="http://schemas.microsoft.com/office/powerpoint/2010/main" val="1036942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3850" y="1484313"/>
            <a:ext cx="8496300" cy="13684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r>
              <a:rPr lang="en-US"/>
              <a:t>Click to edit Master subtitle style</a:t>
            </a:r>
          </a:p>
        </p:txBody>
      </p:sp>
      <p:pic>
        <p:nvPicPr>
          <p:cNvPr id="4104" name="Picture 8" descr="Black1024"/>
          <p:cNvPicPr>
            <a:picLocks noChangeAspect="1" noChangeArrowheads="1"/>
          </p:cNvPicPr>
          <p:nvPr userDrawn="1"/>
        </p:nvPicPr>
        <p:blipFill>
          <a:blip r:embed="rId2" cstate="print"/>
          <a:srcRect/>
          <a:stretch>
            <a:fillRect/>
          </a:stretch>
        </p:blipFill>
        <p:spPr bwMode="auto">
          <a:xfrm>
            <a:off x="0" y="0"/>
            <a:ext cx="9144000" cy="1295400"/>
          </a:xfrm>
          <a:prstGeom prst="rect">
            <a:avLst/>
          </a:prstGeom>
          <a:noFill/>
        </p:spPr>
      </p:pic>
      <p:sp>
        <p:nvSpPr>
          <p:cNvPr id="4105" name="Rectangle 9"/>
          <p:cNvSpPr>
            <a:spLocks noGrp="1" noChangeArrowheads="1"/>
          </p:cNvSpPr>
          <p:nvPr>
            <p:ph type="ftr" sz="quarter" idx="3"/>
          </p:nvPr>
        </p:nvSpPr>
        <p:spPr bwMode="auto">
          <a:xfrm>
            <a:off x="323850" y="6245225"/>
            <a:ext cx="8496300" cy="47625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140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EFE8FBC2-7193-4B7C-AC2D-1765FD836F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17CCC3C5-0D0B-4F7E-921D-F5163C7F0B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fld id="{31DBF290-B412-4133-A3FD-12C9355CD8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19A764E-077A-4293-9732-EA124D3FE0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fld id="{C82E8846-0BDA-476C-B707-A5EC9CF0B25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fld id="{C4FE59FB-0D24-49F8-BFE8-2F18AFF2CD7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7D9E6731-B5F6-4318-8691-F6B1AB05D1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DCAB180F-48FE-4FC0-9054-F60DD6A733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B20A6A8-3103-469D-9B75-487D509D812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3D90F00D-A89B-4272-B144-06C0EF63630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0200" y="908050"/>
            <a:ext cx="8489950" cy="1296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30200" y="2708275"/>
            <a:ext cx="8489950" cy="3457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0DD2B39-A2F4-4DA3-AB4D-61E16EEC1952}" type="slidenum">
              <a:rPr lang="en-US"/>
              <a:pPr/>
              <a:t>‹#›</a:t>
            </a:fld>
            <a:endParaRPr lang="en-US"/>
          </a:p>
        </p:txBody>
      </p:sp>
      <p:pic>
        <p:nvPicPr>
          <p:cNvPr id="3084" name="Picture 12" descr="Black1024"/>
          <p:cNvPicPr>
            <a:picLocks noChangeAspect="1" noChangeArrowheads="1"/>
          </p:cNvPicPr>
          <p:nvPr userDrawn="1"/>
        </p:nvPicPr>
        <p:blipFill>
          <a:blip r:embed="rId13" cstate="print"/>
          <a:srcRect/>
          <a:stretch>
            <a:fillRect/>
          </a:stretch>
        </p:blipFill>
        <p:spPr bwMode="auto">
          <a:xfrm>
            <a:off x="0" y="0"/>
            <a:ext cx="9144000" cy="51435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Arial" charset="0"/>
        </a:defRPr>
      </a:lvl2pPr>
      <a:lvl3pPr algn="l" rtl="0" fontAlgn="base">
        <a:spcBef>
          <a:spcPct val="0"/>
        </a:spcBef>
        <a:spcAft>
          <a:spcPct val="0"/>
        </a:spcAft>
        <a:defRPr sz="3000" b="1">
          <a:solidFill>
            <a:schemeClr val="tx2"/>
          </a:solidFill>
          <a:latin typeface="Arial" charset="0"/>
        </a:defRPr>
      </a:lvl3pPr>
      <a:lvl4pPr algn="l" rtl="0" fontAlgn="base">
        <a:spcBef>
          <a:spcPct val="0"/>
        </a:spcBef>
        <a:spcAft>
          <a:spcPct val="0"/>
        </a:spcAft>
        <a:defRPr sz="3000" b="1">
          <a:solidFill>
            <a:schemeClr val="tx2"/>
          </a:solidFill>
          <a:latin typeface="Arial" charset="0"/>
        </a:defRPr>
      </a:lvl4pPr>
      <a:lvl5pPr algn="l" rtl="0" fontAlgn="base">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784976" cy="1143000"/>
          </a:xfrm>
        </p:spPr>
        <p:txBody>
          <a:bodyPr>
            <a:normAutofit/>
          </a:bodyPr>
          <a:lstStyle/>
          <a:p>
            <a:pPr algn="ctr"/>
            <a:r>
              <a:rPr lang="en-GB" sz="3200" kern="1200" dirty="0">
                <a:solidFill>
                  <a:schemeClr val="tx1"/>
                </a:solidFill>
                <a:effectLst>
                  <a:outerShdw blurRad="50800" dist="38100" dir="2700000" algn="tl" rotWithShape="0">
                    <a:prstClr val="black">
                      <a:alpha val="40000"/>
                    </a:prstClr>
                  </a:outerShdw>
                </a:effectLst>
              </a:rPr>
              <a:t>What is Agile Working in Professional Services?</a:t>
            </a:r>
          </a:p>
        </p:txBody>
      </p:sp>
      <p:sp>
        <p:nvSpPr>
          <p:cNvPr id="3" name="Content Placeholder 2"/>
          <p:cNvSpPr>
            <a:spLocks noGrp="1"/>
          </p:cNvSpPr>
          <p:nvPr>
            <p:ph idx="1"/>
          </p:nvPr>
        </p:nvSpPr>
        <p:spPr>
          <a:xfrm>
            <a:off x="179512" y="1639341"/>
            <a:ext cx="8784976" cy="4525963"/>
          </a:xfrm>
        </p:spPr>
        <p:txBody>
          <a:bodyPr>
            <a:normAutofit/>
          </a:bodyPr>
          <a:lstStyle/>
          <a:p>
            <a:r>
              <a:rPr lang="en-GB" sz="1800" dirty="0" smtClean="0"/>
              <a:t>In keeping with the UCL 2034 vision of innovation and the key enablers of valuing staff and delivering a sustainable estate to meet the University’s aspirations, Agile Working fits well with these themes.</a:t>
            </a:r>
          </a:p>
          <a:p>
            <a:pPr>
              <a:buNone/>
            </a:pPr>
            <a:endParaRPr lang="en-GB" sz="1800" dirty="0" smtClean="0"/>
          </a:p>
          <a:p>
            <a:r>
              <a:rPr lang="en-GB" sz="1800" dirty="0" smtClean="0"/>
              <a:t>A </a:t>
            </a:r>
            <a:r>
              <a:rPr lang="en-GB" sz="1800" dirty="0"/>
              <a:t>key </a:t>
            </a:r>
            <a:r>
              <a:rPr lang="en-GB" sz="1800" dirty="0" smtClean="0"/>
              <a:t>vision </a:t>
            </a:r>
            <a:r>
              <a:rPr lang="en-GB" sz="1800" dirty="0"/>
              <a:t>for </a:t>
            </a:r>
            <a:r>
              <a:rPr lang="en-GB" sz="1800" dirty="0" smtClean="0"/>
              <a:t>the future of Professional </a:t>
            </a:r>
            <a:r>
              <a:rPr lang="en-GB" sz="1800" dirty="0"/>
              <a:t>Services in UCL </a:t>
            </a:r>
            <a:r>
              <a:rPr lang="en-GB" sz="1800" dirty="0" smtClean="0"/>
              <a:t>involves a </a:t>
            </a:r>
            <a:r>
              <a:rPr lang="en-GB" sz="1800" dirty="0"/>
              <a:t>review of current working </a:t>
            </a:r>
            <a:r>
              <a:rPr lang="en-GB" sz="1800" dirty="0" smtClean="0"/>
              <a:t>practices to make improvements </a:t>
            </a:r>
            <a:r>
              <a:rPr lang="en-GB" sz="1800" dirty="0"/>
              <a:t>in the way we work together both collaboratively and individually in our respective Divisions. </a:t>
            </a:r>
          </a:p>
          <a:p>
            <a:endParaRPr lang="en-GB" sz="1000" dirty="0"/>
          </a:p>
          <a:p>
            <a:r>
              <a:rPr lang="en-GB" sz="1800" dirty="0"/>
              <a:t>Cultural change is needed within Professional Services to embrace new ways of working to allow us to </a:t>
            </a:r>
            <a:r>
              <a:rPr lang="en-GB" sz="1800" dirty="0" smtClean="0"/>
              <a:t>work smarter and to maximise </a:t>
            </a:r>
            <a:r>
              <a:rPr lang="en-GB" sz="1800" dirty="0"/>
              <a:t>our productivity </a:t>
            </a:r>
            <a:r>
              <a:rPr lang="en-GB" sz="1800" dirty="0" smtClean="0"/>
              <a:t>and become a more</a:t>
            </a:r>
            <a:r>
              <a:rPr lang="en-GB" sz="1800" b="1" dirty="0" smtClean="0"/>
              <a:t> </a:t>
            </a:r>
            <a:r>
              <a:rPr lang="en-GB" sz="1800" b="1" i="1" dirty="0"/>
              <a:t>A</a:t>
            </a:r>
            <a:r>
              <a:rPr lang="en-GB" sz="1800" b="1" i="1" dirty="0" smtClean="0"/>
              <a:t>gile</a:t>
            </a:r>
            <a:r>
              <a:rPr lang="en-GB" sz="1800" dirty="0" smtClean="0"/>
              <a:t> workforce.</a:t>
            </a:r>
          </a:p>
          <a:p>
            <a:endParaRPr lang="en-GB" sz="1050" dirty="0"/>
          </a:p>
          <a:p>
            <a:r>
              <a:rPr lang="en-GB" sz="1800" dirty="0" smtClean="0"/>
              <a:t>Adoption of flexible working practices will embed Agile Working values</a:t>
            </a:r>
            <a:r>
              <a:rPr lang="en-GB" sz="1800" dirty="0"/>
              <a:t/>
            </a:r>
            <a:br>
              <a:rPr lang="en-GB" sz="1800" dirty="0"/>
            </a:br>
            <a:endParaRPr lang="en-GB" sz="1800" dirty="0"/>
          </a:p>
        </p:txBody>
      </p:sp>
    </p:spTree>
    <p:extLst>
      <p:ext uri="{BB962C8B-B14F-4D97-AF65-F5344CB8AC3E}">
        <p14:creationId xmlns:p14="http://schemas.microsoft.com/office/powerpoint/2010/main" val="497196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83568"/>
            <a:ext cx="8784976" cy="5257800"/>
          </a:xfrm>
        </p:spPr>
        <p:txBody>
          <a:bodyPr>
            <a:normAutofit/>
          </a:bodyPr>
          <a:lstStyle/>
          <a:p>
            <a:pPr marL="0" indent="0">
              <a:buNone/>
            </a:pPr>
            <a:r>
              <a:rPr lang="en-GB" sz="2000" dirty="0"/>
              <a:t> </a:t>
            </a:r>
            <a:r>
              <a:rPr lang="en-GB" sz="2000" b="1" dirty="0"/>
              <a:t>What does </a:t>
            </a:r>
            <a:r>
              <a:rPr lang="en-GB" sz="2000" b="1" dirty="0" smtClean="0"/>
              <a:t>Agile working mean</a:t>
            </a:r>
            <a:r>
              <a:rPr lang="en-GB" sz="2000" b="1" dirty="0"/>
              <a:t>? </a:t>
            </a:r>
          </a:p>
          <a:p>
            <a:pPr marL="285750" indent="-285750"/>
            <a:r>
              <a:rPr lang="en-GB" sz="1800" dirty="0"/>
              <a:t>The ability to work in </a:t>
            </a:r>
            <a:r>
              <a:rPr lang="en-GB" sz="1800" dirty="0" smtClean="0"/>
              <a:t>variable locations </a:t>
            </a:r>
            <a:r>
              <a:rPr lang="en-GB" sz="1800" dirty="0"/>
              <a:t>to complete the tasks necessary to your job on any given day. This may be in an office at a desk with your team, </a:t>
            </a:r>
            <a:r>
              <a:rPr lang="en-GB" sz="1800" dirty="0" smtClean="0"/>
              <a:t>breakout </a:t>
            </a:r>
            <a:r>
              <a:rPr lang="en-GB" sz="1800" dirty="0"/>
              <a:t>area, in a library, </a:t>
            </a:r>
            <a:r>
              <a:rPr lang="en-GB" sz="1800" dirty="0" smtClean="0"/>
              <a:t>in a café or </a:t>
            </a:r>
            <a:r>
              <a:rPr lang="en-GB" sz="1800" dirty="0"/>
              <a:t>at home. </a:t>
            </a:r>
          </a:p>
          <a:p>
            <a:pPr marL="285750" indent="-285750"/>
            <a:r>
              <a:rPr lang="en-GB" sz="1800" dirty="0"/>
              <a:t>The ability comes from being given the </a:t>
            </a:r>
            <a:r>
              <a:rPr lang="en-GB" sz="1800" dirty="0" smtClean="0"/>
              <a:t>appropriate practices and processes to </a:t>
            </a:r>
            <a:r>
              <a:rPr lang="en-GB" sz="1800" dirty="0"/>
              <a:t>allow you to work in a variety of </a:t>
            </a:r>
            <a:r>
              <a:rPr lang="en-GB" sz="1800" dirty="0" smtClean="0"/>
              <a:t>locations.</a:t>
            </a:r>
          </a:p>
          <a:p>
            <a:pPr marL="285750" indent="-285750"/>
            <a:r>
              <a:rPr lang="en-GB" sz="1800" dirty="0" smtClean="0"/>
              <a:t>Removes desk ownership: A clear desk policy will apply to all.</a:t>
            </a:r>
            <a:r>
              <a:rPr lang="en-GB" sz="1800" dirty="0"/>
              <a:t/>
            </a:r>
            <a:br>
              <a:rPr lang="en-GB" sz="1800" dirty="0"/>
            </a:br>
            <a:endParaRPr lang="en-GB" sz="1800" dirty="0" smtClean="0"/>
          </a:p>
          <a:p>
            <a:pPr marL="0" indent="0">
              <a:buNone/>
            </a:pPr>
            <a:r>
              <a:rPr lang="en-GB" sz="2000" b="1" dirty="0" smtClean="0"/>
              <a:t>What </a:t>
            </a:r>
            <a:r>
              <a:rPr lang="en-GB" sz="2000" b="1" dirty="0"/>
              <a:t>does Agile working </a:t>
            </a:r>
            <a:r>
              <a:rPr lang="en-GB" sz="2000" b="1" u="sng" dirty="0"/>
              <a:t>NOT</a:t>
            </a:r>
            <a:r>
              <a:rPr lang="en-GB" sz="2000" b="1" dirty="0"/>
              <a:t> mean? </a:t>
            </a:r>
            <a:endParaRPr lang="en-GB" sz="1800" b="1" dirty="0"/>
          </a:p>
          <a:p>
            <a:pPr marL="285750" indent="-285750"/>
            <a:r>
              <a:rPr lang="en-GB" sz="1800" dirty="0" smtClean="0"/>
              <a:t>Contracted Homeworking</a:t>
            </a:r>
          </a:p>
          <a:p>
            <a:pPr marL="685800" lvl="1"/>
            <a:r>
              <a:rPr lang="en-GB" sz="1800" dirty="0" smtClean="0"/>
              <a:t>The transition to agile </a:t>
            </a:r>
            <a:r>
              <a:rPr lang="en-GB" sz="1800" dirty="0"/>
              <a:t>working will not in itself mean a move to contractual </a:t>
            </a:r>
            <a:r>
              <a:rPr lang="en-GB" sz="1800" dirty="0" smtClean="0"/>
              <a:t>homeworking. Working </a:t>
            </a:r>
            <a:r>
              <a:rPr lang="en-GB" sz="1800" dirty="0"/>
              <a:t>from home on an ad-hoc basis with the agreement of </a:t>
            </a:r>
            <a:r>
              <a:rPr lang="en-GB" sz="1800" dirty="0" smtClean="0"/>
              <a:t>your </a:t>
            </a:r>
            <a:r>
              <a:rPr lang="en-GB" sz="1800" dirty="0"/>
              <a:t>line manager but without any change to contractual terms and </a:t>
            </a:r>
            <a:r>
              <a:rPr lang="en-GB" sz="1800" dirty="0" smtClean="0"/>
              <a:t>conditions may be part of an agile working solution.</a:t>
            </a:r>
            <a:endParaRPr lang="en-GB" sz="1800" dirty="0"/>
          </a:p>
          <a:p>
            <a:pPr marL="285750" indent="-285750">
              <a:buNone/>
            </a:pPr>
            <a:endParaRPr lang="en-GB" sz="1800" dirty="0"/>
          </a:p>
          <a:p>
            <a:endParaRPr lang="en-GB" sz="1600" dirty="0" smtClean="0"/>
          </a:p>
        </p:txBody>
      </p:sp>
      <p:sp>
        <p:nvSpPr>
          <p:cNvPr id="7" name="Title 1"/>
          <p:cNvSpPr txBox="1">
            <a:spLocks/>
          </p:cNvSpPr>
          <p:nvPr/>
        </p:nvSpPr>
        <p:spPr>
          <a:xfrm>
            <a:off x="107504" y="404664"/>
            <a:ext cx="892899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GB" sz="3200" b="1" dirty="0" smtClean="0"/>
              <a:t>What is Agile Working in Professional Services?</a:t>
            </a:r>
            <a:endParaRPr lang="en-GB" sz="3200" b="1" dirty="0"/>
          </a:p>
        </p:txBody>
      </p:sp>
    </p:spTree>
    <p:extLst>
      <p:ext uri="{BB962C8B-B14F-4D97-AF65-F5344CB8AC3E}">
        <p14:creationId xmlns:p14="http://schemas.microsoft.com/office/powerpoint/2010/main" val="1318650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44824"/>
            <a:ext cx="8229600" cy="4248472"/>
          </a:xfrm>
        </p:spPr>
        <p:txBody>
          <a:bodyPr>
            <a:normAutofit/>
          </a:bodyPr>
          <a:lstStyle/>
          <a:p>
            <a:pPr marL="0" indent="0">
              <a:buNone/>
            </a:pPr>
            <a:r>
              <a:rPr lang="en-GB" sz="2000" b="1" dirty="0" smtClean="0"/>
              <a:t>Key  objectives</a:t>
            </a:r>
          </a:p>
          <a:p>
            <a:pPr marL="0" indent="0">
              <a:buNone/>
            </a:pPr>
            <a:endParaRPr lang="en-GB" sz="2400" dirty="0">
              <a:solidFill>
                <a:srgbClr val="FF0000"/>
              </a:solidFill>
            </a:endParaRPr>
          </a:p>
          <a:p>
            <a:pPr lvl="0"/>
            <a:r>
              <a:rPr lang="en-GB" sz="2000" b="1" i="1" dirty="0" smtClean="0"/>
              <a:t>Supporting the 2034 Vision for UCL and a number of its key enablers</a:t>
            </a:r>
          </a:p>
          <a:p>
            <a:pPr lvl="0"/>
            <a:endParaRPr lang="en-GB" sz="2000" b="1" i="1" dirty="0" smtClean="0"/>
          </a:p>
          <a:p>
            <a:pPr lvl="0"/>
            <a:r>
              <a:rPr lang="en-GB" sz="2000" b="1" i="1" dirty="0" smtClean="0"/>
              <a:t>Contributing to financial and environmental sustainability</a:t>
            </a:r>
          </a:p>
          <a:p>
            <a:pPr lvl="0">
              <a:buNone/>
            </a:pPr>
            <a:endParaRPr lang="en-GB" sz="2000" b="1" i="1" dirty="0"/>
          </a:p>
          <a:p>
            <a:r>
              <a:rPr lang="en-GB" sz="2000" b="1" i="1" dirty="0" smtClean="0"/>
              <a:t>Making efficient </a:t>
            </a:r>
            <a:r>
              <a:rPr lang="en-GB" sz="2000" b="1" i="1" dirty="0"/>
              <a:t>use of </a:t>
            </a:r>
            <a:r>
              <a:rPr lang="en-GB" sz="2000" b="1" i="1" dirty="0" smtClean="0"/>
              <a:t>space and ISD capability to enable an agile workforce that can work in more than one location</a:t>
            </a:r>
          </a:p>
          <a:p>
            <a:pPr>
              <a:buNone/>
            </a:pPr>
            <a:endParaRPr lang="en-GB" sz="2000" b="1" i="1" dirty="0"/>
          </a:p>
        </p:txBody>
      </p:sp>
      <p:sp>
        <p:nvSpPr>
          <p:cNvPr id="7" name="Title 1"/>
          <p:cNvSpPr txBox="1">
            <a:spLocks/>
          </p:cNvSpPr>
          <p:nvPr/>
        </p:nvSpPr>
        <p:spPr>
          <a:xfrm>
            <a:off x="107504" y="485800"/>
            <a:ext cx="892899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tx1"/>
                </a:solidFill>
                <a:effectLst>
                  <a:outerShdw blurRad="50800" dist="38100" dir="2700000" algn="tl" rotWithShape="0">
                    <a:prstClr val="black">
                      <a:alpha val="40000"/>
                    </a:prstClr>
                  </a:outerShdw>
                </a:effectLst>
                <a:latin typeface="+mj-lt"/>
                <a:ea typeface="+mj-ea"/>
                <a:cs typeface="+mj-cs"/>
              </a:defRPr>
            </a:lvl1pPr>
          </a:lstStyle>
          <a:p>
            <a:r>
              <a:rPr lang="en-GB" sz="3200" b="1" dirty="0" smtClean="0"/>
              <a:t>What is Agile Working in Professional Services?</a:t>
            </a:r>
            <a:endParaRPr lang="en-GB" sz="3200" b="1" dirty="0"/>
          </a:p>
        </p:txBody>
      </p:sp>
    </p:spTree>
    <p:extLst>
      <p:ext uri="{BB962C8B-B14F-4D97-AF65-F5344CB8AC3E}">
        <p14:creationId xmlns:p14="http://schemas.microsoft.com/office/powerpoint/2010/main" val="1329952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48680"/>
            <a:ext cx="8489950" cy="1296988"/>
          </a:xfrm>
        </p:spPr>
        <p:txBody>
          <a:bodyPr>
            <a:normAutofit/>
          </a:bodyPr>
          <a:lstStyle/>
          <a:p>
            <a:pPr algn="ctr"/>
            <a:r>
              <a:rPr lang="en-GB" sz="3200" kern="1200" dirty="0">
                <a:solidFill>
                  <a:schemeClr val="tx1"/>
                </a:solidFill>
                <a:effectLst>
                  <a:outerShdw blurRad="50800" dist="38100" dir="2700000" algn="tl" rotWithShape="0">
                    <a:prstClr val="black">
                      <a:alpha val="40000"/>
                    </a:prstClr>
                  </a:outerShdw>
                </a:effectLst>
              </a:rPr>
              <a:t>Key benefits of Agile Working</a:t>
            </a:r>
          </a:p>
        </p:txBody>
      </p:sp>
      <p:sp>
        <p:nvSpPr>
          <p:cNvPr id="3" name="Content Placeholder 2"/>
          <p:cNvSpPr>
            <a:spLocks noGrp="1"/>
          </p:cNvSpPr>
          <p:nvPr>
            <p:ph idx="1"/>
          </p:nvPr>
        </p:nvSpPr>
        <p:spPr>
          <a:xfrm>
            <a:off x="241176" y="1556792"/>
            <a:ext cx="8795320" cy="4824536"/>
          </a:xfrm>
        </p:spPr>
        <p:txBody>
          <a:bodyPr>
            <a:normAutofit fontScale="92500" lnSpcReduction="10000"/>
          </a:bodyPr>
          <a:lstStyle/>
          <a:p>
            <a:pPr marL="0" indent="0">
              <a:buNone/>
            </a:pPr>
            <a:r>
              <a:rPr lang="en-GB" sz="1800" b="1" i="1" dirty="0" smtClean="0"/>
              <a:t>Agile Working</a:t>
            </a:r>
            <a:r>
              <a:rPr lang="en-GB" sz="1800" dirty="0" smtClean="0"/>
              <a:t> </a:t>
            </a:r>
            <a:r>
              <a:rPr lang="en-GB" sz="1800" dirty="0"/>
              <a:t>has a number of </a:t>
            </a:r>
            <a:r>
              <a:rPr lang="en-GB" sz="1800" dirty="0" smtClean="0"/>
              <a:t>benefits </a:t>
            </a:r>
            <a:r>
              <a:rPr lang="en-GB" sz="1800" dirty="0"/>
              <a:t>and </a:t>
            </a:r>
            <a:r>
              <a:rPr lang="en-GB" sz="1800" dirty="0" smtClean="0"/>
              <a:t>is </a:t>
            </a:r>
            <a:r>
              <a:rPr lang="en-GB" sz="1800" dirty="0"/>
              <a:t>not just </a:t>
            </a:r>
            <a:r>
              <a:rPr lang="en-GB" sz="1800" dirty="0" smtClean="0"/>
              <a:t>about reducing </a:t>
            </a:r>
            <a:r>
              <a:rPr lang="en-GB" sz="1800" dirty="0"/>
              <a:t>the footprint that Professional Services occupies. </a:t>
            </a:r>
            <a:r>
              <a:rPr lang="en-GB" sz="2000" dirty="0" smtClean="0"/>
              <a:t/>
            </a:r>
            <a:br>
              <a:rPr lang="en-GB" sz="2000" dirty="0" smtClean="0"/>
            </a:br>
            <a:endParaRPr lang="en-GB" sz="2000" dirty="0" smtClean="0"/>
          </a:p>
          <a:p>
            <a:r>
              <a:rPr lang="en-GB" sz="1800" dirty="0" smtClean="0"/>
              <a:t>Freedom to work in the best location making the best use of time and resources</a:t>
            </a:r>
            <a:br>
              <a:rPr lang="en-GB" sz="1800" dirty="0" smtClean="0"/>
            </a:br>
            <a:endParaRPr lang="en-GB" sz="1800" dirty="0" smtClean="0"/>
          </a:p>
          <a:p>
            <a:r>
              <a:rPr lang="en-GB" sz="1800" dirty="0" smtClean="0"/>
              <a:t>Reduced time travelling by avoiding having to always return to your desk</a:t>
            </a:r>
          </a:p>
          <a:p>
            <a:endParaRPr lang="en-GB" sz="1800" dirty="0" smtClean="0"/>
          </a:p>
          <a:p>
            <a:r>
              <a:rPr lang="en-GB" sz="1800" dirty="0" smtClean="0"/>
              <a:t>Will utilise the latest ISD developments such as </a:t>
            </a:r>
            <a:r>
              <a:rPr lang="en-GB" sz="1800" dirty="0" err="1" smtClean="0"/>
              <a:t>desktop@UCL</a:t>
            </a:r>
            <a:endParaRPr lang="en-GB" sz="1800" dirty="0" smtClean="0"/>
          </a:p>
          <a:p>
            <a:pPr>
              <a:buNone/>
            </a:pPr>
            <a:r>
              <a:rPr lang="en-GB" sz="1800" dirty="0" smtClean="0"/>
              <a:t> </a:t>
            </a:r>
          </a:p>
          <a:p>
            <a:r>
              <a:rPr lang="en-GB" sz="1800" dirty="0" smtClean="0"/>
              <a:t>Allows teams to work more flexibly and improve cross-divisional collaboration</a:t>
            </a:r>
          </a:p>
          <a:p>
            <a:pPr>
              <a:buNone/>
            </a:pPr>
            <a:endParaRPr lang="en-GB" sz="1800" dirty="0" smtClean="0"/>
          </a:p>
          <a:p>
            <a:r>
              <a:rPr lang="en-GB" sz="1800" dirty="0" smtClean="0"/>
              <a:t>Encourages the development of new working practices that allow client facing teams to spend more time with their clients around the university</a:t>
            </a:r>
          </a:p>
          <a:p>
            <a:pPr>
              <a:buNone/>
            </a:pPr>
            <a:endParaRPr lang="en-GB" sz="1800" dirty="0" smtClean="0"/>
          </a:p>
          <a:p>
            <a:r>
              <a:rPr lang="en-GB" sz="1800" dirty="0" smtClean="0"/>
              <a:t>Making time together count - in </a:t>
            </a:r>
            <a:r>
              <a:rPr lang="en-GB" sz="1800" dirty="0"/>
              <a:t>many cases enabling people to be more flexible in how they work means that when they are all together it encourages better use of that collaborative </a:t>
            </a:r>
            <a:r>
              <a:rPr lang="en-GB" sz="1800" dirty="0" smtClean="0"/>
              <a:t>time and maintains team cohesion.</a:t>
            </a:r>
          </a:p>
          <a:p>
            <a:pPr>
              <a:buNone/>
            </a:pPr>
            <a:endParaRPr lang="en-GB" sz="1800" dirty="0" smtClean="0"/>
          </a:p>
        </p:txBody>
      </p:sp>
    </p:spTree>
    <p:extLst>
      <p:ext uri="{BB962C8B-B14F-4D97-AF65-F5344CB8AC3E}">
        <p14:creationId xmlns:p14="http://schemas.microsoft.com/office/powerpoint/2010/main" val="2344045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5">
      <a:dk1>
        <a:srgbClr val="000000"/>
      </a:dk1>
      <a:lt1>
        <a:srgbClr val="FFFFFF"/>
      </a:lt1>
      <a:dk2>
        <a:srgbClr val="000000"/>
      </a:dk2>
      <a:lt2>
        <a:srgbClr val="808080"/>
      </a:lt2>
      <a:accent1>
        <a:srgbClr val="7FA1AC"/>
      </a:accent1>
      <a:accent2>
        <a:srgbClr val="459CBD"/>
      </a:accent2>
      <a:accent3>
        <a:srgbClr val="FFFFFF"/>
      </a:accent3>
      <a:accent4>
        <a:srgbClr val="000000"/>
      </a:accent4>
      <a:accent5>
        <a:srgbClr val="C0CDD2"/>
      </a:accent5>
      <a:accent6>
        <a:srgbClr val="3E8DAB"/>
      </a:accent6>
      <a:hlink>
        <a:srgbClr val="A8C0D1"/>
      </a:hlink>
      <a:folHlink>
        <a:srgbClr val="C88BA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0000"/>
        </a:dk2>
        <a:lt2>
          <a:srgbClr val="808080"/>
        </a:lt2>
        <a:accent1>
          <a:srgbClr val="7FA1AC"/>
        </a:accent1>
        <a:accent2>
          <a:srgbClr val="459CBD"/>
        </a:accent2>
        <a:accent3>
          <a:srgbClr val="FFFFFF"/>
        </a:accent3>
        <a:accent4>
          <a:srgbClr val="000000"/>
        </a:accent4>
        <a:accent5>
          <a:srgbClr val="C0CDD2"/>
        </a:accent5>
        <a:accent6>
          <a:srgbClr val="3E8DAB"/>
        </a:accent6>
        <a:hlink>
          <a:srgbClr val="A8C0D1"/>
        </a:hlink>
        <a:folHlink>
          <a:srgbClr val="C88B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TotalTime>
  <Words>386</Words>
  <Application>Microsoft Office PowerPoint</Application>
  <PresentationFormat>On-screen Show (4:3)</PresentationFormat>
  <Paragraphs>47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Custom Design</vt:lpstr>
      <vt:lpstr>What is Agile Working in Professional Services?</vt:lpstr>
      <vt:lpstr>PowerPoint Presentation</vt:lpstr>
      <vt:lpstr>PowerPoint Presentation</vt:lpstr>
      <vt:lpstr>Key benefits of Agile Working</vt:lpstr>
    </vt:vector>
  </TitlesOfParts>
  <Company>UCL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Brown</dc:creator>
  <cp:lastModifiedBy>Nigel Waugh</cp:lastModifiedBy>
  <cp:revision>78</cp:revision>
  <dcterms:created xsi:type="dcterms:W3CDTF">2005-07-13T12:26:50Z</dcterms:created>
  <dcterms:modified xsi:type="dcterms:W3CDTF">2015-03-25T11:07:56Z</dcterms:modified>
</cp:coreProperties>
</file>