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6" r:id="rId2"/>
    <p:sldId id="265" r:id="rId3"/>
    <p:sldId id="267" r:id="rId4"/>
    <p:sldId id="257" r:id="rId5"/>
    <p:sldId id="264" r:id="rId6"/>
    <p:sldId id="258" r:id="rId7"/>
    <p:sldId id="261" r:id="rId8"/>
    <p:sldId id="262" r:id="rId9"/>
    <p:sldId id="259"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Bailey-Watson" initials="WB" lastIdx="4" clrIdx="0">
    <p:extLst>
      <p:ext uri="{19B8F6BF-5375-455C-9EA6-DF929625EA0E}">
        <p15:presenceInfo xmlns:p15="http://schemas.microsoft.com/office/powerpoint/2012/main" userId="S-1-5-21-1643737065-1150890963-312552118-3133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3" autoAdjust="0"/>
    <p:restoredTop sz="94689"/>
  </p:normalViewPr>
  <p:slideViewPr>
    <p:cSldViewPr snapToGrid="0">
      <p:cViewPr varScale="1">
        <p:scale>
          <a:sx n="117" d="100"/>
          <a:sy n="117" d="100"/>
        </p:scale>
        <p:origin x="2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1T12:04:23.645" idx="3">
    <p:pos x="10" y="10"/>
    <p:text>Tim, could these criteria be explained to your Year 9s? Are they the best criteria anyway?</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6-21T11:58:05.719" idx="1">
    <p:pos x="3389" y="460"/>
    <p:text>Tim, it struck me that this could return to the Google Images slide - pupils have to use their oral history evidence to suggest what should appear in the top Google searches for Yorkshire Miners Strike - although that would lose the oral history analysis which I think would be really interesting for us.</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19E19-A88A-442B-AA57-3AC0B99E5D4A}" type="datetimeFigureOut">
              <a:rPr lang="en-GB" smtClean="0"/>
              <a:t>24/03/2021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742BDE-DD28-4736-BA3E-28C92FA22DB0}" type="slidenum">
              <a:rPr lang="en-GB" smtClean="0"/>
              <a:t>‹#›</a:t>
            </a:fld>
            <a:endParaRPr lang="en-GB"/>
          </a:p>
        </p:txBody>
      </p:sp>
    </p:spTree>
    <p:extLst>
      <p:ext uri="{BB962C8B-B14F-4D97-AF65-F5344CB8AC3E}">
        <p14:creationId xmlns:p14="http://schemas.microsoft.com/office/powerpoint/2010/main" val="3026109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742BDE-DD28-4736-BA3E-28C92FA22DB0}" type="slidenum">
              <a:rPr lang="en-GB" smtClean="0"/>
              <a:t>1</a:t>
            </a:fld>
            <a:endParaRPr lang="en-GB"/>
          </a:p>
        </p:txBody>
      </p:sp>
    </p:spTree>
    <p:extLst>
      <p:ext uri="{BB962C8B-B14F-4D97-AF65-F5344CB8AC3E}">
        <p14:creationId xmlns:p14="http://schemas.microsoft.com/office/powerpoint/2010/main" val="306774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Really emphasise the need for them to be secure with the established narrative (men, politics, violence, legality,</a:t>
            </a:r>
            <a:r>
              <a:rPr lang="en-GB" baseline="0" dirty="0"/>
              <a:t> police on horses, defeat for the Yorkshire miners) when evaluating how far their interview complicates this narrative.</a:t>
            </a:r>
            <a:endParaRPr lang="en-GB" dirty="0"/>
          </a:p>
        </p:txBody>
      </p:sp>
      <p:sp>
        <p:nvSpPr>
          <p:cNvPr id="4" name="Slide Number Placeholder 3"/>
          <p:cNvSpPr>
            <a:spLocks noGrp="1"/>
          </p:cNvSpPr>
          <p:nvPr>
            <p:ph type="sldNum" sz="quarter" idx="10"/>
          </p:nvPr>
        </p:nvSpPr>
        <p:spPr/>
        <p:txBody>
          <a:bodyPr/>
          <a:lstStyle/>
          <a:p>
            <a:fld id="{2E742BDE-DD28-4736-BA3E-28C92FA22DB0}" type="slidenum">
              <a:rPr lang="en-GB" smtClean="0"/>
              <a:t>6</a:t>
            </a:fld>
            <a:endParaRPr lang="en-GB"/>
          </a:p>
        </p:txBody>
      </p:sp>
    </p:spTree>
    <p:extLst>
      <p:ext uri="{BB962C8B-B14F-4D97-AF65-F5344CB8AC3E}">
        <p14:creationId xmlns:p14="http://schemas.microsoft.com/office/powerpoint/2010/main" val="42536458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Crucial to emphasise that ‘fallibility’ does NOT mean they are looking for weaknesses</a:t>
            </a:r>
            <a:r>
              <a:rPr lang="en-GB" baseline="0" dirty="0"/>
              <a:t> or flaws, but rather what issues of memory, perspective, context tell us about what they are saying.</a:t>
            </a:r>
            <a:endParaRPr lang="en-GB" dirty="0"/>
          </a:p>
        </p:txBody>
      </p:sp>
      <p:sp>
        <p:nvSpPr>
          <p:cNvPr id="4" name="Slide Number Placeholder 3"/>
          <p:cNvSpPr>
            <a:spLocks noGrp="1"/>
          </p:cNvSpPr>
          <p:nvPr>
            <p:ph type="sldNum" sz="quarter" idx="10"/>
          </p:nvPr>
        </p:nvSpPr>
        <p:spPr/>
        <p:txBody>
          <a:bodyPr/>
          <a:lstStyle/>
          <a:p>
            <a:fld id="{2E742BDE-DD28-4736-BA3E-28C92FA22DB0}" type="slidenum">
              <a:rPr lang="en-GB" smtClean="0"/>
              <a:t>8</a:t>
            </a:fld>
            <a:endParaRPr lang="en-GB"/>
          </a:p>
        </p:txBody>
      </p:sp>
    </p:spTree>
    <p:extLst>
      <p:ext uri="{BB962C8B-B14F-4D97-AF65-F5344CB8AC3E}">
        <p14:creationId xmlns:p14="http://schemas.microsoft.com/office/powerpoint/2010/main" val="1635960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E742BDE-DD28-4736-BA3E-28C92FA22DB0}" type="slidenum">
              <a:rPr lang="en-GB" smtClean="0"/>
              <a:t>10</a:t>
            </a:fld>
            <a:endParaRPr lang="en-GB"/>
          </a:p>
        </p:txBody>
      </p:sp>
    </p:spTree>
    <p:extLst>
      <p:ext uri="{BB962C8B-B14F-4D97-AF65-F5344CB8AC3E}">
        <p14:creationId xmlns:p14="http://schemas.microsoft.com/office/powerpoint/2010/main" val="39187963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8EE5AC1-CF2D-4131-B47D-32334B776C6F}"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32CD7-EC01-4246-89B1-62287CD98676}" type="slidenum">
              <a:rPr lang="en-GB" smtClean="0"/>
              <a:t>‹#›</a:t>
            </a:fld>
            <a:endParaRPr lang="en-GB"/>
          </a:p>
        </p:txBody>
      </p:sp>
    </p:spTree>
    <p:extLst>
      <p:ext uri="{BB962C8B-B14F-4D97-AF65-F5344CB8AC3E}">
        <p14:creationId xmlns:p14="http://schemas.microsoft.com/office/powerpoint/2010/main" val="1863352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EE5AC1-CF2D-4131-B47D-32334B776C6F}"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32CD7-EC01-4246-89B1-62287CD98676}" type="slidenum">
              <a:rPr lang="en-GB" smtClean="0"/>
              <a:t>‹#›</a:t>
            </a:fld>
            <a:endParaRPr lang="en-GB"/>
          </a:p>
        </p:txBody>
      </p:sp>
    </p:spTree>
    <p:extLst>
      <p:ext uri="{BB962C8B-B14F-4D97-AF65-F5344CB8AC3E}">
        <p14:creationId xmlns:p14="http://schemas.microsoft.com/office/powerpoint/2010/main" val="3640833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EE5AC1-CF2D-4131-B47D-32334B776C6F}"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32CD7-EC01-4246-89B1-62287CD98676}" type="slidenum">
              <a:rPr lang="en-GB" smtClean="0"/>
              <a:t>‹#›</a:t>
            </a:fld>
            <a:endParaRPr lang="en-GB"/>
          </a:p>
        </p:txBody>
      </p:sp>
    </p:spTree>
    <p:extLst>
      <p:ext uri="{BB962C8B-B14F-4D97-AF65-F5344CB8AC3E}">
        <p14:creationId xmlns:p14="http://schemas.microsoft.com/office/powerpoint/2010/main" val="77433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EE5AC1-CF2D-4131-B47D-32334B776C6F}"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32CD7-EC01-4246-89B1-62287CD98676}" type="slidenum">
              <a:rPr lang="en-GB" smtClean="0"/>
              <a:t>‹#›</a:t>
            </a:fld>
            <a:endParaRPr lang="en-GB"/>
          </a:p>
        </p:txBody>
      </p:sp>
    </p:spTree>
    <p:extLst>
      <p:ext uri="{BB962C8B-B14F-4D97-AF65-F5344CB8AC3E}">
        <p14:creationId xmlns:p14="http://schemas.microsoft.com/office/powerpoint/2010/main" val="1413425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E5AC1-CF2D-4131-B47D-32334B776C6F}" type="datetimeFigureOut">
              <a:rPr lang="en-GB" smtClean="0"/>
              <a:t>24/03/2021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7532CD7-EC01-4246-89B1-62287CD98676}" type="slidenum">
              <a:rPr lang="en-GB" smtClean="0"/>
              <a:t>‹#›</a:t>
            </a:fld>
            <a:endParaRPr lang="en-GB"/>
          </a:p>
        </p:txBody>
      </p:sp>
    </p:spTree>
    <p:extLst>
      <p:ext uri="{BB962C8B-B14F-4D97-AF65-F5344CB8AC3E}">
        <p14:creationId xmlns:p14="http://schemas.microsoft.com/office/powerpoint/2010/main" val="487428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8EE5AC1-CF2D-4131-B47D-32334B776C6F}"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532CD7-EC01-4246-89B1-62287CD98676}" type="slidenum">
              <a:rPr lang="en-GB" smtClean="0"/>
              <a:t>‹#›</a:t>
            </a:fld>
            <a:endParaRPr lang="en-GB"/>
          </a:p>
        </p:txBody>
      </p:sp>
    </p:spTree>
    <p:extLst>
      <p:ext uri="{BB962C8B-B14F-4D97-AF65-F5344CB8AC3E}">
        <p14:creationId xmlns:p14="http://schemas.microsoft.com/office/powerpoint/2010/main" val="368488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8EE5AC1-CF2D-4131-B47D-32334B776C6F}" type="datetimeFigureOut">
              <a:rPr lang="en-GB" smtClean="0"/>
              <a:t>24/03/2021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7532CD7-EC01-4246-89B1-62287CD98676}" type="slidenum">
              <a:rPr lang="en-GB" smtClean="0"/>
              <a:t>‹#›</a:t>
            </a:fld>
            <a:endParaRPr lang="en-GB"/>
          </a:p>
        </p:txBody>
      </p:sp>
    </p:spTree>
    <p:extLst>
      <p:ext uri="{BB962C8B-B14F-4D97-AF65-F5344CB8AC3E}">
        <p14:creationId xmlns:p14="http://schemas.microsoft.com/office/powerpoint/2010/main" val="471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8EE5AC1-CF2D-4131-B47D-32334B776C6F}" type="datetimeFigureOut">
              <a:rPr lang="en-GB" smtClean="0"/>
              <a:t>24/03/2021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532CD7-EC01-4246-89B1-62287CD98676}" type="slidenum">
              <a:rPr lang="en-GB" smtClean="0"/>
              <a:t>‹#›</a:t>
            </a:fld>
            <a:endParaRPr lang="en-GB"/>
          </a:p>
        </p:txBody>
      </p:sp>
    </p:spTree>
    <p:extLst>
      <p:ext uri="{BB962C8B-B14F-4D97-AF65-F5344CB8AC3E}">
        <p14:creationId xmlns:p14="http://schemas.microsoft.com/office/powerpoint/2010/main" val="303053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E5AC1-CF2D-4131-B47D-32334B776C6F}" type="datetimeFigureOut">
              <a:rPr lang="en-GB" smtClean="0"/>
              <a:t>24/03/2021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7532CD7-EC01-4246-89B1-62287CD98676}" type="slidenum">
              <a:rPr lang="en-GB" smtClean="0"/>
              <a:t>‹#›</a:t>
            </a:fld>
            <a:endParaRPr lang="en-GB"/>
          </a:p>
        </p:txBody>
      </p:sp>
    </p:spTree>
    <p:extLst>
      <p:ext uri="{BB962C8B-B14F-4D97-AF65-F5344CB8AC3E}">
        <p14:creationId xmlns:p14="http://schemas.microsoft.com/office/powerpoint/2010/main" val="2177848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E5AC1-CF2D-4131-B47D-32334B776C6F}"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532CD7-EC01-4246-89B1-62287CD98676}" type="slidenum">
              <a:rPr lang="en-GB" smtClean="0"/>
              <a:t>‹#›</a:t>
            </a:fld>
            <a:endParaRPr lang="en-GB"/>
          </a:p>
        </p:txBody>
      </p:sp>
    </p:spTree>
    <p:extLst>
      <p:ext uri="{BB962C8B-B14F-4D97-AF65-F5344CB8AC3E}">
        <p14:creationId xmlns:p14="http://schemas.microsoft.com/office/powerpoint/2010/main" val="4102052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E5AC1-CF2D-4131-B47D-32334B776C6F}" type="datetimeFigureOut">
              <a:rPr lang="en-GB" smtClean="0"/>
              <a:t>24/03/2021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7532CD7-EC01-4246-89B1-62287CD98676}" type="slidenum">
              <a:rPr lang="en-GB" smtClean="0"/>
              <a:t>‹#›</a:t>
            </a:fld>
            <a:endParaRPr lang="en-GB"/>
          </a:p>
        </p:txBody>
      </p:sp>
    </p:spTree>
    <p:extLst>
      <p:ext uri="{BB962C8B-B14F-4D97-AF65-F5344CB8AC3E}">
        <p14:creationId xmlns:p14="http://schemas.microsoft.com/office/powerpoint/2010/main" val="2695026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E5AC1-CF2D-4131-B47D-32334B776C6F}" type="datetimeFigureOut">
              <a:rPr lang="en-GB" smtClean="0"/>
              <a:t>24/03/2021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532CD7-EC01-4246-89B1-62287CD98676}" type="slidenum">
              <a:rPr lang="en-GB" smtClean="0"/>
              <a:t>‹#›</a:t>
            </a:fld>
            <a:endParaRPr lang="en-GB"/>
          </a:p>
        </p:txBody>
      </p:sp>
    </p:spTree>
    <p:extLst>
      <p:ext uri="{BB962C8B-B14F-4D97-AF65-F5344CB8AC3E}">
        <p14:creationId xmlns:p14="http://schemas.microsoft.com/office/powerpoint/2010/main" val="2051824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2648" y="367990"/>
            <a:ext cx="6272784" cy="1471961"/>
          </a:xfrm>
        </p:spPr>
        <p:txBody>
          <a:bodyPr vert="horz" lIns="91440" tIns="45720" rIns="91440" bIns="45720" rtlCol="0" anchor="b">
            <a:normAutofit fontScale="90000"/>
          </a:bodyPr>
          <a:lstStyle/>
          <a:p>
            <a:pPr algn="l"/>
            <a:r>
              <a:rPr lang="en-US" sz="5200" b="1" kern="1200" dirty="0">
                <a:solidFill>
                  <a:schemeClr val="tx1"/>
                </a:solidFill>
                <a:latin typeface="+mj-lt"/>
                <a:ea typeface="+mj-ea"/>
                <a:cs typeface="+mj-cs"/>
              </a:rPr>
              <a:t>Remember that established narrative</a:t>
            </a:r>
            <a:r>
              <a:rPr lang="en-US" sz="5200" kern="1200" dirty="0">
                <a:solidFill>
                  <a:schemeClr val="tx1"/>
                </a:solidFill>
                <a:latin typeface="+mj-lt"/>
                <a:ea typeface="+mj-ea"/>
                <a:cs typeface="+mj-cs"/>
              </a:rPr>
              <a:t>?</a:t>
            </a:r>
          </a:p>
        </p:txBody>
      </p:sp>
      <p:pic>
        <p:nvPicPr>
          <p:cNvPr id="7" name="Picture 6" descr="A group of people sitting at a table&#10;&#10;Description automatically generated with low confidence">
            <a:extLst>
              <a:ext uri="{FF2B5EF4-FFF2-40B4-BE49-F238E27FC236}">
                <a16:creationId xmlns:a16="http://schemas.microsoft.com/office/drawing/2014/main" id="{01457A9F-9DA3-974C-BE91-5B45A99CDA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740"/>
          <a:stretch/>
        </p:blipFill>
        <p:spPr>
          <a:xfrm>
            <a:off x="7684008" y="10"/>
            <a:ext cx="4507992" cy="2934576"/>
          </a:xfrm>
          <a:prstGeom prst="rect">
            <a:avLst/>
          </a:prstGeom>
        </p:spPr>
      </p:pic>
      <p:sp>
        <p:nvSpPr>
          <p:cNvPr id="4" name="TextBox 3"/>
          <p:cNvSpPr txBox="1"/>
          <p:nvPr/>
        </p:nvSpPr>
        <p:spPr>
          <a:xfrm>
            <a:off x="249382" y="1839951"/>
            <a:ext cx="7248698" cy="4912541"/>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2000" b="1" dirty="0"/>
              <a:t>How long did the strike last?</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b="1" dirty="0"/>
              <a:t>Who were the two people in the photographs?</a:t>
            </a:r>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r>
              <a:rPr lang="en-US" sz="2000" b="1" dirty="0"/>
              <a:t>What did the NUM stand for?</a:t>
            </a:r>
          </a:p>
          <a:p>
            <a:pPr indent="-228600">
              <a:lnSpc>
                <a:spcPct val="90000"/>
              </a:lnSpc>
              <a:spcAft>
                <a:spcPts val="600"/>
              </a:spcAft>
              <a:buFont typeface="Arial" panose="020B0604020202020204" pitchFamily="34" charset="0"/>
              <a:buChar char="•"/>
            </a:pPr>
            <a:r>
              <a:rPr lang="en-US" sz="2000" dirty="0"/>
              <a:t>Put these events in the right order:</a:t>
            </a:r>
          </a:p>
          <a:p>
            <a:pPr indent="-228600">
              <a:lnSpc>
                <a:spcPct val="90000"/>
              </a:lnSpc>
              <a:spcAft>
                <a:spcPts val="600"/>
              </a:spcAft>
              <a:buFont typeface="Arial" panose="020B0604020202020204" pitchFamily="34" charset="0"/>
              <a:buChar char="•"/>
            </a:pPr>
            <a:r>
              <a:rPr lang="en-US" sz="2000" dirty="0"/>
              <a:t>a. Plans are announced to close 20 coal mines (the NUM reveals it was 70).</a:t>
            </a:r>
          </a:p>
          <a:p>
            <a:pPr indent="-228600">
              <a:lnSpc>
                <a:spcPct val="90000"/>
              </a:lnSpc>
              <a:spcAft>
                <a:spcPts val="600"/>
              </a:spcAft>
              <a:buFont typeface="Arial" panose="020B0604020202020204" pitchFamily="34" charset="0"/>
              <a:buChar char="•"/>
            </a:pPr>
            <a:r>
              <a:rPr lang="en-US" sz="2000" dirty="0"/>
              <a:t>b. Fights break out between strikers and the police</a:t>
            </a:r>
          </a:p>
          <a:p>
            <a:pPr indent="-228600">
              <a:lnSpc>
                <a:spcPct val="90000"/>
              </a:lnSpc>
              <a:spcAft>
                <a:spcPts val="600"/>
              </a:spcAft>
              <a:buFont typeface="Arial" panose="020B0604020202020204" pitchFamily="34" charset="0"/>
              <a:buChar char="•"/>
            </a:pPr>
            <a:r>
              <a:rPr lang="en-US" sz="2000" dirty="0"/>
              <a:t>c. Margaret Thatcher becomes Prime Minister.</a:t>
            </a:r>
          </a:p>
          <a:p>
            <a:pPr indent="-228600">
              <a:lnSpc>
                <a:spcPct val="90000"/>
              </a:lnSpc>
              <a:spcAft>
                <a:spcPts val="600"/>
              </a:spcAft>
              <a:buFont typeface="Arial" panose="020B0604020202020204" pitchFamily="34" charset="0"/>
              <a:buChar char="•"/>
            </a:pPr>
            <a:r>
              <a:rPr lang="en-US" sz="2000" dirty="0"/>
              <a:t>d. Thatcher calls the union leaders the ‘enemy within’</a:t>
            </a:r>
          </a:p>
          <a:p>
            <a:pPr indent="-228600">
              <a:lnSpc>
                <a:spcPct val="90000"/>
              </a:lnSpc>
              <a:spcAft>
                <a:spcPts val="600"/>
              </a:spcAft>
              <a:buFont typeface="Arial" panose="020B0604020202020204" pitchFamily="34" charset="0"/>
              <a:buChar char="•"/>
            </a:pPr>
            <a:r>
              <a:rPr lang="en-US" sz="2000" dirty="0"/>
              <a:t>e. Arthur Scargill calls a national strike of miners, despite not calling for a national vote </a:t>
            </a:r>
          </a:p>
          <a:p>
            <a:pPr indent="-228600">
              <a:lnSpc>
                <a:spcPct val="90000"/>
              </a:lnSpc>
              <a:spcAft>
                <a:spcPts val="600"/>
              </a:spcAft>
              <a:buFont typeface="Arial" panose="020B0604020202020204" pitchFamily="34" charset="0"/>
              <a:buChar char="•"/>
            </a:pPr>
            <a:r>
              <a:rPr lang="en-US" sz="2000" dirty="0"/>
              <a:t>f. The strikes come to an end with the Conservative Party victorious</a:t>
            </a:r>
          </a:p>
        </p:txBody>
      </p:sp>
      <p:pic>
        <p:nvPicPr>
          <p:cNvPr id="9" name="Picture 8" descr="A person riding a bicycle&#10;&#10;Description automatically generated with low confidence">
            <a:extLst>
              <a:ext uri="{FF2B5EF4-FFF2-40B4-BE49-F238E27FC236}">
                <a16:creationId xmlns:a16="http://schemas.microsoft.com/office/drawing/2014/main" id="{94176234-3283-7B46-8CF1-C86AB48F79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96" r="-2" b="38243"/>
          <a:stretch/>
        </p:blipFill>
        <p:spPr>
          <a:xfrm>
            <a:off x="7684008" y="3172968"/>
            <a:ext cx="4507992" cy="3685032"/>
          </a:xfrm>
          <a:prstGeom prst="rect">
            <a:avLst/>
          </a:prstGeom>
        </p:spPr>
      </p:pic>
      <p:sp>
        <p:nvSpPr>
          <p:cNvPr id="3" name="TextBox 2">
            <a:extLst>
              <a:ext uri="{FF2B5EF4-FFF2-40B4-BE49-F238E27FC236}">
                <a16:creationId xmlns:a16="http://schemas.microsoft.com/office/drawing/2014/main" id="{F6B163F2-AAC2-DB44-84F2-42D0C8FEA34E}"/>
              </a:ext>
            </a:extLst>
          </p:cNvPr>
          <p:cNvSpPr txBox="1"/>
          <p:nvPr/>
        </p:nvSpPr>
        <p:spPr>
          <a:xfrm>
            <a:off x="9006840" y="6233160"/>
            <a:ext cx="184731" cy="369332"/>
          </a:xfrm>
          <a:prstGeom prst="rect">
            <a:avLst/>
          </a:prstGeom>
          <a:noFill/>
        </p:spPr>
        <p:txBody>
          <a:bodyPr wrap="none" rtlCol="0">
            <a:spAutoFit/>
          </a:bodyPr>
          <a:lstStyle/>
          <a:p>
            <a:endParaRPr lang="en-US" dirty="0"/>
          </a:p>
        </p:txBody>
      </p:sp>
      <p:sp>
        <p:nvSpPr>
          <p:cNvPr id="5" name="TextBox 4">
            <a:extLst>
              <a:ext uri="{FF2B5EF4-FFF2-40B4-BE49-F238E27FC236}">
                <a16:creationId xmlns:a16="http://schemas.microsoft.com/office/drawing/2014/main" id="{674FCEF1-48CA-B84B-879B-6CA9ADBAE443}"/>
              </a:ext>
            </a:extLst>
          </p:cNvPr>
          <p:cNvSpPr txBox="1"/>
          <p:nvPr/>
        </p:nvSpPr>
        <p:spPr>
          <a:xfrm>
            <a:off x="9367023" y="6471542"/>
            <a:ext cx="3647883" cy="307777"/>
          </a:xfrm>
          <a:prstGeom prst="rect">
            <a:avLst/>
          </a:prstGeom>
          <a:noFill/>
        </p:spPr>
        <p:txBody>
          <a:bodyPr wrap="square" rtlCol="0">
            <a:spAutoFit/>
          </a:bodyPr>
          <a:lstStyle/>
          <a:p>
            <a:r>
              <a:rPr lang="en-US" sz="1400" dirty="0">
                <a:solidFill>
                  <a:schemeClr val="bg1"/>
                </a:solidFill>
              </a:rPr>
              <a:t>Images copyright Martin </a:t>
            </a:r>
            <a:r>
              <a:rPr lang="en-US" sz="1400" dirty="0" err="1">
                <a:solidFill>
                  <a:schemeClr val="bg1"/>
                </a:solidFill>
              </a:rPr>
              <a:t>Shakeshaft</a:t>
            </a:r>
            <a:endParaRPr lang="en-US" sz="1400" dirty="0">
              <a:solidFill>
                <a:schemeClr val="bg1"/>
              </a:solidFill>
            </a:endParaRPr>
          </a:p>
        </p:txBody>
      </p:sp>
    </p:spTree>
    <p:extLst>
      <p:ext uri="{BB962C8B-B14F-4D97-AF65-F5344CB8AC3E}">
        <p14:creationId xmlns:p14="http://schemas.microsoft.com/office/powerpoint/2010/main" val="273372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609600"/>
            <a:ext cx="3739341" cy="1330839"/>
          </a:xfrm>
        </p:spPr>
        <p:txBody>
          <a:bodyPr>
            <a:normAutofit/>
          </a:bodyPr>
          <a:lstStyle/>
          <a:p>
            <a:r>
              <a:rPr lang="en-GB" dirty="0"/>
              <a:t>Setting up a display</a:t>
            </a:r>
          </a:p>
        </p:txBody>
      </p:sp>
      <p:sp>
        <p:nvSpPr>
          <p:cNvPr id="3" name="Content Placeholder 2"/>
          <p:cNvSpPr>
            <a:spLocks noGrp="1"/>
          </p:cNvSpPr>
          <p:nvPr>
            <p:ph idx="1"/>
          </p:nvPr>
        </p:nvSpPr>
        <p:spPr>
          <a:xfrm>
            <a:off x="862366" y="2194102"/>
            <a:ext cx="3427001" cy="3908586"/>
          </a:xfrm>
        </p:spPr>
        <p:txBody>
          <a:bodyPr>
            <a:normAutofit/>
          </a:bodyPr>
          <a:lstStyle/>
          <a:p>
            <a:pPr marL="0" indent="0">
              <a:buNone/>
            </a:pPr>
            <a:r>
              <a:rPr lang="en-GB" sz="1900" dirty="0"/>
              <a:t>If we set up a display of the 1984 – 5 miners’ strike…what evidence from your interview would you like to contribute?</a:t>
            </a:r>
          </a:p>
          <a:p>
            <a:pPr marL="0" indent="0">
              <a:buNone/>
            </a:pPr>
            <a:endParaRPr lang="en-GB" sz="1900" dirty="0"/>
          </a:p>
          <a:p>
            <a:pPr marL="0" indent="0">
              <a:buNone/>
            </a:pPr>
            <a:r>
              <a:rPr lang="en-GB" sz="1900" dirty="0"/>
              <a:t>Explain your reasoning, trying to consider the oral history process:</a:t>
            </a:r>
          </a:p>
          <a:p>
            <a:pPr>
              <a:buFontTx/>
              <a:buChar char="-"/>
            </a:pPr>
            <a:r>
              <a:rPr lang="en-GB" sz="1900" dirty="0"/>
              <a:t>Complicating the narrative</a:t>
            </a:r>
          </a:p>
          <a:p>
            <a:pPr>
              <a:buFontTx/>
              <a:buChar char="-"/>
            </a:pPr>
            <a:r>
              <a:rPr lang="en-GB" sz="1900" dirty="0"/>
              <a:t>Flexibility of intersubjective approach</a:t>
            </a:r>
          </a:p>
          <a:p>
            <a:pPr>
              <a:buFontTx/>
              <a:buChar char="-"/>
            </a:pPr>
            <a:r>
              <a:rPr lang="en-GB" sz="1900" dirty="0"/>
              <a:t>Fallibility of interviewee</a:t>
            </a:r>
          </a:p>
        </p:txBody>
      </p:sp>
      <p:pic>
        <p:nvPicPr>
          <p:cNvPr id="5" name="Picture 4"/>
          <p:cNvPicPr>
            <a:picLocks noChangeAspect="1"/>
          </p:cNvPicPr>
          <p:nvPr/>
        </p:nvPicPr>
        <p:blipFill>
          <a:blip r:embed="rId3"/>
          <a:stretch>
            <a:fillRect/>
          </a:stretch>
        </p:blipFill>
        <p:spPr>
          <a:xfrm>
            <a:off x="6313759" y="661916"/>
            <a:ext cx="4418537" cy="5557909"/>
          </a:xfrm>
          <a:prstGeom prst="rect">
            <a:avLst/>
          </a:prstGeom>
        </p:spPr>
      </p:pic>
    </p:spTree>
    <p:extLst>
      <p:ext uri="{BB962C8B-B14F-4D97-AF65-F5344CB8AC3E}">
        <p14:creationId xmlns:p14="http://schemas.microsoft.com/office/powerpoint/2010/main" val="1623223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965430" y="629268"/>
            <a:ext cx="6586491" cy="1286160"/>
          </a:xfrm>
        </p:spPr>
        <p:txBody>
          <a:bodyPr vert="horz" lIns="91440" tIns="45720" rIns="91440" bIns="45720" rtlCol="0" anchor="b">
            <a:normAutofit/>
          </a:bodyPr>
          <a:lstStyle/>
          <a:p>
            <a:pPr algn="l"/>
            <a:r>
              <a:rPr lang="en-US" sz="4100" b="1"/>
              <a:t>Remember that established narrative</a:t>
            </a:r>
            <a:r>
              <a:rPr lang="en-US" sz="4100"/>
              <a:t>?</a:t>
            </a:r>
          </a:p>
        </p:txBody>
      </p:sp>
      <p:sp>
        <p:nvSpPr>
          <p:cNvPr id="4" name="TextBox 3"/>
          <p:cNvSpPr txBox="1"/>
          <p:nvPr/>
        </p:nvSpPr>
        <p:spPr>
          <a:xfrm>
            <a:off x="4635591" y="2115118"/>
            <a:ext cx="7665947" cy="4108702"/>
          </a:xfrm>
          <a:prstGeom prst="rect">
            <a:avLst/>
          </a:prstGeom>
        </p:spPr>
        <p:txBody>
          <a:bodyPr vert="horz" lIns="91440" tIns="45720" rIns="91440" bIns="45720" rtlCol="0">
            <a:normAutofit fontScale="92500" lnSpcReduction="10000"/>
          </a:bodyPr>
          <a:lstStyle/>
          <a:p>
            <a:pPr indent="-228600">
              <a:lnSpc>
                <a:spcPct val="90000"/>
              </a:lnSpc>
              <a:spcAft>
                <a:spcPts val="600"/>
              </a:spcAft>
              <a:buFont typeface="Arial" panose="020B0604020202020204" pitchFamily="34" charset="0"/>
              <a:buChar char="•"/>
            </a:pPr>
            <a:r>
              <a:rPr lang="en-US" sz="2000" dirty="0"/>
              <a:t>How long did the strike last? One year – 26,000,000 working days!</a:t>
            </a:r>
          </a:p>
          <a:p>
            <a:pPr indent="-228600">
              <a:lnSpc>
                <a:spcPct val="90000"/>
              </a:lnSpc>
              <a:spcAft>
                <a:spcPts val="600"/>
              </a:spcAft>
              <a:buFont typeface="Arial" panose="020B0604020202020204" pitchFamily="34" charset="0"/>
              <a:buChar char="•"/>
            </a:pPr>
            <a:r>
              <a:rPr lang="en-US" sz="2000" dirty="0"/>
              <a:t>Who were the two people on the cover of Time magazine? Arthur Scargill and Margaret Thatcher</a:t>
            </a:r>
          </a:p>
          <a:p>
            <a:pPr indent="-228600">
              <a:lnSpc>
                <a:spcPct val="90000"/>
              </a:lnSpc>
              <a:spcAft>
                <a:spcPts val="600"/>
              </a:spcAft>
              <a:buFont typeface="Arial" panose="020B0604020202020204" pitchFamily="34" charset="0"/>
              <a:buChar char="•"/>
            </a:pPr>
            <a:r>
              <a:rPr lang="en-US" sz="2000" dirty="0"/>
              <a:t>What did the NUM stand for? </a:t>
            </a:r>
            <a:r>
              <a:rPr lang="en-US" sz="2000" b="1" dirty="0"/>
              <a:t>National Union of Miners</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000" dirty="0"/>
              <a:t>Put these events in the right order:</a:t>
            </a:r>
          </a:p>
          <a:p>
            <a:pPr indent="-228600">
              <a:lnSpc>
                <a:spcPct val="90000"/>
              </a:lnSpc>
              <a:spcAft>
                <a:spcPts val="600"/>
              </a:spcAft>
              <a:buFont typeface="Arial" panose="020B0604020202020204" pitchFamily="34" charset="0"/>
              <a:buChar char="•"/>
            </a:pPr>
            <a:r>
              <a:rPr lang="en-US" sz="2000" dirty="0"/>
              <a:t>a. Margaret Thatcher becomes Prime Minister.</a:t>
            </a:r>
          </a:p>
          <a:p>
            <a:pPr indent="-228600">
              <a:lnSpc>
                <a:spcPct val="90000"/>
              </a:lnSpc>
              <a:spcAft>
                <a:spcPts val="600"/>
              </a:spcAft>
              <a:buFont typeface="Arial" panose="020B0604020202020204" pitchFamily="34" charset="0"/>
              <a:buChar char="•"/>
            </a:pPr>
            <a:r>
              <a:rPr lang="en-US" sz="2000" dirty="0"/>
              <a:t>b. Plans are announced to close 20 coal mines (the NUM reveals it was 70).</a:t>
            </a:r>
          </a:p>
          <a:p>
            <a:pPr indent="-228600">
              <a:lnSpc>
                <a:spcPct val="90000"/>
              </a:lnSpc>
              <a:spcAft>
                <a:spcPts val="600"/>
              </a:spcAft>
              <a:buFont typeface="Arial" panose="020B0604020202020204" pitchFamily="34" charset="0"/>
              <a:buChar char="•"/>
            </a:pPr>
            <a:r>
              <a:rPr lang="en-US" sz="2000" dirty="0"/>
              <a:t>c. Arthur Scargill calls a national strike of miners, despite not calling for a national vote </a:t>
            </a:r>
          </a:p>
          <a:p>
            <a:pPr indent="-228600">
              <a:lnSpc>
                <a:spcPct val="90000"/>
              </a:lnSpc>
              <a:spcAft>
                <a:spcPts val="600"/>
              </a:spcAft>
              <a:buFont typeface="Arial" panose="020B0604020202020204" pitchFamily="34" charset="0"/>
              <a:buChar char="•"/>
            </a:pPr>
            <a:r>
              <a:rPr lang="en-US" sz="2000" dirty="0"/>
              <a:t>d. Fights break out between strikers and the police</a:t>
            </a:r>
          </a:p>
          <a:p>
            <a:pPr indent="-228600">
              <a:lnSpc>
                <a:spcPct val="90000"/>
              </a:lnSpc>
              <a:spcAft>
                <a:spcPts val="600"/>
              </a:spcAft>
              <a:buFont typeface="Arial" panose="020B0604020202020204" pitchFamily="34" charset="0"/>
              <a:buChar char="•"/>
            </a:pPr>
            <a:r>
              <a:rPr lang="en-US" sz="2000" dirty="0"/>
              <a:t>e. Thatcher calls the union leaders the ‘enemy within’</a:t>
            </a:r>
          </a:p>
          <a:p>
            <a:pPr indent="-228600">
              <a:lnSpc>
                <a:spcPct val="90000"/>
              </a:lnSpc>
              <a:spcAft>
                <a:spcPts val="600"/>
              </a:spcAft>
              <a:buFont typeface="Arial" panose="020B0604020202020204" pitchFamily="34" charset="0"/>
              <a:buChar char="•"/>
            </a:pPr>
            <a:r>
              <a:rPr lang="en-US" sz="2000" dirty="0"/>
              <a:t>f. The strikes come to an end with the Conservative Party victorious</a:t>
            </a:r>
          </a:p>
        </p:txBody>
      </p:sp>
      <p:pic>
        <p:nvPicPr>
          <p:cNvPr id="7" name="Picture 6">
            <a:extLst>
              <a:ext uri="{FF2B5EF4-FFF2-40B4-BE49-F238E27FC236}">
                <a16:creationId xmlns:a16="http://schemas.microsoft.com/office/drawing/2014/main" id="{3958567C-FA8F-5247-96B4-502D2A88E3A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618"/>
          <a:stretch/>
        </p:blipFill>
        <p:spPr>
          <a:xfrm>
            <a:off x="20" y="10"/>
            <a:ext cx="4635571" cy="6857990"/>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1976" y="6488668"/>
            <a:ext cx="2007281" cy="246221"/>
          </a:xfrm>
          <a:prstGeom prst="rect">
            <a:avLst/>
          </a:prstGeom>
          <a:noFill/>
        </p:spPr>
        <p:txBody>
          <a:bodyPr wrap="none" rtlCol="0">
            <a:spAutoFit/>
          </a:bodyPr>
          <a:lstStyle/>
          <a:p>
            <a:r>
              <a:rPr lang="en-US" sz="1000" dirty="0">
                <a:solidFill>
                  <a:schemeClr val="bg1"/>
                </a:solidFill>
              </a:rPr>
              <a:t>Image copyright Martin </a:t>
            </a:r>
            <a:r>
              <a:rPr lang="en-US" sz="1000" dirty="0" err="1">
                <a:solidFill>
                  <a:schemeClr val="bg1"/>
                </a:solidFill>
              </a:rPr>
              <a:t>Shakeshaft</a:t>
            </a:r>
            <a:endParaRPr lang="en-GB" sz="1000" dirty="0">
              <a:solidFill>
                <a:schemeClr val="bg1"/>
              </a:solidFill>
            </a:endParaRPr>
          </a:p>
        </p:txBody>
      </p:sp>
    </p:spTree>
    <p:extLst>
      <p:ext uri="{BB962C8B-B14F-4D97-AF65-F5344CB8AC3E}">
        <p14:creationId xmlns:p14="http://schemas.microsoft.com/office/powerpoint/2010/main" val="3309678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122" y="0"/>
            <a:ext cx="10515600" cy="1325563"/>
          </a:xfrm>
        </p:spPr>
        <p:txBody>
          <a:bodyPr>
            <a:normAutofit fontScale="90000"/>
          </a:bodyPr>
          <a:lstStyle/>
          <a:p>
            <a:pPr algn="ct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br>
              <a:rPr lang="en-GB" sz="3200" dirty="0"/>
            </a:br>
            <a:r>
              <a:rPr lang="en-GB" sz="3200" b="1" dirty="0"/>
              <a:t>But remember  - we are investigating how oral history can challenge the established narrative!</a:t>
            </a:r>
            <a:br>
              <a:rPr lang="en-GB" sz="3200" b="1" dirty="0"/>
            </a:br>
            <a:br>
              <a:rPr lang="en-GB" sz="3200" b="1" dirty="0"/>
            </a:br>
            <a:r>
              <a:rPr lang="en-GB" sz="4000" b="1" dirty="0"/>
              <a:t>What does oral history add to our understanding of the Miners’ Strike?</a:t>
            </a:r>
          </a:p>
        </p:txBody>
      </p:sp>
      <p:sp>
        <p:nvSpPr>
          <p:cNvPr id="3" name="Content Placeholder 2"/>
          <p:cNvSpPr>
            <a:spLocks noGrp="1"/>
          </p:cNvSpPr>
          <p:nvPr>
            <p:ph idx="1"/>
          </p:nvPr>
        </p:nvSpPr>
        <p:spPr>
          <a:xfrm>
            <a:off x="204281" y="5769203"/>
            <a:ext cx="11809379" cy="407759"/>
          </a:xfrm>
        </p:spPr>
        <p:txBody>
          <a:bodyPr>
            <a:normAutofit fontScale="70000" lnSpcReduction="20000"/>
          </a:bodyPr>
          <a:lstStyle/>
          <a:p>
            <a:pPr marL="0" indent="0" algn="ctr">
              <a:buNone/>
            </a:pPr>
            <a:endParaRPr lang="en-US" sz="4000" u="sng" dirty="0"/>
          </a:p>
          <a:p>
            <a:pPr marL="0" indent="0" algn="ctr">
              <a:buNone/>
            </a:pPr>
            <a:endParaRPr lang="en-US" sz="4000" u="sng" dirty="0"/>
          </a:p>
          <a:p>
            <a:pPr marL="0" indent="0" algn="ctr">
              <a:buNone/>
            </a:pPr>
            <a:endParaRPr lang="en-US" sz="4000" u="sng" dirty="0"/>
          </a:p>
          <a:p>
            <a:pPr marL="0" indent="0" algn="ctr">
              <a:buNone/>
            </a:pPr>
            <a:endParaRPr lang="en-GB" sz="4000" u="sng" dirty="0"/>
          </a:p>
          <a:p>
            <a:pPr marL="0" indent="0" algn="ctr">
              <a:buNone/>
            </a:pPr>
            <a:endParaRPr lang="en-GB" sz="4000" u="sng" dirty="0"/>
          </a:p>
          <a:p>
            <a:pPr marL="0" indent="0" algn="ctr">
              <a:buNone/>
            </a:pPr>
            <a:endParaRPr lang="en-GB" sz="4000" u="sng" dirty="0"/>
          </a:p>
          <a:p>
            <a:pPr marL="0" indent="0">
              <a:buNone/>
            </a:pPr>
            <a:endParaRPr lang="en-GB" sz="2000" dirty="0"/>
          </a:p>
        </p:txBody>
      </p:sp>
      <p:pic>
        <p:nvPicPr>
          <p:cNvPr id="6" name="Picture 5">
            <a:extLst>
              <a:ext uri="{FF2B5EF4-FFF2-40B4-BE49-F238E27FC236}">
                <a16:creationId xmlns:a16="http://schemas.microsoft.com/office/drawing/2014/main" id="{58279584-EE97-E645-B70E-DADDDBE4C9AA}"/>
              </a:ext>
            </a:extLst>
          </p:cNvPr>
          <p:cNvPicPr>
            <a:picLocks noChangeAspect="1"/>
          </p:cNvPicPr>
          <p:nvPr/>
        </p:nvPicPr>
        <p:blipFill>
          <a:blip r:embed="rId2" cstate="print">
            <a:alphaModFix amt="35000"/>
            <a:extLst>
              <a:ext uri="{28A0092B-C50C-407E-A947-70E740481C1C}">
                <a14:useLocalDpi xmlns:a14="http://schemas.microsoft.com/office/drawing/2010/main" val="0"/>
              </a:ext>
            </a:extLst>
          </a:blip>
          <a:stretch>
            <a:fillRect/>
          </a:stretch>
        </p:blipFill>
        <p:spPr>
          <a:xfrm flipH="1">
            <a:off x="204281" y="450576"/>
            <a:ext cx="10558020" cy="6193615"/>
          </a:xfrm>
          <a:prstGeom prst="rect">
            <a:avLst/>
          </a:prstGeom>
        </p:spPr>
      </p:pic>
      <p:sp>
        <p:nvSpPr>
          <p:cNvPr id="4" name="Rectangle 3"/>
          <p:cNvSpPr/>
          <p:nvPr/>
        </p:nvSpPr>
        <p:spPr>
          <a:xfrm>
            <a:off x="332265" y="6332815"/>
            <a:ext cx="2185214" cy="261610"/>
          </a:xfrm>
          <a:prstGeom prst="rect">
            <a:avLst/>
          </a:prstGeom>
        </p:spPr>
        <p:txBody>
          <a:bodyPr wrap="none">
            <a:spAutoFit/>
          </a:bodyPr>
          <a:lstStyle/>
          <a:p>
            <a:r>
              <a:rPr lang="en-US" sz="1100" dirty="0"/>
              <a:t>Image copyright Martin </a:t>
            </a:r>
            <a:r>
              <a:rPr lang="en-US" sz="1100" dirty="0" err="1"/>
              <a:t>Shakeshaft</a:t>
            </a:r>
            <a:endParaRPr lang="en-GB" sz="1100" dirty="0"/>
          </a:p>
        </p:txBody>
      </p:sp>
    </p:spTree>
    <p:extLst>
      <p:ext uri="{BB962C8B-B14F-4D97-AF65-F5344CB8AC3E}">
        <p14:creationId xmlns:p14="http://schemas.microsoft.com/office/powerpoint/2010/main" val="3015703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Sharing what you found</a:t>
            </a:r>
          </a:p>
        </p:txBody>
      </p:sp>
      <p:sp>
        <p:nvSpPr>
          <p:cNvPr id="3" name="Content Placeholder 2"/>
          <p:cNvSpPr>
            <a:spLocks noGrp="1"/>
          </p:cNvSpPr>
          <p:nvPr>
            <p:ph idx="1"/>
          </p:nvPr>
        </p:nvSpPr>
        <p:spPr>
          <a:xfrm>
            <a:off x="431800" y="1947863"/>
            <a:ext cx="5664200" cy="4351338"/>
          </a:xfrm>
        </p:spPr>
        <p:txBody>
          <a:bodyPr>
            <a:normAutofit/>
          </a:bodyPr>
          <a:lstStyle/>
          <a:p>
            <a:pPr marL="0" indent="0">
              <a:buNone/>
            </a:pPr>
            <a:r>
              <a:rPr lang="en-GB" dirty="0"/>
              <a:t>You need to be in groups of 5-6.</a:t>
            </a:r>
          </a:p>
          <a:p>
            <a:pPr marL="0" indent="0">
              <a:buNone/>
            </a:pPr>
            <a:endParaRPr lang="en-GB" dirty="0"/>
          </a:p>
          <a:p>
            <a:pPr marL="0" indent="0">
              <a:buNone/>
            </a:pPr>
            <a:r>
              <a:rPr lang="en-GB" dirty="0"/>
              <a:t>You are going to tell the group:</a:t>
            </a:r>
          </a:p>
          <a:p>
            <a:pPr>
              <a:buFontTx/>
              <a:buChar char="-"/>
            </a:pPr>
            <a:r>
              <a:rPr lang="en-GB" dirty="0"/>
              <a:t>Who you interviewed</a:t>
            </a:r>
          </a:p>
          <a:p>
            <a:pPr>
              <a:buFontTx/>
              <a:buChar char="-"/>
            </a:pPr>
            <a:r>
              <a:rPr lang="en-GB" dirty="0"/>
              <a:t>What you expected to learn</a:t>
            </a:r>
          </a:p>
          <a:p>
            <a:pPr>
              <a:buFontTx/>
              <a:buChar char="-"/>
            </a:pPr>
            <a:r>
              <a:rPr lang="en-GB" dirty="0"/>
              <a:t>What you discovered and the questions you asked</a:t>
            </a:r>
          </a:p>
          <a:p>
            <a:pPr>
              <a:buFontTx/>
              <a:buChar char="-"/>
            </a:pPr>
            <a:r>
              <a:rPr lang="en-GB" dirty="0"/>
              <a:t>Any ways this has influenced your understanding of the Miners’ Strike.</a:t>
            </a:r>
          </a:p>
        </p:txBody>
      </p:sp>
      <p:pic>
        <p:nvPicPr>
          <p:cNvPr id="4" name="Picture 3"/>
          <p:cNvPicPr>
            <a:picLocks noChangeAspect="1"/>
          </p:cNvPicPr>
          <p:nvPr/>
        </p:nvPicPr>
        <p:blipFill>
          <a:blip r:embed="rId2"/>
          <a:stretch>
            <a:fillRect/>
          </a:stretch>
        </p:blipFill>
        <p:spPr>
          <a:xfrm>
            <a:off x="6817826" y="0"/>
            <a:ext cx="5128641" cy="4070350"/>
          </a:xfrm>
          <a:prstGeom prst="rect">
            <a:avLst/>
          </a:prstGeom>
          <a:ln>
            <a:solidFill>
              <a:schemeClr val="tx1"/>
            </a:solidFill>
          </a:ln>
        </p:spPr>
      </p:pic>
      <p:cxnSp>
        <p:nvCxnSpPr>
          <p:cNvPr id="6" name="Straight Arrow Connector 5"/>
          <p:cNvCxnSpPr/>
          <p:nvPr/>
        </p:nvCxnSpPr>
        <p:spPr>
          <a:xfrm flipV="1">
            <a:off x="4131733" y="1027906"/>
            <a:ext cx="4250267" cy="256196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rot="19679549">
            <a:off x="4875574" y="2331313"/>
            <a:ext cx="3234266" cy="5584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dirty="0"/>
              <a:t>Copy their name onto the lesson work sheet</a:t>
            </a:r>
          </a:p>
        </p:txBody>
      </p:sp>
    </p:spTree>
    <p:extLst>
      <p:ext uri="{BB962C8B-B14F-4D97-AF65-F5344CB8AC3E}">
        <p14:creationId xmlns:p14="http://schemas.microsoft.com/office/powerpoint/2010/main" val="909727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5670"/>
            <a:ext cx="10515600" cy="6622330"/>
          </a:xfrm>
        </p:spPr>
        <p:txBody>
          <a:bodyPr>
            <a:normAutofit lnSpcReduction="10000"/>
          </a:bodyPr>
          <a:lstStyle/>
          <a:p>
            <a:pPr marL="0" indent="0">
              <a:buNone/>
            </a:pPr>
            <a:r>
              <a:rPr lang="en-GB" dirty="0"/>
              <a:t>It is really exciting to add these women’s stories to your understanding of the past.</a:t>
            </a:r>
          </a:p>
          <a:p>
            <a:pPr marL="0" indent="0">
              <a:buNone/>
            </a:pPr>
            <a:endParaRPr lang="en-GB" dirty="0"/>
          </a:p>
          <a:p>
            <a:pPr marL="0" indent="0">
              <a:buNone/>
            </a:pPr>
            <a:r>
              <a:rPr lang="en-GB" dirty="0"/>
              <a:t>But when historians examine interviews, they need to apply a method to analyse them:</a:t>
            </a:r>
          </a:p>
          <a:p>
            <a:pPr marL="0" indent="0">
              <a:buNone/>
            </a:pPr>
            <a:endParaRPr lang="en-GB" dirty="0"/>
          </a:p>
          <a:p>
            <a:r>
              <a:rPr lang="en-GB" dirty="0"/>
              <a:t>Oral historians ask how the interview </a:t>
            </a:r>
            <a:r>
              <a:rPr lang="en-GB" b="1" dirty="0"/>
              <a:t>complicates</a:t>
            </a:r>
            <a:r>
              <a:rPr lang="en-GB" dirty="0"/>
              <a:t> the established narrative</a:t>
            </a:r>
          </a:p>
          <a:p>
            <a:endParaRPr lang="en-GB" dirty="0"/>
          </a:p>
          <a:p>
            <a:r>
              <a:rPr lang="en-GB" dirty="0"/>
              <a:t>Oral historians use an</a:t>
            </a:r>
            <a:r>
              <a:rPr lang="en-GB" b="1" dirty="0"/>
              <a:t> intersubjective </a:t>
            </a:r>
            <a:r>
              <a:rPr lang="en-GB" dirty="0"/>
              <a:t>approach to see which questions were asked and when</a:t>
            </a:r>
          </a:p>
          <a:p>
            <a:endParaRPr lang="en-GB" dirty="0"/>
          </a:p>
          <a:p>
            <a:r>
              <a:rPr lang="en-GB" dirty="0"/>
              <a:t>Oral historians analyse the </a:t>
            </a:r>
            <a:r>
              <a:rPr lang="en-GB" b="1" dirty="0"/>
              <a:t>fallibility</a:t>
            </a:r>
            <a:r>
              <a:rPr lang="en-GB" dirty="0"/>
              <a:t> of the interviewee in a positive way to see </a:t>
            </a:r>
            <a:r>
              <a:rPr lang="en-GB" baseline="0" dirty="0"/>
              <a:t>what issues of memory, perspective, context tell us about what they are saying.</a:t>
            </a:r>
            <a:endParaRPr lang="en-GB" dirty="0"/>
          </a:p>
          <a:p>
            <a:pPr marL="0" indent="0">
              <a:buNone/>
            </a:pPr>
            <a:endParaRPr lang="en-GB" dirty="0"/>
          </a:p>
          <a:p>
            <a:endParaRPr lang="en-GB" dirty="0"/>
          </a:p>
          <a:p>
            <a:pPr marL="0" indent="0">
              <a:buNone/>
            </a:pPr>
            <a:endParaRPr lang="en-GB" dirty="0"/>
          </a:p>
          <a:p>
            <a:pPr marL="0" indent="0">
              <a:buNone/>
            </a:pPr>
            <a:endParaRPr lang="en-GB" dirty="0"/>
          </a:p>
        </p:txBody>
      </p:sp>
      <p:pic>
        <p:nvPicPr>
          <p:cNvPr id="4" name="Picture 3">
            <a:extLst>
              <a:ext uri="{FF2B5EF4-FFF2-40B4-BE49-F238E27FC236}">
                <a16:creationId xmlns:a16="http://schemas.microsoft.com/office/drawing/2014/main" id="{ED94FE0D-C032-5A4F-A8F5-655D6B1FF88C}"/>
              </a:ext>
            </a:extLst>
          </p:cNvPr>
          <p:cNvPicPr>
            <a:picLocks noChangeAspect="1"/>
          </p:cNvPicPr>
          <p:nvPr/>
        </p:nvPicPr>
        <p:blipFill>
          <a:blip r:embed="rId2" cstate="print">
            <a:alphaModFix amt="14000"/>
            <a:extLst>
              <a:ext uri="{28A0092B-C50C-407E-A947-70E740481C1C}">
                <a14:useLocalDpi xmlns:a14="http://schemas.microsoft.com/office/drawing/2010/main" val="0"/>
              </a:ext>
            </a:extLst>
          </a:blip>
          <a:stretch>
            <a:fillRect/>
          </a:stretch>
        </p:blipFill>
        <p:spPr>
          <a:xfrm>
            <a:off x="1443445" y="-853126"/>
            <a:ext cx="10474036" cy="6858000"/>
          </a:xfrm>
          <a:prstGeom prst="rect">
            <a:avLst/>
          </a:prstGeom>
        </p:spPr>
      </p:pic>
      <p:sp>
        <p:nvSpPr>
          <p:cNvPr id="6" name="TextBox 5"/>
          <p:cNvSpPr txBox="1"/>
          <p:nvPr/>
        </p:nvSpPr>
        <p:spPr>
          <a:xfrm>
            <a:off x="838200" y="6655324"/>
            <a:ext cx="6590122" cy="253916"/>
          </a:xfrm>
          <a:prstGeom prst="rect">
            <a:avLst/>
          </a:prstGeom>
          <a:noFill/>
        </p:spPr>
        <p:txBody>
          <a:bodyPr wrap="square" rtlCol="0">
            <a:spAutoFit/>
          </a:bodyPr>
          <a:lstStyle/>
          <a:p>
            <a:r>
              <a:rPr lang="en-US" sz="1050" dirty="0"/>
              <a:t>Image copyright Martin </a:t>
            </a:r>
            <a:r>
              <a:rPr lang="en-US" sz="1050" dirty="0" err="1"/>
              <a:t>Shakeshaft</a:t>
            </a:r>
            <a:endParaRPr lang="en-GB" sz="1050" dirty="0"/>
          </a:p>
        </p:txBody>
      </p:sp>
    </p:spTree>
    <p:extLst>
      <p:ext uri="{BB962C8B-B14F-4D97-AF65-F5344CB8AC3E}">
        <p14:creationId xmlns:p14="http://schemas.microsoft.com/office/powerpoint/2010/main" val="337306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Analysing</a:t>
            </a:r>
            <a:r>
              <a:rPr lang="en-US" dirty="0"/>
              <a:t> oral history</a:t>
            </a:r>
            <a:endParaRPr lang="en-GB" dirty="0"/>
          </a:p>
        </p:txBody>
      </p:sp>
      <p:sp>
        <p:nvSpPr>
          <p:cNvPr id="3" name="Content Placeholder 2"/>
          <p:cNvSpPr>
            <a:spLocks noGrp="1"/>
          </p:cNvSpPr>
          <p:nvPr>
            <p:ph idx="1"/>
          </p:nvPr>
        </p:nvSpPr>
        <p:spPr/>
        <p:txBody>
          <a:bodyPr/>
          <a:lstStyle/>
          <a:p>
            <a:pPr marL="0" indent="0">
              <a:buNone/>
            </a:pPr>
            <a:r>
              <a:rPr lang="en-GB" dirty="0"/>
              <a:t>In your groups you are going to rank your interviews against these three criteria that oral historians use. You need to write the woman’s name onto the spectrum. We can do the first one together:</a:t>
            </a:r>
          </a:p>
        </p:txBody>
      </p:sp>
      <p:cxnSp>
        <p:nvCxnSpPr>
          <p:cNvPr id="5" name="Straight Connector 4"/>
          <p:cNvCxnSpPr/>
          <p:nvPr/>
        </p:nvCxnSpPr>
        <p:spPr>
          <a:xfrm flipV="1">
            <a:off x="1742341" y="5418857"/>
            <a:ext cx="8948691" cy="17755"/>
          </a:xfrm>
          <a:prstGeom prst="line">
            <a:avLst/>
          </a:prstGeom>
        </p:spPr>
        <p:style>
          <a:lnRef idx="3">
            <a:schemeClr val="accent2"/>
          </a:lnRef>
          <a:fillRef idx="0">
            <a:schemeClr val="accent2"/>
          </a:fillRef>
          <a:effectRef idx="2">
            <a:schemeClr val="accent2"/>
          </a:effectRef>
          <a:fontRef idx="minor">
            <a:schemeClr val="tx1"/>
          </a:fontRef>
        </p:style>
      </p:cxnSp>
      <p:sp>
        <p:nvSpPr>
          <p:cNvPr id="6" name="Rectangle 5"/>
          <p:cNvSpPr/>
          <p:nvPr/>
        </p:nvSpPr>
        <p:spPr>
          <a:xfrm>
            <a:off x="107081" y="4301912"/>
            <a:ext cx="1811045" cy="5908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Complicates the narrative</a:t>
            </a:r>
          </a:p>
        </p:txBody>
      </p:sp>
      <p:sp>
        <p:nvSpPr>
          <p:cNvPr id="7" name="Rectangle 6"/>
          <p:cNvSpPr/>
          <p:nvPr/>
        </p:nvSpPr>
        <p:spPr>
          <a:xfrm>
            <a:off x="282865" y="5164372"/>
            <a:ext cx="1459476" cy="52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Narrative stays the same</a:t>
            </a:r>
          </a:p>
        </p:txBody>
      </p:sp>
      <p:sp>
        <p:nvSpPr>
          <p:cNvPr id="8" name="Rectangle 7"/>
          <p:cNvSpPr/>
          <p:nvPr/>
        </p:nvSpPr>
        <p:spPr>
          <a:xfrm>
            <a:off x="10175132" y="5164372"/>
            <a:ext cx="1960202" cy="52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Narrative completely changes</a:t>
            </a:r>
          </a:p>
        </p:txBody>
      </p:sp>
    </p:spTree>
    <p:extLst>
      <p:ext uri="{BB962C8B-B14F-4D97-AF65-F5344CB8AC3E}">
        <p14:creationId xmlns:p14="http://schemas.microsoft.com/office/powerpoint/2010/main" val="612980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Analysing oral history</a:t>
            </a:r>
          </a:p>
        </p:txBody>
      </p:sp>
      <p:sp>
        <p:nvSpPr>
          <p:cNvPr id="3" name="Content Placeholder 2"/>
          <p:cNvSpPr>
            <a:spLocks noGrp="1"/>
          </p:cNvSpPr>
          <p:nvPr>
            <p:ph idx="1"/>
          </p:nvPr>
        </p:nvSpPr>
        <p:spPr/>
        <p:txBody>
          <a:bodyPr/>
          <a:lstStyle/>
          <a:p>
            <a:endParaRPr lang="en-GB"/>
          </a:p>
        </p:txBody>
      </p:sp>
      <p:cxnSp>
        <p:nvCxnSpPr>
          <p:cNvPr id="5" name="Straight Connector 4"/>
          <p:cNvCxnSpPr/>
          <p:nvPr/>
        </p:nvCxnSpPr>
        <p:spPr>
          <a:xfrm flipV="1">
            <a:off x="1376039" y="2929631"/>
            <a:ext cx="8948691" cy="17755"/>
          </a:xfrm>
          <a:prstGeom prst="line">
            <a:avLst/>
          </a:prstGeom>
        </p:spPr>
        <p:style>
          <a:lnRef idx="3">
            <a:schemeClr val="accent2"/>
          </a:lnRef>
          <a:fillRef idx="0">
            <a:schemeClr val="accent2"/>
          </a:fillRef>
          <a:effectRef idx="2">
            <a:schemeClr val="accent2"/>
          </a:effectRef>
          <a:fontRef idx="minor">
            <a:schemeClr val="tx1"/>
          </a:fontRef>
        </p:style>
      </p:cxnSp>
      <p:sp>
        <p:nvSpPr>
          <p:cNvPr id="6" name="Rectangle 5"/>
          <p:cNvSpPr/>
          <p:nvPr/>
        </p:nvSpPr>
        <p:spPr>
          <a:xfrm>
            <a:off x="97654" y="1690688"/>
            <a:ext cx="1811045" cy="5908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Complicates the narrative</a:t>
            </a:r>
          </a:p>
        </p:txBody>
      </p:sp>
      <p:cxnSp>
        <p:nvCxnSpPr>
          <p:cNvPr id="7" name="Straight Connector 6"/>
          <p:cNvCxnSpPr/>
          <p:nvPr/>
        </p:nvCxnSpPr>
        <p:spPr>
          <a:xfrm flipV="1">
            <a:off x="1376039" y="4624510"/>
            <a:ext cx="8948691" cy="17755"/>
          </a:xfrm>
          <a:prstGeom prst="line">
            <a:avLst/>
          </a:prstGeom>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97654" y="3385567"/>
            <a:ext cx="1811045" cy="79581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Flexibility of intersubjective approach</a:t>
            </a:r>
          </a:p>
        </p:txBody>
      </p:sp>
      <p:sp>
        <p:nvSpPr>
          <p:cNvPr id="11" name="Rectangle 10"/>
          <p:cNvSpPr/>
          <p:nvPr/>
        </p:nvSpPr>
        <p:spPr>
          <a:xfrm>
            <a:off x="214771" y="2637278"/>
            <a:ext cx="1459476" cy="52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Narrative stays the same</a:t>
            </a:r>
          </a:p>
        </p:txBody>
      </p:sp>
      <p:sp>
        <p:nvSpPr>
          <p:cNvPr id="12" name="Rectangle 11"/>
          <p:cNvSpPr/>
          <p:nvPr/>
        </p:nvSpPr>
        <p:spPr>
          <a:xfrm>
            <a:off x="10107038" y="2637278"/>
            <a:ext cx="1960202" cy="52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Narrative completely changes</a:t>
            </a:r>
          </a:p>
        </p:txBody>
      </p:sp>
      <p:sp>
        <p:nvSpPr>
          <p:cNvPr id="13" name="Rectangle 12"/>
          <p:cNvSpPr/>
          <p:nvPr/>
        </p:nvSpPr>
        <p:spPr>
          <a:xfrm>
            <a:off x="214771" y="4356201"/>
            <a:ext cx="1459476" cy="52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dirty="0"/>
              <a:t>Questions stuck to the script</a:t>
            </a:r>
          </a:p>
        </p:txBody>
      </p:sp>
      <p:sp>
        <p:nvSpPr>
          <p:cNvPr id="14" name="Rectangle 13"/>
          <p:cNvSpPr/>
          <p:nvPr/>
        </p:nvSpPr>
        <p:spPr>
          <a:xfrm>
            <a:off x="10107038" y="4356201"/>
            <a:ext cx="1960202" cy="52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dirty="0"/>
              <a:t>Questions kept adapting to interesting answers</a:t>
            </a:r>
          </a:p>
        </p:txBody>
      </p:sp>
    </p:spTree>
    <p:extLst>
      <p:ext uri="{BB962C8B-B14F-4D97-AF65-F5344CB8AC3E}">
        <p14:creationId xmlns:p14="http://schemas.microsoft.com/office/powerpoint/2010/main" val="409996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Analysing oral history</a:t>
            </a:r>
          </a:p>
        </p:txBody>
      </p:sp>
      <p:sp>
        <p:nvSpPr>
          <p:cNvPr id="3" name="Content Placeholder 2"/>
          <p:cNvSpPr>
            <a:spLocks noGrp="1"/>
          </p:cNvSpPr>
          <p:nvPr>
            <p:ph idx="1"/>
          </p:nvPr>
        </p:nvSpPr>
        <p:spPr/>
        <p:txBody>
          <a:bodyPr/>
          <a:lstStyle/>
          <a:p>
            <a:endParaRPr lang="en-GB" dirty="0"/>
          </a:p>
        </p:txBody>
      </p:sp>
      <p:cxnSp>
        <p:nvCxnSpPr>
          <p:cNvPr id="5" name="Straight Connector 4"/>
          <p:cNvCxnSpPr/>
          <p:nvPr/>
        </p:nvCxnSpPr>
        <p:spPr>
          <a:xfrm flipV="1">
            <a:off x="1376039" y="2929631"/>
            <a:ext cx="8948691" cy="17755"/>
          </a:xfrm>
          <a:prstGeom prst="line">
            <a:avLst/>
          </a:prstGeom>
        </p:spPr>
        <p:style>
          <a:lnRef idx="3">
            <a:schemeClr val="accent2"/>
          </a:lnRef>
          <a:fillRef idx="0">
            <a:schemeClr val="accent2"/>
          </a:fillRef>
          <a:effectRef idx="2">
            <a:schemeClr val="accent2"/>
          </a:effectRef>
          <a:fontRef idx="minor">
            <a:schemeClr val="tx1"/>
          </a:fontRef>
        </p:style>
      </p:cxnSp>
      <p:sp>
        <p:nvSpPr>
          <p:cNvPr id="6" name="Rectangle 5"/>
          <p:cNvSpPr/>
          <p:nvPr/>
        </p:nvSpPr>
        <p:spPr>
          <a:xfrm>
            <a:off x="97654" y="1690688"/>
            <a:ext cx="1811045" cy="5908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Complicates the narrative</a:t>
            </a:r>
          </a:p>
        </p:txBody>
      </p:sp>
      <p:cxnSp>
        <p:nvCxnSpPr>
          <p:cNvPr id="7" name="Straight Connector 6"/>
          <p:cNvCxnSpPr/>
          <p:nvPr/>
        </p:nvCxnSpPr>
        <p:spPr>
          <a:xfrm flipV="1">
            <a:off x="1376039" y="4624510"/>
            <a:ext cx="8948691" cy="17755"/>
          </a:xfrm>
          <a:prstGeom prst="line">
            <a:avLst/>
          </a:prstGeom>
        </p:spPr>
        <p:style>
          <a:lnRef idx="3">
            <a:schemeClr val="accent2"/>
          </a:lnRef>
          <a:fillRef idx="0">
            <a:schemeClr val="accent2"/>
          </a:fillRef>
          <a:effectRef idx="2">
            <a:schemeClr val="accent2"/>
          </a:effectRef>
          <a:fontRef idx="minor">
            <a:schemeClr val="tx1"/>
          </a:fontRef>
        </p:style>
      </p:cxnSp>
      <p:sp>
        <p:nvSpPr>
          <p:cNvPr id="8" name="Rectangle 7"/>
          <p:cNvSpPr/>
          <p:nvPr/>
        </p:nvSpPr>
        <p:spPr>
          <a:xfrm>
            <a:off x="97654" y="3385567"/>
            <a:ext cx="1811045" cy="8007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Flexibility of intersubjective approach</a:t>
            </a:r>
          </a:p>
        </p:txBody>
      </p:sp>
      <p:cxnSp>
        <p:nvCxnSpPr>
          <p:cNvPr id="9" name="Straight Connector 8"/>
          <p:cNvCxnSpPr/>
          <p:nvPr/>
        </p:nvCxnSpPr>
        <p:spPr>
          <a:xfrm flipV="1">
            <a:off x="1376039" y="6319389"/>
            <a:ext cx="8948691" cy="17755"/>
          </a:xfrm>
          <a:prstGeom prst="line">
            <a:avLst/>
          </a:prstGeom>
        </p:spPr>
        <p:style>
          <a:lnRef idx="3">
            <a:schemeClr val="accent2"/>
          </a:lnRef>
          <a:fillRef idx="0">
            <a:schemeClr val="accent2"/>
          </a:fillRef>
          <a:effectRef idx="2">
            <a:schemeClr val="accent2"/>
          </a:effectRef>
          <a:fontRef idx="minor">
            <a:schemeClr val="tx1"/>
          </a:fontRef>
        </p:style>
      </p:cxnSp>
      <p:sp>
        <p:nvSpPr>
          <p:cNvPr id="10" name="Rectangle 9"/>
          <p:cNvSpPr/>
          <p:nvPr/>
        </p:nvSpPr>
        <p:spPr>
          <a:xfrm>
            <a:off x="97654" y="5080446"/>
            <a:ext cx="1811045" cy="59087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dirty="0"/>
              <a:t>Fallibility of interviewee</a:t>
            </a:r>
          </a:p>
        </p:txBody>
      </p:sp>
      <p:sp>
        <p:nvSpPr>
          <p:cNvPr id="11" name="Rectangle 10"/>
          <p:cNvSpPr/>
          <p:nvPr/>
        </p:nvSpPr>
        <p:spPr>
          <a:xfrm>
            <a:off x="214771" y="2637278"/>
            <a:ext cx="1459476" cy="52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Narrative stays the same</a:t>
            </a:r>
          </a:p>
        </p:txBody>
      </p:sp>
      <p:sp>
        <p:nvSpPr>
          <p:cNvPr id="12" name="Rectangle 11"/>
          <p:cNvSpPr/>
          <p:nvPr/>
        </p:nvSpPr>
        <p:spPr>
          <a:xfrm>
            <a:off x="10107038" y="2637278"/>
            <a:ext cx="1960202" cy="52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600" dirty="0"/>
              <a:t>Narrative completely changes</a:t>
            </a:r>
          </a:p>
        </p:txBody>
      </p:sp>
      <p:sp>
        <p:nvSpPr>
          <p:cNvPr id="13" name="Rectangle 12"/>
          <p:cNvSpPr/>
          <p:nvPr/>
        </p:nvSpPr>
        <p:spPr>
          <a:xfrm>
            <a:off x="214771" y="4356201"/>
            <a:ext cx="1459476" cy="52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dirty="0"/>
              <a:t>Questions stuck to the script</a:t>
            </a:r>
          </a:p>
        </p:txBody>
      </p:sp>
      <p:sp>
        <p:nvSpPr>
          <p:cNvPr id="14" name="Rectangle 13"/>
          <p:cNvSpPr/>
          <p:nvPr/>
        </p:nvSpPr>
        <p:spPr>
          <a:xfrm>
            <a:off x="10107038" y="4356201"/>
            <a:ext cx="1960202" cy="52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400" dirty="0"/>
              <a:t>Questions kept adapting to interesting answers</a:t>
            </a:r>
          </a:p>
        </p:txBody>
      </p:sp>
      <p:sp>
        <p:nvSpPr>
          <p:cNvPr id="15" name="Rectangle 14"/>
          <p:cNvSpPr/>
          <p:nvPr/>
        </p:nvSpPr>
        <p:spPr>
          <a:xfrm>
            <a:off x="214771" y="6021909"/>
            <a:ext cx="1459476" cy="52672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100" dirty="0"/>
              <a:t>Issues of memory, perspective and time told me nothing</a:t>
            </a:r>
          </a:p>
        </p:txBody>
      </p:sp>
      <p:sp>
        <p:nvSpPr>
          <p:cNvPr id="16" name="Rectangle 15"/>
          <p:cNvSpPr/>
          <p:nvPr/>
        </p:nvSpPr>
        <p:spPr>
          <a:xfrm>
            <a:off x="10107038" y="6021909"/>
            <a:ext cx="1960202" cy="66492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1200" dirty="0"/>
              <a:t>Issues of memory, perspective and time changed my understanding of her words</a:t>
            </a:r>
          </a:p>
        </p:txBody>
      </p:sp>
    </p:spTree>
    <p:extLst>
      <p:ext uri="{BB962C8B-B14F-4D97-AF65-F5344CB8AC3E}">
        <p14:creationId xmlns:p14="http://schemas.microsoft.com/office/powerpoint/2010/main" val="3725704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Bringing our lessons together…</a:t>
            </a:r>
          </a:p>
        </p:txBody>
      </p:sp>
      <p:sp>
        <p:nvSpPr>
          <p:cNvPr id="3" name="Content Placeholder 2"/>
          <p:cNvSpPr>
            <a:spLocks noGrp="1"/>
          </p:cNvSpPr>
          <p:nvPr>
            <p:ph idx="1"/>
          </p:nvPr>
        </p:nvSpPr>
        <p:spPr/>
        <p:txBody>
          <a:bodyPr/>
          <a:lstStyle/>
          <a:p>
            <a:pPr marL="0" indent="0" algn="ctr">
              <a:buNone/>
            </a:pPr>
            <a:r>
              <a:rPr lang="en-GB" sz="4000" dirty="0"/>
              <a:t>What does oral history add to our understanding of the miners’ strike?</a:t>
            </a:r>
          </a:p>
          <a:p>
            <a:pPr marL="0" indent="0">
              <a:buNone/>
            </a:pPr>
            <a:endParaRPr lang="en-GB" dirty="0"/>
          </a:p>
          <a:p>
            <a:pPr marL="0" indent="0">
              <a:buNone/>
            </a:pPr>
            <a:endParaRPr lang="en-GB" dirty="0"/>
          </a:p>
        </p:txBody>
      </p:sp>
      <p:sp>
        <p:nvSpPr>
          <p:cNvPr id="4" name="Rectangle 3"/>
          <p:cNvSpPr/>
          <p:nvPr/>
        </p:nvSpPr>
        <p:spPr>
          <a:xfrm>
            <a:off x="2726267" y="3843867"/>
            <a:ext cx="6333067" cy="233309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GB" dirty="0"/>
              <a:t>In your books, we want you to write down an answer to this question. Try to be as complex, as thoughtful, and as much like a historian as possible.</a:t>
            </a:r>
          </a:p>
        </p:txBody>
      </p:sp>
      <p:pic>
        <p:nvPicPr>
          <p:cNvPr id="7" name="Picture 6">
            <a:extLst>
              <a:ext uri="{FF2B5EF4-FFF2-40B4-BE49-F238E27FC236}">
                <a16:creationId xmlns:a16="http://schemas.microsoft.com/office/drawing/2014/main" id="{C30904E9-9715-F149-AC92-475C725C0176}"/>
              </a:ext>
            </a:extLst>
          </p:cNvPr>
          <p:cNvPicPr>
            <a:picLocks noChangeAspect="1"/>
          </p:cNvPicPr>
          <p:nvPr/>
        </p:nvPicPr>
        <p:blipFill>
          <a:blip r:embed="rId2" cstate="print">
            <a:alphaModFix amt="20000"/>
            <a:extLst>
              <a:ext uri="{28A0092B-C50C-407E-A947-70E740481C1C}">
                <a14:useLocalDpi xmlns:a14="http://schemas.microsoft.com/office/drawing/2010/main" val="0"/>
              </a:ext>
            </a:extLst>
          </a:blip>
          <a:stretch>
            <a:fillRect/>
          </a:stretch>
        </p:blipFill>
        <p:spPr>
          <a:xfrm>
            <a:off x="934064" y="0"/>
            <a:ext cx="10323871" cy="6858000"/>
          </a:xfrm>
          <a:prstGeom prst="rect">
            <a:avLst/>
          </a:prstGeom>
        </p:spPr>
      </p:pic>
      <p:sp>
        <p:nvSpPr>
          <p:cNvPr id="5" name="TextBox 4"/>
          <p:cNvSpPr txBox="1"/>
          <p:nvPr/>
        </p:nvSpPr>
        <p:spPr>
          <a:xfrm>
            <a:off x="1121790" y="6598763"/>
            <a:ext cx="3374796" cy="246221"/>
          </a:xfrm>
          <a:prstGeom prst="rect">
            <a:avLst/>
          </a:prstGeom>
          <a:noFill/>
        </p:spPr>
        <p:txBody>
          <a:bodyPr wrap="square" rtlCol="0">
            <a:spAutoFit/>
          </a:bodyPr>
          <a:lstStyle/>
          <a:p>
            <a:r>
              <a:rPr lang="en-US" sz="1000" dirty="0"/>
              <a:t>Image copyright Martin </a:t>
            </a:r>
            <a:r>
              <a:rPr lang="en-US" sz="1000" dirty="0" err="1"/>
              <a:t>Shakeshaft</a:t>
            </a:r>
            <a:endParaRPr lang="en-GB" sz="1000" dirty="0"/>
          </a:p>
        </p:txBody>
      </p:sp>
    </p:spTree>
    <p:extLst>
      <p:ext uri="{BB962C8B-B14F-4D97-AF65-F5344CB8AC3E}">
        <p14:creationId xmlns:p14="http://schemas.microsoft.com/office/powerpoint/2010/main" val="2249092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22015</TotalTime>
  <Words>731</Words>
  <Application>Microsoft Office PowerPoint</Application>
  <PresentationFormat>Widescreen</PresentationFormat>
  <Paragraphs>94</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Remember that established narrative?</vt:lpstr>
      <vt:lpstr>Remember that established narrative?</vt:lpstr>
      <vt:lpstr>          But remember  - we are investigating how oral history can challenge the established narrative!  What does oral history add to our understanding of the Miners’ Strike?</vt:lpstr>
      <vt:lpstr>Sharing what you found</vt:lpstr>
      <vt:lpstr>PowerPoint Presentation</vt:lpstr>
      <vt:lpstr>Analysing oral history</vt:lpstr>
      <vt:lpstr>Analysing oral history</vt:lpstr>
      <vt:lpstr>Analysing oral history</vt:lpstr>
      <vt:lpstr>Bringing our lessons together…</vt:lpstr>
      <vt:lpstr>Setting up a display</vt:lpstr>
    </vt:vector>
  </TitlesOfParts>
  <Company>University of Reading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Remember that established narrative?</dc:title>
  <dc:creator>William Bailey-Watson</dc:creator>
  <cp:lastModifiedBy>Natalie Thomlinson</cp:lastModifiedBy>
  <cp:revision>27</cp:revision>
  <dcterms:created xsi:type="dcterms:W3CDTF">2019-06-21T09:58:14Z</dcterms:created>
  <dcterms:modified xsi:type="dcterms:W3CDTF">2021-03-24T14:18:55Z</dcterms:modified>
</cp:coreProperties>
</file>