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6" r:id="rId6"/>
    <p:sldId id="257" r:id="rId7"/>
    <p:sldId id="264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Bailey-Watson" initials="WB" lastIdx="4" clrIdx="0">
    <p:extLst>
      <p:ext uri="{19B8F6BF-5375-455C-9EA6-DF929625EA0E}">
        <p15:presenceInfo xmlns:p15="http://schemas.microsoft.com/office/powerpoint/2012/main" userId="S-1-5-21-1643737065-1150890963-312552118-313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C2A1-DCA8-9446-BDF7-3EAE6C51656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18F14-F397-4E49-91F6-12E1955C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2BDE-DD28-4736-BA3E-28C92FA22D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6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3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9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9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3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4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5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853F-5667-4203-8D00-FF538B30566C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88F9-A860-43CA-81EE-FDFF9D0C9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YpJZTRDOG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_jBg3mTFj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sNOy5rskGs" TargetMode="External"/><Relationship Id="rId4" Type="http://schemas.openxmlformats.org/officeDocument/2006/relationships/hyperlink" Target="https://www.youtube.com/watch?v=IsNOy5rskG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f9cS46tO-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367990"/>
            <a:ext cx="6272784" cy="14719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Remember that established narrative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Picture 6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1457A9F-9DA3-974C-BE91-5B45A99CDA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382" y="1839951"/>
            <a:ext cx="7248698" cy="4912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How long did the strike last?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Who were the two people in the photographs?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What did the NUM stand for?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Put these events in the right order: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a. Plans are announced to close 20 coal mines (the NUM reveals it was 70).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b. Fights break out between strikers and the police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c. Margaret Thatcher becomes Prime Minister.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d. Thatcher calls the union leaders the ‘enemy within’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e. Arthur Scargill calls a national strike of miners, despite not calling for a national vote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f. The strikes come to an end with the Conservative Party victorious</a:t>
            </a:r>
          </a:p>
        </p:txBody>
      </p:sp>
      <p:pic>
        <p:nvPicPr>
          <p:cNvPr id="9" name="Picture 8" descr="A person riding a bicycle&#10;&#10;Description automatically generated with low confidence">
            <a:extLst>
              <a:ext uri="{FF2B5EF4-FFF2-40B4-BE49-F238E27FC236}">
                <a16:creationId xmlns:a16="http://schemas.microsoft.com/office/drawing/2014/main" id="{94176234-3283-7B46-8CF1-C86AB48F7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r="-2" b="38243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163F2-AAC2-DB44-84F2-42D0C8FEA34E}"/>
              </a:ext>
            </a:extLst>
          </p:cNvPr>
          <p:cNvSpPr txBox="1"/>
          <p:nvPr/>
        </p:nvSpPr>
        <p:spPr>
          <a:xfrm>
            <a:off x="9006840" y="6233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FCEF1-48CA-B84B-879B-6CA9ADBAE443}"/>
              </a:ext>
            </a:extLst>
          </p:cNvPr>
          <p:cNvSpPr txBox="1"/>
          <p:nvPr/>
        </p:nvSpPr>
        <p:spPr>
          <a:xfrm>
            <a:off x="9367023" y="6471542"/>
            <a:ext cx="3647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Images copyright Martin </a:t>
            </a:r>
            <a:r>
              <a:rPr lang="en-US" sz="1400" dirty="0" err="1">
                <a:solidFill>
                  <a:schemeClr val="bg1"/>
                </a:solidFill>
              </a:rPr>
              <a:t>Shakeshaft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GB" sz="6000"/>
              <a:t>Final words of advice from our oral historian: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327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hlinkClick r:id="rId2"/>
              </a:rPr>
              <a:t>https://</a:t>
            </a:r>
            <a:r>
              <a:rPr lang="en-GB" sz="2200" dirty="0" smtClean="0">
                <a:hlinkClick r:id="rId2"/>
              </a:rPr>
              <a:t>www.youtube.com/watch?v=8YpJZTRDOGQ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And for next time: bring in your completed worksheet and any photos of images or materials the interviewee shares with you. </a:t>
            </a:r>
          </a:p>
        </p:txBody>
      </p:sp>
    </p:spTree>
    <p:extLst>
      <p:ext uri="{BB962C8B-B14F-4D97-AF65-F5344CB8AC3E}">
        <p14:creationId xmlns:p14="http://schemas.microsoft.com/office/powerpoint/2010/main" val="22753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b="1" dirty="0"/>
              <a:t>Remember that established narrative?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5431" y="2115117"/>
            <a:ext cx="6586489" cy="410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long did the strike last? </a:t>
            </a:r>
            <a:r>
              <a:rPr lang="en-US" b="1" dirty="0"/>
              <a:t>One year – 26,000,000 working days!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Who were the two people in the photographs? </a:t>
            </a:r>
            <a:r>
              <a:rPr lang="en-US" b="1" dirty="0"/>
              <a:t>Arthur Scargill and Margaret Thatcher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did the NUM stand for? </a:t>
            </a:r>
            <a:r>
              <a:rPr lang="en-US" b="1" dirty="0"/>
              <a:t>National Union of Miners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Put these events in the right order: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a. Margaret Thatcher becomes Prime Minister.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b. Plans are announced to close 20 coal mines (the NUM reveals it was 70).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c. Arthur Scargill calls a national strike of miners, despite not calling for a national vote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d. Fights break out between strikers and the police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e. Thatcher calls the union leaders the ‘enemy within’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f. The strikes come to an end with the Conservative Party victorious</a:t>
            </a:r>
          </a:p>
        </p:txBody>
      </p:sp>
      <p:pic>
        <p:nvPicPr>
          <p:cNvPr id="8" name="Picture 7" descr="A group of people standing in front of a large ship&#10;&#10;Description automatically generated with low confidence">
            <a:extLst>
              <a:ext uri="{FF2B5EF4-FFF2-40B4-BE49-F238E27FC236}">
                <a16:creationId xmlns:a16="http://schemas.microsoft.com/office/drawing/2014/main" id="{57DA299B-B3A2-1644-AC09-B5AE6C4FE8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A45100-3BDB-BF40-A3FB-1ADEE68B10AE}"/>
              </a:ext>
            </a:extLst>
          </p:cNvPr>
          <p:cNvSpPr txBox="1"/>
          <p:nvPr/>
        </p:nvSpPr>
        <p:spPr>
          <a:xfrm>
            <a:off x="-61693" y="6580991"/>
            <a:ext cx="237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Copyright Martin </a:t>
            </a:r>
            <a:r>
              <a:rPr lang="en-US" sz="1200" dirty="0" err="1">
                <a:solidFill>
                  <a:schemeClr val="bg1"/>
                </a:solidFill>
              </a:rPr>
              <a:t>Shakeshaft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person, standing&#10;&#10;Description automatically generated">
            <a:extLst>
              <a:ext uri="{FF2B5EF4-FFF2-40B4-BE49-F238E27FC236}">
                <a16:creationId xmlns:a16="http://schemas.microsoft.com/office/drawing/2014/main" id="{EC090AA7-BE91-9D42-9746-6F54DC3E72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9091" r="2224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726610"/>
          </a:xfrm>
        </p:spPr>
        <p:txBody>
          <a:bodyPr anchor="b">
            <a:normAutofit/>
          </a:bodyPr>
          <a:lstStyle/>
          <a:p>
            <a:r>
              <a:rPr lang="en-GB" sz="2800" b="1"/>
              <a:t>Whose history?</a:t>
            </a:r>
            <a:endParaRPr lang="en-GB" sz="28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4" y="2530601"/>
            <a:ext cx="5940496" cy="360457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This pivotal point in British history is remembered for:</a:t>
            </a:r>
          </a:p>
          <a:p>
            <a:pPr>
              <a:buFontTx/>
              <a:buChar char="-"/>
            </a:pPr>
            <a:r>
              <a:rPr lang="en-GB" sz="1800" dirty="0"/>
              <a:t>The politicians</a:t>
            </a:r>
          </a:p>
          <a:p>
            <a:pPr>
              <a:buFontTx/>
              <a:buChar char="-"/>
            </a:pPr>
            <a:r>
              <a:rPr lang="en-GB" sz="1800" dirty="0"/>
              <a:t>The trade union leaders</a:t>
            </a:r>
          </a:p>
          <a:p>
            <a:pPr>
              <a:buFontTx/>
              <a:buChar char="-"/>
            </a:pPr>
            <a:r>
              <a:rPr lang="en-GB" sz="1800" dirty="0"/>
              <a:t>The strikers who were violent towards police and other miners.</a:t>
            </a:r>
          </a:p>
          <a:p>
            <a:pPr>
              <a:buFontTx/>
              <a:buChar char="-"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This is what the national newspapers and tv stations reported.</a:t>
            </a:r>
          </a:p>
          <a:p>
            <a:pPr marL="0" indent="0">
              <a:buNone/>
            </a:pPr>
            <a:r>
              <a:rPr lang="en-GB" sz="1800" dirty="0"/>
              <a:t>But what about people who weren’t miners but still connected to the strike? How can we learn about their history and see how it complicates that established narrative?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F0755-197A-7542-B6A0-A42AD2B001F2}"/>
              </a:ext>
            </a:extLst>
          </p:cNvPr>
          <p:cNvSpPr txBox="1"/>
          <p:nvPr/>
        </p:nvSpPr>
        <p:spPr>
          <a:xfrm>
            <a:off x="-61693" y="6580991"/>
            <a:ext cx="237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Copyright Martin </a:t>
            </a:r>
            <a:r>
              <a:rPr lang="en-US" sz="1200" dirty="0" err="1">
                <a:solidFill>
                  <a:schemeClr val="bg1"/>
                </a:solidFill>
              </a:rPr>
              <a:t>Shakeshaft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3C41D-89F0-8D46-9674-5391FBC6EB8A}"/>
              </a:ext>
            </a:extLst>
          </p:cNvPr>
          <p:cNvSpPr txBox="1"/>
          <p:nvPr/>
        </p:nvSpPr>
        <p:spPr>
          <a:xfrm flipH="1">
            <a:off x="9088244" y="6580990"/>
            <a:ext cx="2385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Copyright Martin </a:t>
            </a:r>
            <a:r>
              <a:rPr lang="en-US" sz="1200" dirty="0" err="1"/>
              <a:t>Shakeshaft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69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1D2108-0A75-4843-A03C-0CE4CFAD0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b="1325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u="sng">
                <a:solidFill>
                  <a:srgbClr val="FFFFFF"/>
                </a:solidFill>
              </a:rPr>
              <a:t>What does oral history add to our understanding of the 1984-5  Miners’ Strike 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AA8EC-4804-2B47-8CC3-EC173CBA854A}"/>
              </a:ext>
            </a:extLst>
          </p:cNvPr>
          <p:cNvSpPr txBox="1"/>
          <p:nvPr/>
        </p:nvSpPr>
        <p:spPr>
          <a:xfrm>
            <a:off x="245327" y="6389649"/>
            <a:ext cx="237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Copyright Martin </a:t>
            </a:r>
            <a:r>
              <a:rPr lang="en-US" sz="1200" dirty="0" err="1"/>
              <a:t>Shakeshaft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9417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GB" sz="2400" b="1"/>
              <a:t>Oral history can challenge the established narrative</a:t>
            </a:r>
          </a:p>
        </p:txBody>
      </p:sp>
      <p:sp>
        <p:nvSpPr>
          <p:cNvPr id="2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82" y="2359152"/>
            <a:ext cx="4215375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Recently, several historians have started interviewing women from the local area, and using other sorts of evidence, to discover their stories.</a:t>
            </a:r>
          </a:p>
          <a:p>
            <a:pPr marL="0" indent="0">
              <a:buNone/>
            </a:pPr>
            <a:r>
              <a:rPr lang="en-GB" sz="1700" dirty="0"/>
              <a:t>Here is one of them, Dr Natalie </a:t>
            </a:r>
            <a:r>
              <a:rPr lang="en-GB" sz="1700" dirty="0" smtClean="0"/>
              <a:t>Thomlinson, talking about oral </a:t>
            </a:r>
            <a:r>
              <a:rPr lang="en-GB" sz="1700" smtClean="0"/>
              <a:t>history interviews :</a:t>
            </a:r>
            <a:endParaRPr lang="en-GB" sz="1700" dirty="0"/>
          </a:p>
          <a:p>
            <a:pPr marL="0" indent="0">
              <a:buNone/>
            </a:pPr>
            <a:r>
              <a:rPr lang="en-GB" sz="1700" dirty="0">
                <a:hlinkClick r:id="rId2"/>
              </a:rPr>
              <a:t>https://www.youtube.com/watch?v=_</a:t>
            </a:r>
            <a:r>
              <a:rPr lang="en-GB" sz="1700" dirty="0" smtClean="0">
                <a:hlinkClick r:id="rId2"/>
              </a:rPr>
              <a:t>jBg3mTFjnk</a:t>
            </a:r>
            <a:r>
              <a:rPr lang="en-GB" sz="1700" dirty="0" smtClean="0"/>
              <a:t> </a:t>
            </a:r>
            <a:endParaRPr lang="en-GB" sz="1700" dirty="0"/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66D6D-DA4E-9142-BD32-7CB0239355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r="10325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9B016-44E4-2F4F-BF53-34505616E9EE}"/>
              </a:ext>
            </a:extLst>
          </p:cNvPr>
          <p:cNvSpPr txBox="1"/>
          <p:nvPr/>
        </p:nvSpPr>
        <p:spPr>
          <a:xfrm>
            <a:off x="-61693" y="6580991"/>
            <a:ext cx="353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/>
              <a:t>Image copyright Martin Shakeshaft</a:t>
            </a:r>
            <a:r>
              <a:rPr lang="en-US" sz="1200">
                <a:solidFill>
                  <a:schemeClr val="bg1"/>
                </a:solidFill>
              </a:rPr>
              <a:t> Martin Shakeshaft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C5E90-3594-1640-97C7-4987F6C6954C}"/>
              </a:ext>
            </a:extLst>
          </p:cNvPr>
          <p:cNvSpPr txBox="1"/>
          <p:nvPr/>
        </p:nvSpPr>
        <p:spPr>
          <a:xfrm>
            <a:off x="0" y="184666"/>
            <a:ext cx="237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Image Copyright Martin Shakeshaft</a:t>
            </a:r>
          </a:p>
        </p:txBody>
      </p:sp>
    </p:spTree>
    <p:extLst>
      <p:ext uri="{BB962C8B-B14F-4D97-AF65-F5344CB8AC3E}">
        <p14:creationId xmlns:p14="http://schemas.microsoft.com/office/powerpoint/2010/main" val="31761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 Natalie Thomlinson’s interviews</a:t>
            </a:r>
          </a:p>
        </p:txBody>
      </p:sp>
      <p:pic>
        <p:nvPicPr>
          <p:cNvPr id="4" name="IsNOy5rskG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6847" y="6179179"/>
            <a:ext cx="644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www.youtube.com/watch?v=IsNOy5rskGs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50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3700"/>
              <a:t>But an oral historian listens, pieces together and forms arguments about the past…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Here Dr Natalie Thomlinson has analysed her interviews for us: </a:t>
            </a:r>
            <a:r>
              <a:rPr lang="en-GB" sz="2200" dirty="0">
                <a:hlinkClick r:id="rId2"/>
              </a:rPr>
              <a:t>https://</a:t>
            </a:r>
            <a:r>
              <a:rPr lang="en-GB" sz="2200" dirty="0" smtClean="0">
                <a:hlinkClick r:id="rId2"/>
              </a:rPr>
              <a:t>www.youtube.com/watch?v=gf9cS46tO-8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271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GB" sz="3300" b="1"/>
              <a:t>You are going to become the oral historians!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/>
              <a:t>Before next lesson you are going to interview (in pairs if you want) a woman who was an adult during the 1984-1985 Miners’ Strike. 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1800"/>
              <a:t>Discuss now:</a:t>
            </a:r>
          </a:p>
          <a:p>
            <a:pPr marL="0" indent="0">
              <a:buNone/>
            </a:pPr>
            <a:r>
              <a:rPr lang="en-GB" sz="1800"/>
              <a:t>What questions would you like to find out the answers to?</a:t>
            </a:r>
          </a:p>
          <a:p>
            <a:pPr marL="0" indent="0">
              <a:buNone/>
            </a:pPr>
            <a:r>
              <a:rPr lang="en-GB" sz="1800"/>
              <a:t>-</a:t>
            </a:r>
          </a:p>
          <a:p>
            <a:pPr marL="0" indent="0">
              <a:buNone/>
            </a:pPr>
            <a:r>
              <a:rPr lang="en-GB" sz="1800"/>
              <a:t>-</a:t>
            </a:r>
          </a:p>
          <a:p>
            <a:pPr marL="0" indent="0">
              <a:buNone/>
            </a:pPr>
            <a:r>
              <a:rPr lang="en-GB" sz="1800"/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3" b="467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804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GB" sz="3300"/>
              <a:t>You are going to become the oral historians!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dirty="0"/>
              <a:t>Before next lesson you are going to interview (in pairs if you want) a woman who was an adult during the 1984-1985 Miners’ Strike.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Instructions:</a:t>
            </a:r>
          </a:p>
          <a:p>
            <a:pPr marL="514350" indent="-514350">
              <a:buAutoNum type="arabicPeriod"/>
            </a:pPr>
            <a:r>
              <a:rPr lang="en-GB" sz="1300" dirty="0"/>
              <a:t>Complete the front side of the worksheet BEFORE you interview.</a:t>
            </a:r>
          </a:p>
          <a:p>
            <a:pPr marL="514350" indent="-514350">
              <a:buAutoNum type="arabicPeriod"/>
            </a:pPr>
            <a:r>
              <a:rPr lang="en-GB" sz="1300" dirty="0"/>
              <a:t>Ask friends and family if you can’t think of anyone.</a:t>
            </a:r>
          </a:p>
          <a:p>
            <a:pPr marL="514350" indent="-514350">
              <a:buAutoNum type="arabicPeriod"/>
            </a:pPr>
            <a:r>
              <a:rPr lang="en-GB" sz="1300" dirty="0"/>
              <a:t>Arrange an interview for maybe 5-10 minutes. It can be on the phone.</a:t>
            </a:r>
          </a:p>
          <a:p>
            <a:pPr marL="514350" indent="-514350">
              <a:buAutoNum type="arabicPeriod"/>
            </a:pPr>
            <a:r>
              <a:rPr lang="en-GB" sz="1300" dirty="0"/>
              <a:t>Record the interview on your phone.</a:t>
            </a:r>
          </a:p>
          <a:p>
            <a:pPr marL="514350" indent="-514350">
              <a:buAutoNum type="arabicPeriod"/>
            </a:pPr>
            <a:r>
              <a:rPr lang="en-GB" sz="1300" dirty="0"/>
              <a:t>Have a list of questions – but also don’t be afraid to </a:t>
            </a:r>
            <a:r>
              <a:rPr lang="en-GB" sz="1300"/>
              <a:t>‘freestyle’ and </a:t>
            </a:r>
            <a:r>
              <a:rPr lang="en-GB" sz="1300" dirty="0"/>
              <a:t>ask questions based on what they tell you!</a:t>
            </a:r>
          </a:p>
          <a:p>
            <a:pPr marL="514350" indent="-514350">
              <a:buAutoNum type="arabicPeriod"/>
            </a:pPr>
            <a:r>
              <a:rPr lang="en-GB" sz="1300" dirty="0"/>
              <a:t>Write a transcript of the interview on the worksheet.</a:t>
            </a:r>
          </a:p>
          <a:p>
            <a:pPr marL="514350" indent="-514350">
              <a:buAutoNum type="arabicPeriod"/>
            </a:pPr>
            <a:endParaRPr lang="en-GB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3" b="467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786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F842F9B685740AE4DC517F76B07E7" ma:contentTypeVersion="13" ma:contentTypeDescription="Create a new document." ma:contentTypeScope="" ma:versionID="467f91948454816ecf09d002cc1dfa76">
  <xsd:schema xmlns:xsd="http://www.w3.org/2001/XMLSchema" xmlns:xs="http://www.w3.org/2001/XMLSchema" xmlns:p="http://schemas.microsoft.com/office/2006/metadata/properties" xmlns:ns3="25c5e8c9-d664-43de-9332-567dd308d3d4" xmlns:ns4="544da72f-239f-4ad9-bf55-d217d847cc8d" targetNamespace="http://schemas.microsoft.com/office/2006/metadata/properties" ma:root="true" ma:fieldsID="8dc75e0b2fb21ebcee62abf6ff2d630d" ns3:_="" ns4:_="">
    <xsd:import namespace="25c5e8c9-d664-43de-9332-567dd308d3d4"/>
    <xsd:import namespace="544da72f-239f-4ad9-bf55-d217d847cc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e8c9-d664-43de-9332-567dd308d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da72f-239f-4ad9-bf55-d217d847c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D3A68A-241D-4C2C-AE31-0D03A879D1FF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25c5e8c9-d664-43de-9332-567dd308d3d4"/>
    <ds:schemaRef ds:uri="http://schemas.openxmlformats.org/package/2006/metadata/core-properties"/>
    <ds:schemaRef ds:uri="544da72f-239f-4ad9-bf55-d217d847cc8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51B564-5BFF-4EED-BA96-46B0EA3647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83203E-C7BA-478C-9295-D7BE1FD2D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c5e8c9-d664-43de-9332-567dd308d3d4"/>
    <ds:schemaRef ds:uri="544da72f-239f-4ad9-bf55-d217d847cc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660</Words>
  <Application>Microsoft Office PowerPoint</Application>
  <PresentationFormat>Widescreen</PresentationFormat>
  <Paragraphs>71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Remember that established narrative?</vt:lpstr>
      <vt:lpstr>Remember that established narrative?</vt:lpstr>
      <vt:lpstr>Whose history?</vt:lpstr>
      <vt:lpstr>What does oral history add to our understanding of the 1984-5  Miners’ Strike ?</vt:lpstr>
      <vt:lpstr>Oral history can challenge the established narrative</vt:lpstr>
      <vt:lpstr>Dr Natalie Thomlinson’s interviews</vt:lpstr>
      <vt:lpstr>But an oral historian listens, pieces together and forms arguments about the past…</vt:lpstr>
      <vt:lpstr>You are going to become the oral historians!</vt:lpstr>
      <vt:lpstr>You are going to become the oral historians!</vt:lpstr>
      <vt:lpstr>Final words of advice from our oral historian: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that established narrative?</dc:title>
  <dc:creator>William Bailey-Watson</dc:creator>
  <cp:lastModifiedBy>Vowles-Shorrock, Helena</cp:lastModifiedBy>
  <cp:revision>21</cp:revision>
  <dcterms:created xsi:type="dcterms:W3CDTF">2019-06-27T14:39:54Z</dcterms:created>
  <dcterms:modified xsi:type="dcterms:W3CDTF">2021-04-27T15:34:25Z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0x010100351F842F9B685740AE4DC517F76B07E7</vt:lpwstr>
  </property>
</Properties>
</file>