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4" r:id="rId4"/>
    <p:sldId id="287" r:id="rId5"/>
    <p:sldId id="294" r:id="rId6"/>
    <p:sldId id="288" r:id="rId7"/>
    <p:sldId id="297" r:id="rId8"/>
    <p:sldId id="285" r:id="rId9"/>
    <p:sldId id="286" r:id="rId10"/>
    <p:sldId id="305" r:id="rId11"/>
    <p:sldId id="259" r:id="rId12"/>
    <p:sldId id="268" r:id="rId13"/>
    <p:sldId id="267" r:id="rId14"/>
    <p:sldId id="269" r:id="rId15"/>
    <p:sldId id="295" r:id="rId16"/>
    <p:sldId id="261" r:id="rId17"/>
    <p:sldId id="290" r:id="rId18"/>
    <p:sldId id="301" r:id="rId19"/>
    <p:sldId id="289" r:id="rId20"/>
    <p:sldId id="296" r:id="rId21"/>
    <p:sldId id="307" r:id="rId22"/>
    <p:sldId id="271" r:id="rId23"/>
    <p:sldId id="272" r:id="rId24"/>
    <p:sldId id="273" r:id="rId25"/>
    <p:sldId id="302" r:id="rId26"/>
    <p:sldId id="306" r:id="rId27"/>
    <p:sldId id="274" r:id="rId28"/>
  </p:sldIdLst>
  <p:sldSz cx="9144000" cy="6858000" type="screen4x3"/>
  <p:notesSz cx="9944100" cy="6805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384C"/>
    <a:srgbClr val="651D4C"/>
    <a:srgbClr val="C6B0BC"/>
    <a:srgbClr val="003D4C"/>
    <a:srgbClr val="4B3866"/>
    <a:srgbClr val="A4DBE8"/>
    <a:srgbClr val="000000"/>
    <a:srgbClr val="B2B3B2"/>
    <a:srgbClr val="651D5A"/>
    <a:srgbClr val="EA760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4359" autoAdjust="0"/>
  </p:normalViewPr>
  <p:slideViewPr>
    <p:cSldViewPr snapToGrid="0" snapToObjects="1">
      <p:cViewPr varScale="1">
        <p:scale>
          <a:sx n="97" d="100"/>
          <a:sy n="97" d="100"/>
        </p:scale>
        <p:origin x="162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110" cy="341463"/>
          </a:xfrm>
          <a:prstGeom prst="rect">
            <a:avLst/>
          </a:prstGeom>
        </p:spPr>
        <p:txBody>
          <a:bodyPr vert="horz" lIns="92181" tIns="46090" rIns="92181" bIns="46090" rtlCol="0"/>
          <a:lstStyle>
            <a:lvl1pPr algn="l">
              <a:defRPr sz="1200"/>
            </a:lvl1pPr>
          </a:lstStyle>
          <a:p>
            <a:endParaRPr lang="en-GB"/>
          </a:p>
        </p:txBody>
      </p:sp>
      <p:sp>
        <p:nvSpPr>
          <p:cNvPr id="3" name="Date Placeholder 2"/>
          <p:cNvSpPr>
            <a:spLocks noGrp="1"/>
          </p:cNvSpPr>
          <p:nvPr>
            <p:ph type="dt" idx="1"/>
          </p:nvPr>
        </p:nvSpPr>
        <p:spPr>
          <a:xfrm>
            <a:off x="5632689" y="0"/>
            <a:ext cx="4309110" cy="341463"/>
          </a:xfrm>
          <a:prstGeom prst="rect">
            <a:avLst/>
          </a:prstGeom>
        </p:spPr>
        <p:txBody>
          <a:bodyPr vert="horz" lIns="92181" tIns="46090" rIns="92181" bIns="46090" rtlCol="0"/>
          <a:lstStyle>
            <a:lvl1pPr algn="r">
              <a:defRPr sz="1200"/>
            </a:lvl1pPr>
          </a:lstStyle>
          <a:p>
            <a:fld id="{24EF6FAF-41BE-4093-B8C7-FE17004A1130}" type="datetimeFigureOut">
              <a:rPr lang="en-GB" smtClean="0"/>
              <a:t>13/08/2019</a:t>
            </a:fld>
            <a:endParaRPr lang="en-GB"/>
          </a:p>
        </p:txBody>
      </p:sp>
      <p:sp>
        <p:nvSpPr>
          <p:cNvPr id="4" name="Slide Image Placeholder 3"/>
          <p:cNvSpPr>
            <a:spLocks noGrp="1" noRot="1" noChangeAspect="1"/>
          </p:cNvSpPr>
          <p:nvPr>
            <p:ph type="sldImg" idx="2"/>
          </p:nvPr>
        </p:nvSpPr>
        <p:spPr>
          <a:xfrm>
            <a:off x="3440113" y="850900"/>
            <a:ext cx="3063875" cy="2297113"/>
          </a:xfrm>
          <a:prstGeom prst="rect">
            <a:avLst/>
          </a:prstGeom>
          <a:noFill/>
          <a:ln w="12700">
            <a:solidFill>
              <a:prstClr val="black"/>
            </a:solidFill>
          </a:ln>
        </p:spPr>
        <p:txBody>
          <a:bodyPr vert="horz" lIns="92181" tIns="46090" rIns="92181" bIns="46090" rtlCol="0" anchor="ctr"/>
          <a:lstStyle/>
          <a:p>
            <a:endParaRPr lang="en-GB"/>
          </a:p>
        </p:txBody>
      </p:sp>
      <p:sp>
        <p:nvSpPr>
          <p:cNvPr id="5" name="Notes Placeholder 4"/>
          <p:cNvSpPr>
            <a:spLocks noGrp="1"/>
          </p:cNvSpPr>
          <p:nvPr>
            <p:ph type="body" sz="quarter" idx="3"/>
          </p:nvPr>
        </p:nvSpPr>
        <p:spPr>
          <a:xfrm>
            <a:off x="994411" y="3275202"/>
            <a:ext cx="7955279" cy="2679710"/>
          </a:xfrm>
          <a:prstGeom prst="rect">
            <a:avLst/>
          </a:prstGeom>
        </p:spPr>
        <p:txBody>
          <a:bodyPr vert="horz" lIns="92181" tIns="46090" rIns="92181" bIns="460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64152"/>
            <a:ext cx="4309110" cy="341462"/>
          </a:xfrm>
          <a:prstGeom prst="rect">
            <a:avLst/>
          </a:prstGeom>
        </p:spPr>
        <p:txBody>
          <a:bodyPr vert="horz" lIns="92181" tIns="46090" rIns="92181" bIns="46090" rtlCol="0" anchor="b"/>
          <a:lstStyle>
            <a:lvl1pPr algn="l">
              <a:defRPr sz="1200"/>
            </a:lvl1pPr>
          </a:lstStyle>
          <a:p>
            <a:endParaRPr lang="en-GB"/>
          </a:p>
        </p:txBody>
      </p:sp>
      <p:sp>
        <p:nvSpPr>
          <p:cNvPr id="7" name="Slide Number Placeholder 6"/>
          <p:cNvSpPr>
            <a:spLocks noGrp="1"/>
          </p:cNvSpPr>
          <p:nvPr>
            <p:ph type="sldNum" sz="quarter" idx="5"/>
          </p:nvPr>
        </p:nvSpPr>
        <p:spPr>
          <a:xfrm>
            <a:off x="5632689" y="6464152"/>
            <a:ext cx="4309110" cy="341462"/>
          </a:xfrm>
          <a:prstGeom prst="rect">
            <a:avLst/>
          </a:prstGeom>
        </p:spPr>
        <p:txBody>
          <a:bodyPr vert="horz" lIns="92181" tIns="46090" rIns="92181" bIns="46090" rtlCol="0" anchor="b"/>
          <a:lstStyle>
            <a:lvl1pPr algn="r">
              <a:defRPr sz="1200"/>
            </a:lvl1pPr>
          </a:lstStyle>
          <a:p>
            <a:fld id="{79AD6050-92F0-40ED-B54F-D8786A60675C}" type="slidenum">
              <a:rPr lang="en-GB" smtClean="0"/>
              <a:t>‹#›</a:t>
            </a:fld>
            <a:endParaRPr lang="en-GB"/>
          </a:p>
        </p:txBody>
      </p:sp>
    </p:spTree>
    <p:extLst>
      <p:ext uri="{BB962C8B-B14F-4D97-AF65-F5344CB8AC3E}">
        <p14:creationId xmlns:p14="http://schemas.microsoft.com/office/powerpoint/2010/main" val="273993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AD6050-92F0-40ED-B54F-D8786A60675C}" type="slidenum">
              <a:rPr lang="en-GB" smtClean="0"/>
              <a:t>1</a:t>
            </a:fld>
            <a:endParaRPr lang="en-GB"/>
          </a:p>
        </p:txBody>
      </p:sp>
    </p:spTree>
    <p:extLst>
      <p:ext uri="{BB962C8B-B14F-4D97-AF65-F5344CB8AC3E}">
        <p14:creationId xmlns:p14="http://schemas.microsoft.com/office/powerpoint/2010/main" val="235009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UCL will build a new campus at Queen Elizabeth Olympic Park, following the Government’s announcement in 2014 that it would commit £141m to create a world class education and cultural district there.</a:t>
            </a:r>
          </a:p>
          <a:p>
            <a:pPr marL="0" indent="0">
              <a:lnSpc>
                <a:spcPct val="100000"/>
              </a:lnSpc>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Site will cover 11 acres and provide at least 125,000m</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of space.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First facilities will open during the 2019/20 academic year.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latin typeface="Arial" panose="020B0604020202020204" pitchFamily="34" charset="0"/>
                <a:cs typeface="Arial" panose="020B0604020202020204" pitchFamily="34" charset="0"/>
              </a:rPr>
              <a:t>In 2016 UCL agreed</a:t>
            </a:r>
            <a:r>
              <a:rPr lang="en-US" baseline="0" dirty="0" smtClean="0">
                <a:effectLst/>
                <a:latin typeface="Arial" panose="020B0604020202020204" pitchFamily="34" charset="0"/>
                <a:cs typeface="Arial" panose="020B0604020202020204" pitchFamily="34" charset="0"/>
              </a:rPr>
              <a:t> </a:t>
            </a:r>
            <a:r>
              <a:rPr lang="en-US" dirty="0" smtClean="0">
                <a:effectLst/>
                <a:latin typeface="Arial" panose="020B0604020202020204" pitchFamily="34" charset="0"/>
                <a:cs typeface="Arial" panose="020B0604020202020204" pitchFamily="34" charset="0"/>
              </a:rPr>
              <a:t>a £280m loan with the European Investment Bank to develop our campuses: the largest sum ever lent by the bank to a university.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latin typeface="Arial" panose="020B0604020202020204" pitchFamily="34" charset="0"/>
                <a:cs typeface="Arial" panose="020B0604020202020204" pitchFamily="34" charset="0"/>
              </a:rPr>
              <a:t>A </a:t>
            </a:r>
            <a:r>
              <a:rPr lang="en-US" baseline="0" dirty="0" smtClean="0">
                <a:effectLst/>
                <a:latin typeface="Arial" panose="020B0604020202020204" pitchFamily="34" charset="0"/>
                <a:cs typeface="Arial" panose="020B0604020202020204" pitchFamily="34" charset="0"/>
              </a:rPr>
              <a:t>Business Academy, Culture Lab and Global Future Cities Co-Labs are among activities proposed to form part of the new campus.</a:t>
            </a:r>
            <a:endParaRPr lang="en-US"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10</a:t>
            </a:fld>
            <a:endParaRPr lang="en-GB"/>
          </a:p>
        </p:txBody>
      </p:sp>
    </p:spTree>
    <p:extLst>
      <p:ext uri="{BB962C8B-B14F-4D97-AF65-F5344CB8AC3E}">
        <p14:creationId xmlns:p14="http://schemas.microsoft.com/office/powerpoint/2010/main" val="2634342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GB" altLang="en-US" b="0" dirty="0" smtClean="0"/>
          </a:p>
        </p:txBody>
      </p:sp>
      <p:sp>
        <p:nvSpPr>
          <p:cNvPr id="4" name="Slide Number Placeholder 3"/>
          <p:cNvSpPr>
            <a:spLocks noGrp="1"/>
          </p:cNvSpPr>
          <p:nvPr>
            <p:ph type="sldNum" sz="quarter" idx="10"/>
          </p:nvPr>
        </p:nvSpPr>
        <p:spPr/>
        <p:txBody>
          <a:bodyPr/>
          <a:lstStyle/>
          <a:p>
            <a:fld id="{79AD6050-92F0-40ED-B54F-D8786A60675C}" type="slidenum">
              <a:rPr lang="en-GB" smtClean="0"/>
              <a:t>11</a:t>
            </a:fld>
            <a:endParaRPr lang="en-GB"/>
          </a:p>
        </p:txBody>
      </p:sp>
    </p:spTree>
    <p:extLst>
      <p:ext uri="{BB962C8B-B14F-4D97-AF65-F5344CB8AC3E}">
        <p14:creationId xmlns:p14="http://schemas.microsoft.com/office/powerpoint/2010/main" val="270399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Nicola Brewer - a former senior British diplomat, not an academic – was appointed through an external competition as Vice-Provost (International), to give UCL a distinctive new international strategy. </a:t>
            </a:r>
          </a:p>
          <a:p>
            <a:pPr marL="0" indent="0">
              <a:buFont typeface="Arial" panose="020B0604020202020204" pitchFamily="34" charset="0"/>
              <a:buNone/>
            </a:pPr>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Dame Nicola heads up the Global Engagement Office, a team which helps put UCL’s knowledge and ideas to</a:t>
            </a:r>
            <a:r>
              <a:rPr lang="en-GB" altLang="en-US" baseline="0" dirty="0" smtClean="0">
                <a:latin typeface="Arial" panose="020B0604020202020204" pitchFamily="34" charset="0"/>
                <a:cs typeface="Arial" panose="020B0604020202020204" pitchFamily="34" charset="0"/>
              </a:rPr>
              <a:t> work in the world.</a:t>
            </a:r>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GEO supports UCL academics to collaborate with others who share their dedication to excellence and passion for knowledge, irrespective of where they are in the world. </a:t>
            </a:r>
          </a:p>
          <a:p>
            <a:pPr marL="171450" indent="-171450">
              <a:buFont typeface="Arial" panose="020B0604020202020204" pitchFamily="34" charset="0"/>
              <a:buChar char="•"/>
            </a:pPr>
            <a:endParaRPr lang="en-US" alt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 do this by developing and strengthening partnerships with other global institutions in four main ways: running seed-funding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organising</a:t>
            </a:r>
            <a:r>
              <a:rPr lang="en-US" sz="1200" b="0" i="0" u="none" strike="noStrike" kern="1200" baseline="0" dirty="0" smtClean="0">
                <a:solidFill>
                  <a:schemeClr val="tx1"/>
                </a:solidFill>
                <a:latin typeface="+mn-lt"/>
                <a:ea typeface="+mn-ea"/>
                <a:cs typeface="+mn-cs"/>
              </a:rPr>
              <a:t> inbound and outbound delegation visits; profiling the world-leading research and education carried out by UCL academics with their partners; and monitoring and mitigating risks to UCL’s international outlook and activity. </a:t>
            </a:r>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In light of Brexit, UCL is committed to working</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harder than ever to implement UCL’s Global Engagement Strategy: London’s Global University will continue to work with partners across Europe and around the world to achieve fair solutions to global challenges.</a:t>
            </a:r>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alt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12</a:t>
            </a:fld>
            <a:endParaRPr lang="en-GB"/>
          </a:p>
        </p:txBody>
      </p:sp>
    </p:spTree>
    <p:extLst>
      <p:ext uri="{BB962C8B-B14F-4D97-AF65-F5344CB8AC3E}">
        <p14:creationId xmlns:p14="http://schemas.microsoft.com/office/powerpoint/2010/main" val="678834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1807">
              <a:buFont typeface="Arial" panose="020B0604020202020204" pitchFamily="34" charset="0"/>
              <a:buNone/>
              <a:defRPr/>
            </a:pPr>
            <a:endParaRPr lang="en-GB" altLang="en-US" sz="1200" baseline="0" dirty="0" smtClean="0">
              <a:latin typeface="Arial" panose="020B0604020202020204" pitchFamily="34" charset="0"/>
              <a:cs typeface="Arial" panose="020B0604020202020204" pitchFamily="34" charset="0"/>
            </a:endParaRPr>
          </a:p>
          <a:p>
            <a:pPr marL="171450" indent="-171450" defTabSz="921807">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The </a:t>
            </a:r>
            <a:r>
              <a:rPr lang="en-GB" altLang="en-US" sz="1200" dirty="0" smtClean="0">
                <a:latin typeface="Arial" panose="020B0604020202020204" pitchFamily="34" charset="0"/>
                <a:cs typeface="Arial" panose="020B0604020202020204" pitchFamily="34" charset="0"/>
              </a:rPr>
              <a:t>Global Engagement Strategy</a:t>
            </a:r>
            <a:r>
              <a:rPr lang="en-US" sz="1200" b="0" i="0" u="none" strike="noStrike" kern="1200" baseline="0" dirty="0" smtClean="0">
                <a:solidFill>
                  <a:schemeClr val="tx1"/>
                </a:solidFill>
                <a:latin typeface="+mn-lt"/>
                <a:ea typeface="+mn-ea"/>
                <a:cs typeface="+mn-cs"/>
              </a:rPr>
              <a:t> is based on a commitment to international partnerships of equivalence and the belief that bringing together different perspectives and diverse experience accelerates the process of discovery and global impact. </a:t>
            </a:r>
            <a:endParaRPr lang="en-GB" altLang="en-US" sz="1200"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endParaRPr lang="en-GB" alt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UCL academics are collaborating in </a:t>
            </a:r>
            <a:r>
              <a:rPr lang="en-US" sz="1200" dirty="0" smtClean="0">
                <a:latin typeface="Arial" panose="020B0604020202020204" pitchFamily="34" charset="0"/>
                <a:cs typeface="Arial" panose="020B0604020202020204" pitchFamily="34" charset="0"/>
              </a:rPr>
              <a:t>many ways </a:t>
            </a:r>
            <a:r>
              <a:rPr lang="en-US" sz="1200" dirty="0">
                <a:latin typeface="Arial" panose="020B0604020202020204" pitchFamily="34" charset="0"/>
                <a:cs typeface="Arial" panose="020B0604020202020204" pitchFamily="34" charset="0"/>
              </a:rPr>
              <a:t>with partners around the world to help address the challenges facing society.</a:t>
            </a:r>
          </a:p>
          <a:p>
            <a:endParaRPr lang="en-US" dirty="0"/>
          </a:p>
        </p:txBody>
      </p:sp>
      <p:sp>
        <p:nvSpPr>
          <p:cNvPr id="4" name="Slide Number Placeholder 3"/>
          <p:cNvSpPr>
            <a:spLocks noGrp="1"/>
          </p:cNvSpPr>
          <p:nvPr>
            <p:ph type="sldNum" sz="quarter" idx="10"/>
          </p:nvPr>
        </p:nvSpPr>
        <p:spPr/>
        <p:txBody>
          <a:bodyPr/>
          <a:lstStyle/>
          <a:p>
            <a:fld id="{79AD6050-92F0-40ED-B54F-D8786A60675C}" type="slidenum">
              <a:rPr lang="en-GB" smtClean="0"/>
              <a:t>13</a:t>
            </a:fld>
            <a:endParaRPr lang="en-GB"/>
          </a:p>
        </p:txBody>
      </p:sp>
    </p:spTree>
    <p:extLst>
      <p:ext uri="{BB962C8B-B14F-4D97-AF65-F5344CB8AC3E}">
        <p14:creationId xmlns:p14="http://schemas.microsoft.com/office/powerpoint/2010/main" val="83028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dirty="0" smtClean="0"/>
              <a:t>A</a:t>
            </a:r>
            <a:r>
              <a:rPr lang="en-GB" altLang="en-US" baseline="0" dirty="0" smtClean="0"/>
              <a:t> new round of university-wide consultation is currently underway ahead of the current strategy’s conclusion in 2020. </a:t>
            </a:r>
            <a:endParaRPr lang="en-GB" altLang="en-US" dirty="0" smtClean="0"/>
          </a:p>
        </p:txBody>
      </p:sp>
      <p:sp>
        <p:nvSpPr>
          <p:cNvPr id="4" name="Slide Number Placeholder 3"/>
          <p:cNvSpPr>
            <a:spLocks noGrp="1"/>
          </p:cNvSpPr>
          <p:nvPr>
            <p:ph type="sldNum" sz="quarter" idx="10"/>
          </p:nvPr>
        </p:nvSpPr>
        <p:spPr/>
        <p:txBody>
          <a:bodyPr/>
          <a:lstStyle/>
          <a:p>
            <a:fld id="{79AD6050-92F0-40ED-B54F-D8786A60675C}" type="slidenum">
              <a:rPr lang="en-GB" smtClean="0"/>
              <a:t>14</a:t>
            </a:fld>
            <a:endParaRPr lang="en-GB"/>
          </a:p>
        </p:txBody>
      </p:sp>
    </p:spTree>
    <p:extLst>
      <p:ext uri="{BB962C8B-B14F-4D97-AF65-F5344CB8AC3E}">
        <p14:creationId xmlns:p14="http://schemas.microsoft.com/office/powerpoint/2010/main" val="180004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Strategic drivers </a:t>
            </a:r>
            <a:r>
              <a:rPr lang="en-US" altLang="en-US" sz="1200" dirty="0" err="1" smtClean="0">
                <a:latin typeface="Arial" panose="020B0604020202020204" pitchFamily="34" charset="0"/>
                <a:cs typeface="Arial" panose="020B0604020202020204" pitchFamily="34" charset="0"/>
              </a:rPr>
              <a:t>i</a:t>
            </a:r>
            <a:r>
              <a:rPr lang="en-US" altLang="en-US" sz="1200" dirty="0" smtClean="0">
                <a:latin typeface="Arial" panose="020B0604020202020204" pitchFamily="34" charset="0"/>
                <a:cs typeface="Arial" panose="020B0604020202020204" pitchFamily="34" charset="0"/>
              </a:rPr>
              <a:t>.</a:t>
            </a:r>
            <a:r>
              <a:rPr lang="en-US" altLang="en-US" sz="1200" baseline="0" dirty="0" smtClean="0">
                <a:latin typeface="Arial" panose="020B0604020202020204" pitchFamily="34" charset="0"/>
                <a:cs typeface="Arial" panose="020B0604020202020204" pitchFamily="34" charset="0"/>
              </a:rPr>
              <a:t> and v.</a:t>
            </a:r>
            <a:r>
              <a:rPr lang="en-US" altLang="en-US" sz="1200" dirty="0" smtClean="0">
                <a:latin typeface="Arial" panose="020B0604020202020204" pitchFamily="34" charset="0"/>
                <a:cs typeface="Arial" panose="020B0604020202020204" pitchFamily="34" charset="0"/>
              </a:rPr>
              <a:t> reflect</a:t>
            </a:r>
            <a:r>
              <a:rPr lang="en-US" altLang="en-US" sz="1200" baseline="0" dirty="0" smtClean="0">
                <a:latin typeface="Arial" panose="020B0604020202020204" pitchFamily="34" charset="0"/>
                <a:cs typeface="Arial" panose="020B0604020202020204" pitchFamily="34" charset="0"/>
              </a:rPr>
              <a:t> our </a:t>
            </a:r>
            <a:r>
              <a:rPr lang="en-US" altLang="en-US" sz="1200" dirty="0" smtClean="0">
                <a:latin typeface="Arial" panose="020B0604020202020204" pitchFamily="34" charset="0"/>
                <a:cs typeface="Arial" panose="020B0604020202020204" pitchFamily="34" charset="0"/>
              </a:rPr>
              <a:t>global aspirations</a:t>
            </a:r>
            <a:r>
              <a:rPr lang="en-US" altLang="en-US" sz="1200" baseline="0" dirty="0" smtClean="0">
                <a:latin typeface="Arial" panose="020B0604020202020204" pitchFamily="34" charset="0"/>
                <a:cs typeface="Arial" panose="020B0604020202020204" pitchFamily="34" charset="0"/>
              </a:rPr>
              <a:t> and were updated as part of the 2016 ‘Brexit testing’ of the GES. They </a:t>
            </a:r>
            <a:r>
              <a:rPr lang="en-US" altLang="en-US" sz="1200" baseline="0" dirty="0" err="1" smtClean="0">
                <a:latin typeface="Arial" panose="020B0604020202020204" pitchFamily="34" charset="0"/>
                <a:cs typeface="Arial" panose="020B0604020202020204" pitchFamily="34" charset="0"/>
              </a:rPr>
              <a:t>recognise</a:t>
            </a:r>
            <a:r>
              <a:rPr lang="en-US" altLang="en-US" sz="1200" baseline="0" dirty="0" smtClean="0">
                <a:latin typeface="Arial" panose="020B0604020202020204" pitchFamily="34" charset="0"/>
                <a:cs typeface="Arial" panose="020B0604020202020204" pitchFamily="34" charset="0"/>
              </a:rPr>
              <a:t> that, post-Brexit, UCL will need to work harder to cultivate our global outlook and to draw more explicitly on and from our location in the world’s most global city.</a:t>
            </a:r>
            <a:endParaRPr lang="en-US" altLang="en-US" sz="1200" dirty="0" smtClean="0">
              <a:latin typeface="Arial" panose="020B0604020202020204" pitchFamily="34" charset="0"/>
              <a:cs typeface="Arial" panose="020B0604020202020204" pitchFamily="34" charset="0"/>
            </a:endParaRPr>
          </a:p>
          <a:p>
            <a:pPr eaLnBrk="1" hangingPunct="1">
              <a:spcBef>
                <a:spcPct val="0"/>
              </a:spcBef>
            </a:pPr>
            <a:endParaRPr lang="en-US" altLang="en-US" sz="1200" dirty="0" smtClean="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Strategic drivers ii. and iv. derive their strength</a:t>
            </a:r>
            <a:r>
              <a:rPr lang="en-US" altLang="en-US" sz="1200" baseline="0" dirty="0" smtClean="0">
                <a:latin typeface="Arial" panose="020B0604020202020204" pitchFamily="34" charset="0"/>
                <a:cs typeface="Arial" panose="020B0604020202020204" pitchFamily="34" charset="0"/>
              </a:rPr>
              <a:t> from something we </a:t>
            </a:r>
            <a:r>
              <a:rPr lang="en-US" altLang="en-US" sz="1200" dirty="0" smtClean="0">
                <a:latin typeface="Arial" panose="020B0604020202020204" pitchFamily="34" charset="0"/>
                <a:cs typeface="Arial" panose="020B0604020202020204" pitchFamily="34" charset="0"/>
              </a:rPr>
              <a:t>believe </a:t>
            </a:r>
            <a:r>
              <a:rPr lang="en-GB" altLang="en-US" sz="1200" dirty="0" smtClean="0">
                <a:latin typeface="Arial" panose="020B0604020202020204" pitchFamily="34" charset="0"/>
                <a:cs typeface="Arial" panose="020B0604020202020204" pitchFamily="34" charset="0"/>
              </a:rPr>
              <a:t>is our unique</a:t>
            </a:r>
            <a:r>
              <a:rPr lang="en-GB" altLang="en-US" sz="1200" baseline="0" dirty="0" smtClean="0">
                <a:latin typeface="Arial" panose="020B0604020202020204" pitchFamily="34" charset="0"/>
                <a:cs typeface="Arial" panose="020B0604020202020204" pitchFamily="34" charset="0"/>
              </a:rPr>
              <a:t> selling point: </a:t>
            </a:r>
            <a:r>
              <a:rPr lang="en-GB" altLang="en-US" sz="1200" dirty="0" err="1" smtClean="0">
                <a:latin typeface="Arial" panose="020B0604020202020204" pitchFamily="34" charset="0"/>
                <a:cs typeface="Arial" panose="020B0604020202020204" pitchFamily="34" charset="0"/>
              </a:rPr>
              <a:t>interdisciplinarity</a:t>
            </a:r>
            <a:r>
              <a:rPr lang="en-GB" altLang="en-US" sz="1200" dirty="0" smtClean="0">
                <a:latin typeface="Arial" panose="020B0604020202020204" pitchFamily="34" charset="0"/>
                <a:cs typeface="Arial" panose="020B0604020202020204" pitchFamily="34" charset="0"/>
              </a:rPr>
              <a:t>.</a:t>
            </a:r>
            <a:endParaRPr lang="en-US" altLang="en-US" sz="1200" dirty="0" smtClean="0">
              <a:latin typeface="Arial" panose="020B0604020202020204" pitchFamily="34" charset="0"/>
              <a:cs typeface="Arial" panose="020B0604020202020204" pitchFamily="34" charset="0"/>
            </a:endParaRPr>
          </a:p>
          <a:p>
            <a:pPr eaLnBrk="1" hangingPunct="1">
              <a:spcBef>
                <a:spcPct val="0"/>
              </a:spcBef>
            </a:pPr>
            <a:endParaRPr lang="en-US" altLang="en-US" sz="1200" dirty="0" smtClean="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Strategic driver</a:t>
            </a:r>
            <a:r>
              <a:rPr lang="en-US" altLang="en-US" sz="1200" baseline="0" dirty="0" smtClean="0">
                <a:latin typeface="Arial" panose="020B0604020202020204" pitchFamily="34" charset="0"/>
                <a:cs typeface="Arial" panose="020B0604020202020204" pitchFamily="34" charset="0"/>
              </a:rPr>
              <a:t> iii.</a:t>
            </a:r>
            <a:r>
              <a:rPr lang="en-US" altLang="en-US" sz="1200" dirty="0" smtClean="0">
                <a:latin typeface="Arial" panose="020B0604020202020204" pitchFamily="34" charset="0"/>
                <a:cs typeface="Arial" panose="020B0604020202020204" pitchFamily="34" charset="0"/>
              </a:rPr>
              <a:t> speaks to our particular ethos and founding values.</a:t>
            </a:r>
            <a:endParaRPr lang="en-GB" alt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15</a:t>
            </a:fld>
            <a:endParaRPr lang="en-GB"/>
          </a:p>
        </p:txBody>
      </p:sp>
    </p:spTree>
    <p:extLst>
      <p:ext uri="{BB962C8B-B14F-4D97-AF65-F5344CB8AC3E}">
        <p14:creationId xmlns:p14="http://schemas.microsoft.com/office/powerpoint/2010/main" val="190267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 typeface="Arial" panose="020B0604020202020204" pitchFamily="34" charset="0"/>
              <a:buChar char="•"/>
            </a:pPr>
            <a:r>
              <a:rPr lang="en-GB" sz="1200" b="1" dirty="0" smtClean="0">
                <a:solidFill>
                  <a:schemeClr val="tx1"/>
                </a:solidFill>
                <a:latin typeface="Arial" panose="020B0604020202020204" pitchFamily="34" charset="0"/>
                <a:cs typeface="Arial" panose="020B0604020202020204" pitchFamily="34" charset="0"/>
              </a:rPr>
              <a:t>Student mobility </a:t>
            </a:r>
            <a:r>
              <a:rPr lang="en-GB" sz="1200" b="1" dirty="0" err="1" smtClean="0">
                <a:solidFill>
                  <a:schemeClr val="tx1"/>
                </a:solidFill>
                <a:latin typeface="Arial" panose="020B0604020202020204" pitchFamily="34" charset="0"/>
                <a:cs typeface="Arial" panose="020B0604020202020204" pitchFamily="34" charset="0"/>
              </a:rPr>
              <a:t>opps</a:t>
            </a:r>
            <a:r>
              <a:rPr lang="en-GB" sz="1200" b="1" dirty="0" smtClean="0">
                <a:solidFill>
                  <a:schemeClr val="tx1"/>
                </a:solidFill>
                <a:latin typeface="Arial" panose="020B0604020202020204" pitchFamily="34" charset="0"/>
                <a:cs typeface="Arial" panose="020B0604020202020204" pitchFamily="34" charset="0"/>
              </a:rPr>
              <a:t>: </a:t>
            </a:r>
            <a:r>
              <a:rPr lang="en-US" sz="1200" b="0" i="0" u="none" strike="noStrike" kern="1200" baseline="0" dirty="0" smtClean="0">
                <a:solidFill>
                  <a:schemeClr val="tx1"/>
                </a:solidFill>
                <a:latin typeface="+mn-lt"/>
                <a:ea typeface="+mn-ea"/>
                <a:cs typeface="+mn-cs"/>
              </a:rPr>
              <a:t>In 2016/17, 1,164 undergraduate students (26.3% of the graduating cohort) experienced one week or more abroad, while 23.8% experienced four or more. At least 800 students will take part in such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during 2017/18. </a:t>
            </a:r>
            <a:endParaRPr lang="en-GB" sz="1200" b="1" dirty="0" smtClean="0">
              <a:solidFill>
                <a:schemeClr val="tx1"/>
              </a:solidFill>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endParaRPr lang="en-GB" sz="1200" b="1" dirty="0" smtClean="0">
              <a:solidFill>
                <a:schemeClr val="tx1"/>
              </a:solidFill>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en-GB" sz="1200" b="1" dirty="0" smtClean="0">
                <a:solidFill>
                  <a:schemeClr val="tx1"/>
                </a:solidFill>
                <a:latin typeface="Arial" panose="020B0604020202020204" pitchFamily="34" charset="0"/>
                <a:cs typeface="Arial" panose="020B0604020202020204" pitchFamily="34" charset="0"/>
              </a:rPr>
              <a:t>UCL’s Connected</a:t>
            </a:r>
            <a:r>
              <a:rPr lang="en-GB" sz="1200" b="1" baseline="0" dirty="0" smtClean="0">
                <a:solidFill>
                  <a:schemeClr val="tx1"/>
                </a:solidFill>
                <a:latin typeface="Arial" panose="020B0604020202020204" pitchFamily="34" charset="0"/>
                <a:cs typeface="Arial" panose="020B0604020202020204" pitchFamily="34" charset="0"/>
              </a:rPr>
              <a:t> Curriculum (CC): </a:t>
            </a:r>
            <a:r>
              <a:rPr lang="en-GB" sz="1200" b="0" baseline="0" dirty="0" smtClean="0">
                <a:solidFill>
                  <a:schemeClr val="tx1"/>
                </a:solidFill>
                <a:latin typeface="Arial" panose="020B0604020202020204" pitchFamily="34" charset="0"/>
                <a:cs typeface="Arial" panose="020B0604020202020204" pitchFamily="34" charset="0"/>
              </a:rPr>
              <a:t>a creative and strategic</a:t>
            </a:r>
            <a:r>
              <a:rPr lang="en-US" altLang="en-US" sz="1200" dirty="0" smtClean="0">
                <a:solidFill>
                  <a:schemeClr val="tx1"/>
                </a:solidFill>
                <a:latin typeface="Arial" panose="020B0604020202020204" pitchFamily="34" charset="0"/>
                <a:cs typeface="Arial" panose="020B0604020202020204" pitchFamily="34" charset="0"/>
              </a:rPr>
              <a:t> whole-institutional approach to embedding</a:t>
            </a:r>
            <a:r>
              <a:rPr lang="en-US" altLang="en-US" sz="1200" baseline="0" dirty="0" smtClean="0">
                <a:solidFill>
                  <a:schemeClr val="tx1"/>
                </a:solidFill>
                <a:latin typeface="Arial" panose="020B0604020202020204" pitchFamily="34" charset="0"/>
                <a:cs typeface="Arial" panose="020B0604020202020204" pitchFamily="34" charset="0"/>
              </a:rPr>
              <a:t> </a:t>
            </a:r>
            <a:r>
              <a:rPr lang="en-US" altLang="en-US" sz="1200" dirty="0" smtClean="0">
                <a:solidFill>
                  <a:schemeClr val="tx1"/>
                </a:solidFill>
                <a:latin typeface="Arial" panose="020B0604020202020204" pitchFamily="34" charset="0"/>
                <a:cs typeface="Arial" panose="020B0604020202020204" pitchFamily="34" charset="0"/>
              </a:rPr>
              <a:t>research-based education and assessment</a:t>
            </a:r>
            <a:r>
              <a:rPr lang="en-US" altLang="en-US" sz="1200" baseline="0" dirty="0" smtClean="0">
                <a:solidFill>
                  <a:schemeClr val="tx1"/>
                </a:solidFill>
                <a:latin typeface="Arial" panose="020B0604020202020204" pitchFamily="34" charset="0"/>
                <a:cs typeface="Arial" panose="020B0604020202020204" pitchFamily="34" charset="0"/>
              </a:rPr>
              <a:t> </a:t>
            </a:r>
            <a:r>
              <a:rPr lang="en-US" altLang="en-US" sz="1200" dirty="0" smtClean="0">
                <a:solidFill>
                  <a:schemeClr val="tx1"/>
                </a:solidFill>
                <a:latin typeface="Arial" panose="020B0604020202020204" pitchFamily="34" charset="0"/>
                <a:cs typeface="Arial" panose="020B0604020202020204" pitchFamily="34" charset="0"/>
              </a:rPr>
              <a:t>into </a:t>
            </a:r>
            <a:r>
              <a:rPr lang="en-US" altLang="en-US" sz="1200" dirty="0" err="1" smtClean="0">
                <a:solidFill>
                  <a:schemeClr val="tx1"/>
                </a:solidFill>
                <a:latin typeface="Arial" panose="020B0604020202020204" pitchFamily="34" charset="0"/>
                <a:cs typeface="Arial" panose="020B0604020202020204" pitchFamily="34" charset="0"/>
              </a:rPr>
              <a:t>programmes</a:t>
            </a:r>
            <a:r>
              <a:rPr lang="en-US" altLang="en-US" sz="1200" dirty="0" smtClean="0">
                <a:solidFill>
                  <a:schemeClr val="tx1"/>
                </a:solidFill>
                <a:latin typeface="Arial" panose="020B0604020202020204" pitchFamily="34" charset="0"/>
                <a:cs typeface="Arial" panose="020B0604020202020204" pitchFamily="34" charset="0"/>
              </a:rPr>
              <a:t> of study</a:t>
            </a:r>
            <a:r>
              <a:rPr lang="en-GB" altLang="en-US" sz="1200" dirty="0" smtClean="0">
                <a:solidFill>
                  <a:schemeClr val="tx1"/>
                </a:solidFill>
                <a:latin typeface="Arial" panose="020B0604020202020204" pitchFamily="34" charset="0"/>
                <a:cs typeface="Arial" panose="020B0604020202020204" pitchFamily="34" charset="0"/>
              </a:rPr>
              <a:t>.</a:t>
            </a:r>
            <a:r>
              <a:rPr lang="en-GB" altLang="en-US" sz="1200" baseline="0" dirty="0" smtClean="0">
                <a:solidFill>
                  <a:schemeClr val="tx1"/>
                </a:solidFill>
                <a:latin typeface="Arial" panose="020B0604020202020204" pitchFamily="34" charset="0"/>
                <a:cs typeface="Arial" panose="020B0604020202020204" pitchFamily="34" charset="0"/>
              </a:rPr>
              <a:t> </a:t>
            </a:r>
            <a:r>
              <a:rPr lang="en-US" altLang="en-US" sz="1200" baseline="0" dirty="0" smtClean="0">
                <a:solidFill>
                  <a:schemeClr val="tx1"/>
                </a:solidFill>
                <a:latin typeface="Arial" panose="020B0604020202020204" pitchFamily="34" charset="0"/>
                <a:cs typeface="Arial" panose="020B0604020202020204" pitchFamily="34" charset="0"/>
              </a:rPr>
              <a:t>It enables students to make connections across subjects and out to the world, developing research integrity, social responsibility and global citizenship.</a:t>
            </a:r>
          </a:p>
          <a:p>
            <a:pPr marL="0" indent="0">
              <a:spcBef>
                <a:spcPct val="0"/>
              </a:spcBef>
              <a:buFont typeface="Arial" panose="020B0604020202020204" pitchFamily="34" charset="0"/>
              <a:buNone/>
            </a:pPr>
            <a:endParaRPr lang="en-US" altLang="en-US" sz="1200" baseline="0" dirty="0" smtClean="0">
              <a:solidFill>
                <a:schemeClr val="tx1"/>
              </a:solidFill>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en-US" altLang="en-US" sz="1200" baseline="0" dirty="0" smtClean="0">
                <a:solidFill>
                  <a:schemeClr val="tx1"/>
                </a:solidFill>
                <a:latin typeface="Arial" panose="020B0604020202020204" pitchFamily="34" charset="0"/>
                <a:cs typeface="Arial" panose="020B0604020202020204" pitchFamily="34" charset="0"/>
              </a:rPr>
              <a:t>CC incorporates the </a:t>
            </a:r>
            <a:r>
              <a:rPr lang="en-US" altLang="en-US" sz="1200" b="1" baseline="0" dirty="0" smtClean="0">
                <a:solidFill>
                  <a:schemeClr val="tx1"/>
                </a:solidFill>
                <a:latin typeface="Arial" panose="020B0604020202020204" pitchFamily="34" charset="0"/>
                <a:cs typeface="Arial" panose="020B0604020202020204" pitchFamily="34" charset="0"/>
              </a:rPr>
              <a:t>UCL </a:t>
            </a:r>
            <a:r>
              <a:rPr lang="en-US" altLang="en-US" sz="1200" b="1" baseline="0" dirty="0" err="1" smtClean="0">
                <a:solidFill>
                  <a:schemeClr val="tx1"/>
                </a:solidFill>
                <a:latin typeface="Arial" panose="020B0604020202020204" pitchFamily="34" charset="0"/>
                <a:cs typeface="Arial" panose="020B0604020202020204" pitchFamily="34" charset="0"/>
              </a:rPr>
              <a:t>ChangeMakers</a:t>
            </a:r>
            <a:r>
              <a:rPr lang="en-US" altLang="en-US" sz="1200" baseline="0" dirty="0" smtClean="0">
                <a:solidFill>
                  <a:schemeClr val="tx1"/>
                </a:solidFill>
                <a:latin typeface="Arial" panose="020B0604020202020204" pitchFamily="34" charset="0"/>
                <a:cs typeface="Arial" panose="020B0604020202020204" pitchFamily="34" charset="0"/>
              </a:rPr>
              <a:t> </a:t>
            </a:r>
            <a:r>
              <a:rPr lang="en-US" altLang="en-US" sz="1200" baseline="0" dirty="0" err="1" smtClean="0">
                <a:solidFill>
                  <a:schemeClr val="tx1"/>
                </a:solidFill>
                <a:latin typeface="Arial" panose="020B0604020202020204" pitchFamily="34" charset="0"/>
                <a:cs typeface="Arial" panose="020B0604020202020204" pitchFamily="34" charset="0"/>
              </a:rPr>
              <a:t>programme</a:t>
            </a:r>
            <a:r>
              <a:rPr lang="en-US" altLang="en-US" sz="1200" baseline="0" dirty="0" smtClean="0">
                <a:solidFill>
                  <a:schemeClr val="tx1"/>
                </a:solidFill>
                <a:latin typeface="Arial" panose="020B0604020202020204" pitchFamily="34" charset="0"/>
                <a:cs typeface="Arial" panose="020B0604020202020204" pitchFamily="34" charset="0"/>
              </a:rPr>
              <a:t>, supporting students and </a:t>
            </a:r>
            <a:r>
              <a:rPr lang="en-US" sz="1200" dirty="0" smtClean="0">
                <a:solidFill>
                  <a:schemeClr val="tx1"/>
                </a:solidFill>
                <a:latin typeface="Arial" panose="020B0604020202020204" pitchFamily="34" charset="0"/>
                <a:cs typeface="Arial" panose="020B0604020202020204" pitchFamily="34" charset="0"/>
              </a:rPr>
              <a:t>staff working in partnership on educational enhancement projects.</a:t>
            </a:r>
            <a:endParaRPr lang="en-US" altLang="en-US" sz="1200"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16</a:t>
            </a:fld>
            <a:endParaRPr lang="en-GB"/>
          </a:p>
        </p:txBody>
      </p:sp>
    </p:spTree>
    <p:extLst>
      <p:ext uri="{BB962C8B-B14F-4D97-AF65-F5344CB8AC3E}">
        <p14:creationId xmlns:p14="http://schemas.microsoft.com/office/powerpoint/2010/main" val="3291415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defRPr/>
            </a:pPr>
            <a:r>
              <a:rPr lang="en-GB" altLang="en-US" sz="1200" b="1" dirty="0" smtClean="0">
                <a:latin typeface="Arial" panose="020B0604020202020204" pitchFamily="34" charset="0"/>
                <a:cs typeface="Arial" panose="020B0604020202020204" pitchFamily="34" charset="0"/>
              </a:rPr>
              <a:t>UCL’s Global Citizenship Programme</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sz="1200" baseline="0" dirty="0" smtClean="0">
                <a:latin typeface="Arial" panose="020B0604020202020204" pitchFamily="34" charset="0"/>
                <a:cs typeface="Arial" panose="020B0604020202020204" pitchFamily="34" charset="0"/>
              </a:rPr>
              <a:t>E</a:t>
            </a:r>
            <a:r>
              <a:rPr lang="en-GB" altLang="en-US" sz="1200" dirty="0" smtClean="0">
                <a:latin typeface="Arial" panose="020B0604020202020204" pitchFamily="34" charset="0"/>
                <a:cs typeface="Arial" panose="020B0604020202020204" pitchFamily="34" charset="0"/>
              </a:rPr>
              <a:t>ncompasses all aspects of UCL education, including degree programme content, extra-curricular activity, study abroad and language requirements</a:t>
            </a:r>
          </a:p>
          <a:p>
            <a:pPr marL="171450" indent="-171450" eaLnBrk="1" hangingPunct="1">
              <a:spcBef>
                <a:spcPct val="0"/>
              </a:spcBef>
              <a:buFont typeface="Arial" panose="020B0604020202020204" pitchFamily="34" charset="0"/>
              <a:buChar char="•"/>
              <a:defRPr/>
            </a:pPr>
            <a:r>
              <a:rPr lang="en-GB" altLang="en-US" sz="1200" dirty="0" smtClean="0">
                <a:latin typeface="Arial" panose="020B0604020202020204" pitchFamily="34" charset="0"/>
                <a:cs typeface="Arial" panose="020B0604020202020204" pitchFamily="34" charset="0"/>
              </a:rPr>
              <a:t>Helps produce graduates who</a:t>
            </a:r>
            <a:r>
              <a:rPr lang="en-GB" altLang="en-US" sz="1200" baseline="0" dirty="0" smtClean="0">
                <a:latin typeface="Arial" panose="020B0604020202020204" pitchFamily="34" charset="0"/>
                <a:cs typeface="Arial" panose="020B0604020202020204" pitchFamily="34" charset="0"/>
              </a:rPr>
              <a:t> l</a:t>
            </a:r>
            <a:r>
              <a:rPr lang="en-GB" altLang="en-US" sz="1200" dirty="0" smtClean="0">
                <a:latin typeface="Arial" panose="020B0604020202020204" pitchFamily="34" charset="0"/>
                <a:cs typeface="Arial" panose="020B0604020202020204" pitchFamily="34" charset="0"/>
              </a:rPr>
              <a:t>ook beyond their individual and local interests, see the complexity of an interconnected world and are</a:t>
            </a:r>
            <a:r>
              <a:rPr lang="en-GB" altLang="en-US" sz="1200" baseline="0" dirty="0" smtClean="0">
                <a:latin typeface="Arial" panose="020B0604020202020204" pitchFamily="34" charset="0"/>
                <a:cs typeface="Arial" panose="020B0604020202020204" pitchFamily="34" charset="0"/>
              </a:rPr>
              <a:t> </a:t>
            </a:r>
            <a:r>
              <a:rPr lang="en-GB" altLang="en-US" sz="1200" dirty="0" smtClean="0">
                <a:latin typeface="Arial" panose="020B0604020202020204" pitchFamily="34" charset="0"/>
                <a:cs typeface="Arial" panose="020B0604020202020204" pitchFamily="34" charset="0"/>
              </a:rPr>
              <a:t>ready to work together to change it for the better</a:t>
            </a:r>
          </a:p>
          <a:p>
            <a:pPr marL="171450" indent="-171450" eaLnBrk="1" hangingPunct="1">
              <a:spcBef>
                <a:spcPct val="0"/>
              </a:spcBef>
              <a:buFont typeface="Arial" panose="020B0604020202020204" pitchFamily="34" charset="0"/>
              <a:buChar char="•"/>
              <a:defRPr/>
            </a:pPr>
            <a:r>
              <a:rPr lang="en-GB" altLang="en-US" sz="1200" dirty="0" smtClean="0">
                <a:latin typeface="Arial" panose="020B0604020202020204" pitchFamily="34" charset="0"/>
                <a:cs typeface="Arial" panose="020B0604020202020204" pitchFamily="34" charset="0"/>
              </a:rPr>
              <a:t>Several strands to the programme focus on UCL’s Grand Challenges of Global Health, Sustainable Cities, Intercultural Interaction and Human Wellbeing, helping students consider how their work relates to global issues</a:t>
            </a:r>
          </a:p>
          <a:p>
            <a:pPr eaLnBrk="1" hangingPunct="1">
              <a:spcBef>
                <a:spcPct val="0"/>
              </a:spcBef>
              <a:defRPr/>
            </a:pPr>
            <a:endParaRPr lang="en-GB" altLang="en-US" sz="1200" dirty="0" smtClean="0">
              <a:latin typeface="Arial" panose="020B0604020202020204" pitchFamily="34" charset="0"/>
              <a:cs typeface="Arial" panose="020B0604020202020204" pitchFamily="34" charset="0"/>
            </a:endParaRPr>
          </a:p>
          <a:p>
            <a:pPr>
              <a:defRPr/>
            </a:pPr>
            <a:r>
              <a:rPr lang="en-US" sz="1200" b="1" dirty="0" smtClean="0">
                <a:latin typeface="Arial" panose="020B0604020202020204" pitchFamily="34" charset="0"/>
                <a:cs typeface="Arial" panose="020B0604020202020204" pitchFamily="34" charset="0"/>
              </a:rPr>
              <a:t>Global Ambassadors</a:t>
            </a:r>
          </a:p>
          <a:p>
            <a:pPr marL="171450" indent="-171450">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Founded 2015</a:t>
            </a:r>
          </a:p>
          <a:p>
            <a:pPr marL="171450" indent="-171450">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Team of student Global Ambassadors provide fellow students with additional support whilst they prepare to study abroad</a:t>
            </a:r>
          </a:p>
          <a:p>
            <a:pPr marL="171450" indent="-171450">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Cover a range of regions across the globe and bring a host of international experiences that they are keen to share</a:t>
            </a:r>
          </a:p>
          <a:p>
            <a:pPr>
              <a:defRPr/>
            </a:pPr>
            <a:endParaRPr lang="en-US" sz="1200" dirty="0" smtClean="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1200" b="1" dirty="0" smtClean="0">
                <a:latin typeface="Arial" panose="020B0604020202020204" pitchFamily="34" charset="0"/>
                <a:cs typeface="Arial" panose="020B0604020202020204" pitchFamily="34" charset="0"/>
              </a:rPr>
              <a:t>UCL Summer School</a:t>
            </a:r>
          </a:p>
          <a:p>
            <a:pPr marL="171450" indent="-171450">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UCL welcomes students from around</a:t>
            </a:r>
            <a:r>
              <a:rPr lang="en-US" sz="1200" baseline="0" dirty="0" smtClean="0">
                <a:latin typeface="Arial" panose="020B0604020202020204" pitchFamily="34" charset="0"/>
                <a:cs typeface="Arial" panose="020B0604020202020204" pitchFamily="34" charset="0"/>
              </a:rPr>
              <a:t> the world </a:t>
            </a:r>
            <a:r>
              <a:rPr lang="en-US" sz="1200" dirty="0" smtClean="0">
                <a:latin typeface="Arial" panose="020B0604020202020204" pitchFamily="34" charset="0"/>
                <a:cs typeface="Arial" panose="020B0604020202020204" pitchFamily="34" charset="0"/>
              </a:rPr>
              <a:t>to its Summer School each year</a:t>
            </a:r>
          </a:p>
          <a:p>
            <a:pPr marL="171450" indent="-171450">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Offers</a:t>
            </a:r>
            <a:r>
              <a:rPr lang="en-US" sz="1200" baseline="0" dirty="0" smtClean="0">
                <a:latin typeface="Arial" panose="020B0604020202020204" pitchFamily="34" charset="0"/>
                <a:cs typeface="Arial" panose="020B0604020202020204" pitchFamily="34" charset="0"/>
              </a:rPr>
              <a:t> a </a:t>
            </a:r>
            <a:r>
              <a:rPr lang="en-US" sz="1200" dirty="0" smtClean="0">
                <a:latin typeface="Arial" panose="020B0604020202020204" pitchFamily="34" charset="0"/>
                <a:cs typeface="Arial" panose="020B0604020202020204" pitchFamily="34" charset="0"/>
              </a:rPr>
              <a:t>wide range of modules</a:t>
            </a:r>
            <a:r>
              <a:rPr lang="en-US" sz="1200" baseline="0" dirty="0" smtClean="0">
                <a:latin typeface="Arial" panose="020B0604020202020204" pitchFamily="34" charset="0"/>
                <a:cs typeface="Arial" panose="020B0604020202020204" pitchFamily="34" charset="0"/>
              </a:rPr>
              <a:t> and </a:t>
            </a:r>
            <a:r>
              <a:rPr lang="en-US" sz="1200" dirty="0" smtClean="0">
                <a:latin typeface="Arial" panose="020B0604020202020204" pitchFamily="34" charset="0"/>
                <a:cs typeface="Arial" panose="020B0604020202020204" pitchFamily="34" charset="0"/>
              </a:rPr>
              <a:t>students can choose the subject best suited to their academic or personal interests</a:t>
            </a:r>
          </a:p>
          <a:p>
            <a:pPr marL="171450" indent="-171450">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500+ students</a:t>
            </a:r>
            <a:r>
              <a:rPr lang="en-US" sz="1200" baseline="0" dirty="0" smtClean="0">
                <a:latin typeface="Arial" panose="020B0604020202020204" pitchFamily="34" charset="0"/>
                <a:cs typeface="Arial" panose="020B0604020202020204" pitchFamily="34" charset="0"/>
              </a:rPr>
              <a:t> took part in 2018 </a:t>
            </a: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Modules are taught on our Bloomsbury campus in the heart of London and include lectures, seminars, group work as well as visits to local areas of interest. </a:t>
            </a:r>
          </a:p>
          <a:p>
            <a:endParaRPr lang="en-GB" alt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17</a:t>
            </a:fld>
            <a:endParaRPr lang="en-GB"/>
          </a:p>
        </p:txBody>
      </p:sp>
    </p:spTree>
    <p:extLst>
      <p:ext uri="{BB962C8B-B14F-4D97-AF65-F5344CB8AC3E}">
        <p14:creationId xmlns:p14="http://schemas.microsoft.com/office/powerpoint/2010/main" val="3439568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In the 19</a:t>
            </a:r>
            <a:r>
              <a:rPr lang="en-GB" altLang="en-US" sz="1200" baseline="30000" dirty="0" smtClean="0">
                <a:latin typeface="Arial" panose="020B0604020202020204" pitchFamily="34" charset="0"/>
                <a:cs typeface="Arial" panose="020B0604020202020204" pitchFamily="34" charset="0"/>
              </a:rPr>
              <a:t>th</a:t>
            </a:r>
            <a:r>
              <a:rPr lang="en-GB" altLang="en-US" sz="1200" dirty="0" smtClean="0">
                <a:latin typeface="Arial" panose="020B0604020202020204" pitchFamily="34" charset="0"/>
                <a:cs typeface="Arial" panose="020B0604020202020204" pitchFamily="34" charset="0"/>
              </a:rPr>
              <a:t> century, ‘multiple discoveries’ – made at the same time, by people not working together - were more likely than the international research collaboration that is common today. </a:t>
            </a:r>
          </a:p>
          <a:p>
            <a:endParaRPr lang="en-GB" altLang="en-US" sz="1200" dirty="0" smtClean="0">
              <a:latin typeface="Arial" panose="020B0604020202020204" pitchFamily="34" charset="0"/>
              <a:cs typeface="Arial" panose="020B0604020202020204" pitchFamily="34" charset="0"/>
            </a:endParaRPr>
          </a:p>
          <a:p>
            <a:pPr marL="171450" indent="-171450" defTabSz="921807">
              <a:buFont typeface="Arial" panose="020B0604020202020204" pitchFamily="34" charset="0"/>
              <a:buChar char="•"/>
              <a:defRPr/>
            </a:pPr>
            <a:r>
              <a:rPr lang="en-US" altLang="en-US" sz="1200" dirty="0" smtClean="0">
                <a:latin typeface="Arial" panose="020B0604020202020204" pitchFamily="34" charset="0"/>
                <a:cs typeface="Arial" panose="020B0604020202020204" pitchFamily="34" charset="0"/>
              </a:rPr>
              <a:t>For example, </a:t>
            </a:r>
            <a:r>
              <a:rPr lang="en-GB" altLang="en-US" sz="1200" dirty="0" smtClean="0">
                <a:latin typeface="Arial" panose="020B0604020202020204" pitchFamily="34" charset="0"/>
                <a:cs typeface="Arial" panose="020B0604020202020204" pitchFamily="34" charset="0"/>
              </a:rPr>
              <a:t>a UCL Medical School collaboration with the University of Zambia, established by Professor </a:t>
            </a:r>
            <a:r>
              <a:rPr lang="en-GB" altLang="en-US" sz="1200" dirty="0" err="1" smtClean="0">
                <a:latin typeface="Arial" panose="020B0604020202020204" pitchFamily="34" charset="0"/>
                <a:cs typeface="Arial" panose="020B0604020202020204" pitchFamily="34" charset="0"/>
              </a:rPr>
              <a:t>Alimuddin</a:t>
            </a:r>
            <a:r>
              <a:rPr lang="en-GB" altLang="en-US" sz="1200" dirty="0" smtClean="0">
                <a:latin typeface="Arial" panose="020B0604020202020204" pitchFamily="34" charset="0"/>
                <a:cs typeface="Arial" panose="020B0604020202020204" pitchFamily="34" charset="0"/>
              </a:rPr>
              <a:t> </a:t>
            </a:r>
            <a:r>
              <a:rPr lang="en-GB" altLang="en-US" sz="1200" dirty="0" err="1" smtClean="0">
                <a:latin typeface="Arial" panose="020B0604020202020204" pitchFamily="34" charset="0"/>
                <a:cs typeface="Arial" panose="020B0604020202020204" pitchFamily="34" charset="0"/>
              </a:rPr>
              <a:t>Zumla</a:t>
            </a:r>
            <a:r>
              <a:rPr lang="en-GB" altLang="en-US" sz="1200" dirty="0" smtClean="0">
                <a:latin typeface="Arial" panose="020B0604020202020204" pitchFamily="34" charset="0"/>
                <a:cs typeface="Arial" panose="020B0604020202020204" pitchFamily="34" charset="0"/>
              </a:rPr>
              <a:t> (UCL Division of Infection and Immunity), won the Outstanding Research Team Award during the eighth European and Developing Countries Clinical Trials (EDCTP) Partnership Forum,</a:t>
            </a:r>
            <a:r>
              <a:rPr lang="en-GB" altLang="en-US" sz="1200" baseline="0" dirty="0" smtClean="0">
                <a:latin typeface="Arial" panose="020B0604020202020204" pitchFamily="34" charset="0"/>
                <a:cs typeface="Arial" panose="020B0604020202020204" pitchFamily="34" charset="0"/>
              </a:rPr>
              <a:t> in recognition of its equitable partnership model for conducting research into poverty-related diseases.</a:t>
            </a:r>
            <a:endParaRPr lang="en-GB" altLang="en-US" sz="1200" dirty="0" smtClean="0">
              <a:latin typeface="Arial" panose="020B0604020202020204" pitchFamily="34" charset="0"/>
              <a:cs typeface="Arial" panose="020B0604020202020204" pitchFamily="34" charset="0"/>
            </a:endParaRPr>
          </a:p>
          <a:p>
            <a:pPr marL="0" indent="0" defTabSz="921807">
              <a:buFont typeface="Arial" panose="020B0604020202020204" pitchFamily="34" charset="0"/>
              <a:buNone/>
              <a:defRPr/>
            </a:pPr>
            <a:endParaRPr lang="en-US" sz="1200" b="0" baseline="0" dirty="0" smtClean="0">
              <a:latin typeface="Arial" panose="020B0604020202020204" pitchFamily="34" charset="0"/>
              <a:cs typeface="Arial" panose="020B0604020202020204" pitchFamily="34" charset="0"/>
            </a:endParaRPr>
          </a:p>
          <a:p>
            <a:pPr marL="171450" indent="-171450" defTabSz="921807">
              <a:buFont typeface="Arial" panose="020B0604020202020204" pitchFamily="34" charset="0"/>
              <a:buChar char="•"/>
              <a:defRPr/>
            </a:pPr>
            <a:r>
              <a:rPr lang="en-US" sz="1200" b="0" baseline="0" dirty="0" smtClean="0">
                <a:latin typeface="Arial" panose="020B0604020202020204" pitchFamily="34" charset="0"/>
                <a:cs typeface="Arial" panose="020B0604020202020204" pitchFamily="34" charset="0"/>
              </a:rPr>
              <a:t>Slides 20 and 21 give more detail of these examples at UCL.</a:t>
            </a:r>
          </a:p>
        </p:txBody>
      </p:sp>
      <p:sp>
        <p:nvSpPr>
          <p:cNvPr id="4" name="Slide Number Placeholder 3"/>
          <p:cNvSpPr>
            <a:spLocks noGrp="1"/>
          </p:cNvSpPr>
          <p:nvPr>
            <p:ph type="sldNum" sz="quarter" idx="10"/>
          </p:nvPr>
        </p:nvSpPr>
        <p:spPr/>
        <p:txBody>
          <a:bodyPr/>
          <a:lstStyle/>
          <a:p>
            <a:fld id="{79AD6050-92F0-40ED-B54F-D8786A60675C}" type="slidenum">
              <a:rPr lang="en-GB" smtClean="0"/>
              <a:t>18</a:t>
            </a:fld>
            <a:endParaRPr lang="en-GB"/>
          </a:p>
        </p:txBody>
      </p:sp>
    </p:spTree>
    <p:extLst>
      <p:ext uri="{BB962C8B-B14F-4D97-AF65-F5344CB8AC3E}">
        <p14:creationId xmlns:p14="http://schemas.microsoft.com/office/powerpoint/2010/main" val="381279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79AD6050-92F0-40ED-B54F-D8786A60675C}" type="slidenum">
              <a:rPr lang="en-GB" smtClean="0"/>
              <a:t>19</a:t>
            </a:fld>
            <a:endParaRPr lang="en-GB"/>
          </a:p>
        </p:txBody>
      </p:sp>
    </p:spTree>
    <p:extLst>
      <p:ext uri="{BB962C8B-B14F-4D97-AF65-F5344CB8AC3E}">
        <p14:creationId xmlns:p14="http://schemas.microsoft.com/office/powerpoint/2010/main" val="246633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2</a:t>
            </a:fld>
            <a:endParaRPr lang="en-GB"/>
          </a:p>
        </p:txBody>
      </p:sp>
    </p:spTree>
    <p:extLst>
      <p:ext uri="{BB962C8B-B14F-4D97-AF65-F5344CB8AC3E}">
        <p14:creationId xmlns:p14="http://schemas.microsoft.com/office/powerpoint/2010/main" val="2675086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smtClean="0"/>
          </a:p>
        </p:txBody>
      </p:sp>
      <p:sp>
        <p:nvSpPr>
          <p:cNvPr id="4" name="Slide Number Placeholder 3"/>
          <p:cNvSpPr>
            <a:spLocks noGrp="1"/>
          </p:cNvSpPr>
          <p:nvPr>
            <p:ph type="sldNum" sz="quarter" idx="10"/>
          </p:nvPr>
        </p:nvSpPr>
        <p:spPr/>
        <p:txBody>
          <a:bodyPr/>
          <a:lstStyle/>
          <a:p>
            <a:fld id="{79AD6050-92F0-40ED-B54F-D8786A60675C}" type="slidenum">
              <a:rPr lang="en-GB" smtClean="0"/>
              <a:t>20</a:t>
            </a:fld>
            <a:endParaRPr lang="en-GB"/>
          </a:p>
        </p:txBody>
      </p:sp>
    </p:spTree>
    <p:extLst>
      <p:ext uri="{BB962C8B-B14F-4D97-AF65-F5344CB8AC3E}">
        <p14:creationId xmlns:p14="http://schemas.microsoft.com/office/powerpoint/2010/main" val="147327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GB" dirty="0" smtClean="0"/>
          </a:p>
          <a:p>
            <a:pPr marL="171450" indent="-171450">
              <a:buFont typeface="Arial" panose="020B0604020202020204" pitchFamily="34" charset="0"/>
              <a:buChar char="•"/>
              <a:defRPr/>
            </a:pPr>
            <a:r>
              <a:rPr lang="en-GB" dirty="0" smtClean="0"/>
              <a:t>The programme’s distinctive focus on a city rather than a specific partner means that UCL academics from across the university will work with the partners they feel are the best in their particular field. This may include existing institutional partners in the relevant city, and may include new ones.</a:t>
            </a:r>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r>
              <a:rPr lang="en-GB" dirty="0" smtClean="0"/>
              <a:t>Academic Directors have been appointed from within the UCL community:</a:t>
            </a:r>
          </a:p>
          <a:p>
            <a:pPr marL="628650" lvl="1" indent="-171450">
              <a:buFont typeface="Arial" panose="020B0604020202020204" pitchFamily="34" charset="0"/>
              <a:buChar char="•"/>
              <a:defRPr/>
            </a:pPr>
            <a:r>
              <a:rPr lang="en-US" dirty="0" smtClean="0"/>
              <a:t>Dr. Florian Mussgnug from The School of European Languages, Culture and Society oversees our work in and with Rome. </a:t>
            </a:r>
            <a:endParaRPr lang="en-GB" dirty="0" smtClean="0"/>
          </a:p>
          <a:p>
            <a:pPr marL="628650" lvl="1" indent="-171450">
              <a:buFont typeface="Arial" panose="020B0604020202020204" pitchFamily="34" charset="0"/>
              <a:buChar char="•"/>
              <a:defRPr/>
            </a:pPr>
            <a:r>
              <a:rPr lang="en-US" dirty="0" smtClean="0"/>
              <a:t>Dr. Claire Colomb from The Bartlett School of Planning for the second cycle in Paris.</a:t>
            </a:r>
          </a:p>
          <a:p>
            <a:pPr marL="628650" lvl="1" indent="-171450">
              <a:buFont typeface="Arial" panose="020B0604020202020204" pitchFamily="34" charset="0"/>
              <a:buChar char="•"/>
              <a:defRPr/>
            </a:pPr>
            <a:endParaRPr lang="en-US" dirty="0" smtClean="0"/>
          </a:p>
          <a:p>
            <a:pPr marL="628650" lvl="1" indent="-171450">
              <a:buFont typeface="Arial" panose="020B0604020202020204" pitchFamily="34" charset="0"/>
              <a:buChar char="•"/>
              <a:defRPr/>
            </a:pPr>
            <a:r>
              <a:rPr lang="en-US" dirty="0" smtClean="0"/>
              <a:t>The</a:t>
            </a:r>
            <a:r>
              <a:rPr lang="en-US" baseline="0" dirty="0" smtClean="0"/>
              <a:t> call is now out for a UCL academic to become Director for a new city</a:t>
            </a:r>
            <a:r>
              <a:rPr lang="en-US" baseline="0" smtClean="0"/>
              <a:t>. </a:t>
            </a:r>
            <a:endParaRPr lang="en-GB" dirty="0" smtClean="0"/>
          </a:p>
          <a:p>
            <a:pPr>
              <a:buFont typeface="Arial" panose="020B0604020202020204" pitchFamily="34" charset="0"/>
              <a:buNone/>
              <a:defRPr/>
            </a:pPr>
            <a:r>
              <a:rPr lang="en-GB" dirty="0" smtClean="0"/>
              <a:t> </a:t>
            </a:r>
            <a:endParaRPr lang="en-US" altLang="en-US" dirty="0" smtClean="0"/>
          </a:p>
          <a:p>
            <a:pPr>
              <a:defRPr/>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B03031-6689-45DE-A34E-118E7400FE72}" type="slidenum">
              <a:rPr lang="en-GB" altLang="en-US" smtClean="0"/>
              <a:pPr/>
              <a:t>21</a:t>
            </a:fld>
            <a:endParaRPr lang="en-GB" altLang="en-US" smtClean="0"/>
          </a:p>
        </p:txBody>
      </p:sp>
    </p:spTree>
    <p:extLst>
      <p:ext uri="{BB962C8B-B14F-4D97-AF65-F5344CB8AC3E}">
        <p14:creationId xmlns:p14="http://schemas.microsoft.com/office/powerpoint/2010/main" val="1119636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ltLang="en-US" dirty="0" smtClean="0"/>
          </a:p>
        </p:txBody>
      </p:sp>
      <p:sp>
        <p:nvSpPr>
          <p:cNvPr id="4" name="Slide Number Placeholder 3"/>
          <p:cNvSpPr>
            <a:spLocks noGrp="1"/>
          </p:cNvSpPr>
          <p:nvPr>
            <p:ph type="sldNum" sz="quarter" idx="10"/>
          </p:nvPr>
        </p:nvSpPr>
        <p:spPr/>
        <p:txBody>
          <a:bodyPr/>
          <a:lstStyle/>
          <a:p>
            <a:fld id="{79AD6050-92F0-40ED-B54F-D8786A60675C}" type="slidenum">
              <a:rPr lang="en-GB" smtClean="0"/>
              <a:t>22</a:t>
            </a:fld>
            <a:endParaRPr lang="en-GB"/>
          </a:p>
        </p:txBody>
      </p:sp>
    </p:spTree>
    <p:extLst>
      <p:ext uri="{BB962C8B-B14F-4D97-AF65-F5344CB8AC3E}">
        <p14:creationId xmlns:p14="http://schemas.microsoft.com/office/powerpoint/2010/main" val="2259735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latin typeface="Arial" panose="020B0604020202020204" pitchFamily="34" charset="0"/>
                <a:cs typeface="Arial" panose="020B0604020202020204" pitchFamily="34" charset="0"/>
              </a:rPr>
              <a:t>Professor</a:t>
            </a:r>
            <a:r>
              <a:rPr lang="en-GB" sz="1200" baseline="0" dirty="0" smtClean="0">
                <a:solidFill>
                  <a:schemeClr val="tx1"/>
                </a:solidFill>
                <a:latin typeface="Arial" panose="020B0604020202020204" pitchFamily="34" charset="0"/>
                <a:cs typeface="Arial" panose="020B0604020202020204" pitchFamily="34" charset="0"/>
              </a:rPr>
              <a:t> Deborah Gill: </a:t>
            </a:r>
            <a:r>
              <a:rPr lang="en-GB" sz="1200" dirty="0" smtClean="0">
                <a:solidFill>
                  <a:schemeClr val="tx1"/>
                </a:solidFill>
                <a:latin typeface="Arial" panose="020B0604020202020204" pitchFamily="34" charset="0"/>
                <a:cs typeface="Arial" panose="020B0604020202020204" pitchFamily="34" charset="0"/>
              </a:rPr>
              <a:t>“UCL’s Medical School Education Consultancy has been breaking boundaries in supporting high-quality, scientifically rigorous and patient-focused education and training for doctors around the world. Working with partners in China to Egypt, it’s so rewarding seeing the difference our work is making on the ground.”</a:t>
            </a:r>
          </a:p>
          <a:p>
            <a:endParaRPr lang="en-US" altLang="en-US" dirty="0" smtClean="0">
              <a:solidFill>
                <a:schemeClr val="tx1"/>
              </a:solidFill>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23</a:t>
            </a:fld>
            <a:endParaRPr lang="en-GB"/>
          </a:p>
        </p:txBody>
      </p:sp>
    </p:spTree>
    <p:extLst>
      <p:ext uri="{BB962C8B-B14F-4D97-AF65-F5344CB8AC3E}">
        <p14:creationId xmlns:p14="http://schemas.microsoft.com/office/powerpoint/2010/main" val="838305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solidFill>
                <a:srgbClr val="FF0000"/>
              </a:solidFill>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24</a:t>
            </a:fld>
            <a:endParaRPr lang="en-GB"/>
          </a:p>
        </p:txBody>
      </p:sp>
    </p:spTree>
    <p:extLst>
      <p:ext uri="{BB962C8B-B14F-4D97-AF65-F5344CB8AC3E}">
        <p14:creationId xmlns:p14="http://schemas.microsoft.com/office/powerpoint/2010/main" val="969333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8663" lvl="3" algn="l">
              <a:spcBef>
                <a:spcPct val="0"/>
              </a:spcBef>
              <a:buFont typeface="Arial" panose="020B0604020202020204" pitchFamily="34" charset="0"/>
              <a:buNone/>
            </a:pPr>
            <a:r>
              <a:rPr lang="en-US" sz="1600" dirty="0" smtClean="0"/>
              <a:t>Annual internal seed funding supporting UCL academics to collaborate with colleagues based in other countries</a:t>
            </a:r>
          </a:p>
          <a:p>
            <a:pPr marL="728663" lvl="3" algn="l">
              <a:spcBef>
                <a:spcPct val="0"/>
              </a:spcBef>
              <a:buFont typeface="Arial" panose="020B0604020202020204" pitchFamily="34" charset="0"/>
              <a:buChar char="•"/>
            </a:pPr>
            <a:endParaRPr lang="en-US" sz="1600" dirty="0" smtClean="0"/>
          </a:p>
          <a:p>
            <a:pPr marL="728663" lvl="3" algn="l">
              <a:spcBef>
                <a:spcPct val="0"/>
              </a:spcBef>
              <a:buFont typeface="Arial" panose="020B0604020202020204" pitchFamily="34" charset="0"/>
              <a:buChar char="•"/>
            </a:pPr>
            <a:r>
              <a:rPr lang="en-US" sz="1600" dirty="0" smtClean="0"/>
              <a:t>Between £500 - £2,000 is available for activity in any Faculty (£4,000 for applicants in Faculties of Social &amp; Historical Sciences or Arts &amp; Humanities)</a:t>
            </a:r>
          </a:p>
          <a:p>
            <a:pPr marL="728663" lvl="3" algn="l">
              <a:spcBef>
                <a:spcPct val="0"/>
              </a:spcBef>
              <a:buFont typeface="Arial" panose="020B0604020202020204" pitchFamily="34" charset="0"/>
              <a:buChar char="•"/>
            </a:pPr>
            <a:endParaRPr lang="en-GB" altLang="en-US" sz="1600" dirty="0" smtClean="0"/>
          </a:p>
          <a:p>
            <a:pPr marL="728663" lvl="3" algn="l">
              <a:spcBef>
                <a:spcPct val="0"/>
              </a:spcBef>
              <a:buFont typeface="Arial" panose="020B0604020202020204" pitchFamily="34" charset="0"/>
              <a:buChar char="•"/>
            </a:pPr>
            <a:r>
              <a:rPr lang="en-GB" altLang="en-US" sz="1600" dirty="0" smtClean="0"/>
              <a:t>Activities supported include visits, workshops, collaborations and conferences </a:t>
            </a:r>
          </a:p>
          <a:p>
            <a:pPr marL="500063" lvl="3" indent="0" algn="l">
              <a:spcBef>
                <a:spcPct val="0"/>
              </a:spcBef>
              <a:buNone/>
            </a:pPr>
            <a:endParaRPr lang="en-GB" altLang="en-US" sz="1600" dirty="0" smtClean="0"/>
          </a:p>
          <a:p>
            <a:pPr marL="728663" lvl="3" algn="l">
              <a:spcBef>
                <a:spcPct val="0"/>
              </a:spcBef>
              <a:buFont typeface="Arial" panose="020B0604020202020204" pitchFamily="34" charset="0"/>
              <a:buChar char="•"/>
            </a:pPr>
            <a:r>
              <a:rPr lang="en-GB" altLang="en-US" sz="1600" dirty="0" smtClean="0"/>
              <a:t>The funds have supported projects in countries including </a:t>
            </a:r>
            <a:r>
              <a:rPr lang="en-US" sz="1600" dirty="0" smtClean="0"/>
              <a:t>Mauritius, India, Thailand, France and Sierra Leone</a:t>
            </a:r>
          </a:p>
          <a:p>
            <a:endParaRPr lang="en-GB" alt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25</a:t>
            </a:fld>
            <a:endParaRPr lang="en-GB"/>
          </a:p>
        </p:txBody>
      </p:sp>
    </p:spTree>
    <p:extLst>
      <p:ext uri="{BB962C8B-B14F-4D97-AF65-F5344CB8AC3E}">
        <p14:creationId xmlns:p14="http://schemas.microsoft.com/office/powerpoint/2010/main" val="3735454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u="none" baseline="0" dirty="0" smtClean="0">
                <a:solidFill>
                  <a:schemeClr val="tx1"/>
                </a:solidFill>
                <a:latin typeface="Arial" panose="020B0604020202020204" pitchFamily="34" charset="0"/>
                <a:cs typeface="Arial" panose="020B0604020202020204" pitchFamily="34" charset="0"/>
              </a:rPr>
              <a:t>The Regional Pro-Vice-Provosts each chair regular </a:t>
            </a:r>
            <a:r>
              <a:rPr lang="en-US" altLang="en-US" sz="1200" b="1" u="none" baseline="0" dirty="0" smtClean="0">
                <a:solidFill>
                  <a:schemeClr val="tx1"/>
                </a:solidFill>
                <a:latin typeface="Arial" panose="020B0604020202020204" pitchFamily="34" charset="0"/>
                <a:cs typeface="Arial" panose="020B0604020202020204" pitchFamily="34" charset="0"/>
              </a:rPr>
              <a:t>Regional Network Meetings</a:t>
            </a:r>
            <a:r>
              <a:rPr lang="en-US" altLang="en-US" sz="1200" b="0" u="none" baseline="0" dirty="0" smtClean="0">
                <a:solidFill>
                  <a:schemeClr val="tx1"/>
                </a:solidFill>
                <a:latin typeface="Arial" panose="020B0604020202020204" pitchFamily="34" charset="0"/>
                <a:cs typeface="Arial" panose="020B0604020202020204" pitchFamily="34" charset="0"/>
              </a:rPr>
              <a:t>, which are open to academic and professional services staff from departments across UCL with an interest in a region.</a:t>
            </a:r>
          </a:p>
          <a:p>
            <a:pPr>
              <a:defRPr/>
            </a:pPr>
            <a:endParaRPr lang="en-GB"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A287FF-9060-4A7B-BAA1-2CE7C8C9B373}" type="slidenum">
              <a:rPr lang="en-GB" altLang="en-US" smtClean="0"/>
              <a:pPr/>
              <a:t>26</a:t>
            </a:fld>
            <a:endParaRPr lang="en-GB" altLang="en-US" smtClean="0"/>
          </a:p>
        </p:txBody>
      </p:sp>
    </p:spTree>
    <p:extLst>
      <p:ext uri="{BB962C8B-B14F-4D97-AF65-F5344CB8AC3E}">
        <p14:creationId xmlns:p14="http://schemas.microsoft.com/office/powerpoint/2010/main" val="4107500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lt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27</a:t>
            </a:fld>
            <a:endParaRPr lang="en-GB"/>
          </a:p>
        </p:txBody>
      </p:sp>
    </p:spTree>
    <p:extLst>
      <p:ext uri="{BB962C8B-B14F-4D97-AF65-F5344CB8AC3E}">
        <p14:creationId xmlns:p14="http://schemas.microsoft.com/office/powerpoint/2010/main" val="4075508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3</a:t>
            </a:fld>
            <a:endParaRPr lang="en-GB"/>
          </a:p>
        </p:txBody>
      </p:sp>
    </p:spTree>
    <p:extLst>
      <p:ext uri="{BB962C8B-B14F-4D97-AF65-F5344CB8AC3E}">
        <p14:creationId xmlns:p14="http://schemas.microsoft.com/office/powerpoint/2010/main" val="279319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180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latin typeface="Arial" panose="020B0604020202020204" pitchFamily="34" charset="0"/>
              <a:cs typeface="Arial" panose="020B0604020202020204" pitchFamily="34" charset="0"/>
            </a:endParaRPr>
          </a:p>
          <a:p>
            <a:pPr marL="0" indent="0" defTabSz="921807">
              <a:buFont typeface="Arial" panose="020B0604020202020204" pitchFamily="34" charset="0"/>
              <a:buNone/>
              <a:defRPr/>
            </a:pPr>
            <a:endParaRPr lang="en-US" altLang="en-US" dirty="0" smtClean="0">
              <a:latin typeface="Arial" panose="020B0604020202020204" pitchFamily="34" charset="0"/>
              <a:cs typeface="Arial" panose="020B0604020202020204" pitchFamily="34" charset="0"/>
            </a:endParaRPr>
          </a:p>
          <a:p>
            <a:pPr>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4</a:t>
            </a:fld>
            <a:endParaRPr lang="en-GB"/>
          </a:p>
        </p:txBody>
      </p:sp>
    </p:spTree>
    <p:extLst>
      <p:ext uri="{BB962C8B-B14F-4D97-AF65-F5344CB8AC3E}">
        <p14:creationId xmlns:p14="http://schemas.microsoft.com/office/powerpoint/2010/main" val="248910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5</a:t>
            </a:fld>
            <a:endParaRPr lang="en-GB"/>
          </a:p>
        </p:txBody>
      </p:sp>
    </p:spTree>
    <p:extLst>
      <p:ext uri="{BB962C8B-B14F-4D97-AF65-F5344CB8AC3E}">
        <p14:creationId xmlns:p14="http://schemas.microsoft.com/office/powerpoint/2010/main" val="72170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endParaRPr lang="en-GB" dirty="0" smtClean="0"/>
          </a:p>
        </p:txBody>
      </p:sp>
      <p:sp>
        <p:nvSpPr>
          <p:cNvPr id="4" name="Slide Number Placeholder 3"/>
          <p:cNvSpPr>
            <a:spLocks noGrp="1"/>
          </p:cNvSpPr>
          <p:nvPr>
            <p:ph type="sldNum" sz="quarter" idx="10"/>
          </p:nvPr>
        </p:nvSpPr>
        <p:spPr/>
        <p:txBody>
          <a:bodyPr/>
          <a:lstStyle/>
          <a:p>
            <a:fld id="{79AD6050-92F0-40ED-B54F-D8786A60675C}" type="slidenum">
              <a:rPr lang="en-GB" smtClean="0"/>
              <a:t>6</a:t>
            </a:fld>
            <a:endParaRPr lang="en-GB"/>
          </a:p>
        </p:txBody>
      </p:sp>
    </p:spTree>
    <p:extLst>
      <p:ext uri="{BB962C8B-B14F-4D97-AF65-F5344CB8AC3E}">
        <p14:creationId xmlns:p14="http://schemas.microsoft.com/office/powerpoint/2010/main" val="2023626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7</a:t>
            </a:fld>
            <a:endParaRPr lang="en-GB"/>
          </a:p>
        </p:txBody>
      </p:sp>
    </p:spTree>
    <p:extLst>
      <p:ext uri="{BB962C8B-B14F-4D97-AF65-F5344CB8AC3E}">
        <p14:creationId xmlns:p14="http://schemas.microsoft.com/office/powerpoint/2010/main" val="42381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Our main campus is in the heart of Bloomsbury, central London.</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This central location gives our staff and students unrivalled access to academic resources and networking opportunities, as well as access to government and international NGO networks, a means of increasing our domestic and international policy influence.</a:t>
            </a: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8</a:t>
            </a:fld>
            <a:endParaRPr lang="en-GB"/>
          </a:p>
        </p:txBody>
      </p:sp>
    </p:spTree>
    <p:extLst>
      <p:ext uri="{BB962C8B-B14F-4D97-AF65-F5344CB8AC3E}">
        <p14:creationId xmlns:p14="http://schemas.microsoft.com/office/powerpoint/2010/main" val="291227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UCL will build a new campus at Queen Elizabeth Olympic Park, following the Government’s announcement in 2014 that it would commit £141m to create a world class education and cultural district there.</a:t>
            </a:r>
          </a:p>
          <a:p>
            <a:pPr marL="0" indent="0">
              <a:lnSpc>
                <a:spcPct val="100000"/>
              </a:lnSpc>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Site will cover 11 acres and provide at least 125,000m</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of space.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First facilities will open during the 2019/20 academic year.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latin typeface="Arial" panose="020B0604020202020204" pitchFamily="34" charset="0"/>
                <a:cs typeface="Arial" panose="020B0604020202020204" pitchFamily="34" charset="0"/>
              </a:rPr>
              <a:t>In 2016 UCL agreed</a:t>
            </a:r>
            <a:r>
              <a:rPr lang="en-US" baseline="0" dirty="0" smtClean="0">
                <a:effectLst/>
                <a:latin typeface="Arial" panose="020B0604020202020204" pitchFamily="34" charset="0"/>
                <a:cs typeface="Arial" panose="020B0604020202020204" pitchFamily="34" charset="0"/>
              </a:rPr>
              <a:t> </a:t>
            </a:r>
            <a:r>
              <a:rPr lang="en-US" dirty="0" smtClean="0">
                <a:effectLst/>
                <a:latin typeface="Arial" panose="020B0604020202020204" pitchFamily="34" charset="0"/>
                <a:cs typeface="Arial" panose="020B0604020202020204" pitchFamily="34" charset="0"/>
              </a:rPr>
              <a:t>a £280m loan with the European Investment Bank to develop our campuses: the largest sum ever lent by the bank to a university.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latin typeface="Arial" panose="020B0604020202020204" pitchFamily="34" charset="0"/>
                <a:cs typeface="Arial" panose="020B0604020202020204" pitchFamily="34" charset="0"/>
              </a:rPr>
              <a:t>A </a:t>
            </a:r>
            <a:r>
              <a:rPr lang="en-US" baseline="0" dirty="0" smtClean="0">
                <a:effectLst/>
                <a:latin typeface="Arial" panose="020B0604020202020204" pitchFamily="34" charset="0"/>
                <a:cs typeface="Arial" panose="020B0604020202020204" pitchFamily="34" charset="0"/>
              </a:rPr>
              <a:t>Business Academy, Culture Lab and Global Future Cities Co-Labs are among activities proposed to form part of the new campus.</a:t>
            </a:r>
            <a:endParaRPr lang="en-US"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AD6050-92F0-40ED-B54F-D8786A60675C}" type="slidenum">
              <a:rPr lang="en-GB" smtClean="0"/>
              <a:t>9</a:t>
            </a:fld>
            <a:endParaRPr lang="en-GB"/>
          </a:p>
        </p:txBody>
      </p:sp>
    </p:spTree>
    <p:extLst>
      <p:ext uri="{BB962C8B-B14F-4D97-AF65-F5344CB8AC3E}">
        <p14:creationId xmlns:p14="http://schemas.microsoft.com/office/powerpoint/2010/main" val="40574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5347746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421915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2032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A461-EA6A-5444-9DB9-803F995328F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08869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6A461-EA6A-5444-9DB9-803F995328F6}"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7076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56A461-EA6A-5444-9DB9-803F995328F6}"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75505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56A461-EA6A-5444-9DB9-803F995328F6}"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91333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56A461-EA6A-5444-9DB9-803F995328F6}"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7623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A461-EA6A-5444-9DB9-803F995328F6}"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78691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50391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415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6A461-EA6A-5444-9DB9-803F995328F6}" type="datetimeFigureOut">
              <a:rPr lang="en-US" smtClean="0"/>
              <a:t>8/13/2019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6EFE0-9312-8047-8AD2-458D356D504F}" type="slidenum">
              <a:rPr lang="en-US" smtClean="0"/>
              <a:t>‹#›</a:t>
            </a:fld>
            <a:endParaRPr lang="en-US"/>
          </a:p>
        </p:txBody>
      </p:sp>
    </p:spTree>
    <p:extLst>
      <p:ext uri="{BB962C8B-B14F-4D97-AF65-F5344CB8AC3E}">
        <p14:creationId xmlns:p14="http://schemas.microsoft.com/office/powerpoint/2010/main" val="350755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18" Type="http://schemas.openxmlformats.org/officeDocument/2006/relationships/image" Target="../media/image51.jpeg"/><Relationship Id="rId3" Type="http://schemas.openxmlformats.org/officeDocument/2006/relationships/image" Target="../media/image36.jpeg"/><Relationship Id="rId21" Type="http://schemas.openxmlformats.org/officeDocument/2006/relationships/image" Target="../media/image3.emf"/><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png"/><Relationship Id="rId2" Type="http://schemas.openxmlformats.org/officeDocument/2006/relationships/notesSlide" Target="../notesSlides/notesSlide26.xml"/><Relationship Id="rId16" Type="http://schemas.openxmlformats.org/officeDocument/2006/relationships/image" Target="../media/image49.jpeg"/><Relationship Id="rId20"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png"/><Relationship Id="rId15" Type="http://schemas.openxmlformats.org/officeDocument/2006/relationships/image" Target="../media/image48.jpeg"/><Relationship Id="rId10" Type="http://schemas.openxmlformats.org/officeDocument/2006/relationships/image" Target="../media/image43.jpeg"/><Relationship Id="rId19" Type="http://schemas.openxmlformats.org/officeDocument/2006/relationships/image" Target="../media/image52.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 Id="rId22"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emf"/><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 y="148166"/>
            <a:ext cx="9143998" cy="6709834"/>
          </a:xfrm>
          <a:prstGeom prst="rect">
            <a:avLst/>
          </a:prstGeom>
        </p:spPr>
      </p:pic>
      <p:pic>
        <p:nvPicPr>
          <p:cNvPr id="5" name="Picture 4"/>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1008000"/>
          </a:xfrm>
          <a:prstGeom prst="rect">
            <a:avLst/>
          </a:prstGeom>
        </p:spPr>
      </p:pic>
      <p:sp>
        <p:nvSpPr>
          <p:cNvPr id="8" name="Rectangle 3"/>
          <p:cNvSpPr txBox="1">
            <a:spLocks noChangeArrowheads="1"/>
          </p:cNvSpPr>
          <p:nvPr/>
        </p:nvSpPr>
        <p:spPr>
          <a:xfrm>
            <a:off x="1" y="5478463"/>
            <a:ext cx="3035829" cy="1093231"/>
          </a:xfrm>
          <a:prstGeom prst="rect">
            <a:avLst/>
          </a:prstGeom>
          <a:solidFill>
            <a:srgbClr val="F8F8F8">
              <a:alpha val="50000"/>
            </a:srgbClr>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600" dirty="0">
              <a:solidFill>
                <a:schemeClr val="bg1"/>
              </a:solidFill>
              <a:latin typeface="Arial"/>
              <a:cs typeface="Arial"/>
            </a:endParaRPr>
          </a:p>
        </p:txBody>
      </p:sp>
      <p:sp>
        <p:nvSpPr>
          <p:cNvPr id="17" name="TextBox 16"/>
          <p:cNvSpPr txBox="1"/>
          <p:nvPr/>
        </p:nvSpPr>
        <p:spPr>
          <a:xfrm>
            <a:off x="283625" y="148166"/>
            <a:ext cx="2942167" cy="246221"/>
          </a:xfrm>
          <a:prstGeom prst="rect">
            <a:avLst/>
          </a:prstGeom>
          <a:noFill/>
        </p:spPr>
        <p:txBody>
          <a:bodyPr wrap="square" rtlCol="0">
            <a:spAutoFit/>
          </a:bodyPr>
          <a:lstStyle/>
          <a:p>
            <a:r>
              <a:rPr lang="en-US" sz="1000" b="1" dirty="0" smtClean="0">
                <a:solidFill>
                  <a:schemeClr val="bg1"/>
                </a:solidFill>
                <a:latin typeface="Arial"/>
                <a:cs typeface="Arial"/>
              </a:rPr>
              <a:t>LONDON’S GLOBAL UNIVERSITY</a:t>
            </a:r>
            <a:endParaRPr lang="en-US" sz="1000" b="1" dirty="0">
              <a:solidFill>
                <a:schemeClr val="bg1"/>
              </a:solidFill>
              <a:latin typeface="Arial"/>
              <a:cs typeface="Arial"/>
            </a:endParaRPr>
          </a:p>
        </p:txBody>
      </p:sp>
      <p:sp>
        <p:nvSpPr>
          <p:cNvPr id="9" name="TextBox 8"/>
          <p:cNvSpPr txBox="1"/>
          <p:nvPr/>
        </p:nvSpPr>
        <p:spPr>
          <a:xfrm>
            <a:off x="-20138" y="1254221"/>
            <a:ext cx="9184274" cy="830997"/>
          </a:xfrm>
          <a:prstGeom prst="rect">
            <a:avLst/>
          </a:prstGeom>
          <a:solidFill>
            <a:srgbClr val="F8F8F8">
              <a:alpha val="50000"/>
            </a:srgbClr>
          </a:solidFill>
        </p:spPr>
        <p:txBody>
          <a:bodyPr wrap="square" rtlCol="0">
            <a:spAutoFit/>
          </a:bodyPr>
          <a:lstStyle/>
          <a:p>
            <a:r>
              <a:rPr lang="en-GB" sz="4800" b="1" dirty="0" smtClean="0">
                <a:latin typeface="Arial"/>
                <a:cs typeface="Arial"/>
              </a:rPr>
              <a:t>	Delivering global impact</a:t>
            </a:r>
          </a:p>
        </p:txBody>
      </p:sp>
      <p:sp>
        <p:nvSpPr>
          <p:cNvPr id="12" name="Rectangle 3"/>
          <p:cNvSpPr>
            <a:spLocks noGrp="1" noChangeArrowheads="1"/>
          </p:cNvSpPr>
          <p:nvPr>
            <p:ph type="subTitle" idx="1"/>
          </p:nvPr>
        </p:nvSpPr>
        <p:spPr>
          <a:xfrm>
            <a:off x="473585" y="5584016"/>
            <a:ext cx="2562245" cy="987678"/>
          </a:xfrm>
        </p:spPr>
        <p:txBody>
          <a:bodyPr>
            <a:normAutofit/>
          </a:bodyPr>
          <a:lstStyle/>
          <a:p>
            <a:pPr algn="l"/>
            <a:r>
              <a:rPr lang="en-US" sz="1600" b="1" dirty="0" smtClean="0">
                <a:solidFill>
                  <a:schemeClr val="tx1"/>
                </a:solidFill>
                <a:latin typeface="Arial"/>
                <a:cs typeface="Arial"/>
              </a:rPr>
              <a:t>Date</a:t>
            </a:r>
            <a:endParaRPr lang="en-US" sz="1600" b="1" dirty="0">
              <a:solidFill>
                <a:schemeClr val="tx1"/>
              </a:solidFill>
              <a:latin typeface="Arial"/>
              <a:cs typeface="Arial"/>
            </a:endParaRPr>
          </a:p>
          <a:p>
            <a:pPr algn="l"/>
            <a:r>
              <a:rPr lang="en-GB" sz="1600" b="1" dirty="0">
                <a:solidFill>
                  <a:schemeClr val="tx1"/>
                </a:solidFill>
                <a:latin typeface="Arial"/>
                <a:cs typeface="Arial"/>
              </a:rPr>
              <a:t>Name</a:t>
            </a:r>
          </a:p>
          <a:p>
            <a:pPr algn="l"/>
            <a:r>
              <a:rPr lang="en-GB" sz="1600" b="1" dirty="0">
                <a:solidFill>
                  <a:schemeClr val="tx1"/>
                </a:solidFill>
                <a:latin typeface="Arial"/>
                <a:cs typeface="Arial"/>
              </a:rPr>
              <a:t>Title</a:t>
            </a:r>
          </a:p>
        </p:txBody>
      </p:sp>
    </p:spTree>
    <p:extLst>
      <p:ext uri="{BB962C8B-B14F-4D97-AF65-F5344CB8AC3E}">
        <p14:creationId xmlns:p14="http://schemas.microsoft.com/office/powerpoint/2010/main" val="3903566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2" name="TextBox 1"/>
          <p:cNvSpPr txBox="1"/>
          <p:nvPr/>
        </p:nvSpPr>
        <p:spPr>
          <a:xfrm>
            <a:off x="476031" y="1982895"/>
            <a:ext cx="7635581" cy="3970318"/>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The UK's </a:t>
            </a:r>
            <a:r>
              <a:rPr lang="en-GB" b="1" dirty="0">
                <a:latin typeface="Arial" panose="020B0604020202020204" pitchFamily="34" charset="0"/>
                <a:cs typeface="Arial" panose="020B0604020202020204" pitchFamily="34" charset="0"/>
              </a:rPr>
              <a:t>first fully Open Access University </a:t>
            </a:r>
            <a:r>
              <a:rPr lang="en-GB" b="1" dirty="0" smtClean="0">
                <a:latin typeface="Arial" panose="020B0604020202020204" pitchFamily="34" charset="0"/>
                <a:cs typeface="Arial" panose="020B0604020202020204" pitchFamily="34" charset="0"/>
              </a:rPr>
              <a:t>Press</a:t>
            </a:r>
          </a:p>
          <a:p>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Launched in 2015, by 2019, it had reached 1.8 million downloads worldwide.</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 total of 229 countries have downloaded from UCL Press, everywhere from Australia to Zambia.</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Most popular book so far: </a:t>
            </a:r>
            <a:r>
              <a:rPr lang="en-GB" i="1" dirty="0" smtClean="0">
                <a:latin typeface="Arial" panose="020B0604020202020204" pitchFamily="34" charset="0"/>
                <a:cs typeface="Arial" panose="020B0604020202020204" pitchFamily="34" charset="0"/>
              </a:rPr>
              <a:t>How </a:t>
            </a:r>
            <a:r>
              <a:rPr lang="en-GB" i="1" dirty="0">
                <a:latin typeface="Arial" panose="020B0604020202020204" pitchFamily="34" charset="0"/>
                <a:cs typeface="Arial" panose="020B0604020202020204" pitchFamily="34" charset="0"/>
              </a:rPr>
              <a:t>the World Changed </a:t>
            </a:r>
            <a:endParaRPr lang="en-GB" i="1" dirty="0" smtClean="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 </a:t>
            </a:r>
            <a:r>
              <a:rPr lang="en-GB" i="1" dirty="0" smtClean="0">
                <a:latin typeface="Arial" panose="020B0604020202020204" pitchFamily="34" charset="0"/>
                <a:cs typeface="Arial" panose="020B0604020202020204" pitchFamily="34" charset="0"/>
              </a:rPr>
              <a:t>   Social </a:t>
            </a:r>
            <a:r>
              <a:rPr lang="en-GB" i="1" dirty="0">
                <a:latin typeface="Arial" panose="020B0604020202020204" pitchFamily="34" charset="0"/>
                <a:cs typeface="Arial" panose="020B0604020202020204" pitchFamily="34" charset="0"/>
              </a:rPr>
              <a:t>Media</a:t>
            </a:r>
            <a:r>
              <a:rPr lang="en-GB" dirty="0">
                <a:latin typeface="Arial" panose="020B0604020202020204" pitchFamily="34" charset="0"/>
                <a:cs typeface="Arial" panose="020B0604020202020204" pitchFamily="34" charset="0"/>
              </a:rPr>
              <a:t> by UCL Professor of Anthropology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Daniel Miller.</a:t>
            </a:r>
            <a:r>
              <a:rPr lang="en-GB" dirty="0"/>
              <a:t> </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
        <p:nvSpPr>
          <p:cNvPr id="9" name="Rectangle 2"/>
          <p:cNvSpPr>
            <a:spLocks noChangeArrowheads="1"/>
          </p:cNvSpPr>
          <p:nvPr/>
        </p:nvSpPr>
        <p:spPr bwMode="auto">
          <a:xfrm>
            <a:off x="476031" y="1092448"/>
            <a:ext cx="411667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3000" b="1" dirty="0" smtClean="0">
                <a:solidFill>
                  <a:srgbClr val="4B384C"/>
                </a:solidFill>
                <a:latin typeface="Arial"/>
                <a:cs typeface="Arial"/>
              </a:rPr>
              <a:t>UCL Press</a:t>
            </a:r>
            <a:endParaRPr lang="en-GB" sz="3000" b="1" dirty="0">
              <a:solidFill>
                <a:srgbClr val="4B384C"/>
              </a:solidFill>
              <a:latin typeface="Arial"/>
              <a:cs typeface="Arial"/>
            </a:endParaRPr>
          </a:p>
        </p:txBody>
      </p:sp>
      <p:pic>
        <p:nvPicPr>
          <p:cNvPr id="8" name="Picture 7" descr="15_UCLGlobal_Globe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23819" y="4042244"/>
            <a:ext cx="2573030" cy="2509277"/>
          </a:xfrm>
          <a:prstGeom prst="rect">
            <a:avLst/>
          </a:prstGeom>
        </p:spPr>
      </p:pic>
    </p:spTree>
    <p:extLst>
      <p:ext uri="{BB962C8B-B14F-4D97-AF65-F5344CB8AC3E}">
        <p14:creationId xmlns:p14="http://schemas.microsoft.com/office/powerpoint/2010/main" val="2207534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743196" y="235974"/>
            <a:ext cx="4400804" cy="6622026"/>
          </a:xfrm>
          <a:prstGeom prst="rect">
            <a:avLst/>
          </a:prstGeom>
        </p:spPr>
      </p:pic>
      <p:pic>
        <p:nvPicPr>
          <p:cNvPr id="4" name="Picture 3"/>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6" name="Rectangle 2"/>
          <p:cNvSpPr>
            <a:spLocks noChangeArrowheads="1"/>
          </p:cNvSpPr>
          <p:nvPr/>
        </p:nvSpPr>
        <p:spPr bwMode="auto">
          <a:xfrm>
            <a:off x="337344" y="879475"/>
            <a:ext cx="323519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3000" b="1" dirty="0" smtClean="0">
                <a:solidFill>
                  <a:srgbClr val="4B384C"/>
                </a:solidFill>
                <a:latin typeface="Arial"/>
                <a:cs typeface="Arial"/>
              </a:rPr>
              <a:t>UCL 2034: our institutional</a:t>
            </a:r>
          </a:p>
          <a:p>
            <a:r>
              <a:rPr lang="en-GB" sz="3000" b="1" dirty="0" smtClean="0">
                <a:solidFill>
                  <a:srgbClr val="4B384C"/>
                </a:solidFill>
                <a:latin typeface="Arial"/>
                <a:cs typeface="Arial"/>
              </a:rPr>
              <a:t>20-year strategy</a:t>
            </a:r>
          </a:p>
          <a:p>
            <a:endParaRPr lang="en-GB" sz="3000" b="1" dirty="0">
              <a:solidFill>
                <a:srgbClr val="4B384C"/>
              </a:solidFill>
              <a:latin typeface="Arial"/>
              <a:cs typeface="Arial"/>
            </a:endParaRPr>
          </a:p>
        </p:txBody>
      </p:sp>
      <p:sp>
        <p:nvSpPr>
          <p:cNvPr id="8" name="Content Placeholder 2"/>
          <p:cNvSpPr txBox="1">
            <a:spLocks/>
          </p:cNvSpPr>
          <p:nvPr/>
        </p:nvSpPr>
        <p:spPr bwMode="auto">
          <a:xfrm>
            <a:off x="341794" y="3107858"/>
            <a:ext cx="4310439" cy="346075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Lst>
        </p:spPr>
        <p:txBody>
          <a:bodyPr anchor="b"/>
          <a:lstStyle>
            <a:lvl1pPr marL="457200" indent="-457200">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ts val="3480"/>
              </a:lnSpc>
              <a:spcBef>
                <a:spcPct val="20000"/>
              </a:spcBef>
              <a:buFontTx/>
              <a:buAutoNum type="arabicPeriod"/>
            </a:pPr>
            <a:r>
              <a:rPr lang="en-US" sz="1800" dirty="0" smtClean="0"/>
              <a:t>Academic leadership</a:t>
            </a:r>
            <a:endParaRPr lang="en-US" sz="1800" dirty="0">
              <a:solidFill>
                <a:srgbClr val="4B3866"/>
              </a:solidFill>
            </a:endParaRPr>
          </a:p>
          <a:p>
            <a:pPr>
              <a:lnSpc>
                <a:spcPts val="3480"/>
              </a:lnSpc>
              <a:spcBef>
                <a:spcPct val="20000"/>
              </a:spcBef>
              <a:buFontTx/>
              <a:buAutoNum type="arabicPeriod"/>
            </a:pPr>
            <a:r>
              <a:rPr lang="en-US" sz="1800" dirty="0"/>
              <a:t>Integrating research and </a:t>
            </a:r>
            <a:r>
              <a:rPr lang="en-US" sz="1800" dirty="0" smtClean="0"/>
              <a:t>education</a:t>
            </a:r>
            <a:endParaRPr lang="en-US" sz="1800" dirty="0">
              <a:solidFill>
                <a:srgbClr val="651D5A"/>
              </a:solidFill>
            </a:endParaRPr>
          </a:p>
          <a:p>
            <a:pPr>
              <a:lnSpc>
                <a:spcPts val="3480"/>
              </a:lnSpc>
              <a:spcBef>
                <a:spcPct val="20000"/>
              </a:spcBef>
              <a:buFontTx/>
              <a:buAutoNum type="arabicPeriod"/>
            </a:pPr>
            <a:r>
              <a:rPr lang="en-US" sz="1800" dirty="0"/>
              <a:t>Addressing global </a:t>
            </a:r>
            <a:r>
              <a:rPr lang="en-US" sz="1800" dirty="0" smtClean="0"/>
              <a:t>challenges</a:t>
            </a:r>
          </a:p>
          <a:p>
            <a:pPr>
              <a:lnSpc>
                <a:spcPts val="3480"/>
              </a:lnSpc>
              <a:spcBef>
                <a:spcPct val="20000"/>
              </a:spcBef>
              <a:buFontTx/>
              <a:buAutoNum type="arabicPeriod"/>
            </a:pPr>
            <a:r>
              <a:rPr lang="en-US" sz="1800" dirty="0" smtClean="0"/>
              <a:t>Publicly-engaged </a:t>
            </a:r>
            <a:r>
              <a:rPr lang="en-US" sz="1800" dirty="0" err="1" smtClean="0"/>
              <a:t>organisation</a:t>
            </a:r>
            <a:endParaRPr lang="en-US" sz="1800" dirty="0" smtClean="0"/>
          </a:p>
          <a:p>
            <a:pPr>
              <a:lnSpc>
                <a:spcPts val="3480"/>
              </a:lnSpc>
              <a:spcBef>
                <a:spcPct val="20000"/>
              </a:spcBef>
              <a:buFontTx/>
              <a:buAutoNum type="arabicPeriod"/>
            </a:pPr>
            <a:r>
              <a:rPr lang="en-US" sz="1800" dirty="0" smtClean="0"/>
              <a:t>London’s </a:t>
            </a:r>
            <a:r>
              <a:rPr lang="en-US" sz="1800" dirty="0"/>
              <a:t>Global </a:t>
            </a:r>
            <a:r>
              <a:rPr lang="en-US" sz="1800" dirty="0" smtClean="0"/>
              <a:t>University</a:t>
            </a:r>
            <a:endParaRPr lang="en-US" sz="1800" dirty="0">
              <a:solidFill>
                <a:srgbClr val="651D5A"/>
              </a:solidFill>
            </a:endParaRPr>
          </a:p>
          <a:p>
            <a:pPr>
              <a:lnSpc>
                <a:spcPts val="3480"/>
              </a:lnSpc>
              <a:spcBef>
                <a:spcPct val="20000"/>
              </a:spcBef>
              <a:buFontTx/>
              <a:buAutoNum type="arabicPeriod"/>
            </a:pPr>
            <a:r>
              <a:rPr lang="en-US" sz="1800" dirty="0"/>
              <a:t>Delivering global </a:t>
            </a:r>
            <a:r>
              <a:rPr lang="en-US" sz="1800" dirty="0" smtClean="0"/>
              <a:t>impact</a:t>
            </a:r>
            <a:endParaRPr lang="en-GB" sz="1800" dirty="0">
              <a:solidFill>
                <a:srgbClr val="FFFFFF"/>
              </a:solidFill>
            </a:endParaRPr>
          </a:p>
          <a:p>
            <a:pPr>
              <a:spcBef>
                <a:spcPct val="20000"/>
              </a:spcBef>
              <a:buFontTx/>
              <a:buChar char="•"/>
            </a:pPr>
            <a:endParaRPr lang="en-GB" sz="1800" dirty="0">
              <a:solidFill>
                <a:schemeClr val="bg1"/>
              </a:solidFill>
            </a:endParaRPr>
          </a:p>
        </p:txBody>
      </p:sp>
      <p:sp>
        <p:nvSpPr>
          <p:cNvPr id="2" name="TextBox 1"/>
          <p:cNvSpPr txBox="1"/>
          <p:nvPr/>
        </p:nvSpPr>
        <p:spPr>
          <a:xfrm>
            <a:off x="337344" y="2633800"/>
            <a:ext cx="5290014" cy="369332"/>
          </a:xfrm>
          <a:prstGeom prst="rect">
            <a:avLst/>
          </a:prstGeom>
          <a:noFill/>
        </p:spPr>
        <p:txBody>
          <a:bodyPr wrap="square" rtlCol="0">
            <a:spAutoFit/>
          </a:bodyPr>
          <a:lstStyle/>
          <a:p>
            <a:r>
              <a:rPr lang="en-GB" dirty="0" smtClean="0">
                <a:latin typeface="Arial"/>
                <a:cs typeface="Arial"/>
              </a:rPr>
              <a:t>Six Principal Themes:</a:t>
            </a:r>
            <a:endParaRPr lang="en-GB" dirty="0"/>
          </a:p>
        </p:txBody>
      </p:sp>
    </p:spTree>
    <p:extLst>
      <p:ext uri="{BB962C8B-B14F-4D97-AF65-F5344CB8AC3E}">
        <p14:creationId xmlns:p14="http://schemas.microsoft.com/office/powerpoint/2010/main" val="3464313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10" name="Rectangle 2"/>
          <p:cNvSpPr>
            <a:spLocks noChangeArrowheads="1"/>
          </p:cNvSpPr>
          <p:nvPr/>
        </p:nvSpPr>
        <p:spPr bwMode="auto">
          <a:xfrm>
            <a:off x="539112" y="1018616"/>
            <a:ext cx="821192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3000" b="1" dirty="0" smtClean="0">
                <a:solidFill>
                  <a:srgbClr val="651D4C"/>
                </a:solidFill>
                <a:latin typeface="Arial"/>
                <a:cs typeface="Arial"/>
              </a:rPr>
              <a:t>Global Engagement Strategy (GES)</a:t>
            </a:r>
            <a:endParaRPr lang="en-GB" sz="3000" b="1" dirty="0">
              <a:solidFill>
                <a:srgbClr val="651D4C"/>
              </a:solidFill>
              <a:latin typeface="Arial"/>
              <a:cs typeface="Arial"/>
            </a:endParaRPr>
          </a:p>
        </p:txBody>
      </p:sp>
      <p:sp>
        <p:nvSpPr>
          <p:cNvPr id="8" name="TextBox 13"/>
          <p:cNvSpPr txBox="1">
            <a:spLocks noChangeArrowheads="1"/>
          </p:cNvSpPr>
          <p:nvPr/>
        </p:nvSpPr>
        <p:spPr bwMode="auto">
          <a:xfrm>
            <a:off x="529487" y="4427844"/>
            <a:ext cx="29676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b="1" dirty="0" smtClean="0">
                <a:solidFill>
                  <a:srgbClr val="651D4C"/>
                </a:solidFill>
              </a:rPr>
              <a:t>Dr Dame Nicola </a:t>
            </a:r>
            <a:r>
              <a:rPr lang="en-GB" altLang="en-US" sz="1400" b="1" dirty="0">
                <a:solidFill>
                  <a:srgbClr val="651D4C"/>
                </a:solidFill>
              </a:rPr>
              <a:t>Brewer</a:t>
            </a:r>
          </a:p>
          <a:p>
            <a:pPr>
              <a:spcBef>
                <a:spcPct val="0"/>
              </a:spcBef>
              <a:buFontTx/>
              <a:buNone/>
            </a:pPr>
            <a:r>
              <a:rPr lang="en-GB" altLang="en-US" sz="1400" dirty="0" smtClean="0">
                <a:solidFill>
                  <a:srgbClr val="651D4C"/>
                </a:solidFill>
              </a:rPr>
              <a:t>UCL Vice-Provost (International)</a:t>
            </a:r>
          </a:p>
          <a:p>
            <a:pPr>
              <a:spcBef>
                <a:spcPct val="0"/>
              </a:spcBef>
              <a:buFontTx/>
              <a:buNone/>
            </a:pPr>
            <a:r>
              <a:rPr lang="en-GB" altLang="en-US" sz="1400" dirty="0" smtClean="0">
                <a:solidFill>
                  <a:srgbClr val="651D4C"/>
                </a:solidFill>
              </a:rPr>
              <a:t>Former British High Commissioner</a:t>
            </a:r>
          </a:p>
          <a:p>
            <a:pPr>
              <a:spcBef>
                <a:spcPct val="0"/>
              </a:spcBef>
              <a:buFontTx/>
              <a:buNone/>
            </a:pPr>
            <a:r>
              <a:rPr lang="en-GB" altLang="en-US" sz="1400" dirty="0" smtClean="0">
                <a:solidFill>
                  <a:srgbClr val="651D4C"/>
                </a:solidFill>
              </a:rPr>
              <a:t>to South Africa (2009-2013)</a:t>
            </a:r>
            <a:endParaRPr lang="en-GB" altLang="en-US" sz="1400" dirty="0">
              <a:solidFill>
                <a:srgbClr val="651D4C"/>
              </a:solidFill>
            </a:endParaRPr>
          </a:p>
        </p:txBody>
      </p:sp>
      <p:sp>
        <p:nvSpPr>
          <p:cNvPr id="7" name="TextBox 6"/>
          <p:cNvSpPr txBox="1"/>
          <p:nvPr/>
        </p:nvSpPr>
        <p:spPr>
          <a:xfrm>
            <a:off x="3506772" y="1835231"/>
            <a:ext cx="4967378" cy="4247317"/>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“London’s Global University, working with partners to achieve fair solutions to global challenges.”</a:t>
            </a:r>
          </a:p>
          <a:p>
            <a:endParaRPr lang="en-GB"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Encourages UCL’s reflex to </a:t>
            </a:r>
            <a:r>
              <a:rPr lang="en-GB" b="1" dirty="0" smtClean="0">
                <a:latin typeface="Arial" panose="020B0604020202020204" pitchFamily="34" charset="0"/>
                <a:cs typeface="Arial" panose="020B0604020202020204" pitchFamily="34" charset="0"/>
              </a:rPr>
              <a:t>“Think global: act together”</a:t>
            </a:r>
          </a:p>
          <a:p>
            <a:endParaRPr lang="en-GB"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Partnership principle</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Five strategic drivers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UCL has been intensifying its global engagement – at home in London and with partners in Europe and around the world – following the EU referendum result</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9487" y="1835231"/>
            <a:ext cx="2694976" cy="2477000"/>
          </a:xfrm>
          <a:prstGeom prst="rect">
            <a:avLst/>
          </a:prstGeom>
        </p:spPr>
      </p:pic>
    </p:spTree>
    <p:extLst>
      <p:ext uri="{BB962C8B-B14F-4D97-AF65-F5344CB8AC3E}">
        <p14:creationId xmlns:p14="http://schemas.microsoft.com/office/powerpoint/2010/main" val="3315647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10" name="Rectangle 2"/>
          <p:cNvSpPr>
            <a:spLocks noChangeArrowheads="1"/>
          </p:cNvSpPr>
          <p:nvPr/>
        </p:nvSpPr>
        <p:spPr bwMode="auto">
          <a:xfrm>
            <a:off x="440772" y="879475"/>
            <a:ext cx="699799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3000" b="1" dirty="0" smtClean="0">
                <a:solidFill>
                  <a:srgbClr val="003D4C"/>
                </a:solidFill>
                <a:latin typeface="Arial"/>
                <a:cs typeface="Arial"/>
              </a:rPr>
              <a:t>Partnerships principle = </a:t>
            </a:r>
          </a:p>
          <a:p>
            <a:r>
              <a:rPr lang="en-GB" sz="3000" b="1" dirty="0" smtClean="0">
                <a:solidFill>
                  <a:srgbClr val="003D4C"/>
                </a:solidFill>
                <a:latin typeface="Arial"/>
                <a:cs typeface="Arial"/>
              </a:rPr>
              <a:t>partnerships of equivalence</a:t>
            </a:r>
            <a:endParaRPr lang="en-GB" sz="3000" b="1" dirty="0">
              <a:solidFill>
                <a:srgbClr val="003D4C"/>
              </a:solidFill>
              <a:latin typeface="Arial"/>
              <a:cs typeface="Arial"/>
            </a:endParaRPr>
          </a:p>
        </p:txBody>
      </p:sp>
      <p:sp>
        <p:nvSpPr>
          <p:cNvPr id="2" name="TextBox 1"/>
          <p:cNvSpPr txBox="1"/>
          <p:nvPr/>
        </p:nvSpPr>
        <p:spPr>
          <a:xfrm>
            <a:off x="440772" y="2467114"/>
            <a:ext cx="3633392"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t>
            </a:r>
            <a:r>
              <a:rPr lang="en-GB" dirty="0" smtClean="0">
                <a:latin typeface="Arial" panose="020B0604020202020204" pitchFamily="34" charset="0"/>
                <a:cs typeface="Arial" panose="020B0604020202020204" pitchFamily="34" charset="0"/>
              </a:rPr>
              <a:t>entral aspect of the GES</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Reciprocal relationships of mutual trust and respect</a:t>
            </a:r>
          </a:p>
          <a:p>
            <a:endParaRPr lang="en-GB" dirty="0" smtClean="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6397" y="4567096"/>
            <a:ext cx="1998372" cy="2006699"/>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54887" y="2465601"/>
            <a:ext cx="4779048" cy="3240170"/>
          </a:xfrm>
          <a:prstGeom prst="rect">
            <a:avLst/>
          </a:prstGeom>
        </p:spPr>
      </p:pic>
      <p:sp>
        <p:nvSpPr>
          <p:cNvPr id="5" name="TextBox 4"/>
          <p:cNvSpPr txBox="1"/>
          <p:nvPr/>
        </p:nvSpPr>
        <p:spPr>
          <a:xfrm>
            <a:off x="4628206" y="5554380"/>
            <a:ext cx="3913094" cy="738664"/>
          </a:xfrm>
          <a:prstGeom prst="rect">
            <a:avLst/>
          </a:prstGeom>
          <a:noFill/>
        </p:spPr>
        <p:txBody>
          <a:bodyPr wrap="square" rtlCol="0">
            <a:spAutoFit/>
          </a:bodyPr>
          <a:lstStyle/>
          <a:p>
            <a:r>
              <a:rPr lang="en-GB" sz="1400" b="1" dirty="0" smtClean="0">
                <a:solidFill>
                  <a:srgbClr val="003D4C"/>
                </a:solidFill>
                <a:latin typeface="Arial" panose="020B0604020202020204" pitchFamily="34" charset="0"/>
                <a:cs typeface="Arial" panose="020B0604020202020204" pitchFamily="34" charset="0"/>
              </a:rPr>
              <a:t>Sir </a:t>
            </a:r>
            <a:r>
              <a:rPr lang="en-GB" sz="1400" b="1" dirty="0">
                <a:solidFill>
                  <a:srgbClr val="003D4C"/>
                </a:solidFill>
                <a:latin typeface="Arial" panose="020B0604020202020204" pitchFamily="34" charset="0"/>
                <a:cs typeface="Arial" panose="020B0604020202020204" pitchFamily="34" charset="0"/>
              </a:rPr>
              <a:t>John </a:t>
            </a:r>
            <a:r>
              <a:rPr lang="en-GB" sz="1400" b="1" dirty="0" smtClean="0">
                <a:solidFill>
                  <a:srgbClr val="003D4C"/>
                </a:solidFill>
                <a:latin typeface="Arial" panose="020B0604020202020204" pitchFamily="34" charset="0"/>
                <a:cs typeface="Arial" panose="020B0604020202020204" pitchFamily="34" charset="0"/>
              </a:rPr>
              <a:t>Tooke</a:t>
            </a:r>
          </a:p>
          <a:p>
            <a:r>
              <a:rPr lang="en-GB" altLang="en-US" sz="1400" b="1" dirty="0" smtClean="0">
                <a:solidFill>
                  <a:srgbClr val="003D4C"/>
                </a:solidFill>
                <a:latin typeface="Arial" panose="020B0604020202020204" pitchFamily="34" charset="0"/>
                <a:cs typeface="Arial" panose="020B0604020202020204" pitchFamily="34" charset="0"/>
              </a:rPr>
              <a:t>Former </a:t>
            </a:r>
            <a:r>
              <a:rPr lang="en-GB" altLang="en-US" sz="1400" b="1" dirty="0">
                <a:solidFill>
                  <a:srgbClr val="003D4C"/>
                </a:solidFill>
                <a:latin typeface="Arial" panose="020B0604020202020204" pitchFamily="34" charset="0"/>
                <a:cs typeface="Arial" panose="020B0604020202020204" pitchFamily="34" charset="0"/>
              </a:rPr>
              <a:t>UCL Vice-Provost (Health</a:t>
            </a:r>
            <a:r>
              <a:rPr lang="en-GB" altLang="en-US" sz="1400" b="1" dirty="0" smtClean="0">
                <a:solidFill>
                  <a:srgbClr val="003D4C"/>
                </a:solidFill>
                <a:latin typeface="Arial" panose="020B0604020202020204" pitchFamily="34" charset="0"/>
                <a:cs typeface="Arial" panose="020B0604020202020204" pitchFamily="34" charset="0"/>
              </a:rPr>
              <a:t>)</a:t>
            </a:r>
            <a:endParaRPr lang="en-GB" sz="1400" b="1" dirty="0">
              <a:solidFill>
                <a:srgbClr val="003D4C"/>
              </a:solidFill>
              <a:latin typeface="Arial" panose="020B0604020202020204" pitchFamily="34" charset="0"/>
              <a:cs typeface="Arial" panose="020B0604020202020204" pitchFamily="34" charset="0"/>
            </a:endParaRPr>
          </a:p>
          <a:p>
            <a:endParaRPr lang="en-GB" sz="1400" dirty="0"/>
          </a:p>
        </p:txBody>
      </p:sp>
    </p:spTree>
    <p:extLst>
      <p:ext uri="{BB962C8B-B14F-4D97-AF65-F5344CB8AC3E}">
        <p14:creationId xmlns:p14="http://schemas.microsoft.com/office/powerpoint/2010/main" val="2221477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r="5334"/>
          <a:stretch/>
        </p:blipFill>
        <p:spPr>
          <a:xfrm>
            <a:off x="0" y="661852"/>
            <a:ext cx="4060723" cy="6186316"/>
          </a:xfrm>
          <a:prstGeom prst="rect">
            <a:avLst/>
          </a:prstGeom>
        </p:spPr>
      </p:pic>
      <p:pic>
        <p:nvPicPr>
          <p:cNvPr id="4" name="Picture 3"/>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0" y="-21266"/>
            <a:ext cx="9144000" cy="755999"/>
          </a:xfrm>
          <a:prstGeom prst="rect">
            <a:avLst/>
          </a:prstGeom>
        </p:spPr>
      </p:pic>
      <p:sp>
        <p:nvSpPr>
          <p:cNvPr id="3" name="TextBox 2"/>
          <p:cNvSpPr txBox="1"/>
          <p:nvPr/>
        </p:nvSpPr>
        <p:spPr>
          <a:xfrm>
            <a:off x="4306527" y="2489844"/>
            <a:ext cx="4679092" cy="3693319"/>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Result of comprehensive, UCL wide consultation with academics, staff and students (70+ meetings) – understanding what is important for our global engagement</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drivers shape the right kind of GES for us – helping </a:t>
            </a:r>
            <a:r>
              <a:rPr lang="en-US" dirty="0" smtClean="0">
                <a:latin typeface="Arial" panose="020B0604020202020204" pitchFamily="34" charset="0"/>
                <a:cs typeface="Arial" panose="020B0604020202020204" pitchFamily="34" charset="0"/>
              </a:rPr>
              <a:t>UCL to create </a:t>
            </a:r>
            <a:r>
              <a:rPr lang="en-US" b="1" dirty="0">
                <a:latin typeface="Arial" panose="020B0604020202020204" pitchFamily="34" charset="0"/>
                <a:cs typeface="Arial" panose="020B0604020202020204" pitchFamily="34" charset="0"/>
              </a:rPr>
              <a:t>lasting </a:t>
            </a:r>
            <a:r>
              <a:rPr lang="en-US" b="1" dirty="0" smtClean="0">
                <a:latin typeface="Arial" panose="020B0604020202020204" pitchFamily="34" charset="0"/>
                <a:cs typeface="Arial" panose="020B0604020202020204" pitchFamily="34" charset="0"/>
              </a:rPr>
              <a:t>good</a:t>
            </a:r>
            <a:r>
              <a:rPr lang="en-US" dirty="0" smtClean="0">
                <a:latin typeface="Arial" panose="020B0604020202020204" pitchFamily="34" charset="0"/>
                <a:cs typeface="Arial" panose="020B0604020202020204" pitchFamily="34" charset="0"/>
              </a:rPr>
              <a:t>, putting knowledge </a:t>
            </a:r>
            <a:r>
              <a:rPr lang="en-US" dirty="0">
                <a:latin typeface="Arial" panose="020B0604020202020204" pitchFamily="34" charset="0"/>
                <a:cs typeface="Arial" panose="020B0604020202020204" pitchFamily="34" charset="0"/>
              </a:rPr>
              <a:t>and ideas into action, enabling our thinking and discoveries to go further and creating positive impact for people all around the world.</a:t>
            </a:r>
            <a:endParaRPr lang="en-GB" dirty="0">
              <a:latin typeface="Arial" panose="020B0604020202020204" pitchFamily="34" charset="0"/>
              <a:cs typeface="Arial" panose="020B0604020202020204" pitchFamily="34" charset="0"/>
            </a:endParaRPr>
          </a:p>
        </p:txBody>
      </p:sp>
      <p:sp>
        <p:nvSpPr>
          <p:cNvPr id="8" name="Rectangle 2"/>
          <p:cNvSpPr>
            <a:spLocks noChangeArrowheads="1"/>
          </p:cNvSpPr>
          <p:nvPr/>
        </p:nvSpPr>
        <p:spPr bwMode="auto">
          <a:xfrm>
            <a:off x="4508155" y="889968"/>
            <a:ext cx="4026245"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2800" b="1" dirty="0" smtClean="0">
                <a:solidFill>
                  <a:srgbClr val="4B384C"/>
                </a:solidFill>
                <a:latin typeface="Arial"/>
                <a:cs typeface="Arial"/>
              </a:rPr>
              <a:t>Global Engagement </a:t>
            </a:r>
          </a:p>
          <a:p>
            <a:r>
              <a:rPr lang="en-GB" sz="2800" b="1" dirty="0" smtClean="0">
                <a:solidFill>
                  <a:srgbClr val="4B384C"/>
                </a:solidFill>
                <a:latin typeface="Arial"/>
                <a:cs typeface="Arial"/>
              </a:rPr>
              <a:t>Strategy (GES):</a:t>
            </a:r>
          </a:p>
          <a:p>
            <a:r>
              <a:rPr lang="en-GB" sz="2800" b="1" dirty="0" smtClean="0">
                <a:solidFill>
                  <a:srgbClr val="4B384C"/>
                </a:solidFill>
                <a:latin typeface="Arial"/>
                <a:cs typeface="Arial"/>
              </a:rPr>
              <a:t>Five strategic drivers</a:t>
            </a:r>
            <a:endParaRPr lang="en-GB" sz="2800" b="1" dirty="0">
              <a:solidFill>
                <a:srgbClr val="4B384C"/>
              </a:solidFill>
              <a:latin typeface="Arial"/>
              <a:cs typeface="Arial"/>
            </a:endParaRPr>
          </a:p>
        </p:txBody>
      </p:sp>
    </p:spTree>
    <p:extLst>
      <p:ext uri="{BB962C8B-B14F-4D97-AF65-F5344CB8AC3E}">
        <p14:creationId xmlns:p14="http://schemas.microsoft.com/office/powerpoint/2010/main" val="1605886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21266"/>
            <a:ext cx="9144000" cy="755999"/>
          </a:xfrm>
          <a:prstGeom prst="rect">
            <a:avLst/>
          </a:prstGeom>
        </p:spPr>
      </p:pic>
      <p:sp>
        <p:nvSpPr>
          <p:cNvPr id="10" name="Rectangle 2"/>
          <p:cNvSpPr>
            <a:spLocks noChangeArrowheads="1"/>
          </p:cNvSpPr>
          <p:nvPr/>
        </p:nvSpPr>
        <p:spPr bwMode="auto">
          <a:xfrm>
            <a:off x="4456497" y="950771"/>
            <a:ext cx="425779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3000" b="1" dirty="0" smtClean="0">
                <a:solidFill>
                  <a:srgbClr val="4B384C"/>
                </a:solidFill>
                <a:latin typeface="Arial"/>
                <a:cs typeface="Arial"/>
              </a:rPr>
              <a:t>GES strategic drivers</a:t>
            </a:r>
            <a:endParaRPr lang="en-GB" sz="3000" b="1" dirty="0">
              <a:solidFill>
                <a:srgbClr val="4B384C"/>
              </a:solidFill>
              <a:latin typeface="Arial"/>
              <a:cs typeface="Arial"/>
            </a:endParaRPr>
          </a:p>
        </p:txBody>
      </p:sp>
      <p:sp>
        <p:nvSpPr>
          <p:cNvPr id="7" name="Content Placeholder 2"/>
          <p:cNvSpPr txBox="1">
            <a:spLocks/>
          </p:cNvSpPr>
          <p:nvPr/>
        </p:nvSpPr>
        <p:spPr>
          <a:xfrm>
            <a:off x="4456497" y="1582238"/>
            <a:ext cx="4680475" cy="5030321"/>
          </a:xfrm>
          <a:prstGeom prst="rect">
            <a:avLst/>
          </a:prstGeom>
          <a:no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71500" indent="-571500" algn="l">
              <a:buFont typeface="+mj-lt"/>
              <a:buAutoNum type="romanLcPeriod"/>
            </a:pPr>
            <a:r>
              <a:rPr lang="en-US" sz="1800" dirty="0" smtClean="0">
                <a:solidFill>
                  <a:schemeClr val="tx1"/>
                </a:solidFill>
                <a:latin typeface="Arial" panose="020B0604020202020204" pitchFamily="34" charset="0"/>
                <a:cs typeface="Arial" panose="020B0604020202020204" pitchFamily="34" charset="0"/>
              </a:rPr>
              <a:t>Cultivating </a:t>
            </a:r>
            <a:r>
              <a:rPr lang="en-US" sz="1800" dirty="0">
                <a:solidFill>
                  <a:schemeClr val="tx1"/>
                </a:solidFill>
                <a:latin typeface="Arial" panose="020B0604020202020204" pitchFamily="34" charset="0"/>
                <a:cs typeface="Arial" panose="020B0604020202020204" pitchFamily="34" charset="0"/>
              </a:rPr>
              <a:t>our global outlook to offer our students the best possible preparation for global lives and </a:t>
            </a:r>
            <a:r>
              <a:rPr lang="en-US" sz="1800" dirty="0" smtClean="0">
                <a:solidFill>
                  <a:schemeClr val="tx1"/>
                </a:solidFill>
                <a:latin typeface="Arial" panose="020B0604020202020204" pitchFamily="34" charset="0"/>
                <a:cs typeface="Arial" panose="020B0604020202020204" pitchFamily="34" charset="0"/>
              </a:rPr>
              <a:t>careers</a:t>
            </a:r>
          </a:p>
          <a:p>
            <a:pPr marL="571500" indent="-571500" algn="l">
              <a:buFont typeface="+mj-lt"/>
              <a:buAutoNum type="romanLcPeriod"/>
            </a:pPr>
            <a:r>
              <a:rPr lang="en-US" sz="1800" dirty="0">
                <a:solidFill>
                  <a:schemeClr val="tx1"/>
                </a:solidFill>
                <a:latin typeface="Arial" panose="020B0604020202020204" pitchFamily="34" charset="0"/>
                <a:cs typeface="Arial" panose="020B0604020202020204" pitchFamily="34" charset="0"/>
              </a:rPr>
              <a:t>C</a:t>
            </a:r>
            <a:r>
              <a:rPr lang="en-US" sz="1800" dirty="0" smtClean="0">
                <a:solidFill>
                  <a:schemeClr val="tx1"/>
                </a:solidFill>
                <a:latin typeface="Arial" panose="020B0604020202020204" pitchFamily="34" charset="0"/>
                <a:cs typeface="Arial" panose="020B0604020202020204" pitchFamily="34" charset="0"/>
              </a:rPr>
              <a:t>o-creating wise solutions to global challenges and problems </a:t>
            </a:r>
          </a:p>
          <a:p>
            <a:pPr marL="571500" indent="-571500" algn="l">
              <a:buFont typeface="+mj-lt"/>
              <a:buAutoNum type="romanLcPeriod"/>
            </a:pPr>
            <a:r>
              <a:rPr lang="en-US" sz="1800" dirty="0" smtClean="0">
                <a:solidFill>
                  <a:schemeClr val="tx1"/>
                </a:solidFill>
                <a:latin typeface="Arial" panose="020B0604020202020204" pitchFamily="34" charset="0"/>
                <a:cs typeface="Arial" panose="020B0604020202020204" pitchFamily="34" charset="0"/>
              </a:rPr>
              <a:t>Increasing independent research capability around the world </a:t>
            </a:r>
          </a:p>
          <a:p>
            <a:pPr marL="571500" indent="-571500" algn="l">
              <a:buFont typeface="+mj-lt"/>
              <a:buAutoNum type="romanLcPeriod"/>
            </a:pPr>
            <a:r>
              <a:rPr lang="en-US" sz="1800" dirty="0" smtClean="0">
                <a:solidFill>
                  <a:schemeClr val="tx1"/>
                </a:solidFill>
                <a:latin typeface="Arial" panose="020B0604020202020204" pitchFamily="34" charset="0"/>
                <a:cs typeface="Arial" panose="020B0604020202020204" pitchFamily="34" charset="0"/>
              </a:rPr>
              <a:t>Marshalling our expertise in enterprise, innovation and translational research to deliver long term solutions for society</a:t>
            </a:r>
          </a:p>
          <a:p>
            <a:pPr marL="571500" indent="-571500" algn="l">
              <a:buFont typeface="+mj-lt"/>
              <a:buAutoNum type="romanLcPeriod"/>
            </a:pPr>
            <a:r>
              <a:rPr lang="en-US" sz="1800" dirty="0" smtClean="0">
                <a:solidFill>
                  <a:schemeClr val="tx1"/>
                </a:solidFill>
                <a:latin typeface="Arial" panose="020B0604020202020204" pitchFamily="34" charset="0"/>
                <a:cs typeface="Arial" panose="020B0604020202020204" pitchFamily="34" charset="0"/>
              </a:rPr>
              <a:t>Strengthening </a:t>
            </a:r>
            <a:r>
              <a:rPr lang="en-US" sz="1800" dirty="0">
                <a:solidFill>
                  <a:schemeClr val="tx1"/>
                </a:solidFill>
                <a:latin typeface="Arial" panose="020B0604020202020204" pitchFamily="34" charset="0"/>
                <a:cs typeface="Arial" panose="020B0604020202020204" pitchFamily="34" charset="0"/>
              </a:rPr>
              <a:t>our position as London’s Global University by amplifying our achievements and engaging more </a:t>
            </a:r>
            <a:r>
              <a:rPr lang="en-US" sz="1800" dirty="0" smtClean="0">
                <a:solidFill>
                  <a:schemeClr val="tx1"/>
                </a:solidFill>
                <a:latin typeface="Arial" panose="020B0604020202020204" pitchFamily="34" charset="0"/>
                <a:cs typeface="Arial" panose="020B0604020202020204" pitchFamily="34" charset="0"/>
              </a:rPr>
              <a:t>effectively</a:t>
            </a:r>
            <a:endParaRPr lang="en-GB" sz="1800" dirty="0">
              <a:solidFill>
                <a:schemeClr val="tx1"/>
              </a:solidFill>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670560"/>
            <a:ext cx="4129549" cy="6194863"/>
          </a:xfrm>
          <a:prstGeom prst="rect">
            <a:avLst/>
          </a:prstGeom>
        </p:spPr>
      </p:pic>
      <p:sp>
        <p:nvSpPr>
          <p:cNvPr id="3" name="Rectangle 2"/>
          <p:cNvSpPr/>
          <p:nvPr/>
        </p:nvSpPr>
        <p:spPr>
          <a:xfrm>
            <a:off x="406945" y="6427893"/>
            <a:ext cx="3643946" cy="246221"/>
          </a:xfrm>
          <a:prstGeom prst="rect">
            <a:avLst/>
          </a:prstGeom>
        </p:spPr>
        <p:txBody>
          <a:bodyPr wrap="none">
            <a:spAutoFit/>
          </a:bodyPr>
          <a:lstStyle/>
          <a:p>
            <a:pPr algn="r">
              <a:defRPr/>
            </a:pPr>
            <a:r>
              <a:rPr lang="en-GB" sz="1000" dirty="0" smtClean="0">
                <a:solidFill>
                  <a:schemeClr val="bg1"/>
                </a:solidFill>
                <a:latin typeface="Arial" panose="020B0604020202020204" pitchFamily="34" charset="0"/>
                <a:cs typeface="Arial" panose="020B0604020202020204" pitchFamily="34" charset="0"/>
              </a:rPr>
              <a:t>UCL academics at the Difficult Dialogues conference in India</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223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639096"/>
            <a:ext cx="4178710" cy="6204653"/>
          </a:xfrm>
          <a:prstGeom prst="rect">
            <a:avLst/>
          </a:prstGeom>
        </p:spPr>
      </p:pic>
      <p:pic>
        <p:nvPicPr>
          <p:cNvPr id="4" name="Picture 3"/>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10" name="Rectangle 2"/>
          <p:cNvSpPr>
            <a:spLocks noChangeArrowheads="1"/>
          </p:cNvSpPr>
          <p:nvPr/>
        </p:nvSpPr>
        <p:spPr bwMode="auto">
          <a:xfrm>
            <a:off x="4486398" y="945316"/>
            <a:ext cx="4657602" cy="26776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FontTx/>
              <a:buAutoNum type="arabicPeriod"/>
            </a:pPr>
            <a:r>
              <a:rPr lang="en-US" sz="2800" b="1" dirty="0">
                <a:solidFill>
                  <a:srgbClr val="651D4C"/>
                </a:solidFill>
                <a:latin typeface="Arial" panose="020B0604020202020204" pitchFamily="34" charset="0"/>
                <a:cs typeface="Arial" panose="020B0604020202020204" pitchFamily="34" charset="0"/>
              </a:rPr>
              <a:t>Cultivating our global outlook to offer our students the best possible preparation for global lives and careers</a:t>
            </a:r>
          </a:p>
          <a:p>
            <a:pPr>
              <a:buFontTx/>
              <a:buAutoNum type="arabicPeriod"/>
            </a:pPr>
            <a:endParaRPr lang="en-US" sz="2800" b="1" dirty="0" smtClean="0">
              <a:solidFill>
                <a:srgbClr val="651D4C"/>
              </a:solidFill>
              <a:latin typeface="Arial"/>
              <a:cs typeface="Arial"/>
            </a:endParaRPr>
          </a:p>
        </p:txBody>
      </p:sp>
      <p:sp>
        <p:nvSpPr>
          <p:cNvPr id="7" name="Rectangle 2"/>
          <p:cNvSpPr>
            <a:spLocks noChangeArrowheads="1"/>
          </p:cNvSpPr>
          <p:nvPr/>
        </p:nvSpPr>
        <p:spPr bwMode="auto">
          <a:xfrm>
            <a:off x="4642146" y="3304320"/>
            <a:ext cx="4084601" cy="35394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600" dirty="0">
                <a:solidFill>
                  <a:srgbClr val="651D4C"/>
                </a:solidFill>
                <a:latin typeface="Arial" panose="020B0604020202020204" pitchFamily="34" charset="0"/>
                <a:cs typeface="Arial" panose="020B0604020202020204" pitchFamily="34" charset="0"/>
              </a:rPr>
              <a:t>Some examples at UCL:</a:t>
            </a:r>
          </a:p>
          <a:p>
            <a:pPr marL="342900" indent="-342900">
              <a:buFont typeface="Arial" panose="020B0604020202020204" pitchFamily="34" charset="0"/>
              <a:buChar char="•"/>
            </a:pPr>
            <a:endParaRPr lang="en-US" sz="1600" dirty="0" smtClean="0">
              <a:solidFill>
                <a:srgbClr val="651D4C"/>
              </a:solidFill>
              <a:latin typeface="Arial"/>
              <a:cs typeface="Arial"/>
            </a:endParaRPr>
          </a:p>
          <a:p>
            <a:pPr marL="342900" indent="-342900">
              <a:buFont typeface="Arial" panose="020B0604020202020204" pitchFamily="34" charset="0"/>
              <a:buChar char="•"/>
            </a:pPr>
            <a:r>
              <a:rPr lang="en-US" sz="1600" dirty="0" smtClean="0">
                <a:solidFill>
                  <a:srgbClr val="651D4C"/>
                </a:solidFill>
                <a:latin typeface="Arial"/>
                <a:cs typeface="Arial"/>
              </a:rPr>
              <a:t>Global Citizenship </a:t>
            </a:r>
            <a:r>
              <a:rPr lang="en-US" sz="1600" dirty="0" err="1" smtClean="0">
                <a:solidFill>
                  <a:srgbClr val="651D4C"/>
                </a:solidFill>
                <a:latin typeface="Arial"/>
                <a:cs typeface="Arial"/>
              </a:rPr>
              <a:t>Programme</a:t>
            </a:r>
            <a:endParaRPr lang="en-US" sz="1600" dirty="0" smtClean="0">
              <a:solidFill>
                <a:srgbClr val="651D4C"/>
              </a:solidFill>
              <a:latin typeface="Arial"/>
              <a:cs typeface="Arial"/>
            </a:endParaRPr>
          </a:p>
          <a:p>
            <a:endParaRPr lang="en-US" sz="1600" dirty="0" smtClean="0">
              <a:solidFill>
                <a:srgbClr val="651D4C"/>
              </a:solidFill>
              <a:latin typeface="Arial"/>
              <a:cs typeface="Arial"/>
            </a:endParaRPr>
          </a:p>
          <a:p>
            <a:pPr marL="342900" indent="-342900">
              <a:buFont typeface="Arial" panose="020B0604020202020204" pitchFamily="34" charset="0"/>
              <a:buChar char="•"/>
            </a:pPr>
            <a:r>
              <a:rPr lang="en-US" sz="1600" dirty="0" smtClean="0">
                <a:solidFill>
                  <a:srgbClr val="651D4C"/>
                </a:solidFill>
                <a:latin typeface="Arial"/>
                <a:cs typeface="Arial"/>
              </a:rPr>
              <a:t>Global Ambassadors</a:t>
            </a:r>
          </a:p>
          <a:p>
            <a:endParaRPr lang="en-US" sz="1600" dirty="0" smtClean="0">
              <a:solidFill>
                <a:srgbClr val="651D4C"/>
              </a:solidFill>
              <a:latin typeface="Arial"/>
              <a:cs typeface="Arial"/>
            </a:endParaRPr>
          </a:p>
          <a:p>
            <a:pPr marL="342900" indent="-342900">
              <a:buFont typeface="Arial" panose="020B0604020202020204" pitchFamily="34" charset="0"/>
              <a:buChar char="•"/>
            </a:pPr>
            <a:r>
              <a:rPr lang="en-US" sz="1600" dirty="0" smtClean="0">
                <a:solidFill>
                  <a:srgbClr val="651D4C"/>
                </a:solidFill>
                <a:latin typeface="Arial"/>
                <a:cs typeface="Arial"/>
              </a:rPr>
              <a:t>UCL Summer School</a:t>
            </a:r>
          </a:p>
          <a:p>
            <a:pPr marL="342900" indent="-342900">
              <a:buFont typeface="Arial" panose="020B0604020202020204" pitchFamily="34" charset="0"/>
              <a:buChar char="•"/>
            </a:pPr>
            <a:endParaRPr lang="en-US" sz="1600" dirty="0">
              <a:solidFill>
                <a:srgbClr val="651D4C"/>
              </a:solidFill>
              <a:latin typeface="Arial"/>
              <a:cs typeface="Arial"/>
            </a:endParaRPr>
          </a:p>
          <a:p>
            <a:pPr marL="342900" indent="-342900">
              <a:buFont typeface="Arial" panose="020B0604020202020204" pitchFamily="34" charset="0"/>
              <a:buChar char="•"/>
            </a:pPr>
            <a:r>
              <a:rPr lang="en-US" sz="1600" dirty="0" smtClean="0">
                <a:solidFill>
                  <a:srgbClr val="651D4C"/>
                </a:solidFill>
                <a:latin typeface="Arial"/>
                <a:cs typeface="Arial"/>
              </a:rPr>
              <a:t>Student mobility opportunities</a:t>
            </a:r>
          </a:p>
          <a:p>
            <a:pPr marL="342900" indent="-342900">
              <a:buFont typeface="Arial" panose="020B0604020202020204" pitchFamily="34" charset="0"/>
              <a:buChar char="•"/>
            </a:pPr>
            <a:endParaRPr lang="en-US" sz="1600" dirty="0">
              <a:solidFill>
                <a:srgbClr val="651D4C"/>
              </a:solidFill>
              <a:latin typeface="Arial"/>
              <a:cs typeface="Arial"/>
            </a:endParaRPr>
          </a:p>
          <a:p>
            <a:pPr marL="342900" indent="-342900">
              <a:buFont typeface="Arial" panose="020B0604020202020204" pitchFamily="34" charset="0"/>
              <a:buChar char="•"/>
            </a:pPr>
            <a:r>
              <a:rPr lang="en-US" sz="1600" dirty="0" smtClean="0">
                <a:solidFill>
                  <a:srgbClr val="651D4C"/>
                </a:solidFill>
                <a:latin typeface="Arial"/>
                <a:cs typeface="Arial"/>
              </a:rPr>
              <a:t>Connected Curriculum</a:t>
            </a:r>
          </a:p>
          <a:p>
            <a:pPr marL="342900" indent="-342900">
              <a:buFont typeface="Arial" panose="020B0604020202020204" pitchFamily="34" charset="0"/>
              <a:buChar char="•"/>
            </a:pPr>
            <a:endParaRPr lang="en-US" sz="1600" dirty="0">
              <a:solidFill>
                <a:srgbClr val="651D4C"/>
              </a:solidFill>
              <a:latin typeface="Arial"/>
              <a:cs typeface="Arial"/>
            </a:endParaRPr>
          </a:p>
          <a:p>
            <a:pPr marL="342900" indent="-342900">
              <a:buFont typeface="Arial" panose="020B0604020202020204" pitchFamily="34" charset="0"/>
              <a:buChar char="•"/>
            </a:pPr>
            <a:r>
              <a:rPr lang="en-US" sz="1600" dirty="0" smtClean="0">
                <a:solidFill>
                  <a:srgbClr val="651D4C"/>
                </a:solidFill>
                <a:latin typeface="Arial"/>
                <a:cs typeface="Arial"/>
              </a:rPr>
              <a:t>Global Internships </a:t>
            </a:r>
            <a:r>
              <a:rPr lang="en-US" sz="1600" dirty="0" err="1" smtClean="0">
                <a:solidFill>
                  <a:srgbClr val="651D4C"/>
                </a:solidFill>
                <a:latin typeface="Arial"/>
                <a:cs typeface="Arial"/>
              </a:rPr>
              <a:t>Programme</a:t>
            </a:r>
            <a:r>
              <a:rPr lang="en-US" sz="1600" dirty="0" smtClean="0">
                <a:solidFill>
                  <a:srgbClr val="651D4C"/>
                </a:solidFill>
                <a:latin typeface="Arial"/>
                <a:cs typeface="Arial"/>
              </a:rPr>
              <a:t> </a:t>
            </a:r>
          </a:p>
          <a:p>
            <a:pPr marL="342900" indent="-342900">
              <a:buFont typeface="Arial" panose="020B0604020202020204" pitchFamily="34" charset="0"/>
              <a:buChar char="•"/>
            </a:pPr>
            <a:endParaRPr lang="en-US" sz="1600" dirty="0">
              <a:solidFill>
                <a:srgbClr val="651D4C"/>
              </a:solidFill>
              <a:latin typeface="Arial"/>
              <a:cs typeface="Arial"/>
            </a:endParaRPr>
          </a:p>
        </p:txBody>
      </p:sp>
      <p:sp>
        <p:nvSpPr>
          <p:cNvPr id="9" name="Rectangle 8"/>
          <p:cNvSpPr/>
          <p:nvPr/>
        </p:nvSpPr>
        <p:spPr>
          <a:xfrm>
            <a:off x="1109938" y="6443639"/>
            <a:ext cx="3114955" cy="400110"/>
          </a:xfrm>
          <a:prstGeom prst="rect">
            <a:avLst/>
          </a:prstGeom>
        </p:spPr>
        <p:txBody>
          <a:bodyPr wrap="none">
            <a:spAutoFit/>
          </a:bodyPr>
          <a:lstStyle/>
          <a:p>
            <a:pPr algn="r">
              <a:defRPr/>
            </a:pPr>
            <a:r>
              <a:rPr lang="en-GB" sz="1000" dirty="0" smtClean="0">
                <a:solidFill>
                  <a:schemeClr val="bg1"/>
                </a:solidFill>
                <a:latin typeface="Arial" panose="020B0604020202020204" pitchFamily="34" charset="0"/>
                <a:cs typeface="Arial" panose="020B0604020202020204" pitchFamily="34" charset="0"/>
              </a:rPr>
              <a:t>MSc Engineering student Isha Kulkarni at the 2018 </a:t>
            </a:r>
          </a:p>
          <a:p>
            <a:pPr>
              <a:defRPr/>
            </a:pPr>
            <a:r>
              <a:rPr lang="en-GB" sz="1000" dirty="0" smtClean="0">
                <a:solidFill>
                  <a:schemeClr val="bg1"/>
                </a:solidFill>
                <a:latin typeface="Arial" panose="020B0604020202020204" pitchFamily="34" charset="0"/>
                <a:cs typeface="Arial" panose="020B0604020202020204" pitchFamily="34" charset="0"/>
              </a:rPr>
              <a:t> One Young World conference</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568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grpSp>
        <p:nvGrpSpPr>
          <p:cNvPr id="9" name="Group 8"/>
          <p:cNvGrpSpPr/>
          <p:nvPr/>
        </p:nvGrpSpPr>
        <p:grpSpPr>
          <a:xfrm>
            <a:off x="290799" y="3910818"/>
            <a:ext cx="4112125" cy="2755384"/>
            <a:chOff x="290799" y="3910818"/>
            <a:chExt cx="4112125" cy="2755384"/>
          </a:xfrm>
        </p:grpSpPr>
        <p:sp>
          <p:nvSpPr>
            <p:cNvPr id="40" name="Rectangle 39"/>
            <p:cNvSpPr/>
            <p:nvPr/>
          </p:nvSpPr>
          <p:spPr>
            <a:xfrm>
              <a:off x="290799" y="3910818"/>
              <a:ext cx="4112125" cy="2755384"/>
            </a:xfrm>
            <a:prstGeom prst="rect">
              <a:avLst/>
            </a:prstGeom>
            <a:solidFill>
              <a:srgbClr val="651D4C"/>
            </a:solidFill>
            <a:ln>
              <a:solidFill>
                <a:srgbClr val="003D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26" name="TextBox 25"/>
            <p:cNvSpPr txBox="1"/>
            <p:nvPr/>
          </p:nvSpPr>
          <p:spPr>
            <a:xfrm>
              <a:off x="560264" y="3916150"/>
              <a:ext cx="3573193" cy="2677656"/>
            </a:xfrm>
            <a:prstGeom prst="rect">
              <a:avLst/>
            </a:prstGeom>
            <a:noFill/>
          </p:spPr>
          <p:txBody>
            <a:bodyPr wrap="square" rtlCol="0">
              <a:spAutoFit/>
            </a:bodyPr>
            <a:lstStyle/>
            <a:p>
              <a:pPr algn="ctr"/>
              <a:r>
                <a:rPr lang="en-GB" sz="2400" b="1" dirty="0" smtClean="0">
                  <a:solidFill>
                    <a:schemeClr val="bg1"/>
                  </a:solidFill>
                  <a:latin typeface="Arial" panose="020B0604020202020204" pitchFamily="34" charset="0"/>
                  <a:cs typeface="Arial" panose="020B0604020202020204" pitchFamily="34" charset="0"/>
                </a:rPr>
                <a:t>Global Ambassadors</a:t>
              </a:r>
            </a:p>
            <a:p>
              <a:pPr marL="342900" indent="-342900">
                <a:buFont typeface="Arial" panose="020B0604020202020204" pitchFamily="34" charset="0"/>
                <a:buChar char="•"/>
              </a:pPr>
              <a:endParaRPr lang="en-US"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12 students who have studied abroad or are international students</a:t>
              </a:r>
            </a:p>
            <a:p>
              <a:pPr marL="342900" indent="-342900">
                <a:buFont typeface="Arial" panose="020B0604020202020204" pitchFamily="34" charset="0"/>
                <a:buChar char="•"/>
              </a:pPr>
              <a:endParaRPr lang="en-US"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Provide </a:t>
              </a:r>
              <a:r>
                <a:rPr lang="en-US" dirty="0">
                  <a:solidFill>
                    <a:schemeClr val="bg1"/>
                  </a:solidFill>
                  <a:latin typeface="Arial" panose="020B0604020202020204" pitchFamily="34" charset="0"/>
                  <a:cs typeface="Arial" panose="020B0604020202020204" pitchFamily="34" charset="0"/>
                </a:rPr>
                <a:t>fellow students with </a:t>
              </a:r>
              <a:r>
                <a:rPr lang="en-US" dirty="0" smtClean="0">
                  <a:solidFill>
                    <a:schemeClr val="bg1"/>
                  </a:solidFill>
                  <a:latin typeface="Arial" panose="020B0604020202020204" pitchFamily="34" charset="0"/>
                  <a:cs typeface="Arial" panose="020B0604020202020204" pitchFamily="34" charset="0"/>
                </a:rPr>
                <a:t>support as they </a:t>
              </a:r>
              <a:r>
                <a:rPr lang="en-US" dirty="0">
                  <a:solidFill>
                    <a:schemeClr val="bg1"/>
                  </a:solidFill>
                  <a:latin typeface="Arial" panose="020B0604020202020204" pitchFamily="34" charset="0"/>
                  <a:cs typeface="Arial" panose="020B0604020202020204" pitchFamily="34" charset="0"/>
                </a:rPr>
                <a:t>prepare to study </a:t>
              </a:r>
              <a:r>
                <a:rPr lang="en-US" dirty="0" smtClean="0">
                  <a:solidFill>
                    <a:schemeClr val="bg1"/>
                  </a:solidFill>
                  <a:latin typeface="Arial" panose="020B0604020202020204" pitchFamily="34" charset="0"/>
                  <a:cs typeface="Arial" panose="020B0604020202020204" pitchFamily="34" charset="0"/>
                </a:rPr>
                <a:t>abroad</a:t>
              </a:r>
              <a:endParaRPr lang="en-GB" sz="2400" b="1" dirty="0">
                <a:solidFill>
                  <a:schemeClr val="bg1"/>
                </a:solidFill>
                <a:latin typeface="Arial" panose="020B0604020202020204" pitchFamily="34" charset="0"/>
                <a:cs typeface="Arial" panose="020B0604020202020204" pitchFamily="34" charset="0"/>
              </a:endParaRPr>
            </a:p>
          </p:txBody>
        </p:sp>
      </p:grpSp>
      <p:grpSp>
        <p:nvGrpSpPr>
          <p:cNvPr id="8" name="Group 7"/>
          <p:cNvGrpSpPr/>
          <p:nvPr/>
        </p:nvGrpSpPr>
        <p:grpSpPr>
          <a:xfrm>
            <a:off x="4736454" y="836460"/>
            <a:ext cx="4215285" cy="2881530"/>
            <a:chOff x="4736454" y="836460"/>
            <a:chExt cx="4215285" cy="2881530"/>
          </a:xfrm>
        </p:grpSpPr>
        <p:sp>
          <p:nvSpPr>
            <p:cNvPr id="37" name="Rectangle 36"/>
            <p:cNvSpPr/>
            <p:nvPr/>
          </p:nvSpPr>
          <p:spPr>
            <a:xfrm>
              <a:off x="4736454" y="836460"/>
              <a:ext cx="4126797" cy="2881530"/>
            </a:xfrm>
            <a:prstGeom prst="rect">
              <a:avLst/>
            </a:prstGeom>
            <a:solidFill>
              <a:srgbClr val="4B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p:cNvSpPr txBox="1"/>
            <p:nvPr/>
          </p:nvSpPr>
          <p:spPr>
            <a:xfrm>
              <a:off x="4780623" y="938396"/>
              <a:ext cx="4171116" cy="2677656"/>
            </a:xfrm>
            <a:prstGeom prst="rect">
              <a:avLst/>
            </a:prstGeom>
            <a:noFill/>
          </p:spPr>
          <p:txBody>
            <a:bodyPr wrap="square" rtlCol="0">
              <a:spAutoFit/>
            </a:bodyPr>
            <a:lstStyle/>
            <a:p>
              <a:pPr algn="ctr"/>
              <a:r>
                <a:rPr lang="en-GB" sz="2400" b="1" dirty="0" smtClean="0">
                  <a:solidFill>
                    <a:schemeClr val="bg1"/>
                  </a:solidFill>
                  <a:latin typeface="Arial" panose="020B0604020202020204" pitchFamily="34" charset="0"/>
                  <a:cs typeface="Arial" panose="020B0604020202020204" pitchFamily="34" charset="0"/>
                </a:rPr>
                <a:t>UCL Summer School</a:t>
              </a:r>
            </a:p>
            <a:p>
              <a:pPr marL="342900" indent="-342900">
                <a:buFont typeface="Arial" panose="020B0604020202020204" pitchFamily="34" charset="0"/>
                <a:buChar char="•"/>
              </a:pPr>
              <a:endParaRPr lang="en-US"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Runs </a:t>
              </a:r>
              <a:r>
                <a:rPr lang="en-US" dirty="0">
                  <a:solidFill>
                    <a:schemeClr val="bg1"/>
                  </a:solidFill>
                  <a:latin typeface="Arial" panose="020B0604020202020204" pitchFamily="34" charset="0"/>
                  <a:cs typeface="Arial" panose="020B0604020202020204" pitchFamily="34" charset="0"/>
                </a:rPr>
                <a:t>in July and </a:t>
              </a:r>
              <a:r>
                <a:rPr lang="en-US" dirty="0" smtClean="0">
                  <a:solidFill>
                    <a:schemeClr val="bg1"/>
                  </a:solidFill>
                  <a:latin typeface="Arial" panose="020B0604020202020204" pitchFamily="34" charset="0"/>
                  <a:cs typeface="Arial" panose="020B0604020202020204" pitchFamily="34" charset="0"/>
                </a:rPr>
                <a:t>August in two blocks spanning </a:t>
              </a:r>
              <a:r>
                <a:rPr lang="en-US" dirty="0">
                  <a:solidFill>
                    <a:schemeClr val="bg1"/>
                  </a:solidFill>
                  <a:latin typeface="Arial" panose="020B0604020202020204" pitchFamily="34" charset="0"/>
                  <a:cs typeface="Arial" panose="020B0604020202020204" pitchFamily="34" charset="0"/>
                </a:rPr>
                <a:t>three </a:t>
              </a:r>
              <a:r>
                <a:rPr lang="en-US" dirty="0" smtClean="0">
                  <a:solidFill>
                    <a:schemeClr val="bg1"/>
                  </a:solidFill>
                  <a:latin typeface="Arial" panose="020B0604020202020204" pitchFamily="34" charset="0"/>
                  <a:cs typeface="Arial" panose="020B0604020202020204" pitchFamily="34" charset="0"/>
                </a:rPr>
                <a:t>week</a:t>
              </a:r>
            </a:p>
            <a:p>
              <a:endParaRPr lang="en-US"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Launched in 2016. In 2018, 526 students from around took part - 85% of whom would consider returning to UCL for a grad degree.</a:t>
              </a:r>
              <a:endParaRPr lang="en-GB" dirty="0">
                <a:solidFill>
                  <a:schemeClr val="bg1"/>
                </a:solidFill>
                <a:latin typeface="Arial" panose="020B0604020202020204" pitchFamily="34" charset="0"/>
                <a:cs typeface="Arial" panose="020B0604020202020204" pitchFamily="34" charset="0"/>
              </a:endParaRPr>
            </a:p>
          </p:txBody>
        </p:sp>
      </p:grpSp>
      <p:grpSp>
        <p:nvGrpSpPr>
          <p:cNvPr id="11" name="Group 10"/>
          <p:cNvGrpSpPr/>
          <p:nvPr/>
        </p:nvGrpSpPr>
        <p:grpSpPr>
          <a:xfrm>
            <a:off x="4751126" y="3910818"/>
            <a:ext cx="4112125" cy="2779089"/>
            <a:chOff x="4751126" y="3910818"/>
            <a:chExt cx="4112125" cy="2779089"/>
          </a:xfrm>
        </p:grpSpPr>
        <p:sp>
          <p:nvSpPr>
            <p:cNvPr id="41" name="Rectangle 40"/>
            <p:cNvSpPr/>
            <p:nvPr/>
          </p:nvSpPr>
          <p:spPr>
            <a:xfrm>
              <a:off x="4751126" y="3910818"/>
              <a:ext cx="4112125" cy="2755384"/>
            </a:xfrm>
            <a:prstGeom prst="rect">
              <a:avLst/>
            </a:prstGeom>
            <a:solidFill>
              <a:srgbClr val="C6B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TextBox 27"/>
            <p:cNvSpPr txBox="1"/>
            <p:nvPr/>
          </p:nvSpPr>
          <p:spPr>
            <a:xfrm>
              <a:off x="4970313" y="3919918"/>
              <a:ext cx="3892938" cy="2769989"/>
            </a:xfrm>
            <a:prstGeom prst="rect">
              <a:avLst/>
            </a:prstGeom>
            <a:noFill/>
          </p:spPr>
          <p:txBody>
            <a:bodyPr wrap="square" rtlCol="0">
              <a:spAutoFit/>
            </a:bodyPr>
            <a:lstStyle/>
            <a:p>
              <a:pPr algn="ctr"/>
              <a:r>
                <a:rPr lang="en-GB" sz="2400" b="1" dirty="0" smtClean="0">
                  <a:solidFill>
                    <a:schemeClr val="bg1"/>
                  </a:solidFill>
                  <a:latin typeface="Arial" panose="020B0604020202020204" pitchFamily="34" charset="0"/>
                  <a:cs typeface="Arial" panose="020B0604020202020204" pitchFamily="34" charset="0"/>
                </a:rPr>
                <a:t>Student mobility  opportunities</a:t>
              </a:r>
            </a:p>
            <a:p>
              <a:pPr marL="342900" indent="-342900">
                <a:buFont typeface="Arial" panose="020B0604020202020204" pitchFamily="34" charset="0"/>
                <a:buChar char="•"/>
              </a:pPr>
              <a:endParaRPr lang="en-US"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Includes Erasmus </a:t>
              </a:r>
              <a:r>
                <a:rPr lang="en-US" dirty="0" err="1" smtClean="0">
                  <a:solidFill>
                    <a:schemeClr val="bg1"/>
                  </a:solidFill>
                  <a:latin typeface="Arial" panose="020B0604020202020204" pitchFamily="34" charset="0"/>
                  <a:cs typeface="Arial" panose="020B0604020202020204" pitchFamily="34" charset="0"/>
                </a:rPr>
                <a:t>programme</a:t>
              </a:r>
              <a:endParaRPr lang="en-US" dirty="0" smtClean="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1,164 </a:t>
              </a:r>
              <a:r>
                <a:rPr lang="en-GB" dirty="0">
                  <a:solidFill>
                    <a:schemeClr val="bg1"/>
                  </a:solidFill>
                  <a:latin typeface="Arial" panose="020B0604020202020204" pitchFamily="34" charset="0"/>
                  <a:cs typeface="Arial" panose="020B0604020202020204" pitchFamily="34" charset="0"/>
                </a:rPr>
                <a:t>students (26.3</a:t>
              </a:r>
              <a:r>
                <a:rPr lang="en-GB" dirty="0" smtClean="0">
                  <a:solidFill>
                    <a:schemeClr val="bg1"/>
                  </a:solidFill>
                  <a:latin typeface="Arial" panose="020B0604020202020204" pitchFamily="34" charset="0"/>
                  <a:cs typeface="Arial" panose="020B0604020202020204" pitchFamily="34" charset="0"/>
                </a:rPr>
                <a:t>% of the cohort) </a:t>
              </a:r>
              <a:r>
                <a:rPr lang="en-GB" dirty="0">
                  <a:solidFill>
                    <a:schemeClr val="bg1"/>
                  </a:solidFill>
                  <a:latin typeface="Arial" panose="020B0604020202020204" pitchFamily="34" charset="0"/>
                  <a:cs typeface="Arial" panose="020B0604020202020204" pitchFamily="34" charset="0"/>
                </a:rPr>
                <a:t>experienced one week or more abroad in 16/17, while 23.8% experienced four </a:t>
              </a:r>
              <a:r>
                <a:rPr lang="en-GB" dirty="0" smtClean="0">
                  <a:solidFill>
                    <a:schemeClr val="bg1"/>
                  </a:solidFill>
                  <a:latin typeface="Arial" panose="020B0604020202020204" pitchFamily="34" charset="0"/>
                  <a:cs typeface="Arial" panose="020B0604020202020204" pitchFamily="34" charset="0"/>
                </a:rPr>
                <a:t>or </a:t>
              </a:r>
              <a:r>
                <a:rPr lang="en-GB" dirty="0">
                  <a:solidFill>
                    <a:schemeClr val="bg1"/>
                  </a:solidFill>
                  <a:latin typeface="Arial" panose="020B0604020202020204" pitchFamily="34" charset="0"/>
                  <a:cs typeface="Arial" panose="020B0604020202020204" pitchFamily="34" charset="0"/>
                </a:rPr>
                <a:t>more</a:t>
              </a:r>
              <a:r>
                <a:rPr lang="en-GB" dirty="0" smtClean="0">
                  <a:solidFill>
                    <a:schemeClr val="bg1"/>
                  </a:solidFill>
                  <a:latin typeface="Arial" panose="020B0604020202020204" pitchFamily="34" charset="0"/>
                  <a:cs typeface="Arial" panose="020B0604020202020204" pitchFamily="34" charset="0"/>
                </a:rPr>
                <a:t>.</a:t>
              </a:r>
              <a:endParaRPr lang="en-GB" b="1" dirty="0">
                <a:solidFill>
                  <a:schemeClr val="bg1"/>
                </a:solidFill>
                <a:latin typeface="Arial" panose="020B0604020202020204" pitchFamily="34" charset="0"/>
                <a:cs typeface="Arial" panose="020B0604020202020204" pitchFamily="34" charset="0"/>
              </a:endParaRPr>
            </a:p>
          </p:txBody>
        </p:sp>
      </p:grpSp>
      <p:grpSp>
        <p:nvGrpSpPr>
          <p:cNvPr id="7" name="Group 6"/>
          <p:cNvGrpSpPr/>
          <p:nvPr/>
        </p:nvGrpSpPr>
        <p:grpSpPr>
          <a:xfrm>
            <a:off x="299764" y="836461"/>
            <a:ext cx="4112125" cy="2881530"/>
            <a:chOff x="299764" y="836461"/>
            <a:chExt cx="4112125" cy="2881530"/>
          </a:xfrm>
        </p:grpSpPr>
        <p:sp>
          <p:nvSpPr>
            <p:cNvPr id="17" name="Rectangle 16"/>
            <p:cNvSpPr/>
            <p:nvPr/>
          </p:nvSpPr>
          <p:spPr>
            <a:xfrm>
              <a:off x="299764" y="836461"/>
              <a:ext cx="4112125" cy="2881530"/>
            </a:xfrm>
            <a:prstGeom prst="rect">
              <a:avLst/>
            </a:prstGeom>
            <a:solidFill>
              <a:srgbClr val="003D4C"/>
            </a:solidFill>
            <a:ln>
              <a:solidFill>
                <a:srgbClr val="003D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TextBox 23"/>
            <p:cNvSpPr txBox="1"/>
            <p:nvPr/>
          </p:nvSpPr>
          <p:spPr>
            <a:xfrm>
              <a:off x="569229" y="892230"/>
              <a:ext cx="3573193" cy="2769989"/>
            </a:xfrm>
            <a:prstGeom prst="rect">
              <a:avLst/>
            </a:prstGeom>
            <a:noFill/>
          </p:spPr>
          <p:txBody>
            <a:bodyPr wrap="square" rtlCol="0">
              <a:spAutoFit/>
            </a:bodyPr>
            <a:lstStyle/>
            <a:p>
              <a:pPr algn="ctr"/>
              <a:r>
                <a:rPr lang="en-GB" sz="2400" b="1" dirty="0" smtClean="0">
                  <a:solidFill>
                    <a:schemeClr val="bg1"/>
                  </a:solidFill>
                  <a:latin typeface="Arial" panose="020B0604020202020204" pitchFamily="34" charset="0"/>
                  <a:cs typeface="Arial" panose="020B0604020202020204" pitchFamily="34" charset="0"/>
                </a:rPr>
                <a:t>Global Citizenship Programme</a:t>
              </a:r>
            </a:p>
            <a:p>
              <a:pPr marL="285750" indent="-285750">
                <a:buFont typeface="Arial" panose="020B0604020202020204" pitchFamily="34" charset="0"/>
                <a:buChar char="•"/>
              </a:pPr>
              <a:endParaRPr lang="en-GB" altLang="en-US"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tLang="en-US" dirty="0" smtClean="0">
                  <a:solidFill>
                    <a:schemeClr val="bg1"/>
                  </a:solidFill>
                  <a:latin typeface="Arial" panose="020B0604020202020204" pitchFamily="34" charset="0"/>
                  <a:cs typeface="Arial" panose="020B0604020202020204" pitchFamily="34" charset="0"/>
                </a:rPr>
                <a:t>Two-week</a:t>
              </a:r>
              <a:r>
                <a:rPr lang="en-GB" altLang="en-US" dirty="0">
                  <a:solidFill>
                    <a:schemeClr val="bg1"/>
                  </a:solidFill>
                  <a:latin typeface="Arial" panose="020B0604020202020204" pitchFamily="34" charset="0"/>
                  <a:cs typeface="Arial" panose="020B0604020202020204" pitchFamily="34" charset="0"/>
                </a:rPr>
                <a:t>, post-exam intensive course for </a:t>
              </a:r>
              <a:r>
                <a:rPr lang="en-GB" altLang="en-US" dirty="0" smtClean="0">
                  <a:solidFill>
                    <a:schemeClr val="bg1"/>
                  </a:solidFill>
                  <a:latin typeface="Arial" panose="020B0604020202020204" pitchFamily="34" charset="0"/>
                  <a:cs typeface="Arial" panose="020B0604020202020204" pitchFamily="34" charset="0"/>
                </a:rPr>
                <a:t>undergraduates</a:t>
              </a:r>
            </a:p>
            <a:p>
              <a:endParaRPr lang="en-GB" altLang="en-US"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tLang="en-US" dirty="0" smtClean="0">
                  <a:solidFill>
                    <a:schemeClr val="bg1"/>
                  </a:solidFill>
                  <a:latin typeface="Arial" panose="020B0604020202020204" pitchFamily="34" charset="0"/>
                  <a:cs typeface="Arial" panose="020B0604020202020204" pitchFamily="34" charset="0"/>
                </a:rPr>
                <a:t>Strands relating to UCL’s Grand Challenges</a:t>
              </a:r>
            </a:p>
          </p:txBody>
        </p:sp>
      </p:grpSp>
    </p:spTree>
    <p:extLst>
      <p:ext uri="{BB962C8B-B14F-4D97-AF65-F5344CB8AC3E}">
        <p14:creationId xmlns:p14="http://schemas.microsoft.com/office/powerpoint/2010/main" val="3181326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r="1118"/>
          <a:stretch/>
        </p:blipFill>
        <p:spPr>
          <a:xfrm>
            <a:off x="0" y="580103"/>
            <a:ext cx="4297965" cy="6333246"/>
          </a:xfrm>
          <a:prstGeom prst="rect">
            <a:avLst/>
          </a:prstGeom>
        </p:spPr>
      </p:pic>
      <p:pic>
        <p:nvPicPr>
          <p:cNvPr id="4" name="Picture 3"/>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10" name="Rectangle 2"/>
          <p:cNvSpPr>
            <a:spLocks noChangeArrowheads="1"/>
          </p:cNvSpPr>
          <p:nvPr/>
        </p:nvSpPr>
        <p:spPr bwMode="auto">
          <a:xfrm>
            <a:off x="4452924" y="1153788"/>
            <a:ext cx="4735840" cy="13849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b="1" dirty="0" smtClean="0">
                <a:solidFill>
                  <a:srgbClr val="4B384C"/>
                </a:solidFill>
                <a:latin typeface="Arial"/>
                <a:cs typeface="Arial"/>
              </a:rPr>
              <a:t>2. Co-creating </a:t>
            </a:r>
            <a:r>
              <a:rPr lang="en-US" sz="2800" b="1" dirty="0">
                <a:solidFill>
                  <a:srgbClr val="4B384C"/>
                </a:solidFill>
                <a:latin typeface="Arial"/>
                <a:cs typeface="Arial"/>
              </a:rPr>
              <a:t>wise solutions to global challenges and </a:t>
            </a:r>
            <a:r>
              <a:rPr lang="en-US" sz="2800" b="1" dirty="0" smtClean="0">
                <a:solidFill>
                  <a:srgbClr val="4B384C"/>
                </a:solidFill>
                <a:latin typeface="Arial"/>
                <a:cs typeface="Arial"/>
              </a:rPr>
              <a:t>problems</a:t>
            </a:r>
          </a:p>
        </p:txBody>
      </p:sp>
      <p:grpSp>
        <p:nvGrpSpPr>
          <p:cNvPr id="8" name="Group 7"/>
          <p:cNvGrpSpPr/>
          <p:nvPr/>
        </p:nvGrpSpPr>
        <p:grpSpPr>
          <a:xfrm>
            <a:off x="4175393" y="2750245"/>
            <a:ext cx="5417632" cy="4058670"/>
            <a:chOff x="4175393" y="2750245"/>
            <a:chExt cx="5417632" cy="4058670"/>
          </a:xfrm>
        </p:grpSpPr>
        <p:sp>
          <p:nvSpPr>
            <p:cNvPr id="5" name="Rectangle 2"/>
            <p:cNvSpPr>
              <a:spLocks noChangeArrowheads="1"/>
            </p:cNvSpPr>
            <p:nvPr/>
          </p:nvSpPr>
          <p:spPr bwMode="auto">
            <a:xfrm>
              <a:off x="4452924" y="2750245"/>
              <a:ext cx="5140101" cy="34470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smtClean="0">
                  <a:solidFill>
                    <a:srgbClr val="4B384C"/>
                  </a:solidFill>
                  <a:latin typeface="Arial"/>
                  <a:cs typeface="Arial"/>
                </a:rPr>
                <a:t>Some examples at UCL:</a:t>
              </a:r>
            </a:p>
            <a:p>
              <a:endParaRPr lang="en-US" dirty="0" smtClean="0">
                <a:solidFill>
                  <a:srgbClr val="4B384C"/>
                </a:solidFill>
                <a:latin typeface="Arial"/>
                <a:cs typeface="Arial"/>
              </a:endParaRPr>
            </a:p>
            <a:p>
              <a:pPr marL="342900" indent="-342900">
                <a:buFont typeface="Arial" panose="020B0604020202020204" pitchFamily="34" charset="0"/>
                <a:buChar char="•"/>
              </a:pPr>
              <a:r>
                <a:rPr lang="en-US" dirty="0" smtClean="0">
                  <a:solidFill>
                    <a:srgbClr val="4B384C"/>
                  </a:solidFill>
                  <a:latin typeface="Arial"/>
                  <a:cs typeface="Arial"/>
                </a:rPr>
                <a:t>UCL Grand Challenges</a:t>
              </a:r>
            </a:p>
            <a:p>
              <a:pPr marL="342900" indent="-342900">
                <a:buFont typeface="Arial" panose="020B0604020202020204" pitchFamily="34" charset="0"/>
                <a:buChar char="•"/>
              </a:pPr>
              <a:endParaRPr lang="en-US" dirty="0">
                <a:solidFill>
                  <a:srgbClr val="4B384C"/>
                </a:solidFill>
                <a:latin typeface="Arial"/>
                <a:cs typeface="Arial"/>
              </a:endParaRPr>
            </a:p>
            <a:p>
              <a:pPr marL="342900" indent="-342900">
                <a:buFont typeface="Arial" panose="020B0604020202020204" pitchFamily="34" charset="0"/>
                <a:buChar char="•"/>
              </a:pPr>
              <a:r>
                <a:rPr lang="en-US" dirty="0" smtClean="0">
                  <a:solidFill>
                    <a:srgbClr val="4B384C"/>
                  </a:solidFill>
                  <a:latin typeface="Arial"/>
                  <a:cs typeface="Arial"/>
                </a:rPr>
                <a:t>Research partnerships with universities, </a:t>
              </a:r>
              <a:r>
                <a:rPr lang="en-US" dirty="0" err="1" smtClean="0">
                  <a:solidFill>
                    <a:srgbClr val="4B384C"/>
                  </a:solidFill>
                  <a:latin typeface="Arial"/>
                  <a:cs typeface="Arial"/>
                </a:rPr>
                <a:t>organisations</a:t>
              </a:r>
              <a:r>
                <a:rPr lang="en-US" dirty="0" smtClean="0">
                  <a:solidFill>
                    <a:srgbClr val="4B384C"/>
                  </a:solidFill>
                  <a:latin typeface="Arial"/>
                  <a:cs typeface="Arial"/>
                </a:rPr>
                <a:t> and industries</a:t>
              </a:r>
            </a:p>
            <a:p>
              <a:endParaRPr lang="en-US" dirty="0" smtClean="0">
                <a:solidFill>
                  <a:srgbClr val="4B384C"/>
                </a:solidFill>
                <a:latin typeface="Arial"/>
                <a:cs typeface="Arial"/>
              </a:endParaRPr>
            </a:p>
            <a:p>
              <a:pPr marL="800100" lvl="1" indent="-342900">
                <a:buFont typeface="Wingdings" panose="05000000000000000000" pitchFamily="2" charset="2"/>
                <a:buChar char="Ø"/>
              </a:pPr>
              <a:r>
                <a:rPr lang="en-US" dirty="0" smtClean="0">
                  <a:solidFill>
                    <a:srgbClr val="4B384C"/>
                  </a:solidFill>
                  <a:latin typeface="Arial"/>
                  <a:cs typeface="Arial"/>
                </a:rPr>
                <a:t>International co-authorship results in higher citation rates (*1); impact increases the further the geographical distance between collaborators (*2)</a:t>
              </a:r>
              <a:endParaRPr lang="en-US" dirty="0">
                <a:solidFill>
                  <a:srgbClr val="4B384C"/>
                </a:solidFill>
                <a:latin typeface="Arial"/>
                <a:cs typeface="Arial"/>
              </a:endParaRPr>
            </a:p>
            <a:p>
              <a:pPr marL="342900" indent="-342900">
                <a:buFont typeface="Arial" panose="020B0604020202020204" pitchFamily="34" charset="0"/>
                <a:buChar char="•"/>
              </a:pPr>
              <a:endParaRPr lang="en-US" sz="2000" dirty="0">
                <a:solidFill>
                  <a:srgbClr val="4B384C"/>
                </a:solidFill>
                <a:latin typeface="Arial"/>
                <a:cs typeface="Arial"/>
              </a:endParaRPr>
            </a:p>
          </p:txBody>
        </p:sp>
        <p:sp>
          <p:nvSpPr>
            <p:cNvPr id="7" name="TextBox 6"/>
            <p:cNvSpPr txBox="1"/>
            <p:nvPr/>
          </p:nvSpPr>
          <p:spPr>
            <a:xfrm>
              <a:off x="4175393" y="6408805"/>
              <a:ext cx="4934478" cy="400110"/>
            </a:xfrm>
            <a:prstGeom prst="rect">
              <a:avLst/>
            </a:prstGeom>
            <a:noFill/>
          </p:spPr>
          <p:txBody>
            <a:bodyPr wrap="square" rtlCol="0">
              <a:spAutoFit/>
            </a:bodyPr>
            <a:lstStyle/>
            <a:p>
              <a:pPr algn="r"/>
              <a:r>
                <a:rPr lang="en-US" sz="1000" b="1" dirty="0" smtClean="0">
                  <a:solidFill>
                    <a:srgbClr val="4B384C"/>
                  </a:solidFill>
                  <a:latin typeface="Arial" panose="020B0604020202020204" pitchFamily="34" charset="0"/>
                  <a:cs typeface="Arial" panose="020B0604020202020204" pitchFamily="34" charset="0"/>
                </a:rPr>
                <a:t>* </a:t>
              </a:r>
              <a:r>
                <a:rPr lang="en-US" sz="1000" dirty="0" smtClean="0">
                  <a:solidFill>
                    <a:srgbClr val="4B384C"/>
                  </a:solidFill>
                  <a:latin typeface="Arial" panose="020B0604020202020204" pitchFamily="34" charset="0"/>
                  <a:cs typeface="Arial" panose="020B0604020202020204" pitchFamily="34" charset="0"/>
                </a:rPr>
                <a:t>1: </a:t>
              </a:r>
              <a:r>
                <a:rPr lang="en-US" sz="1000" dirty="0" err="1" smtClean="0">
                  <a:solidFill>
                    <a:srgbClr val="4B384C"/>
                  </a:solidFill>
                  <a:latin typeface="Arial" panose="020B0604020202020204" pitchFamily="34" charset="0"/>
                  <a:cs typeface="Arial" panose="020B0604020202020204" pitchFamily="34" charset="0"/>
                </a:rPr>
                <a:t>Glanzel</a:t>
              </a:r>
              <a:r>
                <a:rPr lang="en-US" sz="1000" dirty="0" smtClean="0">
                  <a:solidFill>
                    <a:srgbClr val="4B384C"/>
                  </a:solidFill>
                  <a:latin typeface="Arial" panose="020B0604020202020204" pitchFamily="34" charset="0"/>
                  <a:cs typeface="Arial" panose="020B0604020202020204" pitchFamily="34" charset="0"/>
                </a:rPr>
                <a:t>, 2001 / 2: </a:t>
              </a:r>
              <a:r>
                <a:rPr lang="en-GB" altLang="en-US" sz="1000" dirty="0" err="1">
                  <a:solidFill>
                    <a:srgbClr val="4B384C"/>
                  </a:solidFill>
                  <a:latin typeface="Arial" panose="020B0604020202020204" pitchFamily="34" charset="0"/>
                  <a:cs typeface="Arial" panose="020B0604020202020204" pitchFamily="34" charset="0"/>
                </a:rPr>
                <a:t>Nomaler</a:t>
              </a:r>
              <a:r>
                <a:rPr lang="en-GB" altLang="en-US" sz="1000" dirty="0">
                  <a:solidFill>
                    <a:srgbClr val="4B384C"/>
                  </a:solidFill>
                  <a:latin typeface="Arial" panose="020B0604020202020204" pitchFamily="34" charset="0"/>
                  <a:cs typeface="Arial" panose="020B0604020202020204" pitchFamily="34" charset="0"/>
                </a:rPr>
                <a:t>, </a:t>
              </a:r>
              <a:r>
                <a:rPr lang="en-GB" altLang="en-US" sz="1000" dirty="0" err="1">
                  <a:solidFill>
                    <a:srgbClr val="4B384C"/>
                  </a:solidFill>
                  <a:latin typeface="Arial" panose="020B0604020202020204" pitchFamily="34" charset="0"/>
                  <a:cs typeface="Arial" panose="020B0604020202020204" pitchFamily="34" charset="0"/>
                </a:rPr>
                <a:t>Frenken</a:t>
              </a:r>
              <a:r>
                <a:rPr lang="en-GB" altLang="en-US" sz="1000" dirty="0">
                  <a:solidFill>
                    <a:srgbClr val="4B384C"/>
                  </a:solidFill>
                  <a:latin typeface="Arial" panose="020B0604020202020204" pitchFamily="34" charset="0"/>
                  <a:cs typeface="Arial" panose="020B0604020202020204" pitchFamily="34" charset="0"/>
                </a:rPr>
                <a:t>, </a:t>
              </a:r>
              <a:r>
                <a:rPr lang="en-GB" altLang="en-US" sz="1000" dirty="0" err="1">
                  <a:solidFill>
                    <a:srgbClr val="4B384C"/>
                  </a:solidFill>
                  <a:latin typeface="Arial" panose="020B0604020202020204" pitchFamily="34" charset="0"/>
                  <a:cs typeface="Arial" panose="020B0604020202020204" pitchFamily="34" charset="0"/>
                </a:rPr>
                <a:t>Heimeriks</a:t>
              </a:r>
              <a:r>
                <a:rPr lang="en-GB" altLang="en-US" sz="1000" dirty="0">
                  <a:solidFill>
                    <a:srgbClr val="4B384C"/>
                  </a:solidFill>
                  <a:latin typeface="Arial" panose="020B0604020202020204" pitchFamily="34" charset="0"/>
                  <a:cs typeface="Arial" panose="020B0604020202020204" pitchFamily="34" charset="0"/>
                </a:rPr>
                <a:t>, </a:t>
              </a:r>
              <a:r>
                <a:rPr lang="en-GB" altLang="en-US" sz="1000" dirty="0" smtClean="0">
                  <a:solidFill>
                    <a:srgbClr val="4B384C"/>
                  </a:solidFill>
                  <a:latin typeface="Arial" panose="020B0604020202020204" pitchFamily="34" charset="0"/>
                  <a:cs typeface="Arial" panose="020B0604020202020204" pitchFamily="34" charset="0"/>
                </a:rPr>
                <a:t>2013. </a:t>
              </a:r>
              <a:endParaRPr lang="en-GB" altLang="en-US" sz="1000" dirty="0">
                <a:solidFill>
                  <a:srgbClr val="4B384C"/>
                </a:solidFill>
                <a:latin typeface="Arial" panose="020B0604020202020204" pitchFamily="34" charset="0"/>
                <a:cs typeface="Arial" panose="020B0604020202020204" pitchFamily="34" charset="0"/>
              </a:endParaRPr>
            </a:p>
            <a:p>
              <a:pPr algn="r"/>
              <a:r>
                <a:rPr lang="en-US" sz="1000" b="1" dirty="0" smtClean="0">
                  <a:solidFill>
                    <a:srgbClr val="4B384C"/>
                  </a:solidFill>
                  <a:latin typeface="Arial" panose="020B0604020202020204" pitchFamily="34" charset="0"/>
                  <a:cs typeface="Arial" panose="020B0604020202020204" pitchFamily="34" charset="0"/>
                </a:rPr>
                <a:t> </a:t>
              </a:r>
              <a:endParaRPr lang="en-US" sz="1000" dirty="0">
                <a:solidFill>
                  <a:srgbClr val="4B384C"/>
                </a:solidFill>
                <a:latin typeface="Arial" panose="020B0604020202020204" pitchFamily="34" charset="0"/>
                <a:cs typeface="Arial" panose="020B0604020202020204" pitchFamily="34" charset="0"/>
              </a:endParaRPr>
            </a:p>
          </p:txBody>
        </p:sp>
      </p:grpSp>
      <p:sp>
        <p:nvSpPr>
          <p:cNvPr id="13" name="Rectangle 12"/>
          <p:cNvSpPr/>
          <p:nvPr/>
        </p:nvSpPr>
        <p:spPr>
          <a:xfrm>
            <a:off x="1099876" y="6408805"/>
            <a:ext cx="3289683" cy="400110"/>
          </a:xfrm>
          <a:prstGeom prst="rect">
            <a:avLst/>
          </a:prstGeom>
        </p:spPr>
        <p:txBody>
          <a:bodyPr wrap="none">
            <a:spAutoFit/>
          </a:bodyPr>
          <a:lstStyle/>
          <a:p>
            <a:pPr algn="r">
              <a:defRPr/>
            </a:pPr>
            <a:r>
              <a:rPr lang="en-GB" sz="1000" dirty="0" smtClean="0">
                <a:solidFill>
                  <a:schemeClr val="bg1"/>
                </a:solidFill>
                <a:latin typeface="Arial" panose="020B0604020202020204" pitchFamily="34" charset="0"/>
                <a:cs typeface="Arial" panose="020B0604020202020204" pitchFamily="34" charset="0"/>
              </a:rPr>
              <a:t>UCL medical student Yasmin Abedin volunteering with </a:t>
            </a:r>
          </a:p>
          <a:p>
            <a:pPr>
              <a:defRPr/>
            </a:pPr>
            <a:r>
              <a:rPr lang="en-GB" sz="1000" dirty="0" smtClean="0">
                <a:solidFill>
                  <a:schemeClr val="bg1"/>
                </a:solidFill>
                <a:latin typeface="Arial" panose="020B0604020202020204" pitchFamily="34" charset="0"/>
                <a:cs typeface="Arial" panose="020B0604020202020204" pitchFamily="34" charset="0"/>
              </a:rPr>
              <a:t>the Maternal Aid Association in Bangladesh </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534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10" name="Rectangle 2"/>
          <p:cNvSpPr>
            <a:spLocks noChangeArrowheads="1"/>
          </p:cNvSpPr>
          <p:nvPr/>
        </p:nvSpPr>
        <p:spPr bwMode="auto">
          <a:xfrm>
            <a:off x="415196" y="1044649"/>
            <a:ext cx="72374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dirty="0" smtClean="0">
                <a:solidFill>
                  <a:srgbClr val="4B384C"/>
                </a:solidFill>
                <a:latin typeface="Arial"/>
                <a:ea typeface="ＭＳ Ｐゴシック" charset="0"/>
                <a:cs typeface="Arial"/>
              </a:rPr>
              <a:t>2 (</a:t>
            </a:r>
            <a:r>
              <a:rPr lang="en-GB" sz="2400" b="1" dirty="0" err="1" smtClean="0">
                <a:solidFill>
                  <a:srgbClr val="4B384C"/>
                </a:solidFill>
                <a:latin typeface="Arial"/>
                <a:ea typeface="ＭＳ Ｐゴシック" charset="0"/>
                <a:cs typeface="Arial"/>
              </a:rPr>
              <a:t>i</a:t>
            </a:r>
            <a:r>
              <a:rPr lang="en-GB" sz="2400" b="1" dirty="0" smtClean="0">
                <a:solidFill>
                  <a:srgbClr val="4B384C"/>
                </a:solidFill>
                <a:latin typeface="Arial"/>
                <a:ea typeface="ＭＳ Ｐゴシック" charset="0"/>
                <a:cs typeface="Arial"/>
              </a:rPr>
              <a:t>) UCL Grand </a:t>
            </a:r>
            <a:r>
              <a:rPr lang="en-GB" sz="2400" b="1" dirty="0">
                <a:solidFill>
                  <a:srgbClr val="4B384C"/>
                </a:solidFill>
                <a:latin typeface="Arial"/>
                <a:ea typeface="ＭＳ Ｐゴシック" charset="0"/>
                <a:cs typeface="Arial"/>
              </a:rPr>
              <a:t>Challenges </a:t>
            </a:r>
            <a:endParaRPr lang="en-GB" sz="2400" b="1" dirty="0">
              <a:solidFill>
                <a:srgbClr val="4B384C"/>
              </a:solidFill>
              <a:latin typeface="Arial"/>
              <a:cs typeface="Arial"/>
            </a:endParaRPr>
          </a:p>
        </p:txBody>
      </p:sp>
      <p:sp>
        <p:nvSpPr>
          <p:cNvPr id="2" name="TextBox 1"/>
          <p:cNvSpPr txBox="1"/>
          <p:nvPr/>
        </p:nvSpPr>
        <p:spPr>
          <a:xfrm>
            <a:off x="4666364" y="1688634"/>
            <a:ext cx="4254352"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a:cs typeface="Arial"/>
              </a:rPr>
              <a:t>Bring </a:t>
            </a:r>
            <a:r>
              <a:rPr lang="en-US" dirty="0">
                <a:latin typeface="Arial"/>
                <a:cs typeface="Arial"/>
              </a:rPr>
              <a:t>together expertise from across UCL to address the world’s </a:t>
            </a:r>
            <a:r>
              <a:rPr lang="en-US" dirty="0" smtClean="0">
                <a:latin typeface="Arial"/>
                <a:cs typeface="Arial"/>
              </a:rPr>
              <a:t>problems</a:t>
            </a:r>
          </a:p>
          <a:p>
            <a:pPr marL="285750" indent="-285750">
              <a:buFont typeface="Arial" panose="020B0604020202020204" pitchFamily="34" charset="0"/>
              <a:buChar char="•"/>
            </a:pPr>
            <a:endParaRPr lang="en-US" dirty="0" smtClean="0">
              <a:latin typeface="Arial"/>
              <a:cs typeface="Arial"/>
            </a:endParaRPr>
          </a:p>
          <a:p>
            <a:pPr marL="285750" indent="-285750">
              <a:buFont typeface="Arial" panose="020B0604020202020204" pitchFamily="34" charset="0"/>
              <a:buChar char="•"/>
            </a:pPr>
            <a:r>
              <a:rPr lang="en-US" dirty="0" smtClean="0">
                <a:latin typeface="Arial"/>
                <a:cs typeface="Arial"/>
              </a:rPr>
              <a:t>Key part of UCL Research Strategy, cultivating leadership </a:t>
            </a:r>
            <a:r>
              <a:rPr lang="en-US" dirty="0">
                <a:latin typeface="Arial"/>
                <a:cs typeface="Arial"/>
              </a:rPr>
              <a:t>founded in </a:t>
            </a:r>
            <a:r>
              <a:rPr lang="en-US" dirty="0" smtClean="0">
                <a:latin typeface="Arial"/>
                <a:cs typeface="Arial"/>
              </a:rPr>
              <a:t>excellence and fostering cross-</a:t>
            </a:r>
            <a:r>
              <a:rPr lang="en-US" dirty="0" err="1" smtClean="0">
                <a:latin typeface="Arial"/>
                <a:cs typeface="Arial"/>
              </a:rPr>
              <a:t>disciplinarity</a:t>
            </a:r>
            <a:endParaRPr lang="en-US" dirty="0">
              <a:latin typeface="Arial"/>
              <a:cs typeface="Arial"/>
            </a:endParaRPr>
          </a:p>
          <a:p>
            <a:pPr marL="342900" indent="-342900">
              <a:buFont typeface="Arial" panose="020B0604020202020204" pitchFamily="34" charset="0"/>
              <a:buChar char="•"/>
            </a:pPr>
            <a:endParaRPr lang="en-US" dirty="0">
              <a:latin typeface="Arial"/>
              <a:cs typeface="Arial"/>
            </a:endParaRPr>
          </a:p>
          <a:p>
            <a:pPr marL="342900" indent="-342900">
              <a:buFont typeface="Arial" panose="020B0604020202020204" pitchFamily="34" charset="0"/>
              <a:buChar char="•"/>
            </a:pPr>
            <a:r>
              <a:rPr lang="en-US" dirty="0">
                <a:latin typeface="Arial"/>
                <a:cs typeface="Arial"/>
              </a:rPr>
              <a:t>C</a:t>
            </a:r>
            <a:r>
              <a:rPr lang="en-US" dirty="0" smtClean="0">
                <a:latin typeface="Arial"/>
                <a:cs typeface="Arial"/>
              </a:rPr>
              <a:t>atalyst </a:t>
            </a:r>
            <a:r>
              <a:rPr lang="en-US" dirty="0">
                <a:latin typeface="Arial"/>
                <a:cs typeface="Arial"/>
              </a:rPr>
              <a:t>for the "disruptive thinking" that the world </a:t>
            </a:r>
            <a:r>
              <a:rPr lang="en-US" dirty="0" smtClean="0">
                <a:latin typeface="Arial"/>
                <a:cs typeface="Arial"/>
              </a:rPr>
              <a:t>needs to tackle urgent issues</a:t>
            </a:r>
          </a:p>
          <a:p>
            <a:endParaRPr lang="en-US" dirty="0">
              <a:latin typeface="Arial"/>
              <a:cs typeface="Arial"/>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In 2019, UCL </a:t>
            </a:r>
            <a:r>
              <a:rPr lang="en-US" dirty="0">
                <a:latin typeface="Arial" panose="020B0604020202020204" pitchFamily="34" charset="0"/>
                <a:cs typeface="Arial" panose="020B0604020202020204" pitchFamily="34" charset="0"/>
              </a:rPr>
              <a:t>will host a major UCL-Japan conference on ‘The Super-Ageing Society’ jointly with Kyoto University and other Japanese universities. </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96" y="1794965"/>
            <a:ext cx="4251168" cy="3677261"/>
          </a:xfrm>
          <a:prstGeom prst="rect">
            <a:avLst/>
          </a:prstGeom>
        </p:spPr>
      </p:pic>
    </p:spTree>
    <p:extLst>
      <p:ext uri="{BB962C8B-B14F-4D97-AF65-F5344CB8AC3E}">
        <p14:creationId xmlns:p14="http://schemas.microsoft.com/office/powerpoint/2010/main" val="446661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9" name="Rectangle 12"/>
          <p:cNvSpPr>
            <a:spLocks noChangeArrowheads="1"/>
          </p:cNvSpPr>
          <p:nvPr/>
        </p:nvSpPr>
        <p:spPr bwMode="auto">
          <a:xfrm>
            <a:off x="5293075" y="-1792771"/>
            <a:ext cx="4605866" cy="857955"/>
          </a:xfrm>
          <a:prstGeom prst="rect">
            <a:avLst/>
          </a:prstGeom>
          <a:noFill/>
          <a:ln w="9525">
            <a:noFill/>
            <a:prstDash val="sysDot"/>
            <a:miter lim="800000"/>
            <a:headEnd/>
            <a:tailEnd/>
          </a:ln>
          <a:effectLst/>
          <a:extLst/>
        </p:spPr>
        <p:txBody>
          <a:bodyPr lIns="180000" tIns="180000" rIns="180000" bIns="180000" numCol="1" spcCol="7200000">
            <a:noAutofit/>
          </a:bodyPr>
          <a:lstStyle/>
          <a:p>
            <a:pPr>
              <a:lnSpc>
                <a:spcPts val="2200"/>
              </a:lnSpc>
            </a:pPr>
            <a:r>
              <a:rPr lang="en-GB" sz="2800" kern="0" baseline="30000" dirty="0" smtClean="0">
                <a:latin typeface="Helvetica"/>
              </a:rPr>
              <a:t>Main</a:t>
            </a:r>
            <a:r>
              <a:rPr lang="en-GB" sz="2800" baseline="30000" dirty="0">
                <a:latin typeface="Helvetica"/>
              </a:rPr>
              <a:t> </a:t>
            </a:r>
            <a:r>
              <a:rPr lang="en-GB" sz="2800" baseline="30000" dirty="0" smtClean="0">
                <a:latin typeface="Helvetica"/>
              </a:rPr>
              <a:t>Headline,</a:t>
            </a:r>
            <a:r>
              <a:rPr lang="en-GB" sz="2800" dirty="0" smtClean="0">
                <a:latin typeface="Helvetica"/>
              </a:rPr>
              <a:t> </a:t>
            </a:r>
            <a:r>
              <a:rPr lang="en-GB" sz="2800" baseline="30000" dirty="0" smtClean="0">
                <a:latin typeface="Helvetica"/>
              </a:rPr>
              <a:t>Helvetica</a:t>
            </a:r>
            <a:r>
              <a:rPr lang="en-GB" sz="2800" dirty="0" smtClean="0">
                <a:latin typeface="Helvetica"/>
              </a:rPr>
              <a:t> </a:t>
            </a:r>
            <a:r>
              <a:rPr lang="en-GB" sz="2800" baseline="30000" dirty="0" smtClean="0">
                <a:latin typeface="Helvetica"/>
              </a:rPr>
              <a:t>28pt</a:t>
            </a:r>
          </a:p>
          <a:p>
            <a:pPr>
              <a:lnSpc>
                <a:spcPts val="2200"/>
              </a:lnSpc>
            </a:pPr>
            <a:r>
              <a:rPr lang="en-GB" sz="2800" kern="0" baseline="30000" dirty="0" smtClean="0">
                <a:latin typeface="Helvetica"/>
              </a:rPr>
              <a:t>2nd</a:t>
            </a:r>
            <a:r>
              <a:rPr lang="en-GB" sz="2800" baseline="30000" dirty="0" smtClean="0">
                <a:latin typeface="Helvetica"/>
              </a:rPr>
              <a:t> </a:t>
            </a:r>
            <a:r>
              <a:rPr lang="en-GB" sz="2800" baseline="30000" dirty="0">
                <a:latin typeface="Helvetica"/>
              </a:rPr>
              <a:t>Headline,</a:t>
            </a:r>
            <a:r>
              <a:rPr lang="en-GB" sz="2800" dirty="0">
                <a:latin typeface="Helvetica"/>
              </a:rPr>
              <a:t> </a:t>
            </a:r>
            <a:r>
              <a:rPr lang="en-GB" sz="2800" baseline="30000" dirty="0">
                <a:latin typeface="Helvetica"/>
              </a:rPr>
              <a:t>Helvetica</a:t>
            </a:r>
            <a:r>
              <a:rPr lang="en-GB" sz="2800" dirty="0">
                <a:latin typeface="Helvetica"/>
              </a:rPr>
              <a:t> </a:t>
            </a:r>
            <a:r>
              <a:rPr lang="en-GB" sz="2800" baseline="30000" dirty="0" smtClean="0">
                <a:latin typeface="Helvetica"/>
              </a:rPr>
              <a:t>28pt</a:t>
            </a:r>
          </a:p>
          <a:p>
            <a:pPr>
              <a:lnSpc>
                <a:spcPts val="2800"/>
              </a:lnSpc>
            </a:pPr>
            <a:endParaRPr lang="en-GB" sz="3600" baseline="30000" dirty="0">
              <a:latin typeface="Helvetica"/>
            </a:endParaRPr>
          </a:p>
          <a:p>
            <a:pPr>
              <a:lnSpc>
                <a:spcPts val="2800"/>
              </a:lnSpc>
            </a:pPr>
            <a:endParaRPr lang="en-GB" sz="3600" baseline="30000" dirty="0" smtClean="0">
              <a:latin typeface="Helvetica"/>
            </a:endParaRPr>
          </a:p>
          <a:p>
            <a:pPr>
              <a:lnSpc>
                <a:spcPts val="2800"/>
              </a:lnSpc>
            </a:pPr>
            <a:r>
              <a:rPr lang="en-GB" sz="3600" baseline="30000" dirty="0" smtClean="0">
                <a:latin typeface="Helvetica"/>
              </a:rPr>
              <a:t> </a:t>
            </a:r>
            <a:endParaRPr lang="en-GB" sz="3600" baseline="30000" dirty="0">
              <a:latin typeface="Helvetica"/>
            </a:endParaRPr>
          </a:p>
        </p:txBody>
      </p:sp>
      <p:sp>
        <p:nvSpPr>
          <p:cNvPr id="7" name="Rectangle 2"/>
          <p:cNvSpPr>
            <a:spLocks noChangeArrowheads="1"/>
          </p:cNvSpPr>
          <p:nvPr/>
        </p:nvSpPr>
        <p:spPr bwMode="auto">
          <a:xfrm>
            <a:off x="674688" y="879475"/>
            <a:ext cx="723741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000" b="1" dirty="0">
                <a:latin typeface="Arial"/>
                <a:cs typeface="Arial"/>
              </a:rPr>
              <a:t>UCL’s history </a:t>
            </a:r>
            <a:r>
              <a:rPr lang="en-GB" sz="3000" b="1" dirty="0" smtClean="0">
                <a:latin typeface="Arial"/>
                <a:cs typeface="Arial"/>
              </a:rPr>
              <a:t>and </a:t>
            </a:r>
            <a:r>
              <a:rPr lang="en-GB" sz="3000" b="1" dirty="0">
                <a:latin typeface="Arial"/>
                <a:cs typeface="Arial"/>
              </a:rPr>
              <a:t>ethos</a:t>
            </a:r>
          </a:p>
        </p:txBody>
      </p:sp>
      <p:pic>
        <p:nvPicPr>
          <p:cNvPr id="10" name="Picture 9" descr="JB-headshot.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4994" y="4277720"/>
            <a:ext cx="1693863" cy="2300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ontent Placeholder 2"/>
          <p:cNvSpPr txBox="1">
            <a:spLocks/>
          </p:cNvSpPr>
          <p:nvPr/>
        </p:nvSpPr>
        <p:spPr bwMode="auto">
          <a:xfrm>
            <a:off x="3070661" y="2733125"/>
            <a:ext cx="5986462" cy="3089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20000"/>
              </a:spcBef>
            </a:pPr>
            <a:r>
              <a:rPr lang="en-US" sz="2000" b="1" dirty="0" smtClean="0"/>
              <a:t>Founded </a:t>
            </a:r>
            <a:r>
              <a:rPr lang="en-US" sz="2000" b="1" dirty="0"/>
              <a:t>in 1826 </a:t>
            </a:r>
            <a:r>
              <a:rPr lang="en-US" sz="2000" dirty="0"/>
              <a:t>to open up higher education in England to those </a:t>
            </a:r>
            <a:r>
              <a:rPr lang="en-US" sz="2000" dirty="0" smtClean="0"/>
              <a:t>previously excluded</a:t>
            </a:r>
          </a:p>
          <a:p>
            <a:pPr>
              <a:spcBef>
                <a:spcPct val="20000"/>
              </a:spcBef>
            </a:pPr>
            <a:endParaRPr lang="en-US" sz="2000" dirty="0"/>
          </a:p>
          <a:p>
            <a:pPr>
              <a:spcBef>
                <a:spcPct val="20000"/>
              </a:spcBef>
            </a:pPr>
            <a:r>
              <a:rPr lang="en-US" sz="2000" dirty="0"/>
              <a:t>By </a:t>
            </a:r>
            <a:r>
              <a:rPr lang="en-US" sz="2000" b="1" dirty="0"/>
              <a:t>1878</a:t>
            </a:r>
            <a:r>
              <a:rPr lang="en-US" sz="2000" dirty="0"/>
              <a:t>, </a:t>
            </a:r>
            <a:r>
              <a:rPr lang="en-US" sz="2000" b="1" dirty="0" smtClean="0"/>
              <a:t>first </a:t>
            </a:r>
            <a:r>
              <a:rPr lang="en-US" sz="2000" b="1" dirty="0"/>
              <a:t>English university</a:t>
            </a:r>
            <a:r>
              <a:rPr lang="en-US" sz="2000" dirty="0"/>
              <a:t> to </a:t>
            </a:r>
            <a:r>
              <a:rPr lang="en-US" sz="2000" dirty="0" smtClean="0"/>
              <a:t>admit </a:t>
            </a:r>
            <a:r>
              <a:rPr lang="en-US" sz="2000" b="1" dirty="0" smtClean="0"/>
              <a:t>female </a:t>
            </a:r>
            <a:r>
              <a:rPr lang="en-US" sz="2000" b="1" dirty="0"/>
              <a:t>students </a:t>
            </a:r>
            <a:r>
              <a:rPr lang="en-US" sz="2000" b="1" dirty="0" smtClean="0"/>
              <a:t>on </a:t>
            </a:r>
            <a:r>
              <a:rPr lang="en-US" sz="2000" b="1" dirty="0"/>
              <a:t>equal terms</a:t>
            </a:r>
            <a:r>
              <a:rPr lang="en-US" sz="2000" dirty="0"/>
              <a:t> with men</a:t>
            </a:r>
          </a:p>
          <a:p>
            <a:pPr>
              <a:spcBef>
                <a:spcPct val="20000"/>
              </a:spcBef>
            </a:pPr>
            <a:endParaRPr lang="en-US" sz="2000" dirty="0"/>
          </a:p>
          <a:p>
            <a:pPr>
              <a:spcBef>
                <a:spcPct val="20000"/>
              </a:spcBef>
            </a:pPr>
            <a:r>
              <a:rPr lang="en-US" sz="2000" dirty="0"/>
              <a:t>Our </a:t>
            </a:r>
            <a:r>
              <a:rPr lang="en-US" sz="2000" b="1" dirty="0"/>
              <a:t>founding </a:t>
            </a:r>
            <a:r>
              <a:rPr lang="en-US" sz="2000" b="1" dirty="0" smtClean="0"/>
              <a:t>principles</a:t>
            </a:r>
            <a:r>
              <a:rPr lang="en-US" sz="2000" dirty="0" smtClean="0"/>
              <a:t> - </a:t>
            </a:r>
            <a:r>
              <a:rPr lang="en-US" sz="2000" b="1" dirty="0" smtClean="0"/>
              <a:t>academic </a:t>
            </a:r>
            <a:br>
              <a:rPr lang="en-US" sz="2000" b="1" dirty="0" smtClean="0"/>
            </a:br>
            <a:r>
              <a:rPr lang="en-US" sz="2000" b="1" dirty="0" smtClean="0"/>
              <a:t>excellence</a:t>
            </a:r>
            <a:r>
              <a:rPr lang="en-US" sz="2000" dirty="0" smtClean="0"/>
              <a:t> </a:t>
            </a:r>
            <a:r>
              <a:rPr lang="en-US" sz="2000" dirty="0"/>
              <a:t>and research </a:t>
            </a:r>
            <a:r>
              <a:rPr lang="en-US" sz="2000" b="1" dirty="0" smtClean="0"/>
              <a:t>addressing </a:t>
            </a:r>
            <a:r>
              <a:rPr lang="en-US" sz="2000" b="1" dirty="0"/>
              <a:t>real-world problems </a:t>
            </a:r>
            <a:r>
              <a:rPr lang="en-US" sz="2000" dirty="0" smtClean="0"/>
              <a:t>- continue today</a:t>
            </a:r>
          </a:p>
          <a:p>
            <a:pPr>
              <a:spcBef>
                <a:spcPct val="20000"/>
              </a:spcBef>
            </a:pPr>
            <a:endParaRPr lang="en-US" sz="2000" dirty="0"/>
          </a:p>
          <a:p>
            <a:pPr>
              <a:spcBef>
                <a:spcPct val="20000"/>
              </a:spcBef>
            </a:pPr>
            <a:r>
              <a:rPr lang="en-US" sz="2000" dirty="0"/>
              <a:t>H</a:t>
            </a:r>
            <a:r>
              <a:rPr lang="en-US" sz="2000" dirty="0" smtClean="0"/>
              <a:t>ouses auto-icon of famous philosopher and jurist </a:t>
            </a:r>
            <a:r>
              <a:rPr lang="en-US" sz="2000" b="1" dirty="0" smtClean="0"/>
              <a:t>Jeremy Bentham</a:t>
            </a:r>
            <a:r>
              <a:rPr lang="en-US" sz="2000" dirty="0"/>
              <a:t> </a:t>
            </a:r>
            <a:r>
              <a:rPr lang="en-US" sz="2000" dirty="0" smtClean="0"/>
              <a:t>– UCL’s “spiritual founder”</a:t>
            </a: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8490" y="1677947"/>
            <a:ext cx="1660367" cy="2325291"/>
          </a:xfrm>
          <a:prstGeom prst="rect">
            <a:avLst/>
          </a:prstGeom>
        </p:spPr>
      </p:pic>
      <p:sp>
        <p:nvSpPr>
          <p:cNvPr id="5" name="TextBox 4"/>
          <p:cNvSpPr txBox="1"/>
          <p:nvPr/>
        </p:nvSpPr>
        <p:spPr>
          <a:xfrm>
            <a:off x="5515276" y="6301009"/>
            <a:ext cx="3541847" cy="553998"/>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Images: </a:t>
            </a:r>
            <a:r>
              <a:rPr lang="en-US" sz="1000" dirty="0" smtClean="0">
                <a:latin typeface="Arial" panose="020B0604020202020204" pitchFamily="34" charset="0"/>
                <a:cs typeface="Arial" panose="020B0604020202020204" pitchFamily="34" charset="0"/>
              </a:rPr>
              <a:t>UCL </a:t>
            </a:r>
            <a:r>
              <a:rPr lang="en-US" sz="1000" dirty="0">
                <a:latin typeface="Arial" panose="020B0604020202020204" pitchFamily="34" charset="0"/>
                <a:cs typeface="Arial" panose="020B0604020202020204" pitchFamily="34" charset="0"/>
              </a:rPr>
              <a:t>Institute for Women's </a:t>
            </a:r>
            <a:r>
              <a:rPr lang="en-US" sz="1000" dirty="0" smtClean="0">
                <a:latin typeface="Arial" panose="020B0604020202020204" pitchFamily="34" charset="0"/>
                <a:cs typeface="Arial" panose="020B0604020202020204" pitchFamily="34" charset="0"/>
              </a:rPr>
              <a:t>Health by Matt Clayton; </a:t>
            </a:r>
            <a:r>
              <a:rPr lang="en-GB" sz="1000" dirty="0" smtClean="0">
                <a:latin typeface="Arial" panose="020B0604020202020204" pitchFamily="34" charset="0"/>
                <a:cs typeface="Arial" panose="020B0604020202020204" pitchFamily="34" charset="0"/>
              </a:rPr>
              <a:t>Jeremy </a:t>
            </a:r>
            <a:r>
              <a:rPr lang="en-GB" sz="1000" dirty="0">
                <a:latin typeface="Arial" panose="020B0604020202020204" pitchFamily="34" charset="0"/>
                <a:cs typeface="Arial" panose="020B0604020202020204" pitchFamily="34" charset="0"/>
              </a:rPr>
              <a:t>Bentham, by Henry William </a:t>
            </a:r>
            <a:r>
              <a:rPr lang="en-GB" sz="1000" dirty="0" err="1" smtClean="0">
                <a:latin typeface="Arial" panose="020B0604020202020204" pitchFamily="34" charset="0"/>
                <a:cs typeface="Arial" panose="020B0604020202020204" pitchFamily="34" charset="0"/>
              </a:rPr>
              <a:t>Pickersgill</a:t>
            </a:r>
            <a:endParaRPr lang="en-US"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694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5" name="Rectangle 2"/>
          <p:cNvSpPr>
            <a:spLocks noChangeArrowheads="1"/>
          </p:cNvSpPr>
          <p:nvPr/>
        </p:nvSpPr>
        <p:spPr bwMode="auto">
          <a:xfrm>
            <a:off x="496394" y="1066714"/>
            <a:ext cx="8267777" cy="13849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smtClean="0">
                <a:solidFill>
                  <a:srgbClr val="4B384C"/>
                </a:solidFill>
                <a:latin typeface="Arial"/>
                <a:cs typeface="Arial"/>
              </a:rPr>
              <a:t>2 (ii) Examples of UCL partnerships </a:t>
            </a:r>
            <a:r>
              <a:rPr lang="en-US" sz="2400" b="1" dirty="0">
                <a:solidFill>
                  <a:srgbClr val="4B384C"/>
                </a:solidFill>
                <a:latin typeface="Arial"/>
                <a:cs typeface="Arial"/>
              </a:rPr>
              <a:t>with universities, </a:t>
            </a:r>
            <a:r>
              <a:rPr lang="en-US" sz="2400" b="1" dirty="0" err="1">
                <a:solidFill>
                  <a:srgbClr val="4B384C"/>
                </a:solidFill>
                <a:latin typeface="Arial"/>
                <a:cs typeface="Arial"/>
              </a:rPr>
              <a:t>organisations</a:t>
            </a:r>
            <a:r>
              <a:rPr lang="en-US" sz="2400" b="1" dirty="0">
                <a:solidFill>
                  <a:srgbClr val="4B384C"/>
                </a:solidFill>
                <a:latin typeface="Arial"/>
                <a:cs typeface="Arial"/>
              </a:rPr>
              <a:t> and </a:t>
            </a:r>
            <a:r>
              <a:rPr lang="en-US" sz="2400" b="1" dirty="0" smtClean="0">
                <a:solidFill>
                  <a:srgbClr val="4B384C"/>
                </a:solidFill>
                <a:latin typeface="Arial"/>
                <a:cs typeface="Arial"/>
              </a:rPr>
              <a:t>industries:</a:t>
            </a:r>
            <a:endParaRPr lang="en-US" sz="2400" b="1" dirty="0">
              <a:solidFill>
                <a:srgbClr val="4B384C"/>
              </a:solidFill>
              <a:latin typeface="Arial"/>
              <a:cs typeface="Arial"/>
            </a:endParaRP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
        <p:nvSpPr>
          <p:cNvPr id="2" name="TextBox 1"/>
          <p:cNvSpPr txBox="1"/>
          <p:nvPr/>
        </p:nvSpPr>
        <p:spPr>
          <a:xfrm>
            <a:off x="595424" y="1988512"/>
            <a:ext cx="7389628"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Peking University </a:t>
            </a:r>
            <a:r>
              <a:rPr lang="en-US" dirty="0" smtClean="0">
                <a:latin typeface="Arial" panose="020B0604020202020204" pitchFamily="34" charset="0"/>
                <a:cs typeface="Arial" panose="020B0604020202020204" pitchFamily="34" charset="0"/>
              </a:rPr>
              <a:t>(multi-disciplinary, cross-faculty collaborations, e.g</a:t>
            </a:r>
            <a:r>
              <a:rPr lang="en-US" dirty="0">
                <a:latin typeface="Arial" panose="020B0604020202020204" pitchFamily="34" charset="0"/>
                <a:cs typeface="Arial" panose="020B0604020202020204" pitchFamily="34" charset="0"/>
              </a:rPr>
              <a:t>. UCL School of Management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PKU’s National School of Development </a:t>
            </a:r>
            <a:r>
              <a:rPr lang="en-US" dirty="0" smtClean="0">
                <a:latin typeface="Arial" panose="020B0604020202020204" pitchFamily="34" charset="0"/>
                <a:cs typeface="Arial" panose="020B0604020202020204" pitchFamily="34" charset="0"/>
              </a:rPr>
              <a:t>running the Beijing </a:t>
            </a:r>
            <a:r>
              <a:rPr lang="en-US" dirty="0">
                <a:latin typeface="Arial" panose="020B0604020202020204" pitchFamily="34" charset="0"/>
                <a:cs typeface="Arial" panose="020B0604020202020204" pitchFamily="34" charset="0"/>
              </a:rPr>
              <a:t>International </a:t>
            </a:r>
            <a:r>
              <a:rPr lang="en-US" dirty="0" smtClean="0">
                <a:latin typeface="Arial" panose="020B0604020202020204" pitchFamily="34" charset="0"/>
                <a:cs typeface="Arial" panose="020B0604020202020204" pitchFamily="34" charset="0"/>
              </a:rPr>
              <a:t>MBA)</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The University of Toronto </a:t>
            </a:r>
            <a:r>
              <a:rPr lang="en-US" dirty="0">
                <a:latin typeface="Arial" panose="020B0604020202020204" pitchFamily="34" charset="0"/>
                <a:cs typeface="Arial" panose="020B0604020202020204" pitchFamily="34" charset="0"/>
              </a:rPr>
              <a:t>(UCL-U of T joint funding scheme to support collaborative research and education initiatives</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Alliance4Tech</a:t>
            </a:r>
            <a:r>
              <a:rPr lang="en-US" dirty="0" smtClean="0">
                <a:latin typeface="Arial" panose="020B0604020202020204" pitchFamily="34" charset="0"/>
                <a:cs typeface="Arial" panose="020B0604020202020204" pitchFamily="34" charset="0"/>
              </a:rPr>
              <a:t> (UCL Engineering created ‘campus without borders’ with leading technical institutions in Italy, France and Germany)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Africa Health Research Institute </a:t>
            </a:r>
            <a:r>
              <a:rPr lang="en-US" dirty="0" smtClean="0">
                <a:latin typeface="Arial" panose="020B0604020202020204" pitchFamily="34" charset="0"/>
                <a:cs typeface="Arial" panose="020B0604020202020204" pitchFamily="34" charset="0"/>
              </a:rPr>
              <a:t>(UCL is significant academic partner to new institute in South Africa researching TB and HIV)</a:t>
            </a: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Santander Universities </a:t>
            </a:r>
            <a:r>
              <a:rPr lang="en-US" dirty="0" smtClean="0">
                <a:latin typeface="Arial" panose="020B0604020202020204" pitchFamily="34" charset="0"/>
                <a:cs typeface="Arial" panose="020B0604020202020204" pitchFamily="34" charset="0"/>
              </a:rPr>
              <a:t>(e.g. Research Catalyst Award collaborations in Latin America)</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646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4295776"/>
            <a:ext cx="377189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8" descr="Image result for paris"/>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 y="509588"/>
            <a:ext cx="37623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1"/>
          <p:cNvSpPr>
            <a:spLocks noGrp="1"/>
          </p:cNvSpPr>
          <p:nvPr>
            <p:ph type="title"/>
          </p:nvPr>
        </p:nvSpPr>
        <p:spPr>
          <a:xfrm>
            <a:off x="4224338" y="1211261"/>
            <a:ext cx="5211762" cy="630238"/>
          </a:xfrm>
        </p:spPr>
        <p:txBody>
          <a:bodyPr>
            <a:noAutofit/>
          </a:bodyPr>
          <a:lstStyle/>
          <a:p>
            <a:pPr algn="l"/>
            <a:r>
              <a:rPr lang="en-GB" altLang="en-US" sz="2800" b="1" dirty="0" smtClean="0">
                <a:solidFill>
                  <a:srgbClr val="4B384C"/>
                </a:solidFill>
                <a:latin typeface="Arial" panose="020B0604020202020204" pitchFamily="34" charset="0"/>
                <a:cs typeface="Arial" panose="020B0604020202020204" pitchFamily="34" charset="0"/>
              </a:rPr>
              <a:t>UCL Cities </a:t>
            </a:r>
            <a:br>
              <a:rPr lang="en-GB" altLang="en-US" sz="2800" b="1" dirty="0" smtClean="0">
                <a:solidFill>
                  <a:srgbClr val="4B384C"/>
                </a:solidFill>
                <a:latin typeface="Arial" panose="020B0604020202020204" pitchFamily="34" charset="0"/>
                <a:cs typeface="Arial" panose="020B0604020202020204" pitchFamily="34" charset="0"/>
              </a:rPr>
            </a:br>
            <a:r>
              <a:rPr lang="en-GB" altLang="en-US" sz="2800" b="1" dirty="0" smtClean="0">
                <a:solidFill>
                  <a:srgbClr val="4B384C"/>
                </a:solidFill>
                <a:latin typeface="Arial" panose="020B0604020202020204" pitchFamily="34" charset="0"/>
                <a:cs typeface="Arial" panose="020B0604020202020204" pitchFamily="34" charset="0"/>
              </a:rPr>
              <a:t>Partnerships Programme</a:t>
            </a:r>
          </a:p>
        </p:txBody>
      </p:sp>
      <p:pic>
        <p:nvPicPr>
          <p:cNvPr id="31749" name="Picture 1"/>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bwMode="auto">
          <a:xfrm>
            <a:off x="0" y="2439987"/>
            <a:ext cx="3771899"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4552950"/>
            <a:ext cx="3771899" cy="74613"/>
          </a:xfrm>
          <a:prstGeom prst="rect">
            <a:avLst/>
          </a:prstGeom>
          <a:solidFill>
            <a:srgbClr val="4B38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extBox 1"/>
          <p:cNvSpPr txBox="1"/>
          <p:nvPr/>
        </p:nvSpPr>
        <p:spPr>
          <a:xfrm>
            <a:off x="4224338" y="2379663"/>
            <a:ext cx="4367212" cy="4524315"/>
          </a:xfrm>
          <a:prstGeom prst="rect">
            <a:avLst/>
          </a:prstGeom>
          <a:noFill/>
        </p:spPr>
        <p:txBody>
          <a:bodyPr>
            <a:spAutoFit/>
          </a:bodyPr>
          <a:lstStyle/>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I</a:t>
            </a:r>
            <a:r>
              <a:rPr lang="en-GB" dirty="0" smtClean="0">
                <a:latin typeface="Arial" panose="020B0604020202020204" pitchFamily="34" charset="0"/>
                <a:cs typeface="Arial" panose="020B0604020202020204" pitchFamily="34" charset="0"/>
              </a:rPr>
              <a:t>nitiative which </a:t>
            </a:r>
            <a:r>
              <a:rPr lang="en-GB" dirty="0">
                <a:latin typeface="Arial" panose="020B0604020202020204" pitchFamily="34" charset="0"/>
                <a:cs typeface="Arial" panose="020B0604020202020204" pitchFamily="34" charset="0"/>
              </a:rPr>
              <a:t>supports, funds and promotes academic collaborations in research and teaching with partners in global cities.</a:t>
            </a:r>
          </a:p>
          <a:p>
            <a:pPr>
              <a:defRP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Activity </a:t>
            </a:r>
            <a:r>
              <a:rPr lang="en-GB" dirty="0" smtClean="0">
                <a:latin typeface="Arial" panose="020B0604020202020204" pitchFamily="34" charset="0"/>
                <a:cs typeface="Arial" panose="020B0604020202020204" pitchFamily="34" charset="0"/>
              </a:rPr>
              <a:t>began in </a:t>
            </a:r>
            <a:r>
              <a:rPr lang="en-GB" dirty="0">
                <a:latin typeface="Arial" panose="020B0604020202020204" pitchFamily="34" charset="0"/>
                <a:cs typeface="Arial" panose="020B0604020202020204" pitchFamily="34" charset="0"/>
              </a:rPr>
              <a:t>Rome, followed by Paris, under the leadership of two Academic Directors</a:t>
            </a:r>
            <a:r>
              <a:rPr lang="en-GB"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smtClean="0">
                <a:latin typeface="Arial" panose="020B0604020202020204" pitchFamily="34" charset="0"/>
                <a:cs typeface="Arial" panose="020B0604020202020204" pitchFamily="34" charset="0"/>
              </a:rPr>
              <a:t>Offers </a:t>
            </a:r>
            <a:r>
              <a:rPr lang="en-US" dirty="0">
                <a:latin typeface="Arial" panose="020B0604020202020204" pitchFamily="34" charset="0"/>
                <a:cs typeface="Arial" panose="020B0604020202020204" pitchFamily="34" charset="0"/>
              </a:rPr>
              <a:t>seed funding over the three years of the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in each </a:t>
            </a:r>
            <a:r>
              <a:rPr lang="en-US" dirty="0" smtClean="0">
                <a:latin typeface="Arial" panose="020B0604020202020204" pitchFamily="34" charset="0"/>
                <a:cs typeface="Arial" panose="020B0604020202020204" pitchFamily="34" charset="0"/>
              </a:rPr>
              <a:t>city.</a:t>
            </a:r>
          </a:p>
          <a:p>
            <a:pPr marL="285750" indent="-285750">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smtClean="0">
                <a:latin typeface="Arial" panose="020B0604020202020204" pitchFamily="34" charset="0"/>
                <a:cs typeface="Arial" panose="020B0604020202020204" pitchFamily="34" charset="0"/>
              </a:rPr>
              <a:t>UCL academics are currently invited to propose a third city for the next cycle. </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p:txBody>
      </p:sp>
      <p:pic>
        <p:nvPicPr>
          <p:cNvPr id="9" name="Picture 8"/>
          <p:cNvPicPr>
            <a:picLocks/>
          </p:cNvPicPr>
          <p:nvPr/>
        </p:nvPicPr>
        <p:blipFill>
          <a:blip r:embed="rId6"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10" name="Rectangle 9"/>
          <p:cNvSpPr/>
          <p:nvPr/>
        </p:nvSpPr>
        <p:spPr>
          <a:xfrm>
            <a:off x="-9525" y="2439987"/>
            <a:ext cx="3762373" cy="65088"/>
          </a:xfrm>
          <a:prstGeom prst="rect">
            <a:avLst/>
          </a:prstGeom>
          <a:solidFill>
            <a:srgbClr val="4B38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6944123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3447" y="377998"/>
            <a:ext cx="3724835" cy="6480001"/>
          </a:xfrm>
          <a:prstGeom prst="rect">
            <a:avLst/>
          </a:prstGeom>
        </p:spPr>
      </p:pic>
      <p:pic>
        <p:nvPicPr>
          <p:cNvPr id="4" name="Picture 3"/>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10" name="Rectangle 2"/>
          <p:cNvSpPr>
            <a:spLocks noChangeArrowheads="1"/>
          </p:cNvSpPr>
          <p:nvPr/>
        </p:nvSpPr>
        <p:spPr bwMode="auto">
          <a:xfrm>
            <a:off x="3960455" y="971990"/>
            <a:ext cx="4934478" cy="13849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b="1" dirty="0" smtClean="0">
                <a:solidFill>
                  <a:srgbClr val="003D4C"/>
                </a:solidFill>
                <a:latin typeface="Arial"/>
                <a:cs typeface="Arial"/>
              </a:rPr>
              <a:t>3. Increasing </a:t>
            </a:r>
            <a:r>
              <a:rPr lang="en-US" sz="2800" b="1" dirty="0">
                <a:solidFill>
                  <a:srgbClr val="003D4C"/>
                </a:solidFill>
                <a:latin typeface="Arial"/>
                <a:cs typeface="Arial"/>
              </a:rPr>
              <a:t>independent research capability around the </a:t>
            </a:r>
            <a:r>
              <a:rPr lang="en-US" sz="2800" b="1" dirty="0" smtClean="0">
                <a:solidFill>
                  <a:srgbClr val="003D4C"/>
                </a:solidFill>
                <a:latin typeface="Arial"/>
                <a:cs typeface="Arial"/>
              </a:rPr>
              <a:t>world</a:t>
            </a:r>
            <a:endParaRPr lang="en-US" sz="2800" dirty="0">
              <a:solidFill>
                <a:srgbClr val="003D4C"/>
              </a:solidFill>
              <a:latin typeface="Arial"/>
              <a:cs typeface="Arial"/>
            </a:endParaRPr>
          </a:p>
        </p:txBody>
      </p:sp>
      <p:sp>
        <p:nvSpPr>
          <p:cNvPr id="7" name="Rectangle 2"/>
          <p:cNvSpPr>
            <a:spLocks noChangeArrowheads="1"/>
          </p:cNvSpPr>
          <p:nvPr/>
        </p:nvSpPr>
        <p:spPr bwMode="auto">
          <a:xfrm>
            <a:off x="3855308" y="2387116"/>
            <a:ext cx="5288692" cy="44012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000" dirty="0" smtClean="0">
                <a:solidFill>
                  <a:srgbClr val="003D4C"/>
                </a:solidFill>
                <a:latin typeface="Arial"/>
                <a:cs typeface="Arial"/>
              </a:rPr>
              <a:t>	Some examples at UCL:</a:t>
            </a:r>
            <a:endParaRPr lang="en-US" sz="2000" dirty="0">
              <a:solidFill>
                <a:srgbClr val="003D4C"/>
              </a:solidFill>
              <a:latin typeface="Arial"/>
              <a:cs typeface="Arial"/>
            </a:endParaRPr>
          </a:p>
          <a:p>
            <a:endParaRPr lang="en-US" sz="2000" dirty="0" smtClean="0">
              <a:solidFill>
                <a:srgbClr val="003D4C"/>
              </a:solidFill>
              <a:latin typeface="Arial"/>
              <a:cs typeface="Arial"/>
            </a:endParaRPr>
          </a:p>
          <a:p>
            <a:pPr lvl="1"/>
            <a:r>
              <a:rPr lang="en-US" sz="2000" dirty="0" smtClean="0">
                <a:solidFill>
                  <a:srgbClr val="003D4C"/>
                </a:solidFill>
                <a:latin typeface="Arial"/>
                <a:cs typeface="Arial"/>
              </a:rPr>
              <a:t>South Africa Studentships (2018)</a:t>
            </a:r>
          </a:p>
          <a:p>
            <a:pPr marL="742950" lvl="1" indent="-285750" fontAlgn="base">
              <a:buFont typeface="Arial" panose="020B0604020202020204" pitchFamily="34" charset="0"/>
              <a:buChar char="•"/>
            </a:pPr>
            <a:r>
              <a:rPr lang="en-US" dirty="0" smtClean="0">
                <a:solidFill>
                  <a:srgbClr val="003D4C"/>
                </a:solidFill>
                <a:latin typeface="Arial" panose="020B0604020202020204" pitchFamily="34" charset="0"/>
                <a:cs typeface="Arial" panose="020B0604020202020204" pitchFamily="34" charset="0"/>
              </a:rPr>
              <a:t>Funding was made available via </a:t>
            </a:r>
            <a:r>
              <a:rPr lang="en-US" dirty="0">
                <a:solidFill>
                  <a:srgbClr val="003D4C"/>
                </a:solidFill>
                <a:latin typeface="Arial" panose="020B0604020202020204" pitchFamily="34" charset="0"/>
                <a:cs typeface="Arial" panose="020B0604020202020204" pitchFamily="34" charset="0"/>
              </a:rPr>
              <a:t>the Division of Infection and </a:t>
            </a:r>
            <a:r>
              <a:rPr lang="en-US" dirty="0" smtClean="0">
                <a:solidFill>
                  <a:srgbClr val="003D4C"/>
                </a:solidFill>
                <a:latin typeface="Arial" panose="020B0604020202020204" pitchFamily="34" charset="0"/>
                <a:cs typeface="Arial" panose="020B0604020202020204" pitchFamily="34" charset="0"/>
              </a:rPr>
              <a:t>Immunity </a:t>
            </a:r>
            <a:r>
              <a:rPr lang="en-US" dirty="0">
                <a:solidFill>
                  <a:srgbClr val="003D4C"/>
                </a:solidFill>
                <a:latin typeface="Arial" panose="020B0604020202020204" pitchFamily="34" charset="0"/>
                <a:cs typeface="Arial" panose="020B0604020202020204" pitchFamily="34" charset="0"/>
              </a:rPr>
              <a:t>for South African students to study at </a:t>
            </a:r>
            <a:r>
              <a:rPr lang="en-US" dirty="0" smtClean="0">
                <a:solidFill>
                  <a:srgbClr val="003D4C"/>
                </a:solidFill>
                <a:latin typeface="Arial" panose="020B0604020202020204" pitchFamily="34" charset="0"/>
                <a:cs typeface="Arial" panose="020B0604020202020204" pitchFamily="34" charset="0"/>
              </a:rPr>
              <a:t>UCL</a:t>
            </a:r>
            <a:endParaRPr lang="en-US" dirty="0">
              <a:solidFill>
                <a:srgbClr val="003D4C"/>
              </a:solidFill>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US" dirty="0">
                <a:solidFill>
                  <a:srgbClr val="003D4C"/>
                </a:solidFill>
                <a:latin typeface="Arial" panose="020B0604020202020204" pitchFamily="34" charset="0"/>
                <a:cs typeface="Arial" panose="020B0604020202020204" pitchFamily="34" charset="0"/>
              </a:rPr>
              <a:t>T</a:t>
            </a:r>
            <a:r>
              <a:rPr lang="en-US" dirty="0" smtClean="0">
                <a:solidFill>
                  <a:srgbClr val="003D4C"/>
                </a:solidFill>
                <a:latin typeface="Arial" panose="020B0604020202020204" pitchFamily="34" charset="0"/>
                <a:cs typeface="Arial" panose="020B0604020202020204" pitchFamily="34" charset="0"/>
              </a:rPr>
              <a:t>hree </a:t>
            </a:r>
            <a:r>
              <a:rPr lang="en-US" dirty="0">
                <a:solidFill>
                  <a:srgbClr val="003D4C"/>
                </a:solidFill>
                <a:latin typeface="Arial" panose="020B0604020202020204" pitchFamily="34" charset="0"/>
                <a:cs typeface="Arial" panose="020B0604020202020204" pitchFamily="34" charset="0"/>
              </a:rPr>
              <a:t>MSc </a:t>
            </a:r>
            <a:r>
              <a:rPr lang="en-US" dirty="0" smtClean="0">
                <a:solidFill>
                  <a:srgbClr val="003D4C"/>
                </a:solidFill>
                <a:latin typeface="Arial" panose="020B0604020202020204" pitchFamily="34" charset="0"/>
                <a:cs typeface="Arial" panose="020B0604020202020204" pitchFamily="34" charset="0"/>
              </a:rPr>
              <a:t>studentships are </a:t>
            </a:r>
            <a:r>
              <a:rPr lang="en-US" dirty="0">
                <a:solidFill>
                  <a:srgbClr val="003D4C"/>
                </a:solidFill>
                <a:latin typeface="Arial" panose="020B0604020202020204" pitchFamily="34" charset="0"/>
                <a:cs typeface="Arial" panose="020B0604020202020204" pitchFamily="34" charset="0"/>
              </a:rPr>
              <a:t>available - one a year from 2018/19 - and one PhD </a:t>
            </a:r>
            <a:r>
              <a:rPr lang="en-US" dirty="0" smtClean="0">
                <a:solidFill>
                  <a:srgbClr val="003D4C"/>
                </a:solidFill>
                <a:latin typeface="Arial" panose="020B0604020202020204" pitchFamily="34" charset="0"/>
                <a:cs typeface="Arial" panose="020B0604020202020204" pitchFamily="34" charset="0"/>
              </a:rPr>
              <a:t>studentship starting in 2018</a:t>
            </a:r>
          </a:p>
          <a:p>
            <a:pPr fontAlgn="base"/>
            <a:endParaRPr lang="en-US" sz="2000" dirty="0">
              <a:solidFill>
                <a:srgbClr val="003D4C"/>
              </a:solidFill>
              <a:latin typeface="Arial"/>
              <a:cs typeface="Arial"/>
            </a:endParaRPr>
          </a:p>
          <a:p>
            <a:pPr lvl="1"/>
            <a:r>
              <a:rPr lang="en-US" sz="2000" dirty="0">
                <a:solidFill>
                  <a:srgbClr val="003D4C"/>
                </a:solidFill>
                <a:latin typeface="Arial"/>
                <a:cs typeface="Arial"/>
              </a:rPr>
              <a:t>Council for At-Risk </a:t>
            </a:r>
            <a:r>
              <a:rPr lang="en-US" sz="2000" dirty="0" smtClean="0">
                <a:solidFill>
                  <a:srgbClr val="003D4C"/>
                </a:solidFill>
                <a:latin typeface="Arial"/>
                <a:cs typeface="Arial"/>
              </a:rPr>
              <a:t>Academics (Cara)</a:t>
            </a:r>
          </a:p>
          <a:p>
            <a:pPr marL="800100" lvl="1" indent="-342900">
              <a:buFont typeface="Arial" panose="020B0604020202020204" pitchFamily="34" charset="0"/>
              <a:buChar char="•"/>
            </a:pPr>
            <a:r>
              <a:rPr lang="en-US" dirty="0" smtClean="0">
                <a:solidFill>
                  <a:srgbClr val="003D4C"/>
                </a:solidFill>
                <a:latin typeface="Arial"/>
                <a:cs typeface="Arial"/>
              </a:rPr>
              <a:t>Supported by UCL since </a:t>
            </a:r>
            <a:r>
              <a:rPr lang="en-US" dirty="0">
                <a:solidFill>
                  <a:srgbClr val="003D4C"/>
                </a:solidFill>
                <a:latin typeface="Arial"/>
                <a:cs typeface="Arial"/>
              </a:rPr>
              <a:t>2006, </a:t>
            </a:r>
            <a:r>
              <a:rPr lang="en-US" dirty="0" smtClean="0">
                <a:solidFill>
                  <a:srgbClr val="003D4C"/>
                </a:solidFill>
                <a:latin typeface="Arial"/>
                <a:cs typeface="Arial"/>
              </a:rPr>
              <a:t>enabling at-risk academics to </a:t>
            </a:r>
            <a:r>
              <a:rPr lang="en-US" dirty="0">
                <a:solidFill>
                  <a:srgbClr val="003D4C"/>
                </a:solidFill>
                <a:latin typeface="Arial"/>
                <a:cs typeface="Arial"/>
              </a:rPr>
              <a:t>continue </a:t>
            </a:r>
            <a:r>
              <a:rPr lang="en-US" dirty="0" smtClean="0">
                <a:solidFill>
                  <a:srgbClr val="003D4C"/>
                </a:solidFill>
                <a:latin typeface="Arial"/>
                <a:cs typeface="Arial"/>
              </a:rPr>
              <a:t>research when no longer safe </a:t>
            </a:r>
            <a:r>
              <a:rPr lang="en-US" dirty="0">
                <a:solidFill>
                  <a:srgbClr val="003D4C"/>
                </a:solidFill>
                <a:latin typeface="Arial"/>
                <a:cs typeface="Arial"/>
              </a:rPr>
              <a:t>in their home country</a:t>
            </a:r>
          </a:p>
          <a:p>
            <a:pPr marL="342900" indent="-342900">
              <a:buFont typeface="Arial" panose="020B0604020202020204" pitchFamily="34" charset="0"/>
              <a:buChar char="•"/>
            </a:pPr>
            <a:endParaRPr lang="en-US" dirty="0">
              <a:solidFill>
                <a:srgbClr val="003D4C"/>
              </a:solidFill>
              <a:latin typeface="Arial"/>
              <a:cs typeface="Arial"/>
            </a:endParaRPr>
          </a:p>
        </p:txBody>
      </p:sp>
      <p:sp>
        <p:nvSpPr>
          <p:cNvPr id="11" name="TextBox 10"/>
          <p:cNvSpPr txBox="1"/>
          <p:nvPr/>
        </p:nvSpPr>
        <p:spPr>
          <a:xfrm>
            <a:off x="298369" y="6186725"/>
            <a:ext cx="3221502" cy="400110"/>
          </a:xfrm>
          <a:prstGeom prst="rect">
            <a:avLst/>
          </a:prstGeom>
          <a:noFill/>
        </p:spPr>
        <p:txBody>
          <a:bodyPr wrap="square" rtlCol="0">
            <a:spAutoFit/>
          </a:bodyPr>
          <a:lstStyle/>
          <a:p>
            <a:pPr algn="r"/>
            <a:r>
              <a:rPr lang="en-US" sz="1000" dirty="0" smtClean="0">
                <a:solidFill>
                  <a:schemeClr val="bg1"/>
                </a:solidFill>
                <a:latin typeface="Arial" panose="020B0604020202020204" pitchFamily="34" charset="0"/>
                <a:cs typeface="Arial" panose="020B0604020202020204" pitchFamily="34" charset="0"/>
              </a:rPr>
              <a:t>African Voices “Question Time” event</a:t>
            </a:r>
          </a:p>
          <a:p>
            <a:pPr algn="r"/>
            <a:r>
              <a:rPr lang="en-US" sz="1000" dirty="0" smtClean="0">
                <a:solidFill>
                  <a:schemeClr val="bg1"/>
                </a:solidFill>
                <a:latin typeface="Arial" panose="020B0604020202020204" pitchFamily="34" charset="0"/>
                <a:cs typeface="Arial" panose="020B0604020202020204" pitchFamily="34" charset="0"/>
              </a:rPr>
              <a:t>(Image</a:t>
            </a:r>
            <a:r>
              <a:rPr lang="en-US" sz="1000" dirty="0">
                <a:solidFill>
                  <a:schemeClr val="bg1"/>
                </a:solidFill>
                <a:latin typeface="Arial" panose="020B0604020202020204" pitchFamily="34" charset="0"/>
                <a:cs typeface="Arial" panose="020B0604020202020204" pitchFamily="34" charset="0"/>
              </a:rPr>
              <a:t>: </a:t>
            </a:r>
            <a:r>
              <a:rPr lang="en-US" sz="1000" dirty="0" smtClean="0">
                <a:solidFill>
                  <a:schemeClr val="bg1"/>
                </a:solidFill>
                <a:latin typeface="Arial" panose="020B0604020202020204" pitchFamily="34" charset="0"/>
                <a:cs typeface="Arial" panose="020B0604020202020204" pitchFamily="34" charset="0"/>
              </a:rPr>
              <a:t>Jacqueline Lau)</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667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10" name="Rectangle 2"/>
          <p:cNvSpPr>
            <a:spLocks noChangeArrowheads="1"/>
          </p:cNvSpPr>
          <p:nvPr/>
        </p:nvSpPr>
        <p:spPr bwMode="auto">
          <a:xfrm>
            <a:off x="4056173" y="981880"/>
            <a:ext cx="5087827" cy="13849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b="1" dirty="0">
                <a:solidFill>
                  <a:srgbClr val="4B3866"/>
                </a:solidFill>
                <a:latin typeface="Arial"/>
                <a:cs typeface="Arial"/>
              </a:rPr>
              <a:t>4. </a:t>
            </a:r>
            <a:r>
              <a:rPr lang="en-US" sz="2800" b="1" dirty="0" smtClean="0">
                <a:solidFill>
                  <a:srgbClr val="4B3866"/>
                </a:solidFill>
                <a:latin typeface="Arial"/>
                <a:cs typeface="Arial"/>
              </a:rPr>
              <a:t>Marshalling </a:t>
            </a:r>
            <a:r>
              <a:rPr lang="en-US" sz="2800" b="1" dirty="0">
                <a:solidFill>
                  <a:srgbClr val="4B3866"/>
                </a:solidFill>
                <a:latin typeface="Arial"/>
                <a:cs typeface="Arial"/>
              </a:rPr>
              <a:t>our expertise in enterprise, innovation and translational </a:t>
            </a:r>
            <a:r>
              <a:rPr lang="en-US" sz="2800" b="1" dirty="0" smtClean="0">
                <a:solidFill>
                  <a:srgbClr val="4B3866"/>
                </a:solidFill>
                <a:latin typeface="Arial"/>
                <a:cs typeface="Arial"/>
              </a:rPr>
              <a:t>research</a:t>
            </a:r>
            <a:endParaRPr lang="en-US" sz="2800" dirty="0" smtClean="0">
              <a:solidFill>
                <a:srgbClr val="4B3866"/>
              </a:solidFill>
              <a:latin typeface="Arial"/>
              <a:cs typeface="Arial"/>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755999"/>
            <a:ext cx="3762235" cy="6102001"/>
          </a:xfrm>
          <a:prstGeom prst="rect">
            <a:avLst/>
          </a:prstGeom>
        </p:spPr>
      </p:pic>
      <p:sp>
        <p:nvSpPr>
          <p:cNvPr id="6" name="TextBox 5"/>
          <p:cNvSpPr txBox="1"/>
          <p:nvPr/>
        </p:nvSpPr>
        <p:spPr>
          <a:xfrm>
            <a:off x="298369" y="6186725"/>
            <a:ext cx="3221502" cy="400110"/>
          </a:xfrm>
          <a:prstGeom prst="rect">
            <a:avLst/>
          </a:prstGeom>
          <a:noFill/>
        </p:spPr>
        <p:txBody>
          <a:bodyPr wrap="square" rtlCol="0">
            <a:spAutoFit/>
          </a:bodyPr>
          <a:lstStyle/>
          <a:p>
            <a:pPr algn="r"/>
            <a:r>
              <a:rPr lang="en-US" sz="1000" dirty="0" smtClean="0">
                <a:solidFill>
                  <a:schemeClr val="bg1"/>
                </a:solidFill>
                <a:latin typeface="Arial" panose="020B0604020202020204" pitchFamily="34" charset="0"/>
                <a:cs typeface="Arial" panose="020B0604020202020204" pitchFamily="34" charset="0"/>
              </a:rPr>
              <a:t>Professor Deborah Gill, </a:t>
            </a:r>
          </a:p>
          <a:p>
            <a:pPr algn="r"/>
            <a:r>
              <a:rPr lang="en-US" sz="1000" dirty="0" smtClean="0">
                <a:solidFill>
                  <a:schemeClr val="bg1"/>
                </a:solidFill>
                <a:latin typeface="Arial" panose="020B0604020202020204" pitchFamily="34" charset="0"/>
                <a:cs typeface="Arial" panose="020B0604020202020204" pitchFamily="34" charset="0"/>
              </a:rPr>
              <a:t>Director UCL Medical School</a:t>
            </a:r>
            <a:endParaRPr lang="en-GB" sz="1000" dirty="0">
              <a:solidFill>
                <a:schemeClr val="bg1"/>
              </a:solidFill>
              <a:latin typeface="Arial" panose="020B0604020202020204" pitchFamily="34" charset="0"/>
              <a:cs typeface="Arial" panose="020B0604020202020204" pitchFamily="34" charset="0"/>
            </a:endParaRPr>
          </a:p>
        </p:txBody>
      </p:sp>
      <p:sp>
        <p:nvSpPr>
          <p:cNvPr id="9" name="Rectangle 2"/>
          <p:cNvSpPr>
            <a:spLocks noChangeArrowheads="1"/>
          </p:cNvSpPr>
          <p:nvPr/>
        </p:nvSpPr>
        <p:spPr bwMode="auto">
          <a:xfrm>
            <a:off x="4153448" y="2474607"/>
            <a:ext cx="4866984" cy="37856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600" dirty="0" smtClean="0">
                <a:latin typeface="Arial" panose="020B0604020202020204" pitchFamily="34" charset="0"/>
                <a:cs typeface="Arial" panose="020B0604020202020204" pitchFamily="34" charset="0"/>
              </a:rPr>
              <a:t>Some examples at UCL:</a:t>
            </a:r>
          </a:p>
          <a:p>
            <a:endParaRPr lang="en-US"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UCL Consultants</a:t>
            </a:r>
          </a:p>
          <a:p>
            <a:pPr marL="800100" lvl="1"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broker consultancy opportunities for UCL staff – and now some post-doctoral students – globally.</a:t>
            </a:r>
          </a:p>
          <a:p>
            <a:pPr marL="800100" lvl="1"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581 international projects have generated c.£29.3m since UCLC’s </a:t>
            </a:r>
            <a:r>
              <a:rPr lang="en-GB" sz="1600" dirty="0" smtClean="0">
                <a:latin typeface="Arial" panose="020B0604020202020204" pitchFamily="34" charset="0"/>
                <a:cs typeface="Arial" panose="020B0604020202020204" pitchFamily="34" charset="0"/>
              </a:rPr>
              <a:t>inception (</a:t>
            </a:r>
            <a:r>
              <a:rPr lang="en-GB" sz="1600" dirty="0">
                <a:latin typeface="Arial" panose="020B0604020202020204" pitchFamily="34" charset="0"/>
                <a:cs typeface="Arial" panose="020B0604020202020204" pitchFamily="34" charset="0"/>
              </a:rPr>
              <a:t>March 2018</a:t>
            </a:r>
            <a:r>
              <a:rPr lang="en-GB" sz="160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lvl="1"/>
            <a:endParaRPr lang="en-US"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Medical </a:t>
            </a:r>
            <a:r>
              <a:rPr lang="en-US" sz="1600" dirty="0">
                <a:latin typeface="Arial" panose="020B0604020202020204" pitchFamily="34" charset="0"/>
                <a:cs typeface="Arial" panose="020B0604020202020204" pitchFamily="34" charset="0"/>
              </a:rPr>
              <a:t>School </a:t>
            </a:r>
            <a:r>
              <a:rPr lang="en-US" sz="1600" dirty="0" smtClean="0">
                <a:latin typeface="Arial" panose="020B0604020202020204" pitchFamily="34" charset="0"/>
                <a:cs typeface="Arial" panose="020B0604020202020204" pitchFamily="34" charset="0"/>
              </a:rPr>
              <a:t>Education Consultancy </a:t>
            </a:r>
          </a:p>
          <a:p>
            <a:pPr marL="800100" lvl="1" indent="-342900">
              <a:buFont typeface="Arial" panose="020B0604020202020204" pitchFamily="34" charset="0"/>
              <a:buChar char="•"/>
            </a:pPr>
            <a:r>
              <a:rPr lang="en-GB" sz="1600" dirty="0" smtClean="0">
                <a:latin typeface="Arial" panose="020B0604020202020204" pitchFamily="34" charset="0"/>
                <a:cs typeface="Arial" panose="020B0604020202020204" pitchFamily="34" charset="0"/>
              </a:rPr>
              <a:t>training </a:t>
            </a:r>
            <a:r>
              <a:rPr lang="en-GB" sz="1600" dirty="0">
                <a:latin typeface="Arial" panose="020B0604020202020204" pitchFamily="34" charset="0"/>
                <a:cs typeface="Arial" panose="020B0604020202020204" pitchFamily="34" charset="0"/>
              </a:rPr>
              <a:t>medical educators from China and a major collaboration with </a:t>
            </a:r>
            <a:r>
              <a:rPr lang="en-GB" sz="1600" dirty="0" smtClean="0">
                <a:latin typeface="Arial" panose="020B0604020202020204" pitchFamily="34" charset="0"/>
                <a:cs typeface="Arial" panose="020B0604020202020204" pitchFamily="34" charset="0"/>
              </a:rPr>
              <a:t>New </a:t>
            </a:r>
            <a:r>
              <a:rPr lang="en-GB" sz="1600" dirty="0">
                <a:latin typeface="Arial" panose="020B0604020202020204" pitchFamily="34" charset="0"/>
                <a:cs typeface="Arial" panose="020B0604020202020204" pitchFamily="34" charset="0"/>
              </a:rPr>
              <a:t>Giza University in </a:t>
            </a:r>
            <a:r>
              <a:rPr lang="en-GB" sz="1600" dirty="0" smtClean="0">
                <a:latin typeface="Arial" panose="020B0604020202020204" pitchFamily="34" charset="0"/>
                <a:cs typeface="Arial" panose="020B0604020202020204" pitchFamily="34" charset="0"/>
              </a:rPr>
              <a:t>Egypt; also involves </a:t>
            </a:r>
            <a:r>
              <a:rPr lang="en-GB" sz="1600" dirty="0">
                <a:latin typeface="Arial" panose="020B0604020202020204" pitchFamily="34" charset="0"/>
                <a:cs typeface="Arial" panose="020B0604020202020204" pitchFamily="34" charset="0"/>
              </a:rPr>
              <a:t>Eastman Dental Institute and </a:t>
            </a:r>
            <a:r>
              <a:rPr lang="en-GB" sz="1600" dirty="0" smtClean="0">
                <a:latin typeface="Arial" panose="020B0604020202020204" pitchFamily="34" charset="0"/>
                <a:cs typeface="Arial" panose="020B0604020202020204" pitchFamily="34" charset="0"/>
              </a:rPr>
              <a:t>School </a:t>
            </a:r>
            <a:r>
              <a:rPr lang="en-GB" sz="1600" dirty="0">
                <a:latin typeface="Arial" panose="020B0604020202020204" pitchFamily="34" charset="0"/>
                <a:cs typeface="Arial" panose="020B0604020202020204" pitchFamily="34" charset="0"/>
              </a:rPr>
              <a:t>of </a:t>
            </a:r>
            <a:r>
              <a:rPr lang="en-GB" sz="1600" dirty="0" smtClean="0">
                <a:latin typeface="Arial" panose="020B0604020202020204" pitchFamily="34" charset="0"/>
                <a:cs typeface="Arial" panose="020B0604020202020204" pitchFamily="34" charset="0"/>
              </a:rPr>
              <a:t>Pharmacy</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897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533400"/>
            <a:ext cx="3814915" cy="6324600"/>
          </a:xfrm>
          <a:prstGeom prst="rect">
            <a:avLst/>
          </a:prstGeom>
        </p:spPr>
      </p:pic>
      <p:pic>
        <p:nvPicPr>
          <p:cNvPr id="4" name="Picture 3"/>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10" name="Rectangle 2"/>
          <p:cNvSpPr>
            <a:spLocks noChangeArrowheads="1"/>
          </p:cNvSpPr>
          <p:nvPr/>
        </p:nvSpPr>
        <p:spPr bwMode="auto">
          <a:xfrm>
            <a:off x="4000869" y="824864"/>
            <a:ext cx="4957178" cy="2246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b="1" dirty="0">
                <a:solidFill>
                  <a:srgbClr val="003D4C"/>
                </a:solidFill>
                <a:latin typeface="Arial"/>
                <a:cs typeface="Arial"/>
              </a:rPr>
              <a:t>5. </a:t>
            </a:r>
            <a:r>
              <a:rPr lang="en-US" sz="2800" b="1" dirty="0">
                <a:solidFill>
                  <a:srgbClr val="003D4C"/>
                </a:solidFill>
                <a:latin typeface="Arial" panose="020B0604020202020204" pitchFamily="34" charset="0"/>
                <a:cs typeface="Arial" panose="020B0604020202020204" pitchFamily="34" charset="0"/>
              </a:rPr>
              <a:t>Strengthening our position as London’s Global University by amplifying our achievements and engaging more </a:t>
            </a:r>
            <a:r>
              <a:rPr lang="en-US" sz="2800" b="1" dirty="0" smtClean="0">
                <a:solidFill>
                  <a:srgbClr val="003D4C"/>
                </a:solidFill>
                <a:latin typeface="Arial" panose="020B0604020202020204" pitchFamily="34" charset="0"/>
                <a:cs typeface="Arial" panose="020B0604020202020204" pitchFamily="34" charset="0"/>
              </a:rPr>
              <a:t>effectively</a:t>
            </a:r>
            <a:endParaRPr lang="en-GB" sz="2800" b="1" dirty="0">
              <a:solidFill>
                <a:srgbClr val="003D4C"/>
              </a:solidFill>
            </a:endParaRPr>
          </a:p>
        </p:txBody>
      </p:sp>
      <p:sp>
        <p:nvSpPr>
          <p:cNvPr id="6" name="Rectangle 2"/>
          <p:cNvSpPr>
            <a:spLocks noChangeArrowheads="1"/>
          </p:cNvSpPr>
          <p:nvPr/>
        </p:nvSpPr>
        <p:spPr bwMode="auto">
          <a:xfrm>
            <a:off x="4000869" y="3059925"/>
            <a:ext cx="5129591" cy="37856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600" dirty="0" smtClean="0">
                <a:latin typeface="Arial" panose="020B0604020202020204" pitchFamily="34" charset="0"/>
                <a:cs typeface="Arial" panose="020B0604020202020204" pitchFamily="34" charset="0"/>
              </a:rPr>
              <a:t>Some </a:t>
            </a:r>
            <a:r>
              <a:rPr lang="en-US" sz="1600" dirty="0">
                <a:latin typeface="Arial" panose="020B0604020202020204" pitchFamily="34" charset="0"/>
                <a:cs typeface="Arial" panose="020B0604020202020204" pitchFamily="34" charset="0"/>
              </a:rPr>
              <a:t>examples at UCL</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Attracting the </a:t>
            </a:r>
            <a:r>
              <a:rPr lang="en-US" sz="1600" dirty="0">
                <a:latin typeface="Arial" panose="020B0604020202020204" pitchFamily="34" charset="0"/>
                <a:cs typeface="Arial" panose="020B0604020202020204" pitchFamily="34" charset="0"/>
              </a:rPr>
              <a:t>very best students and staff to come to UCL and help solve global </a:t>
            </a:r>
            <a:r>
              <a:rPr lang="en-US" sz="1600" dirty="0" smtClean="0">
                <a:latin typeface="Arial" panose="020B0604020202020204" pitchFamily="34" charset="0"/>
                <a:cs typeface="Arial" panose="020B0604020202020204" pitchFamily="34" charset="0"/>
              </a:rPr>
              <a:t>challenges. </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15,741 students enrolled </a:t>
            </a:r>
            <a:r>
              <a:rPr lang="en-GB" sz="1600" dirty="0" smtClean="0">
                <a:latin typeface="Arial" panose="020B0604020202020204" pitchFamily="34" charset="0"/>
                <a:cs typeface="Arial" panose="020B0604020202020204" pitchFamily="34" charset="0"/>
              </a:rPr>
              <a:t>from international </a:t>
            </a:r>
            <a:r>
              <a:rPr lang="en-GB" sz="1600" dirty="0">
                <a:latin typeface="Arial" panose="020B0604020202020204" pitchFamily="34" charset="0"/>
                <a:cs typeface="Arial" panose="020B0604020202020204" pitchFamily="34" charset="0"/>
              </a:rPr>
              <a:t>markets in </a:t>
            </a:r>
            <a:r>
              <a:rPr lang="en-GB" sz="1600" dirty="0" smtClean="0">
                <a:latin typeface="Arial" panose="020B0604020202020204" pitchFamily="34" charset="0"/>
                <a:cs typeface="Arial" panose="020B0604020202020204" pitchFamily="34" charset="0"/>
              </a:rPr>
              <a:t>2017/18. </a:t>
            </a:r>
            <a:endParaRPr lang="en-GB"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Enabling our </a:t>
            </a:r>
            <a:r>
              <a:rPr lang="en-US" sz="1600" dirty="0">
                <a:latin typeface="Arial" panose="020B0604020202020204" pitchFamily="34" charset="0"/>
                <a:cs typeface="Arial" panose="020B0604020202020204" pitchFamily="34" charset="0"/>
              </a:rPr>
              <a:t>research to have more global impact</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UCL’s School of Public Policy </a:t>
            </a:r>
            <a:r>
              <a:rPr lang="en-US" sz="1600" dirty="0" smtClean="0">
                <a:latin typeface="Arial" panose="020B0604020202020204" pitchFamily="34" charset="0"/>
                <a:cs typeface="Arial" panose="020B0604020202020204" pitchFamily="34" charset="0"/>
              </a:rPr>
              <a:t>acts </a:t>
            </a:r>
            <a:r>
              <a:rPr lang="en-US" sz="1600" dirty="0">
                <a:latin typeface="Arial" panose="020B0604020202020204" pitchFamily="34" charset="0"/>
                <a:cs typeface="Arial" panose="020B0604020202020204" pitchFamily="34" charset="0"/>
              </a:rPr>
              <a:t>as </a:t>
            </a:r>
            <a:r>
              <a:rPr lang="en-US" sz="1600" dirty="0" smtClean="0">
                <a:latin typeface="Arial" panose="020B0604020202020204" pitchFamily="34" charset="0"/>
                <a:cs typeface="Arial" panose="020B0604020202020204" pitchFamily="34" charset="0"/>
              </a:rPr>
              <a:t>a bridge </a:t>
            </a:r>
            <a:r>
              <a:rPr lang="en-US" sz="1600" dirty="0">
                <a:latin typeface="Arial" panose="020B0604020202020204" pitchFamily="34" charset="0"/>
                <a:cs typeface="Arial" panose="020B0604020202020204" pitchFamily="34" charset="0"/>
              </a:rPr>
              <a:t>between </a:t>
            </a:r>
            <a:r>
              <a:rPr lang="en-US" sz="1600" dirty="0" smtClean="0">
                <a:latin typeface="Arial" panose="020B0604020202020204" pitchFamily="34" charset="0"/>
                <a:cs typeface="Arial" panose="020B0604020202020204" pitchFamily="34" charset="0"/>
              </a:rPr>
              <a:t>research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policy-making </a:t>
            </a:r>
            <a:r>
              <a:rPr lang="en-US" sz="1600" dirty="0">
                <a:latin typeface="Arial" panose="020B0604020202020204" pitchFamily="34" charset="0"/>
                <a:cs typeface="Arial" panose="020B0604020202020204" pitchFamily="34" charset="0"/>
              </a:rPr>
              <a:t>community </a:t>
            </a:r>
            <a:r>
              <a:rPr lang="en-US" sz="1600" dirty="0" smtClean="0">
                <a:latin typeface="Arial" panose="020B0604020202020204" pitchFamily="34" charset="0"/>
                <a:cs typeface="Arial" panose="020B0604020202020204" pitchFamily="34" charset="0"/>
              </a:rPr>
              <a:t>internationally</a:t>
            </a:r>
          </a:p>
          <a:p>
            <a:pPr lvl="1"/>
            <a:endParaRPr lang="en-US" sz="1600" dirty="0">
              <a:latin typeface="Arial" panose="020B0604020202020204" pitchFamily="34" charset="0"/>
              <a:cs typeface="Arial" panose="020B0604020202020204" pitchFamily="34" charset="0"/>
            </a:endParaRPr>
          </a:p>
          <a:p>
            <a:pPr marL="358775" lvl="1" indent="-342900">
              <a:buFont typeface="Arial" panose="020B0604020202020204" pitchFamily="34" charset="0"/>
              <a:buChar char="•"/>
            </a:pPr>
            <a:r>
              <a:rPr lang="en-US" sz="1600" i="1" dirty="0" smtClean="0">
                <a:latin typeface="Arial" panose="020B0604020202020204" pitchFamily="34" charset="0"/>
                <a:cs typeface="Arial" panose="020B0604020202020204" pitchFamily="34" charset="0"/>
              </a:rPr>
              <a:t>It’s All Academic </a:t>
            </a:r>
            <a:r>
              <a:rPr lang="en-US" sz="1600" dirty="0" smtClean="0">
                <a:latin typeface="Arial" panose="020B0604020202020204" pitchFamily="34" charset="0"/>
                <a:cs typeface="Arial" panose="020B0604020202020204" pitchFamily="34" charset="0"/>
              </a:rPr>
              <a:t>campaign</a:t>
            </a:r>
            <a:endParaRPr lang="en-US" sz="1600" dirty="0">
              <a:latin typeface="Arial" panose="020B0604020202020204" pitchFamily="34" charset="0"/>
              <a:cs typeface="Arial" panose="020B0604020202020204" pitchFamily="34" charset="0"/>
            </a:endParaRPr>
          </a:p>
          <a:p>
            <a:pPr marL="815975" lvl="2"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Philanthropic fundraising </a:t>
            </a:r>
            <a:r>
              <a:rPr lang="en-US" sz="1600" dirty="0" smtClean="0">
                <a:latin typeface="Arial" panose="020B0604020202020204" pitchFamily="34" charset="0"/>
                <a:cs typeface="Arial" panose="020B0604020202020204" pitchFamily="34" charset="0"/>
              </a:rPr>
              <a:t>campaign </a:t>
            </a:r>
            <a:r>
              <a:rPr lang="en-US" sz="1600" dirty="0">
                <a:latin typeface="Arial" panose="020B0604020202020204" pitchFamily="34" charset="0"/>
                <a:cs typeface="Arial" panose="020B0604020202020204" pitchFamily="34" charset="0"/>
              </a:rPr>
              <a:t>to raise awareness of UCL globally</a:t>
            </a:r>
          </a:p>
        </p:txBody>
      </p:sp>
      <p:sp>
        <p:nvSpPr>
          <p:cNvPr id="7" name="TextBox 6"/>
          <p:cNvSpPr txBox="1"/>
          <p:nvPr/>
        </p:nvSpPr>
        <p:spPr>
          <a:xfrm>
            <a:off x="88283" y="6144162"/>
            <a:ext cx="3638349" cy="553998"/>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Los Angeles Fundraiser hosted by Christopher Nolan and Emma Thomas as part of UCL's </a:t>
            </a:r>
            <a:r>
              <a:rPr lang="en-US" sz="1000" i="1" dirty="0">
                <a:solidFill>
                  <a:schemeClr val="bg1"/>
                </a:solidFill>
                <a:latin typeface="Arial" panose="020B0604020202020204" pitchFamily="34" charset="0"/>
                <a:cs typeface="Arial" panose="020B0604020202020204" pitchFamily="34" charset="0"/>
              </a:rPr>
              <a:t>It’s All Academic </a:t>
            </a:r>
            <a:r>
              <a:rPr lang="en-US" sz="1000" dirty="0" smtClean="0">
                <a:solidFill>
                  <a:schemeClr val="bg1"/>
                </a:solidFill>
                <a:latin typeface="Arial" panose="020B0604020202020204" pitchFamily="34" charset="0"/>
                <a:cs typeface="Arial" panose="020B0604020202020204" pitchFamily="34" charset="0"/>
              </a:rPr>
              <a:t>campaign.</a:t>
            </a:r>
          </a:p>
          <a:p>
            <a:r>
              <a:rPr lang="en-US" sz="1000" dirty="0" smtClean="0">
                <a:solidFill>
                  <a:schemeClr val="bg1"/>
                </a:solidFill>
                <a:latin typeface="Arial" panose="020B0604020202020204" pitchFamily="34" charset="0"/>
                <a:cs typeface="Arial" panose="020B0604020202020204" pitchFamily="34" charset="0"/>
              </a:rPr>
              <a:t>Image: UCL Alumni Flickr</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386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7" name="Rectangle 2"/>
          <p:cNvSpPr>
            <a:spLocks noChangeArrowheads="1"/>
          </p:cNvSpPr>
          <p:nvPr/>
        </p:nvSpPr>
        <p:spPr bwMode="auto">
          <a:xfrm>
            <a:off x="72104" y="916230"/>
            <a:ext cx="572862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1463" lvl="2">
              <a:spcBef>
                <a:spcPct val="0"/>
              </a:spcBef>
            </a:pPr>
            <a:r>
              <a:rPr lang="en-GB" altLang="en-US" sz="3200" b="1" dirty="0">
                <a:solidFill>
                  <a:srgbClr val="4B384C"/>
                </a:solidFill>
                <a:latin typeface="Arial" panose="020B0604020202020204" pitchFamily="34" charset="0"/>
                <a:cs typeface="Arial" panose="020B0604020202020204" pitchFamily="34" charset="0"/>
              </a:rPr>
              <a:t>Global Engagement </a:t>
            </a:r>
            <a:r>
              <a:rPr lang="en-GB" altLang="en-US" sz="3200" b="1" dirty="0" smtClean="0">
                <a:solidFill>
                  <a:srgbClr val="4B384C"/>
                </a:solidFill>
                <a:latin typeface="Arial" panose="020B0604020202020204" pitchFamily="34" charset="0"/>
                <a:cs typeface="Arial" panose="020B0604020202020204" pitchFamily="34" charset="0"/>
              </a:rPr>
              <a:t>Funds</a:t>
            </a:r>
            <a:endParaRPr lang="en-GB" altLang="en-US" sz="3200" b="1" dirty="0">
              <a:solidFill>
                <a:srgbClr val="4B384C"/>
              </a:solidFill>
              <a:latin typeface="Arial" panose="020B0604020202020204" pitchFamily="34" charset="0"/>
              <a:cs typeface="Arial" panose="020B0604020202020204" pitchFamily="34" charset="0"/>
            </a:endParaRPr>
          </a:p>
        </p:txBody>
      </p:sp>
      <p:sp>
        <p:nvSpPr>
          <p:cNvPr id="8" name="TextBox 3"/>
          <p:cNvSpPr txBox="1">
            <a:spLocks noChangeArrowheads="1"/>
          </p:cNvSpPr>
          <p:nvPr/>
        </p:nvSpPr>
        <p:spPr bwMode="auto">
          <a:xfrm>
            <a:off x="3855590" y="2053092"/>
            <a:ext cx="509176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28663" lvl="3">
              <a:spcBef>
                <a:spcPct val="0"/>
              </a:spcBef>
              <a:buFont typeface="Arial" panose="020B0604020202020204" pitchFamily="34" charset="0"/>
              <a:buChar char="•"/>
            </a:pPr>
            <a:endParaRPr lang="en-US" sz="1600" dirty="0" smtClean="0"/>
          </a:p>
          <a:p>
            <a:pPr marL="457200" lvl="2" indent="0">
              <a:spcBef>
                <a:spcPct val="0"/>
              </a:spcBef>
              <a:buNone/>
            </a:pPr>
            <a:endParaRPr lang="en-GB" altLang="en-US" sz="16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4994" y="1501005"/>
            <a:ext cx="6718038" cy="5039032"/>
          </a:xfrm>
          <a:prstGeom prst="rect">
            <a:avLst/>
          </a:prstGeom>
        </p:spPr>
      </p:pic>
    </p:spTree>
    <p:extLst>
      <p:ext uri="{BB962C8B-B14F-4D97-AF65-F5344CB8AC3E}">
        <p14:creationId xmlns:p14="http://schemas.microsoft.com/office/powerpoint/2010/main" val="919146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62588" y="4177836"/>
            <a:ext cx="10334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08900" y="5631319"/>
            <a:ext cx="9652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3461" y="2446998"/>
            <a:ext cx="964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66850" y="2439061"/>
            <a:ext cx="112077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bwMode="auto">
          <a:xfrm>
            <a:off x="2900515" y="2439061"/>
            <a:ext cx="1033309"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bwMode="auto">
          <a:xfrm>
            <a:off x="8037514" y="2416221"/>
            <a:ext cx="9885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732588" y="2375561"/>
            <a:ext cx="12065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2"/>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975100" y="4163548"/>
            <a:ext cx="112236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3"/>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162300" y="5571661"/>
            <a:ext cx="103822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4"/>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194425" y="5571661"/>
            <a:ext cx="112077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7"/>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73050" y="5565311"/>
            <a:ext cx="1122363"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8"/>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712913" y="5579598"/>
            <a:ext cx="11207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9"/>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648200" y="5571661"/>
            <a:ext cx="112077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
          <p:cNvPicPr>
            <a:picLocks noChangeAspect="1"/>
          </p:cNvPicPr>
          <p:nvPr/>
        </p:nvPicPr>
        <p:blipFill rotWithShape="1">
          <a:blip r:embed="rId16" cstate="email">
            <a:extLst>
              <a:ext uri="{28A0092B-C50C-407E-A947-70E740481C1C}">
                <a14:useLocalDpi xmlns:a14="http://schemas.microsoft.com/office/drawing/2010/main" val="0"/>
              </a:ext>
            </a:extLst>
          </a:blip>
          <a:srcRect/>
          <a:stretch/>
        </p:blipFill>
        <p:spPr bwMode="auto">
          <a:xfrm>
            <a:off x="1045029" y="4161961"/>
            <a:ext cx="97536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Box 23"/>
          <p:cNvSpPr txBox="1">
            <a:spLocks noChangeArrowheads="1"/>
          </p:cNvSpPr>
          <p:nvPr/>
        </p:nvSpPr>
        <p:spPr bwMode="auto">
          <a:xfrm>
            <a:off x="78656" y="814172"/>
            <a:ext cx="321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b="1" dirty="0">
                <a:solidFill>
                  <a:srgbClr val="4B384C"/>
                </a:solidFill>
              </a:rPr>
              <a:t>Pro-Vice-Provost (International)</a:t>
            </a:r>
          </a:p>
        </p:txBody>
      </p:sp>
      <p:sp>
        <p:nvSpPr>
          <p:cNvPr id="17426" name="TextBox 24"/>
          <p:cNvSpPr txBox="1">
            <a:spLocks noChangeArrowheads="1"/>
          </p:cNvSpPr>
          <p:nvPr/>
        </p:nvSpPr>
        <p:spPr bwMode="auto">
          <a:xfrm>
            <a:off x="54643" y="2004186"/>
            <a:ext cx="321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b="1" dirty="0">
                <a:solidFill>
                  <a:srgbClr val="4B384C"/>
                </a:solidFill>
              </a:rPr>
              <a:t>Pro-Vice-Provosts (Regional)</a:t>
            </a:r>
          </a:p>
        </p:txBody>
      </p:sp>
      <p:sp>
        <p:nvSpPr>
          <p:cNvPr id="17427" name="TextBox 25"/>
          <p:cNvSpPr txBox="1">
            <a:spLocks noChangeArrowheads="1"/>
          </p:cNvSpPr>
          <p:nvPr/>
        </p:nvSpPr>
        <p:spPr bwMode="auto">
          <a:xfrm>
            <a:off x="55563" y="3785723"/>
            <a:ext cx="321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b="1">
                <a:solidFill>
                  <a:srgbClr val="4B384C"/>
                </a:solidFill>
              </a:rPr>
              <a:t>Vice Deans (International)</a:t>
            </a:r>
          </a:p>
        </p:txBody>
      </p:sp>
      <p:sp>
        <p:nvSpPr>
          <p:cNvPr id="29" name="TextBox 28"/>
          <p:cNvSpPr txBox="1"/>
          <p:nvPr/>
        </p:nvSpPr>
        <p:spPr>
          <a:xfrm>
            <a:off x="-117476" y="3518764"/>
            <a:ext cx="1752600" cy="254000"/>
          </a:xfrm>
          <a:prstGeom prst="rect">
            <a:avLst/>
          </a:prstGeom>
          <a:noFill/>
        </p:spPr>
        <p:txBody>
          <a:bodyPr wrap="square">
            <a:spAutoFit/>
          </a:bodyPr>
          <a:lstStyle/>
          <a:p>
            <a:pPr algn="ctr">
              <a:defRPr/>
            </a:pPr>
            <a:r>
              <a:rPr lang="en-GB" sz="1050" dirty="0">
                <a:latin typeface="Arial" panose="020B0604020202020204" pitchFamily="34" charset="0"/>
                <a:cs typeface="Arial" panose="020B0604020202020204" pitchFamily="34" charset="0"/>
              </a:rPr>
              <a:t>Prof Stephen Hart</a:t>
            </a:r>
          </a:p>
        </p:txBody>
      </p:sp>
      <p:sp>
        <p:nvSpPr>
          <p:cNvPr id="30" name="TextBox 29"/>
          <p:cNvSpPr txBox="1"/>
          <p:nvPr/>
        </p:nvSpPr>
        <p:spPr>
          <a:xfrm>
            <a:off x="1104900" y="3512211"/>
            <a:ext cx="1884363" cy="261937"/>
          </a:xfrm>
          <a:prstGeom prst="rect">
            <a:avLst/>
          </a:prstGeom>
          <a:noFill/>
        </p:spPr>
        <p:txBody>
          <a:bodyPr>
            <a:spAutoFit/>
          </a:bodyPr>
          <a:lstStyle/>
          <a:p>
            <a:pPr algn="ctr">
              <a:defRPr/>
            </a:pPr>
            <a:r>
              <a:rPr lang="en-GB" sz="1050" dirty="0">
                <a:latin typeface="Arial" panose="020B0604020202020204" pitchFamily="34" charset="0"/>
                <a:cs typeface="Arial" panose="020B0604020202020204" pitchFamily="34" charset="0"/>
              </a:rPr>
              <a:t>Prof Ijeoma Uchegba</a:t>
            </a:r>
          </a:p>
        </p:txBody>
      </p:sp>
      <p:sp>
        <p:nvSpPr>
          <p:cNvPr id="31" name="TextBox 30"/>
          <p:cNvSpPr txBox="1"/>
          <p:nvPr/>
        </p:nvSpPr>
        <p:spPr>
          <a:xfrm>
            <a:off x="2774156" y="3537611"/>
            <a:ext cx="1930400" cy="261937"/>
          </a:xfrm>
          <a:prstGeom prst="rect">
            <a:avLst/>
          </a:prstGeom>
          <a:noFill/>
        </p:spPr>
        <p:txBody>
          <a:bodyPr>
            <a:spAutoFit/>
          </a:bodyPr>
          <a:lstStyle/>
          <a:p>
            <a:pPr>
              <a:defRPr/>
            </a:pPr>
            <a:r>
              <a:rPr lang="en-GB" sz="1050" dirty="0">
                <a:latin typeface="Arial" panose="020B0604020202020204" pitchFamily="34" charset="0"/>
                <a:cs typeface="Arial" panose="020B0604020202020204" pitchFamily="34" charset="0"/>
              </a:rPr>
              <a:t>Katharine Carruthers</a:t>
            </a:r>
          </a:p>
        </p:txBody>
      </p:sp>
      <p:sp>
        <p:nvSpPr>
          <p:cNvPr id="32" name="TextBox 31"/>
          <p:cNvSpPr txBox="1"/>
          <p:nvPr/>
        </p:nvSpPr>
        <p:spPr>
          <a:xfrm>
            <a:off x="4016376" y="3516614"/>
            <a:ext cx="1327150" cy="415925"/>
          </a:xfrm>
          <a:prstGeom prst="rect">
            <a:avLst/>
          </a:prstGeom>
          <a:noFill/>
        </p:spPr>
        <p:txBody>
          <a:bodyPr>
            <a:spAutoFit/>
          </a:bodyPr>
          <a:lstStyle/>
          <a:p>
            <a:pPr algn="ctr">
              <a:defRPr/>
            </a:pPr>
            <a:r>
              <a:rPr lang="en-GB" sz="1050" dirty="0">
                <a:latin typeface="Arial" panose="020B0604020202020204" pitchFamily="34" charset="0"/>
                <a:cs typeface="Arial" panose="020B0604020202020204" pitchFamily="34" charset="0"/>
              </a:rPr>
              <a:t>Prof Monica Lakhanpaul</a:t>
            </a:r>
          </a:p>
        </p:txBody>
      </p:sp>
      <p:sp>
        <p:nvSpPr>
          <p:cNvPr id="17432" name="TextBox 32"/>
          <p:cNvSpPr txBox="1">
            <a:spLocks noChangeArrowheads="1"/>
          </p:cNvSpPr>
          <p:nvPr/>
        </p:nvSpPr>
        <p:spPr bwMode="auto">
          <a:xfrm>
            <a:off x="5429250" y="3507448"/>
            <a:ext cx="15557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dirty="0"/>
              <a:t>Prof Claudio Stern</a:t>
            </a:r>
          </a:p>
        </p:txBody>
      </p:sp>
      <p:sp>
        <p:nvSpPr>
          <p:cNvPr id="17433" name="TextBox 33"/>
          <p:cNvSpPr txBox="1">
            <a:spLocks noChangeArrowheads="1"/>
          </p:cNvSpPr>
          <p:nvPr/>
        </p:nvSpPr>
        <p:spPr bwMode="auto">
          <a:xfrm>
            <a:off x="6780213" y="3501098"/>
            <a:ext cx="15573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Prof Brad Karp</a:t>
            </a:r>
          </a:p>
        </p:txBody>
      </p:sp>
      <p:sp>
        <p:nvSpPr>
          <p:cNvPr id="17434" name="TextBox 34"/>
          <p:cNvSpPr txBox="1">
            <a:spLocks noChangeArrowheads="1"/>
          </p:cNvSpPr>
          <p:nvPr/>
        </p:nvSpPr>
        <p:spPr bwMode="auto">
          <a:xfrm>
            <a:off x="7975600" y="3513798"/>
            <a:ext cx="15557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Prof Uta Staiger</a:t>
            </a:r>
          </a:p>
        </p:txBody>
      </p:sp>
      <p:sp>
        <p:nvSpPr>
          <p:cNvPr id="36" name="TextBox 35"/>
          <p:cNvSpPr txBox="1"/>
          <p:nvPr/>
        </p:nvSpPr>
        <p:spPr>
          <a:xfrm>
            <a:off x="781050" y="5217648"/>
            <a:ext cx="1719263" cy="261938"/>
          </a:xfrm>
          <a:prstGeom prst="rect">
            <a:avLst/>
          </a:prstGeom>
          <a:noFill/>
        </p:spPr>
        <p:txBody>
          <a:bodyPr>
            <a:spAutoFit/>
          </a:bodyPr>
          <a:lstStyle/>
          <a:p>
            <a:pPr>
              <a:defRPr/>
            </a:pPr>
            <a:r>
              <a:rPr lang="en-GB" sz="1050" dirty="0">
                <a:latin typeface="Arial" panose="020B0604020202020204" pitchFamily="34" charset="0"/>
                <a:cs typeface="Arial" panose="020B0604020202020204" pitchFamily="34" charset="0"/>
              </a:rPr>
              <a:t>Prof Ibrahim Abubakar</a:t>
            </a:r>
          </a:p>
        </p:txBody>
      </p:sp>
      <p:sp>
        <p:nvSpPr>
          <p:cNvPr id="37" name="TextBox 36"/>
          <p:cNvSpPr txBox="1"/>
          <p:nvPr/>
        </p:nvSpPr>
        <p:spPr>
          <a:xfrm>
            <a:off x="2309813" y="5249398"/>
            <a:ext cx="1555750" cy="260350"/>
          </a:xfrm>
          <a:prstGeom prst="rect">
            <a:avLst/>
          </a:prstGeom>
          <a:noFill/>
        </p:spPr>
        <p:txBody>
          <a:bodyPr>
            <a:spAutoFit/>
          </a:bodyPr>
          <a:lstStyle/>
          <a:p>
            <a:pPr algn="ctr">
              <a:defRPr/>
            </a:pPr>
            <a:r>
              <a:rPr lang="en-GB" sz="1050" dirty="0" smtClean="0">
                <a:latin typeface="Arial" panose="020B0604020202020204" pitchFamily="34" charset="0"/>
                <a:cs typeface="Arial" panose="020B0604020202020204" pitchFamily="34" charset="0"/>
              </a:rPr>
              <a:t>Prof Adriana Allen</a:t>
            </a:r>
            <a:endParaRPr lang="en-GB" sz="1050" dirty="0">
              <a:latin typeface="Arial" panose="020B0604020202020204" pitchFamily="34" charset="0"/>
              <a:cs typeface="Arial" panose="020B0604020202020204" pitchFamily="34" charset="0"/>
            </a:endParaRPr>
          </a:p>
        </p:txBody>
      </p:sp>
      <p:sp>
        <p:nvSpPr>
          <p:cNvPr id="38" name="TextBox 37"/>
          <p:cNvSpPr txBox="1"/>
          <p:nvPr/>
        </p:nvSpPr>
        <p:spPr>
          <a:xfrm>
            <a:off x="3925888" y="5236698"/>
            <a:ext cx="1557337" cy="261938"/>
          </a:xfrm>
          <a:prstGeom prst="rect">
            <a:avLst/>
          </a:prstGeom>
          <a:noFill/>
        </p:spPr>
        <p:txBody>
          <a:bodyPr>
            <a:spAutoFit/>
          </a:bodyPr>
          <a:lstStyle/>
          <a:p>
            <a:pPr>
              <a:defRPr/>
            </a:pPr>
            <a:r>
              <a:rPr lang="en-GB" sz="1050" dirty="0">
                <a:latin typeface="Arial" panose="020B0604020202020204" pitchFamily="34" charset="0"/>
                <a:cs typeface="Arial" panose="020B0604020202020204" pitchFamily="34" charset="0"/>
              </a:rPr>
              <a:t>Prof Claudia Mauri</a:t>
            </a:r>
          </a:p>
        </p:txBody>
      </p:sp>
      <p:sp>
        <p:nvSpPr>
          <p:cNvPr id="39" name="TextBox 38"/>
          <p:cNvSpPr txBox="1"/>
          <p:nvPr/>
        </p:nvSpPr>
        <p:spPr>
          <a:xfrm>
            <a:off x="5381625" y="5276386"/>
            <a:ext cx="1555750" cy="252412"/>
          </a:xfrm>
          <a:prstGeom prst="rect">
            <a:avLst/>
          </a:prstGeom>
          <a:noFill/>
        </p:spPr>
        <p:txBody>
          <a:bodyPr>
            <a:spAutoFit/>
          </a:bodyPr>
          <a:lstStyle/>
          <a:p>
            <a:pPr>
              <a:defRPr/>
            </a:pPr>
            <a:r>
              <a:rPr lang="en-GB" sz="1050" dirty="0">
                <a:latin typeface="Arial" panose="020B0604020202020204" pitchFamily="34" charset="0"/>
                <a:cs typeface="Arial" panose="020B0604020202020204" pitchFamily="34" charset="0"/>
              </a:rPr>
              <a:t>Dr Kimberley Trapp </a:t>
            </a:r>
          </a:p>
        </p:txBody>
      </p:sp>
      <p:sp>
        <p:nvSpPr>
          <p:cNvPr id="40" name="TextBox 39"/>
          <p:cNvSpPr txBox="1"/>
          <p:nvPr/>
        </p:nvSpPr>
        <p:spPr>
          <a:xfrm>
            <a:off x="7589838" y="6646398"/>
            <a:ext cx="1557337" cy="261938"/>
          </a:xfrm>
          <a:prstGeom prst="rect">
            <a:avLst/>
          </a:prstGeom>
          <a:noFill/>
        </p:spPr>
        <p:txBody>
          <a:bodyPr>
            <a:spAutoFit/>
          </a:bodyPr>
          <a:lstStyle/>
          <a:p>
            <a:pPr>
              <a:defRPr/>
            </a:pPr>
            <a:r>
              <a:rPr lang="en-GB" sz="1050" dirty="0">
                <a:latin typeface="Arial" panose="020B0604020202020204" pitchFamily="34" charset="0"/>
                <a:cs typeface="Arial" panose="020B0604020202020204" pitchFamily="34" charset="0"/>
              </a:rPr>
              <a:t>Dr John O’Regan</a:t>
            </a:r>
          </a:p>
        </p:txBody>
      </p:sp>
      <p:sp>
        <p:nvSpPr>
          <p:cNvPr id="41" name="TextBox 40"/>
          <p:cNvSpPr txBox="1"/>
          <p:nvPr/>
        </p:nvSpPr>
        <p:spPr>
          <a:xfrm>
            <a:off x="5975350" y="6651802"/>
            <a:ext cx="1990725" cy="261938"/>
          </a:xfrm>
          <a:prstGeom prst="rect">
            <a:avLst/>
          </a:prstGeom>
          <a:noFill/>
        </p:spPr>
        <p:txBody>
          <a:bodyPr>
            <a:spAutoFit/>
          </a:bodyPr>
          <a:lstStyle/>
          <a:p>
            <a:pPr>
              <a:defRPr/>
            </a:pPr>
            <a:r>
              <a:rPr lang="en-GB" sz="1050" dirty="0">
                <a:latin typeface="Arial" panose="020B0604020202020204" pitchFamily="34" charset="0"/>
                <a:cs typeface="Arial" panose="020B0604020202020204" pitchFamily="34" charset="0"/>
              </a:rPr>
              <a:t>Prof Eli Keshavarz-Moore</a:t>
            </a:r>
          </a:p>
        </p:txBody>
      </p:sp>
      <p:sp>
        <p:nvSpPr>
          <p:cNvPr id="42" name="TextBox 41"/>
          <p:cNvSpPr txBox="1"/>
          <p:nvPr/>
        </p:nvSpPr>
        <p:spPr>
          <a:xfrm>
            <a:off x="4397375" y="6663861"/>
            <a:ext cx="1716088" cy="261937"/>
          </a:xfrm>
          <a:prstGeom prst="rect">
            <a:avLst/>
          </a:prstGeom>
          <a:noFill/>
        </p:spPr>
        <p:txBody>
          <a:bodyPr>
            <a:spAutoFit/>
          </a:bodyPr>
          <a:lstStyle/>
          <a:p>
            <a:pPr>
              <a:defRPr/>
            </a:pPr>
            <a:r>
              <a:rPr lang="en-GB" sz="1050" dirty="0">
                <a:latin typeface="Arial" panose="020B0604020202020204" pitchFamily="34" charset="0"/>
                <a:cs typeface="Arial" panose="020B0604020202020204" pitchFamily="34" charset="0"/>
              </a:rPr>
              <a:t>Prof Sonu Shamdasani</a:t>
            </a:r>
          </a:p>
        </p:txBody>
      </p:sp>
      <p:sp>
        <p:nvSpPr>
          <p:cNvPr id="43" name="TextBox 42"/>
          <p:cNvSpPr txBox="1"/>
          <p:nvPr/>
        </p:nvSpPr>
        <p:spPr>
          <a:xfrm>
            <a:off x="3106381" y="6658006"/>
            <a:ext cx="1327507" cy="253916"/>
          </a:xfrm>
          <a:prstGeom prst="rect">
            <a:avLst/>
          </a:prstGeom>
          <a:noFill/>
        </p:spPr>
        <p:txBody>
          <a:bodyPr wrap="square">
            <a:spAutoFit/>
          </a:bodyPr>
          <a:lstStyle/>
          <a:p>
            <a:pPr>
              <a:defRPr/>
            </a:pPr>
            <a:r>
              <a:rPr lang="en-GB" sz="1050" dirty="0">
                <a:latin typeface="Arial" panose="020B0604020202020204" pitchFamily="34" charset="0"/>
                <a:cs typeface="Arial" panose="020B0604020202020204" pitchFamily="34" charset="0"/>
              </a:rPr>
              <a:t>Prof Claudio Stern</a:t>
            </a:r>
          </a:p>
        </p:txBody>
      </p:sp>
      <p:sp>
        <p:nvSpPr>
          <p:cNvPr id="44" name="TextBox 43"/>
          <p:cNvSpPr txBox="1"/>
          <p:nvPr/>
        </p:nvSpPr>
        <p:spPr>
          <a:xfrm>
            <a:off x="1728788" y="6663861"/>
            <a:ext cx="1557337" cy="261937"/>
          </a:xfrm>
          <a:prstGeom prst="rect">
            <a:avLst/>
          </a:prstGeom>
          <a:noFill/>
        </p:spPr>
        <p:txBody>
          <a:bodyPr>
            <a:spAutoFit/>
          </a:bodyPr>
          <a:lstStyle/>
          <a:p>
            <a:pPr>
              <a:defRPr/>
            </a:pPr>
            <a:r>
              <a:rPr lang="en-GB" sz="1050" dirty="0">
                <a:latin typeface="Arial" panose="020B0604020202020204" pitchFamily="34" charset="0"/>
                <a:cs typeface="Arial" panose="020B0604020202020204" pitchFamily="34" charset="0"/>
              </a:rPr>
              <a:t>Dr Ruth Mandel </a:t>
            </a:r>
          </a:p>
        </p:txBody>
      </p:sp>
      <p:sp>
        <p:nvSpPr>
          <p:cNvPr id="45" name="TextBox 44"/>
          <p:cNvSpPr txBox="1"/>
          <p:nvPr/>
        </p:nvSpPr>
        <p:spPr>
          <a:xfrm>
            <a:off x="196850" y="6643223"/>
            <a:ext cx="1557338" cy="261938"/>
          </a:xfrm>
          <a:prstGeom prst="rect">
            <a:avLst/>
          </a:prstGeom>
          <a:noFill/>
        </p:spPr>
        <p:txBody>
          <a:bodyPr>
            <a:spAutoFit/>
          </a:bodyPr>
          <a:lstStyle/>
          <a:p>
            <a:pPr>
              <a:defRPr/>
            </a:pPr>
            <a:r>
              <a:rPr lang="en-GB" sz="1050" dirty="0">
                <a:latin typeface="Arial" panose="020B0604020202020204" pitchFamily="34" charset="0"/>
                <a:cs typeface="Arial" panose="020B0604020202020204" pitchFamily="34" charset="0"/>
              </a:rPr>
              <a:t>Prof Patrick Haggard</a:t>
            </a:r>
          </a:p>
        </p:txBody>
      </p:sp>
      <p:sp>
        <p:nvSpPr>
          <p:cNvPr id="17445" name="TextBox 46"/>
          <p:cNvSpPr txBox="1">
            <a:spLocks noChangeArrowheads="1"/>
          </p:cNvSpPr>
          <p:nvPr/>
        </p:nvSpPr>
        <p:spPr bwMode="auto">
          <a:xfrm rot="16200000">
            <a:off x="-453543" y="2708757"/>
            <a:ext cx="1194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dirty="0"/>
              <a:t>Latin America</a:t>
            </a:r>
          </a:p>
        </p:txBody>
      </p:sp>
      <p:sp>
        <p:nvSpPr>
          <p:cNvPr id="17446" name="TextBox 47"/>
          <p:cNvSpPr txBox="1">
            <a:spLocks noChangeArrowheads="1"/>
          </p:cNvSpPr>
          <p:nvPr/>
        </p:nvSpPr>
        <p:spPr bwMode="auto">
          <a:xfrm rot="16200000">
            <a:off x="652717" y="2616844"/>
            <a:ext cx="14695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dirty="0"/>
              <a:t>Africa &amp; </a:t>
            </a:r>
            <a:r>
              <a:rPr lang="en-GB" altLang="en-US" sz="1100" dirty="0" err="1"/>
              <a:t>M.East</a:t>
            </a:r>
            <a:endParaRPr lang="en-GB" altLang="en-US" sz="1100" dirty="0"/>
          </a:p>
        </p:txBody>
      </p:sp>
      <p:sp>
        <p:nvSpPr>
          <p:cNvPr id="17447" name="TextBox 48"/>
          <p:cNvSpPr txBox="1">
            <a:spLocks noChangeArrowheads="1"/>
          </p:cNvSpPr>
          <p:nvPr/>
        </p:nvSpPr>
        <p:spPr bwMode="auto">
          <a:xfrm rot="16200000">
            <a:off x="2197894" y="2497004"/>
            <a:ext cx="1003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dirty="0"/>
              <a:t>East Asia </a:t>
            </a:r>
          </a:p>
        </p:txBody>
      </p:sp>
      <p:sp>
        <p:nvSpPr>
          <p:cNvPr id="17448" name="TextBox 49"/>
          <p:cNvSpPr txBox="1">
            <a:spLocks noChangeArrowheads="1"/>
          </p:cNvSpPr>
          <p:nvPr/>
        </p:nvSpPr>
        <p:spPr bwMode="auto">
          <a:xfrm rot="16200000">
            <a:off x="3579019" y="2589079"/>
            <a:ext cx="1003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South Asia </a:t>
            </a:r>
          </a:p>
        </p:txBody>
      </p:sp>
      <p:sp>
        <p:nvSpPr>
          <p:cNvPr id="17449" name="TextBox 50"/>
          <p:cNvSpPr txBox="1">
            <a:spLocks noChangeArrowheads="1"/>
          </p:cNvSpPr>
          <p:nvPr/>
        </p:nvSpPr>
        <p:spPr bwMode="auto">
          <a:xfrm rot="16200000">
            <a:off x="4783138" y="2382523"/>
            <a:ext cx="12874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dirty="0"/>
              <a:t>SE Asia  &amp; Australasia</a:t>
            </a:r>
          </a:p>
        </p:txBody>
      </p:sp>
      <p:sp>
        <p:nvSpPr>
          <p:cNvPr id="17450" name="TextBox 51"/>
          <p:cNvSpPr txBox="1">
            <a:spLocks noChangeArrowheads="1"/>
          </p:cNvSpPr>
          <p:nvPr/>
        </p:nvSpPr>
        <p:spPr bwMode="auto">
          <a:xfrm rot="16200000">
            <a:off x="6188076" y="2656548"/>
            <a:ext cx="1281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North America </a:t>
            </a:r>
          </a:p>
        </p:txBody>
      </p:sp>
      <p:sp>
        <p:nvSpPr>
          <p:cNvPr id="17451" name="TextBox 52"/>
          <p:cNvSpPr txBox="1">
            <a:spLocks noChangeArrowheads="1"/>
          </p:cNvSpPr>
          <p:nvPr/>
        </p:nvSpPr>
        <p:spPr bwMode="auto">
          <a:xfrm rot="16200000">
            <a:off x="7335837" y="2242569"/>
            <a:ext cx="12096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dirty="0"/>
              <a:t>Europe</a:t>
            </a:r>
          </a:p>
        </p:txBody>
      </p:sp>
      <p:sp>
        <p:nvSpPr>
          <p:cNvPr id="17452" name="TextBox 53"/>
          <p:cNvSpPr txBox="1">
            <a:spLocks noChangeArrowheads="1"/>
          </p:cNvSpPr>
          <p:nvPr/>
        </p:nvSpPr>
        <p:spPr bwMode="auto">
          <a:xfrm rot="16200000">
            <a:off x="274637" y="4185774"/>
            <a:ext cx="10826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Pop Health </a:t>
            </a:r>
          </a:p>
          <a:p>
            <a:pPr>
              <a:spcBef>
                <a:spcPct val="0"/>
              </a:spcBef>
              <a:buFontTx/>
              <a:buNone/>
            </a:pPr>
            <a:r>
              <a:rPr lang="en-GB" altLang="en-US" sz="1100"/>
              <a:t>Sciences</a:t>
            </a:r>
          </a:p>
        </p:txBody>
      </p:sp>
      <p:sp>
        <p:nvSpPr>
          <p:cNvPr id="17453" name="TextBox 54"/>
          <p:cNvSpPr txBox="1">
            <a:spLocks noChangeArrowheads="1"/>
          </p:cNvSpPr>
          <p:nvPr/>
        </p:nvSpPr>
        <p:spPr bwMode="auto">
          <a:xfrm rot="16200000">
            <a:off x="1852612" y="4311186"/>
            <a:ext cx="10779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The Bartlett</a:t>
            </a:r>
          </a:p>
        </p:txBody>
      </p:sp>
      <p:sp>
        <p:nvSpPr>
          <p:cNvPr id="17454" name="TextBox 55"/>
          <p:cNvSpPr txBox="1">
            <a:spLocks noChangeArrowheads="1"/>
          </p:cNvSpPr>
          <p:nvPr/>
        </p:nvSpPr>
        <p:spPr bwMode="auto">
          <a:xfrm rot="16200000">
            <a:off x="3113882" y="4446917"/>
            <a:ext cx="15557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Medical Sciences</a:t>
            </a:r>
          </a:p>
        </p:txBody>
      </p:sp>
      <p:sp>
        <p:nvSpPr>
          <p:cNvPr id="17455" name="TextBox 56"/>
          <p:cNvSpPr txBox="1">
            <a:spLocks noChangeArrowheads="1"/>
          </p:cNvSpPr>
          <p:nvPr/>
        </p:nvSpPr>
        <p:spPr bwMode="auto">
          <a:xfrm rot="16200000">
            <a:off x="4989512" y="4133386"/>
            <a:ext cx="684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dirty="0"/>
              <a:t>Laws</a:t>
            </a:r>
          </a:p>
        </p:txBody>
      </p:sp>
      <p:sp>
        <p:nvSpPr>
          <p:cNvPr id="17456" name="TextBox 58"/>
          <p:cNvSpPr txBox="1">
            <a:spLocks noChangeArrowheads="1"/>
          </p:cNvSpPr>
          <p:nvPr/>
        </p:nvSpPr>
        <p:spPr bwMode="auto">
          <a:xfrm rot="16200000">
            <a:off x="-479425" y="5803436"/>
            <a:ext cx="13319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Brain Sciences</a:t>
            </a:r>
          </a:p>
        </p:txBody>
      </p:sp>
      <p:sp>
        <p:nvSpPr>
          <p:cNvPr id="17457" name="TextBox 59"/>
          <p:cNvSpPr txBox="1">
            <a:spLocks noChangeArrowheads="1"/>
          </p:cNvSpPr>
          <p:nvPr/>
        </p:nvSpPr>
        <p:spPr bwMode="auto">
          <a:xfrm rot="16200000">
            <a:off x="1313656" y="5547055"/>
            <a:ext cx="642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SHS</a:t>
            </a:r>
          </a:p>
        </p:txBody>
      </p:sp>
      <p:sp>
        <p:nvSpPr>
          <p:cNvPr id="17458" name="TextBox 60"/>
          <p:cNvSpPr txBox="1">
            <a:spLocks noChangeArrowheads="1"/>
          </p:cNvSpPr>
          <p:nvPr/>
        </p:nvSpPr>
        <p:spPr bwMode="auto">
          <a:xfrm rot="16200000">
            <a:off x="2414752" y="5759149"/>
            <a:ext cx="13065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dirty="0"/>
              <a:t>Life Sciences</a:t>
            </a:r>
          </a:p>
        </p:txBody>
      </p:sp>
      <p:sp>
        <p:nvSpPr>
          <p:cNvPr id="17459" name="TextBox 61"/>
          <p:cNvSpPr txBox="1">
            <a:spLocks noChangeArrowheads="1"/>
          </p:cNvSpPr>
          <p:nvPr/>
        </p:nvSpPr>
        <p:spPr bwMode="auto">
          <a:xfrm rot="16200000">
            <a:off x="3811588" y="5879636"/>
            <a:ext cx="1506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Arts &amp; Humanities</a:t>
            </a:r>
          </a:p>
        </p:txBody>
      </p:sp>
      <p:sp>
        <p:nvSpPr>
          <p:cNvPr id="17460" name="TextBox 62"/>
          <p:cNvSpPr txBox="1">
            <a:spLocks noChangeArrowheads="1"/>
          </p:cNvSpPr>
          <p:nvPr/>
        </p:nvSpPr>
        <p:spPr bwMode="auto">
          <a:xfrm rot="16200000">
            <a:off x="5378450" y="5622461"/>
            <a:ext cx="13319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Engineering</a:t>
            </a:r>
          </a:p>
        </p:txBody>
      </p:sp>
      <p:sp>
        <p:nvSpPr>
          <p:cNvPr id="17461" name="TextBox 63"/>
          <p:cNvSpPr txBox="1">
            <a:spLocks noChangeArrowheads="1"/>
          </p:cNvSpPr>
          <p:nvPr/>
        </p:nvSpPr>
        <p:spPr bwMode="auto">
          <a:xfrm rot="16200000">
            <a:off x="7374732" y="5643175"/>
            <a:ext cx="431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dirty="0"/>
              <a:t>IOE</a:t>
            </a:r>
          </a:p>
        </p:txBody>
      </p:sp>
      <p:pic>
        <p:nvPicPr>
          <p:cNvPr id="17462" name="Picture 1"/>
          <p:cNvPicPr>
            <a:picLocks noChangeAspect="1"/>
          </p:cNvPicPr>
          <p:nvPr/>
        </p:nvPicPr>
        <p:blipFill>
          <a:blip r:embed="rId17" cstate="email">
            <a:extLst>
              <a:ext uri="{28A0092B-C50C-407E-A947-70E740481C1C}">
                <a14:useLocalDpi xmlns:a14="http://schemas.microsoft.com/office/drawing/2010/main" val="0"/>
              </a:ext>
            </a:extLst>
          </a:blip>
          <a:srcRect l="-658"/>
          <a:stretch>
            <a:fillRect/>
          </a:stretch>
        </p:blipFill>
        <p:spPr bwMode="auto">
          <a:xfrm>
            <a:off x="4176713" y="2472346"/>
            <a:ext cx="9493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3" name="Picture 13"/>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5629275" y="2442236"/>
            <a:ext cx="90963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7" name="Picture 16"/>
          <p:cNvPicPr>
            <a:picLocks noChangeAspect="1"/>
          </p:cNvPicPr>
          <p:nvPr/>
        </p:nvPicPr>
        <p:blipFill rotWithShape="1">
          <a:blip r:embed="rId19" cstate="email">
            <a:extLst>
              <a:ext uri="{28A0092B-C50C-407E-A947-70E740481C1C}">
                <a14:useLocalDpi xmlns:a14="http://schemas.microsoft.com/office/drawing/2010/main" val="0"/>
              </a:ext>
            </a:extLst>
          </a:blip>
          <a:srcRect/>
          <a:stretch/>
        </p:blipFill>
        <p:spPr bwMode="auto">
          <a:xfrm>
            <a:off x="7061993" y="4179423"/>
            <a:ext cx="104568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p:cNvSpPr txBox="1"/>
          <p:nvPr/>
        </p:nvSpPr>
        <p:spPr>
          <a:xfrm>
            <a:off x="6778472" y="5258871"/>
            <a:ext cx="1971675" cy="254000"/>
          </a:xfrm>
          <a:prstGeom prst="rect">
            <a:avLst/>
          </a:prstGeom>
          <a:noFill/>
        </p:spPr>
        <p:txBody>
          <a:bodyPr>
            <a:spAutoFit/>
          </a:bodyPr>
          <a:lstStyle/>
          <a:p>
            <a:pPr>
              <a:defRPr/>
            </a:pPr>
            <a:r>
              <a:rPr lang="en-GB" sz="1050" dirty="0">
                <a:latin typeface="Arial" panose="020B0604020202020204" pitchFamily="34" charset="0"/>
                <a:cs typeface="Arial" panose="020B0604020202020204" pitchFamily="34" charset="0"/>
              </a:rPr>
              <a:t>Prof Nikolaos Konstantinidis</a:t>
            </a:r>
          </a:p>
        </p:txBody>
      </p:sp>
      <p:sp>
        <p:nvSpPr>
          <p:cNvPr id="17469" name="TextBox 57"/>
          <p:cNvSpPr txBox="1">
            <a:spLocks noChangeArrowheads="1"/>
          </p:cNvSpPr>
          <p:nvPr/>
        </p:nvSpPr>
        <p:spPr bwMode="auto">
          <a:xfrm rot="16200000">
            <a:off x="6617495" y="4214348"/>
            <a:ext cx="684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dirty="0"/>
              <a:t>MAPS</a:t>
            </a:r>
          </a:p>
        </p:txBody>
      </p:sp>
      <p:pic>
        <p:nvPicPr>
          <p:cNvPr id="17471" name="Picture 67" descr="Image result for hazel genn"/>
          <p:cNvPicPr>
            <a:picLocks noChangeAspect="1" noChangeArrowheads="1"/>
          </p:cNvPicPr>
          <p:nvPr/>
        </p:nvPicPr>
        <p:blipFill rotWithShape="1">
          <a:blip r:embed="rId20" cstate="email">
            <a:extLst>
              <a:ext uri="{28A0092B-C50C-407E-A947-70E740481C1C}">
                <a14:useLocalDpi xmlns:a14="http://schemas.microsoft.com/office/drawing/2010/main" val="0"/>
              </a:ext>
            </a:extLst>
          </a:blip>
          <a:srcRect/>
          <a:stretch/>
        </p:blipFill>
        <p:spPr bwMode="auto">
          <a:xfrm>
            <a:off x="3380656" y="855284"/>
            <a:ext cx="934169" cy="111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69"/>
          <p:cNvSpPr txBox="1"/>
          <p:nvPr/>
        </p:nvSpPr>
        <p:spPr>
          <a:xfrm>
            <a:off x="3022962" y="1979480"/>
            <a:ext cx="1616075" cy="254000"/>
          </a:xfrm>
          <a:prstGeom prst="rect">
            <a:avLst/>
          </a:prstGeom>
          <a:noFill/>
        </p:spPr>
        <p:txBody>
          <a:bodyPr>
            <a:spAutoFit/>
          </a:bodyPr>
          <a:lstStyle/>
          <a:p>
            <a:pPr>
              <a:defRPr/>
            </a:pPr>
            <a:r>
              <a:rPr lang="en-GB" sz="1050" dirty="0">
                <a:latin typeface="Arial" panose="020B0604020202020204" pitchFamily="34" charset="0"/>
                <a:cs typeface="Arial" panose="020B0604020202020204" pitchFamily="34" charset="0"/>
              </a:rPr>
              <a:t>Prof Dame Hazel </a:t>
            </a:r>
            <a:r>
              <a:rPr lang="en-GB" sz="1050" dirty="0" err="1">
                <a:latin typeface="Arial" panose="020B0604020202020204" pitchFamily="34" charset="0"/>
                <a:cs typeface="Arial" panose="020B0604020202020204" pitchFamily="34" charset="0"/>
              </a:rPr>
              <a:t>Genn</a:t>
            </a:r>
            <a:endParaRPr lang="en-GB" sz="1050" dirty="0">
              <a:latin typeface="Arial" panose="020B0604020202020204" pitchFamily="34" charset="0"/>
              <a:cs typeface="Arial" panose="020B0604020202020204" pitchFamily="34" charset="0"/>
            </a:endParaRPr>
          </a:p>
        </p:txBody>
      </p:sp>
      <p:sp>
        <p:nvSpPr>
          <p:cNvPr id="68" name="TextBox 3"/>
          <p:cNvSpPr txBox="1">
            <a:spLocks noChangeArrowheads="1"/>
          </p:cNvSpPr>
          <p:nvPr/>
        </p:nvSpPr>
        <p:spPr bwMode="auto">
          <a:xfrm>
            <a:off x="4487862" y="1062570"/>
            <a:ext cx="489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1" dirty="0" smtClean="0"/>
              <a:t>Global academic network</a:t>
            </a:r>
            <a:endParaRPr lang="en-GB" altLang="en-US" b="1" dirty="0"/>
          </a:p>
        </p:txBody>
      </p:sp>
      <p:pic>
        <p:nvPicPr>
          <p:cNvPr id="69" name="Picture 68"/>
          <p:cNvPicPr>
            <a:picLocks/>
          </p:cNvPicPr>
          <p:nvPr/>
        </p:nvPicPr>
        <p:blipFill>
          <a:blip r:embed="rId21"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pic>
        <p:nvPicPr>
          <p:cNvPr id="2" name="Picture 1"/>
          <p:cNvPicPr>
            <a:picLocks noChangeAspect="1"/>
          </p:cNvPicPr>
          <p:nvPr/>
        </p:nvPicPr>
        <p:blipFill rotWithShape="1">
          <a:blip r:embed="rId22" cstate="email">
            <a:extLst>
              <a:ext uri="{28A0092B-C50C-407E-A947-70E740481C1C}">
                <a14:useLocalDpi xmlns:a14="http://schemas.microsoft.com/office/drawing/2010/main" val="0"/>
              </a:ext>
            </a:extLst>
          </a:blip>
          <a:srcRect/>
          <a:stretch/>
        </p:blipFill>
        <p:spPr>
          <a:xfrm>
            <a:off x="2518135" y="4121400"/>
            <a:ext cx="1037072" cy="1178798"/>
          </a:xfrm>
          <a:prstGeom prst="rect">
            <a:avLst/>
          </a:prstGeom>
        </p:spPr>
      </p:pic>
    </p:spTree>
    <p:extLst>
      <p:ext uri="{BB962C8B-B14F-4D97-AF65-F5344CB8AC3E}">
        <p14:creationId xmlns:p14="http://schemas.microsoft.com/office/powerpoint/2010/main" val="183776689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pic>
        <p:nvPicPr>
          <p:cNvPr id="7" name="Picture 6" descr="15_UCLGlobal_Globe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83325" y="4038845"/>
            <a:ext cx="2415202" cy="2355360"/>
          </a:xfrm>
          <a:prstGeom prst="rect">
            <a:avLst/>
          </a:prstGeom>
        </p:spPr>
      </p:pic>
      <p:sp>
        <p:nvSpPr>
          <p:cNvPr id="11" name="Rectangle 2"/>
          <p:cNvSpPr>
            <a:spLocks noChangeArrowheads="1"/>
          </p:cNvSpPr>
          <p:nvPr/>
        </p:nvSpPr>
        <p:spPr bwMode="auto">
          <a:xfrm>
            <a:off x="395555" y="1082159"/>
            <a:ext cx="723741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000" b="1" dirty="0" smtClean="0">
                <a:latin typeface="Arial"/>
                <a:cs typeface="Arial"/>
              </a:rPr>
              <a:t>How to get involved with the GES</a:t>
            </a:r>
            <a:endParaRPr lang="en-GB" sz="3000" b="1" dirty="0">
              <a:latin typeface="Arial"/>
              <a:cs typeface="Arial"/>
            </a:endParaRPr>
          </a:p>
        </p:txBody>
      </p:sp>
      <p:sp>
        <p:nvSpPr>
          <p:cNvPr id="12" name="Content Placeholder 2"/>
          <p:cNvSpPr txBox="1">
            <a:spLocks/>
          </p:cNvSpPr>
          <p:nvPr/>
        </p:nvSpPr>
        <p:spPr>
          <a:xfrm>
            <a:off x="271242" y="1752068"/>
            <a:ext cx="8835298" cy="2286777"/>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70000"/>
              </a:lnSpc>
              <a:buFont typeface="Arial" panose="020B0604020202020204" pitchFamily="34" charset="0"/>
              <a:buChar char="•"/>
            </a:pPr>
            <a:r>
              <a:rPr lang="en-GB" sz="8000" dirty="0" smtClean="0">
                <a:solidFill>
                  <a:schemeClr val="tx1"/>
                </a:solidFill>
                <a:latin typeface="Arial" charset="0"/>
              </a:rPr>
              <a:t>Sign up to </a:t>
            </a:r>
            <a:r>
              <a:rPr lang="en-GB" sz="8000" b="1" dirty="0" smtClean="0">
                <a:solidFill>
                  <a:schemeClr val="tx1"/>
                </a:solidFill>
                <a:latin typeface="Arial" charset="0"/>
              </a:rPr>
              <a:t>UCL’s Global Update and Regional Networks: bit.ly/</a:t>
            </a:r>
            <a:r>
              <a:rPr lang="en-GB" sz="8000" b="1" dirty="0" err="1" smtClean="0">
                <a:solidFill>
                  <a:schemeClr val="tx1"/>
                </a:solidFill>
                <a:latin typeface="Arial" charset="0"/>
              </a:rPr>
              <a:t>GEONews</a:t>
            </a:r>
            <a:endParaRPr lang="en-GB" sz="8000" b="1" dirty="0" smtClean="0">
              <a:solidFill>
                <a:schemeClr val="tx1"/>
              </a:solidFill>
              <a:latin typeface="Arial" charset="0"/>
            </a:endParaRPr>
          </a:p>
          <a:p>
            <a:pPr marL="342900" indent="-342900" algn="l">
              <a:lnSpc>
                <a:spcPct val="170000"/>
              </a:lnSpc>
              <a:buFont typeface="Arial" panose="020B0604020202020204" pitchFamily="34" charset="0"/>
              <a:buChar char="•"/>
            </a:pPr>
            <a:r>
              <a:rPr lang="en-GB" sz="8000" dirty="0" smtClean="0">
                <a:solidFill>
                  <a:schemeClr val="tx1"/>
                </a:solidFill>
                <a:latin typeface="Arial" charset="0"/>
              </a:rPr>
              <a:t>Follow us on Twitter and Instagram: </a:t>
            </a:r>
            <a:r>
              <a:rPr lang="en-GB" sz="8000" b="1" dirty="0" smtClean="0">
                <a:solidFill>
                  <a:schemeClr val="tx1"/>
                </a:solidFill>
                <a:latin typeface="Arial" charset="0"/>
              </a:rPr>
              <a:t>@</a:t>
            </a:r>
            <a:r>
              <a:rPr lang="en-GB" sz="8000" b="1" dirty="0" err="1" smtClean="0">
                <a:solidFill>
                  <a:schemeClr val="tx1"/>
                </a:solidFill>
                <a:latin typeface="Arial" charset="0"/>
              </a:rPr>
              <a:t>UCL_Global</a:t>
            </a:r>
            <a:r>
              <a:rPr lang="en-GB" sz="8000" b="1" dirty="0" smtClean="0">
                <a:solidFill>
                  <a:schemeClr val="tx1"/>
                </a:solidFill>
                <a:latin typeface="Arial" charset="0"/>
              </a:rPr>
              <a:t> </a:t>
            </a:r>
            <a:endParaRPr lang="en-GB" sz="8000" dirty="0" smtClean="0">
              <a:solidFill>
                <a:schemeClr val="tx1"/>
              </a:solidFill>
              <a:latin typeface="Arial" charset="0"/>
            </a:endParaRPr>
          </a:p>
          <a:p>
            <a:pPr marL="342900" indent="-342900" algn="l">
              <a:lnSpc>
                <a:spcPct val="170000"/>
              </a:lnSpc>
              <a:buFont typeface="Arial" panose="020B0604020202020204" pitchFamily="34" charset="0"/>
              <a:buChar char="•"/>
            </a:pPr>
            <a:r>
              <a:rPr lang="en-GB" sz="8000" dirty="0" smtClean="0">
                <a:solidFill>
                  <a:schemeClr val="tx1"/>
                </a:solidFill>
                <a:latin typeface="Arial" charset="0"/>
              </a:rPr>
              <a:t>Visit our website: </a:t>
            </a:r>
            <a:r>
              <a:rPr lang="en-GB" sz="8000" b="1" dirty="0" smtClean="0">
                <a:solidFill>
                  <a:schemeClr val="tx1"/>
                </a:solidFill>
                <a:latin typeface="Arial" charset="0"/>
              </a:rPr>
              <a:t>www.ucl.ac.uk/global </a:t>
            </a:r>
            <a:r>
              <a:rPr lang="en-GB" sz="2400" dirty="0" smtClean="0">
                <a:solidFill>
                  <a:schemeClr val="tx1"/>
                </a:solidFill>
                <a:latin typeface="Arial" charset="0"/>
              </a:rPr>
              <a:t/>
            </a:r>
            <a:br>
              <a:rPr lang="en-GB" sz="2400" dirty="0" smtClean="0">
                <a:solidFill>
                  <a:schemeClr val="tx1"/>
                </a:solidFill>
                <a:latin typeface="Arial" charset="0"/>
              </a:rPr>
            </a:br>
            <a:endParaRPr lang="en-GB" sz="2400" dirty="0" smtClean="0">
              <a:solidFill>
                <a:schemeClr val="tx1"/>
              </a:solidFill>
              <a:latin typeface="Arial" charset="0"/>
            </a:endParaRPr>
          </a:p>
          <a:p>
            <a:pPr marL="342900" indent="-342900" algn="l">
              <a:buFont typeface="Arial" panose="020B0604020202020204" pitchFamily="34" charset="0"/>
              <a:buChar char="•"/>
            </a:pPr>
            <a:endParaRPr lang="en-GB" sz="2400" dirty="0" smtClean="0">
              <a:solidFill>
                <a:schemeClr val="tx1"/>
              </a:solidFill>
              <a:latin typeface="Arial" charset="0"/>
            </a:endParaRPr>
          </a:p>
          <a:p>
            <a:pPr marL="342900" indent="-342900" algn="l">
              <a:buFont typeface="Arial" panose="020B0604020202020204" pitchFamily="34" charset="0"/>
              <a:buChar char="•"/>
            </a:pPr>
            <a:endParaRPr lang="en-GB" sz="2400" dirty="0">
              <a:solidFill>
                <a:schemeClr val="tx1"/>
              </a:solidFill>
              <a:latin typeface="Arial" charset="0"/>
            </a:endParaRPr>
          </a:p>
        </p:txBody>
      </p:sp>
      <p:sp>
        <p:nvSpPr>
          <p:cNvPr id="8" name="TextBox 7"/>
          <p:cNvSpPr txBox="1"/>
          <p:nvPr/>
        </p:nvSpPr>
        <p:spPr>
          <a:xfrm>
            <a:off x="494853" y="4404326"/>
            <a:ext cx="4194038" cy="1631216"/>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GB" sz="2000" dirty="0">
                <a:latin typeface="Arial" charset="0"/>
              </a:rPr>
              <a:t>Interested in discussing UCL’s global partnerships? Contact our </a:t>
            </a:r>
            <a:r>
              <a:rPr lang="en-GB" sz="2000" b="1" dirty="0">
                <a:latin typeface="Arial" charset="0"/>
              </a:rPr>
              <a:t>Global Partnerships Team </a:t>
            </a:r>
            <a:r>
              <a:rPr lang="en-GB" sz="2000" dirty="0">
                <a:latin typeface="Arial" charset="0"/>
              </a:rPr>
              <a:t>(www.ucl.ac.uk/global/contact-us)</a:t>
            </a:r>
          </a:p>
          <a:p>
            <a:endParaRPr lang="en-GB" sz="2000" dirty="0"/>
          </a:p>
        </p:txBody>
      </p:sp>
    </p:spTree>
    <p:extLst>
      <p:ext uri="{BB962C8B-B14F-4D97-AF65-F5344CB8AC3E}">
        <p14:creationId xmlns:p14="http://schemas.microsoft.com/office/powerpoint/2010/main" val="4294191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849" y="2615255"/>
            <a:ext cx="1618694" cy="18692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656" y="4634378"/>
            <a:ext cx="3038475" cy="14192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880" y="3323948"/>
            <a:ext cx="3248025" cy="1266825"/>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917264" y="1221223"/>
            <a:ext cx="4442999" cy="1252969"/>
          </a:xfrm>
          <a:prstGeom prst="rect">
            <a:avLst/>
          </a:prstGeom>
        </p:spPr>
      </p:pic>
      <p:pic>
        <p:nvPicPr>
          <p:cNvPr id="3" name="Picture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30989" y="4634377"/>
            <a:ext cx="2007228" cy="687899"/>
          </a:xfrm>
          <a:prstGeom prst="rect">
            <a:avLst/>
          </a:prstGeom>
        </p:spPr>
      </p:pic>
      <p:sp>
        <p:nvSpPr>
          <p:cNvPr id="2" name="Rectangle 1"/>
          <p:cNvSpPr/>
          <p:nvPr/>
        </p:nvSpPr>
        <p:spPr>
          <a:xfrm>
            <a:off x="827904" y="1248621"/>
            <a:ext cx="2871070" cy="1931510"/>
          </a:xfrm>
          <a:prstGeom prst="rect">
            <a:avLst/>
          </a:prstGeom>
          <a:solidFill>
            <a:srgbClr val="651D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2"/>
          <p:cNvSpPr>
            <a:spLocks noChangeArrowheads="1"/>
          </p:cNvSpPr>
          <p:nvPr/>
        </p:nvSpPr>
        <p:spPr bwMode="auto">
          <a:xfrm>
            <a:off x="901880" y="1165953"/>
            <a:ext cx="291060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6000" b="1" dirty="0" smtClean="0">
                <a:solidFill>
                  <a:schemeClr val="bg1"/>
                </a:solidFill>
                <a:latin typeface="Arial"/>
                <a:cs typeface="Arial"/>
              </a:rPr>
              <a:t>Top 20</a:t>
            </a:r>
            <a:r>
              <a:rPr lang="en-GB" sz="8000" b="1" dirty="0" smtClean="0">
                <a:solidFill>
                  <a:schemeClr val="bg1"/>
                </a:solidFill>
                <a:latin typeface="Arial"/>
                <a:cs typeface="Arial"/>
              </a:rPr>
              <a:t> </a:t>
            </a:r>
          </a:p>
          <a:p>
            <a:r>
              <a:rPr lang="en-GB" sz="2400" b="1" dirty="0">
                <a:solidFill>
                  <a:schemeClr val="bg1"/>
                </a:solidFill>
                <a:latin typeface="Arial"/>
                <a:cs typeface="Arial"/>
              </a:rPr>
              <a:t>g</a:t>
            </a:r>
            <a:r>
              <a:rPr lang="en-GB" sz="2400" b="1" dirty="0" smtClean="0">
                <a:solidFill>
                  <a:schemeClr val="bg1"/>
                </a:solidFill>
                <a:latin typeface="Arial"/>
                <a:cs typeface="Arial"/>
              </a:rPr>
              <a:t>lobal university</a:t>
            </a:r>
            <a:endParaRPr lang="en-GB" sz="2400" b="1" dirty="0">
              <a:solidFill>
                <a:schemeClr val="bg1"/>
              </a:solidFill>
              <a:latin typeface="Arial"/>
              <a:cs typeface="Arial"/>
            </a:endParaRPr>
          </a:p>
        </p:txBody>
      </p:sp>
      <p:pic>
        <p:nvPicPr>
          <p:cNvPr id="12" name="Picture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274312" y="4634379"/>
            <a:ext cx="1915473" cy="1216584"/>
          </a:xfrm>
          <a:prstGeom prst="rect">
            <a:avLst/>
          </a:prstGeom>
        </p:spPr>
      </p:pic>
      <p:pic>
        <p:nvPicPr>
          <p:cNvPr id="1028" name="Picture 4" descr="Image result for times good university guide 2019"/>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4215115" y="2615256"/>
            <a:ext cx="2272168" cy="186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223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grpSp>
        <p:nvGrpSpPr>
          <p:cNvPr id="11" name="Group 10"/>
          <p:cNvGrpSpPr/>
          <p:nvPr/>
        </p:nvGrpSpPr>
        <p:grpSpPr>
          <a:xfrm>
            <a:off x="192013" y="1057713"/>
            <a:ext cx="2813016" cy="2769685"/>
            <a:chOff x="192013" y="1057713"/>
            <a:chExt cx="2813016" cy="2769685"/>
          </a:xfrm>
        </p:grpSpPr>
        <p:sp>
          <p:nvSpPr>
            <p:cNvPr id="2" name="Rectangle 1"/>
            <p:cNvSpPr/>
            <p:nvPr/>
          </p:nvSpPr>
          <p:spPr>
            <a:xfrm>
              <a:off x="192013" y="1057713"/>
              <a:ext cx="2813016" cy="2769685"/>
            </a:xfrm>
            <a:prstGeom prst="rect">
              <a:avLst/>
            </a:prstGeom>
            <a:solidFill>
              <a:srgbClr val="003D4C"/>
            </a:solidFill>
            <a:ln>
              <a:solidFill>
                <a:srgbClr val="003D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332847" y="1057713"/>
              <a:ext cx="1894417" cy="1323439"/>
            </a:xfrm>
            <a:prstGeom prst="rect">
              <a:avLst/>
            </a:prstGeom>
            <a:noFill/>
          </p:spPr>
          <p:txBody>
            <a:bodyPr wrap="square" rtlCol="0">
              <a:spAutoFit/>
            </a:bodyPr>
            <a:lstStyle/>
            <a:p>
              <a:r>
                <a:rPr lang="en-US" sz="8000" b="1" dirty="0" smtClean="0">
                  <a:solidFill>
                    <a:schemeClr val="bg1"/>
                  </a:solidFill>
                  <a:latin typeface="Arial"/>
                  <a:cs typeface="Arial"/>
                </a:rPr>
                <a:t>1st</a:t>
              </a:r>
              <a:endParaRPr lang="en-US" sz="8000" b="1" dirty="0">
                <a:solidFill>
                  <a:schemeClr val="bg1"/>
                </a:solidFill>
                <a:latin typeface="Arial"/>
                <a:cs typeface="Arial"/>
              </a:endParaRPr>
            </a:p>
          </p:txBody>
        </p:sp>
        <p:sp>
          <p:nvSpPr>
            <p:cNvPr id="5" name="TextBox 4"/>
            <p:cNvSpPr txBox="1"/>
            <p:nvPr/>
          </p:nvSpPr>
          <p:spPr>
            <a:xfrm>
              <a:off x="399525" y="2188090"/>
              <a:ext cx="2386544" cy="1492716"/>
            </a:xfrm>
            <a:prstGeom prst="rect">
              <a:avLst/>
            </a:prstGeom>
            <a:noFill/>
          </p:spPr>
          <p:txBody>
            <a:bodyPr wrap="square" rtlCol="0">
              <a:spAutoFit/>
            </a:bodyPr>
            <a:lstStyle/>
            <a:p>
              <a:r>
                <a:rPr lang="en-US" sz="3200" dirty="0" smtClean="0">
                  <a:solidFill>
                    <a:schemeClr val="bg1"/>
                  </a:solidFill>
                  <a:latin typeface="Arial"/>
                  <a:cs typeface="Arial"/>
                </a:rPr>
                <a:t>ranking UK university </a:t>
              </a:r>
              <a:r>
                <a:rPr lang="en-US" sz="1600" dirty="0" smtClean="0">
                  <a:solidFill>
                    <a:schemeClr val="bg1"/>
                  </a:solidFill>
                  <a:latin typeface="Arial"/>
                  <a:cs typeface="Arial"/>
                </a:rPr>
                <a:t/>
              </a:r>
              <a:br>
                <a:rPr lang="en-US" sz="1600" dirty="0" smtClean="0">
                  <a:solidFill>
                    <a:schemeClr val="bg1"/>
                  </a:solidFill>
                  <a:latin typeface="Arial"/>
                  <a:cs typeface="Arial"/>
                </a:rPr>
              </a:br>
              <a:r>
                <a:rPr lang="en-US" dirty="0" smtClean="0">
                  <a:solidFill>
                    <a:schemeClr val="bg1"/>
                  </a:solidFill>
                  <a:latin typeface="Arial"/>
                  <a:cs typeface="Arial"/>
                </a:rPr>
                <a:t>for </a:t>
              </a:r>
              <a:r>
                <a:rPr lang="en-US" b="1" dirty="0" smtClean="0">
                  <a:solidFill>
                    <a:schemeClr val="bg1"/>
                  </a:solidFill>
                  <a:latin typeface="Arial"/>
                  <a:cs typeface="Arial"/>
                </a:rPr>
                <a:t>research</a:t>
              </a:r>
              <a:r>
                <a:rPr lang="en-US" dirty="0" smtClean="0">
                  <a:solidFill>
                    <a:schemeClr val="bg1"/>
                  </a:solidFill>
                  <a:latin typeface="Arial"/>
                  <a:cs typeface="Arial"/>
                </a:rPr>
                <a:t> strength </a:t>
              </a:r>
              <a:r>
                <a:rPr lang="en-US" sz="1600" dirty="0" smtClean="0">
                  <a:solidFill>
                    <a:schemeClr val="bg1"/>
                  </a:solidFill>
                  <a:latin typeface="Arial"/>
                  <a:cs typeface="Arial"/>
                </a:rPr>
                <a:t/>
              </a:r>
              <a:br>
                <a:rPr lang="en-US" sz="1600" dirty="0" smtClean="0">
                  <a:solidFill>
                    <a:schemeClr val="bg1"/>
                  </a:solidFill>
                  <a:latin typeface="Arial"/>
                  <a:cs typeface="Arial"/>
                </a:rPr>
              </a:br>
              <a:r>
                <a:rPr lang="en-US" sz="900" dirty="0" smtClean="0">
                  <a:solidFill>
                    <a:schemeClr val="bg1"/>
                  </a:solidFill>
                  <a:latin typeface="Arial"/>
                  <a:cs typeface="Arial"/>
                </a:rPr>
                <a:t>(Research Excellence Framework, 2014)</a:t>
              </a:r>
              <a:endParaRPr lang="en-US" sz="900" dirty="0">
                <a:solidFill>
                  <a:schemeClr val="bg1"/>
                </a:solidFill>
                <a:latin typeface="Arial"/>
                <a:cs typeface="Arial"/>
              </a:endParaRPr>
            </a:p>
          </p:txBody>
        </p:sp>
      </p:grpSp>
      <p:grpSp>
        <p:nvGrpSpPr>
          <p:cNvPr id="24" name="Group 23"/>
          <p:cNvGrpSpPr/>
          <p:nvPr/>
        </p:nvGrpSpPr>
        <p:grpSpPr>
          <a:xfrm>
            <a:off x="3162216" y="1057712"/>
            <a:ext cx="2798576" cy="2769686"/>
            <a:chOff x="3162216" y="1057712"/>
            <a:chExt cx="2798576" cy="2769686"/>
          </a:xfrm>
        </p:grpSpPr>
        <p:sp>
          <p:nvSpPr>
            <p:cNvPr id="18" name="Rectangle 17"/>
            <p:cNvSpPr/>
            <p:nvPr/>
          </p:nvSpPr>
          <p:spPr>
            <a:xfrm>
              <a:off x="3162216" y="1057712"/>
              <a:ext cx="2798576" cy="2769686"/>
            </a:xfrm>
            <a:prstGeom prst="rect">
              <a:avLst/>
            </a:prstGeom>
            <a:solidFill>
              <a:srgbClr val="651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3343846" y="1089521"/>
              <a:ext cx="2450079" cy="1323439"/>
            </a:xfrm>
            <a:prstGeom prst="rect">
              <a:avLst/>
            </a:prstGeom>
            <a:noFill/>
          </p:spPr>
          <p:txBody>
            <a:bodyPr wrap="square" rtlCol="0">
              <a:spAutoFit/>
            </a:bodyPr>
            <a:lstStyle/>
            <a:p>
              <a:r>
                <a:rPr lang="en-US" sz="8000" b="1" dirty="0" smtClean="0">
                  <a:solidFill>
                    <a:schemeClr val="bg1"/>
                  </a:solidFill>
                  <a:latin typeface="Arial"/>
                  <a:cs typeface="Arial"/>
                </a:rPr>
                <a:t>29</a:t>
              </a:r>
              <a:endParaRPr lang="en-US" sz="8000" b="1" dirty="0">
                <a:solidFill>
                  <a:schemeClr val="bg1"/>
                </a:solidFill>
                <a:latin typeface="Arial"/>
                <a:cs typeface="Arial"/>
              </a:endParaRPr>
            </a:p>
          </p:txBody>
        </p:sp>
        <p:sp>
          <p:nvSpPr>
            <p:cNvPr id="8" name="TextBox 7"/>
            <p:cNvSpPr txBox="1"/>
            <p:nvPr/>
          </p:nvSpPr>
          <p:spPr>
            <a:xfrm>
              <a:off x="3343846" y="2202734"/>
              <a:ext cx="2508267" cy="1354217"/>
            </a:xfrm>
            <a:prstGeom prst="rect">
              <a:avLst/>
            </a:prstGeom>
            <a:noFill/>
          </p:spPr>
          <p:txBody>
            <a:bodyPr wrap="square" rtlCol="0">
              <a:spAutoFit/>
            </a:bodyPr>
            <a:lstStyle/>
            <a:p>
              <a:r>
                <a:rPr lang="en-US" sz="3200" b="1" dirty="0" smtClean="0">
                  <a:solidFill>
                    <a:schemeClr val="bg1"/>
                  </a:solidFill>
                  <a:latin typeface="Arial"/>
                  <a:cs typeface="Arial"/>
                </a:rPr>
                <a:t>Nobel Prize </a:t>
              </a:r>
              <a:r>
                <a:rPr lang="en-US" sz="3200" dirty="0" smtClean="0">
                  <a:solidFill>
                    <a:schemeClr val="bg1"/>
                  </a:solidFill>
                  <a:latin typeface="Arial"/>
                  <a:cs typeface="Arial"/>
                </a:rPr>
                <a:t>winners</a:t>
              </a:r>
              <a:br>
                <a:rPr lang="en-US" sz="3200" dirty="0" smtClean="0">
                  <a:solidFill>
                    <a:schemeClr val="bg1"/>
                  </a:solidFill>
                  <a:latin typeface="Arial"/>
                  <a:cs typeface="Arial"/>
                </a:rPr>
              </a:br>
              <a:r>
                <a:rPr lang="en-US" dirty="0" smtClean="0">
                  <a:solidFill>
                    <a:schemeClr val="bg1"/>
                  </a:solidFill>
                  <a:latin typeface="Arial"/>
                  <a:cs typeface="Arial"/>
                </a:rPr>
                <a:t>(13 non-UK)</a:t>
              </a:r>
              <a:endParaRPr lang="en-US" dirty="0">
                <a:solidFill>
                  <a:schemeClr val="bg1"/>
                </a:solidFill>
                <a:latin typeface="Arial"/>
                <a:cs typeface="Arial"/>
              </a:endParaRPr>
            </a:p>
          </p:txBody>
        </p:sp>
      </p:grpSp>
      <p:grpSp>
        <p:nvGrpSpPr>
          <p:cNvPr id="28" name="Group 27"/>
          <p:cNvGrpSpPr/>
          <p:nvPr/>
        </p:nvGrpSpPr>
        <p:grpSpPr>
          <a:xfrm>
            <a:off x="3135768" y="3986222"/>
            <a:ext cx="2814236" cy="2688900"/>
            <a:chOff x="3135768" y="3986222"/>
            <a:chExt cx="2814236" cy="2688900"/>
          </a:xfrm>
        </p:grpSpPr>
        <p:sp>
          <p:nvSpPr>
            <p:cNvPr id="22" name="Rectangle 21"/>
            <p:cNvSpPr/>
            <p:nvPr/>
          </p:nvSpPr>
          <p:spPr>
            <a:xfrm>
              <a:off x="3135768" y="3986222"/>
              <a:ext cx="2814236" cy="2688900"/>
            </a:xfrm>
            <a:prstGeom prst="rect">
              <a:avLst/>
            </a:prstGeom>
            <a:solidFill>
              <a:srgbClr val="4B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3304511" y="4008444"/>
              <a:ext cx="2362730" cy="1323439"/>
            </a:xfrm>
            <a:prstGeom prst="rect">
              <a:avLst/>
            </a:prstGeom>
            <a:noFill/>
          </p:spPr>
          <p:txBody>
            <a:bodyPr wrap="square" rtlCol="0">
              <a:spAutoFit/>
            </a:bodyPr>
            <a:lstStyle/>
            <a:p>
              <a:r>
                <a:rPr lang="en-US" sz="8000" b="1" dirty="0" smtClean="0">
                  <a:solidFill>
                    <a:schemeClr val="bg1"/>
                  </a:solidFill>
                  <a:latin typeface="Arial"/>
                  <a:cs typeface="Arial"/>
                </a:rPr>
                <a:t>10th</a:t>
              </a:r>
              <a:endParaRPr lang="en-US" sz="8000" b="1" dirty="0">
                <a:solidFill>
                  <a:schemeClr val="bg1"/>
                </a:solidFill>
                <a:latin typeface="Arial"/>
                <a:cs typeface="Arial"/>
              </a:endParaRPr>
            </a:p>
          </p:txBody>
        </p:sp>
        <p:sp>
          <p:nvSpPr>
            <p:cNvPr id="13" name="TextBox 12"/>
            <p:cNvSpPr txBox="1"/>
            <p:nvPr/>
          </p:nvSpPr>
          <p:spPr>
            <a:xfrm>
              <a:off x="3542568" y="5265412"/>
              <a:ext cx="2211917" cy="784830"/>
            </a:xfrm>
            <a:prstGeom prst="rect">
              <a:avLst/>
            </a:prstGeom>
            <a:noFill/>
          </p:spPr>
          <p:txBody>
            <a:bodyPr wrap="square" rtlCol="0">
              <a:spAutoFit/>
            </a:bodyPr>
            <a:lstStyle/>
            <a:p>
              <a:r>
                <a:rPr lang="en-US" dirty="0">
                  <a:solidFill>
                    <a:schemeClr val="bg1"/>
                  </a:solidFill>
                  <a:latin typeface="Arial"/>
                  <a:cs typeface="Arial"/>
                </a:rPr>
                <a:t>i</a:t>
              </a:r>
              <a:r>
                <a:rPr lang="en-US" dirty="0" smtClean="0">
                  <a:solidFill>
                    <a:schemeClr val="bg1"/>
                  </a:solidFill>
                  <a:latin typeface="Arial"/>
                  <a:cs typeface="Arial"/>
                </a:rPr>
                <a:t>n the world’s </a:t>
              </a:r>
              <a:br>
                <a:rPr lang="en-US" dirty="0" smtClean="0">
                  <a:solidFill>
                    <a:schemeClr val="bg1"/>
                  </a:solidFill>
                  <a:latin typeface="Arial"/>
                  <a:cs typeface="Arial"/>
                </a:rPr>
              </a:br>
              <a:r>
                <a:rPr lang="en-US" b="1" dirty="0" smtClean="0">
                  <a:solidFill>
                    <a:schemeClr val="bg1"/>
                  </a:solidFill>
                  <a:latin typeface="Arial"/>
                  <a:cs typeface="Arial"/>
                </a:rPr>
                <a:t>top 10 universities</a:t>
              </a:r>
              <a:br>
                <a:rPr lang="en-US" b="1" dirty="0" smtClean="0">
                  <a:solidFill>
                    <a:schemeClr val="bg1"/>
                  </a:solidFill>
                  <a:latin typeface="Arial"/>
                  <a:cs typeface="Arial"/>
                </a:rPr>
              </a:br>
              <a:r>
                <a:rPr lang="en-US" sz="900" dirty="0" smtClean="0">
                  <a:solidFill>
                    <a:schemeClr val="bg1"/>
                  </a:solidFill>
                  <a:latin typeface="Arial"/>
                  <a:cs typeface="Arial"/>
                </a:rPr>
                <a:t>(QS World University Rankings, 2019)</a:t>
              </a:r>
              <a:endParaRPr lang="en-US" sz="900" dirty="0">
                <a:solidFill>
                  <a:schemeClr val="bg1"/>
                </a:solidFill>
                <a:latin typeface="Arial"/>
                <a:cs typeface="Arial"/>
              </a:endParaRPr>
            </a:p>
          </p:txBody>
        </p:sp>
      </p:grpSp>
      <p:grpSp>
        <p:nvGrpSpPr>
          <p:cNvPr id="25" name="Group 24"/>
          <p:cNvGrpSpPr/>
          <p:nvPr/>
        </p:nvGrpSpPr>
        <p:grpSpPr>
          <a:xfrm>
            <a:off x="6105150" y="1057713"/>
            <a:ext cx="2880914" cy="2784329"/>
            <a:chOff x="6105150" y="1057713"/>
            <a:chExt cx="2880914" cy="2784329"/>
          </a:xfrm>
        </p:grpSpPr>
        <p:sp>
          <p:nvSpPr>
            <p:cNvPr id="19" name="Rectangle 18"/>
            <p:cNvSpPr/>
            <p:nvPr/>
          </p:nvSpPr>
          <p:spPr>
            <a:xfrm>
              <a:off x="6105150" y="1057713"/>
              <a:ext cx="2814236" cy="2784329"/>
            </a:xfrm>
            <a:prstGeom prst="rect">
              <a:avLst/>
            </a:prstGeom>
            <a:solidFill>
              <a:srgbClr val="4B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6117979" y="1133877"/>
              <a:ext cx="2868085" cy="1656864"/>
            </a:xfrm>
            <a:prstGeom prst="rect">
              <a:avLst/>
            </a:prstGeom>
            <a:noFill/>
          </p:spPr>
          <p:txBody>
            <a:bodyPr wrap="square" rtlCol="0">
              <a:spAutoFit/>
            </a:bodyPr>
            <a:lstStyle/>
            <a:p>
              <a:r>
                <a:rPr lang="en-US" sz="8000" b="1" dirty="0" smtClean="0">
                  <a:solidFill>
                    <a:schemeClr val="bg1"/>
                  </a:solidFill>
                  <a:latin typeface="Arial"/>
                  <a:cs typeface="Arial"/>
                </a:rPr>
                <a:t>1,137</a:t>
              </a:r>
            </a:p>
            <a:p>
              <a:pPr>
                <a:lnSpc>
                  <a:spcPts val="2640"/>
                </a:lnSpc>
              </a:pPr>
              <a:r>
                <a:rPr lang="en-US" sz="3200" b="1" dirty="0" smtClean="0">
                  <a:solidFill>
                    <a:schemeClr val="bg1"/>
                  </a:solidFill>
                  <a:latin typeface="Arial"/>
                  <a:cs typeface="Arial"/>
                </a:rPr>
                <a:t>  </a:t>
              </a:r>
              <a:endParaRPr lang="en-US" sz="3200" b="1" dirty="0">
                <a:solidFill>
                  <a:schemeClr val="bg1"/>
                </a:solidFill>
                <a:latin typeface="Arial"/>
                <a:cs typeface="Arial"/>
              </a:endParaRPr>
            </a:p>
          </p:txBody>
        </p:sp>
        <p:sp>
          <p:nvSpPr>
            <p:cNvPr id="32" name="TextBox 31"/>
            <p:cNvSpPr txBox="1"/>
            <p:nvPr/>
          </p:nvSpPr>
          <p:spPr>
            <a:xfrm>
              <a:off x="6297887" y="2267352"/>
              <a:ext cx="2508267" cy="861774"/>
            </a:xfrm>
            <a:prstGeom prst="rect">
              <a:avLst/>
            </a:prstGeom>
            <a:noFill/>
          </p:spPr>
          <p:txBody>
            <a:bodyPr wrap="square" rtlCol="0">
              <a:spAutoFit/>
            </a:bodyPr>
            <a:lstStyle/>
            <a:p>
              <a:r>
                <a:rPr lang="en-US" sz="3200" b="1" dirty="0" smtClean="0">
                  <a:solidFill>
                    <a:schemeClr val="bg1"/>
                  </a:solidFill>
                  <a:latin typeface="Arial"/>
                  <a:cs typeface="Arial"/>
                </a:rPr>
                <a:t>professors</a:t>
              </a:r>
              <a:r>
                <a:rPr lang="en-US" dirty="0" smtClean="0">
                  <a:solidFill>
                    <a:schemeClr val="bg1"/>
                  </a:solidFill>
                  <a:latin typeface="Arial"/>
                  <a:cs typeface="Arial"/>
                </a:rPr>
                <a:t/>
              </a:r>
              <a:br>
                <a:rPr lang="en-US" dirty="0" smtClean="0">
                  <a:solidFill>
                    <a:schemeClr val="bg1"/>
                  </a:solidFill>
                  <a:latin typeface="Arial"/>
                  <a:cs typeface="Arial"/>
                </a:rPr>
              </a:br>
              <a:r>
                <a:rPr lang="en-US" dirty="0" smtClean="0">
                  <a:solidFill>
                    <a:schemeClr val="bg1"/>
                  </a:solidFill>
                  <a:latin typeface="Arial"/>
                  <a:cs typeface="Arial"/>
                </a:rPr>
                <a:t>(over 1/4 non-UK)</a:t>
              </a:r>
              <a:endParaRPr lang="en-US" dirty="0">
                <a:solidFill>
                  <a:schemeClr val="bg1"/>
                </a:solidFill>
                <a:latin typeface="Arial"/>
                <a:cs typeface="Arial"/>
              </a:endParaRPr>
            </a:p>
          </p:txBody>
        </p:sp>
      </p:grpSp>
      <p:grpSp>
        <p:nvGrpSpPr>
          <p:cNvPr id="29" name="Group 28"/>
          <p:cNvGrpSpPr/>
          <p:nvPr/>
        </p:nvGrpSpPr>
        <p:grpSpPr>
          <a:xfrm>
            <a:off x="6003189" y="3986222"/>
            <a:ext cx="3337192" cy="2688900"/>
            <a:chOff x="6003189" y="3986222"/>
            <a:chExt cx="3337192" cy="2688900"/>
          </a:xfrm>
        </p:grpSpPr>
        <p:sp>
          <p:nvSpPr>
            <p:cNvPr id="20" name="Rectangle 19"/>
            <p:cNvSpPr/>
            <p:nvPr/>
          </p:nvSpPr>
          <p:spPr>
            <a:xfrm>
              <a:off x="6117979" y="3986222"/>
              <a:ext cx="2814236" cy="2688900"/>
            </a:xfrm>
            <a:prstGeom prst="rect">
              <a:avLst/>
            </a:prstGeom>
            <a:solidFill>
              <a:srgbClr val="003D4C"/>
            </a:solidFill>
            <a:ln>
              <a:solidFill>
                <a:srgbClr val="003D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6003189" y="3986337"/>
              <a:ext cx="3337192" cy="1903085"/>
            </a:xfrm>
            <a:prstGeom prst="rect">
              <a:avLst/>
            </a:prstGeom>
            <a:noFill/>
          </p:spPr>
          <p:txBody>
            <a:bodyPr wrap="square" rtlCol="0">
              <a:spAutoFit/>
            </a:bodyPr>
            <a:lstStyle/>
            <a:p>
              <a:r>
                <a:rPr lang="en-US" sz="2000" b="1" dirty="0" smtClean="0">
                  <a:solidFill>
                    <a:schemeClr val="bg1"/>
                  </a:solidFill>
                  <a:latin typeface="Arial"/>
                  <a:cs typeface="Arial"/>
                </a:rPr>
                <a:t>  More than</a:t>
              </a:r>
            </a:p>
            <a:p>
              <a:r>
                <a:rPr lang="en-US" sz="7200" b="1" dirty="0" smtClean="0">
                  <a:solidFill>
                    <a:schemeClr val="bg1"/>
                  </a:solidFill>
                  <a:latin typeface="Arial"/>
                  <a:cs typeface="Arial"/>
                </a:rPr>
                <a:t>12,000</a:t>
              </a:r>
            </a:p>
            <a:p>
              <a:pPr algn="r">
                <a:lnSpc>
                  <a:spcPts val="2640"/>
                </a:lnSpc>
              </a:pPr>
              <a:r>
                <a:rPr lang="en-US" sz="3200" b="1" dirty="0" smtClean="0">
                  <a:solidFill>
                    <a:schemeClr val="bg1"/>
                  </a:solidFill>
                  <a:latin typeface="Arial"/>
                  <a:cs typeface="Arial"/>
                </a:rPr>
                <a:t>  </a:t>
              </a:r>
              <a:endParaRPr lang="en-US" sz="4400" b="1" dirty="0" smtClean="0">
                <a:solidFill>
                  <a:schemeClr val="bg1"/>
                </a:solidFill>
                <a:latin typeface="Arial"/>
                <a:cs typeface="Arial"/>
              </a:endParaRPr>
            </a:p>
          </p:txBody>
        </p:sp>
        <p:sp>
          <p:nvSpPr>
            <p:cNvPr id="21" name="TextBox 20"/>
            <p:cNvSpPr txBox="1"/>
            <p:nvPr/>
          </p:nvSpPr>
          <p:spPr>
            <a:xfrm>
              <a:off x="6258134" y="5297546"/>
              <a:ext cx="2508267" cy="1292662"/>
            </a:xfrm>
            <a:prstGeom prst="rect">
              <a:avLst/>
            </a:prstGeom>
            <a:noFill/>
          </p:spPr>
          <p:txBody>
            <a:bodyPr wrap="square" rtlCol="0">
              <a:spAutoFit/>
            </a:bodyPr>
            <a:lstStyle/>
            <a:p>
              <a:r>
                <a:rPr lang="en-US" sz="2000" b="1" dirty="0">
                  <a:solidFill>
                    <a:schemeClr val="bg1"/>
                  </a:solidFill>
                  <a:latin typeface="Arial"/>
                  <a:cs typeface="Arial"/>
                </a:rPr>
                <a:t>a</a:t>
              </a:r>
              <a:r>
                <a:rPr lang="en-US" sz="2000" b="1" dirty="0" smtClean="0">
                  <a:solidFill>
                    <a:schemeClr val="bg1"/>
                  </a:solidFill>
                  <a:latin typeface="Arial"/>
                  <a:cs typeface="Arial"/>
                </a:rPr>
                <a:t>cademic and professional services staff</a:t>
              </a:r>
              <a:r>
                <a:rPr lang="en-US" sz="2000" dirty="0" smtClean="0">
                  <a:solidFill>
                    <a:schemeClr val="bg1"/>
                  </a:solidFill>
                  <a:latin typeface="Arial"/>
                  <a:cs typeface="Arial"/>
                </a:rPr>
                <a:t/>
              </a:r>
              <a:br>
                <a:rPr lang="en-US" sz="2000" dirty="0" smtClean="0">
                  <a:solidFill>
                    <a:schemeClr val="bg1"/>
                  </a:solidFill>
                  <a:latin typeface="Arial"/>
                  <a:cs typeface="Arial"/>
                </a:rPr>
              </a:br>
              <a:r>
                <a:rPr lang="en-US" dirty="0" smtClean="0">
                  <a:solidFill>
                    <a:schemeClr val="bg1"/>
                  </a:solidFill>
                  <a:latin typeface="Arial"/>
                  <a:cs typeface="Arial"/>
                </a:rPr>
                <a:t>(over 1/3 non-UK)</a:t>
              </a:r>
              <a:endParaRPr lang="en-US" dirty="0">
                <a:solidFill>
                  <a:schemeClr val="bg1"/>
                </a:solidFill>
                <a:latin typeface="Arial"/>
                <a:cs typeface="Arial"/>
              </a:endParaRPr>
            </a:p>
          </p:txBody>
        </p:sp>
      </p:grpSp>
      <p:grpSp>
        <p:nvGrpSpPr>
          <p:cNvPr id="27" name="Group 26"/>
          <p:cNvGrpSpPr/>
          <p:nvPr/>
        </p:nvGrpSpPr>
        <p:grpSpPr>
          <a:xfrm>
            <a:off x="267904" y="3986221"/>
            <a:ext cx="2629807" cy="1865040"/>
            <a:chOff x="267904" y="3986221"/>
            <a:chExt cx="2629807" cy="1865040"/>
          </a:xfrm>
        </p:grpSpPr>
        <p:sp>
          <p:nvSpPr>
            <p:cNvPr id="23" name="TextBox 22"/>
            <p:cNvSpPr txBox="1"/>
            <p:nvPr/>
          </p:nvSpPr>
          <p:spPr>
            <a:xfrm>
              <a:off x="267904" y="5204930"/>
              <a:ext cx="1651882" cy="646331"/>
            </a:xfrm>
            <a:prstGeom prst="rect">
              <a:avLst/>
            </a:prstGeom>
            <a:noFill/>
          </p:spPr>
          <p:txBody>
            <a:bodyPr wrap="square" rtlCol="0">
              <a:spAutoFit/>
            </a:bodyPr>
            <a:lstStyle/>
            <a:p>
              <a:r>
                <a:rPr lang="en-US" dirty="0">
                  <a:solidFill>
                    <a:srgbClr val="651D4C"/>
                  </a:solidFill>
                  <a:latin typeface="Arial"/>
                  <a:cs typeface="Arial"/>
                </a:rPr>
                <a:t>A</a:t>
              </a:r>
              <a:r>
                <a:rPr lang="en-US" dirty="0" smtClean="0">
                  <a:solidFill>
                    <a:srgbClr val="651D4C"/>
                  </a:solidFill>
                  <a:latin typeface="Arial"/>
                  <a:cs typeface="Arial"/>
                </a:rPr>
                <a:t>warded </a:t>
              </a:r>
            </a:p>
            <a:p>
              <a:r>
                <a:rPr lang="en-US" dirty="0" smtClean="0">
                  <a:solidFill>
                    <a:srgbClr val="651D4C"/>
                  </a:solidFill>
                  <a:latin typeface="Arial"/>
                  <a:cs typeface="Arial"/>
                </a:rPr>
                <a:t>both</a:t>
              </a:r>
              <a:endParaRPr lang="en-US" sz="900" dirty="0">
                <a:solidFill>
                  <a:srgbClr val="651D4C"/>
                </a:solidFill>
                <a:latin typeface="Arial"/>
                <a:cs typeface="Aria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9212" y="3986221"/>
              <a:ext cx="2005497" cy="1252281"/>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6795" y="5014013"/>
              <a:ext cx="1350916" cy="766624"/>
            </a:xfrm>
            <a:prstGeom prst="rect">
              <a:avLst/>
            </a:prstGeom>
          </p:spPr>
        </p:pic>
      </p:grpSp>
    </p:spTree>
    <p:extLst>
      <p:ext uri="{BB962C8B-B14F-4D97-AF65-F5344CB8AC3E}">
        <p14:creationId xmlns:p14="http://schemas.microsoft.com/office/powerpoint/2010/main" val="1239093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15" name="TextBox 14"/>
          <p:cNvSpPr txBox="1"/>
          <p:nvPr/>
        </p:nvSpPr>
        <p:spPr>
          <a:xfrm>
            <a:off x="4521327" y="887927"/>
            <a:ext cx="4278545" cy="5509200"/>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Recent examples:</a:t>
            </a:r>
          </a:p>
          <a:p>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Professor Richard Blundell (UCL </a:t>
            </a:r>
            <a:r>
              <a:rPr lang="en-US" sz="1600" dirty="0" err="1">
                <a:latin typeface="Arial" panose="020B0604020202020204" pitchFamily="34" charset="0"/>
                <a:cs typeface="Arial" panose="020B0604020202020204" pitchFamily="34" charset="0"/>
              </a:rPr>
              <a:t>Dept</a:t>
            </a:r>
            <a:r>
              <a:rPr lang="en-US" sz="1600" dirty="0">
                <a:latin typeface="Arial" panose="020B0604020202020204" pitchFamily="34" charset="0"/>
                <a:cs typeface="Arial" panose="020B0604020202020204" pitchFamily="34" charset="0"/>
              </a:rPr>
              <a:t> of Economics), awarded </a:t>
            </a:r>
            <a:r>
              <a:rPr lang="en-US" sz="1600" b="1" dirty="0" err="1">
                <a:latin typeface="Arial" panose="020B0604020202020204" pitchFamily="34" charset="0"/>
                <a:cs typeface="Arial" panose="020B0604020202020204" pitchFamily="34" charset="0"/>
              </a:rPr>
              <a:t>Nemmers</a:t>
            </a:r>
            <a:r>
              <a:rPr lang="en-US" sz="1600" b="1" dirty="0">
                <a:latin typeface="Arial" panose="020B0604020202020204" pitchFamily="34" charset="0"/>
                <a:cs typeface="Arial" panose="020B0604020202020204" pitchFamily="34" charset="0"/>
              </a:rPr>
              <a:t> Prize in Economics </a:t>
            </a:r>
            <a:r>
              <a:rPr lang="en-US" sz="1600" dirty="0">
                <a:latin typeface="Arial" panose="020B0604020202020204" pitchFamily="34" charset="0"/>
                <a:cs typeface="Arial" panose="020B0604020202020204" pitchFamily="34" charset="0"/>
              </a:rPr>
              <a:t>in </a:t>
            </a:r>
            <a:r>
              <a:rPr lang="en-US" sz="1600" dirty="0" smtClean="0">
                <a:latin typeface="Arial" panose="020B0604020202020204" pitchFamily="34" charset="0"/>
                <a:cs typeface="Arial" panose="020B0604020202020204" pitchFamily="34" charset="0"/>
              </a:rPr>
              <a:t>2016</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Professor Sarah </a:t>
            </a:r>
            <a:r>
              <a:rPr lang="en-GB" sz="1600" dirty="0" err="1">
                <a:latin typeface="Arial" panose="020B0604020202020204" pitchFamily="34" charset="0"/>
                <a:cs typeface="Arial" panose="020B0604020202020204" pitchFamily="34" charset="0"/>
              </a:rPr>
              <a:t>Tabrizi</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Director </a:t>
            </a:r>
            <a:r>
              <a:rPr lang="en-GB" sz="1600" dirty="0">
                <a:latin typeface="Arial" panose="020B0604020202020204" pitchFamily="34" charset="0"/>
                <a:cs typeface="Arial" panose="020B0604020202020204" pitchFamily="34" charset="0"/>
              </a:rPr>
              <a:t>of the UCL Huntington's Disease </a:t>
            </a:r>
            <a:r>
              <a:rPr lang="en-GB" sz="1600" dirty="0" smtClean="0">
                <a:latin typeface="Arial" panose="020B0604020202020204" pitchFamily="34" charset="0"/>
                <a:cs typeface="Arial" panose="020B0604020202020204" pitchFamily="34" charset="0"/>
              </a:rPr>
              <a:t>Centre, received </a:t>
            </a:r>
            <a:r>
              <a:rPr lang="en-GB" sz="1600" dirty="0">
                <a:latin typeface="Arial" panose="020B0604020202020204" pitchFamily="34" charset="0"/>
                <a:cs typeface="Arial" panose="020B0604020202020204" pitchFamily="34" charset="0"/>
              </a:rPr>
              <a:t>the 2017 </a:t>
            </a:r>
            <a:r>
              <a:rPr lang="en-GB" sz="1600" b="1" dirty="0">
                <a:latin typeface="Arial" panose="020B0604020202020204" pitchFamily="34" charset="0"/>
                <a:cs typeface="Arial" panose="020B0604020202020204" pitchFamily="34" charset="0"/>
              </a:rPr>
              <a:t>International Leslie </a:t>
            </a:r>
            <a:r>
              <a:rPr lang="en-GB" sz="1600" b="1" dirty="0" err="1">
                <a:latin typeface="Arial" panose="020B0604020202020204" pitchFamily="34" charset="0"/>
                <a:cs typeface="Arial" panose="020B0604020202020204" pitchFamily="34" charset="0"/>
              </a:rPr>
              <a:t>Gehry</a:t>
            </a:r>
            <a:r>
              <a:rPr lang="en-GB" sz="1600" b="1" dirty="0">
                <a:latin typeface="Arial" panose="020B0604020202020204" pitchFamily="34" charset="0"/>
                <a:cs typeface="Arial" panose="020B0604020202020204" pitchFamily="34" charset="0"/>
              </a:rPr>
              <a:t> Brenner prize </a:t>
            </a:r>
            <a:r>
              <a:rPr lang="en-GB" sz="1600" dirty="0">
                <a:latin typeface="Arial" panose="020B0604020202020204" pitchFamily="34" charset="0"/>
                <a:cs typeface="Arial" panose="020B0604020202020204" pitchFamily="34" charset="0"/>
              </a:rPr>
              <a:t>for Innovation in </a:t>
            </a:r>
            <a:r>
              <a:rPr lang="en-GB" sz="1600" dirty="0" smtClean="0">
                <a:latin typeface="Arial" panose="020B0604020202020204" pitchFamily="34" charset="0"/>
                <a:cs typeface="Arial" panose="020B0604020202020204" pitchFamily="34" charset="0"/>
              </a:rPr>
              <a:t>Science</a:t>
            </a:r>
          </a:p>
          <a:p>
            <a:pPr marL="285750" indent="-285750">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Professor </a:t>
            </a:r>
            <a:r>
              <a:rPr lang="en-GB" sz="1600" dirty="0">
                <a:latin typeface="Arial" panose="020B0604020202020204" pitchFamily="34" charset="0"/>
                <a:cs typeface="Arial" panose="020B0604020202020204" pitchFamily="34" charset="0"/>
              </a:rPr>
              <a:t>Christiana </a:t>
            </a:r>
            <a:r>
              <a:rPr lang="en-GB" sz="1600" dirty="0" err="1" smtClean="0">
                <a:latin typeface="Arial" panose="020B0604020202020204" pitchFamily="34" charset="0"/>
                <a:cs typeface="Arial" panose="020B0604020202020204" pitchFamily="34" charset="0"/>
              </a:rPr>
              <a:t>Ruhrberg</a:t>
            </a:r>
            <a:r>
              <a:rPr lang="en-GB" sz="1600" dirty="0" smtClean="0">
                <a:latin typeface="Arial" panose="020B0604020202020204" pitchFamily="34" charset="0"/>
                <a:cs typeface="Arial" panose="020B0604020202020204" pitchFamily="34" charset="0"/>
              </a:rPr>
              <a:t> won </a:t>
            </a:r>
            <a:r>
              <a:rPr lang="en-GB" sz="1600" dirty="0">
                <a:latin typeface="Arial" panose="020B0604020202020204" pitchFamily="34" charset="0"/>
                <a:cs typeface="Arial" panose="020B0604020202020204" pitchFamily="34" charset="0"/>
              </a:rPr>
              <a:t>the </a:t>
            </a:r>
            <a:r>
              <a:rPr lang="en-GB" sz="1600" b="1" dirty="0">
                <a:latin typeface="Arial" panose="020B0604020202020204" pitchFamily="34" charset="0"/>
                <a:cs typeface="Arial" panose="020B0604020202020204" pitchFamily="34" charset="0"/>
              </a:rPr>
              <a:t>2018 Judah </a:t>
            </a:r>
            <a:r>
              <a:rPr lang="en-GB" sz="1600" b="1" dirty="0" err="1">
                <a:latin typeface="Arial" panose="020B0604020202020204" pitchFamily="34" charset="0"/>
                <a:cs typeface="Arial" panose="020B0604020202020204" pitchFamily="34" charset="0"/>
              </a:rPr>
              <a:t>Folkman</a:t>
            </a:r>
            <a:r>
              <a:rPr lang="en-GB" sz="1600" b="1" dirty="0">
                <a:latin typeface="Arial" panose="020B0604020202020204" pitchFamily="34" charset="0"/>
                <a:cs typeface="Arial" panose="020B0604020202020204" pitchFamily="34" charset="0"/>
              </a:rPr>
              <a:t> Award in Vascular Biology </a:t>
            </a:r>
            <a:r>
              <a:rPr lang="en-GB" sz="1600" dirty="0">
                <a:latin typeface="Arial" panose="020B0604020202020204" pitchFamily="34" charset="0"/>
                <a:cs typeface="Arial" panose="020B0604020202020204" pitchFamily="34" charset="0"/>
              </a:rPr>
              <a:t>from the North American Vascular Biology </a:t>
            </a:r>
            <a:r>
              <a:rPr lang="en-GB" sz="1600" dirty="0" smtClean="0">
                <a:latin typeface="Arial" panose="020B0604020202020204" pitchFamily="34" charset="0"/>
                <a:cs typeface="Arial" panose="020B0604020202020204" pitchFamily="34" charset="0"/>
              </a:rPr>
              <a:t>Organization</a:t>
            </a:r>
          </a:p>
          <a:p>
            <a:pPr marL="285750" indent="-285750">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In 2018, UCL</a:t>
            </a:r>
            <a:r>
              <a:rPr lang="en-GB" sz="1600" dirty="0">
                <a:latin typeface="Arial" panose="020B0604020202020204" pitchFamily="34" charset="0"/>
                <a:cs typeface="Arial" panose="020B0604020202020204" pitchFamily="34" charset="0"/>
              </a:rPr>
              <a:t> Institute for Innovation and Public </a:t>
            </a:r>
            <a:r>
              <a:rPr lang="en-GB" sz="1600" dirty="0" smtClean="0">
                <a:latin typeface="Arial" panose="020B0604020202020204" pitchFamily="34" charset="0"/>
                <a:cs typeface="Arial" panose="020B0604020202020204" pitchFamily="34" charset="0"/>
              </a:rPr>
              <a:t>Purpose Director Professor </a:t>
            </a:r>
            <a:r>
              <a:rPr lang="en-GB" sz="1600" dirty="0">
                <a:latin typeface="Arial" panose="020B0604020202020204" pitchFamily="34" charset="0"/>
                <a:cs typeface="Arial" panose="020B0604020202020204" pitchFamily="34" charset="0"/>
              </a:rPr>
              <a:t>Mariana </a:t>
            </a:r>
            <a:r>
              <a:rPr lang="en-GB" sz="1600" dirty="0" err="1" smtClean="0">
                <a:latin typeface="Arial" panose="020B0604020202020204" pitchFamily="34" charset="0"/>
                <a:cs typeface="Arial" panose="020B0604020202020204" pitchFamily="34" charset="0"/>
              </a:rPr>
              <a:t>Mazzucato’s</a:t>
            </a:r>
            <a:r>
              <a:rPr lang="en-GB" sz="1600" dirty="0" smtClean="0">
                <a:latin typeface="Arial" panose="020B0604020202020204" pitchFamily="34" charset="0"/>
                <a:cs typeface="Arial" panose="020B0604020202020204" pitchFamily="34" charset="0"/>
              </a:rPr>
              <a:t> mission was announced as the core of a </a:t>
            </a:r>
            <a:r>
              <a:rPr lang="en-GB" sz="1600" b="1" dirty="0" smtClean="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100bn </a:t>
            </a:r>
            <a:r>
              <a:rPr lang="en-GB" sz="1600" b="1" dirty="0" smtClean="0">
                <a:latin typeface="Arial" panose="020B0604020202020204" pitchFamily="34" charset="0"/>
                <a:cs typeface="Arial" panose="020B0604020202020204" pitchFamily="34" charset="0"/>
              </a:rPr>
              <a:t>EU research </a:t>
            </a:r>
            <a:r>
              <a:rPr lang="en-GB" sz="1600" b="1" dirty="0">
                <a:latin typeface="Arial" panose="020B0604020202020204" pitchFamily="34" charset="0"/>
                <a:cs typeface="Arial" panose="020B0604020202020204" pitchFamily="34" charset="0"/>
              </a:rPr>
              <a:t>and innovation </a:t>
            </a:r>
            <a:r>
              <a:rPr lang="en-GB" sz="1600" b="1" dirty="0" smtClean="0">
                <a:latin typeface="Arial" panose="020B0604020202020204" pitchFamily="34" charset="0"/>
                <a:cs typeface="Arial" panose="020B0604020202020204" pitchFamily="34" charset="0"/>
              </a:rPr>
              <a:t>programme. </a:t>
            </a:r>
            <a:endParaRPr lang="en-GB" sz="1600" dirty="0" smtClean="0">
              <a:latin typeface="Arial" panose="020B0604020202020204" pitchFamily="34" charset="0"/>
              <a:cs typeface="Arial" panose="020B0604020202020204" pitchFamily="34" charset="0"/>
            </a:endParaRPr>
          </a:p>
        </p:txBody>
      </p:sp>
      <p:sp>
        <p:nvSpPr>
          <p:cNvPr id="31" name="Title 1"/>
          <p:cNvSpPr txBox="1">
            <a:spLocks/>
          </p:cNvSpPr>
          <p:nvPr/>
        </p:nvSpPr>
        <p:spPr>
          <a:xfrm>
            <a:off x="268147" y="838767"/>
            <a:ext cx="7258929" cy="536077"/>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smtClean="0">
                <a:solidFill>
                  <a:srgbClr val="651D4C"/>
                </a:solidFill>
                <a:latin typeface="Arial"/>
                <a:ea typeface="+mn-ea"/>
                <a:cs typeface="Arial"/>
              </a:rPr>
              <a:t>UCL’s global impact</a:t>
            </a:r>
            <a:endParaRPr lang="en-GB" sz="3000" b="1" dirty="0">
              <a:solidFill>
                <a:srgbClr val="651D4C"/>
              </a:solidFill>
              <a:latin typeface="Arial"/>
              <a:ea typeface="+mn-ea"/>
              <a:cs typeface="Aria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56" y="1471061"/>
            <a:ext cx="3534268" cy="4829849"/>
          </a:xfrm>
          <a:prstGeom prst="rect">
            <a:avLst/>
          </a:prstGeom>
        </p:spPr>
      </p:pic>
    </p:spTree>
    <p:extLst>
      <p:ext uri="{BB962C8B-B14F-4D97-AF65-F5344CB8AC3E}">
        <p14:creationId xmlns:p14="http://schemas.microsoft.com/office/powerpoint/2010/main" val="1719331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grpSp>
        <p:nvGrpSpPr>
          <p:cNvPr id="14" name="Group 13"/>
          <p:cNvGrpSpPr/>
          <p:nvPr/>
        </p:nvGrpSpPr>
        <p:grpSpPr>
          <a:xfrm>
            <a:off x="182463" y="1578344"/>
            <a:ext cx="2813016" cy="2455760"/>
            <a:chOff x="192013" y="1371638"/>
            <a:chExt cx="2813016" cy="2455760"/>
          </a:xfrm>
        </p:grpSpPr>
        <p:sp>
          <p:nvSpPr>
            <p:cNvPr id="2" name="Rectangle 1"/>
            <p:cNvSpPr/>
            <p:nvPr/>
          </p:nvSpPr>
          <p:spPr>
            <a:xfrm>
              <a:off x="192013" y="1371638"/>
              <a:ext cx="2813016" cy="2455760"/>
            </a:xfrm>
            <a:prstGeom prst="rect">
              <a:avLst/>
            </a:prstGeom>
            <a:solidFill>
              <a:srgbClr val="003D4C"/>
            </a:solidFill>
            <a:ln>
              <a:solidFill>
                <a:srgbClr val="003D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271605" y="1578343"/>
              <a:ext cx="2723744" cy="800219"/>
            </a:xfrm>
            <a:prstGeom prst="rect">
              <a:avLst/>
            </a:prstGeom>
            <a:noFill/>
          </p:spPr>
          <p:txBody>
            <a:bodyPr wrap="square" rtlCol="0">
              <a:spAutoFit/>
            </a:bodyPr>
            <a:lstStyle/>
            <a:p>
              <a:r>
                <a:rPr lang="en-US" sz="4600" b="1" dirty="0" smtClean="0">
                  <a:solidFill>
                    <a:schemeClr val="bg1"/>
                  </a:solidFill>
                  <a:latin typeface="Arial"/>
                  <a:cs typeface="Arial"/>
                </a:rPr>
                <a:t>200,000+</a:t>
              </a:r>
              <a:endParaRPr lang="en-US" sz="4600" b="1" dirty="0">
                <a:solidFill>
                  <a:schemeClr val="bg1"/>
                </a:solidFill>
                <a:latin typeface="Arial"/>
                <a:cs typeface="Arial"/>
              </a:endParaRPr>
            </a:p>
          </p:txBody>
        </p:sp>
        <p:sp>
          <p:nvSpPr>
            <p:cNvPr id="5" name="TextBox 4"/>
            <p:cNvSpPr txBox="1"/>
            <p:nvPr/>
          </p:nvSpPr>
          <p:spPr>
            <a:xfrm>
              <a:off x="271605" y="2344233"/>
              <a:ext cx="2498186" cy="1208023"/>
            </a:xfrm>
            <a:prstGeom prst="rect">
              <a:avLst/>
            </a:prstGeom>
            <a:noFill/>
          </p:spPr>
          <p:txBody>
            <a:bodyPr wrap="square" rtlCol="0">
              <a:spAutoFit/>
            </a:bodyPr>
            <a:lstStyle/>
            <a:p>
              <a:r>
                <a:rPr lang="en-US" sz="3200" b="1" dirty="0">
                  <a:solidFill>
                    <a:schemeClr val="bg1"/>
                  </a:solidFill>
                  <a:latin typeface="Arial"/>
                  <a:cs typeface="Arial"/>
                </a:rPr>
                <a:t>a</a:t>
              </a:r>
              <a:r>
                <a:rPr lang="en-US" sz="3200" b="1" dirty="0" smtClean="0">
                  <a:solidFill>
                    <a:schemeClr val="bg1"/>
                  </a:solidFill>
                  <a:latin typeface="Arial"/>
                  <a:cs typeface="Arial"/>
                </a:rPr>
                <a:t>lumni</a:t>
              </a:r>
            </a:p>
            <a:p>
              <a:pPr>
                <a:lnSpc>
                  <a:spcPct val="150000"/>
                </a:lnSpc>
              </a:pPr>
              <a:r>
                <a:rPr lang="en-US" dirty="0" smtClean="0">
                  <a:solidFill>
                    <a:schemeClr val="bg1"/>
                  </a:solidFill>
                  <a:latin typeface="Arial"/>
                  <a:cs typeface="Arial"/>
                </a:rPr>
                <a:t>(in over </a:t>
              </a:r>
              <a:r>
                <a:rPr lang="en-US" b="1" dirty="0" smtClean="0">
                  <a:solidFill>
                    <a:schemeClr val="bg1"/>
                  </a:solidFill>
                  <a:latin typeface="Arial"/>
                  <a:cs typeface="Arial"/>
                </a:rPr>
                <a:t>190</a:t>
              </a:r>
              <a:r>
                <a:rPr lang="en-US" dirty="0" smtClean="0">
                  <a:solidFill>
                    <a:schemeClr val="bg1"/>
                  </a:solidFill>
                  <a:latin typeface="Arial"/>
                  <a:cs typeface="Arial"/>
                </a:rPr>
                <a:t> countries)</a:t>
              </a:r>
              <a:r>
                <a:rPr lang="en-US" sz="1600" dirty="0" smtClean="0">
                  <a:solidFill>
                    <a:schemeClr val="bg1"/>
                  </a:solidFill>
                  <a:latin typeface="Arial"/>
                  <a:cs typeface="Arial"/>
                </a:rPr>
                <a:t/>
              </a:r>
              <a:br>
                <a:rPr lang="en-US" sz="1600" dirty="0" smtClean="0">
                  <a:solidFill>
                    <a:schemeClr val="bg1"/>
                  </a:solidFill>
                  <a:latin typeface="Arial"/>
                  <a:cs typeface="Arial"/>
                </a:rPr>
              </a:br>
              <a:endParaRPr lang="en-US" sz="900" dirty="0">
                <a:solidFill>
                  <a:schemeClr val="bg1"/>
                </a:solidFill>
                <a:latin typeface="Arial"/>
                <a:cs typeface="Arial"/>
              </a:endParaRPr>
            </a:p>
          </p:txBody>
        </p:sp>
      </p:grpSp>
      <p:grpSp>
        <p:nvGrpSpPr>
          <p:cNvPr id="43" name="Group 42"/>
          <p:cNvGrpSpPr/>
          <p:nvPr/>
        </p:nvGrpSpPr>
        <p:grpSpPr>
          <a:xfrm>
            <a:off x="6095599" y="1578344"/>
            <a:ext cx="2890465" cy="2468744"/>
            <a:chOff x="6095599" y="1578344"/>
            <a:chExt cx="2890465" cy="2468744"/>
          </a:xfrm>
        </p:grpSpPr>
        <p:sp>
          <p:nvSpPr>
            <p:cNvPr id="19" name="Rectangle 18"/>
            <p:cNvSpPr/>
            <p:nvPr/>
          </p:nvSpPr>
          <p:spPr>
            <a:xfrm>
              <a:off x="6095599" y="1578344"/>
              <a:ext cx="2814236" cy="2468744"/>
            </a:xfrm>
            <a:prstGeom prst="rect">
              <a:avLst/>
            </a:prstGeom>
            <a:solidFill>
              <a:srgbClr val="4B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TextBox 31"/>
            <p:cNvSpPr txBox="1"/>
            <p:nvPr/>
          </p:nvSpPr>
          <p:spPr>
            <a:xfrm>
              <a:off x="6215586" y="3169088"/>
              <a:ext cx="2618961" cy="830997"/>
            </a:xfrm>
            <a:prstGeom prst="rect">
              <a:avLst/>
            </a:prstGeom>
            <a:noFill/>
          </p:spPr>
          <p:txBody>
            <a:bodyPr wrap="square" rtlCol="0">
              <a:spAutoFit/>
            </a:bodyPr>
            <a:lstStyle/>
            <a:p>
              <a:r>
                <a:rPr lang="en-US" sz="2400" dirty="0" smtClean="0">
                  <a:solidFill>
                    <a:schemeClr val="bg1"/>
                  </a:solidFill>
                  <a:latin typeface="Arial"/>
                  <a:cs typeface="Arial"/>
                </a:rPr>
                <a:t>(</a:t>
              </a:r>
              <a:r>
                <a:rPr lang="en-US" sz="2400" b="1" dirty="0" smtClean="0">
                  <a:solidFill>
                    <a:schemeClr val="bg1"/>
                  </a:solidFill>
                  <a:latin typeface="Arial"/>
                  <a:cs typeface="Arial"/>
                </a:rPr>
                <a:t>47% </a:t>
              </a:r>
              <a:r>
                <a:rPr lang="en-US" sz="2400" dirty="0" smtClean="0">
                  <a:solidFill>
                    <a:schemeClr val="bg1"/>
                  </a:solidFill>
                  <a:latin typeface="Arial"/>
                  <a:cs typeface="Arial"/>
                </a:rPr>
                <a:t>non-UK, of which </a:t>
              </a:r>
              <a:r>
                <a:rPr lang="en-US" sz="2400" b="1" dirty="0" smtClean="0">
                  <a:solidFill>
                    <a:schemeClr val="bg1"/>
                  </a:solidFill>
                  <a:latin typeface="Arial"/>
                  <a:cs typeface="Arial"/>
                </a:rPr>
                <a:t>16%</a:t>
              </a:r>
              <a:r>
                <a:rPr lang="en-US" sz="2400" dirty="0" smtClean="0">
                  <a:solidFill>
                    <a:schemeClr val="bg1"/>
                  </a:solidFill>
                  <a:latin typeface="Arial"/>
                  <a:cs typeface="Arial"/>
                </a:rPr>
                <a:t> EU)</a:t>
              </a:r>
              <a:endParaRPr lang="en-US" sz="2400" dirty="0">
                <a:solidFill>
                  <a:schemeClr val="bg1"/>
                </a:solidFill>
                <a:latin typeface="Arial"/>
                <a:cs typeface="Arial"/>
              </a:endParaRPr>
            </a:p>
          </p:txBody>
        </p:sp>
        <p:sp>
          <p:nvSpPr>
            <p:cNvPr id="9" name="TextBox 8"/>
            <p:cNvSpPr txBox="1"/>
            <p:nvPr/>
          </p:nvSpPr>
          <p:spPr>
            <a:xfrm>
              <a:off x="6117979" y="1660802"/>
              <a:ext cx="2868085" cy="1441420"/>
            </a:xfrm>
            <a:prstGeom prst="rect">
              <a:avLst/>
            </a:prstGeom>
            <a:noFill/>
          </p:spPr>
          <p:txBody>
            <a:bodyPr wrap="square" rtlCol="0">
              <a:spAutoFit/>
            </a:bodyPr>
            <a:lstStyle/>
            <a:p>
              <a:r>
                <a:rPr lang="en-US" sz="6600" b="1" dirty="0" smtClean="0">
                  <a:solidFill>
                    <a:schemeClr val="bg1"/>
                  </a:solidFill>
                  <a:latin typeface="Arial"/>
                  <a:cs typeface="Arial"/>
                </a:rPr>
                <a:t>19,232</a:t>
              </a:r>
            </a:p>
            <a:p>
              <a:pPr>
                <a:lnSpc>
                  <a:spcPts val="2640"/>
                </a:lnSpc>
              </a:pPr>
              <a:r>
                <a:rPr lang="en-US" sz="3200" b="1" dirty="0" smtClean="0">
                  <a:solidFill>
                    <a:schemeClr val="bg1"/>
                  </a:solidFill>
                  <a:latin typeface="Arial"/>
                  <a:cs typeface="Arial"/>
                </a:rPr>
                <a:t>  </a:t>
              </a:r>
              <a:endParaRPr lang="en-US" sz="3200" b="1" dirty="0">
                <a:solidFill>
                  <a:schemeClr val="bg1"/>
                </a:solidFill>
                <a:latin typeface="Arial"/>
                <a:cs typeface="Arial"/>
              </a:endParaRPr>
            </a:p>
          </p:txBody>
        </p:sp>
      </p:grpSp>
      <p:grpSp>
        <p:nvGrpSpPr>
          <p:cNvPr id="42" name="Group 41"/>
          <p:cNvGrpSpPr/>
          <p:nvPr/>
        </p:nvGrpSpPr>
        <p:grpSpPr>
          <a:xfrm>
            <a:off x="5595023" y="4192927"/>
            <a:ext cx="3337192" cy="2411057"/>
            <a:chOff x="5595023" y="4192927"/>
            <a:chExt cx="3337192" cy="2411057"/>
          </a:xfrm>
        </p:grpSpPr>
        <p:sp>
          <p:nvSpPr>
            <p:cNvPr id="20" name="Rectangle 19"/>
            <p:cNvSpPr/>
            <p:nvPr/>
          </p:nvSpPr>
          <p:spPr>
            <a:xfrm>
              <a:off x="6117979" y="4192927"/>
              <a:ext cx="2814236" cy="2411057"/>
            </a:xfrm>
            <a:prstGeom prst="rect">
              <a:avLst/>
            </a:prstGeom>
            <a:solidFill>
              <a:srgbClr val="003D4C"/>
            </a:solidFill>
            <a:ln>
              <a:solidFill>
                <a:srgbClr val="003D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5595023" y="4318028"/>
              <a:ext cx="3337192" cy="1107996"/>
            </a:xfrm>
            <a:prstGeom prst="rect">
              <a:avLst/>
            </a:prstGeom>
            <a:noFill/>
          </p:spPr>
          <p:txBody>
            <a:bodyPr wrap="square" rtlCol="0">
              <a:spAutoFit/>
            </a:bodyPr>
            <a:lstStyle/>
            <a:p>
              <a:pPr algn="r"/>
              <a:r>
                <a:rPr lang="en-US" sz="6600" b="1" dirty="0" smtClean="0">
                  <a:solidFill>
                    <a:schemeClr val="bg1"/>
                  </a:solidFill>
                  <a:latin typeface="Arial"/>
                  <a:cs typeface="Arial"/>
                </a:rPr>
                <a:t>22,307  </a:t>
              </a:r>
            </a:p>
          </p:txBody>
        </p:sp>
        <p:sp>
          <p:nvSpPr>
            <p:cNvPr id="21" name="TextBox 20"/>
            <p:cNvSpPr txBox="1"/>
            <p:nvPr/>
          </p:nvSpPr>
          <p:spPr>
            <a:xfrm>
              <a:off x="6218368" y="5753657"/>
              <a:ext cx="2508267" cy="830997"/>
            </a:xfrm>
            <a:prstGeom prst="rect">
              <a:avLst/>
            </a:prstGeom>
            <a:noFill/>
          </p:spPr>
          <p:txBody>
            <a:bodyPr wrap="square" rtlCol="0">
              <a:spAutoFit/>
            </a:bodyPr>
            <a:lstStyle/>
            <a:p>
              <a:r>
                <a:rPr lang="en-US" sz="2400" dirty="0" smtClean="0">
                  <a:solidFill>
                    <a:schemeClr val="bg1"/>
                  </a:solidFill>
                  <a:latin typeface="Arial"/>
                  <a:cs typeface="Arial"/>
                </a:rPr>
                <a:t>(</a:t>
              </a:r>
              <a:r>
                <a:rPr lang="en-US" sz="2400" b="1" dirty="0" smtClean="0">
                  <a:solidFill>
                    <a:schemeClr val="bg1"/>
                  </a:solidFill>
                  <a:latin typeface="Arial"/>
                  <a:cs typeface="Arial"/>
                </a:rPr>
                <a:t>42%</a:t>
              </a:r>
              <a:r>
                <a:rPr lang="en-US" sz="2400" dirty="0" smtClean="0">
                  <a:solidFill>
                    <a:schemeClr val="bg1"/>
                  </a:solidFill>
                  <a:latin typeface="Arial"/>
                  <a:cs typeface="Arial"/>
                </a:rPr>
                <a:t> non-UK, of which </a:t>
              </a:r>
              <a:r>
                <a:rPr lang="en-US" sz="2400" b="1" dirty="0" smtClean="0">
                  <a:solidFill>
                    <a:schemeClr val="bg1"/>
                  </a:solidFill>
                  <a:latin typeface="Arial"/>
                  <a:cs typeface="Arial"/>
                </a:rPr>
                <a:t>10%</a:t>
              </a:r>
              <a:r>
                <a:rPr lang="en-US" sz="2400" dirty="0" smtClean="0">
                  <a:solidFill>
                    <a:schemeClr val="bg1"/>
                  </a:solidFill>
                  <a:latin typeface="Arial"/>
                  <a:cs typeface="Arial"/>
                </a:rPr>
                <a:t> EU)</a:t>
              </a:r>
              <a:endParaRPr lang="en-US" sz="2400" dirty="0">
                <a:solidFill>
                  <a:schemeClr val="bg1"/>
                </a:solidFill>
                <a:latin typeface="Arial"/>
                <a:cs typeface="Arial"/>
              </a:endParaRPr>
            </a:p>
          </p:txBody>
        </p:sp>
      </p:grpSp>
      <p:grpSp>
        <p:nvGrpSpPr>
          <p:cNvPr id="38" name="Group 37"/>
          <p:cNvGrpSpPr/>
          <p:nvPr/>
        </p:nvGrpSpPr>
        <p:grpSpPr>
          <a:xfrm>
            <a:off x="182463" y="4192929"/>
            <a:ext cx="2813016" cy="2411056"/>
            <a:chOff x="192013" y="3986223"/>
            <a:chExt cx="2813016" cy="2411056"/>
          </a:xfrm>
        </p:grpSpPr>
        <p:sp>
          <p:nvSpPr>
            <p:cNvPr id="31" name="Rectangle 30"/>
            <p:cNvSpPr/>
            <p:nvPr/>
          </p:nvSpPr>
          <p:spPr>
            <a:xfrm>
              <a:off x="192013" y="3986223"/>
              <a:ext cx="2813016" cy="2411056"/>
            </a:xfrm>
            <a:prstGeom prst="rect">
              <a:avLst/>
            </a:prstGeom>
            <a:solidFill>
              <a:srgbClr val="651D4C"/>
            </a:solidFill>
            <a:ln>
              <a:solidFill>
                <a:srgbClr val="003D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651D4C"/>
                </a:solidFill>
              </a:endParaRPr>
            </a:p>
          </p:txBody>
        </p:sp>
        <p:sp>
          <p:nvSpPr>
            <p:cNvPr id="35" name="TextBox 34"/>
            <p:cNvSpPr txBox="1"/>
            <p:nvPr/>
          </p:nvSpPr>
          <p:spPr>
            <a:xfrm>
              <a:off x="469138" y="5259268"/>
              <a:ext cx="2103120" cy="830997"/>
            </a:xfrm>
            <a:prstGeom prst="rect">
              <a:avLst/>
            </a:prstGeom>
            <a:noFill/>
          </p:spPr>
          <p:txBody>
            <a:bodyPr wrap="square" rtlCol="0">
              <a:spAutoFit/>
            </a:bodyPr>
            <a:lstStyle/>
            <a:p>
              <a:r>
                <a:rPr lang="en-US" sz="2400" dirty="0">
                  <a:solidFill>
                    <a:schemeClr val="bg1"/>
                  </a:solidFill>
                  <a:latin typeface="Arial"/>
                  <a:cs typeface="Arial"/>
                </a:rPr>
                <a:t>a</a:t>
              </a:r>
              <a:r>
                <a:rPr lang="en-US" sz="2400" dirty="0" smtClean="0">
                  <a:solidFill>
                    <a:schemeClr val="bg1"/>
                  </a:solidFill>
                  <a:latin typeface="Arial"/>
                  <a:cs typeface="Arial"/>
                </a:rPr>
                <a:t>cademic to student ratio</a:t>
              </a:r>
              <a:endParaRPr lang="en-US" sz="2400" dirty="0">
                <a:solidFill>
                  <a:schemeClr val="bg1"/>
                </a:solidFill>
                <a:latin typeface="Arial"/>
                <a:cs typeface="Arial"/>
              </a:endParaRPr>
            </a:p>
          </p:txBody>
        </p:sp>
        <p:sp>
          <p:nvSpPr>
            <p:cNvPr id="36" name="TextBox 35"/>
            <p:cNvSpPr txBox="1"/>
            <p:nvPr/>
          </p:nvSpPr>
          <p:spPr>
            <a:xfrm>
              <a:off x="395171" y="4036734"/>
              <a:ext cx="2331469" cy="1323439"/>
            </a:xfrm>
            <a:prstGeom prst="rect">
              <a:avLst/>
            </a:prstGeom>
            <a:noFill/>
          </p:spPr>
          <p:txBody>
            <a:bodyPr wrap="square" rtlCol="0">
              <a:spAutoFit/>
            </a:bodyPr>
            <a:lstStyle/>
            <a:p>
              <a:r>
                <a:rPr lang="en-US" sz="8000" b="1" dirty="0" smtClean="0">
                  <a:solidFill>
                    <a:schemeClr val="bg1"/>
                  </a:solidFill>
                  <a:latin typeface="Arial"/>
                  <a:cs typeface="Arial"/>
                </a:rPr>
                <a:t>1:10</a:t>
              </a:r>
              <a:endParaRPr lang="en-US" sz="8000" b="1" dirty="0">
                <a:solidFill>
                  <a:schemeClr val="bg1"/>
                </a:solidFill>
                <a:latin typeface="Arial"/>
                <a:cs typeface="Arial"/>
              </a:endParaRPr>
            </a:p>
          </p:txBody>
        </p:sp>
      </p:grpSp>
      <p:sp>
        <p:nvSpPr>
          <p:cNvPr id="44" name="Rectangle 2"/>
          <p:cNvSpPr>
            <a:spLocks noChangeArrowheads="1"/>
          </p:cNvSpPr>
          <p:nvPr/>
        </p:nvSpPr>
        <p:spPr bwMode="auto">
          <a:xfrm>
            <a:off x="600265" y="906890"/>
            <a:ext cx="723741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000" b="1" dirty="0">
                <a:latin typeface="Arial"/>
                <a:cs typeface="Arial"/>
              </a:rPr>
              <a:t>UCL’s </a:t>
            </a:r>
            <a:r>
              <a:rPr lang="en-GB" sz="3000" b="1" dirty="0" smtClean="0">
                <a:latin typeface="Arial"/>
                <a:cs typeface="Arial"/>
              </a:rPr>
              <a:t>global students</a:t>
            </a:r>
            <a:endParaRPr lang="en-GB" sz="3000" b="1" dirty="0">
              <a:latin typeface="Arial"/>
              <a:cs typeface="Arial"/>
            </a:endParaRPr>
          </a:p>
        </p:txBody>
      </p:sp>
      <p:sp>
        <p:nvSpPr>
          <p:cNvPr id="28" name="TextBox 27"/>
          <p:cNvSpPr txBox="1"/>
          <p:nvPr/>
        </p:nvSpPr>
        <p:spPr>
          <a:xfrm>
            <a:off x="4366514" y="2364811"/>
            <a:ext cx="2103120" cy="461665"/>
          </a:xfrm>
          <a:prstGeom prst="rect">
            <a:avLst/>
          </a:prstGeom>
          <a:noFill/>
        </p:spPr>
        <p:txBody>
          <a:bodyPr wrap="square" rtlCol="0">
            <a:spAutoFit/>
          </a:bodyPr>
          <a:lstStyle/>
          <a:p>
            <a:r>
              <a:rPr lang="en-US" sz="2400" dirty="0" smtClean="0">
                <a:solidFill>
                  <a:schemeClr val="bg1"/>
                </a:solidFill>
                <a:latin typeface="Arial"/>
                <a:cs typeface="Arial"/>
              </a:rPr>
              <a:t>countries</a:t>
            </a:r>
            <a:endParaRPr lang="en-US" sz="2400" dirty="0">
              <a:solidFill>
                <a:schemeClr val="bg1"/>
              </a:solidFill>
              <a:latin typeface="Arial"/>
              <a:cs typeface="Arial"/>
            </a:endParaRPr>
          </a:p>
        </p:txBody>
      </p:sp>
      <p:sp>
        <p:nvSpPr>
          <p:cNvPr id="30" name="TextBox 29"/>
          <p:cNvSpPr txBox="1"/>
          <p:nvPr/>
        </p:nvSpPr>
        <p:spPr>
          <a:xfrm>
            <a:off x="3275171" y="2781946"/>
            <a:ext cx="1440674" cy="830997"/>
          </a:xfrm>
          <a:prstGeom prst="rect">
            <a:avLst/>
          </a:prstGeom>
          <a:noFill/>
        </p:spPr>
        <p:txBody>
          <a:bodyPr wrap="square" rtlCol="0">
            <a:spAutoFit/>
          </a:bodyPr>
          <a:lstStyle/>
          <a:p>
            <a:r>
              <a:rPr lang="en-US" sz="2400" dirty="0" smtClean="0">
                <a:solidFill>
                  <a:schemeClr val="bg1"/>
                </a:solidFill>
                <a:latin typeface="Arial"/>
                <a:cs typeface="Arial"/>
              </a:rPr>
              <a:t>speaking</a:t>
            </a:r>
          </a:p>
          <a:p>
            <a:endParaRPr lang="en-US" sz="2400" dirty="0">
              <a:solidFill>
                <a:schemeClr val="bg1"/>
              </a:solidFill>
              <a:latin typeface="Arial"/>
              <a:cs typeface="Arial"/>
            </a:endParaRPr>
          </a:p>
        </p:txBody>
      </p:sp>
      <p:sp>
        <p:nvSpPr>
          <p:cNvPr id="33" name="TextBox 32"/>
          <p:cNvSpPr txBox="1"/>
          <p:nvPr/>
        </p:nvSpPr>
        <p:spPr>
          <a:xfrm>
            <a:off x="3291358" y="3169088"/>
            <a:ext cx="1188291" cy="800219"/>
          </a:xfrm>
          <a:prstGeom prst="rect">
            <a:avLst/>
          </a:prstGeom>
          <a:noFill/>
        </p:spPr>
        <p:txBody>
          <a:bodyPr wrap="square" rtlCol="0">
            <a:spAutoFit/>
          </a:bodyPr>
          <a:lstStyle/>
          <a:p>
            <a:r>
              <a:rPr lang="en-US" sz="4600" b="1" dirty="0" smtClean="0">
                <a:solidFill>
                  <a:schemeClr val="bg1"/>
                </a:solidFill>
                <a:latin typeface="Arial"/>
                <a:cs typeface="Arial"/>
              </a:rPr>
              <a:t>140</a:t>
            </a:r>
            <a:endParaRPr lang="en-US" sz="4600" b="1" dirty="0">
              <a:solidFill>
                <a:schemeClr val="bg1"/>
              </a:solidFill>
              <a:latin typeface="Arial"/>
              <a:cs typeface="Arial"/>
            </a:endParaRPr>
          </a:p>
        </p:txBody>
      </p:sp>
      <p:sp>
        <p:nvSpPr>
          <p:cNvPr id="40" name="TextBox 39"/>
          <p:cNvSpPr txBox="1"/>
          <p:nvPr/>
        </p:nvSpPr>
        <p:spPr>
          <a:xfrm>
            <a:off x="3364232" y="5943903"/>
            <a:ext cx="2037192" cy="461665"/>
          </a:xfrm>
          <a:prstGeom prst="rect">
            <a:avLst/>
          </a:prstGeom>
          <a:noFill/>
        </p:spPr>
        <p:txBody>
          <a:bodyPr wrap="square" rtlCol="0">
            <a:spAutoFit/>
          </a:bodyPr>
          <a:lstStyle/>
          <a:p>
            <a:r>
              <a:rPr lang="en-US" sz="2400" b="1" dirty="0" smtClean="0">
                <a:solidFill>
                  <a:schemeClr val="bg1"/>
                </a:solidFill>
                <a:latin typeface="Arial"/>
                <a:cs typeface="Arial"/>
              </a:rPr>
              <a:t>EU students</a:t>
            </a:r>
          </a:p>
        </p:txBody>
      </p:sp>
      <p:sp>
        <p:nvSpPr>
          <p:cNvPr id="45" name="TextBox 44"/>
          <p:cNvSpPr txBox="1"/>
          <p:nvPr/>
        </p:nvSpPr>
        <p:spPr>
          <a:xfrm>
            <a:off x="3251048" y="4805324"/>
            <a:ext cx="2543696" cy="1441420"/>
          </a:xfrm>
          <a:prstGeom prst="rect">
            <a:avLst/>
          </a:prstGeom>
          <a:noFill/>
        </p:spPr>
        <p:txBody>
          <a:bodyPr wrap="square" rtlCol="0">
            <a:spAutoFit/>
          </a:bodyPr>
          <a:lstStyle/>
          <a:p>
            <a:r>
              <a:rPr lang="en-US" sz="6600" b="1" dirty="0" smtClean="0">
                <a:solidFill>
                  <a:schemeClr val="bg1"/>
                </a:solidFill>
                <a:latin typeface="Arial"/>
                <a:cs typeface="Arial"/>
              </a:rPr>
              <a:t>4,500</a:t>
            </a:r>
          </a:p>
          <a:p>
            <a:pPr>
              <a:lnSpc>
                <a:spcPts val="2640"/>
              </a:lnSpc>
            </a:pPr>
            <a:r>
              <a:rPr lang="en-US" sz="3200" b="1" dirty="0" smtClean="0">
                <a:solidFill>
                  <a:schemeClr val="bg1"/>
                </a:solidFill>
                <a:latin typeface="Arial"/>
                <a:cs typeface="Arial"/>
              </a:rPr>
              <a:t>  </a:t>
            </a:r>
            <a:endParaRPr lang="en-US" sz="3200" b="1" dirty="0">
              <a:solidFill>
                <a:schemeClr val="bg1"/>
              </a:solidFill>
              <a:latin typeface="Arial"/>
              <a:cs typeface="Arial"/>
            </a:endParaRPr>
          </a:p>
        </p:txBody>
      </p:sp>
      <p:sp>
        <p:nvSpPr>
          <p:cNvPr id="48" name="TextBox 47"/>
          <p:cNvSpPr txBox="1"/>
          <p:nvPr/>
        </p:nvSpPr>
        <p:spPr>
          <a:xfrm>
            <a:off x="3376416" y="4418652"/>
            <a:ext cx="2103120" cy="461665"/>
          </a:xfrm>
          <a:prstGeom prst="rect">
            <a:avLst/>
          </a:prstGeom>
          <a:noFill/>
        </p:spPr>
        <p:txBody>
          <a:bodyPr wrap="square" rtlCol="0">
            <a:spAutoFit/>
          </a:bodyPr>
          <a:lstStyle/>
          <a:p>
            <a:r>
              <a:rPr lang="en-US" sz="2400" dirty="0" smtClean="0">
                <a:solidFill>
                  <a:schemeClr val="bg1"/>
                </a:solidFill>
                <a:latin typeface="Arial"/>
                <a:cs typeface="Arial"/>
              </a:rPr>
              <a:t>More than</a:t>
            </a:r>
            <a:endParaRPr lang="en-US" sz="2400" dirty="0">
              <a:solidFill>
                <a:schemeClr val="bg1"/>
              </a:solidFill>
              <a:latin typeface="Arial"/>
              <a:cs typeface="Arial"/>
            </a:endParaRPr>
          </a:p>
        </p:txBody>
      </p:sp>
      <p:grpSp>
        <p:nvGrpSpPr>
          <p:cNvPr id="37" name="Group 36"/>
          <p:cNvGrpSpPr/>
          <p:nvPr/>
        </p:nvGrpSpPr>
        <p:grpSpPr>
          <a:xfrm>
            <a:off x="3144562" y="1578343"/>
            <a:ext cx="2798576" cy="2455761"/>
            <a:chOff x="3152666" y="1578342"/>
            <a:chExt cx="2798576" cy="2455761"/>
          </a:xfrm>
        </p:grpSpPr>
        <p:sp>
          <p:nvSpPr>
            <p:cNvPr id="39" name="Rectangle 38"/>
            <p:cNvSpPr/>
            <p:nvPr/>
          </p:nvSpPr>
          <p:spPr>
            <a:xfrm>
              <a:off x="3152666" y="1578342"/>
              <a:ext cx="2798576" cy="2455761"/>
            </a:xfrm>
            <a:prstGeom prst="rect">
              <a:avLst/>
            </a:prstGeom>
            <a:solidFill>
              <a:srgbClr val="651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TextBox 45"/>
            <p:cNvSpPr txBox="1"/>
            <p:nvPr/>
          </p:nvSpPr>
          <p:spPr>
            <a:xfrm>
              <a:off x="3490375" y="2285295"/>
              <a:ext cx="2450079" cy="1323439"/>
            </a:xfrm>
            <a:prstGeom prst="rect">
              <a:avLst/>
            </a:prstGeom>
            <a:noFill/>
          </p:spPr>
          <p:txBody>
            <a:bodyPr wrap="square" rtlCol="0">
              <a:spAutoFit/>
            </a:bodyPr>
            <a:lstStyle/>
            <a:p>
              <a:r>
                <a:rPr lang="en-US" sz="8000" b="1" dirty="0" smtClean="0">
                  <a:solidFill>
                    <a:schemeClr val="bg1"/>
                  </a:solidFill>
                  <a:latin typeface="Arial"/>
                  <a:cs typeface="Arial"/>
                </a:rPr>
                <a:t>150</a:t>
              </a:r>
              <a:endParaRPr lang="en-US" sz="8000" b="1" dirty="0">
                <a:solidFill>
                  <a:schemeClr val="bg1"/>
                </a:solidFill>
                <a:latin typeface="Arial"/>
                <a:cs typeface="Arial"/>
              </a:endParaRPr>
            </a:p>
          </p:txBody>
        </p:sp>
        <p:sp>
          <p:nvSpPr>
            <p:cNvPr id="47" name="TextBox 46"/>
            <p:cNvSpPr txBox="1"/>
            <p:nvPr/>
          </p:nvSpPr>
          <p:spPr>
            <a:xfrm>
              <a:off x="3491903" y="1699418"/>
              <a:ext cx="2103120" cy="830997"/>
            </a:xfrm>
            <a:prstGeom prst="rect">
              <a:avLst/>
            </a:prstGeom>
            <a:noFill/>
          </p:spPr>
          <p:txBody>
            <a:bodyPr wrap="square" rtlCol="0">
              <a:spAutoFit/>
            </a:bodyPr>
            <a:lstStyle/>
            <a:p>
              <a:r>
                <a:rPr lang="en-US" sz="2400" dirty="0" smtClean="0">
                  <a:solidFill>
                    <a:schemeClr val="bg1"/>
                  </a:solidFill>
                  <a:latin typeface="Arial"/>
                  <a:cs typeface="Arial"/>
                </a:rPr>
                <a:t>Our students come from </a:t>
              </a:r>
              <a:endParaRPr lang="en-US" sz="2400" dirty="0">
                <a:solidFill>
                  <a:schemeClr val="bg1"/>
                </a:solidFill>
                <a:latin typeface="Arial"/>
                <a:cs typeface="Arial"/>
              </a:endParaRPr>
            </a:p>
          </p:txBody>
        </p:sp>
      </p:grpSp>
      <p:grpSp>
        <p:nvGrpSpPr>
          <p:cNvPr id="49" name="Group 48"/>
          <p:cNvGrpSpPr/>
          <p:nvPr/>
        </p:nvGrpSpPr>
        <p:grpSpPr>
          <a:xfrm>
            <a:off x="3118114" y="4192928"/>
            <a:ext cx="2814236" cy="2411058"/>
            <a:chOff x="3135768" y="3986221"/>
            <a:chExt cx="2814236" cy="2411057"/>
          </a:xfrm>
        </p:grpSpPr>
        <p:sp>
          <p:nvSpPr>
            <p:cNvPr id="50" name="Rectangle 49"/>
            <p:cNvSpPr/>
            <p:nvPr/>
          </p:nvSpPr>
          <p:spPr>
            <a:xfrm>
              <a:off x="3135768" y="3986221"/>
              <a:ext cx="2814236" cy="2411057"/>
            </a:xfrm>
            <a:prstGeom prst="rect">
              <a:avLst/>
            </a:prstGeom>
            <a:solidFill>
              <a:srgbClr val="4B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TextBox 50"/>
            <p:cNvSpPr txBox="1"/>
            <p:nvPr/>
          </p:nvSpPr>
          <p:spPr>
            <a:xfrm>
              <a:off x="3459245" y="4697333"/>
              <a:ext cx="2331469" cy="1323439"/>
            </a:xfrm>
            <a:prstGeom prst="rect">
              <a:avLst/>
            </a:prstGeom>
            <a:noFill/>
          </p:spPr>
          <p:txBody>
            <a:bodyPr wrap="square" rtlCol="0">
              <a:spAutoFit/>
            </a:bodyPr>
            <a:lstStyle/>
            <a:p>
              <a:r>
                <a:rPr lang="en-US" sz="8000" b="1" dirty="0" smtClean="0">
                  <a:solidFill>
                    <a:schemeClr val="bg1"/>
                  </a:solidFill>
                  <a:latin typeface="Arial"/>
                  <a:cs typeface="Arial"/>
                </a:rPr>
                <a:t>140</a:t>
              </a:r>
              <a:endParaRPr lang="en-US" sz="8000" b="1" dirty="0">
                <a:solidFill>
                  <a:schemeClr val="bg1"/>
                </a:solidFill>
                <a:latin typeface="Arial"/>
                <a:cs typeface="Arial"/>
              </a:endParaRPr>
            </a:p>
          </p:txBody>
        </p:sp>
        <p:sp>
          <p:nvSpPr>
            <p:cNvPr id="52" name="TextBox 51"/>
            <p:cNvSpPr txBox="1"/>
            <p:nvPr/>
          </p:nvSpPr>
          <p:spPr>
            <a:xfrm>
              <a:off x="3450605" y="4111322"/>
              <a:ext cx="2103120" cy="830997"/>
            </a:xfrm>
            <a:prstGeom prst="rect">
              <a:avLst/>
            </a:prstGeom>
            <a:noFill/>
          </p:spPr>
          <p:txBody>
            <a:bodyPr wrap="square" rtlCol="0">
              <a:spAutoFit/>
            </a:bodyPr>
            <a:lstStyle/>
            <a:p>
              <a:r>
                <a:rPr lang="en-US" sz="2400" dirty="0" smtClean="0">
                  <a:solidFill>
                    <a:schemeClr val="bg1"/>
                  </a:solidFill>
                  <a:latin typeface="Arial"/>
                  <a:cs typeface="Arial"/>
                </a:rPr>
                <a:t>Our students speak</a:t>
              </a:r>
              <a:endParaRPr lang="en-US" sz="2400" dirty="0">
                <a:solidFill>
                  <a:schemeClr val="bg1"/>
                </a:solidFill>
                <a:latin typeface="Arial"/>
                <a:cs typeface="Arial"/>
              </a:endParaRPr>
            </a:p>
          </p:txBody>
        </p:sp>
      </p:grpSp>
      <p:sp>
        <p:nvSpPr>
          <p:cNvPr id="53" name="TextBox 52"/>
          <p:cNvSpPr txBox="1"/>
          <p:nvPr/>
        </p:nvSpPr>
        <p:spPr>
          <a:xfrm>
            <a:off x="3647232" y="3401830"/>
            <a:ext cx="2103120" cy="461665"/>
          </a:xfrm>
          <a:prstGeom prst="rect">
            <a:avLst/>
          </a:prstGeom>
          <a:noFill/>
        </p:spPr>
        <p:txBody>
          <a:bodyPr wrap="square" rtlCol="0">
            <a:spAutoFit/>
          </a:bodyPr>
          <a:lstStyle/>
          <a:p>
            <a:r>
              <a:rPr lang="en-US" sz="2400" b="1" dirty="0" smtClean="0">
                <a:solidFill>
                  <a:schemeClr val="bg1"/>
                </a:solidFill>
                <a:latin typeface="Arial"/>
                <a:cs typeface="Arial"/>
              </a:rPr>
              <a:t>countries</a:t>
            </a:r>
            <a:endParaRPr lang="en-US" sz="2400" dirty="0">
              <a:solidFill>
                <a:schemeClr val="bg1"/>
              </a:solidFill>
              <a:latin typeface="Arial"/>
              <a:cs typeface="Arial"/>
            </a:endParaRPr>
          </a:p>
        </p:txBody>
      </p:sp>
      <p:sp>
        <p:nvSpPr>
          <p:cNvPr id="54" name="TextBox 53"/>
          <p:cNvSpPr txBox="1"/>
          <p:nvPr/>
        </p:nvSpPr>
        <p:spPr>
          <a:xfrm>
            <a:off x="3533057" y="5973284"/>
            <a:ext cx="2103120" cy="461665"/>
          </a:xfrm>
          <a:prstGeom prst="rect">
            <a:avLst/>
          </a:prstGeom>
          <a:noFill/>
        </p:spPr>
        <p:txBody>
          <a:bodyPr wrap="square" rtlCol="0">
            <a:spAutoFit/>
          </a:bodyPr>
          <a:lstStyle/>
          <a:p>
            <a:r>
              <a:rPr lang="en-US" sz="2400" b="1" dirty="0" smtClean="0">
                <a:solidFill>
                  <a:schemeClr val="bg1"/>
                </a:solidFill>
                <a:latin typeface="Arial"/>
                <a:cs typeface="Arial"/>
              </a:rPr>
              <a:t>languages</a:t>
            </a:r>
            <a:endParaRPr lang="en-US" sz="2400" dirty="0">
              <a:solidFill>
                <a:schemeClr val="bg1"/>
              </a:solidFill>
              <a:latin typeface="Arial"/>
              <a:cs typeface="Arial"/>
            </a:endParaRPr>
          </a:p>
        </p:txBody>
      </p:sp>
      <p:sp>
        <p:nvSpPr>
          <p:cNvPr id="6" name="Rectangle 5"/>
          <p:cNvSpPr/>
          <p:nvPr/>
        </p:nvSpPr>
        <p:spPr>
          <a:xfrm>
            <a:off x="6215616" y="5295201"/>
            <a:ext cx="2305439" cy="461665"/>
          </a:xfrm>
          <a:prstGeom prst="rect">
            <a:avLst/>
          </a:prstGeom>
        </p:spPr>
        <p:txBody>
          <a:bodyPr wrap="none">
            <a:spAutoFit/>
          </a:bodyPr>
          <a:lstStyle/>
          <a:p>
            <a:r>
              <a:rPr lang="en-US" sz="2400" b="1" dirty="0">
                <a:solidFill>
                  <a:schemeClr val="bg1"/>
                </a:solidFill>
                <a:latin typeface="Arial"/>
                <a:cs typeface="Arial"/>
              </a:rPr>
              <a:t>postgraduates</a:t>
            </a:r>
            <a:endParaRPr lang="en-GB" sz="2400" dirty="0"/>
          </a:p>
        </p:txBody>
      </p:sp>
      <p:sp>
        <p:nvSpPr>
          <p:cNvPr id="10" name="Rectangle 9"/>
          <p:cNvSpPr/>
          <p:nvPr/>
        </p:nvSpPr>
        <p:spPr>
          <a:xfrm>
            <a:off x="6269149" y="2696037"/>
            <a:ext cx="2510624" cy="461665"/>
          </a:xfrm>
          <a:prstGeom prst="rect">
            <a:avLst/>
          </a:prstGeom>
        </p:spPr>
        <p:txBody>
          <a:bodyPr wrap="none">
            <a:spAutoFit/>
          </a:bodyPr>
          <a:lstStyle/>
          <a:p>
            <a:r>
              <a:rPr lang="en-US" sz="2400" b="1" dirty="0">
                <a:solidFill>
                  <a:schemeClr val="bg1"/>
                </a:solidFill>
                <a:latin typeface="Arial"/>
                <a:cs typeface="Arial"/>
              </a:rPr>
              <a:t>undergraduates</a:t>
            </a:r>
            <a:endParaRPr lang="en-GB" sz="2400" dirty="0"/>
          </a:p>
        </p:txBody>
      </p:sp>
    </p:spTree>
    <p:extLst>
      <p:ext uri="{BB962C8B-B14F-4D97-AF65-F5344CB8AC3E}">
        <p14:creationId xmlns:p14="http://schemas.microsoft.com/office/powerpoint/2010/main" val="3381148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8" name="Rectangle 7"/>
          <p:cNvSpPr/>
          <p:nvPr/>
        </p:nvSpPr>
        <p:spPr>
          <a:xfrm>
            <a:off x="6705051" y="2977690"/>
            <a:ext cx="1679203" cy="774245"/>
          </a:xfrm>
          <a:prstGeom prst="rect">
            <a:avLst/>
          </a:prstGeom>
          <a:solidFill>
            <a:srgbClr val="4B384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b="1" dirty="0">
                <a:solidFill>
                  <a:schemeClr val="bg1"/>
                </a:solidFill>
                <a:latin typeface="Arial" panose="020B0604020202020204" pitchFamily="34" charset="0"/>
                <a:cs typeface="Arial" panose="020B0604020202020204" pitchFamily="34" charset="0"/>
              </a:rPr>
              <a:t>Population Health </a:t>
            </a:r>
            <a:r>
              <a:rPr lang="en-GB" sz="1400" b="1" dirty="0" smtClean="0">
                <a:solidFill>
                  <a:schemeClr val="bg1"/>
                </a:solidFill>
                <a:latin typeface="Arial" panose="020B0604020202020204" pitchFamily="34" charset="0"/>
                <a:cs typeface="Arial" panose="020B0604020202020204" pitchFamily="34" charset="0"/>
              </a:rPr>
              <a:t>Sciences</a:t>
            </a:r>
            <a:endParaRPr lang="en-GB" sz="14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241867" y="2977690"/>
            <a:ext cx="1564114" cy="774245"/>
          </a:xfrm>
          <a:prstGeom prst="rect">
            <a:avLst/>
          </a:prstGeom>
          <a:solidFill>
            <a:srgbClr val="4B384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b="1" dirty="0">
                <a:solidFill>
                  <a:schemeClr val="bg1"/>
                </a:solidFill>
                <a:latin typeface="Arial" panose="020B0604020202020204" pitchFamily="34" charset="0"/>
                <a:cs typeface="Arial" panose="020B0604020202020204" pitchFamily="34" charset="0"/>
              </a:rPr>
              <a:t>Life Sciences</a:t>
            </a:r>
          </a:p>
        </p:txBody>
      </p:sp>
      <p:sp>
        <p:nvSpPr>
          <p:cNvPr id="13" name="Rectangle 12"/>
          <p:cNvSpPr/>
          <p:nvPr/>
        </p:nvSpPr>
        <p:spPr>
          <a:xfrm>
            <a:off x="3932951" y="1754768"/>
            <a:ext cx="2045444" cy="774246"/>
          </a:xfrm>
          <a:prstGeom prst="rect">
            <a:avLst/>
          </a:prstGeom>
          <a:solidFill>
            <a:srgbClr val="4B384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b="1" dirty="0">
                <a:solidFill>
                  <a:schemeClr val="bg1"/>
                </a:solidFill>
                <a:latin typeface="Arial" panose="020B0604020202020204" pitchFamily="34" charset="0"/>
                <a:cs typeface="Arial" panose="020B0604020202020204" pitchFamily="34" charset="0"/>
              </a:rPr>
              <a:t>Arts &amp; Humanities</a:t>
            </a:r>
          </a:p>
        </p:txBody>
      </p:sp>
      <p:sp>
        <p:nvSpPr>
          <p:cNvPr id="15" name="Rectangle 14"/>
          <p:cNvSpPr/>
          <p:nvPr/>
        </p:nvSpPr>
        <p:spPr>
          <a:xfrm>
            <a:off x="1509692" y="1754768"/>
            <a:ext cx="2046969" cy="771566"/>
          </a:xfrm>
          <a:prstGeom prst="rect">
            <a:avLst/>
          </a:prstGeom>
          <a:solidFill>
            <a:srgbClr val="4B384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b="1" dirty="0">
                <a:solidFill>
                  <a:schemeClr val="bg1"/>
                </a:solidFill>
                <a:latin typeface="Arial" panose="020B0604020202020204" pitchFamily="34" charset="0"/>
                <a:cs typeface="Arial" panose="020B0604020202020204" pitchFamily="34" charset="0"/>
              </a:rPr>
              <a:t>Laws</a:t>
            </a:r>
          </a:p>
        </p:txBody>
      </p:sp>
      <p:sp>
        <p:nvSpPr>
          <p:cNvPr id="17" name="Rectangle 16"/>
          <p:cNvSpPr/>
          <p:nvPr/>
        </p:nvSpPr>
        <p:spPr>
          <a:xfrm>
            <a:off x="6337285" y="4132008"/>
            <a:ext cx="2046968" cy="774246"/>
          </a:xfrm>
          <a:prstGeom prst="rect">
            <a:avLst/>
          </a:prstGeom>
          <a:solidFill>
            <a:srgbClr val="4B384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b="1" dirty="0">
                <a:solidFill>
                  <a:schemeClr val="bg1"/>
                </a:solidFill>
                <a:latin typeface="Arial" panose="020B0604020202020204" pitchFamily="34" charset="0"/>
                <a:cs typeface="Arial" panose="020B0604020202020204" pitchFamily="34" charset="0"/>
              </a:rPr>
              <a:t>Mathematical </a:t>
            </a:r>
            <a:r>
              <a:rPr lang="en-GB" sz="1400" b="1" dirty="0" smtClean="0">
                <a:solidFill>
                  <a:schemeClr val="bg1"/>
                </a:solidFill>
                <a:latin typeface="Arial" panose="020B0604020202020204" pitchFamily="34" charset="0"/>
                <a:cs typeface="Arial" panose="020B0604020202020204" pitchFamily="34" charset="0"/>
              </a:rPr>
              <a:t/>
            </a:r>
            <a:br>
              <a:rPr lang="en-GB" sz="1400" b="1" dirty="0" smtClean="0">
                <a:solidFill>
                  <a:schemeClr val="bg1"/>
                </a:solidFill>
                <a:latin typeface="Arial" panose="020B0604020202020204" pitchFamily="34" charset="0"/>
                <a:cs typeface="Arial" panose="020B0604020202020204" pitchFamily="34" charset="0"/>
              </a:rPr>
            </a:br>
            <a:r>
              <a:rPr lang="en-GB" sz="1400" b="1" dirty="0" smtClean="0">
                <a:solidFill>
                  <a:schemeClr val="bg1"/>
                </a:solidFill>
                <a:latin typeface="Arial" panose="020B0604020202020204" pitchFamily="34" charset="0"/>
                <a:cs typeface="Arial" panose="020B0604020202020204" pitchFamily="34" charset="0"/>
              </a:rPr>
              <a:t>&amp; </a:t>
            </a:r>
            <a:r>
              <a:rPr lang="en-GB" sz="1400" b="1" dirty="0">
                <a:solidFill>
                  <a:schemeClr val="bg1"/>
                </a:solidFill>
                <a:latin typeface="Arial" panose="020B0604020202020204" pitchFamily="34" charset="0"/>
                <a:cs typeface="Arial" panose="020B0604020202020204" pitchFamily="34" charset="0"/>
              </a:rPr>
              <a:t>Physical Sciences</a:t>
            </a:r>
          </a:p>
        </p:txBody>
      </p:sp>
      <p:sp>
        <p:nvSpPr>
          <p:cNvPr id="19" name="Rectangle 18"/>
          <p:cNvSpPr/>
          <p:nvPr/>
        </p:nvSpPr>
        <p:spPr>
          <a:xfrm>
            <a:off x="1509692" y="2977690"/>
            <a:ext cx="1565279" cy="774245"/>
          </a:xfrm>
          <a:prstGeom prst="rect">
            <a:avLst/>
          </a:prstGeom>
          <a:solidFill>
            <a:srgbClr val="4B384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b="1" dirty="0">
                <a:solidFill>
                  <a:schemeClr val="bg1"/>
                </a:solidFill>
                <a:latin typeface="Arial" panose="020B0604020202020204" pitchFamily="34" charset="0"/>
                <a:cs typeface="Arial" panose="020B0604020202020204" pitchFamily="34" charset="0"/>
              </a:rPr>
              <a:t>Brain Sciences</a:t>
            </a:r>
          </a:p>
        </p:txBody>
      </p:sp>
      <p:sp>
        <p:nvSpPr>
          <p:cNvPr id="21" name="Rectangle 20"/>
          <p:cNvSpPr/>
          <p:nvPr/>
        </p:nvSpPr>
        <p:spPr>
          <a:xfrm>
            <a:off x="4972876" y="2977690"/>
            <a:ext cx="1565279" cy="774245"/>
          </a:xfrm>
          <a:prstGeom prst="rect">
            <a:avLst/>
          </a:prstGeom>
          <a:solidFill>
            <a:srgbClr val="4B384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b="1" dirty="0">
                <a:solidFill>
                  <a:schemeClr val="bg1"/>
                </a:solidFill>
                <a:latin typeface="Arial" panose="020B0604020202020204" pitchFamily="34" charset="0"/>
                <a:cs typeface="Arial" panose="020B0604020202020204" pitchFamily="34" charset="0"/>
              </a:rPr>
              <a:t>Medical Sciences</a:t>
            </a:r>
          </a:p>
        </p:txBody>
      </p:sp>
      <p:sp>
        <p:nvSpPr>
          <p:cNvPr id="23" name="Rectangle 22"/>
          <p:cNvSpPr/>
          <p:nvPr/>
        </p:nvSpPr>
        <p:spPr>
          <a:xfrm>
            <a:off x="6337286" y="1752727"/>
            <a:ext cx="2046968" cy="774246"/>
          </a:xfrm>
          <a:prstGeom prst="rect">
            <a:avLst/>
          </a:prstGeom>
          <a:solidFill>
            <a:srgbClr val="4B384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b="1" dirty="0">
                <a:solidFill>
                  <a:schemeClr val="bg1"/>
                </a:solidFill>
                <a:latin typeface="Arial" panose="020B0604020202020204" pitchFamily="34" charset="0"/>
                <a:cs typeface="Arial" panose="020B0604020202020204" pitchFamily="34" charset="0"/>
              </a:rPr>
              <a:t>Social &amp; Historical Sciences</a:t>
            </a:r>
          </a:p>
        </p:txBody>
      </p:sp>
      <p:sp>
        <p:nvSpPr>
          <p:cNvPr id="25" name="Rectangle 24"/>
          <p:cNvSpPr/>
          <p:nvPr/>
        </p:nvSpPr>
        <p:spPr>
          <a:xfrm>
            <a:off x="1527092" y="4134049"/>
            <a:ext cx="2046969" cy="771566"/>
          </a:xfrm>
          <a:prstGeom prst="rect">
            <a:avLst/>
          </a:prstGeom>
          <a:solidFill>
            <a:srgbClr val="4B384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b="1" dirty="0">
                <a:solidFill>
                  <a:schemeClr val="bg1"/>
                </a:solidFill>
                <a:latin typeface="Arial" panose="020B0604020202020204" pitchFamily="34" charset="0"/>
                <a:cs typeface="Arial" panose="020B0604020202020204" pitchFamily="34" charset="0"/>
              </a:rPr>
              <a:t>Built Environment (Bartlett)</a:t>
            </a:r>
          </a:p>
        </p:txBody>
      </p:sp>
      <p:sp>
        <p:nvSpPr>
          <p:cNvPr id="27" name="Rectangle 26"/>
          <p:cNvSpPr/>
          <p:nvPr/>
        </p:nvSpPr>
        <p:spPr>
          <a:xfrm>
            <a:off x="3932950" y="4134049"/>
            <a:ext cx="2045444" cy="771566"/>
          </a:xfrm>
          <a:prstGeom prst="rect">
            <a:avLst/>
          </a:prstGeom>
          <a:solidFill>
            <a:srgbClr val="4B384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b="1" dirty="0">
                <a:solidFill>
                  <a:schemeClr val="bg1"/>
                </a:solidFill>
                <a:latin typeface="Arial" panose="020B0604020202020204" pitchFamily="34" charset="0"/>
                <a:cs typeface="Arial" panose="020B0604020202020204" pitchFamily="34" charset="0"/>
              </a:rPr>
              <a:t>Engineering Sciences</a:t>
            </a:r>
          </a:p>
        </p:txBody>
      </p:sp>
      <p:sp>
        <p:nvSpPr>
          <p:cNvPr id="29" name="Rectangle 28"/>
          <p:cNvSpPr/>
          <p:nvPr/>
        </p:nvSpPr>
        <p:spPr>
          <a:xfrm>
            <a:off x="1540070" y="5374698"/>
            <a:ext cx="2046969" cy="774246"/>
          </a:xfrm>
          <a:prstGeom prst="rect">
            <a:avLst/>
          </a:prstGeom>
          <a:solidFill>
            <a:srgbClr val="4B384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1400" b="1" dirty="0">
                <a:solidFill>
                  <a:schemeClr val="bg1"/>
                </a:solidFill>
                <a:latin typeface="Arial" panose="020B0604020202020204" pitchFamily="34" charset="0"/>
                <a:cs typeface="Arial" panose="020B0604020202020204" pitchFamily="34" charset="0"/>
              </a:rPr>
              <a:t>Institute of Education</a:t>
            </a:r>
          </a:p>
        </p:txBody>
      </p:sp>
      <p:sp>
        <p:nvSpPr>
          <p:cNvPr id="30" name="Rectangle 2"/>
          <p:cNvSpPr>
            <a:spLocks noChangeArrowheads="1"/>
          </p:cNvSpPr>
          <p:nvPr/>
        </p:nvSpPr>
        <p:spPr bwMode="auto">
          <a:xfrm>
            <a:off x="507465" y="844166"/>
            <a:ext cx="6159149"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3000" b="1" dirty="0" smtClean="0">
                <a:solidFill>
                  <a:srgbClr val="4B384C"/>
                </a:solidFill>
                <a:latin typeface="Arial"/>
                <a:cs typeface="Arial"/>
              </a:rPr>
              <a:t>UCL’s Faculties</a:t>
            </a:r>
            <a:endParaRPr lang="en-GB" sz="3000" b="1" dirty="0">
              <a:solidFill>
                <a:srgbClr val="4B384C"/>
              </a:solidFill>
              <a:latin typeface="Arial"/>
              <a:cs typeface="Arial"/>
            </a:endParaRPr>
          </a:p>
        </p:txBody>
      </p:sp>
      <p:cxnSp>
        <p:nvCxnSpPr>
          <p:cNvPr id="5" name="Straight Connector 4"/>
          <p:cNvCxnSpPr/>
          <p:nvPr/>
        </p:nvCxnSpPr>
        <p:spPr>
          <a:xfrm>
            <a:off x="1509691" y="2748796"/>
            <a:ext cx="7087519" cy="0"/>
          </a:xfrm>
          <a:prstGeom prst="line">
            <a:avLst/>
          </a:prstGeom>
          <a:ln>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26" name="TextBox 25"/>
          <p:cNvSpPr txBox="1"/>
          <p:nvPr/>
        </p:nvSpPr>
        <p:spPr>
          <a:xfrm rot="16200000">
            <a:off x="200484" y="2000046"/>
            <a:ext cx="1348527" cy="369332"/>
          </a:xfrm>
          <a:prstGeom prst="rect">
            <a:avLst/>
          </a:prstGeom>
          <a:noFill/>
        </p:spPr>
        <p:txBody>
          <a:bodyPr wrap="square" rtlCol="0">
            <a:spAutoFit/>
          </a:bodyPr>
          <a:lstStyle/>
          <a:p>
            <a:pPr algn="ctr"/>
            <a:r>
              <a:rPr lang="en-GB" b="1" dirty="0" smtClean="0">
                <a:solidFill>
                  <a:srgbClr val="4B384C"/>
                </a:solidFill>
                <a:latin typeface="Arial" panose="020B0604020202020204" pitchFamily="34" charset="0"/>
                <a:cs typeface="Arial" panose="020B0604020202020204" pitchFamily="34" charset="0"/>
              </a:rPr>
              <a:t>(SLASH)</a:t>
            </a:r>
            <a:endParaRPr lang="en-GB" b="1" dirty="0">
              <a:solidFill>
                <a:srgbClr val="4B384C"/>
              </a:solidFill>
              <a:latin typeface="Arial" panose="020B0604020202020204" pitchFamily="34" charset="0"/>
              <a:cs typeface="Arial" panose="020B0604020202020204" pitchFamily="34" charset="0"/>
            </a:endParaRPr>
          </a:p>
        </p:txBody>
      </p:sp>
      <p:sp>
        <p:nvSpPr>
          <p:cNvPr id="28" name="TextBox 27"/>
          <p:cNvSpPr txBox="1"/>
          <p:nvPr/>
        </p:nvSpPr>
        <p:spPr>
          <a:xfrm rot="16200000">
            <a:off x="337250" y="3179707"/>
            <a:ext cx="1074993" cy="369332"/>
          </a:xfrm>
          <a:prstGeom prst="rect">
            <a:avLst/>
          </a:prstGeom>
          <a:noFill/>
        </p:spPr>
        <p:txBody>
          <a:bodyPr wrap="square" rtlCol="0">
            <a:spAutoFit/>
          </a:bodyPr>
          <a:lstStyle/>
          <a:p>
            <a:pPr algn="ctr"/>
            <a:r>
              <a:rPr lang="en-GB" b="1" dirty="0" smtClean="0">
                <a:solidFill>
                  <a:srgbClr val="4B384C"/>
                </a:solidFill>
                <a:latin typeface="Arial" panose="020B0604020202020204" pitchFamily="34" charset="0"/>
                <a:cs typeface="Arial" panose="020B0604020202020204" pitchFamily="34" charset="0"/>
              </a:rPr>
              <a:t>(SLMS)</a:t>
            </a:r>
            <a:endParaRPr lang="en-GB" b="1" dirty="0">
              <a:solidFill>
                <a:srgbClr val="4B384C"/>
              </a:solidFill>
              <a:latin typeface="Arial" panose="020B0604020202020204" pitchFamily="34" charset="0"/>
              <a:cs typeface="Arial" panose="020B0604020202020204" pitchFamily="34" charset="0"/>
            </a:endParaRPr>
          </a:p>
        </p:txBody>
      </p:sp>
      <p:sp>
        <p:nvSpPr>
          <p:cNvPr id="31" name="TextBox 30"/>
          <p:cNvSpPr txBox="1"/>
          <p:nvPr/>
        </p:nvSpPr>
        <p:spPr>
          <a:xfrm rot="16200000">
            <a:off x="208412" y="4367295"/>
            <a:ext cx="1332673" cy="369332"/>
          </a:xfrm>
          <a:prstGeom prst="rect">
            <a:avLst/>
          </a:prstGeom>
          <a:noFill/>
        </p:spPr>
        <p:txBody>
          <a:bodyPr wrap="square" rtlCol="0">
            <a:spAutoFit/>
          </a:bodyPr>
          <a:lstStyle/>
          <a:p>
            <a:pPr algn="ctr"/>
            <a:r>
              <a:rPr lang="en-GB" b="1" dirty="0" smtClean="0">
                <a:solidFill>
                  <a:srgbClr val="4B384C"/>
                </a:solidFill>
                <a:latin typeface="Arial" panose="020B0604020202020204" pitchFamily="34" charset="0"/>
                <a:cs typeface="Arial" panose="020B0604020202020204" pitchFamily="34" charset="0"/>
              </a:rPr>
              <a:t>(BEAMS)</a:t>
            </a:r>
            <a:endParaRPr lang="en-GB" b="1" dirty="0">
              <a:solidFill>
                <a:srgbClr val="4B384C"/>
              </a:solidFill>
              <a:latin typeface="Arial" panose="020B0604020202020204" pitchFamily="34" charset="0"/>
              <a:cs typeface="Arial" panose="020B0604020202020204" pitchFamily="34" charset="0"/>
            </a:endParaRPr>
          </a:p>
        </p:txBody>
      </p:sp>
      <p:sp>
        <p:nvSpPr>
          <p:cNvPr id="32" name="TextBox 31"/>
          <p:cNvSpPr txBox="1"/>
          <p:nvPr/>
        </p:nvSpPr>
        <p:spPr>
          <a:xfrm rot="16200000">
            <a:off x="400916" y="5577155"/>
            <a:ext cx="947666" cy="369332"/>
          </a:xfrm>
          <a:prstGeom prst="rect">
            <a:avLst/>
          </a:prstGeom>
          <a:noFill/>
        </p:spPr>
        <p:txBody>
          <a:bodyPr wrap="square" rtlCol="0">
            <a:spAutoFit/>
          </a:bodyPr>
          <a:lstStyle/>
          <a:p>
            <a:pPr algn="ctr"/>
            <a:r>
              <a:rPr lang="en-GB" b="1" dirty="0" smtClean="0">
                <a:solidFill>
                  <a:srgbClr val="4B384C"/>
                </a:solidFill>
                <a:latin typeface="Arial" panose="020B0604020202020204" pitchFamily="34" charset="0"/>
                <a:cs typeface="Arial" panose="020B0604020202020204" pitchFamily="34" charset="0"/>
              </a:rPr>
              <a:t>(IoE)</a:t>
            </a:r>
            <a:endParaRPr lang="en-GB" b="1" dirty="0">
              <a:solidFill>
                <a:srgbClr val="4B384C"/>
              </a:solidFill>
              <a:latin typeface="Arial" panose="020B0604020202020204" pitchFamily="34" charset="0"/>
              <a:cs typeface="Arial" panose="020B0604020202020204" pitchFamily="34" charset="0"/>
            </a:endParaRPr>
          </a:p>
        </p:txBody>
      </p:sp>
      <p:cxnSp>
        <p:nvCxnSpPr>
          <p:cNvPr id="33" name="Straight Connector 32"/>
          <p:cNvCxnSpPr/>
          <p:nvPr/>
        </p:nvCxnSpPr>
        <p:spPr>
          <a:xfrm>
            <a:off x="1509692" y="3957820"/>
            <a:ext cx="7087519" cy="0"/>
          </a:xfrm>
          <a:prstGeom prst="line">
            <a:avLst/>
          </a:prstGeom>
          <a:ln>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1527092" y="5153775"/>
            <a:ext cx="7087519" cy="0"/>
          </a:xfrm>
          <a:prstGeom prst="line">
            <a:avLst/>
          </a:prstGeom>
          <a:ln>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8860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80753"/>
            <a:ext cx="9144000" cy="6677890"/>
          </a:xfrm>
          <a:prstGeom prst="rect">
            <a:avLst/>
          </a:prstGeom>
        </p:spPr>
      </p:pic>
      <p:pic>
        <p:nvPicPr>
          <p:cNvPr id="4" name="Picture 3"/>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9" name="Rectangle 12"/>
          <p:cNvSpPr>
            <a:spLocks noChangeArrowheads="1"/>
          </p:cNvSpPr>
          <p:nvPr/>
        </p:nvSpPr>
        <p:spPr bwMode="auto">
          <a:xfrm>
            <a:off x="5293075" y="-1792771"/>
            <a:ext cx="4605866" cy="857955"/>
          </a:xfrm>
          <a:prstGeom prst="rect">
            <a:avLst/>
          </a:prstGeom>
          <a:noFill/>
          <a:ln w="9525">
            <a:noFill/>
            <a:prstDash val="sysDot"/>
            <a:miter lim="800000"/>
            <a:headEnd/>
            <a:tailEnd/>
          </a:ln>
          <a:effectLst/>
          <a:extLst/>
        </p:spPr>
        <p:txBody>
          <a:bodyPr lIns="180000" tIns="180000" rIns="180000" bIns="180000" numCol="1" spcCol="7200000">
            <a:noAutofit/>
          </a:bodyPr>
          <a:lstStyle/>
          <a:p>
            <a:pPr>
              <a:lnSpc>
                <a:spcPts val="2200"/>
              </a:lnSpc>
            </a:pPr>
            <a:r>
              <a:rPr lang="en-GB" sz="2800" kern="0" baseline="30000" dirty="0" smtClean="0">
                <a:latin typeface="Helvetica"/>
              </a:rPr>
              <a:t>Main</a:t>
            </a:r>
            <a:r>
              <a:rPr lang="en-GB" sz="2800" baseline="30000" dirty="0">
                <a:latin typeface="Helvetica"/>
              </a:rPr>
              <a:t> </a:t>
            </a:r>
            <a:r>
              <a:rPr lang="en-GB" sz="2800" baseline="30000" dirty="0" smtClean="0">
                <a:latin typeface="Helvetica"/>
              </a:rPr>
              <a:t>Headline,</a:t>
            </a:r>
            <a:r>
              <a:rPr lang="en-GB" sz="2800" dirty="0" smtClean="0">
                <a:latin typeface="Helvetica"/>
              </a:rPr>
              <a:t> </a:t>
            </a:r>
            <a:r>
              <a:rPr lang="en-GB" sz="2800" baseline="30000" dirty="0" smtClean="0">
                <a:latin typeface="Helvetica"/>
              </a:rPr>
              <a:t>Helvetica</a:t>
            </a:r>
            <a:r>
              <a:rPr lang="en-GB" sz="2800" dirty="0" smtClean="0">
                <a:latin typeface="Helvetica"/>
              </a:rPr>
              <a:t> </a:t>
            </a:r>
            <a:r>
              <a:rPr lang="en-GB" sz="2800" baseline="30000" dirty="0" smtClean="0">
                <a:latin typeface="Helvetica"/>
              </a:rPr>
              <a:t>28pt</a:t>
            </a:r>
          </a:p>
          <a:p>
            <a:pPr>
              <a:lnSpc>
                <a:spcPts val="2200"/>
              </a:lnSpc>
            </a:pPr>
            <a:r>
              <a:rPr lang="en-GB" sz="2800" kern="0" baseline="30000" dirty="0" smtClean="0">
                <a:latin typeface="Helvetica"/>
              </a:rPr>
              <a:t>2nd</a:t>
            </a:r>
            <a:r>
              <a:rPr lang="en-GB" sz="2800" baseline="30000" dirty="0" smtClean="0">
                <a:latin typeface="Helvetica"/>
              </a:rPr>
              <a:t> </a:t>
            </a:r>
            <a:r>
              <a:rPr lang="en-GB" sz="2800" baseline="30000" dirty="0">
                <a:latin typeface="Helvetica"/>
              </a:rPr>
              <a:t>Headline,</a:t>
            </a:r>
            <a:r>
              <a:rPr lang="en-GB" sz="2800" dirty="0">
                <a:latin typeface="Helvetica"/>
              </a:rPr>
              <a:t> </a:t>
            </a:r>
            <a:r>
              <a:rPr lang="en-GB" sz="2800" baseline="30000" dirty="0">
                <a:latin typeface="Helvetica"/>
              </a:rPr>
              <a:t>Helvetica</a:t>
            </a:r>
            <a:r>
              <a:rPr lang="en-GB" sz="2800" dirty="0">
                <a:latin typeface="Helvetica"/>
              </a:rPr>
              <a:t> </a:t>
            </a:r>
            <a:r>
              <a:rPr lang="en-GB" sz="2800" baseline="30000" dirty="0" smtClean="0">
                <a:latin typeface="Helvetica"/>
              </a:rPr>
              <a:t>28pt</a:t>
            </a:r>
          </a:p>
          <a:p>
            <a:pPr>
              <a:lnSpc>
                <a:spcPts val="2800"/>
              </a:lnSpc>
            </a:pPr>
            <a:endParaRPr lang="en-GB" sz="3600" baseline="30000" dirty="0">
              <a:latin typeface="Helvetica"/>
            </a:endParaRPr>
          </a:p>
          <a:p>
            <a:pPr>
              <a:lnSpc>
                <a:spcPts val="2800"/>
              </a:lnSpc>
            </a:pPr>
            <a:endParaRPr lang="en-GB" sz="3600" baseline="30000" dirty="0" smtClean="0">
              <a:latin typeface="Helvetica"/>
            </a:endParaRPr>
          </a:p>
          <a:p>
            <a:pPr>
              <a:lnSpc>
                <a:spcPts val="2800"/>
              </a:lnSpc>
            </a:pPr>
            <a:r>
              <a:rPr lang="en-GB" sz="3600" baseline="30000" dirty="0" smtClean="0">
                <a:latin typeface="Helvetica"/>
              </a:rPr>
              <a:t> </a:t>
            </a:r>
            <a:endParaRPr lang="en-GB" sz="3600" baseline="30000" dirty="0">
              <a:latin typeface="Helvetica"/>
            </a:endParaRPr>
          </a:p>
        </p:txBody>
      </p:sp>
      <p:sp>
        <p:nvSpPr>
          <p:cNvPr id="10" name="TextBox 9"/>
          <p:cNvSpPr txBox="1"/>
          <p:nvPr/>
        </p:nvSpPr>
        <p:spPr>
          <a:xfrm>
            <a:off x="0" y="854351"/>
            <a:ext cx="9184274" cy="553998"/>
          </a:xfrm>
          <a:prstGeom prst="rect">
            <a:avLst/>
          </a:prstGeom>
          <a:solidFill>
            <a:srgbClr val="F8F8F8">
              <a:alpha val="49020"/>
            </a:srgbClr>
          </a:solidFill>
        </p:spPr>
        <p:txBody>
          <a:bodyPr wrap="square" rtlCol="0">
            <a:spAutoFit/>
          </a:bodyPr>
          <a:lstStyle/>
          <a:p>
            <a:r>
              <a:rPr lang="en-GB" sz="3000" b="1" dirty="0">
                <a:latin typeface="Arial"/>
                <a:cs typeface="Arial"/>
              </a:rPr>
              <a:t>	</a:t>
            </a:r>
            <a:r>
              <a:rPr lang="en-GB" sz="3000" b="1" dirty="0" smtClean="0">
                <a:latin typeface="Arial"/>
                <a:cs typeface="Arial"/>
              </a:rPr>
              <a:t>Our central location</a:t>
            </a:r>
          </a:p>
        </p:txBody>
      </p:sp>
      <p:grpSp>
        <p:nvGrpSpPr>
          <p:cNvPr id="17" name="Group 16"/>
          <p:cNvGrpSpPr/>
          <p:nvPr/>
        </p:nvGrpSpPr>
        <p:grpSpPr>
          <a:xfrm>
            <a:off x="492760" y="2652756"/>
            <a:ext cx="2024227" cy="1941890"/>
            <a:chOff x="413026" y="1786270"/>
            <a:chExt cx="2024227" cy="1941890"/>
          </a:xfrm>
        </p:grpSpPr>
        <p:sp>
          <p:nvSpPr>
            <p:cNvPr id="15" name="Rectangular Callout 14"/>
            <p:cNvSpPr/>
            <p:nvPr/>
          </p:nvSpPr>
          <p:spPr>
            <a:xfrm>
              <a:off x="413026" y="1786270"/>
              <a:ext cx="2024227" cy="1941890"/>
            </a:xfrm>
            <a:prstGeom prst="wedgeRectCallout">
              <a:avLst>
                <a:gd name="adj1" fmla="val -21359"/>
                <a:gd name="adj2" fmla="val 70392"/>
              </a:avLst>
            </a:prstGeom>
            <a:solidFill>
              <a:srgbClr val="651D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492760" y="3318947"/>
              <a:ext cx="1864758" cy="369332"/>
            </a:xfrm>
            <a:prstGeom prst="rect">
              <a:avLst/>
            </a:prstGeom>
            <a:no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UCL Portico</a:t>
              </a:r>
              <a:endParaRPr lang="en-GB" dirty="0">
                <a:solidFill>
                  <a:schemeClr val="bg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482" y="1943758"/>
              <a:ext cx="1748617" cy="1335308"/>
            </a:xfrm>
            <a:prstGeom prst="rect">
              <a:avLst/>
            </a:prstGeom>
          </p:spPr>
        </p:pic>
      </p:grpSp>
      <p:sp>
        <p:nvSpPr>
          <p:cNvPr id="7" name="TextBox 6"/>
          <p:cNvSpPr txBox="1"/>
          <p:nvPr/>
        </p:nvSpPr>
        <p:spPr>
          <a:xfrm>
            <a:off x="7517443" y="6428493"/>
            <a:ext cx="1462927" cy="246221"/>
          </a:xfrm>
          <a:prstGeom prst="rect">
            <a:avLst/>
          </a:prstGeom>
          <a:noFill/>
        </p:spPr>
        <p:txBody>
          <a:bodyPr wrap="square" rtlCol="0">
            <a:spAutoFit/>
          </a:bodyPr>
          <a:lstStyle/>
          <a:p>
            <a:r>
              <a:rPr lang="en-GB" sz="1000" b="1" dirty="0" smtClean="0">
                <a:solidFill>
                  <a:schemeClr val="bg1"/>
                </a:solidFill>
                <a:latin typeface="Arial" panose="020B0604020202020204" pitchFamily="34" charset="0"/>
                <a:cs typeface="Arial" panose="020B0604020202020204" pitchFamily="34" charset="0"/>
              </a:rPr>
              <a:t>Image: Google Earth</a:t>
            </a:r>
            <a:endParaRPr lang="en-GB"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7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43"/>
            <a:ext cx="9144000" cy="6762750"/>
          </a:xfrm>
          <a:prstGeom prst="rect">
            <a:avLst/>
          </a:prstGeom>
        </p:spPr>
      </p:pic>
      <p:pic>
        <p:nvPicPr>
          <p:cNvPr id="4" name="Picture 3"/>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755999"/>
          </a:xfrm>
          <a:prstGeom prst="rect">
            <a:avLst/>
          </a:prstGeom>
        </p:spPr>
      </p:pic>
      <p:sp>
        <p:nvSpPr>
          <p:cNvPr id="6" name="TextBox 5"/>
          <p:cNvSpPr txBox="1"/>
          <p:nvPr/>
        </p:nvSpPr>
        <p:spPr>
          <a:xfrm>
            <a:off x="0" y="833762"/>
            <a:ext cx="9144000" cy="553998"/>
          </a:xfrm>
          <a:prstGeom prst="rect">
            <a:avLst/>
          </a:prstGeom>
          <a:solidFill>
            <a:srgbClr val="F8F8F8">
              <a:alpha val="49020"/>
            </a:srgbClr>
          </a:solidFill>
        </p:spPr>
        <p:txBody>
          <a:bodyPr wrap="square" rtlCol="0">
            <a:spAutoFit/>
          </a:bodyPr>
          <a:lstStyle/>
          <a:p>
            <a:r>
              <a:rPr lang="en-GB" sz="3000" b="1" dirty="0" smtClean="0">
                <a:latin typeface="Arial"/>
                <a:cs typeface="Arial"/>
              </a:rPr>
              <a:t>	UCL East: opening 2021</a:t>
            </a:r>
          </a:p>
        </p:txBody>
      </p:sp>
      <p:grpSp>
        <p:nvGrpSpPr>
          <p:cNvPr id="3" name="Group 2"/>
          <p:cNvGrpSpPr/>
          <p:nvPr/>
        </p:nvGrpSpPr>
        <p:grpSpPr>
          <a:xfrm>
            <a:off x="4805917" y="1669312"/>
            <a:ext cx="4338084" cy="4834106"/>
            <a:chOff x="4805917" y="1669312"/>
            <a:chExt cx="4338084" cy="4620850"/>
          </a:xfrm>
        </p:grpSpPr>
        <p:sp>
          <p:nvSpPr>
            <p:cNvPr id="8" name="Rectangle 3"/>
            <p:cNvSpPr txBox="1">
              <a:spLocks noChangeArrowheads="1"/>
            </p:cNvSpPr>
            <p:nvPr/>
          </p:nvSpPr>
          <p:spPr>
            <a:xfrm>
              <a:off x="4805917" y="1669312"/>
              <a:ext cx="4338084" cy="4412511"/>
            </a:xfrm>
            <a:prstGeom prst="rect">
              <a:avLst/>
            </a:prstGeom>
            <a:solidFill>
              <a:schemeClr val="bg1">
                <a:alpha val="56000"/>
              </a:schemeClr>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600" dirty="0">
                <a:solidFill>
                  <a:schemeClr val="bg1"/>
                </a:solidFill>
                <a:latin typeface="Arial"/>
                <a:cs typeface="Arial"/>
              </a:endParaRPr>
            </a:p>
          </p:txBody>
        </p:sp>
        <p:sp>
          <p:nvSpPr>
            <p:cNvPr id="2" name="TextBox 1"/>
            <p:cNvSpPr txBox="1"/>
            <p:nvPr/>
          </p:nvSpPr>
          <p:spPr>
            <a:xfrm>
              <a:off x="4896294" y="1700657"/>
              <a:ext cx="4157330" cy="458950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Project timeline:</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2015-2017</a:t>
              </a:r>
              <a:r>
                <a:rPr lang="en-US" dirty="0">
                  <a:latin typeface="Arial" panose="020B0604020202020204" pitchFamily="34" charset="0"/>
                  <a:cs typeface="Arial" panose="020B0604020202020204" pitchFamily="34" charset="0"/>
                </a:rPr>
                <a:t> – </a:t>
              </a:r>
              <a:r>
                <a:rPr lang="en-US" dirty="0" err="1" smtClean="0">
                  <a:latin typeface="Arial" panose="020B0604020202020204" pitchFamily="34" charset="0"/>
                  <a:cs typeface="Arial" panose="020B0604020202020204" pitchFamily="34" charset="0"/>
                </a:rPr>
                <a:t>Masterplanners</a:t>
              </a:r>
              <a:r>
                <a:rPr lang="en-US" dirty="0" smtClean="0">
                  <a:latin typeface="Arial" panose="020B0604020202020204" pitchFamily="34" charset="0"/>
                  <a:cs typeface="Arial" panose="020B0604020202020204" pitchFamily="34" charset="0"/>
                </a:rPr>
                <a:t> shortlist announced; design </a:t>
              </a:r>
              <a:r>
                <a:rPr lang="en-US" dirty="0">
                  <a:latin typeface="Arial" panose="020B0604020202020204" pitchFamily="34" charset="0"/>
                  <a:cs typeface="Arial" panose="020B0604020202020204" pitchFamily="34" charset="0"/>
                </a:rPr>
                <a:t>and town </a:t>
              </a:r>
              <a:r>
                <a:rPr lang="en-US" dirty="0" smtClean="0">
                  <a:latin typeface="Arial" panose="020B0604020202020204" pitchFamily="34" charset="0"/>
                  <a:cs typeface="Arial" panose="020B0604020202020204" pitchFamily="34" charset="0"/>
                </a:rPr>
                <a:t>planning</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2019</a:t>
              </a:r>
              <a:r>
                <a:rPr lang="en-US" b="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Mayor </a:t>
              </a:r>
              <a:r>
                <a:rPr lang="en-GB" dirty="0" smtClean="0">
                  <a:latin typeface="Arial" panose="020B0604020202020204" pitchFamily="34" charset="0"/>
                  <a:cs typeface="Arial" panose="020B0604020202020204" pitchFamily="34" charset="0"/>
                </a:rPr>
                <a:t>of London </a:t>
              </a:r>
              <a:r>
                <a:rPr lang="en-GB" dirty="0" err="1" smtClean="0">
                  <a:latin typeface="Arial" panose="020B0604020202020204" pitchFamily="34" charset="0"/>
                  <a:cs typeface="Arial" panose="020B0604020202020204" pitchFamily="34" charset="0"/>
                </a:rPr>
                <a:t>Sadiq</a:t>
              </a:r>
              <a:r>
                <a:rPr lang="en-GB" dirty="0" smtClean="0">
                  <a:latin typeface="Arial" panose="020B0604020202020204" pitchFamily="34" charset="0"/>
                  <a:cs typeface="Arial" panose="020B0604020202020204" pitchFamily="34" charset="0"/>
                </a:rPr>
                <a:t> Khan breaks </a:t>
              </a:r>
              <a:r>
                <a:rPr lang="en-GB" dirty="0">
                  <a:latin typeface="Arial" panose="020B0604020202020204" pitchFamily="34" charset="0"/>
                  <a:cs typeface="Arial" panose="020B0604020202020204" pitchFamily="34" charset="0"/>
                </a:rPr>
                <a:t>ground as </a:t>
              </a:r>
              <a:r>
                <a:rPr lang="en-GB" dirty="0" smtClean="0">
                  <a:latin typeface="Arial" panose="020B0604020202020204" pitchFamily="34" charset="0"/>
                  <a:cs typeface="Arial" panose="020B0604020202020204" pitchFamily="34" charset="0"/>
                </a:rPr>
                <a:t>construction </a:t>
              </a:r>
              <a:r>
                <a:rPr lang="en-GB" dirty="0">
                  <a:latin typeface="Arial" panose="020B0604020202020204" pitchFamily="34" charset="0"/>
                  <a:cs typeface="Arial" panose="020B0604020202020204" pitchFamily="34" charset="0"/>
                </a:rPr>
                <a:t>begins</a:t>
              </a: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September </a:t>
              </a:r>
              <a:r>
                <a:rPr lang="en-US" b="1" dirty="0" smtClean="0">
                  <a:latin typeface="Arial" panose="020B0604020202020204" pitchFamily="34" charset="0"/>
                  <a:cs typeface="Arial" panose="020B0604020202020204" pitchFamily="34" charset="0"/>
                </a:rPr>
                <a:t>2022 </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First academic year to begin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Pool Street </a:t>
              </a:r>
              <a:r>
                <a:rPr lang="en-US" dirty="0" smtClean="0">
                  <a:latin typeface="Arial" panose="020B0604020202020204" pitchFamily="34" charset="0"/>
                  <a:cs typeface="Arial" panose="020B0604020202020204" pitchFamily="34" charset="0"/>
                </a:rPr>
                <a:t>West</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September </a:t>
              </a:r>
              <a:r>
                <a:rPr lang="en-US" b="1" dirty="0" smtClean="0">
                  <a:latin typeface="Arial" panose="020B0604020202020204" pitchFamily="34" charset="0"/>
                  <a:cs typeface="Arial" panose="020B0604020202020204" pitchFamily="34" charset="0"/>
                </a:rPr>
                <a:t>2023</a:t>
              </a:r>
              <a:r>
                <a:rPr lang="en-US" dirty="0">
                  <a:latin typeface="Arial" panose="020B0604020202020204" pitchFamily="34" charset="0"/>
                  <a:cs typeface="Arial" panose="020B0604020202020204" pitchFamily="34" charset="0"/>
                </a:rPr>
                <a:t> - First academic year to begin at </a:t>
              </a:r>
              <a:r>
                <a:rPr lang="en-US" dirty="0" err="1" smtClean="0">
                  <a:latin typeface="Arial" panose="020B0604020202020204" pitchFamily="34" charset="0"/>
                  <a:cs typeface="Arial" panose="020B0604020202020204" pitchFamily="34" charset="0"/>
                </a:rPr>
                <a:t>Marshgate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 a phased opening of the building</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30430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6401</TotalTime>
  <Words>2884</Words>
  <Application>Microsoft Office PowerPoint</Application>
  <PresentationFormat>On-screen Show (4:3)</PresentationFormat>
  <Paragraphs>430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Calibri</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UCL Cities  Partnerships Programme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Sian Gardiner</cp:lastModifiedBy>
  <cp:revision>615</cp:revision>
  <cp:lastPrinted>2016-05-27T11:53:47Z</cp:lastPrinted>
  <dcterms:created xsi:type="dcterms:W3CDTF">2014-08-20T12:29:59Z</dcterms:created>
  <dcterms:modified xsi:type="dcterms:W3CDTF">2019-08-13T08:25:43Z</dcterms:modified>
</cp:coreProperties>
</file>