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8" r:id="rId2"/>
    <p:sldId id="398" r:id="rId3"/>
    <p:sldId id="322" r:id="rId4"/>
    <p:sldId id="326" r:id="rId5"/>
    <p:sldId id="395" r:id="rId6"/>
    <p:sldId id="399" r:id="rId7"/>
    <p:sldId id="404" r:id="rId8"/>
    <p:sldId id="397" r:id="rId9"/>
    <p:sldId id="401" r:id="rId10"/>
    <p:sldId id="402" r:id="rId11"/>
    <p:sldId id="403" r:id="rId12"/>
  </p:sldIdLst>
  <p:sldSz cx="9144000" cy="6858000" type="screen4x3"/>
  <p:notesSz cx="6805613" cy="99441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C76AB0B-99B1-4F68-9C54-E29A3BA43639}">
          <p14:sldIdLst>
            <p14:sldId id="258"/>
            <p14:sldId id="398"/>
            <p14:sldId id="322"/>
            <p14:sldId id="326"/>
            <p14:sldId id="395"/>
            <p14:sldId id="399"/>
            <p14:sldId id="404"/>
            <p14:sldId id="397"/>
            <p14:sldId id="401"/>
            <p14:sldId id="402"/>
            <p14:sldId id="403"/>
          </p14:sldIdLst>
        </p14:section>
        <p14:section name="Untitled Section" id="{ABC5E384-0059-4752-B5F3-5EEBB61F52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578">
          <p15:clr>
            <a:srgbClr val="A4A3A4"/>
          </p15:clr>
        </p15:guide>
        <p15:guide id="2" orient="horz" pos="1706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208">
          <p15:clr>
            <a:srgbClr val="A4A3A4"/>
          </p15:clr>
        </p15:guide>
        <p15:guide id="6" pos="2019">
          <p15:clr>
            <a:srgbClr val="A4A3A4"/>
          </p15:clr>
        </p15:guide>
        <p15:guide id="7" pos="5556">
          <p15:clr>
            <a:srgbClr val="A4A3A4"/>
          </p15:clr>
        </p15:guide>
        <p15:guide id="8" pos="37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004ADE"/>
    <a:srgbClr val="189812"/>
    <a:srgbClr val="A80E02"/>
    <a:srgbClr val="A41106"/>
    <a:srgbClr val="CC0099"/>
    <a:srgbClr val="F2EFF2"/>
    <a:srgbClr val="E9D1DD"/>
    <a:srgbClr val="745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98" autoAdjust="0"/>
    <p:restoredTop sz="59431" autoAdjust="0"/>
  </p:normalViewPr>
  <p:slideViewPr>
    <p:cSldViewPr>
      <p:cViewPr varScale="1">
        <p:scale>
          <a:sx n="54" d="100"/>
          <a:sy n="54" d="100"/>
        </p:scale>
        <p:origin x="1733" y="48"/>
      </p:cViewPr>
      <p:guideLst>
        <p:guide orient="horz" pos="578"/>
        <p:guide orient="horz" pos="1706"/>
        <p:guide orient="horz" pos="2840"/>
        <p:guide orient="horz" pos="3884"/>
        <p:guide pos="208"/>
        <p:guide pos="2019"/>
        <p:guide pos="5556"/>
        <p:guide pos="3743"/>
      </p:guideLst>
    </p:cSldViewPr>
  </p:slideViewPr>
  <p:outlineViewPr>
    <p:cViewPr>
      <p:scale>
        <a:sx n="33" d="100"/>
        <a:sy n="33" d="100"/>
      </p:scale>
      <p:origin x="0" y="155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50" y="36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588" y="1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273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588" y="9444273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6F1E07-38C0-49EB-A830-3908FA706D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2296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588" y="1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53" y="4723679"/>
            <a:ext cx="5445707" cy="44753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273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588" y="9444273"/>
            <a:ext cx="2949505" cy="4982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5" tIns="45782" rIns="91565" bIns="457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43C5FE-878E-4474-AFE9-02C3C1C80F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82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A5735A8-1761-4735-9D10-CDA41577EFAD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111790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80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96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598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endParaRPr lang="en-GB" sz="1000" dirty="0" smtClean="0"/>
          </a:p>
        </p:txBody>
      </p:sp>
    </p:spTree>
    <p:extLst>
      <p:ext uri="{BB962C8B-B14F-4D97-AF65-F5344CB8AC3E}">
        <p14:creationId xmlns:p14="http://schemas.microsoft.com/office/powerpoint/2010/main" val="145667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915119-9571-4A4B-81C6-D22EB9C995D0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01029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528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329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82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42552-28C0-4A29-91CE-AAC0DC510B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590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151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E3323-4052-4FFB-B3C7-12EC4A097C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C4EDF-9DB6-4D62-8F33-C27FB346BC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12FA7-C936-46B5-AD77-17E8C85F1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F2724-3902-41F8-A1D1-CD0BC36855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81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F2724-3902-41F8-A1D1-CD0BC36855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92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DF191-25F6-4095-A452-D872400434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3A229-F746-4F2E-9063-96C1EB25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8D0F7-25B8-44FE-838F-6AFB278FF9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CB69D-ADA2-48DE-BD9A-A31B8B6D9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9F6D0-5AFD-401D-930C-8EB3B39CD3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D71E5-649D-438F-84FB-2198A1DCE9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F0D03-ACF6-4C67-AD7B-75F633EEB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3AF2724-3902-41F8-A1D1-CD0BC3685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393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708920"/>
            <a:ext cx="8713788" cy="1512639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altLang="en-US" sz="3200" dirty="0" smtClean="0">
                <a:solidFill>
                  <a:srgbClr val="004F8A"/>
                </a:solidFill>
              </a:rPr>
              <a:t>Tips to support </a:t>
            </a:r>
            <a:br>
              <a:rPr lang="en-GB" altLang="en-US" sz="3200" dirty="0" smtClean="0">
                <a:solidFill>
                  <a:srgbClr val="004F8A"/>
                </a:solidFill>
              </a:rPr>
            </a:br>
            <a:r>
              <a:rPr lang="en-GB" altLang="en-US" sz="3200" dirty="0" smtClean="0">
                <a:solidFill>
                  <a:srgbClr val="004F8A"/>
                </a:solidFill>
              </a:rPr>
              <a:t>inclusive recruitment</a:t>
            </a:r>
            <a:endParaRPr lang="en-GB" altLang="en-US" sz="21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Objective scoring </a:t>
            </a:r>
            <a:endParaRPr lang="en-GB" dirty="0">
              <a:solidFill>
                <a:srgbClr val="004F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1" y="1556792"/>
            <a:ext cx="8489950" cy="3239047"/>
          </a:xfrm>
        </p:spPr>
        <p:txBody>
          <a:bodyPr/>
          <a:lstStyle/>
          <a:p>
            <a:r>
              <a:rPr lang="en-GB" dirty="0" smtClean="0"/>
              <a:t>Compare and score candidates horizontally, not vertically </a:t>
            </a:r>
          </a:p>
          <a:p>
            <a:r>
              <a:rPr lang="en-GB" dirty="0" smtClean="0"/>
              <a:t>Compare each candidates answer to question 1, then each answer to question </a:t>
            </a:r>
            <a:r>
              <a:rPr lang="en-GB" dirty="0"/>
              <a:t>2</a:t>
            </a:r>
            <a:r>
              <a:rPr lang="en-GB" dirty="0" smtClean="0"/>
              <a:t>,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Avoid ‘overspill’ – do not be unduly influenced by a very good or poor answer to question 1 </a:t>
            </a:r>
          </a:p>
          <a:p>
            <a:r>
              <a:rPr lang="en-GB" dirty="0" smtClean="0"/>
              <a:t>Do not discuss your impressions of the candidates until you have added up the  final scores </a:t>
            </a:r>
          </a:p>
          <a:p>
            <a:r>
              <a:rPr lang="en-GB" dirty="0" smtClean="0"/>
              <a:t>Do not be unduly influenced by the chair (or most dominant member) of the panel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44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No bias commitment</a:t>
            </a:r>
            <a:endParaRPr lang="en-GB" dirty="0">
              <a:solidFill>
                <a:srgbClr val="004F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1" y="1700808"/>
            <a:ext cx="8489950" cy="4752528"/>
          </a:xfrm>
        </p:spPr>
        <p:txBody>
          <a:bodyPr/>
          <a:lstStyle/>
          <a:p>
            <a:r>
              <a:rPr lang="en-GB" dirty="0" smtClean="0"/>
              <a:t>Instruct yourself to be fair with a pledge card: </a:t>
            </a:r>
            <a:endParaRPr lang="en-GB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altLang="en-US" sz="1800" i="1" dirty="0">
                <a:solidFill>
                  <a:srgbClr val="110F07"/>
                </a:solidFill>
                <a:ea typeface="ＭＳ Ｐゴシック" panose="020B0600070205080204" pitchFamily="34" charset="-128"/>
              </a:rPr>
              <a:t>“ I will make sure that when I interview candidates, I will treat them all fairly and objectively. I will not stereotype or make assumptions about them. I will treat them as an individual.”</a:t>
            </a:r>
          </a:p>
          <a:p>
            <a:pPr marL="0" indent="0">
              <a:buNone/>
            </a:pPr>
            <a:endParaRPr lang="en-GB" altLang="en-US" sz="1350" i="1" dirty="0">
              <a:solidFill>
                <a:srgbClr val="110F07"/>
              </a:solidFill>
              <a:ea typeface="ＭＳ Ｐゴシック" panose="020B0600070205080204" pitchFamily="34" charset="-128"/>
            </a:endParaRPr>
          </a:p>
          <a:p>
            <a:r>
              <a:rPr lang="en-GB" altLang="en-US" dirty="0" smtClean="0">
                <a:solidFill>
                  <a:srgbClr val="110F07"/>
                </a:solidFill>
                <a:ea typeface="ＭＳ Ｐゴシック" panose="020B0600070205080204" pitchFamily="34" charset="-128"/>
              </a:rPr>
              <a:t>Undertake a pre-mortem – </a:t>
            </a:r>
            <a:r>
              <a:rPr lang="en-GB" altLang="en-US" sz="2400" dirty="0" smtClean="0">
                <a:solidFill>
                  <a:srgbClr val="110F07"/>
                </a:solidFill>
                <a:ea typeface="ＭＳ Ｐゴシック" panose="020B0600070205080204" pitchFamily="34" charset="-128"/>
              </a:rPr>
              <a:t>what could go wrong – then less likely to happen</a:t>
            </a:r>
            <a:endParaRPr lang="en-GB" altLang="en-US" sz="2400" dirty="0">
              <a:solidFill>
                <a:srgbClr val="110F07"/>
              </a:solidFill>
              <a:ea typeface="ＭＳ Ｐゴシック" panose="020B0600070205080204" pitchFamily="34" charset="-128"/>
            </a:endParaRPr>
          </a:p>
          <a:p>
            <a:r>
              <a:rPr lang="en-GB" dirty="0" smtClean="0"/>
              <a:t>Look to disconfirm stereotypes </a:t>
            </a:r>
          </a:p>
          <a:p>
            <a:r>
              <a:rPr lang="en-GB" dirty="0" smtClean="0"/>
              <a:t>Challenge other panel members/debate decisions  </a:t>
            </a:r>
          </a:p>
        </p:txBody>
      </p:sp>
    </p:spTree>
    <p:extLst>
      <p:ext uri="{BB962C8B-B14F-4D97-AF65-F5344CB8AC3E}">
        <p14:creationId xmlns:p14="http://schemas.microsoft.com/office/powerpoint/2010/main" val="32322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Remember…</a:t>
            </a:r>
            <a:endParaRPr lang="en-GB" dirty="0">
              <a:solidFill>
                <a:srgbClr val="004F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88" y="2205038"/>
            <a:ext cx="8489951" cy="3859520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dirty="0" smtClean="0"/>
              <a:t>Don’t assume your expertise &amp; experience allows you to jump procedural steps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dirty="0" smtClean="0"/>
              <a:t>The purpose of recruitment techniques is to </a:t>
            </a:r>
            <a:r>
              <a:rPr lang="en-GB" dirty="0" err="1" smtClean="0"/>
              <a:t>i</a:t>
            </a:r>
            <a:r>
              <a:rPr lang="en-GB" dirty="0" smtClean="0"/>
              <a:t>) appoint the best person ii) ensure fairness and equality. 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dirty="0" smtClean="0"/>
              <a:t>Don’t dismiss </a:t>
            </a:r>
            <a:r>
              <a:rPr lang="en-GB" dirty="0"/>
              <a:t>r</a:t>
            </a:r>
            <a:r>
              <a:rPr lang="en-GB" dirty="0" smtClean="0"/>
              <a:t>obust, structured methods as overly-bureaucratic – you risk a bad appointment and inequality</a:t>
            </a:r>
          </a:p>
        </p:txBody>
      </p:sp>
    </p:spTree>
    <p:extLst>
      <p:ext uri="{BB962C8B-B14F-4D97-AF65-F5344CB8AC3E}">
        <p14:creationId xmlns:p14="http://schemas.microsoft.com/office/powerpoint/2010/main" val="121243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rgbClr val="004F8A"/>
                </a:solidFill>
              </a:rPr>
              <a:t>Be aware of bias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4294967295"/>
          </p:nvPr>
        </p:nvSpPr>
        <p:spPr>
          <a:xfrm>
            <a:off x="330200" y="1700213"/>
            <a:ext cx="8489950" cy="4608512"/>
          </a:xfrm>
        </p:spPr>
        <p:txBody>
          <a:bodyPr/>
          <a:lstStyle/>
          <a:p>
            <a:pPr marL="342900" lvl="1" indent="-342900">
              <a:lnSpc>
                <a:spcPts val="3000"/>
              </a:lnSpc>
              <a:spcBef>
                <a:spcPct val="0"/>
              </a:spcBef>
              <a:buFontTx/>
              <a:buNone/>
            </a:pPr>
            <a:endParaRPr lang="en-GB" altLang="en-US" dirty="0" smtClean="0"/>
          </a:p>
          <a:p>
            <a:pPr marL="342900" lvl="1" indent="-342900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GB" altLang="en-US" sz="2800" dirty="0" smtClean="0">
                <a:solidFill>
                  <a:srgbClr val="000000"/>
                </a:solidFill>
              </a:rPr>
              <a:t>The ‘Halo Effect’</a:t>
            </a:r>
            <a:endParaRPr lang="en-GB" altLang="en-US" sz="2800" dirty="0"/>
          </a:p>
          <a:p>
            <a:pPr marL="342900" lvl="1" indent="-342900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endParaRPr lang="en-GB" altLang="en-US" sz="2800" dirty="0" smtClean="0"/>
          </a:p>
          <a:p>
            <a:pPr marL="342900" lvl="1" indent="-342900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GB" altLang="en-US" sz="2800" dirty="0" smtClean="0"/>
              <a:t>Stereotyping</a:t>
            </a:r>
          </a:p>
          <a:p>
            <a:pPr marL="342900" lvl="1" indent="-342900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endParaRPr lang="en-GB" altLang="en-US" sz="2800" dirty="0" smtClean="0"/>
          </a:p>
          <a:p>
            <a:pPr marL="342900" lvl="1" indent="-342900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GB" altLang="en-US" sz="2800" dirty="0" smtClean="0"/>
              <a:t>Priming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buNone/>
            </a:pPr>
            <a:endParaRPr lang="en-GB" altLang="en-US" sz="2800" dirty="0" smtClean="0"/>
          </a:p>
          <a:p>
            <a:pPr marL="342900" lvl="1" indent="-342900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GB" altLang="en-US" sz="2800" dirty="0" smtClean="0"/>
              <a:t>Confirmation bias</a:t>
            </a:r>
          </a:p>
          <a:p>
            <a:pPr marL="0" lvl="1" indent="0">
              <a:lnSpc>
                <a:spcPts val="3000"/>
              </a:lnSpc>
              <a:spcBef>
                <a:spcPct val="0"/>
              </a:spcBef>
              <a:buNone/>
            </a:pPr>
            <a:endParaRPr lang="en-GB" altLang="en-US" sz="2800" dirty="0"/>
          </a:p>
          <a:p>
            <a:pPr marL="342900" lvl="1" indent="-342900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GB" altLang="en-US" sz="2800" dirty="0" err="1" smtClean="0"/>
              <a:t>Homophily</a:t>
            </a:r>
            <a:endParaRPr lang="en-GB" altLang="en-US" sz="2800" dirty="0" smtClean="0"/>
          </a:p>
        </p:txBody>
      </p:sp>
      <p:sp>
        <p:nvSpPr>
          <p:cNvPr id="74756" name="Slide Number Placeholder 3"/>
          <p:cNvSpPr txBox="1">
            <a:spLocks noGrp="1"/>
          </p:cNvSpPr>
          <p:nvPr/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D2122FE-6B4F-4D68-9A92-9B86730AC73F}" type="slidenum">
              <a:rPr lang="en-US" altLang="en-US" sz="1400"/>
              <a:pPr algn="r"/>
              <a:t>3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rgbClr val="004F8A"/>
                </a:solidFill>
              </a:rPr>
              <a:t>Positive Action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Positive action is </a:t>
            </a:r>
            <a:r>
              <a:rPr lang="en-GB" altLang="en-US" sz="2400" dirty="0" smtClean="0"/>
              <a:t>lawful </a:t>
            </a:r>
            <a:r>
              <a:rPr lang="en-GB" altLang="en-US" sz="2400" dirty="0" smtClean="0"/>
              <a:t>under the Equality Act 2010</a:t>
            </a:r>
          </a:p>
          <a:p>
            <a:pPr eaLnBrk="1" hangingPunct="1">
              <a:buFontTx/>
              <a:buNone/>
            </a:pPr>
            <a:r>
              <a:rPr lang="en-GB" altLang="en-US" sz="2400" dirty="0" smtClean="0"/>
              <a:t> </a:t>
            </a:r>
          </a:p>
          <a:p>
            <a:pPr eaLnBrk="1" hangingPunct="1"/>
            <a:r>
              <a:rPr lang="en-GB" altLang="en-US" sz="2400" dirty="0"/>
              <a:t>A</a:t>
            </a:r>
            <a:r>
              <a:rPr lang="en-GB" altLang="en-US" sz="2400" dirty="0" smtClean="0"/>
              <a:t> candidate from an underrepresented group may be appointed when they are of ‘equally merit’ as the other best candidate(s) </a:t>
            </a:r>
          </a:p>
          <a:p>
            <a:pPr eaLnBrk="1" hangingPunct="1">
              <a:buFontTx/>
              <a:buNone/>
            </a:pPr>
            <a:r>
              <a:rPr lang="en-GB" altLang="en-US" sz="2400" dirty="0" smtClean="0"/>
              <a:t>  </a:t>
            </a:r>
          </a:p>
          <a:p>
            <a:pPr eaLnBrk="1" hangingPunct="1"/>
            <a:r>
              <a:rPr lang="en-GB" altLang="en-US" sz="2400" dirty="0" smtClean="0"/>
              <a:t>UCL Council has approved use of it for: </a:t>
            </a:r>
          </a:p>
          <a:p>
            <a:pPr lvl="1" eaLnBrk="1" hangingPunct="1"/>
            <a:r>
              <a:rPr lang="en-GB" altLang="en-US" sz="2000" dirty="0" smtClean="0"/>
              <a:t>Women in Grades 9 and 10 roles </a:t>
            </a:r>
          </a:p>
          <a:p>
            <a:pPr lvl="1" eaLnBrk="1" hangingPunct="1"/>
            <a:r>
              <a:rPr lang="en-GB" altLang="en-US" sz="2000" dirty="0" smtClean="0"/>
              <a:t>BME candidates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864766"/>
          </a:xfrm>
        </p:spPr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Short-listing </a:t>
            </a:r>
            <a:endParaRPr lang="en-GB" dirty="0">
              <a:solidFill>
                <a:srgbClr val="004F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1" y="1772816"/>
            <a:ext cx="8489950" cy="4680520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7400" dirty="0"/>
              <a:t>Operate on </a:t>
            </a:r>
            <a:r>
              <a:rPr lang="en-GB" sz="7400" dirty="0" smtClean="0"/>
              <a:t>principle </a:t>
            </a:r>
            <a:r>
              <a:rPr lang="en-GB" sz="7400" dirty="0"/>
              <a:t>of inclusion rather than exclusion – look for strengths </a:t>
            </a:r>
            <a:r>
              <a:rPr lang="en-GB" sz="7400" dirty="0" smtClean="0"/>
              <a:t>not short-comings </a:t>
            </a:r>
            <a:endParaRPr lang="en-GB" sz="7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7400" dirty="0"/>
              <a:t>Use only original agreed criteria on person spec – do not allow the introduction of new criteria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7400" dirty="0" smtClean="0"/>
              <a:t>Only consider </a:t>
            </a:r>
            <a:r>
              <a:rPr lang="en-GB" sz="7400" dirty="0"/>
              <a:t>facts </a:t>
            </a:r>
            <a:r>
              <a:rPr lang="en-GB" sz="7400" dirty="0" smtClean="0"/>
              <a:t>– avoid assumptions</a:t>
            </a:r>
            <a:r>
              <a:rPr lang="en-GB" sz="7400" dirty="0"/>
              <a:t>, </a:t>
            </a:r>
            <a:r>
              <a:rPr lang="en-GB" sz="7400" dirty="0" smtClean="0"/>
              <a:t>to minimise risk </a:t>
            </a:r>
            <a:r>
              <a:rPr lang="en-GB" sz="7400" dirty="0"/>
              <a:t>of stereotyping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7400" dirty="0"/>
              <a:t>Score each candidate using a pre-agreed scoring </a:t>
            </a:r>
            <a:r>
              <a:rPr lang="en-GB" sz="7400" dirty="0" smtClean="0"/>
              <a:t>system and matrix  </a:t>
            </a:r>
            <a:r>
              <a:rPr lang="en-GB" sz="7400" dirty="0"/>
              <a:t>– if </a:t>
            </a:r>
            <a:r>
              <a:rPr lang="en-GB" sz="7400" dirty="0" smtClean="0"/>
              <a:t>done properly should </a:t>
            </a:r>
            <a:r>
              <a:rPr lang="en-GB" sz="7400" dirty="0"/>
              <a:t>be a high degree of consensus </a:t>
            </a:r>
            <a:endParaRPr lang="en-GB" sz="7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7400" dirty="0" smtClean="0"/>
              <a:t>Aim to short-list horizontally – not vertically – this limits influence from previous responses impacting your view of next for each applicant</a:t>
            </a:r>
            <a:endParaRPr lang="en-GB" sz="7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98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Good interview questions </a:t>
            </a:r>
            <a:endParaRPr lang="en-GB" dirty="0">
              <a:solidFill>
                <a:srgbClr val="004F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352" y="2205038"/>
            <a:ext cx="8489950" cy="403227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Keep it simple – just ask one question at a time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Quantity is not a proxy for quality </a:t>
            </a:r>
            <a:endParaRPr lang="en-GB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Aim it to probe thought-processes </a:t>
            </a:r>
          </a:p>
        </p:txBody>
      </p:sp>
    </p:spTree>
    <p:extLst>
      <p:ext uri="{BB962C8B-B14F-4D97-AF65-F5344CB8AC3E}">
        <p14:creationId xmlns:p14="http://schemas.microsoft.com/office/powerpoint/2010/main" val="213157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864766"/>
          </a:xfrm>
        </p:spPr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Model</a:t>
            </a:r>
            <a:r>
              <a:rPr lang="en-GB" dirty="0" smtClean="0"/>
              <a:t> 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1" y="1772816"/>
            <a:ext cx="8489950" cy="4968552"/>
          </a:xfrm>
        </p:spPr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is crucial to have model answers ready against which you can assess the given answers</a:t>
            </a:r>
          </a:p>
          <a:p>
            <a:r>
              <a:rPr lang="en-US" dirty="0"/>
              <a:t>The model answers can be flexible and allow for originality – but </a:t>
            </a:r>
            <a:r>
              <a:rPr lang="en-US" b="1" dirty="0" smtClean="0"/>
              <a:t>must</a:t>
            </a:r>
            <a:r>
              <a:rPr lang="en-US" dirty="0" smtClean="0"/>
              <a:t> </a:t>
            </a:r>
            <a:r>
              <a:rPr lang="en-US" dirty="0"/>
              <a:t>be measurable </a:t>
            </a:r>
          </a:p>
          <a:p>
            <a:r>
              <a:rPr lang="en-US" dirty="0"/>
              <a:t>What answer to a skills-specific question constitutes a “5” instead of a “4?”</a:t>
            </a:r>
          </a:p>
          <a:p>
            <a:r>
              <a:rPr lang="en-US" dirty="0"/>
              <a:t>The closer you can get to objective metrics here, the better</a:t>
            </a:r>
          </a:p>
          <a:p>
            <a:r>
              <a:rPr lang="en-US" dirty="0"/>
              <a:t>You can weight attributes, according to their importance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1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Assessing interview candidates</a:t>
            </a:r>
            <a:endParaRPr lang="en-GB" dirty="0">
              <a:solidFill>
                <a:srgbClr val="004F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628" y="1916832"/>
            <a:ext cx="8489950" cy="413243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Rating candidates against each other, rather than against the objective job criteria could lead to: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d</a:t>
            </a:r>
            <a:r>
              <a:rPr lang="en-GB" dirty="0" smtClean="0"/>
              <a:t>istorting effect of how strong or weak the candidates are </a:t>
            </a:r>
          </a:p>
          <a:p>
            <a:pPr lvl="1"/>
            <a:r>
              <a:rPr lang="en-GB" smtClean="0"/>
              <a:t>You </a:t>
            </a:r>
            <a:r>
              <a:rPr lang="en-GB" smtClean="0"/>
              <a:t>are </a:t>
            </a:r>
            <a:r>
              <a:rPr lang="en-GB" dirty="0" smtClean="0"/>
              <a:t>likely relying on whether a candidate ‘looks the part’ </a:t>
            </a:r>
          </a:p>
          <a:p>
            <a:pPr lvl="1"/>
            <a:r>
              <a:rPr lang="en-GB" dirty="0" smtClean="0"/>
              <a:t>You are more likely to decide on who we ‘like’ best  </a:t>
            </a:r>
          </a:p>
          <a:p>
            <a:pPr lvl="1"/>
            <a:endParaRPr lang="en-GB" dirty="0"/>
          </a:p>
          <a:p>
            <a:pPr marL="457200" lvl="1" indent="0" algn="ctr">
              <a:buNone/>
            </a:pPr>
            <a:r>
              <a:rPr lang="en-GB" dirty="0" smtClean="0"/>
              <a:t>Don’t do it!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3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4F8A"/>
                </a:solidFill>
              </a:rPr>
              <a:t>Objective scoring neutralises bias </a:t>
            </a:r>
            <a:endParaRPr lang="en-GB" dirty="0">
              <a:solidFill>
                <a:srgbClr val="004F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1" y="1988840"/>
            <a:ext cx="8489950" cy="2984361"/>
          </a:xfrm>
        </p:spPr>
        <p:txBody>
          <a:bodyPr/>
          <a:lstStyle/>
          <a:p>
            <a:r>
              <a:rPr lang="en-GB" dirty="0" smtClean="0"/>
              <a:t>Each interviewer should always score each answer immediately</a:t>
            </a:r>
          </a:p>
          <a:p>
            <a:r>
              <a:rPr lang="en-GB" dirty="0" smtClean="0"/>
              <a:t>Waiting until end to score each question risks forgetting an early or less-vivid but high- quality answer </a:t>
            </a:r>
          </a:p>
          <a:p>
            <a:r>
              <a:rPr lang="en-GB" dirty="0" smtClean="0"/>
              <a:t>It also favours candidates whose speaking style favours storytelling (can have cultural implications) </a:t>
            </a:r>
          </a:p>
          <a:p>
            <a:r>
              <a:rPr lang="en-GB" dirty="0" smtClean="0"/>
              <a:t>Never  discuss candidates between interviews and be careful of body language (priming)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82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B990F09676C841B390838BB3998A6FD0"/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52425B"/>
      </a:dk2>
      <a:lt2>
        <a:srgbClr val="808080"/>
      </a:lt2>
      <a:accent1>
        <a:srgbClr val="7FA1AC"/>
      </a:accent1>
      <a:accent2>
        <a:srgbClr val="911853"/>
      </a:accent2>
      <a:accent3>
        <a:srgbClr val="FFFFFF"/>
      </a:accent3>
      <a:accent4>
        <a:srgbClr val="000000"/>
      </a:accent4>
      <a:accent5>
        <a:srgbClr val="C0CDD2"/>
      </a:accent5>
      <a:accent6>
        <a:srgbClr val="83154A"/>
      </a:accent6>
      <a:hlink>
        <a:srgbClr val="4B4620"/>
      </a:hlink>
      <a:folHlink>
        <a:srgbClr val="B25D86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52425B"/>
        </a:dk2>
        <a:lt2>
          <a:srgbClr val="808080"/>
        </a:lt2>
        <a:accent1>
          <a:srgbClr val="7FA1AC"/>
        </a:accent1>
        <a:accent2>
          <a:srgbClr val="911853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83154A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13951</TotalTime>
  <Words>589</Words>
  <Application>Microsoft Office PowerPoint</Application>
  <PresentationFormat>On-screen Show (4:3)</PresentationFormat>
  <Paragraphs>80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ＭＳ Ｐゴシック</vt:lpstr>
      <vt:lpstr>Arial</vt:lpstr>
      <vt:lpstr>Custom Design</vt:lpstr>
      <vt:lpstr>Tips to support  inclusive recruitment</vt:lpstr>
      <vt:lpstr>Remember…</vt:lpstr>
      <vt:lpstr>Be aware of bias</vt:lpstr>
      <vt:lpstr>Positive Action </vt:lpstr>
      <vt:lpstr>Short-listing </vt:lpstr>
      <vt:lpstr>Good interview questions </vt:lpstr>
      <vt:lpstr>Model answers</vt:lpstr>
      <vt:lpstr>Assessing interview candidates</vt:lpstr>
      <vt:lpstr>Objective scoring neutralises bias </vt:lpstr>
      <vt:lpstr>Objective scoring </vt:lpstr>
      <vt:lpstr>No bias commitment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Teresa Williams</cp:lastModifiedBy>
  <cp:revision>690</cp:revision>
  <cp:lastPrinted>2017-08-31T15:45:26Z</cp:lastPrinted>
  <dcterms:created xsi:type="dcterms:W3CDTF">2005-07-13T12:26:50Z</dcterms:created>
  <dcterms:modified xsi:type="dcterms:W3CDTF">2018-05-11T10:45:10Z</dcterms:modified>
</cp:coreProperties>
</file>