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1154" r:id="rId3"/>
    <p:sldId id="1217" r:id="rId4"/>
    <p:sldId id="1130" r:id="rId5"/>
    <p:sldId id="1155" r:id="rId6"/>
    <p:sldId id="1138" r:id="rId7"/>
    <p:sldId id="974" r:id="rId8"/>
    <p:sldId id="1102" r:id="rId9"/>
    <p:sldId id="1139" r:id="rId10"/>
    <p:sldId id="1156" r:id="rId11"/>
    <p:sldId id="979" r:id="rId12"/>
    <p:sldId id="1179" r:id="rId13"/>
    <p:sldId id="1121" r:id="rId14"/>
    <p:sldId id="1158" r:id="rId15"/>
    <p:sldId id="1170" r:id="rId16"/>
    <p:sldId id="258" r:id="rId17"/>
    <p:sldId id="262" r:id="rId18"/>
    <p:sldId id="263" r:id="rId19"/>
    <p:sldId id="259" r:id="rId20"/>
    <p:sldId id="260" r:id="rId21"/>
    <p:sldId id="261" r:id="rId22"/>
    <p:sldId id="264" r:id="rId23"/>
    <p:sldId id="1241" r:id="rId24"/>
    <p:sldId id="12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mitru, Ana" initials="DA" lastIdx="3" clrIdx="0">
    <p:extLst>
      <p:ext uri="{19B8F6BF-5375-455C-9EA6-DF929625EA0E}">
        <p15:presenceInfo xmlns:p15="http://schemas.microsoft.com/office/powerpoint/2012/main" userId="Dumitru, 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030"/>
    <a:srgbClr val="CCCCFF"/>
    <a:srgbClr val="6666FF"/>
    <a:srgbClr val="9999FF"/>
    <a:srgbClr val="FFFF66"/>
    <a:srgbClr val="FFFF99"/>
    <a:srgbClr val="505064"/>
    <a:srgbClr val="19191F"/>
    <a:srgbClr val="0070C0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71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46BF-B835-4A0B-9690-A46DA93EF52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2BFD-8328-415E-9661-08F9E61E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2BFD-8328-415E-9661-08F9E61E23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2BFD-8328-415E-9661-08F9E61E23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3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1542" y="9430385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defTabSz="914889">
              <a:spcBef>
                <a:spcPct val="20000"/>
              </a:spcBef>
              <a:buFontTx/>
              <a:buChar char="•"/>
            </a:pPr>
            <a:fld id="{98A83939-45F1-4313-A0A7-84F231ECD884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14889">
                <a:spcBef>
                  <a:spcPct val="20000"/>
                </a:spcBef>
                <a:buFontTx/>
                <a:buChar char="•"/>
              </a:pPr>
              <a:t>7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7" name="Rectangle 6"/>
          <p:cNvSpPr txBox="1">
            <a:spLocks noGrp="1" noChangeArrowheads="1"/>
          </p:cNvSpPr>
          <p:nvPr/>
        </p:nvSpPr>
        <p:spPr bwMode="auto">
          <a:xfrm>
            <a:off x="1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l" defTabSz="965628" eaLnBrk="1" hangingPunct="1"/>
            <a:r>
              <a:rPr lang="en-GB" altLang="en-GB" sz="1200" b="0">
                <a:solidFill>
                  <a:schemeClr val="tx1"/>
                </a:solidFill>
                <a:latin typeface="Times New Roman" pitchFamily="18" charset="0"/>
              </a:rPr>
              <a:t>IOP PGDip cbt for psychosis 09/10/NKeen/Jonwumere</a:t>
            </a:r>
          </a:p>
        </p:txBody>
      </p:sp>
      <p:sp>
        <p:nvSpPr>
          <p:cNvPr id="139268" name="Rectangle 7"/>
          <p:cNvSpPr txBox="1">
            <a:spLocks noGrp="1" noChangeArrowheads="1"/>
          </p:cNvSpPr>
          <p:nvPr/>
        </p:nvSpPr>
        <p:spPr bwMode="auto">
          <a:xfrm>
            <a:off x="3854713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r" defTabSz="965628" eaLnBrk="1" hangingPunct="1"/>
            <a:fld id="{3CF70A84-A527-45E9-8DBD-06068D296EB1}" type="slidenum">
              <a:rPr lang="en-GB" alt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65628" eaLnBrk="1" hangingPunct="1"/>
              <a:t>7</a:t>
            </a:fld>
            <a:endParaRPr lang="en-GB" alt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21462" cy="3725863"/>
          </a:xfrm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1" y="4716779"/>
            <a:ext cx="4983693" cy="4466273"/>
          </a:xfrm>
          <a:noFill/>
        </p:spPr>
        <p:txBody>
          <a:bodyPr lIns="96448" tIns="48223" rIns="96448" bIns="48223"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51542" y="9430385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defTabSz="914889">
              <a:spcBef>
                <a:spcPct val="20000"/>
              </a:spcBef>
              <a:buFontTx/>
              <a:buChar char="•"/>
            </a:pPr>
            <a:fld id="{CF864EC3-A3E3-4545-97BF-DA88A85B13D0}" type="slidenum">
              <a:rPr 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914889">
                <a:spcBef>
                  <a:spcPct val="20000"/>
                </a:spcBef>
                <a:buFontTx/>
                <a:buChar char="•"/>
              </a:pPr>
              <a:t>8</a:t>
            </a:fld>
            <a:endParaRPr 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1544" y="9430385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defTabSz="914889">
              <a:spcBef>
                <a:spcPct val="20000"/>
              </a:spcBef>
              <a:buFontTx/>
              <a:buChar char="•"/>
            </a:pPr>
            <a:fld id="{98A83939-45F1-4313-A0A7-84F231ECD884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14889">
                <a:spcBef>
                  <a:spcPct val="20000"/>
                </a:spcBef>
                <a:buFontTx/>
                <a:buChar char="•"/>
              </a:pPr>
              <a:t>9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7" name="Rectangle 6"/>
          <p:cNvSpPr txBox="1">
            <a:spLocks noGrp="1" noChangeArrowheads="1"/>
          </p:cNvSpPr>
          <p:nvPr/>
        </p:nvSpPr>
        <p:spPr bwMode="auto">
          <a:xfrm>
            <a:off x="3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l" defTabSz="965628" eaLnBrk="1" hangingPunct="1"/>
            <a:r>
              <a:rPr lang="en-GB" altLang="en-GB" sz="1200" b="0">
                <a:solidFill>
                  <a:schemeClr val="tx1"/>
                </a:solidFill>
                <a:latin typeface="Times New Roman" pitchFamily="18" charset="0"/>
              </a:rPr>
              <a:t>IOP PGDip cbt for psychosis 09/10/NKeen/Jonwumere</a:t>
            </a:r>
          </a:p>
        </p:txBody>
      </p:sp>
      <p:sp>
        <p:nvSpPr>
          <p:cNvPr id="139268" name="Rectangle 7"/>
          <p:cNvSpPr txBox="1">
            <a:spLocks noGrp="1" noChangeArrowheads="1"/>
          </p:cNvSpPr>
          <p:nvPr/>
        </p:nvSpPr>
        <p:spPr bwMode="auto">
          <a:xfrm>
            <a:off x="3854715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r" defTabSz="965628" eaLnBrk="1" hangingPunct="1"/>
            <a:fld id="{3CF70A84-A527-45E9-8DBD-06068D296EB1}" type="slidenum">
              <a:rPr lang="en-GB" alt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65628" eaLnBrk="1" hangingPunct="1"/>
              <a:t>9</a:t>
            </a:fld>
            <a:endParaRPr lang="en-GB" alt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21462" cy="3725863"/>
          </a:xfrm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1" y="4716780"/>
            <a:ext cx="4983693" cy="4466273"/>
          </a:xfrm>
          <a:noFill/>
        </p:spPr>
        <p:txBody>
          <a:bodyPr lIns="96448" tIns="48223" rIns="96448" bIns="48223"/>
          <a:lstStyle/>
          <a:p>
            <a:pPr eaLnBrk="1" hangingPunct="1"/>
            <a:r>
              <a:rPr lang="en-GB" sz="1600" dirty="0"/>
              <a:t>Sample – babies born within 1 week period in 1946</a:t>
            </a:r>
          </a:p>
          <a:p>
            <a:pPr eaLnBrk="1" hangingPunct="1"/>
            <a:r>
              <a:rPr lang="en-GB" sz="1600" dirty="0"/>
              <a:t>Childhood factors analysed: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600" dirty="0"/>
              <a:t> parental divorce / death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600" dirty="0"/>
              <a:t>Accidents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600" dirty="0"/>
              <a:t>Childhood depression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1600" dirty="0"/>
              <a:t>Tendency to daydream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dirty="0"/>
              <a:t>PSE conducted at age 36 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51542" y="9430385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defTabSz="914889">
              <a:spcBef>
                <a:spcPct val="20000"/>
              </a:spcBef>
              <a:buFontTx/>
              <a:buChar char="•"/>
            </a:pPr>
            <a:fld id="{4F961C77-6FE8-45AE-8EF9-942C92E237BC}" type="slidenum">
              <a:rPr 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914889">
                <a:spcBef>
                  <a:spcPct val="20000"/>
                </a:spcBef>
                <a:buFontTx/>
                <a:buChar char="•"/>
              </a:pPr>
              <a:t>11</a:t>
            </a:fld>
            <a:endParaRPr 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6"/>
          <p:cNvSpPr txBox="1">
            <a:spLocks noGrp="1" noChangeArrowheads="1"/>
          </p:cNvSpPr>
          <p:nvPr/>
        </p:nvSpPr>
        <p:spPr bwMode="auto">
          <a:xfrm>
            <a:off x="1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l" defTabSz="965628" eaLnBrk="1" hangingPunct="1"/>
            <a:r>
              <a:rPr lang="en-GB" altLang="en-GB" sz="1200" b="0">
                <a:solidFill>
                  <a:srgbClr val="000000"/>
                </a:solidFill>
                <a:latin typeface="Times New Roman" pitchFamily="18" charset="0"/>
              </a:rPr>
              <a:t>IOP PGDip cbt for psychosis 09/10/NKeen/Jonwumere</a:t>
            </a:r>
          </a:p>
        </p:txBody>
      </p:sp>
      <p:sp>
        <p:nvSpPr>
          <p:cNvPr id="146436" name="Rectangle 7"/>
          <p:cNvSpPr txBox="1">
            <a:spLocks noGrp="1" noChangeArrowheads="1"/>
          </p:cNvSpPr>
          <p:nvPr/>
        </p:nvSpPr>
        <p:spPr bwMode="auto">
          <a:xfrm>
            <a:off x="3854713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r" defTabSz="965628" eaLnBrk="1" hangingPunct="1"/>
            <a:fld id="{3A0801BE-4911-4FBB-B4CB-4B8B81F3F88E}" type="slidenum">
              <a:rPr lang="en-GB" alt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965628" eaLnBrk="1" hangingPunct="1"/>
              <a:t>11</a:t>
            </a:fld>
            <a:endParaRPr lang="en-GB" alt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21462" cy="3725863"/>
          </a:xfrm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1" y="4716779"/>
            <a:ext cx="4983693" cy="4466273"/>
          </a:xfrm>
          <a:noFill/>
        </p:spPr>
        <p:txBody>
          <a:bodyPr lIns="96448" tIns="48223" rIns="96448" bIns="48223"/>
          <a:lstStyle/>
          <a:p>
            <a:pPr eaLnBrk="1" hangingPunct="1"/>
            <a:r>
              <a:rPr lang="en-GB" dirty="0"/>
              <a:t>Catastrophic cognitions include: I’ve damaged my brain; this is never going to get better (often made worse by internet reports of decades of symptoms); this might develop into something else (particularly psychosis); people will notice this; if this gets worse then I will get lost in unreality/ disappear; no-one understands this condition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51541" y="9431893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defTabSz="914889">
              <a:spcBef>
                <a:spcPct val="20000"/>
              </a:spcBef>
              <a:buFontTx/>
              <a:buChar char="•"/>
            </a:pPr>
            <a:fld id="{DA044345-EA76-42B2-B6D8-54769BBD50D9}" type="slidenum">
              <a:rPr 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914889">
                <a:spcBef>
                  <a:spcPct val="20000"/>
                </a:spcBef>
                <a:buFontTx/>
                <a:buChar char="•"/>
              </a:pPr>
              <a:t>13</a:t>
            </a:fld>
            <a:endParaRPr 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6"/>
          <p:cNvSpPr txBox="1">
            <a:spLocks noGrp="1" noChangeArrowheads="1"/>
          </p:cNvSpPr>
          <p:nvPr/>
        </p:nvSpPr>
        <p:spPr bwMode="auto">
          <a:xfrm>
            <a:off x="0" y="9433479"/>
            <a:ext cx="2942963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l" defTabSz="965628" eaLnBrk="1" hangingPunct="1"/>
            <a:r>
              <a:rPr lang="en-GB" altLang="en-GB" sz="1200" b="0">
                <a:solidFill>
                  <a:srgbClr val="000000"/>
                </a:solidFill>
                <a:latin typeface="Times New Roman" pitchFamily="18" charset="0"/>
              </a:rPr>
              <a:t>IOP PGDip cbt for psychosis 09/10/NKeen/Jonwumere</a:t>
            </a:r>
          </a:p>
        </p:txBody>
      </p:sp>
      <p:sp>
        <p:nvSpPr>
          <p:cNvPr id="147460" name="Rectangle 7"/>
          <p:cNvSpPr txBox="1">
            <a:spLocks noGrp="1" noChangeArrowheads="1"/>
          </p:cNvSpPr>
          <p:nvPr/>
        </p:nvSpPr>
        <p:spPr bwMode="auto">
          <a:xfrm>
            <a:off x="3854712" y="9433479"/>
            <a:ext cx="2942963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r" defTabSz="965628" eaLnBrk="1" hangingPunct="1"/>
            <a:fld id="{AEAB7337-D39A-4957-8E7D-8EC33C245F7E}" type="slidenum">
              <a:rPr lang="en-GB" alt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965628" eaLnBrk="1" hangingPunct="1"/>
              <a:t>13</a:t>
            </a:fld>
            <a:endParaRPr lang="en-GB" alt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21462" cy="3725863"/>
          </a:xfrm>
          <a:ln/>
        </p:spPr>
      </p:sp>
      <p:sp>
        <p:nvSpPr>
          <p:cNvPr id="147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1" y="4717533"/>
            <a:ext cx="4983693" cy="4466987"/>
          </a:xfrm>
          <a:noFill/>
        </p:spPr>
        <p:txBody>
          <a:bodyPr lIns="96448" tIns="48223" rIns="96448" bIns="48223"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1544" y="9430385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defTabSz="914889">
              <a:spcBef>
                <a:spcPct val="20000"/>
              </a:spcBef>
              <a:buFontTx/>
              <a:buChar char="•"/>
            </a:pPr>
            <a:fld id="{98A83939-45F1-4313-A0A7-84F231ECD884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14889">
                <a:spcBef>
                  <a:spcPct val="20000"/>
                </a:spcBef>
                <a:buFontTx/>
                <a:buChar char="•"/>
              </a:pPr>
              <a:t>15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7" name="Rectangle 6"/>
          <p:cNvSpPr txBox="1">
            <a:spLocks noGrp="1" noChangeArrowheads="1"/>
          </p:cNvSpPr>
          <p:nvPr/>
        </p:nvSpPr>
        <p:spPr bwMode="auto">
          <a:xfrm>
            <a:off x="3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l" defTabSz="965628" eaLnBrk="1" hangingPunct="1"/>
            <a:r>
              <a:rPr lang="en-GB" altLang="en-GB" sz="1200" b="0">
                <a:solidFill>
                  <a:schemeClr val="tx1"/>
                </a:solidFill>
                <a:latin typeface="Times New Roman" pitchFamily="18" charset="0"/>
              </a:rPr>
              <a:t>IOP PGDip cbt for psychosis 09/10/NKeen/Jonwumere</a:t>
            </a:r>
          </a:p>
        </p:txBody>
      </p:sp>
      <p:sp>
        <p:nvSpPr>
          <p:cNvPr id="139268" name="Rectangle 7"/>
          <p:cNvSpPr txBox="1">
            <a:spLocks noGrp="1" noChangeArrowheads="1"/>
          </p:cNvSpPr>
          <p:nvPr/>
        </p:nvSpPr>
        <p:spPr bwMode="auto">
          <a:xfrm>
            <a:off x="3854715" y="9431971"/>
            <a:ext cx="2942963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8" tIns="48223" rIns="96448" bIns="48223" anchor="b"/>
          <a:lstStyle/>
          <a:p>
            <a:pPr algn="r" defTabSz="965628" eaLnBrk="1" hangingPunct="1"/>
            <a:fld id="{3CF70A84-A527-45E9-8DBD-06068D296EB1}" type="slidenum">
              <a:rPr lang="en-GB" altLang="en-GB" sz="1200" b="0">
                <a:solidFill>
                  <a:schemeClr val="tx1"/>
                </a:solidFill>
                <a:latin typeface="Times New Roman" pitchFamily="18" charset="0"/>
              </a:rPr>
              <a:pPr algn="r" defTabSz="965628" eaLnBrk="1" hangingPunct="1"/>
              <a:t>15</a:t>
            </a:fld>
            <a:endParaRPr lang="en-GB" alt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21462" cy="3725863"/>
          </a:xfrm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1" y="4716780"/>
            <a:ext cx="4983693" cy="4466273"/>
          </a:xfrm>
          <a:noFill/>
        </p:spPr>
        <p:txBody>
          <a:bodyPr lIns="96448" tIns="48223" rIns="96448" bIns="48223"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6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it the primary outcome?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2BFD-8328-415E-9661-08F9E61E23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7A6FFE-125C-4125-AC1F-8C2558DC67D0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50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C88A-5FF9-49B4-A28B-240447EC883D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AB82-2900-4750-BFBA-F1B7DD06887E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27DA-BA90-40C7-9398-FCF0EA09805B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8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D10-769F-437F-AE73-07354CFCF75B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78A4-4268-4B30-A417-BBA99C930379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5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4A5-E5F9-485F-A0E2-B68ADF345CC6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1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6BDB-062A-4582-AD5C-A115D3F5486F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3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6A5D-55AD-4181-B741-D717767460BA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6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1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8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2432-97C1-463C-BAEB-2968D30F7332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F1B5-DD6E-465A-A692-8E7935ECA5AF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4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70EE-ACF1-43DB-8448-03C280D7AAE7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267D-949E-4055-8CA5-EEC2078B3A40}" type="datetime1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26C-9504-49EB-8797-7B1B2A3A5A31}" type="datetime1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3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4EA7-73EA-49B9-8C68-6CFE03E9E96A}" type="datetime1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9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007A-C87F-4BD4-AB9E-1CB2EE320E56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41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FE15-DB1E-46C6-941B-711EB95F800D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E90A6-FE2E-4FF0-A7B9-F769348D6AD3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30914-436F-488E-A9C2-B8449C3B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E8603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A brushstroke">
            <a:extLst>
              <a:ext uri="{FF2B5EF4-FFF2-40B4-BE49-F238E27FC236}">
                <a16:creationId xmlns:a16="http://schemas.microsoft.com/office/drawing/2014/main" id="{86A04318-310A-407E-8A44-C260FD035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332" y="-1047468"/>
            <a:ext cx="11740445" cy="9601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8ABEB-6B73-4713-A1C2-79BEAAC0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08" y="3456555"/>
            <a:ext cx="10342579" cy="1822514"/>
          </a:xfrm>
        </p:spPr>
        <p:txBody>
          <a:bodyPr>
            <a:noAutofit/>
          </a:bodyPr>
          <a:lstStyle/>
          <a:p>
            <a:r>
              <a:rPr lang="en-GB" sz="4400" dirty="0"/>
              <a:t>Does CBT </a:t>
            </a:r>
            <a:r>
              <a:rPr lang="en-GB" dirty="0"/>
              <a:t>for </a:t>
            </a:r>
            <a:r>
              <a:rPr lang="en-GB" sz="4400" dirty="0"/>
              <a:t>Depersonalisation- Derealisation Disorder work?</a:t>
            </a:r>
            <a:br>
              <a:rPr lang="en-GB" sz="4400" dirty="0"/>
            </a:br>
            <a:br>
              <a:rPr lang="en-GB" sz="4400" dirty="0"/>
            </a:br>
            <a:r>
              <a:rPr lang="en-GB" sz="2800" dirty="0"/>
              <a:t>Dr Elaine Hunter, </a:t>
            </a:r>
            <a:r>
              <a:rPr lang="en-US" sz="2800" dirty="0"/>
              <a:t>Consultant Clinical Psychologist &amp; Chief Investigator</a:t>
            </a:r>
            <a:br>
              <a:rPr lang="en-GB" sz="2800" dirty="0"/>
            </a:br>
            <a:r>
              <a:rPr lang="en-GB" sz="2800" dirty="0"/>
              <a:t>Rafael Gafoor, Statistician &amp; </a:t>
            </a:r>
            <a:r>
              <a:rPr lang="en-GB" sz="2800"/>
              <a:t>Consultant Psychiatrist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2D98-90B4-429C-93E5-B37E7AEB6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655" y="4967110"/>
            <a:ext cx="8158690" cy="1313850"/>
          </a:xfrm>
        </p:spPr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GB" sz="3200" b="1" dirty="0"/>
              <a:t>PCPH</a:t>
            </a:r>
            <a:r>
              <a:rPr lang="en-GB" sz="3200" dirty="0"/>
              <a:t> </a:t>
            </a:r>
            <a:r>
              <a:rPr lang="en-GB" sz="3200" b="1" dirty="0"/>
              <a:t>Seminar 24.5.22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B2357-D7C6-4729-99C0-B9002033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88" y="614733"/>
            <a:ext cx="2141601" cy="7192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F76D8-8B4D-41E2-8018-86553F4C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2EFBE-2479-42E0-B033-B4C93E7D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2" descr="What is a mains fuse box? | What is a fuse board? | Hometree">
            <a:extLst>
              <a:ext uri="{FF2B5EF4-FFF2-40B4-BE49-F238E27FC236}">
                <a16:creationId xmlns:a16="http://schemas.microsoft.com/office/drawing/2014/main" id="{920FC2AA-13E6-492F-96F0-7515289F9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9" r="19424"/>
          <a:stretch/>
        </p:blipFill>
        <p:spPr bwMode="auto">
          <a:xfrm>
            <a:off x="1252603" y="1525498"/>
            <a:ext cx="3344449" cy="4017345"/>
          </a:xfrm>
          <a:prstGeom prst="rect">
            <a:avLst/>
          </a:prstGeom>
          <a:noFill/>
          <a:ln>
            <a:solidFill>
              <a:srgbClr val="7E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A55210-1E23-432D-8F9D-D5026E30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142939-72F5-4C57-A02D-E773E69EF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2296" y="464312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8EDB49-D880-4E0C-BA44-D0E3A0CB94D4}"/>
              </a:ext>
            </a:extLst>
          </p:cNvPr>
          <p:cNvSpPr txBox="1"/>
          <p:nvPr/>
        </p:nvSpPr>
        <p:spPr>
          <a:xfrm>
            <a:off x="684756" y="420191"/>
            <a:ext cx="1082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2800" b="1" dirty="0">
                <a:latin typeface="+mj-lt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Understanding the function of dissociative responses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B177-CD62-4FE3-B8A6-AEBD08F8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E33BA-1B7B-1D2B-E418-3A800C6DD115}"/>
              </a:ext>
            </a:extLst>
          </p:cNvPr>
          <p:cNvSpPr txBox="1"/>
          <p:nvPr/>
        </p:nvSpPr>
        <p:spPr>
          <a:xfrm>
            <a:off x="4885151" y="1402915"/>
            <a:ext cx="605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0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Dissociation is an </a:t>
            </a:r>
            <a:r>
              <a:rPr lang="en-US" altLang="en-GB" sz="2000" dirty="0">
                <a:solidFill>
                  <a:srgbClr val="7E0000"/>
                </a:solidFill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innate psychological mechanism </a:t>
            </a:r>
            <a:r>
              <a:rPr lang="en-US" altLang="en-GB" sz="20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to protect from overwhelming and inescapable affect. Like a </a:t>
            </a:r>
            <a:r>
              <a:rPr lang="en-US" altLang="en-GB" sz="2000" b="1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‘</a:t>
            </a:r>
            <a:r>
              <a:rPr lang="en-US" altLang="en-GB" sz="2000" b="1" i="1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psychological trip switch </a:t>
            </a:r>
            <a:r>
              <a:rPr lang="en-US" altLang="en-GB" sz="2000" b="1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’</a:t>
            </a:r>
            <a:r>
              <a:rPr lang="en-US" altLang="en-GB" sz="20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A110B-7B96-4799-5156-2DA29299F2C1}"/>
              </a:ext>
            </a:extLst>
          </p:cNvPr>
          <p:cNvSpPr txBox="1"/>
          <p:nvPr/>
        </p:nvSpPr>
        <p:spPr>
          <a:xfrm>
            <a:off x="4885151" y="2653568"/>
            <a:ext cx="6054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GB" sz="2000" dirty="0">
                <a:sym typeface="Wingdings" panose="05000000000000000000" pitchFamily="2" charset="2"/>
              </a:rPr>
              <a:t>M</a:t>
            </a:r>
            <a:r>
              <a:rPr lang="en-GB" sz="2000" dirty="0"/>
              <a:t>etaphor of a fuse box with components (reality, emotions, cognitive (including memory), physical, sense of self) that get switched off - temporarily - to protect the person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B4E1A-F661-70B1-C22B-AFC6738E6D94}"/>
              </a:ext>
            </a:extLst>
          </p:cNvPr>
          <p:cNvSpPr txBox="1"/>
          <p:nvPr/>
        </p:nvSpPr>
        <p:spPr>
          <a:xfrm>
            <a:off x="4885151" y="3949384"/>
            <a:ext cx="6166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with a lack of understanding about this process, the symptoms can be very frightening and create a ‘vicious cycle’ which exacerbates and maintains the symptoms</a:t>
            </a:r>
          </a:p>
          <a:p>
            <a:endParaRPr lang="en-GB" sz="2000" dirty="0"/>
          </a:p>
          <a:p>
            <a:r>
              <a:rPr lang="en-GB" sz="2000" dirty="0"/>
              <a:t>CBT is very useful for addressing these patterns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79534" y="402676"/>
            <a:ext cx="9832932" cy="81502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000" b="1" dirty="0">
                <a:cs typeface="Tahoma" pitchFamily="34" charset="0"/>
              </a:rPr>
              <a:t>Updated CBT maintenance formulation</a:t>
            </a:r>
            <a:br>
              <a:rPr lang="en-GB" sz="4000" b="1" dirty="0">
                <a:cs typeface="Tahoma" pitchFamily="34" charset="0"/>
              </a:rPr>
            </a:br>
            <a:r>
              <a:rPr lang="en-GB" sz="1800" b="1" dirty="0">
                <a:cs typeface="Tahoma" pitchFamily="34" charset="0"/>
              </a:rPr>
              <a:t>Hunter et al., 2003, Behaviour Research and Therapy   </a:t>
            </a:r>
            <a:endParaRPr lang="en-US" altLang="en-GB" sz="1800" b="1" dirty="0"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7860573" y="2579374"/>
            <a:ext cx="3577546" cy="1015663"/>
          </a:xfrm>
          <a:prstGeom prst="rect">
            <a:avLst/>
          </a:prstGeom>
          <a:solidFill>
            <a:srgbClr val="FFE28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b="1" dirty="0">
                <a:latin typeface="+mj-lt"/>
                <a:ea typeface="Tahoma" pitchFamily="34" charset="0"/>
                <a:cs typeface="Tahoma" pitchFamily="34" charset="0"/>
              </a:rPr>
              <a:t>Emotional responses: </a:t>
            </a:r>
            <a:r>
              <a:rPr lang="en-GB" sz="2000" dirty="0">
                <a:latin typeface="+mj-lt"/>
                <a:ea typeface="Tahoma" pitchFamily="34" charset="0"/>
                <a:cs typeface="Tahoma" pitchFamily="34" charset="0"/>
              </a:rPr>
              <a:t>overwhelmed, anxious, s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rPr>
              <a:t>ad</a:t>
            </a:r>
            <a:r>
              <a:rPr lang="en-GB" sz="2000" dirty="0">
                <a:latin typeface="+mj-lt"/>
                <a:ea typeface="Tahoma" pitchFamily="34" charset="0"/>
                <a:cs typeface="Tahoma" pitchFamily="34" charset="0"/>
              </a:rPr>
              <a:t>, hopeless, angry</a:t>
            </a:r>
            <a:endParaRPr lang="en-GB" sz="2000" dirty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392" y="1314574"/>
            <a:ext cx="8640960" cy="40011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Various external and/or internal triggers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3392" y="2012545"/>
            <a:ext cx="86409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Increased awareness of DDD symptoms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7069" y="3740491"/>
            <a:ext cx="340824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Catastrophic cognitions </a:t>
            </a:r>
            <a:r>
              <a:rPr lang="en-GB" sz="2000" dirty="0">
                <a:latin typeface="+mj-lt"/>
              </a:rPr>
              <a:t>about meaning and consequences of DDD symptoms </a:t>
            </a:r>
            <a:endParaRPr lang="en-GB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025" y="4924307"/>
            <a:ext cx="3914609" cy="1015663"/>
          </a:xfrm>
          <a:prstGeom prst="rect">
            <a:avLst/>
          </a:prstGeom>
          <a:solidFill>
            <a:srgbClr val="FFE28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Behavioural responses</a:t>
            </a:r>
            <a:r>
              <a:rPr lang="en-GB" sz="2000" dirty="0">
                <a:latin typeface="+mj-lt"/>
              </a:rPr>
              <a:t>: </a:t>
            </a:r>
          </a:p>
          <a:p>
            <a:pPr algn="ctr"/>
            <a:r>
              <a:rPr lang="en-GB" sz="2000" dirty="0">
                <a:latin typeface="+mj-lt"/>
              </a:rPr>
              <a:t>avoidance, checking behaviours, searching for a ‘cure’, acting ‘normal’</a:t>
            </a:r>
          </a:p>
        </p:txBody>
      </p:sp>
      <p:cxnSp>
        <p:nvCxnSpPr>
          <p:cNvPr id="38" name="Straight Arrow Connector 37"/>
          <p:cNvCxnSpPr>
            <a:stCxn id="6" idx="2"/>
            <a:endCxn id="7" idx="0"/>
          </p:cNvCxnSpPr>
          <p:nvPr/>
        </p:nvCxnSpPr>
        <p:spPr bwMode="auto">
          <a:xfrm>
            <a:off x="6153872" y="1714684"/>
            <a:ext cx="0" cy="297861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8BDDE1-ACCF-4ECA-AE5A-C1DD74CDCA44}"/>
              </a:ext>
            </a:extLst>
          </p:cNvPr>
          <p:cNvCxnSpPr>
            <a:stCxn id="7" idx="2"/>
            <a:endCxn id="9" idx="0"/>
          </p:cNvCxnSpPr>
          <p:nvPr/>
        </p:nvCxnSpPr>
        <p:spPr bwMode="auto">
          <a:xfrm flipH="1">
            <a:off x="6111191" y="2412655"/>
            <a:ext cx="42681" cy="1327836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CEA736-B922-46FE-BCB5-CC3DCCB8D19C}"/>
              </a:ext>
            </a:extLst>
          </p:cNvPr>
          <p:cNvSpPr txBox="1"/>
          <p:nvPr/>
        </p:nvSpPr>
        <p:spPr>
          <a:xfrm>
            <a:off x="848170" y="2536174"/>
            <a:ext cx="4014939" cy="1015663"/>
          </a:xfrm>
          <a:prstGeom prst="rect">
            <a:avLst/>
          </a:prstGeom>
          <a:solidFill>
            <a:srgbClr val="FFE28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Cognitive biases</a:t>
            </a:r>
            <a:r>
              <a:rPr lang="en-GB" sz="2000" dirty="0">
                <a:latin typeface="+mj-lt"/>
              </a:rPr>
              <a:t>: </a:t>
            </a:r>
          </a:p>
          <a:p>
            <a:pPr algn="ctr"/>
            <a:r>
              <a:rPr lang="en-GB" sz="2000" dirty="0">
                <a:latin typeface="+mj-lt"/>
              </a:rPr>
              <a:t>thinking biases, symptom monitoring, worry, ruminations (</a:t>
            </a:r>
            <a:r>
              <a:rPr lang="en-GB" dirty="0">
                <a:latin typeface="+mj-lt"/>
              </a:rPr>
              <a:t>philosophical)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0FDE06-4609-46A7-9C80-814B2BB0E425}"/>
              </a:ext>
            </a:extLst>
          </p:cNvPr>
          <p:cNvSpPr txBox="1"/>
          <p:nvPr/>
        </p:nvSpPr>
        <p:spPr>
          <a:xfrm>
            <a:off x="7911147" y="4924307"/>
            <a:ext cx="3160516" cy="1015663"/>
          </a:xfrm>
          <a:prstGeom prst="rect">
            <a:avLst/>
          </a:prstGeom>
          <a:solidFill>
            <a:srgbClr val="FFE28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Physical responses: </a:t>
            </a:r>
          </a:p>
          <a:p>
            <a:pPr algn="ctr"/>
            <a:r>
              <a:rPr lang="en-GB" sz="2000" dirty="0">
                <a:latin typeface="+mj-lt"/>
              </a:rPr>
              <a:t>dizziness, numbness, adrenaline, fatigue</a:t>
            </a:r>
            <a:endParaRPr lang="en-GB" dirty="0">
              <a:latin typeface="+mj-lt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E285048-ECA1-4171-82E2-6C924671652C}"/>
              </a:ext>
            </a:extLst>
          </p:cNvPr>
          <p:cNvCxnSpPr>
            <a:stCxn id="13" idx="1"/>
          </p:cNvCxnSpPr>
          <p:nvPr/>
        </p:nvCxnSpPr>
        <p:spPr bwMode="auto">
          <a:xfrm flipH="1">
            <a:off x="7253328" y="3087206"/>
            <a:ext cx="607245" cy="555461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2FB9B9E-AB9F-44B7-85F4-F8DEB5DFCB9B}"/>
              </a:ext>
            </a:extLst>
          </p:cNvPr>
          <p:cNvCxnSpPr/>
          <p:nvPr/>
        </p:nvCxnSpPr>
        <p:spPr bwMode="auto">
          <a:xfrm flipV="1">
            <a:off x="6874289" y="3117509"/>
            <a:ext cx="660888" cy="609235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94FF315-B4C3-409B-950B-06FBC8530FDF}"/>
              </a:ext>
            </a:extLst>
          </p:cNvPr>
          <p:cNvCxnSpPr/>
          <p:nvPr/>
        </p:nvCxnSpPr>
        <p:spPr bwMode="auto">
          <a:xfrm flipH="1">
            <a:off x="3777901" y="4287951"/>
            <a:ext cx="607245" cy="555461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ECA3348-7067-481F-A4EE-E4BB6B62FD86}"/>
              </a:ext>
            </a:extLst>
          </p:cNvPr>
          <p:cNvCxnSpPr/>
          <p:nvPr/>
        </p:nvCxnSpPr>
        <p:spPr bwMode="auto">
          <a:xfrm flipV="1">
            <a:off x="3398862" y="4318254"/>
            <a:ext cx="660888" cy="609235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2251E25-45A2-499E-A11E-788116D86305}"/>
              </a:ext>
            </a:extLst>
          </p:cNvPr>
          <p:cNvCxnSpPr/>
          <p:nvPr/>
        </p:nvCxnSpPr>
        <p:spPr bwMode="auto">
          <a:xfrm flipH="1" flipV="1">
            <a:off x="8059154" y="4248322"/>
            <a:ext cx="526046" cy="675985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5462A1F-7DD0-4DBB-A81A-5A2E80B41A8B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7815313" y="4199411"/>
            <a:ext cx="487683" cy="644001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015F609-AEC3-42AD-8763-2DB81733A427}"/>
              </a:ext>
            </a:extLst>
          </p:cNvPr>
          <p:cNvCxnSpPr/>
          <p:nvPr/>
        </p:nvCxnSpPr>
        <p:spPr bwMode="auto">
          <a:xfrm flipH="1" flipV="1">
            <a:off x="5109226" y="3044005"/>
            <a:ext cx="526046" cy="675985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0C4EB09-CBC4-41A4-83F7-B8EF8435722B}"/>
              </a:ext>
            </a:extLst>
          </p:cNvPr>
          <p:cNvCxnSpPr>
            <a:cxnSpLocks/>
          </p:cNvCxnSpPr>
          <p:nvPr/>
        </p:nvCxnSpPr>
        <p:spPr bwMode="auto">
          <a:xfrm>
            <a:off x="4865385" y="2995094"/>
            <a:ext cx="487683" cy="644001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AC758-7E46-4CEA-8442-98DBB8DF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6" grpId="0" animBg="1"/>
      <p:bldP spid="7" grpId="0" animBg="1"/>
      <p:bldP spid="9" grpId="0" animBg="1"/>
      <p:bldP spid="12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8064-D554-4373-A6CC-5685D669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1458"/>
            <a:ext cx="9601196" cy="851769"/>
          </a:xfrm>
        </p:spPr>
        <p:txBody>
          <a:bodyPr>
            <a:normAutofit/>
          </a:bodyPr>
          <a:lstStyle/>
          <a:p>
            <a:r>
              <a:rPr lang="en-GB" sz="4000" b="1" dirty="0"/>
              <a:t>CBT-f-DDD Therapy Levels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EFDB53-368A-47F7-846D-A085B6A99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933684"/>
              </p:ext>
            </p:extLst>
          </p:nvPr>
        </p:nvGraphicFramePr>
        <p:xfrm>
          <a:off x="901873" y="1553226"/>
          <a:ext cx="10434181" cy="46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98">
                  <a:extLst>
                    <a:ext uri="{9D8B030D-6E8A-4147-A177-3AD203B41FA5}">
                      <a16:colId xmlns:a16="http://schemas.microsoft.com/office/drawing/2014/main" val="3057120800"/>
                    </a:ext>
                  </a:extLst>
                </a:gridCol>
                <a:gridCol w="8943583">
                  <a:extLst>
                    <a:ext uri="{9D8B030D-6E8A-4147-A177-3AD203B41FA5}">
                      <a16:colId xmlns:a16="http://schemas.microsoft.com/office/drawing/2014/main" val="420680861"/>
                    </a:ext>
                  </a:extLst>
                </a:gridCol>
              </a:tblGrid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72581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Engagement, goal setting and psychoeducation about DDD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28330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Developing the shared formulation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5351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Cognitive strategies: content &amp;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0218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Emotional regulation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28362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Behavioural interventions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522720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Working with common co-morbid conditions triggering DDD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483089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Working with issues related to onset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60753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Working with predisposing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55787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Staying well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8031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5C1A7-94AE-4751-9EC8-EA7F8B89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AB1010D-664E-4DA5-9EC7-89C69AA700BD}" type="slidenum">
              <a:rPr lang="en-US" sz="1400">
                <a:solidFill>
                  <a:srgbClr val="FFFFFF"/>
                </a:solidFill>
                <a:latin typeface="Times New Roman" pitchFamily="18" charset="0"/>
              </a:rPr>
              <a:pPr algn="r"/>
              <a:t>13</a:t>
            </a:fld>
            <a:endParaRPr lang="en-US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875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B08A94D-6174-4495-A799-4E3548DDA3CE}" type="slidenum">
              <a:rPr lang="en-GB" altLang="en-GB" sz="1400">
                <a:solidFill>
                  <a:srgbClr val="FFFFFF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en-GB" altLang="en-GB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01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6008" y="980728"/>
            <a:ext cx="9144000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r>
              <a:rPr lang="en-GB" sz="4000" dirty="0">
                <a:latin typeface="Tahoma" pitchFamily="34" charset="0"/>
                <a:cs typeface="Tahoma" pitchFamily="34" charset="0"/>
              </a:rPr>
              <a:t>Evidence Base : CBT for DDD</a:t>
            </a: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r>
              <a:rPr lang="en-GB" sz="1800" dirty="0">
                <a:latin typeface="Tahoma" pitchFamily="34" charset="0"/>
                <a:cs typeface="Tahoma" pitchFamily="34" charset="0"/>
              </a:rPr>
              <a:t>Hunter et al., 2005, Behaviour Research and Therapy</a:t>
            </a: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br>
              <a:rPr lang="en-GB" sz="4000" dirty="0">
                <a:latin typeface="Tahoma" pitchFamily="34" charset="0"/>
                <a:cs typeface="Tahoma" pitchFamily="34" charset="0"/>
              </a:rPr>
            </a:br>
            <a:endParaRPr lang="en-US" altLang="en-GB" sz="40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01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2480" y="1628800"/>
            <a:ext cx="9144000" cy="4943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GB" sz="2800" dirty="0">
                <a:ea typeface="Tahoma" pitchFamily="34" charset="0"/>
                <a:cs typeface="Tahoma" pitchFamily="34" charset="0"/>
              </a:rPr>
              <a:t>Audit of 21 participants from specialist NHS clinic with primary DDD </a:t>
            </a:r>
            <a:r>
              <a:rPr lang="en-US" altLang="en-GB" dirty="0">
                <a:ea typeface="Tahoma" pitchFamily="34" charset="0"/>
                <a:cs typeface="Tahoma" pitchFamily="34" charset="0"/>
              </a:rPr>
              <a:t>(</a:t>
            </a:r>
            <a:r>
              <a:rPr lang="en-GB" dirty="0"/>
              <a:t>17 male)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>
                <a:ea typeface="Tahoma" pitchFamily="34" charset="0"/>
                <a:cs typeface="Tahoma" pitchFamily="34" charset="0"/>
              </a:rPr>
              <a:t>Mean age : 38 years </a:t>
            </a:r>
            <a:r>
              <a:rPr lang="en-GB" dirty="0">
                <a:ea typeface="Tahoma" pitchFamily="34" charset="0"/>
                <a:cs typeface="Tahoma" pitchFamily="34" charset="0"/>
              </a:rPr>
              <a:t>(</a:t>
            </a:r>
            <a:r>
              <a:rPr lang="en-GB" dirty="0" err="1">
                <a:ea typeface="Tahoma" pitchFamily="34" charset="0"/>
                <a:cs typeface="Tahoma" pitchFamily="34" charset="0"/>
              </a:rPr>
              <a:t>s.d</a:t>
            </a:r>
            <a:r>
              <a:rPr lang="en-GB" dirty="0">
                <a:ea typeface="Tahoma" pitchFamily="34" charset="0"/>
                <a:cs typeface="Tahoma" pitchFamily="34" charset="0"/>
              </a:rPr>
              <a:t>.=12, range 23-74)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>
                <a:ea typeface="Tahoma" pitchFamily="34" charset="0"/>
                <a:cs typeface="Tahoma" pitchFamily="34" charset="0"/>
              </a:rPr>
              <a:t>Ethnicity : all were white British/European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ea typeface="Tahoma" pitchFamily="34" charset="0"/>
                <a:cs typeface="Tahoma" pitchFamily="34" charset="0"/>
              </a:rPr>
              <a:t>Mean age of onset : </a:t>
            </a:r>
            <a:r>
              <a:rPr lang="en-GB" sz="2800" dirty="0">
                <a:ea typeface="Tahoma" pitchFamily="34" charset="0"/>
                <a:cs typeface="Tahoma" pitchFamily="34" charset="0"/>
              </a:rPr>
              <a:t>22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 years </a:t>
            </a:r>
            <a:r>
              <a:rPr lang="en-US" dirty="0"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s.d</a:t>
            </a:r>
            <a:r>
              <a:rPr lang="en-US" dirty="0">
                <a:ea typeface="Tahoma" pitchFamily="34" charset="0"/>
                <a:cs typeface="Tahoma" pitchFamily="34" charset="0"/>
              </a:rPr>
              <a:t>.= </a:t>
            </a:r>
            <a:r>
              <a:rPr lang="en-GB" dirty="0">
                <a:ea typeface="Tahoma" pitchFamily="34" charset="0"/>
                <a:cs typeface="Tahoma" pitchFamily="34" charset="0"/>
              </a:rPr>
              <a:t>12</a:t>
            </a:r>
            <a:r>
              <a:rPr lang="en-US" dirty="0">
                <a:ea typeface="Tahoma" pitchFamily="34" charset="0"/>
                <a:cs typeface="Tahoma" pitchFamily="34" charset="0"/>
              </a:rPr>
              <a:t>, range </a:t>
            </a:r>
            <a:r>
              <a:rPr lang="en-GB" dirty="0">
                <a:ea typeface="Tahoma" pitchFamily="34" charset="0"/>
                <a:cs typeface="Tahoma" pitchFamily="34" charset="0"/>
              </a:rPr>
              <a:t>5</a:t>
            </a:r>
            <a:r>
              <a:rPr lang="en-US" dirty="0">
                <a:ea typeface="Tahoma" pitchFamily="34" charset="0"/>
                <a:cs typeface="Tahoma" pitchFamily="34" charset="0"/>
              </a:rPr>
              <a:t>-65) </a:t>
            </a:r>
            <a:endParaRPr lang="en-GB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ea typeface="Tahoma" pitchFamily="34" charset="0"/>
                <a:cs typeface="Tahoma" pitchFamily="34" charset="0"/>
              </a:rPr>
              <a:t>Mean duration of DDD: 1</a:t>
            </a:r>
            <a:r>
              <a:rPr lang="en-GB" sz="2800" dirty="0">
                <a:ea typeface="Tahoma" pitchFamily="34" charset="0"/>
                <a:cs typeface="Tahoma" pitchFamily="34" charset="0"/>
              </a:rPr>
              <a:t>4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 years </a:t>
            </a:r>
            <a:r>
              <a:rPr lang="en-US" dirty="0"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s.d</a:t>
            </a:r>
            <a:r>
              <a:rPr lang="en-US" dirty="0">
                <a:ea typeface="Tahoma" pitchFamily="34" charset="0"/>
                <a:cs typeface="Tahoma" pitchFamily="34" charset="0"/>
              </a:rPr>
              <a:t>. = 1</a:t>
            </a:r>
            <a:r>
              <a:rPr lang="en-GB" dirty="0"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ea typeface="Tahoma" pitchFamily="34" charset="0"/>
                <a:cs typeface="Tahoma" pitchFamily="34" charset="0"/>
              </a:rPr>
              <a:t>, range = </a:t>
            </a:r>
            <a:r>
              <a:rPr lang="en-GB" dirty="0"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ea typeface="Tahoma" pitchFamily="34" charset="0"/>
                <a:cs typeface="Tahoma" pitchFamily="34" charset="0"/>
              </a:rPr>
              <a:t>-4</a:t>
            </a:r>
            <a:r>
              <a:rPr lang="en-GB" dirty="0"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ea typeface="Tahoma" pitchFamily="34" charset="0"/>
                <a:cs typeface="Tahoma" pitchFamily="34" charset="0"/>
              </a:rPr>
              <a:t>)</a:t>
            </a:r>
            <a:endParaRPr lang="en-GB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ea typeface="Tahoma" pitchFamily="34" charset="0"/>
                <a:cs typeface="Tahoma" pitchFamily="34" charset="0"/>
              </a:rPr>
              <a:t>Mean number of CBT sessions: 1</a:t>
            </a:r>
            <a:r>
              <a:rPr lang="en-GB" sz="2800" dirty="0">
                <a:ea typeface="Tahoma" pitchFamily="34" charset="0"/>
                <a:cs typeface="Tahoma" pitchFamily="34" charset="0"/>
              </a:rPr>
              <a:t>3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s.d</a:t>
            </a:r>
            <a:r>
              <a:rPr lang="en-US" dirty="0">
                <a:ea typeface="Tahoma" pitchFamily="34" charset="0"/>
                <a:cs typeface="Tahoma" pitchFamily="34" charset="0"/>
              </a:rPr>
              <a:t>.= </a:t>
            </a:r>
            <a:r>
              <a:rPr lang="en-GB" dirty="0">
                <a:ea typeface="Tahoma" pitchFamily="34" charset="0"/>
                <a:cs typeface="Tahoma" pitchFamily="34" charset="0"/>
              </a:rPr>
              <a:t>6</a:t>
            </a:r>
            <a:r>
              <a:rPr lang="en-US" dirty="0">
                <a:ea typeface="Tahoma" pitchFamily="34" charset="0"/>
                <a:cs typeface="Tahoma" pitchFamily="34" charset="0"/>
              </a:rPr>
              <a:t>, range = </a:t>
            </a:r>
            <a:r>
              <a:rPr lang="en-GB" dirty="0">
                <a:ea typeface="Tahoma" pitchFamily="34" charset="0"/>
                <a:cs typeface="Tahoma" pitchFamily="34" charset="0"/>
              </a:rPr>
              <a:t>4</a:t>
            </a:r>
            <a:r>
              <a:rPr lang="en-US" dirty="0">
                <a:ea typeface="Tahoma" pitchFamily="34" charset="0"/>
                <a:cs typeface="Tahoma" pitchFamily="34" charset="0"/>
              </a:rPr>
              <a:t>-20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GB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GB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6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0968" y="406399"/>
            <a:ext cx="9545176" cy="1619956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cs typeface="Tahoma" pitchFamily="34" charset="0"/>
              </a:rPr>
              <a:t>Standard questionnaires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8619" y="1301043"/>
            <a:ext cx="10942182" cy="4526845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en-GB" sz="3000" b="1" dirty="0">
                <a:ea typeface="Tahoma" pitchFamily="34" charset="0"/>
                <a:cs typeface="Tahoma" pitchFamily="34" charset="0"/>
              </a:rPr>
              <a:t>Cambridge </a:t>
            </a:r>
            <a:r>
              <a:rPr lang="en-US" altLang="en-GB" sz="3000" b="1" dirty="0" err="1">
                <a:ea typeface="Tahoma" pitchFamily="34" charset="0"/>
                <a:cs typeface="Tahoma" pitchFamily="34" charset="0"/>
              </a:rPr>
              <a:t>Depersonalisation</a:t>
            </a:r>
            <a:r>
              <a:rPr lang="en-US" altLang="en-GB" sz="3000" b="1" dirty="0">
                <a:ea typeface="Tahoma" pitchFamily="34" charset="0"/>
                <a:cs typeface="Tahoma" pitchFamily="34" charset="0"/>
              </a:rPr>
              <a:t> Scale</a:t>
            </a:r>
            <a:r>
              <a:rPr lang="en-US" altLang="en-GB" sz="3000" dirty="0">
                <a:ea typeface="Tahoma" pitchFamily="34" charset="0"/>
                <a:cs typeface="Tahoma" pitchFamily="34" charset="0"/>
              </a:rPr>
              <a:t> (</a:t>
            </a:r>
            <a:r>
              <a:rPr lang="en-US" altLang="en-GB" sz="3000" b="1" dirty="0">
                <a:ea typeface="Tahoma" pitchFamily="34" charset="0"/>
                <a:cs typeface="Tahoma" pitchFamily="34" charset="0"/>
              </a:rPr>
              <a:t>CDS</a:t>
            </a:r>
            <a:r>
              <a:rPr lang="en-US" altLang="en-GB" sz="3000" dirty="0">
                <a:ea typeface="Tahoma" pitchFamily="34" charset="0"/>
                <a:cs typeface="Tahoma" pitchFamily="34" charset="0"/>
              </a:rPr>
              <a:t>), </a:t>
            </a:r>
            <a:r>
              <a:rPr lang="en-US" altLang="en-GB" sz="3000" i="1" dirty="0">
                <a:ea typeface="Tahoma" pitchFamily="34" charset="0"/>
                <a:cs typeface="Tahoma" pitchFamily="34" charset="0"/>
              </a:rPr>
              <a:t>Sierra &amp; Berrios, 2000</a:t>
            </a:r>
          </a:p>
          <a:p>
            <a:pPr lvl="1">
              <a:defRPr/>
            </a:pPr>
            <a:r>
              <a:rPr lang="en-US" altLang="en-GB" sz="2400" dirty="0">
                <a:ea typeface="Tahoma" pitchFamily="34" charset="0"/>
                <a:cs typeface="Tahoma" pitchFamily="34" charset="0"/>
              </a:rPr>
              <a:t>29 items scale assessing DR/DR symptoms with ratings of frequency (0-4) and duration (1-6) of symptoms over the past 6-month period</a:t>
            </a:r>
          </a:p>
          <a:p>
            <a:pPr lvl="1">
              <a:defRPr/>
            </a:pPr>
            <a:r>
              <a:rPr lang="en-US" altLang="en-GB" sz="2400" dirty="0">
                <a:ea typeface="Tahoma" pitchFamily="34" charset="0"/>
                <a:cs typeface="Tahoma" pitchFamily="34" charset="0"/>
              </a:rPr>
              <a:t>Total score = 290</a:t>
            </a:r>
          </a:p>
          <a:p>
            <a:pPr lvl="1">
              <a:defRPr/>
            </a:pPr>
            <a:r>
              <a:rPr lang="en-US" altLang="en-GB" sz="2400" dirty="0">
                <a:ea typeface="Tahoma" pitchFamily="34" charset="0"/>
                <a:cs typeface="Tahoma" pitchFamily="34" charset="0"/>
              </a:rPr>
              <a:t>Score of &gt;= 70 correlates with clinical diagnosis of DDD</a:t>
            </a:r>
          </a:p>
          <a:p>
            <a:pPr lvl="1">
              <a:defRPr/>
            </a:pPr>
            <a:r>
              <a:rPr lang="en-US" altLang="en-GB" sz="2400" dirty="0">
                <a:ea typeface="Tahoma" pitchFamily="34" charset="0"/>
                <a:cs typeface="Tahoma" pitchFamily="34" charset="0"/>
              </a:rPr>
              <a:t>If want to use pre and post, can change time period to previous month</a:t>
            </a:r>
          </a:p>
          <a:p>
            <a:pPr>
              <a:defRPr/>
            </a:pPr>
            <a:r>
              <a:rPr lang="en-US" altLang="en-GB" sz="2800" b="1" dirty="0">
                <a:ea typeface="Tahoma" pitchFamily="34" charset="0"/>
                <a:cs typeface="Tahoma" pitchFamily="34" charset="0"/>
              </a:rPr>
              <a:t>Beck Depression Inventory </a:t>
            </a:r>
            <a:r>
              <a:rPr lang="en-US" altLang="en-GB" dirty="0">
                <a:ea typeface="Tahoma" pitchFamily="34" charset="0"/>
                <a:cs typeface="Tahoma" pitchFamily="34" charset="0"/>
              </a:rPr>
              <a:t>(Beck et al, 1961)</a:t>
            </a:r>
          </a:p>
          <a:p>
            <a:pPr>
              <a:defRPr/>
            </a:pPr>
            <a:r>
              <a:rPr lang="en-US" altLang="en-GB" sz="2800" b="1" dirty="0">
                <a:ea typeface="Tahoma" pitchFamily="34" charset="0"/>
                <a:cs typeface="Tahoma" pitchFamily="34" charset="0"/>
              </a:rPr>
              <a:t>Beck Anxiety Inventory </a:t>
            </a:r>
            <a:r>
              <a:rPr lang="en-US" altLang="en-GB" dirty="0">
                <a:ea typeface="Tahoma" pitchFamily="34" charset="0"/>
                <a:cs typeface="Tahoma" pitchFamily="34" charset="0"/>
              </a:rPr>
              <a:t>(Beck et al, 1988)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DEC9A-3558-43B5-9C83-27BE9EEA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9"/>
            <a:ext cx="7773988" cy="649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</a:t>
            </a:r>
          </a:p>
        </p:txBody>
      </p:sp>
      <p:sp>
        <p:nvSpPr>
          <p:cNvPr id="190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196976"/>
            <a:ext cx="5867400" cy="5400675"/>
          </a:xfrm>
        </p:spPr>
        <p:txBody>
          <a:bodyPr/>
          <a:lstStyle/>
          <a:p>
            <a:pPr eaLnBrk="1" hangingPunct="1">
              <a:defRPr/>
            </a:pPr>
            <a:endParaRPr lang="en-US" alt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alt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356626" y="139171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endParaRPr lang="en-US" altLang="en-GB" sz="2400" dirty="0">
              <a:ea typeface="Tahoma" pitchFamily="34" charset="0"/>
              <a:cs typeface="Tahoma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altLang="en-GB" sz="3200" b="1" dirty="0">
                <a:latin typeface="+mj-lt"/>
                <a:ea typeface="Tahoma" pitchFamily="34" charset="0"/>
                <a:cs typeface="Tahoma" pitchFamily="34" charset="0"/>
              </a:rPr>
              <a:t>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C5AD68-2D74-45D4-8676-261E11450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20787"/>
              </p:ext>
            </p:extLst>
          </p:nvPr>
        </p:nvGraphicFramePr>
        <p:xfrm>
          <a:off x="1686811" y="1398921"/>
          <a:ext cx="8981189" cy="4060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265">
                  <a:extLst>
                    <a:ext uri="{9D8B030D-6E8A-4147-A177-3AD203B41FA5}">
                      <a16:colId xmlns:a16="http://schemas.microsoft.com/office/drawing/2014/main" val="3312985617"/>
                    </a:ext>
                  </a:extLst>
                </a:gridCol>
                <a:gridCol w="1341273">
                  <a:extLst>
                    <a:ext uri="{9D8B030D-6E8A-4147-A177-3AD203B41FA5}">
                      <a16:colId xmlns:a16="http://schemas.microsoft.com/office/drawing/2014/main" val="2410024935"/>
                    </a:ext>
                  </a:extLst>
                </a:gridCol>
                <a:gridCol w="1341273">
                  <a:extLst>
                    <a:ext uri="{9D8B030D-6E8A-4147-A177-3AD203B41FA5}">
                      <a16:colId xmlns:a16="http://schemas.microsoft.com/office/drawing/2014/main" val="3385371710"/>
                    </a:ext>
                  </a:extLst>
                </a:gridCol>
                <a:gridCol w="1342174">
                  <a:extLst>
                    <a:ext uri="{9D8B030D-6E8A-4147-A177-3AD203B41FA5}">
                      <a16:colId xmlns:a16="http://schemas.microsoft.com/office/drawing/2014/main" val="3417669393"/>
                    </a:ext>
                  </a:extLst>
                </a:gridCol>
                <a:gridCol w="3167204">
                  <a:extLst>
                    <a:ext uri="{9D8B030D-6E8A-4147-A177-3AD203B41FA5}">
                      <a16:colId xmlns:a16="http://schemas.microsoft.com/office/drawing/2014/main" val="2704007283"/>
                    </a:ext>
                  </a:extLst>
                </a:gridCol>
              </a:tblGrid>
              <a:tr h="130840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Clinical measure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Pre-therapy mean (S.D.)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Post-therapy mean (S.D.)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Six-month follow-up mean (S.D.)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Repeated measures ANOVA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267499"/>
                  </a:ext>
                </a:extLst>
              </a:tr>
              <a:tr h="983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     CDS-State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38.8 (21.8)</a:t>
                      </a:r>
                      <a:r>
                        <a:rPr lang="en-US" sz="1800" baseline="30000">
                          <a:effectLst/>
                          <a:latin typeface="+mn-lt"/>
                        </a:rPr>
                        <a:t>a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29.9 (22.0)</a:t>
                      </a:r>
                      <a:r>
                        <a:rPr lang="en-US" sz="1800" baseline="30000">
                          <a:effectLst/>
                          <a:latin typeface="+mn-lt"/>
                        </a:rPr>
                        <a:t>b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26.2 (19.5)</a:t>
                      </a:r>
                      <a:r>
                        <a:rPr lang="en-US" sz="1800" baseline="30000">
                          <a:effectLst/>
                          <a:latin typeface="+mn-lt"/>
                        </a:rPr>
                        <a:t>c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F(2,40) = 11.0***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638636"/>
                  </a:ext>
                </a:extLst>
              </a:tr>
              <a:tr h="627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     BAI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21.8 (12.7)</a:t>
                      </a:r>
                      <a:r>
                        <a:rPr lang="en-US" sz="1800" baseline="30000" dirty="0">
                          <a:effectLst/>
                          <a:latin typeface="+mn-lt"/>
                        </a:rPr>
                        <a:t>a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14.8 (8.8)</a:t>
                      </a:r>
                      <a:r>
                        <a:rPr lang="en-US" sz="1800" baseline="30000">
                          <a:effectLst/>
                          <a:latin typeface="+mn-lt"/>
                        </a:rPr>
                        <a:t>b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14.7 (11.5)</a:t>
                      </a:r>
                      <a:r>
                        <a:rPr lang="en-US" sz="1800" baseline="30000">
                          <a:effectLst/>
                          <a:latin typeface="+mn-lt"/>
                        </a:rPr>
                        <a:t>b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n-lt"/>
                        </a:rPr>
                        <a:t>F(2,40) = 8.6**</a:t>
                      </a:r>
                      <a:endParaRPr lang="en-GB" sz="18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083236"/>
                  </a:ext>
                </a:extLst>
              </a:tr>
              <a:tr h="1141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     BDI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22.3 (10.5)</a:t>
                      </a:r>
                      <a:r>
                        <a:rPr lang="en-US" sz="1800" baseline="30000" dirty="0">
                          <a:effectLst/>
                          <a:latin typeface="+mn-lt"/>
                        </a:rPr>
                        <a:t>a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14.3 (10.0)</a:t>
                      </a:r>
                      <a:r>
                        <a:rPr lang="en-US" sz="1800" baseline="30000" dirty="0">
                          <a:effectLst/>
                          <a:latin typeface="+mn-lt"/>
                        </a:rPr>
                        <a:t>b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12.8 (9.9)</a:t>
                      </a:r>
                      <a:r>
                        <a:rPr lang="en-US" sz="1800" baseline="30000" dirty="0">
                          <a:effectLst/>
                          <a:latin typeface="+mn-lt"/>
                        </a:rPr>
                        <a:t>b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539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n-lt"/>
                        </a:rPr>
                        <a:t>F(2,40) = 24.9***</a:t>
                      </a:r>
                      <a:endParaRPr lang="en-GB" sz="18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53975" anchor="ctr"/>
                </a:tc>
                <a:extLst>
                  <a:ext uri="{0D108BD9-81ED-4DB2-BD59-A6C34878D82A}">
                    <a16:rowId xmlns:a16="http://schemas.microsoft.com/office/drawing/2014/main" val="4521251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D5C6B-D757-48BB-B6F0-6C1DD96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95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BD4E-126F-4FD4-8ED1-85C6644F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36" y="749687"/>
            <a:ext cx="8999900" cy="1368000"/>
          </a:xfrm>
        </p:spPr>
        <p:txBody>
          <a:bodyPr/>
          <a:lstStyle/>
          <a:p>
            <a:r>
              <a:rPr lang="en-GB" b="1" dirty="0"/>
              <a:t>Current Audit of Clinical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FA6B-BF01-427C-B214-7ED0006BD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468" y="1923485"/>
            <a:ext cx="10439064" cy="4076482"/>
          </a:xfrm>
        </p:spPr>
        <p:txBody>
          <a:bodyPr>
            <a:normAutofit fontScale="92500"/>
          </a:bodyPr>
          <a:lstStyle/>
          <a:p>
            <a:r>
              <a:rPr lang="en-GB" dirty="0"/>
              <a:t>36 Participants from specialist CBT for DDD service</a:t>
            </a:r>
          </a:p>
          <a:p>
            <a:r>
              <a:rPr lang="en-GB" dirty="0"/>
              <a:t>Minimum of 8 sessions</a:t>
            </a:r>
          </a:p>
          <a:p>
            <a:r>
              <a:rPr lang="en-GB" dirty="0"/>
              <a:t>Three outcomes </a:t>
            </a:r>
          </a:p>
          <a:p>
            <a:pPr lvl="3"/>
            <a:r>
              <a:rPr lang="en-GB" dirty="0"/>
              <a:t>	</a:t>
            </a:r>
            <a:r>
              <a:rPr lang="en-GB" sz="2000" dirty="0"/>
              <a:t>Cambridge Depersonalisation Scale – CDS</a:t>
            </a:r>
          </a:p>
          <a:p>
            <a:pPr lvl="3"/>
            <a:r>
              <a:rPr lang="en-GB" sz="2000" dirty="0"/>
              <a:t>	Beck Depression Inventory – BDI</a:t>
            </a:r>
          </a:p>
          <a:p>
            <a:pPr lvl="3"/>
            <a:r>
              <a:rPr lang="en-GB" sz="2000" dirty="0"/>
              <a:t>	Beck Anxiety Inventory – BAI</a:t>
            </a:r>
          </a:p>
          <a:p>
            <a:pPr lvl="1"/>
            <a:r>
              <a:rPr lang="en-GB" sz="2400" dirty="0"/>
              <a:t>3 Time points (Entry, Pre Treatment, Post Treatment)</a:t>
            </a:r>
          </a:p>
          <a:p>
            <a:pPr lvl="1"/>
            <a:r>
              <a:rPr lang="en-GB" sz="2400" dirty="0"/>
              <a:t>Co variables of age ethnicity and gender pre-specified</a:t>
            </a:r>
          </a:p>
          <a:p>
            <a:pPr lvl="1"/>
            <a:r>
              <a:rPr lang="en-GB" sz="2400" dirty="0"/>
              <a:t>Hierarchical analysis of self controlled outcomes to account for intra-person clustering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9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0AC2-7ABE-4D15-ABDF-DD4C57C8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99166"/>
            <a:ext cx="11138893" cy="1368000"/>
          </a:xfrm>
        </p:spPr>
        <p:txBody>
          <a:bodyPr/>
          <a:lstStyle/>
          <a:p>
            <a:r>
              <a:rPr lang="en-GB" b="1" dirty="0"/>
              <a:t>Baseline Characteristics of Population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7BA78E-F929-401C-B488-177D0DBB7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468" y="1867166"/>
            <a:ext cx="10439064" cy="3600000"/>
          </a:xfrm>
        </p:spPr>
        <p:txBody>
          <a:bodyPr/>
          <a:lstStyle/>
          <a:p>
            <a:r>
              <a:rPr lang="en-GB" dirty="0"/>
              <a:t>Mean age 38.7 (range 22-76) SD(13.4)</a:t>
            </a:r>
          </a:p>
          <a:p>
            <a:r>
              <a:rPr lang="en-GB" dirty="0"/>
              <a:t>61% Male</a:t>
            </a:r>
          </a:p>
          <a:p>
            <a:r>
              <a:rPr lang="en-GB" dirty="0"/>
              <a:t>80% White</a:t>
            </a:r>
          </a:p>
          <a:p>
            <a:pPr marL="0" indent="0">
              <a:buNone/>
            </a:pPr>
            <a:r>
              <a:rPr lang="en-GB" dirty="0"/>
              <a:t>33% Unemployed, 13% Professional 11% Skilled</a:t>
            </a:r>
          </a:p>
          <a:p>
            <a:pPr marL="0" indent="0">
              <a:buNone/>
            </a:pPr>
            <a:r>
              <a:rPr lang="en-GB" dirty="0"/>
              <a:t>Mean age of onset – 23.8 Years</a:t>
            </a:r>
          </a:p>
          <a:p>
            <a:pPr marL="0" indent="0">
              <a:buNone/>
            </a:pPr>
            <a:r>
              <a:rPr lang="en-GB" dirty="0"/>
              <a:t>Mean duration 15 years</a:t>
            </a:r>
          </a:p>
          <a:p>
            <a:pPr marL="0" indent="0">
              <a:buNone/>
            </a:pPr>
            <a:r>
              <a:rPr lang="en-GB" dirty="0"/>
              <a:t>80% had at least one comorbid disorder – (GAD, depression, social anxiety, psychosis, alcohol misuse, PTSD, OCD).</a:t>
            </a:r>
          </a:p>
        </p:txBody>
      </p:sp>
    </p:spTree>
    <p:extLst>
      <p:ext uri="{BB962C8B-B14F-4D97-AF65-F5344CB8AC3E}">
        <p14:creationId xmlns:p14="http://schemas.microsoft.com/office/powerpoint/2010/main" val="273076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B8632A4-7753-8BA0-3FE4-B4114216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99999"/>
            <a:ext cx="11001107" cy="1368000"/>
          </a:xfrm>
        </p:spPr>
        <p:txBody>
          <a:bodyPr/>
          <a:lstStyle/>
          <a:p>
            <a:r>
              <a:rPr lang="en-US" b="1" dirty="0"/>
              <a:t>Change in scores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FB2049-E64B-4F75-B0B8-CB7FC7FCF799}"/>
              </a:ext>
            </a:extLst>
          </p:cNvPr>
          <p:cNvGraphicFramePr>
            <a:graphicFrameLocks noGrp="1"/>
          </p:cNvGraphicFramePr>
          <p:nvPr/>
        </p:nvGraphicFramePr>
        <p:xfrm>
          <a:off x="319086" y="2498780"/>
          <a:ext cx="11553828" cy="300093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845285">
                  <a:extLst>
                    <a:ext uri="{9D8B030D-6E8A-4147-A177-3AD203B41FA5}">
                      <a16:colId xmlns:a16="http://schemas.microsoft.com/office/drawing/2014/main" val="3903125067"/>
                    </a:ext>
                  </a:extLst>
                </a:gridCol>
                <a:gridCol w="3117077">
                  <a:extLst>
                    <a:ext uri="{9D8B030D-6E8A-4147-A177-3AD203B41FA5}">
                      <a16:colId xmlns:a16="http://schemas.microsoft.com/office/drawing/2014/main" val="3085616587"/>
                    </a:ext>
                  </a:extLst>
                </a:gridCol>
                <a:gridCol w="3160986">
                  <a:extLst>
                    <a:ext uri="{9D8B030D-6E8A-4147-A177-3AD203B41FA5}">
                      <a16:colId xmlns:a16="http://schemas.microsoft.com/office/drawing/2014/main" val="199572282"/>
                    </a:ext>
                  </a:extLst>
                </a:gridCol>
                <a:gridCol w="3430480">
                  <a:extLst>
                    <a:ext uri="{9D8B030D-6E8A-4147-A177-3AD203B41FA5}">
                      <a16:colId xmlns:a16="http://schemas.microsoft.com/office/drawing/2014/main" val="847136254"/>
                    </a:ext>
                  </a:extLst>
                </a:gridCol>
              </a:tblGrid>
              <a:tr h="1110581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77220" marT="177220" marB="1772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Assessment (S.D.)</a:t>
                      </a:r>
                      <a:endParaRPr lang="en-GB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77220" marT="177220" marB="1772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Pre-therapy (S.D.)</a:t>
                      </a:r>
                      <a:endParaRPr lang="en-GB" sz="2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77220" marT="177220" marB="1772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Post-therapy (S.D.)</a:t>
                      </a:r>
                      <a:endParaRPr lang="en-GB" sz="2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77220" marT="177220" marB="1772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325280"/>
                  </a:ext>
                </a:extLst>
              </a:tr>
              <a:tr h="6301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CDS-Trait</a:t>
                      </a:r>
                      <a:endParaRPr lang="en-GB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157.9 (62.4)</a:t>
                      </a:r>
                      <a:endParaRPr lang="en-GB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153.4 (65.3)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117.5 (69.7)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71042"/>
                  </a:ext>
                </a:extLst>
              </a:tr>
              <a:tr h="630117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BDI</a:t>
                      </a:r>
                      <a:endParaRPr lang="en-GB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27.0 (12.7)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23.0 (9.4)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15.7 (11.4)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68477"/>
                  </a:ext>
                </a:extLst>
              </a:tr>
              <a:tr h="630117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BAI</a:t>
                      </a:r>
                      <a:endParaRPr lang="en-GB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20.6 (11.3)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20.7 (11.5)</a:t>
                      </a:r>
                      <a:endParaRPr lang="en-GB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15.3 (11.7)</a:t>
                      </a:r>
                      <a:endParaRPr lang="en-GB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367" marR="153591" marT="153591" marB="15359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4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10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0F0F-49E3-4790-B18C-01E1E47C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28" y="435400"/>
            <a:ext cx="10439064" cy="1368000"/>
          </a:xfrm>
        </p:spPr>
        <p:txBody>
          <a:bodyPr/>
          <a:lstStyle/>
          <a:p>
            <a:r>
              <a:rPr lang="en-GB" dirty="0"/>
              <a:t>Cambridge Depersonalisation Scale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158404-CF2A-DD4E-B51C-DAF53F3D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03400"/>
            <a:ext cx="6273974" cy="45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2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1" y="609600"/>
            <a:ext cx="9601196" cy="130386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Overview of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7719" y="1769532"/>
            <a:ext cx="9601196" cy="419946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212121"/>
                </a:solidFill>
              </a:rPr>
              <a:t>Introduction and background to this audit</a:t>
            </a:r>
          </a:p>
          <a:p>
            <a:pPr lvl="1"/>
            <a:r>
              <a:rPr lang="en-GB" dirty="0">
                <a:solidFill>
                  <a:srgbClr val="212121"/>
                </a:solidFill>
              </a:rPr>
              <a:t>Depersonalisation-Derealisation Disorder (DDD): phenomenology, epidemiology and aetiology</a:t>
            </a:r>
          </a:p>
          <a:p>
            <a:pPr lvl="1"/>
            <a:r>
              <a:rPr lang="en-GB" dirty="0">
                <a:solidFill>
                  <a:srgbClr val="212121"/>
                </a:solidFill>
              </a:rPr>
              <a:t>Overview of CBT for DDD</a:t>
            </a:r>
          </a:p>
          <a:p>
            <a:pPr lvl="1"/>
            <a:r>
              <a:rPr lang="en-GB" dirty="0">
                <a:solidFill>
                  <a:srgbClr val="212121"/>
                </a:solidFill>
              </a:rPr>
              <a:t>Evidence base from small published audit in 2005</a:t>
            </a:r>
          </a:p>
          <a:p>
            <a:r>
              <a:rPr lang="en-GB" dirty="0">
                <a:solidFill>
                  <a:srgbClr val="212121"/>
                </a:solidFill>
              </a:rPr>
              <a:t>Current audit – method, results, limitations, conclusions</a:t>
            </a:r>
          </a:p>
          <a:p>
            <a:r>
              <a:rPr lang="en-GB" dirty="0">
                <a:solidFill>
                  <a:srgbClr val="212121"/>
                </a:solidFill>
              </a:rPr>
              <a:t>Next steps</a:t>
            </a:r>
          </a:p>
          <a:p>
            <a:pPr lvl="1"/>
            <a:r>
              <a:rPr lang="en-GB" dirty="0">
                <a:solidFill>
                  <a:srgbClr val="212121"/>
                </a:solidFill>
              </a:rPr>
              <a:t> NIHR RCT feasibility study overview</a:t>
            </a:r>
          </a:p>
          <a:p>
            <a:endParaRPr lang="en-GB" dirty="0">
              <a:solidFill>
                <a:srgbClr val="212121"/>
              </a:solidFill>
            </a:endParaRPr>
          </a:p>
          <a:p>
            <a:endParaRPr lang="en-GB" dirty="0">
              <a:solidFill>
                <a:srgbClr val="21212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F3E84D-5EA8-4AC3-9135-A99DA872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8F95-A67D-44EE-AB19-66EDB26D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863" y="444500"/>
            <a:ext cx="8999900" cy="1368000"/>
          </a:xfrm>
        </p:spPr>
        <p:txBody>
          <a:bodyPr/>
          <a:lstStyle/>
          <a:p>
            <a:r>
              <a:rPr lang="en-GB" dirty="0"/>
              <a:t>Beck Anxiety Inventory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612268-A51F-2E39-5B59-F8492E35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574800"/>
            <a:ext cx="6654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43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357B-5E4F-4EA5-9914-8142D0CC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19" y="419100"/>
            <a:ext cx="8999900" cy="1368000"/>
          </a:xfrm>
        </p:spPr>
        <p:txBody>
          <a:bodyPr/>
          <a:lstStyle/>
          <a:p>
            <a:r>
              <a:rPr lang="en-GB" dirty="0"/>
              <a:t>Beck Depression Inventory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77E9286-C5D3-A020-2DA2-A913F2B6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4800"/>
            <a:ext cx="66929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2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3F1F-45E7-495C-990A-753ABB0E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07" y="474114"/>
            <a:ext cx="9810837" cy="1368000"/>
          </a:xfrm>
        </p:spPr>
        <p:txBody>
          <a:bodyPr/>
          <a:lstStyle/>
          <a:p>
            <a:r>
              <a:rPr lang="en-GB" b="1" dirty="0"/>
              <a:t>Conclusions, limitations and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85DA-592A-4014-9DFE-029A35FFB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468" y="1842113"/>
            <a:ext cx="10439064" cy="3969963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CBT may be an effective treatment for DDD.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However, treatment was not randomly assigned and clinical staff assessing outcomes were not blinded so bias could account for some of the results.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sample is small. 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More research is needed, including the use of blinding and randomisation to assess the efficacy of CBT for DDD.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4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2568-66B1-4645-B244-107DA8DF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283" y="603830"/>
            <a:ext cx="8999900" cy="1024554"/>
          </a:xfrm>
        </p:spPr>
        <p:txBody>
          <a:bodyPr/>
          <a:lstStyle/>
          <a:p>
            <a:r>
              <a:rPr lang="en-GB" dirty="0"/>
              <a:t>Feasibility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08C0C-25FB-4505-8E26-B4B43E766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2" y="1628384"/>
            <a:ext cx="9503662" cy="43836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Discussion with RDS</a:t>
            </a:r>
          </a:p>
          <a:p>
            <a:r>
              <a:rPr lang="en-GB" dirty="0"/>
              <a:t>Suggested a parallel arm RCT feasibility study</a:t>
            </a:r>
          </a:p>
          <a:p>
            <a:r>
              <a:rPr lang="en-GB" dirty="0"/>
              <a:t>Feasibility of:</a:t>
            </a:r>
          </a:p>
          <a:p>
            <a:pPr lvl="2"/>
            <a:r>
              <a:rPr lang="en-GB" dirty="0"/>
              <a:t>recruitment, </a:t>
            </a:r>
          </a:p>
          <a:p>
            <a:pPr lvl="2"/>
            <a:r>
              <a:rPr lang="en-GB" dirty="0"/>
              <a:t>retention, </a:t>
            </a:r>
          </a:p>
          <a:p>
            <a:pPr lvl="2"/>
            <a:r>
              <a:rPr lang="en-GB" dirty="0"/>
              <a:t>delivery of therapy, </a:t>
            </a:r>
          </a:p>
          <a:p>
            <a:pPr lvl="2"/>
            <a:r>
              <a:rPr lang="en-GB" dirty="0"/>
              <a:t>pooled standard deviation of the primary outcome at baseline, </a:t>
            </a:r>
          </a:p>
          <a:p>
            <a:pPr lvl="2"/>
            <a:r>
              <a:rPr lang="en-GB" dirty="0"/>
              <a:t>CBT for DDD being delivered by generic NHS therapists with training and ongoing supervision </a:t>
            </a:r>
          </a:p>
          <a:p>
            <a:pPr marL="0" indent="0">
              <a:buNone/>
            </a:pPr>
            <a:r>
              <a:rPr lang="en-GB" dirty="0"/>
              <a:t>Feasibility study funded by NIHR </a:t>
            </a:r>
            <a:r>
              <a:rPr lang="en-GB" dirty="0" err="1"/>
              <a:t>RfPB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Ethics and NHS consent obtained</a:t>
            </a:r>
          </a:p>
          <a:p>
            <a:pPr marL="0" indent="0">
              <a:buNone/>
            </a:pPr>
            <a:r>
              <a:rPr lang="en-GB" dirty="0"/>
              <a:t>Recruitment just started</a:t>
            </a:r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4D851-CBE6-432F-8511-C56AE7C0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5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pty speech bubbles">
            <a:extLst>
              <a:ext uri="{FF2B5EF4-FFF2-40B4-BE49-F238E27FC236}">
                <a16:creationId xmlns:a16="http://schemas.microsoft.com/office/drawing/2014/main" id="{0364CEED-2B1B-46F2-B954-FD765E0A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220" y="-115747"/>
            <a:ext cx="12975220" cy="79349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3201" y="3429000"/>
            <a:ext cx="4144145" cy="1303867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18B5-68A5-4012-B2FE-4BB6AB8B76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 brushstroke">
            <a:extLst>
              <a:ext uri="{FF2B5EF4-FFF2-40B4-BE49-F238E27FC236}">
                <a16:creationId xmlns:a16="http://schemas.microsoft.com/office/drawing/2014/main" id="{B86B2A36-D9E6-4740-A2B3-97E9E006B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955" y="-1586087"/>
            <a:ext cx="10629897" cy="9601196"/>
          </a:xfrm>
          <a:prstGeom prst="rect">
            <a:avLst/>
          </a:prstGeom>
        </p:spPr>
      </p:pic>
      <p:pic>
        <p:nvPicPr>
          <p:cNvPr id="5" name="Graphic 4" descr="Microscope with chemical flasks">
            <a:extLst>
              <a:ext uri="{FF2B5EF4-FFF2-40B4-BE49-F238E27FC236}">
                <a16:creationId xmlns:a16="http://schemas.microsoft.com/office/drawing/2014/main" id="{B91E4BA6-25EC-4955-A700-BB0F0466E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93889" y="1549084"/>
            <a:ext cx="5856111" cy="5856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04ADE-C6CB-4816-A9DA-204AAEBB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289" y="751562"/>
            <a:ext cx="9924285" cy="345573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212121"/>
                </a:solidFill>
              </a:rPr>
              <a:t>Understanding</a:t>
            </a:r>
            <a:br>
              <a:rPr lang="en-GB" b="1" dirty="0">
                <a:solidFill>
                  <a:srgbClr val="212121"/>
                </a:solidFill>
              </a:rPr>
            </a:br>
            <a:r>
              <a:rPr lang="en-GB" b="1" dirty="0">
                <a:solidFill>
                  <a:srgbClr val="212121"/>
                </a:solidFill>
              </a:rPr>
              <a:t>Depersonalisation-Derealisation Disorder (DDD)</a:t>
            </a:r>
            <a:br>
              <a:rPr lang="en-GB" dirty="0">
                <a:solidFill>
                  <a:srgbClr val="212121"/>
                </a:solidFill>
              </a:rPr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86F0D-B646-4F51-80C5-E6AC8081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2F988B2F-2D3B-41FC-87D0-C87B34A2D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6213" y="1268486"/>
            <a:ext cx="4545585" cy="4545585"/>
          </a:xfrm>
          <a:prstGeom prst="rect">
            <a:avLst/>
          </a:prstGeom>
        </p:spPr>
      </p:pic>
      <p:sp>
        <p:nvSpPr>
          <p:cNvPr id="614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69290" y="1435806"/>
            <a:ext cx="4216400" cy="49212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600" b="1" u="sng" dirty="0">
                <a:solidFill>
                  <a:srgbClr val="FF0000"/>
                </a:solidFill>
              </a:rPr>
              <a:t>Depersonalization /derealisation disorder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600" dirty="0">
                <a:solidFill>
                  <a:srgbClr val="FF0000"/>
                </a:solidFill>
              </a:rPr>
              <a:t>“…a persistent or recurrent feeling of being detached from one’s mental processes or body…accompanied by intact reality testing”</a:t>
            </a:r>
          </a:p>
          <a:p>
            <a:pPr marL="0" indent="0">
              <a:lnSpc>
                <a:spcPct val="80000"/>
              </a:lnSpc>
              <a:buNone/>
            </a:pPr>
            <a:endParaRPr lang="en-GB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600" b="1" u="sng" dirty="0"/>
              <a:t>Other specified dissociative disorders</a:t>
            </a:r>
            <a:r>
              <a:rPr lang="en-GB" sz="2600" b="1" dirty="0"/>
              <a:t> </a:t>
            </a:r>
            <a:r>
              <a:rPr lang="en-GB" sz="2600" dirty="0"/>
              <a:t>(i.e. mixed/ due to coercive persuasion/ transient reactions)</a:t>
            </a:r>
          </a:p>
          <a:p>
            <a:pPr marL="0" indent="0">
              <a:lnSpc>
                <a:spcPct val="80000"/>
              </a:lnSpc>
              <a:buNone/>
            </a:pPr>
            <a:endParaRPr lang="en-GB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600" b="1" u="sng" dirty="0"/>
              <a:t>Unspecified dissociative disorders</a:t>
            </a:r>
            <a:r>
              <a:rPr lang="en-GB" sz="2600" u="sng" dirty="0"/>
              <a:t> </a:t>
            </a:r>
            <a:r>
              <a:rPr lang="en-GB" sz="2600" dirty="0"/>
              <a:t>(i.e. where symptoms don’t meet full criteria) </a:t>
            </a:r>
            <a:endParaRPr lang="en-US" sz="2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26445" y="1461206"/>
            <a:ext cx="4216400" cy="48958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b="1" u="sng" dirty="0"/>
              <a:t>Dissociative amnesia</a:t>
            </a:r>
            <a:endParaRPr lang="en-GB" b="1" dirty="0"/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“…an inability to recall important personal information… that is too extensive to be explained by ordinary forgetfulness” including </a:t>
            </a:r>
            <a:r>
              <a:rPr lang="en-GB" u="sng" dirty="0"/>
              <a:t>Dissociative fugue</a:t>
            </a:r>
          </a:p>
          <a:p>
            <a:pPr marL="0" indent="0">
              <a:lnSpc>
                <a:spcPct val="80000"/>
              </a:lnSpc>
              <a:buNone/>
            </a:pPr>
            <a:endParaRPr lang="en-GB" u="sng" dirty="0"/>
          </a:p>
          <a:p>
            <a:pPr marL="0" indent="0">
              <a:lnSpc>
                <a:spcPct val="80000"/>
              </a:lnSpc>
              <a:buNone/>
            </a:pPr>
            <a:r>
              <a:rPr lang="en-GB" b="1" u="sng" dirty="0"/>
              <a:t>Dissociative identity disorder</a:t>
            </a:r>
            <a:endParaRPr lang="en-GB" b="1" dirty="0"/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“…the presence of two or more distinct identities or personality states that recurrently take control of the individual’s behaviour accompanied by an inability to recall important personal information…”</a:t>
            </a:r>
          </a:p>
          <a:p>
            <a:pPr marL="0" indent="0">
              <a:lnSpc>
                <a:spcPct val="80000"/>
              </a:lnSpc>
              <a:buNone/>
            </a:pPr>
            <a:endParaRPr lang="en-GB" sz="2000" dirty="0"/>
          </a:p>
          <a:p>
            <a:pPr marL="0" indent="0">
              <a:lnSpc>
                <a:spcPct val="80000"/>
              </a:lnSpc>
              <a:buNone/>
            </a:pPr>
            <a:endParaRPr lang="en-GB" sz="1000" u="sng" dirty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02606" y="318206"/>
            <a:ext cx="8586788" cy="1143000"/>
          </a:xfrm>
        </p:spPr>
        <p:txBody>
          <a:bodyPr/>
          <a:lstStyle/>
          <a:p>
            <a:r>
              <a:rPr lang="en-GB" b="1" dirty="0"/>
              <a:t>DSM-V Dissociative disorders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40667" y="595397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Also PTSD “with dissociative symptoms” subtype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848F4-9921-452F-8AB2-A075FCD2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aine Hunter\Desktop\person in fog.jpg">
            <a:extLst>
              <a:ext uri="{FF2B5EF4-FFF2-40B4-BE49-F238E27FC236}">
                <a16:creationId xmlns:a16="http://schemas.microsoft.com/office/drawing/2014/main" id="{B15BA437-052B-4EF3-AF70-78CC3AD6F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duotone>
              <a:prstClr val="black"/>
              <a:srgbClr val="CC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-1" b="3812"/>
          <a:stretch/>
        </p:blipFill>
        <p:spPr bwMode="auto">
          <a:xfrm>
            <a:off x="6265336" y="2030978"/>
            <a:ext cx="4444408" cy="3566297"/>
          </a:xfrm>
          <a:prstGeom prst="rect">
            <a:avLst/>
          </a:prstGeom>
          <a:ln w="228600" cap="sq" cmpd="thickThin">
            <a:solidFill>
              <a:srgbClr val="50506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C3E89-3710-44AD-AD8C-40EC0F411F48}"/>
              </a:ext>
            </a:extLst>
          </p:cNvPr>
          <p:cNvSpPr txBox="1"/>
          <p:nvPr/>
        </p:nvSpPr>
        <p:spPr>
          <a:xfrm>
            <a:off x="1062106" y="441205"/>
            <a:ext cx="100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en-GB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Defining symptoms of </a:t>
            </a:r>
            <a:r>
              <a:rPr kumimoji="0" lang="en-US" altLang="en-GB" sz="36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Depersonalisation</a:t>
            </a:r>
            <a:r>
              <a:rPr kumimoji="0" lang="en-US" altLang="en-GB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-Derealization </a:t>
            </a:r>
            <a:r>
              <a:rPr lang="en-US" altLang="en-GB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D</a:t>
            </a:r>
            <a:r>
              <a:rPr kumimoji="0" lang="en-US" altLang="en-GB" sz="36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isorder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9675-284D-4474-8C70-ED626A4185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7859" y="1388533"/>
            <a:ext cx="5578141" cy="4685541"/>
          </a:xfrm>
          <a:noFill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en-GB" sz="2400" dirty="0">
                <a:latin typeface="+mn-lt"/>
                <a:ea typeface="+mn-ea"/>
                <a:cs typeface="+mn-cs"/>
              </a:rPr>
              <a:t>Defined by a sense of </a:t>
            </a:r>
            <a:r>
              <a:rPr lang="en-US" altLang="en-GB" sz="2400" b="1" dirty="0">
                <a:solidFill>
                  <a:srgbClr val="6666FF"/>
                </a:solidFill>
                <a:latin typeface="+mn-lt"/>
                <a:ea typeface="+mn-ea"/>
                <a:cs typeface="+mn-cs"/>
              </a:rPr>
              <a:t>detachment and unreality about the self</a:t>
            </a:r>
            <a:r>
              <a:rPr lang="en-US" altLang="en-GB" sz="2400" dirty="0">
                <a:solidFill>
                  <a:srgbClr val="6666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GB" sz="2400" dirty="0">
                <a:latin typeface="+mn-lt"/>
                <a:ea typeface="+mn-ea"/>
                <a:cs typeface="+mn-cs"/>
              </a:rPr>
              <a:t>(</a:t>
            </a:r>
            <a:r>
              <a:rPr lang="en-US" altLang="en-GB" sz="2400" b="1" i="1" dirty="0" err="1">
                <a:latin typeface="+mn-lt"/>
                <a:ea typeface="+mn-ea"/>
                <a:cs typeface="+mn-cs"/>
              </a:rPr>
              <a:t>Depersonalisation</a:t>
            </a:r>
            <a:r>
              <a:rPr lang="en-US" altLang="en-GB" sz="2400" dirty="0">
                <a:latin typeface="+mn-lt"/>
                <a:ea typeface="+mn-ea"/>
                <a:cs typeface="+mn-cs"/>
              </a:rPr>
              <a:t>) and/</a:t>
            </a:r>
            <a:r>
              <a:rPr lang="en-US" altLang="en-GB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altLang="en-GB" sz="2400" b="1" dirty="0">
                <a:solidFill>
                  <a:srgbClr val="6666FF"/>
                </a:solidFill>
                <a:latin typeface="+mn-lt"/>
                <a:ea typeface="+mn-ea"/>
                <a:cs typeface="+mn-cs"/>
              </a:rPr>
              <a:t>the external world </a:t>
            </a:r>
            <a:r>
              <a:rPr lang="en-US" altLang="en-GB" sz="2400" dirty="0">
                <a:latin typeface="+mn-lt"/>
                <a:ea typeface="+mn-ea"/>
                <a:cs typeface="+mn-cs"/>
              </a:rPr>
              <a:t>(</a:t>
            </a:r>
            <a:r>
              <a:rPr lang="en-US" altLang="en-GB" sz="2400" b="1" i="1" dirty="0" err="1">
                <a:latin typeface="+mn-lt"/>
                <a:ea typeface="+mn-ea"/>
                <a:cs typeface="+mn-cs"/>
              </a:rPr>
              <a:t>Derealisation</a:t>
            </a:r>
            <a:r>
              <a:rPr lang="en-US" altLang="en-GB" sz="2400" dirty="0">
                <a:latin typeface="+mn-lt"/>
                <a:ea typeface="+mn-ea"/>
                <a:cs typeface="+mn-cs"/>
              </a:rPr>
              <a:t>)</a:t>
            </a:r>
            <a:br>
              <a:rPr lang="en-US" altLang="en-GB" sz="2400" dirty="0">
                <a:latin typeface="+mn-lt"/>
                <a:ea typeface="+mn-ea"/>
                <a:cs typeface="+mn-cs"/>
              </a:rPr>
            </a:br>
            <a:br>
              <a:rPr lang="en-US" altLang="en-GB" sz="2400" dirty="0">
                <a:latin typeface="+mn-lt"/>
                <a:ea typeface="+mn-ea"/>
                <a:cs typeface="+mn-cs"/>
              </a:rPr>
            </a:br>
            <a:r>
              <a:rPr lang="en-US" altLang="en-GB" sz="2400" dirty="0">
                <a:latin typeface="+mn-lt"/>
                <a:ea typeface="+mn-ea"/>
                <a:cs typeface="+mn-cs"/>
              </a:rPr>
              <a:t>Completely </a:t>
            </a:r>
            <a:r>
              <a:rPr lang="en-US" altLang="en-GB" sz="2400" b="1" dirty="0">
                <a:solidFill>
                  <a:srgbClr val="6666FF"/>
                </a:solidFill>
                <a:latin typeface="+mn-lt"/>
                <a:ea typeface="+mn-ea"/>
                <a:cs typeface="+mn-cs"/>
              </a:rPr>
              <a:t>subjective</a:t>
            </a:r>
            <a:r>
              <a:rPr lang="en-US" altLang="en-GB" sz="2400" dirty="0">
                <a:latin typeface="+mn-lt"/>
                <a:ea typeface="+mn-ea"/>
                <a:cs typeface="+mn-cs"/>
              </a:rPr>
              <a:t>, </a:t>
            </a:r>
            <a:r>
              <a:rPr lang="en-US" altLang="en-GB" sz="2400" dirty="0">
                <a:solidFill>
                  <a:srgbClr val="6666FF"/>
                </a:solidFill>
                <a:latin typeface="+mn-lt"/>
                <a:ea typeface="+mn-ea"/>
                <a:cs typeface="+mn-cs"/>
              </a:rPr>
              <a:t>‘as if</a:t>
            </a:r>
            <a:r>
              <a:rPr lang="en-US" altLang="en-GB" sz="2400" dirty="0">
                <a:latin typeface="+mn-lt"/>
                <a:ea typeface="+mn-ea"/>
                <a:cs typeface="+mn-cs"/>
              </a:rPr>
              <a:t>’ , experience – not observable and common as </a:t>
            </a:r>
            <a:r>
              <a:rPr lang="en-US" altLang="en-GB" sz="2400" i="1" dirty="0">
                <a:latin typeface="+mn-lt"/>
                <a:ea typeface="+mn-ea"/>
                <a:cs typeface="+mn-cs"/>
              </a:rPr>
              <a:t>transient symptoms</a:t>
            </a:r>
            <a:br>
              <a:rPr lang="en-US" altLang="en-GB" sz="2400" i="1" dirty="0">
                <a:latin typeface="+mn-lt"/>
                <a:ea typeface="+mn-ea"/>
                <a:cs typeface="+mn-cs"/>
              </a:rPr>
            </a:br>
            <a:br>
              <a:rPr lang="en-US" altLang="en-GB" sz="2400" i="1" dirty="0">
                <a:latin typeface="+mn-lt"/>
                <a:ea typeface="+mn-ea"/>
                <a:cs typeface="+mn-cs"/>
              </a:rPr>
            </a:br>
            <a:r>
              <a:rPr lang="en-US" altLang="en-GB" sz="2400" dirty="0"/>
              <a:t>DDD diagnosed when symptoms are </a:t>
            </a:r>
            <a:r>
              <a:rPr lang="en-US" altLang="en-GB" sz="2400" b="1" dirty="0">
                <a:solidFill>
                  <a:srgbClr val="6666FF"/>
                </a:solidFill>
              </a:rPr>
              <a:t>chronic</a:t>
            </a:r>
            <a:r>
              <a:rPr lang="en-US" altLang="en-GB" sz="2400" dirty="0"/>
              <a:t>, </a:t>
            </a:r>
            <a:r>
              <a:rPr lang="en-US" altLang="en-GB" sz="2400" b="1" dirty="0">
                <a:solidFill>
                  <a:srgbClr val="6666FF"/>
                </a:solidFill>
              </a:rPr>
              <a:t>distressing</a:t>
            </a:r>
            <a:r>
              <a:rPr lang="en-US" altLang="en-GB" sz="2400" dirty="0"/>
              <a:t> &amp; </a:t>
            </a:r>
            <a:r>
              <a:rPr lang="en-US" altLang="en-GB" sz="2400" b="1" dirty="0">
                <a:solidFill>
                  <a:srgbClr val="6666FF"/>
                </a:solidFill>
              </a:rPr>
              <a:t>cause functional impairment</a:t>
            </a:r>
            <a:endParaRPr lang="en-GB" sz="2400" b="1" i="1" dirty="0">
              <a:solidFill>
                <a:srgbClr val="6666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B696C-934B-449E-9B3B-D19F52FDC09E}"/>
              </a:ext>
            </a:extLst>
          </p:cNvPr>
          <p:cNvSpPr txBox="1"/>
          <p:nvPr/>
        </p:nvSpPr>
        <p:spPr>
          <a:xfrm>
            <a:off x="8669868" y="2030978"/>
            <a:ext cx="310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en-GB" sz="2400" dirty="0">
                <a:latin typeface="+mn-lt"/>
                <a:ea typeface="+mn-ea"/>
                <a:cs typeface="+mn-cs"/>
              </a:rPr>
            </a:br>
            <a:br>
              <a:rPr lang="en-US" altLang="en-GB" sz="2400" dirty="0">
                <a:latin typeface="+mn-lt"/>
                <a:ea typeface="+mn-ea"/>
                <a:cs typeface="+mn-cs"/>
              </a:rPr>
            </a:b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8BDDE-AB2E-4A18-A14A-E956E015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12F33585-2BC7-4C49-96E9-335DCC74A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12258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GB" sz="4000" b="1" dirty="0"/>
              <a:t>Other symptoms of DDD</a:t>
            </a:r>
            <a:endParaRPr lang="en-US" sz="4000" b="1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48108F-92E9-42F2-A4D6-EF6F5C4F5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48DC4E3-BD1E-4A0A-9895-F5480EF25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662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C:\Users\Elaine Hunter\Desktop\DP figure.jpg">
            <a:extLst>
              <a:ext uri="{FF2B5EF4-FFF2-40B4-BE49-F238E27FC236}">
                <a16:creationId xmlns:a16="http://schemas.microsoft.com/office/drawing/2014/main" id="{A6F8C0F2-5E92-4F0A-811D-13DC607ED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628" r="7722"/>
          <a:stretch/>
        </p:blipFill>
        <p:spPr bwMode="auto">
          <a:xfrm>
            <a:off x="8613678" y="1410208"/>
            <a:ext cx="1955839" cy="3858780"/>
          </a:xfrm>
          <a:prstGeom prst="rect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D07ED9-70F9-4C39-B874-DD4C3BB1D1BD}"/>
              </a:ext>
            </a:extLst>
          </p:cNvPr>
          <p:cNvSpPr/>
          <p:nvPr/>
        </p:nvSpPr>
        <p:spPr>
          <a:xfrm>
            <a:off x="575733" y="3308611"/>
            <a:ext cx="7060330" cy="6096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8045" y="2760095"/>
            <a:ext cx="6528018" cy="245510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l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US" altLang="en-GB" sz="2800" dirty="0"/>
              <a:t>Emotional numbing</a:t>
            </a:r>
          </a:p>
          <a:p>
            <a:pPr marL="514350" indent="-514350" algn="l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US" altLang="en-GB" sz="2800" dirty="0"/>
              <a:t>Cognitive ‘numbing’ </a:t>
            </a:r>
          </a:p>
          <a:p>
            <a:pPr marL="514350" indent="-514350" algn="l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US" altLang="en-GB" sz="2800" dirty="0"/>
              <a:t>Physical numbing</a:t>
            </a:r>
          </a:p>
          <a:p>
            <a:pPr marL="514350" indent="-514350" algn="l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US" altLang="en-GB" sz="2800" dirty="0"/>
              <a:t>Perceptual disturbances</a:t>
            </a:r>
          </a:p>
          <a:p>
            <a:pPr marL="514350" indent="-514350" algn="l"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en-US" altLang="en-GB" sz="2800" dirty="0"/>
              <a:t>Heightened sensitivity to external and internal stimuli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23841-F8A2-48FD-8BE5-92244D09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aine Hunter\Desktop\face behind hand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66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30225" y="1196753"/>
            <a:ext cx="2854812" cy="477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0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1767" y="1196752"/>
            <a:ext cx="7623093" cy="47722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  <a:defRPr/>
            </a:pPr>
            <a:r>
              <a:rPr lang="en-US" altLang="en-GB" sz="1800" b="1" dirty="0">
                <a:ea typeface="Tahoma" pitchFamily="34" charset="0"/>
                <a:cs typeface="Tahoma" pitchFamily="34" charset="0"/>
              </a:rPr>
              <a:t>Non-Clinical samples</a:t>
            </a:r>
          </a:p>
          <a:p>
            <a:pPr eaLnBrk="1" hangingPunct="1">
              <a:defRPr/>
            </a:pPr>
            <a:r>
              <a:rPr lang="en-US" altLang="en-GB" sz="2000" dirty="0">
                <a:ea typeface="Tahoma" pitchFamily="34" charset="0"/>
                <a:cs typeface="Tahoma" pitchFamily="34" charset="0"/>
              </a:rPr>
              <a:t>Symptoms of DP/DR: Lifetime incidence of transient DP/DR symptoms ~ 34-70%, associated with fatigue, substance use or trauma / Past year – 23%</a:t>
            </a:r>
          </a:p>
          <a:p>
            <a:pPr eaLnBrk="1" hangingPunct="1">
              <a:defRPr/>
            </a:pPr>
            <a:r>
              <a:rPr lang="en-US" altLang="en-GB" sz="2000" dirty="0">
                <a:ea typeface="Tahoma" pitchFamily="34" charset="0"/>
                <a:cs typeface="Tahoma" pitchFamily="34" charset="0"/>
              </a:rPr>
              <a:t>DD Disorder: Community samples of current DDD consistently around 1% in global studies</a:t>
            </a:r>
            <a:endParaRPr lang="en-US" altLang="en-GB" sz="2000" b="1" dirty="0">
              <a:solidFill>
                <a:srgbClr val="FF33CC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buNone/>
              <a:defRPr/>
            </a:pPr>
            <a:r>
              <a:rPr lang="en-US" altLang="en-GB" sz="1800" b="1" dirty="0">
                <a:ea typeface="Tahoma" pitchFamily="34" charset="0"/>
                <a:cs typeface="Tahoma" pitchFamily="34" charset="0"/>
              </a:rPr>
              <a:t>Clinical samples</a:t>
            </a:r>
            <a:endParaRPr lang="en-US" altLang="en-GB" sz="1800" dirty="0"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fr-FR" sz="2000" dirty="0"/>
              <a:t>5-20% in out-patients and 17.5-41.9% in-patient </a:t>
            </a:r>
            <a:r>
              <a:rPr lang="fr-FR" sz="2000" dirty="0" err="1"/>
              <a:t>samples</a:t>
            </a:r>
            <a:endParaRPr lang="fr-FR" sz="2000" dirty="0"/>
          </a:p>
          <a:p>
            <a:pPr>
              <a:defRPr/>
            </a:pPr>
            <a:r>
              <a:rPr lang="fr-FR" sz="2000" dirty="0" err="1"/>
              <a:t>Prevalence</a:t>
            </a:r>
            <a:r>
              <a:rPr lang="fr-FR" sz="2000" dirty="0"/>
              <a:t> rates </a:t>
            </a:r>
            <a:r>
              <a:rPr lang="fr-FR" sz="2000" dirty="0" err="1"/>
              <a:t>vary</a:t>
            </a:r>
            <a:r>
              <a:rPr lang="fr-FR" sz="2000" dirty="0"/>
              <a:t> in </a:t>
            </a:r>
            <a:r>
              <a:rPr lang="fr-FR" sz="2000" dirty="0" err="1"/>
              <a:t>studies</a:t>
            </a:r>
            <a:r>
              <a:rPr lang="fr-FR" sz="2000" dirty="0"/>
              <a:t> of </a:t>
            </a:r>
            <a:r>
              <a:rPr lang="fr-FR" sz="2000" dirty="0" err="1"/>
              <a:t>specific</a:t>
            </a:r>
            <a:r>
              <a:rPr lang="fr-FR" sz="2000" dirty="0"/>
              <a:t> </a:t>
            </a:r>
            <a:r>
              <a:rPr lang="fr-FR" sz="2000" dirty="0" err="1"/>
              <a:t>disorders</a:t>
            </a:r>
            <a:r>
              <a:rPr lang="fr-FR" sz="2000" dirty="0"/>
              <a:t>:</a:t>
            </a:r>
            <a:endParaRPr lang="en-US" altLang="en-GB" sz="2000" dirty="0"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  <a:defRPr/>
            </a:pPr>
            <a:r>
              <a:rPr lang="fr-FR" dirty="0"/>
              <a:t>1.8-5.9% (substance abuse), 3.3-20.2% (</a:t>
            </a:r>
            <a:r>
              <a:rPr lang="fr-FR" dirty="0" err="1"/>
              <a:t>anxiety</a:t>
            </a:r>
            <a:r>
              <a:rPr lang="fr-FR" dirty="0"/>
              <a:t>), 3.7-20.4% (</a:t>
            </a:r>
            <a:r>
              <a:rPr lang="fr-FR" dirty="0" err="1"/>
              <a:t>other</a:t>
            </a:r>
            <a:r>
              <a:rPr lang="fr-FR" dirty="0"/>
              <a:t> dissociative </a:t>
            </a:r>
            <a:r>
              <a:rPr lang="fr-FR" dirty="0" err="1"/>
              <a:t>disorders</a:t>
            </a:r>
            <a:r>
              <a:rPr lang="fr-FR" dirty="0"/>
              <a:t>), 16.3% (</a:t>
            </a:r>
            <a:r>
              <a:rPr lang="fr-FR" dirty="0" err="1"/>
              <a:t>schizophrenia</a:t>
            </a:r>
            <a:r>
              <a:rPr lang="fr-FR" dirty="0"/>
              <a:t>), 17% (borderline </a:t>
            </a:r>
            <a:r>
              <a:rPr lang="fr-FR" dirty="0" err="1"/>
              <a:t>personality</a:t>
            </a:r>
            <a:r>
              <a:rPr lang="fr-FR" dirty="0"/>
              <a:t> </a:t>
            </a:r>
            <a:r>
              <a:rPr lang="fr-FR" dirty="0" err="1"/>
              <a:t>disorder</a:t>
            </a:r>
            <a:r>
              <a:rPr lang="fr-FR" dirty="0"/>
              <a:t>), ~50% (</a:t>
            </a:r>
            <a:r>
              <a:rPr lang="fr-FR" dirty="0" err="1"/>
              <a:t>depression</a:t>
            </a:r>
            <a:r>
              <a:rPr lang="fr-FR" dirty="0"/>
              <a:t>). </a:t>
            </a:r>
          </a:p>
          <a:p>
            <a:pPr>
              <a:defRPr/>
            </a:pPr>
            <a:r>
              <a:rPr lang="fr-FR" sz="2000" dirty="0"/>
              <a:t>The </a:t>
            </a:r>
            <a:r>
              <a:rPr lang="fr-FR" sz="2000" dirty="0" err="1"/>
              <a:t>highest</a:t>
            </a:r>
            <a:r>
              <a:rPr lang="fr-FR" sz="2000" dirty="0"/>
              <a:t> rates </a:t>
            </a:r>
            <a:r>
              <a:rPr lang="fr-FR" sz="2000" dirty="0" err="1"/>
              <a:t>were</a:t>
            </a:r>
            <a:r>
              <a:rPr lang="fr-FR" sz="2000" dirty="0"/>
              <a:t> </a:t>
            </a:r>
            <a:r>
              <a:rPr lang="fr-FR" sz="2000" dirty="0" err="1"/>
              <a:t>found</a:t>
            </a:r>
            <a:r>
              <a:rPr lang="fr-FR" sz="2000" dirty="0"/>
              <a:t> in people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experienced</a:t>
            </a:r>
            <a:r>
              <a:rPr lang="fr-FR" sz="2000" dirty="0"/>
              <a:t> </a:t>
            </a:r>
            <a:r>
              <a:rPr lang="fr-FR" sz="2000" dirty="0" err="1"/>
              <a:t>interpersonal</a:t>
            </a:r>
            <a:r>
              <a:rPr lang="fr-FR" sz="2000" dirty="0"/>
              <a:t> abuse (25-53.8%) and panic </a:t>
            </a:r>
            <a:r>
              <a:rPr lang="fr-FR" sz="2000" dirty="0" err="1"/>
              <a:t>disorder</a:t>
            </a:r>
            <a:r>
              <a:rPr lang="fr-FR" sz="2000" dirty="0"/>
              <a:t> (up to 80%)</a:t>
            </a:r>
            <a:endParaRPr lang="en-US" altLang="en-GB" sz="2000" b="1" dirty="0"/>
          </a:p>
          <a:p>
            <a:pPr eaLnBrk="1" hangingPunct="1">
              <a:buFontTx/>
              <a:buNone/>
              <a:defRPr/>
            </a:pPr>
            <a:endParaRPr lang="en-US" altLang="en-GB" b="1" dirty="0"/>
          </a:p>
          <a:p>
            <a:pPr eaLnBrk="1" hangingPunct="1">
              <a:buFontTx/>
              <a:buNone/>
              <a:defRPr/>
            </a:pPr>
            <a:endParaRPr lang="en-US" altLang="en-GB" b="1" dirty="0"/>
          </a:p>
          <a:p>
            <a:pPr eaLnBrk="1" hangingPunct="1">
              <a:buFontTx/>
              <a:buNone/>
              <a:defRPr/>
            </a:pPr>
            <a:endParaRPr lang="en-US" altLang="en-GB" b="1" dirty="0"/>
          </a:p>
          <a:p>
            <a:pPr eaLnBrk="1" hangingPunct="1">
              <a:buFontTx/>
              <a:buNone/>
              <a:defRPr/>
            </a:pPr>
            <a:endParaRPr lang="en-US" altLang="en-GB" b="1" dirty="0"/>
          </a:p>
          <a:p>
            <a:pPr eaLnBrk="1" hangingPunct="1">
              <a:buFontTx/>
              <a:buNone/>
              <a:defRPr/>
            </a:pPr>
            <a:endParaRPr lang="en-US" altLang="en-GB" b="1" dirty="0"/>
          </a:p>
        </p:txBody>
      </p:sp>
      <p:sp>
        <p:nvSpPr>
          <p:cNvPr id="190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767" y="547465"/>
            <a:ext cx="10164831" cy="649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GB" b="1" dirty="0"/>
              <a:t>Epidemiology of DDD             </a:t>
            </a:r>
            <a:br>
              <a:rPr lang="en-US" altLang="en-GB" sz="3600" b="1" dirty="0"/>
            </a:br>
            <a:r>
              <a:rPr lang="en-US" altLang="en-GB" sz="2000" dirty="0">
                <a:ea typeface="Tahoma" pitchFamily="34" charset="0"/>
                <a:cs typeface="Tahoma" pitchFamily="34" charset="0"/>
              </a:rPr>
              <a:t>Hunter, Sierra &amp; David (2004)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 Social Psychiatry and Epidemiology /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Yang, Millman, David &amp; Hunter (2020) Journal of Trauma &amp; Dissociation </a:t>
            </a:r>
            <a:br>
              <a:rPr lang="en-GB" sz="1000" b="0" i="0" dirty="0">
                <a:solidFill>
                  <a:srgbClr val="0C387A"/>
                </a:solidFill>
                <a:effectLst/>
                <a:latin typeface="Verdana" panose="020B0604030504040204" pitchFamily="34" charset="0"/>
              </a:rPr>
            </a:br>
            <a:r>
              <a:rPr lang="en-US" altLang="en-GB" sz="2000" dirty="0"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626D0-2FD2-4C52-B424-69871922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86221" y="1715489"/>
            <a:ext cx="4531349" cy="406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4604" y="1391786"/>
            <a:ext cx="5653263" cy="49610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GB" sz="2800" dirty="0"/>
              <a:t>Strong associations between childhood sexual and/or physical abuse and </a:t>
            </a:r>
            <a:r>
              <a:rPr lang="en-GB" altLang="en-GB" sz="2800" i="1" dirty="0"/>
              <a:t>other</a:t>
            </a:r>
            <a:r>
              <a:rPr lang="en-GB" altLang="en-GB" sz="2800" dirty="0"/>
              <a:t> dissociative disorders </a:t>
            </a:r>
            <a:r>
              <a:rPr lang="en-GB" altLang="en-GB" sz="2000" dirty="0"/>
              <a:t>(see review by </a:t>
            </a:r>
            <a:r>
              <a:rPr lang="en-GB" altLang="en-GB" sz="2000" dirty="0" err="1"/>
              <a:t>Bremner</a:t>
            </a:r>
            <a:r>
              <a:rPr lang="en-GB" altLang="en-GB" sz="2000" dirty="0"/>
              <a:t>, 2010)</a:t>
            </a:r>
          </a:p>
          <a:p>
            <a:pPr>
              <a:defRPr/>
            </a:pPr>
            <a:r>
              <a:rPr lang="en-GB" altLang="en-GB" sz="2800" dirty="0"/>
              <a:t>Often </a:t>
            </a:r>
            <a:r>
              <a:rPr lang="en-GB" altLang="en-GB" sz="2800" b="1" u="sng" dirty="0"/>
              <a:t>not</a:t>
            </a:r>
            <a:r>
              <a:rPr lang="en-GB" altLang="en-GB" sz="2800" dirty="0"/>
              <a:t> found in primary DDD samples </a:t>
            </a:r>
          </a:p>
          <a:p>
            <a:pPr>
              <a:defRPr/>
            </a:pPr>
            <a:r>
              <a:rPr lang="en-GB" altLang="en-GB" sz="2800" dirty="0"/>
              <a:t>But instead</a:t>
            </a:r>
            <a:r>
              <a:rPr lang="en-GB" altLang="en-GB" sz="2800" b="1" dirty="0"/>
              <a:t> emotional </a:t>
            </a:r>
            <a:r>
              <a:rPr lang="en-GB" altLang="en-GB" sz="2800" dirty="0"/>
              <a:t>factors:</a:t>
            </a:r>
          </a:p>
          <a:p>
            <a:pPr marL="400050" lvl="1" indent="0">
              <a:defRPr/>
            </a:pPr>
            <a:r>
              <a:rPr lang="en-GB" altLang="en-GB" sz="2400" dirty="0"/>
              <a:t>Childhood emotional abuse </a:t>
            </a:r>
          </a:p>
          <a:p>
            <a:pPr marL="800100" lvl="2" indent="0">
              <a:defRPr/>
            </a:pPr>
            <a:r>
              <a:rPr lang="en-GB" altLang="en-GB" sz="2200" i="1" dirty="0"/>
              <a:t>Threats, negative statements</a:t>
            </a:r>
          </a:p>
          <a:p>
            <a:pPr marL="400050" lvl="1" indent="0">
              <a:defRPr/>
            </a:pPr>
            <a:r>
              <a:rPr lang="en-GB" altLang="en-GB" sz="2400" dirty="0"/>
              <a:t>Childhood emotional neglect</a:t>
            </a:r>
          </a:p>
          <a:p>
            <a:pPr marL="800100" lvl="2" indent="0">
              <a:defRPr/>
            </a:pPr>
            <a:r>
              <a:rPr lang="en-GB" altLang="en-GB" sz="2200" i="1" dirty="0"/>
              <a:t>Lack of affection &amp; involvement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81" y="867172"/>
            <a:ext cx="777240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GB" sz="4000" b="1" dirty="0"/>
              <a:t>Associations with trauma?</a:t>
            </a:r>
            <a:br>
              <a:rPr lang="en-US" altLang="en-GB" sz="4000" b="1" dirty="0"/>
            </a:br>
            <a:r>
              <a:rPr lang="en-GB" altLang="en-GB" sz="2000" dirty="0">
                <a:latin typeface="+mn-lt"/>
              </a:rPr>
              <a:t>Simeon et al., 2001 &amp; 2006; Michal et al., 2007</a:t>
            </a:r>
            <a:br>
              <a:rPr lang="en-US" alt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79CC9-BCDF-4AD3-A1EA-97FB8BF1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7155" y="504332"/>
            <a:ext cx="7773988" cy="6492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GB" sz="4800" b="1" dirty="0"/>
              <a:t>     </a:t>
            </a:r>
            <a:r>
              <a:rPr lang="en-US" altLang="en-GB" b="1" dirty="0"/>
              <a:t>Onset of DDD </a:t>
            </a:r>
          </a:p>
        </p:txBody>
      </p:sp>
      <p:sp>
        <p:nvSpPr>
          <p:cNvPr id="190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196976"/>
            <a:ext cx="5867400" cy="5400675"/>
          </a:xfrm>
        </p:spPr>
        <p:txBody>
          <a:bodyPr/>
          <a:lstStyle/>
          <a:p>
            <a:pPr eaLnBrk="1" hangingPunct="1">
              <a:defRPr/>
            </a:pPr>
            <a:endParaRPr lang="en-US" alt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alt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75507" y="1244577"/>
            <a:ext cx="7265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GB" sz="28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Four common patterns of onset: 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GB" sz="28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Psychological trauma - PTSD and CPTSD - often seen within trauma services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GB" sz="28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Anxiety – either chronic anxiety or sudden high anxiety 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GB" sz="28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Recreational drugs (usually with adverse reaction to drug effects </a:t>
            </a:r>
            <a:r>
              <a:rPr lang="en-US" altLang="en-GB" sz="2800" i="1" u="sng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and</a:t>
            </a:r>
            <a:r>
              <a:rPr lang="en-US" altLang="en-GB" sz="28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panic attack)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altLang="en-GB" sz="2800" dirty="0"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Depressive episode (usually slower onset of DDD) </a:t>
            </a:r>
          </a:p>
          <a:p>
            <a:endParaRPr lang="en-GB" dirty="0"/>
          </a:p>
        </p:txBody>
      </p:sp>
      <p:pic>
        <p:nvPicPr>
          <p:cNvPr id="11" name="Picture 1" descr="C:\Users\Elaine Hunter\Desktop\dp distortion.jpg">
            <a:extLst>
              <a:ext uri="{FF2B5EF4-FFF2-40B4-BE49-F238E27FC236}">
                <a16:creationId xmlns:a16="http://schemas.microsoft.com/office/drawing/2014/main" id="{E61F0ECA-48EE-4504-A6B2-3512A6F6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46865" y="2010004"/>
            <a:ext cx="3612957" cy="300795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F122C-B2AF-4A34-8524-DF850C9C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0914-436F-488E-A9C2-B8449C3B72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16476</TotalTime>
  <Words>1655</Words>
  <Application>Microsoft Office PowerPoint</Application>
  <PresentationFormat>Widescreen</PresentationFormat>
  <Paragraphs>242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Garamond</vt:lpstr>
      <vt:lpstr>Tahoma</vt:lpstr>
      <vt:lpstr>Times New Roman</vt:lpstr>
      <vt:lpstr>Verdana</vt:lpstr>
      <vt:lpstr>Wingdings</vt:lpstr>
      <vt:lpstr>Wingdings 3</vt:lpstr>
      <vt:lpstr>Organic</vt:lpstr>
      <vt:lpstr>Does CBT for Depersonalisation- Derealisation Disorder work?  Dr Elaine Hunter, Consultant Clinical Psychologist &amp; Chief Investigator Rafael Gafoor, Statistician &amp; Consultant Psychiatrist</vt:lpstr>
      <vt:lpstr>Overview of presentation</vt:lpstr>
      <vt:lpstr>Understanding Depersonalisation-Derealisation Disorder (DDD) </vt:lpstr>
      <vt:lpstr>DSM-V Dissociative disorders</vt:lpstr>
      <vt:lpstr>Defined by a sense of detachment and unreality about the self (Depersonalisation) and/or the external world (Derealisation)  Completely subjective, ‘as if’ , experience – not observable and common as transient symptoms  DDD diagnosed when symptoms are chronic, distressing &amp; cause functional impairment</vt:lpstr>
      <vt:lpstr>Other symptoms of DDD</vt:lpstr>
      <vt:lpstr>Epidemiology of DDD              Hunter, Sierra &amp; David (2004) Social Psychiatry and Epidemiology / Yang, Millman, David &amp; Hunter (2020) Journal of Trauma &amp; Dissociation   </vt:lpstr>
      <vt:lpstr>Associations with trauma? Simeon et al., 2001 &amp; 2006; Michal et al., 2007 </vt:lpstr>
      <vt:lpstr>     Onset of DDD </vt:lpstr>
      <vt:lpstr>PowerPoint Presentation</vt:lpstr>
      <vt:lpstr>Updated CBT maintenance formulation Hunter et al., 2003, Behaviour Research and Therapy   </vt:lpstr>
      <vt:lpstr>CBT-f-DDD Therapy Levels</vt:lpstr>
      <vt:lpstr>  Evidence Base : CBT for DDD Hunter et al., 2005, Behaviour Research and Therapy   </vt:lpstr>
      <vt:lpstr>Standard questionnaires</vt:lpstr>
      <vt:lpstr>     </vt:lpstr>
      <vt:lpstr>Current Audit of Clinical Services</vt:lpstr>
      <vt:lpstr>Baseline Characteristics of Population</vt:lpstr>
      <vt:lpstr>Change in scores</vt:lpstr>
      <vt:lpstr>Cambridge Depersonalisation Scale</vt:lpstr>
      <vt:lpstr>Beck Anxiety Inventory</vt:lpstr>
      <vt:lpstr>Beck Depression Inventory</vt:lpstr>
      <vt:lpstr>Conclusions, limitations and next steps</vt:lpstr>
      <vt:lpstr>Feasibility Study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Dumitru, Ana</dc:creator>
  <cp:lastModifiedBy>Elaine Hunter</cp:lastModifiedBy>
  <cp:revision>296</cp:revision>
  <dcterms:created xsi:type="dcterms:W3CDTF">2022-01-25T14:49:00Z</dcterms:created>
  <dcterms:modified xsi:type="dcterms:W3CDTF">2022-05-21T16:33:36Z</dcterms:modified>
</cp:coreProperties>
</file>