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6" r:id="rId9"/>
    <p:sldId id="265"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000" dirty="0"/>
              <a:t>Age Distribution   (n</a:t>
            </a:r>
            <a:r>
              <a:rPr lang="en-US" altLang="ja-JP" sz="2000" baseline="0" dirty="0"/>
              <a:t> = 1,269</a:t>
            </a:r>
            <a:r>
              <a:rPr lang="en-US" altLang="ja-JP" sz="2000" dirty="0"/>
              <a:t>)</a:t>
            </a:r>
            <a:endParaRPr lang="ja-JP" altLang="en-US" sz="20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4A-4370-8279-14A4EC490ED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04A-4370-8279-14A4EC490ED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04A-4370-8279-14A4EC490ED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04A-4370-8279-14A4EC490ED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04A-4370-8279-14A4EC490ED9}"/>
              </c:ext>
            </c:extLst>
          </c:dPt>
          <c:cat>
            <c:strRef>
              <c:f>Sheet1!$A$2:$A$6</c:f>
              <c:strCache>
                <c:ptCount val="5"/>
                <c:pt idx="0">
                  <c:v>65 to 74</c:v>
                </c:pt>
                <c:pt idx="1">
                  <c:v>75 to 84</c:v>
                </c:pt>
                <c:pt idx="2">
                  <c:v>85 or over</c:v>
                </c:pt>
                <c:pt idx="3">
                  <c:v>not clear</c:v>
                </c:pt>
                <c:pt idx="4">
                  <c:v>no answer</c:v>
                </c:pt>
              </c:strCache>
            </c:strRef>
          </c:cat>
          <c:val>
            <c:numRef>
              <c:f>Sheet1!$B$2:$B$6</c:f>
              <c:numCache>
                <c:formatCode>General</c:formatCode>
                <c:ptCount val="5"/>
                <c:pt idx="0">
                  <c:v>25.2</c:v>
                </c:pt>
                <c:pt idx="1">
                  <c:v>47</c:v>
                </c:pt>
                <c:pt idx="2">
                  <c:v>24</c:v>
                </c:pt>
                <c:pt idx="3">
                  <c:v>0.9</c:v>
                </c:pt>
                <c:pt idx="4">
                  <c:v>2.9</c:v>
                </c:pt>
              </c:numCache>
            </c:numRef>
          </c:val>
          <c:extLst>
            <c:ext xmlns:c16="http://schemas.microsoft.com/office/drawing/2014/chart" uri="{C3380CC4-5D6E-409C-BE32-E72D297353CC}">
              <c16:uniqueId val="{0000000A-304A-4370-8279-14A4EC490E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8137621870116958"/>
          <c:y val="0.91467715945320816"/>
          <c:w val="0.4372475625976609"/>
          <c:h val="8.53228405467918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800" dirty="0">
                <a:latin typeface="Gill Sans MT" panose="020B0502020104020203" pitchFamily="34" charset="0"/>
              </a:rPr>
              <a:t>Difficult Case  (%)     (n = 609)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Sheet1!$A$2:$A$3</c:f>
              <c:strCache>
                <c:ptCount val="2"/>
                <c:pt idx="0">
                  <c:v>Not consulted lawyers</c:v>
                </c:pt>
                <c:pt idx="1">
                  <c:v>Consulted Lawyers</c:v>
                </c:pt>
              </c:strCache>
            </c:strRef>
          </c:cat>
          <c:val>
            <c:numRef>
              <c:f>Sheet1!$B$2:$B$3</c:f>
              <c:numCache>
                <c:formatCode>General</c:formatCode>
                <c:ptCount val="2"/>
                <c:pt idx="0">
                  <c:v>83</c:v>
                </c:pt>
                <c:pt idx="1">
                  <c:v>15</c:v>
                </c:pt>
              </c:numCache>
            </c:numRef>
          </c:val>
          <c:extLst>
            <c:ext xmlns:c16="http://schemas.microsoft.com/office/drawing/2014/chart" uri="{C3380CC4-5D6E-409C-BE32-E72D297353CC}">
              <c16:uniqueId val="{00000000-586E-4106-828B-12BAA40ABAA8}"/>
            </c:ext>
          </c:extLst>
        </c:ser>
        <c:dLbls>
          <c:showLegendKey val="0"/>
          <c:showVal val="0"/>
          <c:showCatName val="0"/>
          <c:showSerName val="0"/>
          <c:showPercent val="0"/>
          <c:showBubbleSize val="0"/>
        </c:dLbls>
        <c:gapWidth val="182"/>
        <c:axId val="502730432"/>
        <c:axId val="502730760"/>
      </c:barChart>
      <c:catAx>
        <c:axId val="502730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730760"/>
        <c:crosses val="autoZero"/>
        <c:auto val="1"/>
        <c:lblAlgn val="ctr"/>
        <c:lblOffset val="100"/>
        <c:noMultiLvlLbl val="0"/>
      </c:catAx>
      <c:valAx>
        <c:axId val="502730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73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3200" dirty="0">
                <a:latin typeface="Gill Sans MT" panose="020B0502020104020203" pitchFamily="34" charset="0"/>
              </a:rPr>
              <a:t>The Most Difficult</a:t>
            </a:r>
            <a:r>
              <a:rPr lang="en-US" altLang="ja-JP" sz="3200" baseline="0" dirty="0">
                <a:latin typeface="Gill Sans MT" panose="020B0502020104020203" pitchFamily="34" charset="0"/>
              </a:rPr>
              <a:t> </a:t>
            </a:r>
            <a:r>
              <a:rPr lang="en-US" altLang="ja-JP" sz="3200" dirty="0">
                <a:latin typeface="Gill Sans MT" panose="020B0502020104020203" pitchFamily="34" charset="0"/>
              </a:rPr>
              <a:t>Case (%)     (n = 405)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Sheet1!$A$2:$A$3</c:f>
              <c:strCache>
                <c:ptCount val="2"/>
                <c:pt idx="0">
                  <c:v>Not consulted lawyers</c:v>
                </c:pt>
                <c:pt idx="1">
                  <c:v>Consulted Lawyers</c:v>
                </c:pt>
              </c:strCache>
            </c:strRef>
          </c:cat>
          <c:val>
            <c:numRef>
              <c:f>Sheet1!$B$2:$B$3</c:f>
              <c:numCache>
                <c:formatCode>General</c:formatCode>
                <c:ptCount val="2"/>
                <c:pt idx="0">
                  <c:v>70</c:v>
                </c:pt>
                <c:pt idx="1">
                  <c:v>29</c:v>
                </c:pt>
              </c:numCache>
            </c:numRef>
          </c:val>
          <c:extLst>
            <c:ext xmlns:c16="http://schemas.microsoft.com/office/drawing/2014/chart" uri="{C3380CC4-5D6E-409C-BE32-E72D297353CC}">
              <c16:uniqueId val="{00000000-A662-4D51-96C0-218F7C5557E0}"/>
            </c:ext>
          </c:extLst>
        </c:ser>
        <c:dLbls>
          <c:showLegendKey val="0"/>
          <c:showVal val="0"/>
          <c:showCatName val="0"/>
          <c:showSerName val="0"/>
          <c:showPercent val="0"/>
          <c:showBubbleSize val="0"/>
        </c:dLbls>
        <c:gapWidth val="182"/>
        <c:axId val="502730432"/>
        <c:axId val="502730760"/>
      </c:barChart>
      <c:catAx>
        <c:axId val="502730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730760"/>
        <c:crosses val="autoZero"/>
        <c:auto val="1"/>
        <c:lblAlgn val="ctr"/>
        <c:lblOffset val="100"/>
        <c:noMultiLvlLbl val="0"/>
      </c:catAx>
      <c:valAx>
        <c:axId val="502730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73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64184529223383E-2"/>
          <c:y val="2.3285521008032037E-2"/>
          <c:w val="0.95389951929152406"/>
          <c:h val="0.92195445095400042"/>
        </c:manualLayout>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numRef>
              <c:f>Sheet1!$A$2:$A$12</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cat>
          <c:val>
            <c:numRef>
              <c:f>Sheet1!$B$2:$B$12</c:f>
              <c:numCache>
                <c:formatCode>General</c:formatCode>
                <c:ptCount val="11"/>
                <c:pt idx="0">
                  <c:v>215</c:v>
                </c:pt>
                <c:pt idx="1">
                  <c:v>249</c:v>
                </c:pt>
                <c:pt idx="2">
                  <c:v>257</c:v>
                </c:pt>
                <c:pt idx="3">
                  <c:v>212</c:v>
                </c:pt>
                <c:pt idx="4">
                  <c:v>137</c:v>
                </c:pt>
                <c:pt idx="5">
                  <c:v>87</c:v>
                </c:pt>
                <c:pt idx="6">
                  <c:v>44</c:v>
                </c:pt>
                <c:pt idx="7">
                  <c:v>26</c:v>
                </c:pt>
                <c:pt idx="8">
                  <c:v>5</c:v>
                </c:pt>
                <c:pt idx="9">
                  <c:v>6</c:v>
                </c:pt>
                <c:pt idx="10">
                  <c:v>2</c:v>
                </c:pt>
              </c:numCache>
            </c:numRef>
          </c:val>
          <c:extLst>
            <c:ext xmlns:c16="http://schemas.microsoft.com/office/drawing/2014/chart" uri="{C3380CC4-5D6E-409C-BE32-E72D297353CC}">
              <c16:uniqueId val="{00000000-759B-4208-A9DF-075462129033}"/>
            </c:ext>
          </c:extLst>
        </c:ser>
        <c:dLbls>
          <c:showLegendKey val="0"/>
          <c:showVal val="0"/>
          <c:showCatName val="0"/>
          <c:showSerName val="0"/>
          <c:showPercent val="0"/>
          <c:showBubbleSize val="0"/>
        </c:dLbls>
        <c:gapWidth val="219"/>
        <c:overlap val="-27"/>
        <c:axId val="546113360"/>
        <c:axId val="546110080"/>
      </c:barChart>
      <c:catAx>
        <c:axId val="54611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6110080"/>
        <c:crosses val="autoZero"/>
        <c:auto val="1"/>
        <c:lblAlgn val="ctr"/>
        <c:lblOffset val="100"/>
        <c:noMultiLvlLbl val="0"/>
      </c:catAx>
      <c:valAx>
        <c:axId val="54611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6113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400" dirty="0"/>
              <a:t>Awareness of the Problems (n = 1,099)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Awareness of the Problems (n = 1,099)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EC-49CB-B631-7164B3DE63A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EC-49CB-B631-7164B3DE63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EC-49CB-B631-7164B3DE63A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8EC-49CB-B631-7164B3DE63A6}"/>
              </c:ext>
            </c:extLst>
          </c:dPt>
          <c:cat>
            <c:strRef>
              <c:f>Sheet1!$A$2:$A$5</c:f>
              <c:strCache>
                <c:ptCount val="4"/>
                <c:pt idx="0">
                  <c:v>aware</c:v>
                </c:pt>
                <c:pt idx="1">
                  <c:v>not aware</c:v>
                </c:pt>
                <c:pt idx="2">
                  <c:v>not clear </c:v>
                </c:pt>
                <c:pt idx="3">
                  <c:v>no answer</c:v>
                </c:pt>
              </c:strCache>
            </c:strRef>
          </c:cat>
          <c:val>
            <c:numRef>
              <c:f>Sheet1!$B$2:$B$5</c:f>
              <c:numCache>
                <c:formatCode>0.00%</c:formatCode>
                <c:ptCount val="4"/>
                <c:pt idx="0">
                  <c:v>0.26900000000000002</c:v>
                </c:pt>
                <c:pt idx="1">
                  <c:v>0.56200000000000006</c:v>
                </c:pt>
                <c:pt idx="2">
                  <c:v>7.9000000000000001E-2</c:v>
                </c:pt>
                <c:pt idx="3">
                  <c:v>8.8999999999999996E-2</c:v>
                </c:pt>
              </c:numCache>
            </c:numRef>
          </c:val>
          <c:extLst>
            <c:ext xmlns:c16="http://schemas.microsoft.com/office/drawing/2014/chart" uri="{C3380CC4-5D6E-409C-BE32-E72D297353CC}">
              <c16:uniqueId val="{00000008-F8EC-49CB-B631-7164B3DE63A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400" dirty="0"/>
              <a:t>Reasons for Not Consulting Others  (%)     (n = 296)</a:t>
            </a:r>
          </a:p>
        </c:rich>
      </c:tx>
      <c:layout>
        <c:manualLayout>
          <c:xMode val="edge"/>
          <c:yMode val="edge"/>
          <c:x val="0.20825912867552107"/>
          <c:y val="2.84413296291063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Sheet1!$A$2:$A$7</c:f>
              <c:strCache>
                <c:ptCount val="6"/>
                <c:pt idx="0">
                  <c:v>no answer</c:v>
                </c:pt>
                <c:pt idx="1">
                  <c:v>don't know</c:v>
                </c:pt>
                <c:pt idx="2">
                  <c:v>don't allow to contact with others</c:v>
                </c:pt>
                <c:pt idx="3">
                  <c:v>reluctant to contact with others</c:v>
                </c:pt>
                <c:pt idx="4">
                  <c:v>no one to rely on </c:v>
                </c:pt>
                <c:pt idx="5">
                  <c:v>want to keep problem to myself</c:v>
                </c:pt>
              </c:strCache>
            </c:strRef>
          </c:cat>
          <c:val>
            <c:numRef>
              <c:f>Sheet1!$B$2:$B$7</c:f>
              <c:numCache>
                <c:formatCode>General</c:formatCode>
                <c:ptCount val="6"/>
                <c:pt idx="0">
                  <c:v>8</c:v>
                </c:pt>
                <c:pt idx="1">
                  <c:v>17</c:v>
                </c:pt>
                <c:pt idx="2">
                  <c:v>8</c:v>
                </c:pt>
                <c:pt idx="3">
                  <c:v>16</c:v>
                </c:pt>
                <c:pt idx="4">
                  <c:v>25</c:v>
                </c:pt>
                <c:pt idx="5">
                  <c:v>41</c:v>
                </c:pt>
              </c:numCache>
            </c:numRef>
          </c:val>
          <c:extLst>
            <c:ext xmlns:c16="http://schemas.microsoft.com/office/drawing/2014/chart" uri="{C3380CC4-5D6E-409C-BE32-E72D297353CC}">
              <c16:uniqueId val="{00000000-A05B-420B-A3AD-72C04EDF426C}"/>
            </c:ext>
          </c:extLst>
        </c:ser>
        <c:dLbls>
          <c:showLegendKey val="0"/>
          <c:showVal val="0"/>
          <c:showCatName val="0"/>
          <c:showSerName val="0"/>
          <c:showPercent val="0"/>
          <c:showBubbleSize val="0"/>
        </c:dLbls>
        <c:gapWidth val="182"/>
        <c:axId val="501472568"/>
        <c:axId val="501473224"/>
      </c:barChart>
      <c:catAx>
        <c:axId val="501472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1473224"/>
        <c:crosses val="autoZero"/>
        <c:auto val="1"/>
        <c:lblAlgn val="ctr"/>
        <c:lblOffset val="100"/>
        <c:noMultiLvlLbl val="0"/>
      </c:catAx>
      <c:valAx>
        <c:axId val="501473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1472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000" dirty="0"/>
              <a:t>Process that Problems Became Tangible     (n = 1,269)</a:t>
            </a:r>
          </a:p>
        </c:rich>
      </c:tx>
      <c:layout>
        <c:manualLayout>
          <c:xMode val="edge"/>
          <c:yMode val="edge"/>
          <c:x val="0.23358369533322387"/>
          <c:y val="3.688840973220464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Process Problems Became Tangible (n = 1,269)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AA-4895-8480-A949DE1885E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6AA-4895-8480-A949DE1885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6AA-4895-8480-A949DE1885E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6AA-4895-8480-A949DE1885EB}"/>
              </c:ext>
            </c:extLst>
          </c:dPt>
          <c:cat>
            <c:strRef>
              <c:f>Sheet1!$A$2:$A$5</c:f>
              <c:strCache>
                <c:ptCount val="4"/>
                <c:pt idx="0">
                  <c:v>supporters except family members</c:v>
                </c:pt>
                <c:pt idx="1">
                  <c:v>family members of the elderly</c:v>
                </c:pt>
                <c:pt idx="2">
                  <c:v>the elderly themselves</c:v>
                </c:pt>
                <c:pt idx="3">
                  <c:v>others</c:v>
                </c:pt>
              </c:strCache>
            </c:strRef>
          </c:cat>
          <c:val>
            <c:numRef>
              <c:f>Sheet1!$B$2:$B$5</c:f>
              <c:numCache>
                <c:formatCode>General</c:formatCode>
                <c:ptCount val="4"/>
                <c:pt idx="0">
                  <c:v>49</c:v>
                </c:pt>
                <c:pt idx="1">
                  <c:v>16</c:v>
                </c:pt>
                <c:pt idx="2">
                  <c:v>12</c:v>
                </c:pt>
                <c:pt idx="3">
                  <c:v>23</c:v>
                </c:pt>
              </c:numCache>
            </c:numRef>
          </c:val>
          <c:extLst>
            <c:ext xmlns:c16="http://schemas.microsoft.com/office/drawing/2014/chart" uri="{C3380CC4-5D6E-409C-BE32-E72D297353CC}">
              <c16:uniqueId val="{00000008-26AA-4895-8480-A949DE1885E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000" dirty="0"/>
              <a:t>Sources of advice social </a:t>
            </a:r>
            <a:r>
              <a:rPr lang="en-US" altLang="ja-JP" sz="2000" b="0" i="0" u="none" strike="noStrike" kern="1200" spc="0" baseline="0" dirty="0">
                <a:solidFill>
                  <a:sysClr val="windowText" lastClr="000000">
                    <a:lumMod val="65000"/>
                    <a:lumOff val="35000"/>
                  </a:sysClr>
                </a:solidFill>
                <a:latin typeface="+mn-lt"/>
                <a:ea typeface="+mn-ea"/>
                <a:cs typeface="+mn-cs"/>
              </a:rPr>
              <a:t>caseworker</a:t>
            </a:r>
            <a:r>
              <a:rPr lang="en-US" altLang="ja-JP" sz="2000" dirty="0"/>
              <a:t>s sought for (%)    (n = 1,243)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1-C2BB-4539-BC73-A8E70F24930F}"/>
              </c:ext>
            </c:extLst>
          </c:dPt>
          <c:cat>
            <c:strRef>
              <c:f>Sheet1!$A$2:$A$8</c:f>
              <c:strCache>
                <c:ptCount val="7"/>
                <c:pt idx="0">
                  <c:v>Not consulted Lawyers</c:v>
                </c:pt>
                <c:pt idx="1">
                  <c:v>others</c:v>
                </c:pt>
                <c:pt idx="2">
                  <c:v>lawyers</c:v>
                </c:pt>
                <c:pt idx="3">
                  <c:v>other organization</c:v>
                </c:pt>
                <c:pt idx="4">
                  <c:v>medical expert</c:v>
                </c:pt>
                <c:pt idx="5">
                  <c:v>local government</c:v>
                </c:pt>
                <c:pt idx="6">
                  <c:v>boss or colleague</c:v>
                </c:pt>
              </c:strCache>
            </c:strRef>
          </c:cat>
          <c:val>
            <c:numRef>
              <c:f>Sheet1!$B$2:$B$8</c:f>
              <c:numCache>
                <c:formatCode>General</c:formatCode>
                <c:ptCount val="7"/>
                <c:pt idx="0">
                  <c:v>81</c:v>
                </c:pt>
                <c:pt idx="1">
                  <c:v>15</c:v>
                </c:pt>
                <c:pt idx="2">
                  <c:v>19</c:v>
                </c:pt>
                <c:pt idx="3">
                  <c:v>25</c:v>
                </c:pt>
                <c:pt idx="4">
                  <c:v>36</c:v>
                </c:pt>
                <c:pt idx="5">
                  <c:v>60</c:v>
                </c:pt>
                <c:pt idx="6">
                  <c:v>87</c:v>
                </c:pt>
              </c:numCache>
            </c:numRef>
          </c:val>
          <c:extLst>
            <c:ext xmlns:c16="http://schemas.microsoft.com/office/drawing/2014/chart" uri="{C3380CC4-5D6E-409C-BE32-E72D297353CC}">
              <c16:uniqueId val="{00000000-C2BB-4539-BC73-A8E70F24930F}"/>
            </c:ext>
          </c:extLst>
        </c:ser>
        <c:dLbls>
          <c:showLegendKey val="0"/>
          <c:showVal val="0"/>
          <c:showCatName val="0"/>
          <c:showSerName val="0"/>
          <c:showPercent val="0"/>
          <c:showBubbleSize val="0"/>
        </c:dLbls>
        <c:gapWidth val="182"/>
        <c:axId val="613704608"/>
        <c:axId val="613704936"/>
      </c:barChart>
      <c:catAx>
        <c:axId val="613704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3704936"/>
        <c:crosses val="autoZero"/>
        <c:auto val="1"/>
        <c:lblAlgn val="ctr"/>
        <c:lblOffset val="100"/>
        <c:noMultiLvlLbl val="0"/>
      </c:catAx>
      <c:valAx>
        <c:axId val="6137049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3704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000" dirty="0"/>
              <a:t>Reasons </a:t>
            </a:r>
            <a:r>
              <a:rPr lang="en-US" altLang="ja-JP" sz="2000" b="0" i="0" u="none" strike="noStrike" kern="1200" spc="0" baseline="0" dirty="0">
                <a:solidFill>
                  <a:sysClr val="windowText" lastClr="000000">
                    <a:lumMod val="65000"/>
                    <a:lumOff val="35000"/>
                  </a:sysClr>
                </a:solidFill>
                <a:latin typeface="+mn-lt"/>
                <a:ea typeface="+mn-ea"/>
                <a:cs typeface="+mn-cs"/>
              </a:rPr>
              <a:t>Caseworker</a:t>
            </a:r>
            <a:r>
              <a:rPr lang="en-US" altLang="ja-JP" sz="2000" dirty="0"/>
              <a:t>s Do</a:t>
            </a:r>
            <a:r>
              <a:rPr lang="en-US" altLang="ja-JP" sz="2000" baseline="0" dirty="0"/>
              <a:t> Not Consult Lawyers (%)    (n = 1,006)   </a:t>
            </a:r>
            <a:endParaRPr lang="en-US" altLang="ja-JP" sz="2000" dirty="0"/>
          </a:p>
        </c:rich>
      </c:tx>
      <c:layout>
        <c:manualLayout>
          <c:xMode val="edge"/>
          <c:yMode val="edge"/>
          <c:x val="0.18755410494511537"/>
          <c:y val="3.391250654177237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Sheet1!$A$2:$A$8</c:f>
              <c:strCache>
                <c:ptCount val="7"/>
                <c:pt idx="0">
                  <c:v>possible to resolve without lawyers</c:v>
                </c:pt>
                <c:pt idx="1">
                  <c:v>take time and effort</c:v>
                </c:pt>
                <c:pt idx="2">
                  <c:v>feel awkward in consulting lawyers</c:v>
                </c:pt>
                <c:pt idx="3">
                  <c:v>don’t know appropriate lawyers</c:v>
                </c:pt>
                <c:pt idx="4">
                  <c:v>cost too much</c:v>
                </c:pt>
                <c:pt idx="5">
                  <c:v>legal but not very important</c:v>
                </c:pt>
                <c:pt idx="6">
                  <c:v>not legal</c:v>
                </c:pt>
              </c:strCache>
            </c:strRef>
          </c:cat>
          <c:val>
            <c:numRef>
              <c:f>Sheet1!$B$2:$B$8</c:f>
              <c:numCache>
                <c:formatCode>General</c:formatCode>
                <c:ptCount val="7"/>
                <c:pt idx="0">
                  <c:v>4</c:v>
                </c:pt>
                <c:pt idx="1">
                  <c:v>12</c:v>
                </c:pt>
                <c:pt idx="2">
                  <c:v>13</c:v>
                </c:pt>
                <c:pt idx="3">
                  <c:v>13</c:v>
                </c:pt>
                <c:pt idx="4">
                  <c:v>16</c:v>
                </c:pt>
                <c:pt idx="5">
                  <c:v>27</c:v>
                </c:pt>
                <c:pt idx="6">
                  <c:v>36</c:v>
                </c:pt>
              </c:numCache>
            </c:numRef>
          </c:val>
          <c:extLst>
            <c:ext xmlns:c16="http://schemas.microsoft.com/office/drawing/2014/chart" uri="{C3380CC4-5D6E-409C-BE32-E72D297353CC}">
              <c16:uniqueId val="{00000000-BA75-4074-94CD-252E146137A2}"/>
            </c:ext>
          </c:extLst>
        </c:ser>
        <c:dLbls>
          <c:showLegendKey val="0"/>
          <c:showVal val="0"/>
          <c:showCatName val="0"/>
          <c:showSerName val="0"/>
          <c:showPercent val="0"/>
          <c:showBubbleSize val="0"/>
        </c:dLbls>
        <c:gapWidth val="182"/>
        <c:axId val="393677400"/>
        <c:axId val="393672808"/>
      </c:barChart>
      <c:catAx>
        <c:axId val="393677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93672808"/>
        <c:crosses val="autoZero"/>
        <c:auto val="1"/>
        <c:lblAlgn val="ctr"/>
        <c:lblOffset val="100"/>
        <c:noMultiLvlLbl val="0"/>
      </c:catAx>
      <c:valAx>
        <c:axId val="3936728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93677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000" dirty="0"/>
              <a:t>Meeting Chance to Get to Know Lawyers   (%)            (n =</a:t>
            </a:r>
            <a:r>
              <a:rPr lang="en-US" altLang="ja-JP" sz="2000" baseline="0" dirty="0"/>
              <a:t> 237</a:t>
            </a:r>
            <a:r>
              <a:rPr lang="en-US" altLang="ja-JP" sz="2000" dirty="0"/>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Informal route</c:v>
                </c:pt>
                <c:pt idx="1">
                  <c:v>local bar associations</c:v>
                </c:pt>
                <c:pt idx="2">
                  <c:v>case conference</c:v>
                </c:pt>
                <c:pt idx="3">
                  <c:v>Japan Legal Support Centre</c:v>
                </c:pt>
              </c:strCache>
            </c:strRef>
          </c:cat>
          <c:val>
            <c:numRef>
              <c:f>Sheet1!$B$2:$B$5</c:f>
              <c:numCache>
                <c:formatCode>General</c:formatCode>
                <c:ptCount val="4"/>
                <c:pt idx="0">
                  <c:v>40</c:v>
                </c:pt>
                <c:pt idx="1">
                  <c:v>7</c:v>
                </c:pt>
                <c:pt idx="2">
                  <c:v>15</c:v>
                </c:pt>
                <c:pt idx="3">
                  <c:v>29</c:v>
                </c:pt>
              </c:numCache>
            </c:numRef>
          </c:val>
          <c:extLst>
            <c:ext xmlns:c16="http://schemas.microsoft.com/office/drawing/2014/chart" uri="{C3380CC4-5D6E-409C-BE32-E72D297353CC}">
              <c16:uniqueId val="{00000000-DB79-4F84-86AA-30C79C3813F3}"/>
            </c:ext>
          </c:extLst>
        </c:ser>
        <c:dLbls>
          <c:showLegendKey val="0"/>
          <c:showVal val="0"/>
          <c:showCatName val="0"/>
          <c:showSerName val="0"/>
          <c:showPercent val="0"/>
          <c:showBubbleSize val="0"/>
        </c:dLbls>
        <c:gapWidth val="182"/>
        <c:axId val="486675320"/>
        <c:axId val="486671056"/>
      </c:barChart>
      <c:catAx>
        <c:axId val="486675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6671056"/>
        <c:crosses val="autoZero"/>
        <c:auto val="1"/>
        <c:lblAlgn val="ctr"/>
        <c:lblOffset val="100"/>
        <c:noMultiLvlLbl val="0"/>
      </c:catAx>
      <c:valAx>
        <c:axId val="486671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6675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400" dirty="0"/>
              <a:t>Not Difficult</a:t>
            </a:r>
            <a:r>
              <a:rPr lang="en-US" altLang="ja-JP" sz="2400" baseline="0" dirty="0"/>
              <a:t> but Not Simple </a:t>
            </a:r>
            <a:r>
              <a:rPr lang="en-US" altLang="ja-JP" sz="2400" dirty="0"/>
              <a:t>Case (%)     (n = 196)</a:t>
            </a:r>
          </a:p>
        </c:rich>
      </c:tx>
      <c:layout>
        <c:manualLayout>
          <c:xMode val="edge"/>
          <c:yMode val="edge"/>
          <c:x val="0.23063020873296464"/>
          <c:y val="3.198657428315868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rgbClr val="0070C0"/>
            </a:solidFill>
            <a:ln>
              <a:noFill/>
            </a:ln>
            <a:effectLst/>
          </c:spPr>
          <c:invertIfNegative val="0"/>
          <c:cat>
            <c:strRef>
              <c:f>Sheet1!$A$2:$A$3</c:f>
              <c:strCache>
                <c:ptCount val="2"/>
                <c:pt idx="0">
                  <c:v>Not consulted lawyers</c:v>
                </c:pt>
                <c:pt idx="1">
                  <c:v>Consulted Lawyers</c:v>
                </c:pt>
              </c:strCache>
            </c:strRef>
          </c:cat>
          <c:val>
            <c:numRef>
              <c:f>Sheet1!$B$2:$B$3</c:f>
              <c:numCache>
                <c:formatCode>General</c:formatCode>
                <c:ptCount val="2"/>
                <c:pt idx="0">
                  <c:v>88</c:v>
                </c:pt>
                <c:pt idx="1">
                  <c:v>10</c:v>
                </c:pt>
              </c:numCache>
            </c:numRef>
          </c:val>
          <c:extLst>
            <c:ext xmlns:c16="http://schemas.microsoft.com/office/drawing/2014/chart" uri="{C3380CC4-5D6E-409C-BE32-E72D297353CC}">
              <c16:uniqueId val="{00000000-7152-4908-9705-03FAD42AB6E8}"/>
            </c:ext>
          </c:extLst>
        </c:ser>
        <c:dLbls>
          <c:showLegendKey val="0"/>
          <c:showVal val="0"/>
          <c:showCatName val="0"/>
          <c:showSerName val="0"/>
          <c:showPercent val="0"/>
          <c:showBubbleSize val="0"/>
        </c:dLbls>
        <c:gapWidth val="182"/>
        <c:axId val="502730432"/>
        <c:axId val="502730760"/>
      </c:barChart>
      <c:catAx>
        <c:axId val="502730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730760"/>
        <c:crosses val="autoZero"/>
        <c:auto val="1"/>
        <c:lblAlgn val="ctr"/>
        <c:lblOffset val="100"/>
        <c:noMultiLvlLbl val="0"/>
      </c:catAx>
      <c:valAx>
        <c:axId val="502730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73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9FCEF5-57DF-4A56-BCFE-560E3FC94BAA}" type="doc">
      <dgm:prSet loTypeId="urn:microsoft.com/office/officeart/2005/8/layout/pyramid3" loCatId="pyramid" qsTypeId="urn:microsoft.com/office/officeart/2005/8/quickstyle/simple1" qsCatId="simple" csTypeId="urn:microsoft.com/office/officeart/2005/8/colors/accent1_2" csCatId="accent1" phldr="1"/>
      <dgm:spPr/>
    </dgm:pt>
    <dgm:pt modelId="{9EA28749-FE57-4CCD-BC3C-1650D5D7F390}">
      <dgm:prSet phldrT="[テキスト]"/>
      <dgm:spPr/>
      <dgm:t>
        <a:bodyPr/>
        <a:lstStyle/>
        <a:p>
          <a:r>
            <a:rPr kumimoji="1" lang="en-US" altLang="ja-JP" dirty="0"/>
            <a:t>broad range of supporters</a:t>
          </a:r>
          <a:endParaRPr kumimoji="1" lang="ja-JP" altLang="en-US" dirty="0"/>
        </a:p>
      </dgm:t>
    </dgm:pt>
    <dgm:pt modelId="{4E2C3603-2772-4248-812E-04F580B0733F}" type="parTrans" cxnId="{F15B6511-F7B8-43C4-927C-96A69D8BB6D0}">
      <dgm:prSet/>
      <dgm:spPr/>
      <dgm:t>
        <a:bodyPr/>
        <a:lstStyle/>
        <a:p>
          <a:endParaRPr kumimoji="1" lang="ja-JP" altLang="en-US"/>
        </a:p>
      </dgm:t>
    </dgm:pt>
    <dgm:pt modelId="{54B344D6-003B-4A50-B0FB-6F033BCC6627}" type="sibTrans" cxnId="{F15B6511-F7B8-43C4-927C-96A69D8BB6D0}">
      <dgm:prSet/>
      <dgm:spPr/>
      <dgm:t>
        <a:bodyPr/>
        <a:lstStyle/>
        <a:p>
          <a:endParaRPr kumimoji="1" lang="ja-JP" altLang="en-US"/>
        </a:p>
      </dgm:t>
    </dgm:pt>
    <dgm:pt modelId="{66000A2C-F05A-4238-97A0-57D276DABE76}">
      <dgm:prSet phldrT="[テキスト]"/>
      <dgm:spPr/>
      <dgm:t>
        <a:bodyPr/>
        <a:lstStyle/>
        <a:p>
          <a:r>
            <a:rPr kumimoji="1" lang="en-US" altLang="ja-JP" dirty="0"/>
            <a:t>local elderly care management </a:t>
          </a:r>
          <a:r>
            <a:rPr kumimoji="1" lang="en-US" altLang="ja-JP" dirty="0" err="1"/>
            <a:t>centres</a:t>
          </a:r>
          <a:endParaRPr kumimoji="1" lang="ja-JP" altLang="en-US" dirty="0"/>
        </a:p>
      </dgm:t>
    </dgm:pt>
    <dgm:pt modelId="{D04A9C3D-2901-4811-9027-222DD315D961}" type="parTrans" cxnId="{394CBDFF-0E28-48A6-94F6-A12DC1F3FEC2}">
      <dgm:prSet/>
      <dgm:spPr/>
      <dgm:t>
        <a:bodyPr/>
        <a:lstStyle/>
        <a:p>
          <a:endParaRPr kumimoji="1" lang="ja-JP" altLang="en-US"/>
        </a:p>
      </dgm:t>
    </dgm:pt>
    <dgm:pt modelId="{019D3BFD-8A24-4D7F-BDF3-8A8018D55890}" type="sibTrans" cxnId="{394CBDFF-0E28-48A6-94F6-A12DC1F3FEC2}">
      <dgm:prSet/>
      <dgm:spPr/>
      <dgm:t>
        <a:bodyPr/>
        <a:lstStyle/>
        <a:p>
          <a:endParaRPr kumimoji="1" lang="ja-JP" altLang="en-US"/>
        </a:p>
      </dgm:t>
    </dgm:pt>
    <dgm:pt modelId="{AD48ACD0-E316-4F02-8597-B8FDF5E267C2}">
      <dgm:prSet phldrT="[テキスト]"/>
      <dgm:spPr/>
      <dgm:t>
        <a:bodyPr/>
        <a:lstStyle/>
        <a:p>
          <a:r>
            <a:rPr kumimoji="1" lang="en-US" altLang="ja-JP" dirty="0"/>
            <a:t>lawyers</a:t>
          </a:r>
          <a:endParaRPr kumimoji="1" lang="ja-JP" altLang="en-US" dirty="0"/>
        </a:p>
      </dgm:t>
    </dgm:pt>
    <dgm:pt modelId="{CC7A727A-7B15-4633-BED1-279A206B32A2}" type="parTrans" cxnId="{3980248A-95F9-4BEF-AE1C-8A2F9665A204}">
      <dgm:prSet/>
      <dgm:spPr/>
      <dgm:t>
        <a:bodyPr/>
        <a:lstStyle/>
        <a:p>
          <a:endParaRPr kumimoji="1" lang="ja-JP" altLang="en-US"/>
        </a:p>
      </dgm:t>
    </dgm:pt>
    <dgm:pt modelId="{1DF045D9-077A-4B5D-845A-CCF43C5F6122}" type="sibTrans" cxnId="{3980248A-95F9-4BEF-AE1C-8A2F9665A204}">
      <dgm:prSet/>
      <dgm:spPr/>
      <dgm:t>
        <a:bodyPr/>
        <a:lstStyle/>
        <a:p>
          <a:endParaRPr kumimoji="1" lang="ja-JP" altLang="en-US"/>
        </a:p>
      </dgm:t>
    </dgm:pt>
    <dgm:pt modelId="{94EE2FBF-E5FF-4116-B77E-AA677453DEB0}" type="pres">
      <dgm:prSet presAssocID="{E79FCEF5-57DF-4A56-BCFE-560E3FC94BAA}" presName="Name0" presStyleCnt="0">
        <dgm:presLayoutVars>
          <dgm:dir/>
          <dgm:animLvl val="lvl"/>
          <dgm:resizeHandles val="exact"/>
        </dgm:presLayoutVars>
      </dgm:prSet>
      <dgm:spPr/>
    </dgm:pt>
    <dgm:pt modelId="{BE22BA1A-F1F7-41B9-AE47-39660A2C19D4}" type="pres">
      <dgm:prSet presAssocID="{9EA28749-FE57-4CCD-BC3C-1650D5D7F390}" presName="Name8" presStyleCnt="0"/>
      <dgm:spPr/>
    </dgm:pt>
    <dgm:pt modelId="{EDCA70BB-AED0-49BD-A239-A79C52C5D20E}" type="pres">
      <dgm:prSet presAssocID="{9EA28749-FE57-4CCD-BC3C-1650D5D7F390}" presName="level" presStyleLbl="node1" presStyleIdx="0" presStyleCnt="3" custScaleY="57402">
        <dgm:presLayoutVars>
          <dgm:chMax val="1"/>
          <dgm:bulletEnabled val="1"/>
        </dgm:presLayoutVars>
      </dgm:prSet>
      <dgm:spPr/>
    </dgm:pt>
    <dgm:pt modelId="{48828A89-EA3A-4D04-9E1D-C91E6A3D0CAF}" type="pres">
      <dgm:prSet presAssocID="{9EA28749-FE57-4CCD-BC3C-1650D5D7F390}" presName="levelTx" presStyleLbl="revTx" presStyleIdx="0" presStyleCnt="0">
        <dgm:presLayoutVars>
          <dgm:chMax val="1"/>
          <dgm:bulletEnabled val="1"/>
        </dgm:presLayoutVars>
      </dgm:prSet>
      <dgm:spPr/>
    </dgm:pt>
    <dgm:pt modelId="{B80CD038-D7D3-42F0-A3C0-7D2CE1E75FBB}" type="pres">
      <dgm:prSet presAssocID="{66000A2C-F05A-4238-97A0-57D276DABE76}" presName="Name8" presStyleCnt="0"/>
      <dgm:spPr/>
    </dgm:pt>
    <dgm:pt modelId="{4865EE9A-3AF3-4F66-BBD3-7B44ABCAEF9E}" type="pres">
      <dgm:prSet presAssocID="{66000A2C-F05A-4238-97A0-57D276DABE76}" presName="level" presStyleLbl="node1" presStyleIdx="1" presStyleCnt="3">
        <dgm:presLayoutVars>
          <dgm:chMax val="1"/>
          <dgm:bulletEnabled val="1"/>
        </dgm:presLayoutVars>
      </dgm:prSet>
      <dgm:spPr/>
    </dgm:pt>
    <dgm:pt modelId="{C7D271EF-5FAE-4DE5-BD0F-29A43BB19102}" type="pres">
      <dgm:prSet presAssocID="{66000A2C-F05A-4238-97A0-57D276DABE76}" presName="levelTx" presStyleLbl="revTx" presStyleIdx="0" presStyleCnt="0">
        <dgm:presLayoutVars>
          <dgm:chMax val="1"/>
          <dgm:bulletEnabled val="1"/>
        </dgm:presLayoutVars>
      </dgm:prSet>
      <dgm:spPr/>
    </dgm:pt>
    <dgm:pt modelId="{C22D0622-6F7B-4E2C-BA96-597480FF6203}" type="pres">
      <dgm:prSet presAssocID="{AD48ACD0-E316-4F02-8597-B8FDF5E267C2}" presName="Name8" presStyleCnt="0"/>
      <dgm:spPr/>
    </dgm:pt>
    <dgm:pt modelId="{0DCEF31D-6E5A-4153-8358-1B8416F72444}" type="pres">
      <dgm:prSet presAssocID="{AD48ACD0-E316-4F02-8597-B8FDF5E267C2}" presName="level" presStyleLbl="node1" presStyleIdx="2" presStyleCnt="3">
        <dgm:presLayoutVars>
          <dgm:chMax val="1"/>
          <dgm:bulletEnabled val="1"/>
        </dgm:presLayoutVars>
      </dgm:prSet>
      <dgm:spPr/>
    </dgm:pt>
    <dgm:pt modelId="{9ABA3445-07AC-44CE-8E84-EE7915D9A5CC}" type="pres">
      <dgm:prSet presAssocID="{AD48ACD0-E316-4F02-8597-B8FDF5E267C2}" presName="levelTx" presStyleLbl="revTx" presStyleIdx="0" presStyleCnt="0">
        <dgm:presLayoutVars>
          <dgm:chMax val="1"/>
          <dgm:bulletEnabled val="1"/>
        </dgm:presLayoutVars>
      </dgm:prSet>
      <dgm:spPr/>
    </dgm:pt>
  </dgm:ptLst>
  <dgm:cxnLst>
    <dgm:cxn modelId="{F15B6511-F7B8-43C4-927C-96A69D8BB6D0}" srcId="{E79FCEF5-57DF-4A56-BCFE-560E3FC94BAA}" destId="{9EA28749-FE57-4CCD-BC3C-1650D5D7F390}" srcOrd="0" destOrd="0" parTransId="{4E2C3603-2772-4248-812E-04F580B0733F}" sibTransId="{54B344D6-003B-4A50-B0FB-6F033BCC6627}"/>
    <dgm:cxn modelId="{86EF9719-17FA-49E1-AAAA-BB9A2A50F027}" type="presOf" srcId="{E79FCEF5-57DF-4A56-BCFE-560E3FC94BAA}" destId="{94EE2FBF-E5FF-4116-B77E-AA677453DEB0}" srcOrd="0" destOrd="0" presId="urn:microsoft.com/office/officeart/2005/8/layout/pyramid3"/>
    <dgm:cxn modelId="{426AE221-75FF-4E68-A34B-842AC3A8743F}" type="presOf" srcId="{66000A2C-F05A-4238-97A0-57D276DABE76}" destId="{4865EE9A-3AF3-4F66-BBD3-7B44ABCAEF9E}" srcOrd="0" destOrd="0" presId="urn:microsoft.com/office/officeart/2005/8/layout/pyramid3"/>
    <dgm:cxn modelId="{34ED7084-15ED-4206-819D-E96A6517607D}" type="presOf" srcId="{66000A2C-F05A-4238-97A0-57D276DABE76}" destId="{C7D271EF-5FAE-4DE5-BD0F-29A43BB19102}" srcOrd="1" destOrd="0" presId="urn:microsoft.com/office/officeart/2005/8/layout/pyramid3"/>
    <dgm:cxn modelId="{3980248A-95F9-4BEF-AE1C-8A2F9665A204}" srcId="{E79FCEF5-57DF-4A56-BCFE-560E3FC94BAA}" destId="{AD48ACD0-E316-4F02-8597-B8FDF5E267C2}" srcOrd="2" destOrd="0" parTransId="{CC7A727A-7B15-4633-BED1-279A206B32A2}" sibTransId="{1DF045D9-077A-4B5D-845A-CCF43C5F6122}"/>
    <dgm:cxn modelId="{17046994-C8E6-452A-9CC1-9C20CF287CE8}" type="presOf" srcId="{9EA28749-FE57-4CCD-BC3C-1650D5D7F390}" destId="{EDCA70BB-AED0-49BD-A239-A79C52C5D20E}" srcOrd="0" destOrd="0" presId="urn:microsoft.com/office/officeart/2005/8/layout/pyramid3"/>
    <dgm:cxn modelId="{4F1DC7B8-BE88-4BBE-8170-F80E07F477DA}" type="presOf" srcId="{AD48ACD0-E316-4F02-8597-B8FDF5E267C2}" destId="{0DCEF31D-6E5A-4153-8358-1B8416F72444}" srcOrd="0" destOrd="0" presId="urn:microsoft.com/office/officeart/2005/8/layout/pyramid3"/>
    <dgm:cxn modelId="{39085DC3-51AC-4181-84F3-8E1408C89B9B}" type="presOf" srcId="{AD48ACD0-E316-4F02-8597-B8FDF5E267C2}" destId="{9ABA3445-07AC-44CE-8E84-EE7915D9A5CC}" srcOrd="1" destOrd="0" presId="urn:microsoft.com/office/officeart/2005/8/layout/pyramid3"/>
    <dgm:cxn modelId="{7B4288DB-840D-438E-B1FA-B244200C8DBB}" type="presOf" srcId="{9EA28749-FE57-4CCD-BC3C-1650D5D7F390}" destId="{48828A89-EA3A-4D04-9E1D-C91E6A3D0CAF}" srcOrd="1" destOrd="0" presId="urn:microsoft.com/office/officeart/2005/8/layout/pyramid3"/>
    <dgm:cxn modelId="{394CBDFF-0E28-48A6-94F6-A12DC1F3FEC2}" srcId="{E79FCEF5-57DF-4A56-BCFE-560E3FC94BAA}" destId="{66000A2C-F05A-4238-97A0-57D276DABE76}" srcOrd="1" destOrd="0" parTransId="{D04A9C3D-2901-4811-9027-222DD315D961}" sibTransId="{019D3BFD-8A24-4D7F-BDF3-8A8018D55890}"/>
    <dgm:cxn modelId="{7FE274D9-5CA1-45B8-A4BD-844B4A898148}" type="presParOf" srcId="{94EE2FBF-E5FF-4116-B77E-AA677453DEB0}" destId="{BE22BA1A-F1F7-41B9-AE47-39660A2C19D4}" srcOrd="0" destOrd="0" presId="urn:microsoft.com/office/officeart/2005/8/layout/pyramid3"/>
    <dgm:cxn modelId="{47A309FA-A6E7-4616-B529-8E706D930314}" type="presParOf" srcId="{BE22BA1A-F1F7-41B9-AE47-39660A2C19D4}" destId="{EDCA70BB-AED0-49BD-A239-A79C52C5D20E}" srcOrd="0" destOrd="0" presId="urn:microsoft.com/office/officeart/2005/8/layout/pyramid3"/>
    <dgm:cxn modelId="{B150FCF8-CCB2-4058-B2C2-7003DB94AB15}" type="presParOf" srcId="{BE22BA1A-F1F7-41B9-AE47-39660A2C19D4}" destId="{48828A89-EA3A-4D04-9E1D-C91E6A3D0CAF}" srcOrd="1" destOrd="0" presId="urn:microsoft.com/office/officeart/2005/8/layout/pyramid3"/>
    <dgm:cxn modelId="{79DE20F4-E0F8-4B87-869B-860C53ED54FC}" type="presParOf" srcId="{94EE2FBF-E5FF-4116-B77E-AA677453DEB0}" destId="{B80CD038-D7D3-42F0-A3C0-7D2CE1E75FBB}" srcOrd="1" destOrd="0" presId="urn:microsoft.com/office/officeart/2005/8/layout/pyramid3"/>
    <dgm:cxn modelId="{605071B1-525A-487F-98E7-271032FB2D9D}" type="presParOf" srcId="{B80CD038-D7D3-42F0-A3C0-7D2CE1E75FBB}" destId="{4865EE9A-3AF3-4F66-BBD3-7B44ABCAEF9E}" srcOrd="0" destOrd="0" presId="urn:microsoft.com/office/officeart/2005/8/layout/pyramid3"/>
    <dgm:cxn modelId="{32DA8D86-6178-42B0-83F2-2544F8865D88}" type="presParOf" srcId="{B80CD038-D7D3-42F0-A3C0-7D2CE1E75FBB}" destId="{C7D271EF-5FAE-4DE5-BD0F-29A43BB19102}" srcOrd="1" destOrd="0" presId="urn:microsoft.com/office/officeart/2005/8/layout/pyramid3"/>
    <dgm:cxn modelId="{03E8294A-C18E-4F04-B029-4B21EC6DA635}" type="presParOf" srcId="{94EE2FBF-E5FF-4116-B77E-AA677453DEB0}" destId="{C22D0622-6F7B-4E2C-BA96-597480FF6203}" srcOrd="2" destOrd="0" presId="urn:microsoft.com/office/officeart/2005/8/layout/pyramid3"/>
    <dgm:cxn modelId="{6C867182-9552-472C-A433-69CE8D8C5470}" type="presParOf" srcId="{C22D0622-6F7B-4E2C-BA96-597480FF6203}" destId="{0DCEF31D-6E5A-4153-8358-1B8416F72444}" srcOrd="0" destOrd="0" presId="urn:microsoft.com/office/officeart/2005/8/layout/pyramid3"/>
    <dgm:cxn modelId="{20066E58-CFCE-42BC-9DF5-908F309AB72A}" type="presParOf" srcId="{C22D0622-6F7B-4E2C-BA96-597480FF6203}" destId="{9ABA3445-07AC-44CE-8E84-EE7915D9A5C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A70BB-AED0-49BD-A239-A79C52C5D20E}">
      <dsp:nvSpPr>
        <dsp:cNvPr id="0" name=""/>
        <dsp:cNvSpPr/>
      </dsp:nvSpPr>
      <dsp:spPr>
        <a:xfrm rot="10800000">
          <a:off x="0" y="0"/>
          <a:ext cx="8545188" cy="914911"/>
        </a:xfrm>
        <a:prstGeom prst="trapezoid">
          <a:avLst>
            <a:gd name="adj" fmla="val 10414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kumimoji="1" lang="en-US" altLang="ja-JP" sz="3900" kern="1200" dirty="0"/>
            <a:t>broad range of supporters</a:t>
          </a:r>
          <a:endParaRPr kumimoji="1" lang="ja-JP" altLang="en-US" sz="3900" kern="1200" dirty="0"/>
        </a:p>
      </dsp:txBody>
      <dsp:txXfrm rot="-10800000">
        <a:off x="1495408" y="0"/>
        <a:ext cx="5554372" cy="914911"/>
      </dsp:txXfrm>
    </dsp:sp>
    <dsp:sp modelId="{4865EE9A-3AF3-4F66-BBD3-7B44ABCAEF9E}">
      <dsp:nvSpPr>
        <dsp:cNvPr id="0" name=""/>
        <dsp:cNvSpPr/>
      </dsp:nvSpPr>
      <dsp:spPr>
        <a:xfrm rot="10800000">
          <a:off x="952811" y="914911"/>
          <a:ext cx="6639566" cy="1593867"/>
        </a:xfrm>
        <a:prstGeom prst="trapezoid">
          <a:avLst>
            <a:gd name="adj" fmla="val 10414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kumimoji="1" lang="en-US" altLang="ja-JP" sz="3900" kern="1200" dirty="0"/>
            <a:t>local elderly care management </a:t>
          </a:r>
          <a:r>
            <a:rPr kumimoji="1" lang="en-US" altLang="ja-JP" sz="3900" kern="1200" dirty="0" err="1"/>
            <a:t>centres</a:t>
          </a:r>
          <a:endParaRPr kumimoji="1" lang="ja-JP" altLang="en-US" sz="3900" kern="1200" dirty="0"/>
        </a:p>
      </dsp:txBody>
      <dsp:txXfrm rot="-10800000">
        <a:off x="2114735" y="914911"/>
        <a:ext cx="4315718" cy="1593867"/>
      </dsp:txXfrm>
    </dsp:sp>
    <dsp:sp modelId="{0DCEF31D-6E5A-4153-8358-1B8416F72444}">
      <dsp:nvSpPr>
        <dsp:cNvPr id="0" name=""/>
        <dsp:cNvSpPr/>
      </dsp:nvSpPr>
      <dsp:spPr>
        <a:xfrm rot="10800000">
          <a:off x="2612702" y="2508779"/>
          <a:ext cx="3319783" cy="1593867"/>
        </a:xfrm>
        <a:prstGeom prst="trapezoid">
          <a:avLst>
            <a:gd name="adj" fmla="val 10414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kumimoji="1" lang="en-US" altLang="ja-JP" sz="3900" kern="1200" dirty="0"/>
            <a:t>lawyers</a:t>
          </a:r>
          <a:endParaRPr kumimoji="1" lang="ja-JP" altLang="en-US" sz="3900" kern="1200" dirty="0"/>
        </a:p>
      </dsp:txBody>
      <dsp:txXfrm rot="-10800000">
        <a:off x="2612702" y="2508779"/>
        <a:ext cx="3319783" cy="159386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60C6404-AD6E-4860-8E75-697CA40B95DA}" type="datetimeFigureOut">
              <a:rPr lang="en-US" dirty="0"/>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583436" y="3143250"/>
            <a:ext cx="4270248" cy="25967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4F7D4976-E339-4826-83B7-FBD03F55ECF8}" type="datetimeFigureOut">
              <a:rPr lang="en-US" dirty="0"/>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p>
            <a:fld id="{D1BE4249-C0D0-4B06-8692-E8BB871AF643}" type="datetimeFigureOut">
              <a:rPr lang="en-US" dirty="0"/>
              <a:t>5/5/2018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5/5/2018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5/5/2018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kumimoji="1"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C0DCAE-3D20-4A5B-B8B0-51732FCBD58F}"/>
              </a:ext>
            </a:extLst>
          </p:cNvPr>
          <p:cNvSpPr>
            <a:spLocks noGrp="1"/>
          </p:cNvSpPr>
          <p:nvPr>
            <p:ph type="ctrTitle"/>
          </p:nvPr>
        </p:nvSpPr>
        <p:spPr>
          <a:xfrm>
            <a:off x="1600200" y="1958273"/>
            <a:ext cx="8991600" cy="2074391"/>
          </a:xfrm>
        </p:spPr>
        <p:txBody>
          <a:bodyPr/>
          <a:lstStyle/>
          <a:p>
            <a:r>
              <a:rPr lang="en-US" altLang="ja-JP" dirty="0"/>
              <a:t>Legal NEEDS SURVEY                  Of the Elderly People</a:t>
            </a:r>
            <a:endParaRPr kumimoji="1" lang="ja-JP" altLang="en-US" dirty="0"/>
          </a:p>
        </p:txBody>
      </p:sp>
      <p:sp>
        <p:nvSpPr>
          <p:cNvPr id="3" name="字幕 2">
            <a:extLst>
              <a:ext uri="{FF2B5EF4-FFF2-40B4-BE49-F238E27FC236}">
                <a16:creationId xmlns:a16="http://schemas.microsoft.com/office/drawing/2014/main" id="{356ED091-6FB7-4D49-8BC0-338B5CB8E2FD}"/>
              </a:ext>
            </a:extLst>
          </p:cNvPr>
          <p:cNvSpPr>
            <a:spLocks noGrp="1"/>
          </p:cNvSpPr>
          <p:nvPr>
            <p:ph type="subTitle" idx="1"/>
          </p:nvPr>
        </p:nvSpPr>
        <p:spPr>
          <a:xfrm>
            <a:off x="2695194" y="4352543"/>
            <a:ext cx="6801612" cy="1449445"/>
          </a:xfrm>
        </p:spPr>
        <p:txBody>
          <a:bodyPr/>
          <a:lstStyle/>
          <a:p>
            <a:r>
              <a:rPr kumimoji="1" lang="en-US" altLang="ja-JP" dirty="0"/>
              <a:t>Conducted by Japan Federation of Bar Associations (JFBA)       in 2016 and 2017</a:t>
            </a:r>
            <a:endParaRPr lang="en-US" altLang="ja-JP" dirty="0"/>
          </a:p>
          <a:p>
            <a:r>
              <a:rPr kumimoji="1" lang="en-US" altLang="ja-JP" dirty="0"/>
              <a:t>Tomoki Ikenaga, Chie</a:t>
            </a:r>
            <a:r>
              <a:rPr lang="en-US" altLang="ja-JP" dirty="0"/>
              <a:t>f of the JFBA Survey Team </a:t>
            </a:r>
            <a:endParaRPr kumimoji="1" lang="en-US" altLang="ja-JP" dirty="0"/>
          </a:p>
        </p:txBody>
      </p:sp>
    </p:spTree>
    <p:extLst>
      <p:ext uri="{BB962C8B-B14F-4D97-AF65-F5344CB8AC3E}">
        <p14:creationId xmlns:p14="http://schemas.microsoft.com/office/powerpoint/2010/main" val="4286827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ED2D59-652C-41F7-B7BA-4F1CB21D81E4}"/>
              </a:ext>
            </a:extLst>
          </p:cNvPr>
          <p:cNvSpPr>
            <a:spLocks noGrp="1"/>
          </p:cNvSpPr>
          <p:nvPr>
            <p:ph type="title"/>
          </p:nvPr>
        </p:nvSpPr>
        <p:spPr>
          <a:xfrm>
            <a:off x="2231136" y="231768"/>
            <a:ext cx="7729728" cy="755460"/>
          </a:xfrm>
        </p:spPr>
        <p:txBody>
          <a:bodyPr>
            <a:normAutofit fontScale="90000"/>
          </a:bodyPr>
          <a:lstStyle/>
          <a:p>
            <a:br>
              <a:rPr lang="en-GB" altLang="ja-JP" sz="2700" dirty="0"/>
            </a:br>
            <a:r>
              <a:rPr lang="en-GB" altLang="ja-JP" sz="2700" dirty="0"/>
              <a:t>Process that Problems Became Tangible</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1739C358-01BB-47AC-8734-16C992CE1F4D}"/>
              </a:ext>
            </a:extLst>
          </p:cNvPr>
          <p:cNvSpPr>
            <a:spLocks noGrp="1"/>
          </p:cNvSpPr>
          <p:nvPr>
            <p:ph idx="1"/>
          </p:nvPr>
        </p:nvSpPr>
        <p:spPr/>
        <p:txBody>
          <a:bodyPr/>
          <a:lstStyle/>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CD0F6096-8AF7-406C-9376-0119E046AB2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F9882D2A-877D-4B9F-958D-53E79A911CCF}"/>
              </a:ext>
            </a:extLst>
          </p:cNvPr>
          <p:cNvGraphicFramePr/>
          <p:nvPr>
            <p:extLst>
              <p:ext uri="{D42A27DB-BD31-4B8C-83A1-F6EECF244321}">
                <p14:modId xmlns:p14="http://schemas.microsoft.com/office/powerpoint/2010/main" val="1147311187"/>
              </p:ext>
            </p:extLst>
          </p:nvPr>
        </p:nvGraphicFramePr>
        <p:xfrm>
          <a:off x="1213805" y="1218995"/>
          <a:ext cx="9896560" cy="530317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04CD0F61-9318-46C9-A90D-05D6EADF8519}"/>
              </a:ext>
            </a:extLst>
          </p:cNvPr>
          <p:cNvSpPr>
            <a:spLocks noChangeArrowheads="1"/>
          </p:cNvSpPr>
          <p:nvPr/>
        </p:nvSpPr>
        <p:spPr bwMode="auto">
          <a:xfrm>
            <a:off x="0" y="333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013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CA4B18-D002-44DB-BE40-4DA08869B295}"/>
              </a:ext>
            </a:extLst>
          </p:cNvPr>
          <p:cNvSpPr>
            <a:spLocks noGrp="1"/>
          </p:cNvSpPr>
          <p:nvPr>
            <p:ph type="title"/>
          </p:nvPr>
        </p:nvSpPr>
        <p:spPr>
          <a:xfrm>
            <a:off x="2231136" y="469337"/>
            <a:ext cx="7729728" cy="1149899"/>
          </a:xfrm>
        </p:spPr>
        <p:txBody>
          <a:bodyPr>
            <a:normAutofit fontScale="90000"/>
          </a:bodyPr>
          <a:lstStyle/>
          <a:p>
            <a:br>
              <a:rPr lang="en-GB" altLang="ja-JP" sz="3600" dirty="0"/>
            </a:br>
            <a:r>
              <a:rPr lang="en-GB" altLang="ja-JP" sz="3600" dirty="0"/>
              <a:t>Use of Lawyers</a:t>
            </a:r>
            <a:br>
              <a:rPr lang="en-GB" altLang="ja-JP" sz="3600" dirty="0"/>
            </a:br>
            <a:r>
              <a:rPr lang="en-GB" altLang="ja-JP" sz="2200" dirty="0"/>
              <a:t>- Flow Leading to Consultation by Lawyers -</a:t>
            </a:r>
            <a:br>
              <a:rPr lang="ja-JP" altLang="ja-JP" sz="2200" dirty="0"/>
            </a:br>
            <a:endParaRPr kumimoji="1" lang="ja-JP" altLang="en-US" sz="2200" dirty="0"/>
          </a:p>
        </p:txBody>
      </p:sp>
      <p:sp>
        <p:nvSpPr>
          <p:cNvPr id="3" name="コンテンツ プレースホルダー 2">
            <a:extLst>
              <a:ext uri="{FF2B5EF4-FFF2-40B4-BE49-F238E27FC236}">
                <a16:creationId xmlns:a16="http://schemas.microsoft.com/office/drawing/2014/main" id="{43613360-5A0F-4F29-B24A-1F0C28CC472F}"/>
              </a:ext>
            </a:extLst>
          </p:cNvPr>
          <p:cNvSpPr>
            <a:spLocks noGrp="1"/>
          </p:cNvSpPr>
          <p:nvPr>
            <p:ph idx="1"/>
          </p:nvPr>
        </p:nvSpPr>
        <p:spPr/>
        <p:txBody>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0A4ADA7E-A579-481C-92B5-8D005679ABC4}"/>
              </a:ext>
            </a:extLst>
          </p:cNvPr>
          <p:cNvSpPr>
            <a:spLocks noChangeArrowheads="1"/>
          </p:cNvSpPr>
          <p:nvPr/>
        </p:nvSpPr>
        <p:spPr bwMode="auto">
          <a:xfrm>
            <a:off x="3018328" y="105489"/>
            <a:ext cx="365760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図表 4">
            <a:extLst>
              <a:ext uri="{FF2B5EF4-FFF2-40B4-BE49-F238E27FC236}">
                <a16:creationId xmlns:a16="http://schemas.microsoft.com/office/drawing/2014/main" id="{04E6FFE1-E0D7-4C11-BAD7-C135FC7C622F}"/>
              </a:ext>
            </a:extLst>
          </p:cNvPr>
          <p:cNvGraphicFramePr/>
          <p:nvPr>
            <p:extLst>
              <p:ext uri="{D42A27DB-BD31-4B8C-83A1-F6EECF244321}">
                <p14:modId xmlns:p14="http://schemas.microsoft.com/office/powerpoint/2010/main" val="135803641"/>
              </p:ext>
            </p:extLst>
          </p:nvPr>
        </p:nvGraphicFramePr>
        <p:xfrm>
          <a:off x="1853076" y="2006829"/>
          <a:ext cx="8545189" cy="4102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3">
            <a:extLst>
              <a:ext uri="{FF2B5EF4-FFF2-40B4-BE49-F238E27FC236}">
                <a16:creationId xmlns:a16="http://schemas.microsoft.com/office/drawing/2014/main" id="{E98D8410-7AB1-498C-BAB4-BF7919858B20}"/>
              </a:ext>
            </a:extLst>
          </p:cNvPr>
          <p:cNvSpPr>
            <a:spLocks noChangeArrowheads="1"/>
          </p:cNvSpPr>
          <p:nvPr/>
        </p:nvSpPr>
        <p:spPr bwMode="auto">
          <a:xfrm>
            <a:off x="0" y="1619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
        <p:nvSpPr>
          <p:cNvPr id="7" name="矢印: 下 6">
            <a:extLst>
              <a:ext uri="{FF2B5EF4-FFF2-40B4-BE49-F238E27FC236}">
                <a16:creationId xmlns:a16="http://schemas.microsoft.com/office/drawing/2014/main" id="{F19A6369-6A87-4282-AC6B-7A5E0294BC58}"/>
              </a:ext>
            </a:extLst>
          </p:cNvPr>
          <p:cNvSpPr/>
          <p:nvPr/>
        </p:nvSpPr>
        <p:spPr>
          <a:xfrm>
            <a:off x="10163596" y="2751294"/>
            <a:ext cx="281900" cy="32287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533863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41D8F6-1E45-4468-8AFF-6D50429C2CC7}"/>
              </a:ext>
            </a:extLst>
          </p:cNvPr>
          <p:cNvSpPr>
            <a:spLocks noGrp="1"/>
          </p:cNvSpPr>
          <p:nvPr>
            <p:ph type="title"/>
          </p:nvPr>
        </p:nvSpPr>
        <p:spPr>
          <a:xfrm>
            <a:off x="2231136" y="254908"/>
            <a:ext cx="7729728" cy="521927"/>
          </a:xfrm>
        </p:spPr>
        <p:txBody>
          <a:bodyPr>
            <a:normAutofit fontScale="90000"/>
          </a:bodyPr>
          <a:lstStyle/>
          <a:p>
            <a:br>
              <a:rPr lang="en-GB" altLang="ja-JP" sz="3600" dirty="0"/>
            </a:br>
            <a:r>
              <a:rPr lang="en-GB" altLang="ja-JP" sz="3600" dirty="0"/>
              <a:t>Use of Lawyers</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4E7B3368-1C52-46D5-A1F4-CAB425C61242}"/>
              </a:ext>
            </a:extLst>
          </p:cNvPr>
          <p:cNvSpPr>
            <a:spLocks noGrp="1"/>
          </p:cNvSpPr>
          <p:nvPr>
            <p:ph idx="1"/>
          </p:nvPr>
        </p:nvSpPr>
        <p:spPr/>
        <p:txBody>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F8C7FDF6-6B5B-49BA-9728-DEDCB2FC1F5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3F415A02-72A6-498D-B557-CBD2651F2CC8}"/>
              </a:ext>
            </a:extLst>
          </p:cNvPr>
          <p:cNvGraphicFramePr/>
          <p:nvPr>
            <p:extLst>
              <p:ext uri="{D42A27DB-BD31-4B8C-83A1-F6EECF244321}">
                <p14:modId xmlns:p14="http://schemas.microsoft.com/office/powerpoint/2010/main" val="1306585264"/>
              </p:ext>
            </p:extLst>
          </p:nvPr>
        </p:nvGraphicFramePr>
        <p:xfrm>
          <a:off x="598811" y="1031743"/>
          <a:ext cx="10786683" cy="557134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484F34F6-0944-46A3-A5B9-8466C3D81CB3}"/>
              </a:ext>
            </a:extLst>
          </p:cNvPr>
          <p:cNvSpPr>
            <a:spLocks noChangeArrowheads="1"/>
          </p:cNvSpPr>
          <p:nvPr/>
        </p:nvSpPr>
        <p:spPr bwMode="auto">
          <a:xfrm>
            <a:off x="0" y="2679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592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204E60-854C-4A10-BAAD-43F3C9DD8665}"/>
              </a:ext>
            </a:extLst>
          </p:cNvPr>
          <p:cNvSpPr>
            <a:spLocks noGrp="1"/>
          </p:cNvSpPr>
          <p:nvPr>
            <p:ph type="title"/>
          </p:nvPr>
        </p:nvSpPr>
        <p:spPr>
          <a:xfrm>
            <a:off x="2231136" y="218486"/>
            <a:ext cx="7729728" cy="698690"/>
          </a:xfrm>
        </p:spPr>
        <p:txBody>
          <a:bodyPr>
            <a:normAutofit fontScale="90000"/>
          </a:bodyPr>
          <a:lstStyle/>
          <a:p>
            <a:br>
              <a:rPr lang="en-GB" altLang="ja-JP" dirty="0"/>
            </a:br>
            <a:r>
              <a:rPr lang="en-GB" altLang="ja-JP" dirty="0"/>
              <a:t>Reasons Social Caseworkers Do Not Consult Lawyers</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4C596D7E-AAC1-4657-AE98-C4A495152F99}"/>
              </a:ext>
            </a:extLst>
          </p:cNvPr>
          <p:cNvSpPr>
            <a:spLocks noGrp="1"/>
          </p:cNvSpPr>
          <p:nvPr>
            <p:ph idx="1"/>
          </p:nvPr>
        </p:nvSpPr>
        <p:spPr/>
        <p:txBody>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5850F723-66D2-4864-8F27-477F1D3C61E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5B40016B-F316-49BE-8E05-EB5D11B86A05}"/>
              </a:ext>
            </a:extLst>
          </p:cNvPr>
          <p:cNvGraphicFramePr/>
          <p:nvPr>
            <p:extLst>
              <p:ext uri="{D42A27DB-BD31-4B8C-83A1-F6EECF244321}">
                <p14:modId xmlns:p14="http://schemas.microsoft.com/office/powerpoint/2010/main" val="1094960751"/>
              </p:ext>
            </p:extLst>
          </p:nvPr>
        </p:nvGraphicFramePr>
        <p:xfrm>
          <a:off x="817296" y="1060057"/>
          <a:ext cx="11094180" cy="544593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A32B47D7-4A96-4245-B074-A906D7C95B14}"/>
              </a:ext>
            </a:extLst>
          </p:cNvPr>
          <p:cNvSpPr>
            <a:spLocks noChangeArrowheads="1"/>
          </p:cNvSpPr>
          <p:nvPr/>
        </p:nvSpPr>
        <p:spPr bwMode="auto">
          <a:xfrm>
            <a:off x="0" y="2857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598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D2E52-290E-4E19-91BB-E9BAE9CA3BDB}"/>
              </a:ext>
            </a:extLst>
          </p:cNvPr>
          <p:cNvSpPr>
            <a:spLocks noGrp="1"/>
          </p:cNvSpPr>
          <p:nvPr>
            <p:ph type="title"/>
          </p:nvPr>
        </p:nvSpPr>
        <p:spPr>
          <a:xfrm>
            <a:off x="2231136" y="186117"/>
            <a:ext cx="7729728" cy="760651"/>
          </a:xfrm>
        </p:spPr>
        <p:txBody>
          <a:bodyPr>
            <a:normAutofit fontScale="90000"/>
          </a:bodyPr>
          <a:lstStyle/>
          <a:p>
            <a:r>
              <a:rPr lang="en-GB" altLang="ja-JP" dirty="0"/>
              <a:t>Reasons Social Caseworkers Do Not Consult Lawyers</a:t>
            </a:r>
            <a:endParaRPr kumimoji="1" lang="ja-JP" altLang="en-US" dirty="0"/>
          </a:p>
        </p:txBody>
      </p:sp>
      <p:graphicFrame>
        <p:nvGraphicFramePr>
          <p:cNvPr id="10" name="コンテンツ プレースホルダー 9">
            <a:extLst>
              <a:ext uri="{FF2B5EF4-FFF2-40B4-BE49-F238E27FC236}">
                <a16:creationId xmlns:a16="http://schemas.microsoft.com/office/drawing/2014/main" id="{63FE183E-285F-4064-BB4F-DBC350A122B8}"/>
              </a:ext>
            </a:extLst>
          </p:cNvPr>
          <p:cNvGraphicFramePr>
            <a:graphicFrameLocks noGrp="1"/>
          </p:cNvGraphicFramePr>
          <p:nvPr>
            <p:ph idx="1"/>
            <p:extLst>
              <p:ext uri="{D42A27DB-BD31-4B8C-83A1-F6EECF244321}">
                <p14:modId xmlns:p14="http://schemas.microsoft.com/office/powerpoint/2010/main" val="571736157"/>
              </p:ext>
            </p:extLst>
          </p:nvPr>
        </p:nvGraphicFramePr>
        <p:xfrm>
          <a:off x="606903" y="1116699"/>
          <a:ext cx="11142732" cy="5413573"/>
        </p:xfrm>
        <a:graphic>
          <a:graphicData uri="http://schemas.openxmlformats.org/drawingml/2006/table">
            <a:tbl>
              <a:tblPr firstRow="1" bandRow="1">
                <a:tableStyleId>{5C22544A-7EE6-4342-B048-85BDC9FD1C3A}</a:tableStyleId>
              </a:tblPr>
              <a:tblGrid>
                <a:gridCol w="622406">
                  <a:extLst>
                    <a:ext uri="{9D8B030D-6E8A-4147-A177-3AD203B41FA5}">
                      <a16:colId xmlns:a16="http://schemas.microsoft.com/office/drawing/2014/main" val="4003341389"/>
                    </a:ext>
                  </a:extLst>
                </a:gridCol>
                <a:gridCol w="2064149">
                  <a:extLst>
                    <a:ext uri="{9D8B030D-6E8A-4147-A177-3AD203B41FA5}">
                      <a16:colId xmlns:a16="http://schemas.microsoft.com/office/drawing/2014/main" val="3516605418"/>
                    </a:ext>
                  </a:extLst>
                </a:gridCol>
                <a:gridCol w="8456177">
                  <a:extLst>
                    <a:ext uri="{9D8B030D-6E8A-4147-A177-3AD203B41FA5}">
                      <a16:colId xmlns:a16="http://schemas.microsoft.com/office/drawing/2014/main" val="1602754234"/>
                    </a:ext>
                  </a:extLst>
                </a:gridCol>
              </a:tblGrid>
              <a:tr h="952029">
                <a:tc>
                  <a:txBody>
                    <a:bodyPr/>
                    <a:lstStyle/>
                    <a:p>
                      <a:endParaRPr kumimoji="1" lang="ja-JP" altLang="en-US" dirty="0"/>
                    </a:p>
                  </a:txBody>
                  <a:tcPr/>
                </a:tc>
                <a:tc>
                  <a:txBody>
                    <a:bodyPr/>
                    <a:lstStyle/>
                    <a:p>
                      <a:r>
                        <a:rPr kumimoji="1" lang="en-GB" altLang="ja-JP" sz="2000" b="1" kern="1200" dirty="0">
                          <a:solidFill>
                            <a:schemeClr val="lt1"/>
                          </a:solidFill>
                          <a:effectLst/>
                          <a:latin typeface="+mn-lt"/>
                          <a:ea typeface="+mn-ea"/>
                          <a:cs typeface="+mn-cs"/>
                        </a:rPr>
                        <a:t>choices from questionnaire</a:t>
                      </a:r>
                      <a:endParaRPr kumimoji="1" lang="ja-JP" altLang="en-US" sz="2000" dirty="0"/>
                    </a:p>
                  </a:txBody>
                  <a:tcPr/>
                </a:tc>
                <a:tc>
                  <a:txBody>
                    <a:bodyPr/>
                    <a:lstStyle/>
                    <a:p>
                      <a:r>
                        <a:rPr kumimoji="1" lang="en-GB" altLang="ja-JP" sz="1800" b="1" kern="1200" dirty="0">
                          <a:solidFill>
                            <a:schemeClr val="lt1"/>
                          </a:solidFill>
                          <a:effectLst/>
                          <a:latin typeface="+mn-lt"/>
                          <a:ea typeface="+mn-ea"/>
                          <a:cs typeface="+mn-cs"/>
                        </a:rPr>
                        <a:t>                     </a:t>
                      </a:r>
                      <a:r>
                        <a:rPr kumimoji="1" lang="en-GB" altLang="ja-JP" sz="2400" b="1" kern="1200" dirty="0">
                          <a:solidFill>
                            <a:schemeClr val="lt1"/>
                          </a:solidFill>
                          <a:effectLst/>
                          <a:latin typeface="+mn-lt"/>
                          <a:ea typeface="+mn-ea"/>
                          <a:cs typeface="+mn-cs"/>
                        </a:rPr>
                        <a:t>in-depth interview with caseworkers</a:t>
                      </a:r>
                      <a:endParaRPr kumimoji="1" lang="ja-JP" altLang="en-US" sz="2400" dirty="0"/>
                    </a:p>
                  </a:txBody>
                  <a:tcPr/>
                </a:tc>
                <a:extLst>
                  <a:ext uri="{0D108BD9-81ED-4DB2-BD59-A6C34878D82A}">
                    <a16:rowId xmlns:a16="http://schemas.microsoft.com/office/drawing/2014/main" val="1792906296"/>
                  </a:ext>
                </a:extLst>
              </a:tr>
              <a:tr h="2039563">
                <a:tc>
                  <a:txBody>
                    <a:bodyPr/>
                    <a:lstStyle/>
                    <a:p>
                      <a:r>
                        <a:rPr kumimoji="1" lang="en-US" altLang="ja-JP" sz="2000" dirty="0"/>
                        <a:t>1</a:t>
                      </a:r>
                      <a:endParaRPr kumimoji="1" lang="ja-JP" altLang="en-US" sz="2000" dirty="0"/>
                    </a:p>
                  </a:txBody>
                  <a:tcPr/>
                </a:tc>
                <a:tc>
                  <a:txBody>
                    <a:bodyPr/>
                    <a:lstStyle/>
                    <a:p>
                      <a:r>
                        <a:rPr kumimoji="1" lang="en-GB" altLang="ja-JP" sz="2000" kern="1200" dirty="0">
                          <a:solidFill>
                            <a:schemeClr val="dk1"/>
                          </a:solidFill>
                          <a:effectLst/>
                          <a:latin typeface="+mn-lt"/>
                          <a:ea typeface="+mn-ea"/>
                          <a:cs typeface="+mn-cs"/>
                        </a:rPr>
                        <a:t>- not legal</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altLang="ja-JP" sz="2000" kern="1200" dirty="0">
                          <a:solidFill>
                            <a:schemeClr val="dk1"/>
                          </a:solidFill>
                          <a:effectLst/>
                          <a:latin typeface="+mn-lt"/>
                          <a:ea typeface="+mn-ea"/>
                          <a:cs typeface="+mn-cs"/>
                        </a:rPr>
                        <a:t>Although the case included legal issue, the elderly person refused the assistance firmly in the early phase. So, the caseworker terminated the case and </a:t>
                      </a:r>
                      <a:r>
                        <a:rPr kumimoji="1" lang="en-GB" altLang="ja-JP" sz="2000" kern="1200" dirty="0">
                          <a:solidFill>
                            <a:srgbClr val="FF0000"/>
                          </a:solidFill>
                          <a:effectLst/>
                          <a:latin typeface="+mn-lt"/>
                          <a:ea typeface="+mn-ea"/>
                          <a:cs typeface="+mn-cs"/>
                        </a:rPr>
                        <a:t>interpreted that this is not the legal case </a:t>
                      </a:r>
                      <a:r>
                        <a:rPr kumimoji="1" lang="en-GB" altLang="ja-JP" sz="2000" kern="1200" dirty="0">
                          <a:solidFill>
                            <a:schemeClr val="dk1"/>
                          </a:solidFill>
                          <a:effectLst/>
                          <a:latin typeface="+mn-lt"/>
                          <a:ea typeface="+mn-ea"/>
                          <a:cs typeface="+mn-cs"/>
                        </a:rPr>
                        <a:t>that should be brought into lawyers. But this case should be defined “legal case” that fundamentally should be brought into lawyers.</a:t>
                      </a:r>
                      <a:endParaRPr kumimoji="1" lang="ja-JP" altLang="ja-JP" sz="2000" kern="1200" dirty="0">
                        <a:solidFill>
                          <a:schemeClr val="dk1"/>
                        </a:solidFill>
                        <a:effectLst/>
                        <a:latin typeface="+mn-lt"/>
                        <a:ea typeface="+mn-ea"/>
                        <a:cs typeface="+mn-cs"/>
                      </a:endParaRPr>
                    </a:p>
                    <a:p>
                      <a:endParaRPr kumimoji="1" lang="ja-JP" altLang="en-US" dirty="0"/>
                    </a:p>
                  </a:txBody>
                  <a:tcPr/>
                </a:tc>
                <a:extLst>
                  <a:ext uri="{0D108BD9-81ED-4DB2-BD59-A6C34878D82A}">
                    <a16:rowId xmlns:a16="http://schemas.microsoft.com/office/drawing/2014/main" val="2754386361"/>
                  </a:ext>
                </a:extLst>
              </a:tr>
              <a:tr h="2421981">
                <a:tc>
                  <a:txBody>
                    <a:bodyPr/>
                    <a:lstStyle/>
                    <a:p>
                      <a:r>
                        <a:rPr kumimoji="1" lang="en-US" altLang="ja-JP" sz="2000" dirty="0"/>
                        <a:t>2</a:t>
                      </a:r>
                      <a:endParaRPr kumimoji="1" lang="ja-JP" altLang="en-US" sz="2000" dirty="0"/>
                    </a:p>
                  </a:txBody>
                  <a:tcPr/>
                </a:tc>
                <a:tc>
                  <a:txBody>
                    <a:bodyPr/>
                    <a:lstStyle/>
                    <a:p>
                      <a:r>
                        <a:rPr kumimoji="1" lang="en-GB" altLang="ja-JP" sz="2000" kern="1200" dirty="0">
                          <a:solidFill>
                            <a:schemeClr val="dk1"/>
                          </a:solidFill>
                          <a:effectLst/>
                          <a:latin typeface="+mn-lt"/>
                          <a:ea typeface="+mn-ea"/>
                          <a:cs typeface="+mn-cs"/>
                        </a:rPr>
                        <a:t>- feel awkward in consulting lawyers</a:t>
                      </a:r>
                      <a:endParaRPr kumimoji="1" lang="ja-JP" altLang="ja-JP" sz="2000" kern="1200" dirty="0">
                        <a:solidFill>
                          <a:schemeClr val="dk1"/>
                        </a:solidFill>
                        <a:effectLst/>
                        <a:latin typeface="+mn-lt"/>
                        <a:ea typeface="+mn-ea"/>
                        <a:cs typeface="+mn-cs"/>
                      </a:endParaRPr>
                    </a:p>
                    <a:p>
                      <a:r>
                        <a:rPr kumimoji="1" lang="en-GB" altLang="ja-JP" sz="2000" kern="1200" dirty="0">
                          <a:solidFill>
                            <a:schemeClr val="dk1"/>
                          </a:solidFill>
                          <a:effectLst/>
                          <a:latin typeface="+mn-lt"/>
                          <a:ea typeface="+mn-ea"/>
                          <a:cs typeface="+mn-cs"/>
                        </a:rPr>
                        <a:t>- legal but not very important</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altLang="ja-JP" sz="2000" kern="1200" dirty="0">
                          <a:solidFill>
                            <a:schemeClr val="dk1"/>
                          </a:solidFill>
                          <a:effectLst/>
                          <a:latin typeface="+mn-lt"/>
                          <a:ea typeface="+mn-ea"/>
                          <a:cs typeface="+mn-cs"/>
                        </a:rPr>
                        <a:t>The caseworker did not have any experience to consult lawyers in the past and could not have image to consult them. So, the caseworker felt awkward in consulting lawyers. </a:t>
                      </a:r>
                      <a:r>
                        <a:rPr kumimoji="1" lang="en-GB" altLang="ja-JP" sz="2000" kern="1200" dirty="0">
                          <a:solidFill>
                            <a:srgbClr val="FF0000"/>
                          </a:solidFill>
                          <a:effectLst/>
                          <a:latin typeface="+mn-lt"/>
                          <a:ea typeface="+mn-ea"/>
                          <a:cs typeface="+mn-cs"/>
                        </a:rPr>
                        <a:t>Finally, the caseworker interpreted that the case may be legal but would not be very important</a:t>
                      </a:r>
                      <a:r>
                        <a:rPr kumimoji="1" lang="en-GB" altLang="ja-JP" sz="2000" kern="1200" dirty="0">
                          <a:solidFill>
                            <a:schemeClr val="dk1"/>
                          </a:solidFill>
                          <a:effectLst/>
                          <a:latin typeface="+mn-lt"/>
                          <a:ea typeface="+mn-ea"/>
                          <a:cs typeface="+mn-cs"/>
                        </a:rPr>
                        <a:t>. But this case included important legal issue in fact (risk of eviction due to the improper property management) and should be brought into lawyers.</a:t>
                      </a:r>
                      <a:endParaRPr kumimoji="1" lang="ja-JP" altLang="ja-JP" sz="2000" kern="1200" dirty="0">
                        <a:solidFill>
                          <a:schemeClr val="dk1"/>
                        </a:solidFill>
                        <a:effectLst/>
                        <a:latin typeface="+mn-lt"/>
                        <a:ea typeface="+mn-ea"/>
                        <a:cs typeface="+mn-cs"/>
                      </a:endParaRPr>
                    </a:p>
                    <a:p>
                      <a:endParaRPr kumimoji="1" lang="ja-JP" altLang="en-US" dirty="0"/>
                    </a:p>
                  </a:txBody>
                  <a:tcPr/>
                </a:tc>
                <a:extLst>
                  <a:ext uri="{0D108BD9-81ED-4DB2-BD59-A6C34878D82A}">
                    <a16:rowId xmlns:a16="http://schemas.microsoft.com/office/drawing/2014/main" val="3962043721"/>
                  </a:ext>
                </a:extLst>
              </a:tr>
            </a:tbl>
          </a:graphicData>
        </a:graphic>
      </p:graphicFrame>
    </p:spTree>
    <p:extLst>
      <p:ext uri="{BB962C8B-B14F-4D97-AF65-F5344CB8AC3E}">
        <p14:creationId xmlns:p14="http://schemas.microsoft.com/office/powerpoint/2010/main" val="3733614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D2E52-290E-4E19-91BB-E9BAE9CA3BDB}"/>
              </a:ext>
            </a:extLst>
          </p:cNvPr>
          <p:cNvSpPr>
            <a:spLocks noGrp="1"/>
          </p:cNvSpPr>
          <p:nvPr>
            <p:ph type="title"/>
          </p:nvPr>
        </p:nvSpPr>
        <p:spPr>
          <a:xfrm>
            <a:off x="2231136" y="186117"/>
            <a:ext cx="7729728" cy="760651"/>
          </a:xfrm>
        </p:spPr>
        <p:txBody>
          <a:bodyPr>
            <a:normAutofit fontScale="90000"/>
          </a:bodyPr>
          <a:lstStyle/>
          <a:p>
            <a:r>
              <a:rPr lang="en-GB" altLang="ja-JP" dirty="0"/>
              <a:t>Reasons Social Caseworkers Do Not Consult Lawyers</a:t>
            </a:r>
            <a:endParaRPr kumimoji="1" lang="ja-JP" altLang="en-US" dirty="0"/>
          </a:p>
        </p:txBody>
      </p:sp>
      <p:graphicFrame>
        <p:nvGraphicFramePr>
          <p:cNvPr id="10" name="コンテンツ プレースホルダー 9">
            <a:extLst>
              <a:ext uri="{FF2B5EF4-FFF2-40B4-BE49-F238E27FC236}">
                <a16:creationId xmlns:a16="http://schemas.microsoft.com/office/drawing/2014/main" id="{63FE183E-285F-4064-BB4F-DBC350A122B8}"/>
              </a:ext>
            </a:extLst>
          </p:cNvPr>
          <p:cNvGraphicFramePr>
            <a:graphicFrameLocks noGrp="1"/>
          </p:cNvGraphicFramePr>
          <p:nvPr>
            <p:ph idx="1"/>
            <p:extLst>
              <p:ext uri="{D42A27DB-BD31-4B8C-83A1-F6EECF244321}">
                <p14:modId xmlns:p14="http://schemas.microsoft.com/office/powerpoint/2010/main" val="500279204"/>
              </p:ext>
            </p:extLst>
          </p:nvPr>
        </p:nvGraphicFramePr>
        <p:xfrm>
          <a:off x="606903" y="1116699"/>
          <a:ext cx="11142732" cy="5568570"/>
        </p:xfrm>
        <a:graphic>
          <a:graphicData uri="http://schemas.openxmlformats.org/drawingml/2006/table">
            <a:tbl>
              <a:tblPr firstRow="1" bandRow="1">
                <a:tableStyleId>{5C22544A-7EE6-4342-B048-85BDC9FD1C3A}</a:tableStyleId>
              </a:tblPr>
              <a:tblGrid>
                <a:gridCol w="622406">
                  <a:extLst>
                    <a:ext uri="{9D8B030D-6E8A-4147-A177-3AD203B41FA5}">
                      <a16:colId xmlns:a16="http://schemas.microsoft.com/office/drawing/2014/main" val="4003341389"/>
                    </a:ext>
                  </a:extLst>
                </a:gridCol>
                <a:gridCol w="2064149">
                  <a:extLst>
                    <a:ext uri="{9D8B030D-6E8A-4147-A177-3AD203B41FA5}">
                      <a16:colId xmlns:a16="http://schemas.microsoft.com/office/drawing/2014/main" val="3516605418"/>
                    </a:ext>
                  </a:extLst>
                </a:gridCol>
                <a:gridCol w="8456177">
                  <a:extLst>
                    <a:ext uri="{9D8B030D-6E8A-4147-A177-3AD203B41FA5}">
                      <a16:colId xmlns:a16="http://schemas.microsoft.com/office/drawing/2014/main" val="1602754234"/>
                    </a:ext>
                  </a:extLst>
                </a:gridCol>
              </a:tblGrid>
              <a:tr h="952029">
                <a:tc>
                  <a:txBody>
                    <a:bodyPr/>
                    <a:lstStyle/>
                    <a:p>
                      <a:endParaRPr kumimoji="1" lang="ja-JP" altLang="en-US" dirty="0"/>
                    </a:p>
                  </a:txBody>
                  <a:tcPr/>
                </a:tc>
                <a:tc>
                  <a:txBody>
                    <a:bodyPr/>
                    <a:lstStyle/>
                    <a:p>
                      <a:r>
                        <a:rPr kumimoji="1" lang="en-GB" altLang="ja-JP" sz="2000" b="1" kern="1200" dirty="0">
                          <a:solidFill>
                            <a:schemeClr val="lt1"/>
                          </a:solidFill>
                          <a:effectLst/>
                          <a:latin typeface="+mn-lt"/>
                          <a:ea typeface="+mn-ea"/>
                          <a:cs typeface="+mn-cs"/>
                        </a:rPr>
                        <a:t>choices from questionnaire</a:t>
                      </a:r>
                      <a:endParaRPr kumimoji="1" lang="ja-JP" altLang="en-US" sz="2000" dirty="0"/>
                    </a:p>
                  </a:txBody>
                  <a:tcPr/>
                </a:tc>
                <a:tc>
                  <a:txBody>
                    <a:bodyPr/>
                    <a:lstStyle/>
                    <a:p>
                      <a:r>
                        <a:rPr kumimoji="1" lang="en-GB" altLang="ja-JP" sz="1800" b="1" kern="1200" dirty="0">
                          <a:solidFill>
                            <a:schemeClr val="lt1"/>
                          </a:solidFill>
                          <a:effectLst/>
                          <a:latin typeface="+mn-lt"/>
                          <a:ea typeface="+mn-ea"/>
                          <a:cs typeface="+mn-cs"/>
                        </a:rPr>
                        <a:t>                     </a:t>
                      </a:r>
                      <a:r>
                        <a:rPr kumimoji="1" lang="en-GB" altLang="ja-JP" sz="2400" b="1" kern="1200" dirty="0">
                          <a:solidFill>
                            <a:schemeClr val="lt1"/>
                          </a:solidFill>
                          <a:effectLst/>
                          <a:latin typeface="+mn-lt"/>
                          <a:ea typeface="+mn-ea"/>
                          <a:cs typeface="+mn-cs"/>
                        </a:rPr>
                        <a:t>in-depth interview with caseworkers</a:t>
                      </a:r>
                      <a:endParaRPr kumimoji="1" lang="ja-JP" altLang="en-US" sz="2400" dirty="0"/>
                    </a:p>
                  </a:txBody>
                  <a:tcPr/>
                </a:tc>
                <a:extLst>
                  <a:ext uri="{0D108BD9-81ED-4DB2-BD59-A6C34878D82A}">
                    <a16:rowId xmlns:a16="http://schemas.microsoft.com/office/drawing/2014/main" val="1792906296"/>
                  </a:ext>
                </a:extLst>
              </a:tr>
              <a:tr h="2039563">
                <a:tc>
                  <a:txBody>
                    <a:bodyPr/>
                    <a:lstStyle/>
                    <a:p>
                      <a:r>
                        <a:rPr kumimoji="1" lang="en-US" altLang="ja-JP" sz="2000" dirty="0"/>
                        <a:t>3</a:t>
                      </a:r>
                      <a:endParaRPr kumimoji="1" lang="ja-JP" altLang="en-US" sz="2000" dirty="0"/>
                    </a:p>
                  </a:txBody>
                  <a:tcPr/>
                </a:tc>
                <a:tc>
                  <a:txBody>
                    <a:bodyPr/>
                    <a:lstStyle/>
                    <a:p>
                      <a:r>
                        <a:rPr kumimoji="1" lang="en-GB" altLang="ja-JP" sz="2000" kern="1200" dirty="0">
                          <a:solidFill>
                            <a:schemeClr val="dk1"/>
                          </a:solidFill>
                          <a:effectLst/>
                          <a:latin typeface="+mn-lt"/>
                          <a:ea typeface="+mn-ea"/>
                          <a:cs typeface="+mn-cs"/>
                        </a:rPr>
                        <a:t>- don’t know appropriate lawyers</a:t>
                      </a:r>
                      <a:endParaRPr kumimoji="1" lang="ja-JP" altLang="ja-JP" sz="2000" kern="1200" dirty="0">
                        <a:solidFill>
                          <a:schemeClr val="dk1"/>
                        </a:solidFill>
                        <a:effectLst/>
                        <a:latin typeface="+mn-lt"/>
                        <a:ea typeface="+mn-ea"/>
                        <a:cs typeface="+mn-cs"/>
                      </a:endParaRPr>
                    </a:p>
                    <a:p>
                      <a:r>
                        <a:rPr kumimoji="1" lang="en-GB" altLang="ja-JP" sz="2000" kern="1200" dirty="0">
                          <a:solidFill>
                            <a:schemeClr val="dk1"/>
                          </a:solidFill>
                          <a:effectLst/>
                          <a:latin typeface="+mn-lt"/>
                          <a:ea typeface="+mn-ea"/>
                          <a:cs typeface="+mn-cs"/>
                        </a:rPr>
                        <a:t>- cost too much</a:t>
                      </a:r>
                      <a:endParaRPr kumimoji="1" lang="ja-JP" altLang="ja-JP" sz="2000" kern="1200" dirty="0">
                        <a:solidFill>
                          <a:schemeClr val="dk1"/>
                        </a:solidFill>
                        <a:effectLst/>
                        <a:latin typeface="+mn-lt"/>
                        <a:ea typeface="+mn-ea"/>
                        <a:cs typeface="+mn-cs"/>
                      </a:endParaRPr>
                    </a:p>
                    <a:p>
                      <a:r>
                        <a:rPr kumimoji="1" lang="en-GB" altLang="ja-JP" sz="2000" kern="1200" dirty="0">
                          <a:solidFill>
                            <a:schemeClr val="dk1"/>
                          </a:solidFill>
                          <a:effectLst/>
                          <a:latin typeface="+mn-lt"/>
                          <a:ea typeface="+mn-ea"/>
                          <a:cs typeface="+mn-cs"/>
                        </a:rPr>
                        <a:t>- take time and effort</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altLang="ja-JP" sz="2000" kern="1200" dirty="0">
                          <a:solidFill>
                            <a:schemeClr val="dk1"/>
                          </a:solidFill>
                          <a:effectLst/>
                          <a:latin typeface="+mn-lt"/>
                          <a:ea typeface="+mn-ea"/>
                          <a:cs typeface="+mn-cs"/>
                        </a:rPr>
                        <a:t>The case included legal problem (elderly abuse) and it was necessary that experienced lawyer should visit elderly’s house repeatedly with the caseworker.  But </a:t>
                      </a:r>
                      <a:r>
                        <a:rPr kumimoji="1" lang="en-GB" altLang="ja-JP" sz="2000" kern="1200" dirty="0">
                          <a:solidFill>
                            <a:srgbClr val="FF0000"/>
                          </a:solidFill>
                          <a:effectLst/>
                          <a:latin typeface="+mn-lt"/>
                          <a:ea typeface="+mn-ea"/>
                          <a:cs typeface="+mn-cs"/>
                        </a:rPr>
                        <a:t>the caseworker didn’t know the appropriate lawyer who can handle this complicated type of case smoothly and patiently with affordable cost and reasonable time and effort</a:t>
                      </a:r>
                      <a:r>
                        <a:rPr kumimoji="1" lang="en-GB" altLang="ja-JP" sz="2000" kern="1200" dirty="0">
                          <a:solidFill>
                            <a:schemeClr val="dk1"/>
                          </a:solidFill>
                          <a:effectLst/>
                          <a:latin typeface="+mn-lt"/>
                          <a:ea typeface="+mn-ea"/>
                          <a:cs typeface="+mn-cs"/>
                        </a:rPr>
                        <a:t>. So, the caseworker finally gave up consulting lawyers. </a:t>
                      </a:r>
                      <a:endParaRPr kumimoji="1" lang="ja-JP" altLang="ja-JP" sz="2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2000" kern="1200" dirty="0">
                        <a:solidFill>
                          <a:schemeClr val="dk1"/>
                        </a:solidFill>
                        <a:effectLst/>
                        <a:latin typeface="+mn-lt"/>
                        <a:ea typeface="+mn-ea"/>
                        <a:cs typeface="+mn-cs"/>
                      </a:endParaRPr>
                    </a:p>
                    <a:p>
                      <a:endParaRPr kumimoji="1" lang="ja-JP" altLang="en-US" dirty="0"/>
                    </a:p>
                  </a:txBody>
                  <a:tcPr/>
                </a:tc>
                <a:extLst>
                  <a:ext uri="{0D108BD9-81ED-4DB2-BD59-A6C34878D82A}">
                    <a16:rowId xmlns:a16="http://schemas.microsoft.com/office/drawing/2014/main" val="2754386361"/>
                  </a:ext>
                </a:extLst>
              </a:tr>
              <a:tr h="2421981">
                <a:tc>
                  <a:txBody>
                    <a:bodyPr/>
                    <a:lstStyle/>
                    <a:p>
                      <a:r>
                        <a:rPr kumimoji="1" lang="en-US" altLang="ja-JP" sz="2000" dirty="0"/>
                        <a:t>4</a:t>
                      </a:r>
                      <a:endParaRPr kumimoji="1" lang="ja-JP" altLang="en-US" sz="2000" dirty="0"/>
                    </a:p>
                  </a:txBody>
                  <a:tcPr/>
                </a:tc>
                <a:tc>
                  <a:txBody>
                    <a:bodyPr/>
                    <a:lstStyle/>
                    <a:p>
                      <a:r>
                        <a:rPr kumimoji="1" lang="en-GB" altLang="ja-JP" sz="2000" kern="1200" dirty="0">
                          <a:solidFill>
                            <a:schemeClr val="dk1"/>
                          </a:solidFill>
                          <a:effectLst/>
                          <a:latin typeface="+mn-lt"/>
                          <a:ea typeface="+mn-ea"/>
                          <a:cs typeface="+mn-cs"/>
                        </a:rPr>
                        <a:t>- feel awkward in consulting lawyers</a:t>
                      </a:r>
                      <a:endParaRPr kumimoji="1" lang="ja-JP" altLang="ja-JP" sz="2000" kern="1200" dirty="0">
                        <a:solidFill>
                          <a:schemeClr val="dk1"/>
                        </a:solidFill>
                        <a:effectLst/>
                        <a:latin typeface="+mn-lt"/>
                        <a:ea typeface="+mn-ea"/>
                        <a:cs typeface="+mn-cs"/>
                      </a:endParaRPr>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altLang="ja-JP" sz="2000" kern="1200" dirty="0">
                          <a:solidFill>
                            <a:schemeClr val="dk1"/>
                          </a:solidFill>
                          <a:effectLst/>
                          <a:latin typeface="+mn-lt"/>
                          <a:ea typeface="+mn-ea"/>
                          <a:cs typeface="+mn-cs"/>
                        </a:rPr>
                        <a:t>The case included elderly abuse issue and it was necessary that lawyer should visit elderly’s house repeatedly with the caseworker. </a:t>
                      </a:r>
                      <a:r>
                        <a:rPr kumimoji="1" lang="en-GB" altLang="ja-JP" sz="2000" kern="1200" dirty="0">
                          <a:solidFill>
                            <a:srgbClr val="FF0000"/>
                          </a:solidFill>
                          <a:effectLst/>
                          <a:latin typeface="+mn-lt"/>
                          <a:ea typeface="+mn-ea"/>
                          <a:cs typeface="+mn-cs"/>
                        </a:rPr>
                        <a:t>This caseworker worried that consulting lawyers at the early phase would bother the lawyer and wondered when the case should be brought into the lawyer</a:t>
                      </a:r>
                      <a:r>
                        <a:rPr kumimoji="1" lang="en-GB" altLang="ja-JP" sz="2000" kern="1200" dirty="0">
                          <a:solidFill>
                            <a:schemeClr val="dk1"/>
                          </a:solidFill>
                          <a:effectLst/>
                          <a:latin typeface="+mn-lt"/>
                          <a:ea typeface="+mn-ea"/>
                          <a:cs typeface="+mn-cs"/>
                        </a:rPr>
                        <a:t>. (But finally, this caseworker missed the chance to consult the lawyer after wondering a while.)</a:t>
                      </a:r>
                      <a:endParaRPr kumimoji="1" lang="ja-JP" altLang="ja-JP" sz="2000" kern="1200" dirty="0">
                        <a:solidFill>
                          <a:schemeClr val="dk1"/>
                        </a:solidFill>
                        <a:effectLst/>
                        <a:latin typeface="+mn-lt"/>
                        <a:ea typeface="+mn-ea"/>
                        <a:cs typeface="+mn-cs"/>
                      </a:endParaRPr>
                    </a:p>
                    <a:p>
                      <a:endParaRPr kumimoji="1" lang="ja-JP" altLang="en-US" dirty="0"/>
                    </a:p>
                  </a:txBody>
                  <a:tcPr/>
                </a:tc>
                <a:extLst>
                  <a:ext uri="{0D108BD9-81ED-4DB2-BD59-A6C34878D82A}">
                    <a16:rowId xmlns:a16="http://schemas.microsoft.com/office/drawing/2014/main" val="3962043721"/>
                  </a:ext>
                </a:extLst>
              </a:tr>
            </a:tbl>
          </a:graphicData>
        </a:graphic>
      </p:graphicFrame>
    </p:spTree>
    <p:extLst>
      <p:ext uri="{BB962C8B-B14F-4D97-AF65-F5344CB8AC3E}">
        <p14:creationId xmlns:p14="http://schemas.microsoft.com/office/powerpoint/2010/main" val="717480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311AAA-86A7-4895-8118-50E890B6FDBD}"/>
              </a:ext>
            </a:extLst>
          </p:cNvPr>
          <p:cNvSpPr>
            <a:spLocks noGrp="1"/>
          </p:cNvSpPr>
          <p:nvPr>
            <p:ph type="title"/>
          </p:nvPr>
        </p:nvSpPr>
        <p:spPr>
          <a:xfrm>
            <a:off x="2231136" y="453154"/>
            <a:ext cx="7729728" cy="979136"/>
          </a:xfrm>
        </p:spPr>
        <p:txBody>
          <a:bodyPr>
            <a:normAutofit fontScale="90000"/>
          </a:bodyPr>
          <a:lstStyle/>
          <a:p>
            <a:r>
              <a:rPr lang="en-GB" altLang="ja-JP" dirty="0"/>
              <a:t>Reasons Social Caseworkers Do Not Consult Lawyers</a:t>
            </a:r>
            <a:endParaRPr kumimoji="1" lang="ja-JP" altLang="en-US" dirty="0"/>
          </a:p>
        </p:txBody>
      </p:sp>
      <p:sp>
        <p:nvSpPr>
          <p:cNvPr id="3" name="コンテンツ プレースホルダー 2">
            <a:extLst>
              <a:ext uri="{FF2B5EF4-FFF2-40B4-BE49-F238E27FC236}">
                <a16:creationId xmlns:a16="http://schemas.microsoft.com/office/drawing/2014/main" id="{30B5B7AA-EC2A-46EC-9651-8505D09FAAE9}"/>
              </a:ext>
            </a:extLst>
          </p:cNvPr>
          <p:cNvSpPr>
            <a:spLocks noGrp="1"/>
          </p:cNvSpPr>
          <p:nvPr>
            <p:ph idx="1"/>
          </p:nvPr>
        </p:nvSpPr>
        <p:spPr>
          <a:xfrm>
            <a:off x="1497026" y="1764064"/>
            <a:ext cx="9483865" cy="4580091"/>
          </a:xfrm>
        </p:spPr>
        <p:txBody>
          <a:bodyPr>
            <a:normAutofit/>
          </a:bodyPr>
          <a:lstStyle/>
          <a:p>
            <a:r>
              <a:rPr lang="en-GB" altLang="ja-JP" sz="2800" dirty="0"/>
              <a:t>Caseworkers often pointed out in in-depth interview that they have </a:t>
            </a:r>
            <a:r>
              <a:rPr lang="en-GB" altLang="ja-JP" sz="2800" dirty="0">
                <a:solidFill>
                  <a:srgbClr val="FF0000"/>
                </a:solidFill>
              </a:rPr>
              <a:t>tendency to consult lawyers at late stage after damage was done</a:t>
            </a:r>
            <a:r>
              <a:rPr lang="en-GB" altLang="ja-JP" sz="2800" dirty="0"/>
              <a:t> and </a:t>
            </a:r>
            <a:r>
              <a:rPr lang="en-GB" altLang="ja-JP" sz="2800" dirty="0">
                <a:solidFill>
                  <a:srgbClr val="FF0000"/>
                </a:solidFill>
              </a:rPr>
              <a:t>sometimes after becoming too late</a:t>
            </a:r>
            <a:r>
              <a:rPr lang="en-GB" altLang="ja-JP" sz="2800" dirty="0"/>
              <a:t>. </a:t>
            </a:r>
          </a:p>
          <a:p>
            <a:pPr marL="0" indent="0">
              <a:buNone/>
            </a:pPr>
            <a:endParaRPr lang="en-GB" altLang="ja-JP" sz="2800" dirty="0"/>
          </a:p>
          <a:p>
            <a:r>
              <a:rPr lang="en-GB" altLang="ja-JP" sz="2800" dirty="0"/>
              <a:t>Caseworkers frequently mentioned that it would be necessary to set up some access point that caseworkers can feel free to consult with experienced lawyer who is easy to talk to without cost or with affordable cost from the early phase.</a:t>
            </a:r>
            <a:endParaRPr kumimoji="1" lang="ja-JP" altLang="en-US" sz="2800" dirty="0"/>
          </a:p>
        </p:txBody>
      </p:sp>
    </p:spTree>
    <p:extLst>
      <p:ext uri="{BB962C8B-B14F-4D97-AF65-F5344CB8AC3E}">
        <p14:creationId xmlns:p14="http://schemas.microsoft.com/office/powerpoint/2010/main" val="312797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C4B28F-C1F1-4F1E-935E-086A68C2DAB6}"/>
              </a:ext>
            </a:extLst>
          </p:cNvPr>
          <p:cNvSpPr>
            <a:spLocks noGrp="1"/>
          </p:cNvSpPr>
          <p:nvPr>
            <p:ph type="title"/>
          </p:nvPr>
        </p:nvSpPr>
        <p:spPr>
          <a:xfrm>
            <a:off x="2231136" y="356050"/>
            <a:ext cx="7729728" cy="1189529"/>
          </a:xfrm>
        </p:spPr>
        <p:txBody>
          <a:bodyPr>
            <a:normAutofit fontScale="90000"/>
          </a:bodyPr>
          <a:lstStyle/>
          <a:p>
            <a:br>
              <a:rPr lang="en-GB" altLang="ja-JP" dirty="0"/>
            </a:br>
            <a:r>
              <a:rPr lang="en-GB" altLang="ja-JP" dirty="0"/>
              <a:t>The Degree to which Lawyers’ Advice is Relied on by Caseworkers</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89CFB19C-3A97-439E-A03A-64A68FBD0F8B}"/>
              </a:ext>
            </a:extLst>
          </p:cNvPr>
          <p:cNvSpPr>
            <a:spLocks noGrp="1"/>
          </p:cNvSpPr>
          <p:nvPr>
            <p:ph idx="1"/>
          </p:nvPr>
        </p:nvSpPr>
        <p:spPr>
          <a:xfrm>
            <a:off x="1229989" y="1780248"/>
            <a:ext cx="10139321" cy="4499171"/>
          </a:xfrm>
        </p:spPr>
        <p:txBody>
          <a:bodyPr>
            <a:normAutofit/>
          </a:bodyPr>
          <a:lstStyle/>
          <a:p>
            <a:r>
              <a:rPr lang="en-GB" altLang="ja-JP" sz="2800" dirty="0"/>
              <a:t>The degree to which lawyers’ advice is relied on by caseworkers was </a:t>
            </a:r>
            <a:r>
              <a:rPr lang="en-GB" altLang="ja-JP" sz="2800" dirty="0">
                <a:solidFill>
                  <a:srgbClr val="FF0000"/>
                </a:solidFill>
              </a:rPr>
              <a:t>bipolarized</a:t>
            </a:r>
            <a:r>
              <a:rPr lang="en-GB" altLang="ja-JP" sz="2800" dirty="0">
                <a:solidFill>
                  <a:schemeClr val="tx1"/>
                </a:solidFill>
              </a:rPr>
              <a:t>.</a:t>
            </a:r>
            <a:r>
              <a:rPr lang="en-GB" altLang="ja-JP" sz="2800" dirty="0"/>
              <a:t> </a:t>
            </a:r>
          </a:p>
          <a:p>
            <a:pPr marL="0" indent="0">
              <a:buNone/>
            </a:pPr>
            <a:endParaRPr lang="en-GB" altLang="ja-JP" sz="2800" dirty="0"/>
          </a:p>
          <a:p>
            <a:r>
              <a:rPr lang="en-GB" altLang="ja-JP" sz="2800" dirty="0"/>
              <a:t>Of 987 respondents, 338 respondents (34.3%) answered they relied on lawyer’s advice and 354 respondents (35.8%) answered they did not rely on lawyer’s advice. Intermediate were 243 (24.6%).</a:t>
            </a:r>
          </a:p>
          <a:p>
            <a:pPr marL="0" indent="0">
              <a:buNone/>
            </a:pPr>
            <a:endParaRPr lang="ja-JP" altLang="ja-JP" sz="2800" dirty="0"/>
          </a:p>
          <a:p>
            <a:r>
              <a:rPr lang="en-GB" altLang="ja-JP" sz="2800" dirty="0"/>
              <a:t>Interestingly, the more caseworkers contact lawyers, the more caseworkers became to rely on lawyer’s advice.</a:t>
            </a:r>
            <a:endParaRPr lang="ja-JP" altLang="ja-JP" sz="2800" dirty="0"/>
          </a:p>
          <a:p>
            <a:endParaRPr kumimoji="1" lang="ja-JP" altLang="en-US" dirty="0"/>
          </a:p>
        </p:txBody>
      </p:sp>
    </p:spTree>
    <p:extLst>
      <p:ext uri="{BB962C8B-B14F-4D97-AF65-F5344CB8AC3E}">
        <p14:creationId xmlns:p14="http://schemas.microsoft.com/office/powerpoint/2010/main" val="312345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1D104-26FF-44CC-BBF7-90CCB1E598F6}"/>
              </a:ext>
            </a:extLst>
          </p:cNvPr>
          <p:cNvSpPr>
            <a:spLocks noGrp="1"/>
          </p:cNvSpPr>
          <p:nvPr>
            <p:ph type="title"/>
          </p:nvPr>
        </p:nvSpPr>
        <p:spPr>
          <a:xfrm>
            <a:off x="2231136" y="283221"/>
            <a:ext cx="7729728" cy="728283"/>
          </a:xfrm>
        </p:spPr>
        <p:txBody>
          <a:bodyPr>
            <a:normAutofit fontScale="90000"/>
          </a:bodyPr>
          <a:lstStyle/>
          <a:p>
            <a:r>
              <a:rPr lang="en-GB" altLang="ja-JP" dirty="0"/>
              <a:t>The Degree to which Lawyers’ Advice is Relied on by Caseworkers</a:t>
            </a:r>
            <a:endParaRPr kumimoji="1" lang="ja-JP" altLang="en-US" dirty="0"/>
          </a:p>
        </p:txBody>
      </p:sp>
      <p:graphicFrame>
        <p:nvGraphicFramePr>
          <p:cNvPr id="11" name="コンテンツ プレースホルダー 10">
            <a:extLst>
              <a:ext uri="{FF2B5EF4-FFF2-40B4-BE49-F238E27FC236}">
                <a16:creationId xmlns:a16="http://schemas.microsoft.com/office/drawing/2014/main" id="{E7289120-0534-4EF5-B814-CDF57867B06B}"/>
              </a:ext>
            </a:extLst>
          </p:cNvPr>
          <p:cNvGraphicFramePr>
            <a:graphicFrameLocks noGrp="1"/>
          </p:cNvGraphicFramePr>
          <p:nvPr>
            <p:ph idx="1"/>
            <p:extLst>
              <p:ext uri="{D42A27DB-BD31-4B8C-83A1-F6EECF244321}">
                <p14:modId xmlns:p14="http://schemas.microsoft.com/office/powerpoint/2010/main" val="2763293644"/>
              </p:ext>
            </p:extLst>
          </p:nvPr>
        </p:nvGraphicFramePr>
        <p:xfrm>
          <a:off x="647363" y="1213804"/>
          <a:ext cx="11069904" cy="5509662"/>
        </p:xfrm>
        <a:graphic>
          <a:graphicData uri="http://schemas.openxmlformats.org/drawingml/2006/table">
            <a:tbl>
              <a:tblPr firstRow="1" bandRow="1">
                <a:tableStyleId>{5C22544A-7EE6-4342-B048-85BDC9FD1C3A}</a:tableStyleId>
              </a:tblPr>
              <a:tblGrid>
                <a:gridCol w="1383738">
                  <a:extLst>
                    <a:ext uri="{9D8B030D-6E8A-4147-A177-3AD203B41FA5}">
                      <a16:colId xmlns:a16="http://schemas.microsoft.com/office/drawing/2014/main" val="2870394064"/>
                    </a:ext>
                  </a:extLst>
                </a:gridCol>
                <a:gridCol w="1383738">
                  <a:extLst>
                    <a:ext uri="{9D8B030D-6E8A-4147-A177-3AD203B41FA5}">
                      <a16:colId xmlns:a16="http://schemas.microsoft.com/office/drawing/2014/main" val="22109933"/>
                    </a:ext>
                  </a:extLst>
                </a:gridCol>
                <a:gridCol w="1383738">
                  <a:extLst>
                    <a:ext uri="{9D8B030D-6E8A-4147-A177-3AD203B41FA5}">
                      <a16:colId xmlns:a16="http://schemas.microsoft.com/office/drawing/2014/main" val="3488404188"/>
                    </a:ext>
                  </a:extLst>
                </a:gridCol>
                <a:gridCol w="1383738">
                  <a:extLst>
                    <a:ext uri="{9D8B030D-6E8A-4147-A177-3AD203B41FA5}">
                      <a16:colId xmlns:a16="http://schemas.microsoft.com/office/drawing/2014/main" val="3261934100"/>
                    </a:ext>
                  </a:extLst>
                </a:gridCol>
                <a:gridCol w="1383738">
                  <a:extLst>
                    <a:ext uri="{9D8B030D-6E8A-4147-A177-3AD203B41FA5}">
                      <a16:colId xmlns:a16="http://schemas.microsoft.com/office/drawing/2014/main" val="1965902562"/>
                    </a:ext>
                  </a:extLst>
                </a:gridCol>
                <a:gridCol w="1383738">
                  <a:extLst>
                    <a:ext uri="{9D8B030D-6E8A-4147-A177-3AD203B41FA5}">
                      <a16:colId xmlns:a16="http://schemas.microsoft.com/office/drawing/2014/main" val="3414976559"/>
                    </a:ext>
                  </a:extLst>
                </a:gridCol>
                <a:gridCol w="1383738">
                  <a:extLst>
                    <a:ext uri="{9D8B030D-6E8A-4147-A177-3AD203B41FA5}">
                      <a16:colId xmlns:a16="http://schemas.microsoft.com/office/drawing/2014/main" val="3686995228"/>
                    </a:ext>
                  </a:extLst>
                </a:gridCol>
                <a:gridCol w="1383738">
                  <a:extLst>
                    <a:ext uri="{9D8B030D-6E8A-4147-A177-3AD203B41FA5}">
                      <a16:colId xmlns:a16="http://schemas.microsoft.com/office/drawing/2014/main" val="1223635684"/>
                    </a:ext>
                  </a:extLst>
                </a:gridCol>
              </a:tblGrid>
              <a:tr h="656466">
                <a:tc>
                  <a:txBody>
                    <a:bodyPr/>
                    <a:lstStyle/>
                    <a:p>
                      <a:r>
                        <a:rPr kumimoji="1" lang="en-US" altLang="ja-JP" dirty="0"/>
                        <a:t>Reliance on lawyers</a:t>
                      </a:r>
                      <a:endParaRPr kumimoji="1" lang="ja-JP" altLang="en-US" dirty="0"/>
                    </a:p>
                  </a:txBody>
                  <a:tcPr/>
                </a:tc>
                <a:tc>
                  <a:txBody>
                    <a:bodyPr/>
                    <a:lstStyle/>
                    <a:p>
                      <a:r>
                        <a:rPr kumimoji="1" lang="en-US" altLang="ja-JP"/>
                        <a:t>Number</a:t>
                      </a:r>
                      <a:endParaRPr kumimoji="1" lang="ja-JP" altLang="en-US" dirty="0"/>
                    </a:p>
                  </a:txBody>
                  <a:tcPr/>
                </a:tc>
                <a:tc>
                  <a:txBody>
                    <a:bodyPr/>
                    <a:lstStyle/>
                    <a:p>
                      <a:r>
                        <a:rPr kumimoji="1" lang="en-US" altLang="ja-JP" dirty="0" err="1"/>
                        <a:t>ContactedEveryday</a:t>
                      </a:r>
                      <a:endParaRPr kumimoji="1" lang="ja-JP" altLang="en-US" dirty="0"/>
                    </a:p>
                  </a:txBody>
                  <a:tcPr/>
                </a:tc>
                <a:tc>
                  <a:txBody>
                    <a:bodyPr/>
                    <a:lstStyle/>
                    <a:p>
                      <a:r>
                        <a:rPr kumimoji="1" lang="en-US" altLang="ja-JP" dirty="0"/>
                        <a:t>Once a week</a:t>
                      </a:r>
                      <a:endParaRPr kumimoji="1" lang="ja-JP" altLang="en-US" dirty="0"/>
                    </a:p>
                  </a:txBody>
                  <a:tcPr/>
                </a:tc>
                <a:tc>
                  <a:txBody>
                    <a:bodyPr/>
                    <a:lstStyle/>
                    <a:p>
                      <a:r>
                        <a:rPr kumimoji="1" lang="en-US" altLang="ja-JP" dirty="0"/>
                        <a:t>Once a month</a:t>
                      </a:r>
                      <a:endParaRPr kumimoji="1" lang="ja-JP" altLang="en-US" dirty="0"/>
                    </a:p>
                  </a:txBody>
                  <a:tcPr/>
                </a:tc>
                <a:tc>
                  <a:txBody>
                    <a:bodyPr/>
                    <a:lstStyle/>
                    <a:p>
                      <a:r>
                        <a:rPr kumimoji="1" lang="en-US" altLang="ja-JP"/>
                        <a:t>Once every 3 months</a:t>
                      </a:r>
                      <a:endParaRPr kumimoji="1" lang="ja-JP" altLang="en-US" dirty="0"/>
                    </a:p>
                  </a:txBody>
                  <a:tcPr/>
                </a:tc>
                <a:tc>
                  <a:txBody>
                    <a:bodyPr/>
                    <a:lstStyle/>
                    <a:p>
                      <a:r>
                        <a:rPr kumimoji="1" lang="en-US" altLang="ja-JP" dirty="0"/>
                        <a:t>Not contacted</a:t>
                      </a:r>
                      <a:endParaRPr kumimoji="1" lang="ja-JP" altLang="en-US" dirty="0"/>
                    </a:p>
                  </a:txBody>
                  <a:tcPr/>
                </a:tc>
                <a:tc>
                  <a:txBody>
                    <a:bodyPr/>
                    <a:lstStyle/>
                    <a:p>
                      <a:r>
                        <a:rPr kumimoji="1" lang="en-US" altLang="ja-JP" dirty="0"/>
                        <a:t>No answer</a:t>
                      </a:r>
                      <a:endParaRPr kumimoji="1" lang="ja-JP" altLang="en-US" dirty="0"/>
                    </a:p>
                  </a:txBody>
                  <a:tcPr/>
                </a:tc>
                <a:extLst>
                  <a:ext uri="{0D108BD9-81ED-4DB2-BD59-A6C34878D82A}">
                    <a16:rowId xmlns:a16="http://schemas.microsoft.com/office/drawing/2014/main" val="763159706"/>
                  </a:ext>
                </a:extLst>
              </a:tr>
              <a:tr h="656466">
                <a:tc>
                  <a:txBody>
                    <a:bodyPr/>
                    <a:lstStyle/>
                    <a:p>
                      <a:r>
                        <a:rPr kumimoji="1" lang="en-US" altLang="ja-JP"/>
                        <a:t>Relied greatly</a:t>
                      </a:r>
                      <a:endParaRPr kumimoji="1" lang="ja-JP" altLang="en-US" dirty="0"/>
                    </a:p>
                  </a:txBody>
                  <a:tcPr/>
                </a:tc>
                <a:tc>
                  <a:txBody>
                    <a:bodyPr/>
                    <a:lstStyle/>
                    <a:p>
                      <a:r>
                        <a:rPr kumimoji="1" lang="en-US" altLang="ja-JP" dirty="0"/>
                        <a:t>135</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7</a:t>
                      </a:r>
                      <a:endParaRPr kumimoji="1" lang="ja-JP" altLang="en-US" dirty="0"/>
                    </a:p>
                  </a:txBody>
                  <a:tcPr/>
                </a:tc>
                <a:tc>
                  <a:txBody>
                    <a:bodyPr/>
                    <a:lstStyle/>
                    <a:p>
                      <a:r>
                        <a:rPr kumimoji="1" lang="en-US" altLang="ja-JP" dirty="0"/>
                        <a:t>42</a:t>
                      </a:r>
                      <a:endParaRPr kumimoji="1" lang="ja-JP" altLang="en-US" dirty="0"/>
                    </a:p>
                  </a:txBody>
                  <a:tcPr/>
                </a:tc>
                <a:tc>
                  <a:txBody>
                    <a:bodyPr/>
                    <a:lstStyle/>
                    <a:p>
                      <a:r>
                        <a:rPr kumimoji="1" lang="en-US" altLang="ja-JP" dirty="0"/>
                        <a:t>52</a:t>
                      </a:r>
                      <a:endParaRPr kumimoji="1" lang="ja-JP" altLang="en-US" dirty="0"/>
                    </a:p>
                  </a:txBody>
                  <a:tcPr/>
                </a:tc>
                <a:tc>
                  <a:txBody>
                    <a:bodyPr/>
                    <a:lstStyle/>
                    <a:p>
                      <a:r>
                        <a:rPr kumimoji="1" lang="en-US" altLang="ja-JP" dirty="0"/>
                        <a:t>32</a:t>
                      </a:r>
                      <a:endParaRPr kumimoji="1" lang="ja-JP" altLang="en-US" dirty="0"/>
                    </a:p>
                  </a:txBody>
                  <a:tcPr/>
                </a:tc>
                <a:tc>
                  <a:txBody>
                    <a:bodyPr/>
                    <a:lstStyle/>
                    <a:p>
                      <a:r>
                        <a:rPr kumimoji="1" lang="en-US" altLang="ja-JP" dirty="0"/>
                        <a:t>2</a:t>
                      </a:r>
                      <a:endParaRPr kumimoji="1" lang="ja-JP" altLang="en-US" dirty="0"/>
                    </a:p>
                  </a:txBody>
                  <a:tcPr/>
                </a:tc>
                <a:extLst>
                  <a:ext uri="{0D108BD9-81ED-4DB2-BD59-A6C34878D82A}">
                    <a16:rowId xmlns:a16="http://schemas.microsoft.com/office/drawing/2014/main" val="2069035590"/>
                  </a:ext>
                </a:extLst>
              </a:tr>
              <a:tr h="656466">
                <a:tc>
                  <a:txBody>
                    <a:bodyPr/>
                    <a:lstStyle/>
                    <a:p>
                      <a:r>
                        <a:rPr kumimoji="1" lang="en-US" altLang="ja-JP" dirty="0"/>
                        <a:t>Relied to some extent</a:t>
                      </a:r>
                      <a:endParaRPr kumimoji="1" lang="ja-JP" altLang="en-US" dirty="0"/>
                    </a:p>
                  </a:txBody>
                  <a:tcPr/>
                </a:tc>
                <a:tc>
                  <a:txBody>
                    <a:bodyPr/>
                    <a:lstStyle/>
                    <a:p>
                      <a:r>
                        <a:rPr kumimoji="1" lang="en-US" altLang="ja-JP"/>
                        <a:t>203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4</a:t>
                      </a:r>
                      <a:endParaRPr kumimoji="1" lang="ja-JP" altLang="en-US" dirty="0"/>
                    </a:p>
                  </a:txBody>
                  <a:tcPr/>
                </a:tc>
                <a:tc>
                  <a:txBody>
                    <a:bodyPr/>
                    <a:lstStyle/>
                    <a:p>
                      <a:r>
                        <a:rPr kumimoji="1" lang="en-US" altLang="ja-JP" dirty="0"/>
                        <a:t>41</a:t>
                      </a:r>
                      <a:endParaRPr kumimoji="1" lang="ja-JP" altLang="en-US" dirty="0"/>
                    </a:p>
                  </a:txBody>
                  <a:tcPr/>
                </a:tc>
                <a:tc>
                  <a:txBody>
                    <a:bodyPr/>
                    <a:lstStyle/>
                    <a:p>
                      <a:r>
                        <a:rPr kumimoji="1" lang="en-US" altLang="ja-JP" dirty="0"/>
                        <a:t>83</a:t>
                      </a:r>
                      <a:endParaRPr kumimoji="1" lang="ja-JP" altLang="en-US" dirty="0"/>
                    </a:p>
                  </a:txBody>
                  <a:tcPr/>
                </a:tc>
                <a:tc>
                  <a:txBody>
                    <a:bodyPr/>
                    <a:lstStyle/>
                    <a:p>
                      <a:r>
                        <a:rPr kumimoji="1" lang="en-US" altLang="ja-JP" dirty="0"/>
                        <a:t>75</a:t>
                      </a:r>
                      <a:endParaRPr kumimoji="1" lang="ja-JP" altLang="en-US" dirty="0"/>
                    </a:p>
                  </a:txBody>
                  <a:tcPr/>
                </a:tc>
                <a:tc>
                  <a:txBody>
                    <a:bodyPr/>
                    <a:lstStyle/>
                    <a:p>
                      <a:r>
                        <a:rPr kumimoji="1" lang="en-US" altLang="ja-JP" dirty="0"/>
                        <a:t>0</a:t>
                      </a:r>
                      <a:endParaRPr kumimoji="1" lang="ja-JP" altLang="en-US" dirty="0"/>
                    </a:p>
                  </a:txBody>
                  <a:tcPr/>
                </a:tc>
                <a:extLst>
                  <a:ext uri="{0D108BD9-81ED-4DB2-BD59-A6C34878D82A}">
                    <a16:rowId xmlns:a16="http://schemas.microsoft.com/office/drawing/2014/main" val="516000819"/>
                  </a:ext>
                </a:extLst>
              </a:tr>
              <a:tr h="656466">
                <a:tc>
                  <a:txBody>
                    <a:bodyPr/>
                    <a:lstStyle/>
                    <a:p>
                      <a:r>
                        <a:rPr kumimoji="1" lang="en-US" altLang="ja-JP"/>
                        <a:t>Intermediate</a:t>
                      </a:r>
                      <a:endParaRPr kumimoji="1" lang="ja-JP" altLang="en-US" dirty="0"/>
                    </a:p>
                  </a:txBody>
                  <a:tcPr/>
                </a:tc>
                <a:tc>
                  <a:txBody>
                    <a:bodyPr/>
                    <a:lstStyle/>
                    <a:p>
                      <a:r>
                        <a:rPr kumimoji="1" lang="en-US" altLang="ja-JP" dirty="0"/>
                        <a:t>243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10</a:t>
                      </a:r>
                      <a:endParaRPr kumimoji="1" lang="ja-JP" altLang="en-US" dirty="0"/>
                    </a:p>
                  </a:txBody>
                  <a:tcPr/>
                </a:tc>
                <a:tc>
                  <a:txBody>
                    <a:bodyPr/>
                    <a:lstStyle/>
                    <a:p>
                      <a:r>
                        <a:rPr kumimoji="1" lang="en-US" altLang="ja-JP"/>
                        <a:t>32</a:t>
                      </a:r>
                      <a:endParaRPr kumimoji="1" lang="ja-JP" altLang="en-US" dirty="0"/>
                    </a:p>
                  </a:txBody>
                  <a:tcPr/>
                </a:tc>
                <a:tc>
                  <a:txBody>
                    <a:bodyPr/>
                    <a:lstStyle/>
                    <a:p>
                      <a:r>
                        <a:rPr kumimoji="1" lang="en-US" altLang="ja-JP" dirty="0"/>
                        <a:t>200</a:t>
                      </a:r>
                      <a:endParaRPr kumimoji="1" lang="ja-JP" altLang="en-US" dirty="0"/>
                    </a:p>
                  </a:txBody>
                  <a:tcPr/>
                </a:tc>
                <a:tc>
                  <a:txBody>
                    <a:bodyPr/>
                    <a:lstStyle/>
                    <a:p>
                      <a:r>
                        <a:rPr kumimoji="1" lang="en-US" altLang="ja-JP" dirty="0"/>
                        <a:t>0</a:t>
                      </a:r>
                      <a:endParaRPr kumimoji="1" lang="ja-JP" altLang="en-US" dirty="0"/>
                    </a:p>
                  </a:txBody>
                  <a:tcPr/>
                </a:tc>
                <a:extLst>
                  <a:ext uri="{0D108BD9-81ED-4DB2-BD59-A6C34878D82A}">
                    <a16:rowId xmlns:a16="http://schemas.microsoft.com/office/drawing/2014/main" val="3518548677"/>
                  </a:ext>
                </a:extLst>
              </a:tr>
              <a:tr h="656466">
                <a:tc>
                  <a:txBody>
                    <a:bodyPr/>
                    <a:lstStyle/>
                    <a:p>
                      <a:r>
                        <a:rPr kumimoji="1" lang="en-US" altLang="ja-JP"/>
                        <a:t>Not relied so much</a:t>
                      </a:r>
                      <a:endParaRPr kumimoji="1" lang="ja-JP" altLang="en-US" dirty="0"/>
                    </a:p>
                  </a:txBody>
                  <a:tcPr/>
                </a:tc>
                <a:tc>
                  <a:txBody>
                    <a:bodyPr/>
                    <a:lstStyle/>
                    <a:p>
                      <a:r>
                        <a:rPr kumimoji="1" lang="en-US" altLang="ja-JP" dirty="0"/>
                        <a:t>111</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18</a:t>
                      </a:r>
                      <a:endParaRPr kumimoji="1" lang="ja-JP" altLang="en-US" dirty="0"/>
                    </a:p>
                  </a:txBody>
                  <a:tcPr/>
                </a:tc>
                <a:tc>
                  <a:txBody>
                    <a:bodyPr/>
                    <a:lstStyle/>
                    <a:p>
                      <a:r>
                        <a:rPr kumimoji="1" lang="en-US" altLang="ja-JP" dirty="0"/>
                        <a:t>92</a:t>
                      </a:r>
                      <a:endParaRPr kumimoji="1" lang="ja-JP" altLang="en-US" dirty="0"/>
                    </a:p>
                  </a:txBody>
                  <a:tcPr/>
                </a:tc>
                <a:tc>
                  <a:txBody>
                    <a:bodyPr/>
                    <a:lstStyle/>
                    <a:p>
                      <a:r>
                        <a:rPr kumimoji="1" lang="en-US" altLang="ja-JP" dirty="0"/>
                        <a:t>0</a:t>
                      </a:r>
                      <a:endParaRPr kumimoji="1" lang="ja-JP" altLang="en-US" dirty="0"/>
                    </a:p>
                  </a:txBody>
                  <a:tcPr/>
                </a:tc>
                <a:extLst>
                  <a:ext uri="{0D108BD9-81ED-4DB2-BD59-A6C34878D82A}">
                    <a16:rowId xmlns:a16="http://schemas.microsoft.com/office/drawing/2014/main" val="3715498116"/>
                  </a:ext>
                </a:extLst>
              </a:tr>
              <a:tr h="656466">
                <a:tc>
                  <a:txBody>
                    <a:bodyPr/>
                    <a:lstStyle/>
                    <a:p>
                      <a:r>
                        <a:rPr kumimoji="1" lang="en-US" altLang="ja-JP" dirty="0"/>
                        <a:t>Not relied at all</a:t>
                      </a:r>
                      <a:endParaRPr kumimoji="1" lang="ja-JP" altLang="en-US" dirty="0"/>
                    </a:p>
                  </a:txBody>
                  <a:tcPr/>
                </a:tc>
                <a:tc>
                  <a:txBody>
                    <a:bodyPr/>
                    <a:lstStyle/>
                    <a:p>
                      <a:r>
                        <a:rPr kumimoji="1" lang="en-US" altLang="ja-JP" dirty="0"/>
                        <a:t>243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9</a:t>
                      </a:r>
                      <a:endParaRPr kumimoji="1" lang="ja-JP" altLang="en-US" dirty="0"/>
                    </a:p>
                  </a:txBody>
                  <a:tcPr/>
                </a:tc>
                <a:tc>
                  <a:txBody>
                    <a:bodyPr/>
                    <a:lstStyle/>
                    <a:p>
                      <a:r>
                        <a:rPr kumimoji="1" lang="en-US" altLang="ja-JP" dirty="0"/>
                        <a:t>232</a:t>
                      </a:r>
                      <a:endParaRPr kumimoji="1" lang="ja-JP" altLang="en-US" dirty="0"/>
                    </a:p>
                  </a:txBody>
                  <a:tcPr/>
                </a:tc>
                <a:tc>
                  <a:txBody>
                    <a:bodyPr/>
                    <a:lstStyle/>
                    <a:p>
                      <a:r>
                        <a:rPr kumimoji="1" lang="en-US" altLang="ja-JP" dirty="0"/>
                        <a:t>1</a:t>
                      </a:r>
                      <a:endParaRPr kumimoji="1" lang="ja-JP" altLang="en-US" dirty="0"/>
                    </a:p>
                  </a:txBody>
                  <a:tcPr/>
                </a:tc>
                <a:extLst>
                  <a:ext uri="{0D108BD9-81ED-4DB2-BD59-A6C34878D82A}">
                    <a16:rowId xmlns:a16="http://schemas.microsoft.com/office/drawing/2014/main" val="3395994276"/>
                  </a:ext>
                </a:extLst>
              </a:tr>
              <a:tr h="656466">
                <a:tc>
                  <a:txBody>
                    <a:bodyPr/>
                    <a:lstStyle/>
                    <a:p>
                      <a:r>
                        <a:rPr kumimoji="1" lang="en-US" altLang="ja-JP" dirty="0"/>
                        <a:t>No answer</a:t>
                      </a:r>
                      <a:endParaRPr kumimoji="1" lang="ja-JP" altLang="en-US" dirty="0"/>
                    </a:p>
                  </a:txBody>
                  <a:tcPr/>
                </a:tc>
                <a:tc>
                  <a:txBody>
                    <a:bodyPr/>
                    <a:lstStyle/>
                    <a:p>
                      <a:r>
                        <a:rPr kumimoji="1" lang="en-US" altLang="ja-JP" dirty="0"/>
                        <a:t>52</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22</a:t>
                      </a:r>
                      <a:endParaRPr kumimoji="1" lang="ja-JP" altLang="en-US" dirty="0"/>
                    </a:p>
                  </a:txBody>
                  <a:tcPr/>
                </a:tc>
                <a:tc>
                  <a:txBody>
                    <a:bodyPr/>
                    <a:lstStyle/>
                    <a:p>
                      <a:r>
                        <a:rPr kumimoji="1" lang="en-US" altLang="ja-JP" dirty="0"/>
                        <a:t>29</a:t>
                      </a:r>
                      <a:endParaRPr kumimoji="1" lang="ja-JP" altLang="en-US" dirty="0"/>
                    </a:p>
                  </a:txBody>
                  <a:tcPr/>
                </a:tc>
                <a:extLst>
                  <a:ext uri="{0D108BD9-81ED-4DB2-BD59-A6C34878D82A}">
                    <a16:rowId xmlns:a16="http://schemas.microsoft.com/office/drawing/2014/main" val="3572392337"/>
                  </a:ext>
                </a:extLst>
              </a:tr>
              <a:tr h="656466">
                <a:tc>
                  <a:txBody>
                    <a:bodyPr/>
                    <a:lstStyle/>
                    <a:p>
                      <a:r>
                        <a:rPr kumimoji="1" lang="en-US" altLang="ja-JP" dirty="0"/>
                        <a:t>Total</a:t>
                      </a:r>
                      <a:endParaRPr kumimoji="1" lang="ja-JP" altLang="en-US" dirty="0"/>
                    </a:p>
                  </a:txBody>
                  <a:tcPr/>
                </a:tc>
                <a:tc>
                  <a:txBody>
                    <a:bodyPr/>
                    <a:lstStyle/>
                    <a:p>
                      <a:r>
                        <a:rPr kumimoji="1" lang="en-US" altLang="ja-JP" dirty="0"/>
                        <a:t>987</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a:t>12</a:t>
                      </a:r>
                      <a:endParaRPr kumimoji="1" lang="ja-JP" altLang="en-US" dirty="0"/>
                    </a:p>
                  </a:txBody>
                  <a:tcPr/>
                </a:tc>
                <a:tc>
                  <a:txBody>
                    <a:bodyPr/>
                    <a:lstStyle/>
                    <a:p>
                      <a:r>
                        <a:rPr kumimoji="1" lang="en-US" altLang="ja-JP" dirty="0"/>
                        <a:t>95</a:t>
                      </a:r>
                      <a:endParaRPr kumimoji="1" lang="ja-JP" altLang="en-US" dirty="0"/>
                    </a:p>
                  </a:txBody>
                  <a:tcPr/>
                </a:tc>
                <a:tc>
                  <a:txBody>
                    <a:bodyPr/>
                    <a:lstStyle/>
                    <a:p>
                      <a:r>
                        <a:rPr kumimoji="1" lang="en-US" altLang="ja-JP"/>
                        <a:t>195</a:t>
                      </a:r>
                      <a:endParaRPr kumimoji="1" lang="ja-JP" altLang="en-US" dirty="0"/>
                    </a:p>
                  </a:txBody>
                  <a:tcPr/>
                </a:tc>
                <a:tc>
                  <a:txBody>
                    <a:bodyPr/>
                    <a:lstStyle/>
                    <a:p>
                      <a:r>
                        <a:rPr kumimoji="1" lang="en-US" altLang="ja-JP" dirty="0"/>
                        <a:t>653</a:t>
                      </a:r>
                      <a:endParaRPr kumimoji="1" lang="ja-JP" altLang="en-US" dirty="0"/>
                    </a:p>
                  </a:txBody>
                  <a:tcPr/>
                </a:tc>
                <a:tc>
                  <a:txBody>
                    <a:bodyPr/>
                    <a:lstStyle/>
                    <a:p>
                      <a:r>
                        <a:rPr kumimoji="1" lang="en-US" altLang="ja-JP"/>
                        <a:t>32</a:t>
                      </a:r>
                      <a:endParaRPr kumimoji="1" lang="ja-JP" altLang="en-US" dirty="0"/>
                    </a:p>
                  </a:txBody>
                  <a:tcPr/>
                </a:tc>
                <a:extLst>
                  <a:ext uri="{0D108BD9-81ED-4DB2-BD59-A6C34878D82A}">
                    <a16:rowId xmlns:a16="http://schemas.microsoft.com/office/drawing/2014/main" val="3746588665"/>
                  </a:ext>
                </a:extLst>
              </a:tr>
            </a:tbl>
          </a:graphicData>
        </a:graphic>
      </p:graphicFrame>
    </p:spTree>
    <p:extLst>
      <p:ext uri="{BB962C8B-B14F-4D97-AF65-F5344CB8AC3E}">
        <p14:creationId xmlns:p14="http://schemas.microsoft.com/office/powerpoint/2010/main" val="1179467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4ABE7-E85F-45A0-8BE2-997122635EF3}"/>
              </a:ext>
            </a:extLst>
          </p:cNvPr>
          <p:cNvSpPr>
            <a:spLocks noGrp="1"/>
          </p:cNvSpPr>
          <p:nvPr>
            <p:ph type="title"/>
          </p:nvPr>
        </p:nvSpPr>
        <p:spPr>
          <a:xfrm>
            <a:off x="655455" y="202301"/>
            <a:ext cx="10738131" cy="655455"/>
          </a:xfrm>
        </p:spPr>
        <p:txBody>
          <a:bodyPr>
            <a:normAutofit fontScale="90000"/>
          </a:bodyPr>
          <a:lstStyle/>
          <a:p>
            <a:br>
              <a:rPr lang="en-GB" altLang="ja-JP" dirty="0"/>
            </a:br>
            <a:r>
              <a:rPr lang="en-GB" altLang="ja-JP" dirty="0"/>
              <a:t>Meeting Chance (=Route) to Get to Know Lawyers</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414455C1-A91D-473E-A6BD-7E8AA0A9894A}"/>
              </a:ext>
            </a:extLst>
          </p:cNvPr>
          <p:cNvSpPr>
            <a:spLocks noGrp="1"/>
          </p:cNvSpPr>
          <p:nvPr>
            <p:ph idx="1"/>
          </p:nvPr>
        </p:nvSpPr>
        <p:spPr/>
        <p:txBody>
          <a:bodyPr/>
          <a:lstStyle/>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6D7A5DDE-8E30-401C-A001-5D26D02E634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29CCF383-A43A-46A4-B1FB-0EC4617A42B6}"/>
              </a:ext>
            </a:extLst>
          </p:cNvPr>
          <p:cNvGraphicFramePr/>
          <p:nvPr>
            <p:extLst>
              <p:ext uri="{D42A27DB-BD31-4B8C-83A1-F6EECF244321}">
                <p14:modId xmlns:p14="http://schemas.microsoft.com/office/powerpoint/2010/main" val="837232301"/>
              </p:ext>
            </p:extLst>
          </p:nvPr>
        </p:nvGraphicFramePr>
        <p:xfrm>
          <a:off x="542166" y="1003417"/>
          <a:ext cx="11150824" cy="552280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B5A5B0AF-BAEB-4ECC-89A2-60E99E8C81FE}"/>
              </a:ext>
            </a:extLst>
          </p:cNvPr>
          <p:cNvSpPr>
            <a:spLocks noChangeArrowheads="1"/>
          </p:cNvSpPr>
          <p:nvPr/>
        </p:nvSpPr>
        <p:spPr bwMode="auto">
          <a:xfrm>
            <a:off x="0" y="2654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kumimoji="0" lang="en-GB" altLang="ja-JP" sz="800" b="0" i="0" u="none" strike="noStrike" cap="none" normalizeH="0" baseline="0">
                <a:ln>
                  <a:noFill/>
                </a:ln>
                <a:solidFill>
                  <a:schemeClr val="tx1"/>
                </a:solidFill>
                <a:effectLst/>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365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7B08DA-7BB1-424E-860B-20472C20652A}"/>
              </a:ext>
            </a:extLst>
          </p:cNvPr>
          <p:cNvSpPr>
            <a:spLocks noGrp="1"/>
          </p:cNvSpPr>
          <p:nvPr>
            <p:ph type="title"/>
          </p:nvPr>
        </p:nvSpPr>
        <p:spPr>
          <a:xfrm>
            <a:off x="1132885" y="234670"/>
            <a:ext cx="10026032" cy="962952"/>
          </a:xfrm>
        </p:spPr>
        <p:txBody>
          <a:bodyPr>
            <a:normAutofit fontScale="90000"/>
          </a:bodyPr>
          <a:lstStyle/>
          <a:p>
            <a:r>
              <a:rPr kumimoji="1" lang="en-US" altLang="ja-JP" sz="3600" dirty="0"/>
              <a:t>Introduction</a:t>
            </a:r>
            <a:br>
              <a:rPr kumimoji="1" lang="en-US" altLang="ja-JP" dirty="0"/>
            </a:br>
            <a:r>
              <a:rPr kumimoji="1" lang="en-US" altLang="ja-JP" sz="2700" dirty="0"/>
              <a:t>- How Needs Survey of the Elderly People Work? -</a:t>
            </a:r>
            <a:endParaRPr kumimoji="1" lang="ja-JP" altLang="en-US" sz="2700" dirty="0"/>
          </a:p>
        </p:txBody>
      </p:sp>
      <p:sp>
        <p:nvSpPr>
          <p:cNvPr id="3" name="コンテンツ プレースホルダー 2">
            <a:extLst>
              <a:ext uri="{FF2B5EF4-FFF2-40B4-BE49-F238E27FC236}">
                <a16:creationId xmlns:a16="http://schemas.microsoft.com/office/drawing/2014/main" id="{B3CF2FCC-62B2-4431-9115-DA19F2CB6B3F}"/>
              </a:ext>
            </a:extLst>
          </p:cNvPr>
          <p:cNvSpPr>
            <a:spLocks noGrp="1"/>
          </p:cNvSpPr>
          <p:nvPr>
            <p:ph idx="1"/>
          </p:nvPr>
        </p:nvSpPr>
        <p:spPr>
          <a:xfrm>
            <a:off x="712100" y="1472750"/>
            <a:ext cx="10819050" cy="4992786"/>
          </a:xfrm>
        </p:spPr>
        <p:txBody>
          <a:bodyPr>
            <a:noAutofit/>
          </a:bodyPr>
          <a:lstStyle/>
          <a:p>
            <a:r>
              <a:rPr lang="en-GB" altLang="ja-JP" sz="3200" dirty="0"/>
              <a:t>Questionnaire survey or face-to-face survey targeted the elderly people themselves directly are inaccurate and impractical because they have often </a:t>
            </a:r>
            <a:r>
              <a:rPr lang="en-US" altLang="ja-JP" sz="3200" dirty="0">
                <a:solidFill>
                  <a:srgbClr val="FF0000"/>
                </a:solidFill>
              </a:rPr>
              <a:t>cognitive impairment </a:t>
            </a:r>
            <a:r>
              <a:rPr lang="en-US" altLang="ja-JP" sz="3200" dirty="0"/>
              <a:t>and cannot answer accurately. </a:t>
            </a:r>
            <a:r>
              <a:rPr lang="en-GB" altLang="ja-JP" sz="3200" dirty="0"/>
              <a:t> </a:t>
            </a:r>
          </a:p>
          <a:p>
            <a:pPr marL="0" indent="0">
              <a:buNone/>
            </a:pPr>
            <a:endParaRPr lang="ja-JP" altLang="ja-JP" sz="3200" dirty="0"/>
          </a:p>
          <a:p>
            <a:r>
              <a:rPr lang="en-GB" altLang="ja-JP" sz="3200" dirty="0"/>
              <a:t>Therefore, Japan Federation of Bar Associations(JFBA) conducted a legal needs survey which </a:t>
            </a:r>
            <a:r>
              <a:rPr lang="en-GB" altLang="ja-JP" sz="3200" dirty="0">
                <a:solidFill>
                  <a:srgbClr val="FF0000"/>
                </a:solidFill>
              </a:rPr>
              <a:t>targeted not the elderly people themselves, but the social caseworkers </a:t>
            </a:r>
            <a:r>
              <a:rPr lang="en-GB" altLang="ja-JP" sz="3200" dirty="0"/>
              <a:t>specialized in elderly issue working at local elderly care management centre.</a:t>
            </a:r>
            <a:endParaRPr kumimoji="1" lang="ja-JP" altLang="en-US" sz="3200" dirty="0"/>
          </a:p>
        </p:txBody>
      </p:sp>
      <p:sp>
        <p:nvSpPr>
          <p:cNvPr id="4" name="矢印: 下 3">
            <a:extLst>
              <a:ext uri="{FF2B5EF4-FFF2-40B4-BE49-F238E27FC236}">
                <a16:creationId xmlns:a16="http://schemas.microsoft.com/office/drawing/2014/main" id="{CFDB2AF9-2BF1-48E2-BDF8-66D6E00941B0}"/>
              </a:ext>
            </a:extLst>
          </p:cNvPr>
          <p:cNvSpPr/>
          <p:nvPr/>
        </p:nvSpPr>
        <p:spPr>
          <a:xfrm>
            <a:off x="4748675" y="3609047"/>
            <a:ext cx="1650776" cy="606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0658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7815-DE62-4E74-AA00-8E05E9D0BC9A}"/>
              </a:ext>
            </a:extLst>
          </p:cNvPr>
          <p:cNvSpPr>
            <a:spLocks noGrp="1"/>
          </p:cNvSpPr>
          <p:nvPr>
            <p:ph type="title"/>
          </p:nvPr>
        </p:nvSpPr>
        <p:spPr>
          <a:xfrm>
            <a:off x="2231136" y="315590"/>
            <a:ext cx="7729728" cy="882032"/>
          </a:xfrm>
        </p:spPr>
        <p:txBody>
          <a:bodyPr>
            <a:normAutofit fontScale="90000"/>
          </a:bodyPr>
          <a:lstStyle/>
          <a:p>
            <a:r>
              <a:rPr lang="en-GB" altLang="ja-JP" dirty="0"/>
              <a:t>Meeting Chance (=Route) to Get to Know Lawyers</a:t>
            </a:r>
            <a:endParaRPr kumimoji="1" lang="ja-JP" altLang="en-US" dirty="0"/>
          </a:p>
        </p:txBody>
      </p:sp>
      <p:sp>
        <p:nvSpPr>
          <p:cNvPr id="3" name="コンテンツ プレースホルダー 2">
            <a:extLst>
              <a:ext uri="{FF2B5EF4-FFF2-40B4-BE49-F238E27FC236}">
                <a16:creationId xmlns:a16="http://schemas.microsoft.com/office/drawing/2014/main" id="{FE533CAC-104D-4AD9-8748-C8DC12F0EE68}"/>
              </a:ext>
            </a:extLst>
          </p:cNvPr>
          <p:cNvSpPr>
            <a:spLocks noGrp="1"/>
          </p:cNvSpPr>
          <p:nvPr>
            <p:ph idx="1"/>
          </p:nvPr>
        </p:nvSpPr>
        <p:spPr>
          <a:xfrm>
            <a:off x="1254265" y="1513211"/>
            <a:ext cx="10042215" cy="4822853"/>
          </a:xfrm>
        </p:spPr>
        <p:txBody>
          <a:bodyPr>
            <a:normAutofit fontScale="92500"/>
          </a:bodyPr>
          <a:lstStyle/>
          <a:p>
            <a:pPr marL="0" indent="0">
              <a:buNone/>
            </a:pPr>
            <a:r>
              <a:rPr lang="en-GB" altLang="ja-JP" sz="2800" dirty="0"/>
              <a:t>According to the in-depth interview, caseworkers commented:</a:t>
            </a:r>
            <a:endParaRPr lang="ja-JP" altLang="ja-JP" sz="2800" dirty="0"/>
          </a:p>
          <a:p>
            <a:pPr marL="0" indent="0">
              <a:buNone/>
            </a:pPr>
            <a:endParaRPr lang="en-GB" altLang="ja-JP" sz="2800" i="1" dirty="0"/>
          </a:p>
          <a:p>
            <a:pPr marL="0" indent="0">
              <a:buNone/>
            </a:pPr>
            <a:r>
              <a:rPr lang="en-GB" altLang="ja-JP" sz="2800" i="1" dirty="0"/>
              <a:t>“</a:t>
            </a:r>
            <a:r>
              <a:rPr lang="en-GB" altLang="ja-JP" sz="2800" i="1" dirty="0">
                <a:solidFill>
                  <a:srgbClr val="FF0000"/>
                </a:solidFill>
              </a:rPr>
              <a:t>Reliable formal route like Japan Legal Support Centre is important, of course.</a:t>
            </a:r>
            <a:r>
              <a:rPr lang="en-GB" altLang="ja-JP" sz="2800" i="1" dirty="0"/>
              <a:t> But we would like to know as many as experienced lawyers possible via informal route and know lawyers’ personal character as well as legal expertise. </a:t>
            </a:r>
            <a:r>
              <a:rPr lang="en-GB" altLang="ja-JP" sz="2800" i="1" dirty="0">
                <a:solidFill>
                  <a:srgbClr val="FF0000"/>
                </a:solidFill>
              </a:rPr>
              <a:t>Informal route is helpful to understand lawyers’ personal character</a:t>
            </a:r>
            <a:r>
              <a:rPr lang="en-GB" altLang="ja-JP" sz="2800" i="1" dirty="0"/>
              <a:t>.”  </a:t>
            </a:r>
            <a:endParaRPr lang="en-US" altLang="ja-JP" sz="2800" dirty="0"/>
          </a:p>
          <a:p>
            <a:pPr marL="0" indent="0">
              <a:buNone/>
            </a:pPr>
            <a:endParaRPr lang="en-US" altLang="ja-JP" sz="2800" i="1" dirty="0"/>
          </a:p>
          <a:p>
            <a:pPr marL="0" indent="0">
              <a:buNone/>
            </a:pPr>
            <a:r>
              <a:rPr lang="en-GB" altLang="ja-JP" sz="2800" i="1" dirty="0"/>
              <a:t>“Caseworkers would like to provide services tailored to elderly’s specific needs. To do so, caseworkers need to know variety type of lawyers specialized in elderly law via informal route as well as formal route.</a:t>
            </a:r>
            <a:endParaRPr lang="ja-JP" altLang="ja-JP" sz="2800" dirty="0"/>
          </a:p>
          <a:p>
            <a:endParaRPr kumimoji="1" lang="ja-JP" altLang="en-US" dirty="0"/>
          </a:p>
        </p:txBody>
      </p:sp>
    </p:spTree>
    <p:extLst>
      <p:ext uri="{BB962C8B-B14F-4D97-AF65-F5344CB8AC3E}">
        <p14:creationId xmlns:p14="http://schemas.microsoft.com/office/powerpoint/2010/main" val="3163990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0BC2BC-B6DA-4FF7-BDEB-C98205C73BDC}"/>
              </a:ext>
            </a:extLst>
          </p:cNvPr>
          <p:cNvSpPr>
            <a:spLocks noGrp="1"/>
          </p:cNvSpPr>
          <p:nvPr>
            <p:ph type="title"/>
          </p:nvPr>
        </p:nvSpPr>
        <p:spPr>
          <a:xfrm>
            <a:off x="1254264" y="307498"/>
            <a:ext cx="9653799" cy="614994"/>
          </a:xfrm>
        </p:spPr>
        <p:txBody>
          <a:bodyPr>
            <a:normAutofit fontScale="90000"/>
          </a:bodyPr>
          <a:lstStyle/>
          <a:p>
            <a:br>
              <a:rPr lang="en-GB" altLang="ja-JP" i="1" dirty="0"/>
            </a:br>
            <a:r>
              <a:rPr lang="en-GB" altLang="ja-JP" dirty="0"/>
              <a:t>Consulting Lawyers and Problem-solving Rate</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06601508-9C64-4871-8169-3022DBADEEBA}"/>
              </a:ext>
            </a:extLst>
          </p:cNvPr>
          <p:cNvSpPr>
            <a:spLocks noGrp="1"/>
          </p:cNvSpPr>
          <p:nvPr>
            <p:ph idx="1"/>
          </p:nvPr>
        </p:nvSpPr>
        <p:spPr>
          <a:xfrm>
            <a:off x="841572" y="1189529"/>
            <a:ext cx="10543922" cy="5211271"/>
          </a:xfrm>
        </p:spPr>
        <p:txBody>
          <a:bodyPr/>
          <a:lstStyle/>
          <a:p>
            <a:r>
              <a:rPr lang="en-GB" altLang="ja-JP" sz="2400" dirty="0"/>
              <a:t>Did problem-solving rate improve significantly after caseworkers brought the case into lawyers and consulted them?</a:t>
            </a:r>
          </a:p>
          <a:p>
            <a:pPr marL="0" indent="0">
              <a:buNone/>
            </a:pPr>
            <a:endParaRPr lang="en-GB" altLang="ja-JP" sz="2400" dirty="0"/>
          </a:p>
          <a:p>
            <a:r>
              <a:rPr lang="en-GB" altLang="ja-JP" sz="2400" dirty="0"/>
              <a:t> Unfortunately, this survey demonstrated that there is not any significant difference about problem-solving rate between the cases brought into lawyers by caseworkers and those not brought into them.</a:t>
            </a:r>
          </a:p>
          <a:p>
            <a:pPr marL="0" indent="0">
              <a:buNone/>
            </a:pPr>
            <a:endParaRPr lang="ja-JP" altLang="ja-JP" sz="2400" dirty="0"/>
          </a:p>
          <a:p>
            <a:r>
              <a:rPr lang="en-GB" altLang="ja-JP" sz="2400" dirty="0"/>
              <a:t>Although problem-solving rate does not improve significantly, </a:t>
            </a:r>
            <a:r>
              <a:rPr lang="en-GB" altLang="ja-JP" sz="2400" dirty="0">
                <a:solidFill>
                  <a:srgbClr val="FF0000"/>
                </a:solidFill>
              </a:rPr>
              <a:t>the more difficult and challenging the cases become, the more the cases were brought into lawyers by caseworkers</a:t>
            </a:r>
            <a:r>
              <a:rPr lang="en-GB" altLang="ja-JP" sz="2400" dirty="0"/>
              <a:t>. The rate that cases were brought into lawyers was </a:t>
            </a:r>
            <a:r>
              <a:rPr lang="en-GB" altLang="ja-JP" sz="2400" dirty="0">
                <a:solidFill>
                  <a:srgbClr val="FF0000"/>
                </a:solidFill>
              </a:rPr>
              <a:t>10.2%(20 cases) </a:t>
            </a:r>
            <a:r>
              <a:rPr lang="en-GB" altLang="ja-JP" sz="2400" dirty="0"/>
              <a:t>in not difficult but not simple case, </a:t>
            </a:r>
            <a:r>
              <a:rPr lang="en-GB" altLang="ja-JP" sz="2400" dirty="0">
                <a:solidFill>
                  <a:srgbClr val="FF0000"/>
                </a:solidFill>
              </a:rPr>
              <a:t>15.4%(94 cases) </a:t>
            </a:r>
            <a:r>
              <a:rPr lang="en-GB" altLang="ja-JP" sz="2400" dirty="0"/>
              <a:t>in difficult case, </a:t>
            </a:r>
            <a:r>
              <a:rPr lang="en-GB" altLang="ja-JP" sz="2400" dirty="0">
                <a:solidFill>
                  <a:srgbClr val="FF0000"/>
                </a:solidFill>
              </a:rPr>
              <a:t>29.1%(118 cases) </a:t>
            </a:r>
            <a:r>
              <a:rPr lang="en-GB" altLang="ja-JP" sz="2400" dirty="0"/>
              <a:t>in the most difficult case.</a:t>
            </a:r>
            <a:endParaRPr lang="ja-JP" altLang="ja-JP" sz="2400" dirty="0"/>
          </a:p>
          <a:p>
            <a:endParaRPr kumimoji="1" lang="ja-JP" altLang="en-US" dirty="0"/>
          </a:p>
        </p:txBody>
      </p:sp>
      <p:sp>
        <p:nvSpPr>
          <p:cNvPr id="4" name="矢印: 下 3">
            <a:extLst>
              <a:ext uri="{FF2B5EF4-FFF2-40B4-BE49-F238E27FC236}">
                <a16:creationId xmlns:a16="http://schemas.microsoft.com/office/drawing/2014/main" id="{9F12BB31-4F52-4D61-A4FD-D12C5C40D6A1}"/>
              </a:ext>
            </a:extLst>
          </p:cNvPr>
          <p:cNvSpPr/>
          <p:nvPr/>
        </p:nvSpPr>
        <p:spPr>
          <a:xfrm>
            <a:off x="4519401" y="2079652"/>
            <a:ext cx="1561762" cy="4693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1069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0BC2BC-B6DA-4FF7-BDEB-C98205C73BDC}"/>
              </a:ext>
            </a:extLst>
          </p:cNvPr>
          <p:cNvSpPr>
            <a:spLocks noGrp="1"/>
          </p:cNvSpPr>
          <p:nvPr>
            <p:ph type="title"/>
          </p:nvPr>
        </p:nvSpPr>
        <p:spPr>
          <a:xfrm>
            <a:off x="1254264" y="307498"/>
            <a:ext cx="9653799" cy="614994"/>
          </a:xfrm>
        </p:spPr>
        <p:txBody>
          <a:bodyPr>
            <a:normAutofit fontScale="90000"/>
          </a:bodyPr>
          <a:lstStyle/>
          <a:p>
            <a:br>
              <a:rPr lang="en-GB" altLang="ja-JP" i="1" dirty="0"/>
            </a:br>
            <a:r>
              <a:rPr lang="en-GB" altLang="ja-JP" dirty="0"/>
              <a:t>Consulting Lawyers and Problem-solving Rate</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06601508-9C64-4871-8169-3022DBADEEBA}"/>
              </a:ext>
            </a:extLst>
          </p:cNvPr>
          <p:cNvSpPr>
            <a:spLocks noGrp="1"/>
          </p:cNvSpPr>
          <p:nvPr>
            <p:ph idx="1"/>
          </p:nvPr>
        </p:nvSpPr>
        <p:spPr>
          <a:xfrm>
            <a:off x="841572" y="1189529"/>
            <a:ext cx="10543922" cy="5211271"/>
          </a:xfrm>
        </p:spPr>
        <p:txBody>
          <a:bodyPr/>
          <a:lstStyle/>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CC314675-B0CD-45C1-8D69-FA9718850E4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136510FB-10E2-4699-BFEF-CDCC224482C3}"/>
              </a:ext>
            </a:extLst>
          </p:cNvPr>
          <p:cNvGraphicFramePr/>
          <p:nvPr>
            <p:extLst>
              <p:ext uri="{D42A27DB-BD31-4B8C-83A1-F6EECF244321}">
                <p14:modId xmlns:p14="http://schemas.microsoft.com/office/powerpoint/2010/main" val="142136456"/>
              </p:ext>
            </p:extLst>
          </p:nvPr>
        </p:nvGraphicFramePr>
        <p:xfrm>
          <a:off x="542166" y="1359463"/>
          <a:ext cx="10843328" cy="489567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188AB972-269D-40E1-BD1C-2F75508CF866}"/>
              </a:ext>
            </a:extLst>
          </p:cNvPr>
          <p:cNvSpPr>
            <a:spLocks noChangeArrowheads="1"/>
          </p:cNvSpPr>
          <p:nvPr/>
        </p:nvSpPr>
        <p:spPr bwMode="auto">
          <a:xfrm>
            <a:off x="0" y="2178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5224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0BC2BC-B6DA-4FF7-BDEB-C98205C73BDC}"/>
              </a:ext>
            </a:extLst>
          </p:cNvPr>
          <p:cNvSpPr>
            <a:spLocks noGrp="1"/>
          </p:cNvSpPr>
          <p:nvPr>
            <p:ph type="title"/>
          </p:nvPr>
        </p:nvSpPr>
        <p:spPr>
          <a:xfrm>
            <a:off x="1254264" y="307498"/>
            <a:ext cx="9653799" cy="614994"/>
          </a:xfrm>
        </p:spPr>
        <p:txBody>
          <a:bodyPr>
            <a:normAutofit fontScale="90000"/>
          </a:bodyPr>
          <a:lstStyle/>
          <a:p>
            <a:br>
              <a:rPr lang="en-GB" altLang="ja-JP" i="1" dirty="0"/>
            </a:br>
            <a:r>
              <a:rPr lang="en-GB" altLang="ja-JP" dirty="0"/>
              <a:t>Consulting Lawyers and Problem-solving Rate</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06601508-9C64-4871-8169-3022DBADEEBA}"/>
              </a:ext>
            </a:extLst>
          </p:cNvPr>
          <p:cNvSpPr>
            <a:spLocks noGrp="1"/>
          </p:cNvSpPr>
          <p:nvPr>
            <p:ph idx="1"/>
          </p:nvPr>
        </p:nvSpPr>
        <p:spPr>
          <a:xfrm>
            <a:off x="841572" y="1189529"/>
            <a:ext cx="10543922" cy="5211271"/>
          </a:xfrm>
        </p:spPr>
        <p:txBody>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71B18A5D-27F2-4233-BF25-48AE477352F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B52051DD-0800-437C-9211-850E080E41FB}"/>
              </a:ext>
            </a:extLst>
          </p:cNvPr>
          <p:cNvGraphicFramePr/>
          <p:nvPr>
            <p:extLst>
              <p:ext uri="{D42A27DB-BD31-4B8C-83A1-F6EECF244321}">
                <p14:modId xmlns:p14="http://schemas.microsoft.com/office/powerpoint/2010/main" val="3059995941"/>
              </p:ext>
            </p:extLst>
          </p:nvPr>
        </p:nvGraphicFramePr>
        <p:xfrm>
          <a:off x="614994" y="1229990"/>
          <a:ext cx="10859511" cy="517079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DC124CDC-A7B6-4427-825F-0CFBD4169A29}"/>
              </a:ext>
            </a:extLst>
          </p:cNvPr>
          <p:cNvSpPr>
            <a:spLocks noChangeArrowheads="1"/>
          </p:cNvSpPr>
          <p:nvPr/>
        </p:nvSpPr>
        <p:spPr bwMode="auto">
          <a:xfrm>
            <a:off x="0" y="1847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9425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0BC2BC-B6DA-4FF7-BDEB-C98205C73BDC}"/>
              </a:ext>
            </a:extLst>
          </p:cNvPr>
          <p:cNvSpPr>
            <a:spLocks noGrp="1"/>
          </p:cNvSpPr>
          <p:nvPr>
            <p:ph type="title"/>
          </p:nvPr>
        </p:nvSpPr>
        <p:spPr>
          <a:xfrm>
            <a:off x="1254264" y="307498"/>
            <a:ext cx="9653799" cy="614994"/>
          </a:xfrm>
        </p:spPr>
        <p:txBody>
          <a:bodyPr>
            <a:normAutofit fontScale="90000"/>
          </a:bodyPr>
          <a:lstStyle/>
          <a:p>
            <a:br>
              <a:rPr lang="en-GB" altLang="ja-JP" i="1" dirty="0"/>
            </a:br>
            <a:r>
              <a:rPr lang="en-GB" altLang="ja-JP" dirty="0"/>
              <a:t>Consulting Lawyers and Problem-solving Rate</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06601508-9C64-4871-8169-3022DBADEEBA}"/>
              </a:ext>
            </a:extLst>
          </p:cNvPr>
          <p:cNvSpPr>
            <a:spLocks noGrp="1"/>
          </p:cNvSpPr>
          <p:nvPr>
            <p:ph idx="1"/>
          </p:nvPr>
        </p:nvSpPr>
        <p:spPr>
          <a:xfrm>
            <a:off x="841572" y="1189529"/>
            <a:ext cx="10543922" cy="5211271"/>
          </a:xfrm>
        </p:spPr>
        <p:txBody>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E4D3B724-7540-4B1F-AD03-DAB1515D4B3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123FBDE2-84A7-4C1C-B602-7D8709B6ACB2}"/>
              </a:ext>
            </a:extLst>
          </p:cNvPr>
          <p:cNvGraphicFramePr/>
          <p:nvPr>
            <p:extLst>
              <p:ext uri="{D42A27DB-BD31-4B8C-83A1-F6EECF244321}">
                <p14:modId xmlns:p14="http://schemas.microsoft.com/office/powerpoint/2010/main" val="3711879747"/>
              </p:ext>
            </p:extLst>
          </p:nvPr>
        </p:nvGraphicFramePr>
        <p:xfrm>
          <a:off x="654106" y="1189529"/>
          <a:ext cx="10883787" cy="508178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4AE0E15C-23EF-4606-A309-560437467876}"/>
              </a:ext>
            </a:extLst>
          </p:cNvPr>
          <p:cNvSpPr>
            <a:spLocks noChangeArrowheads="1"/>
          </p:cNvSpPr>
          <p:nvPr/>
        </p:nvSpPr>
        <p:spPr bwMode="auto">
          <a:xfrm>
            <a:off x="0" y="1905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1502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0BC2BC-B6DA-4FF7-BDEB-C98205C73BDC}"/>
              </a:ext>
            </a:extLst>
          </p:cNvPr>
          <p:cNvSpPr>
            <a:spLocks noGrp="1"/>
          </p:cNvSpPr>
          <p:nvPr>
            <p:ph type="title"/>
          </p:nvPr>
        </p:nvSpPr>
        <p:spPr>
          <a:xfrm>
            <a:off x="1254264" y="307498"/>
            <a:ext cx="9653799" cy="614994"/>
          </a:xfrm>
        </p:spPr>
        <p:txBody>
          <a:bodyPr>
            <a:normAutofit fontScale="90000"/>
          </a:bodyPr>
          <a:lstStyle/>
          <a:p>
            <a:br>
              <a:rPr lang="en-GB" altLang="ja-JP" i="1" dirty="0"/>
            </a:br>
            <a:r>
              <a:rPr lang="en-GB" altLang="ja-JP" dirty="0"/>
              <a:t>Consulting Lawyers and Problem-solving Rate</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06601508-9C64-4871-8169-3022DBADEEBA}"/>
              </a:ext>
            </a:extLst>
          </p:cNvPr>
          <p:cNvSpPr>
            <a:spLocks noGrp="1"/>
          </p:cNvSpPr>
          <p:nvPr>
            <p:ph idx="1"/>
          </p:nvPr>
        </p:nvSpPr>
        <p:spPr>
          <a:xfrm>
            <a:off x="623087" y="1189529"/>
            <a:ext cx="11037536" cy="5470216"/>
          </a:xfrm>
        </p:spPr>
        <p:txBody>
          <a:bodyPr>
            <a:normAutofit fontScale="85000" lnSpcReduction="10000"/>
          </a:bodyPr>
          <a:lstStyle/>
          <a:p>
            <a:r>
              <a:rPr lang="en-GB" altLang="ja-JP" sz="3000" dirty="0"/>
              <a:t>One possible explanation problem-solving rate does not improve significantly is that the cases brought into lawyers by caseworkers are often the most difficult cases at late stage after severe damage was done. As a result, it is often difficult for lawyers to improve problem-solving rate in short terms. </a:t>
            </a:r>
          </a:p>
          <a:p>
            <a:pPr marL="0" indent="0">
              <a:buNone/>
            </a:pPr>
            <a:endParaRPr lang="en-GB" altLang="ja-JP" sz="3000" dirty="0"/>
          </a:p>
          <a:p>
            <a:r>
              <a:rPr lang="en-GB" altLang="ja-JP" sz="3000" dirty="0"/>
              <a:t>However, because lawyers can prevent the further deterioration of the case by intervening it in long terms, the more difficult and challenging the cases becomes, the more the cases were brought into lawyers by caseworkers.</a:t>
            </a:r>
          </a:p>
          <a:p>
            <a:pPr marL="0" indent="0">
              <a:buNone/>
            </a:pPr>
            <a:endParaRPr lang="ja-JP" altLang="ja-JP" sz="3000" dirty="0"/>
          </a:p>
          <a:p>
            <a:r>
              <a:rPr lang="en-GB" altLang="ja-JP" sz="3000" dirty="0"/>
              <a:t>One hypothesis is if the cases were brought into lawyers at early stage before becoming the most difficult, lawyers might be able to resolve the problem and problem-solving rate could improve significantly in relatively short terms.</a:t>
            </a:r>
            <a:endParaRPr lang="ja-JP" altLang="ja-JP" sz="3000" dirty="0"/>
          </a:p>
          <a:p>
            <a:pPr marL="0" indent="0">
              <a:buNone/>
            </a:pPr>
            <a:endParaRPr kumimoji="1" lang="ja-JP" altLang="en-US" dirty="0"/>
          </a:p>
        </p:txBody>
      </p:sp>
    </p:spTree>
    <p:extLst>
      <p:ext uri="{BB962C8B-B14F-4D97-AF65-F5344CB8AC3E}">
        <p14:creationId xmlns:p14="http://schemas.microsoft.com/office/powerpoint/2010/main" val="57536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80FB44-2FF1-4EC5-AA74-26492471219C}"/>
              </a:ext>
            </a:extLst>
          </p:cNvPr>
          <p:cNvSpPr>
            <a:spLocks noGrp="1"/>
          </p:cNvSpPr>
          <p:nvPr>
            <p:ph type="title"/>
          </p:nvPr>
        </p:nvSpPr>
        <p:spPr>
          <a:xfrm>
            <a:off x="1221897" y="267037"/>
            <a:ext cx="9678075" cy="882032"/>
          </a:xfrm>
        </p:spPr>
        <p:txBody>
          <a:bodyPr>
            <a:normAutofit fontScale="90000"/>
          </a:bodyPr>
          <a:lstStyle/>
          <a:p>
            <a:r>
              <a:rPr kumimoji="1" lang="en-US" altLang="ja-JP" dirty="0"/>
              <a:t>CONCLUSION</a:t>
            </a:r>
            <a:br>
              <a:rPr kumimoji="1" lang="en-US" altLang="ja-JP" dirty="0"/>
            </a:br>
            <a:r>
              <a:rPr kumimoji="1" lang="en-US" altLang="ja-JP" dirty="0"/>
              <a:t>- </a:t>
            </a:r>
            <a:r>
              <a:rPr lang="en-GB" altLang="ja-JP" dirty="0"/>
              <a:t>Unmet Legal Needs of the Elderly People -</a:t>
            </a:r>
            <a:endParaRPr kumimoji="1" lang="ja-JP" altLang="en-US" dirty="0"/>
          </a:p>
        </p:txBody>
      </p:sp>
      <p:sp>
        <p:nvSpPr>
          <p:cNvPr id="3" name="コンテンツ プレースホルダー 2">
            <a:extLst>
              <a:ext uri="{FF2B5EF4-FFF2-40B4-BE49-F238E27FC236}">
                <a16:creationId xmlns:a16="http://schemas.microsoft.com/office/drawing/2014/main" id="{200489D3-3B5D-43A9-A937-74414E494891}"/>
              </a:ext>
            </a:extLst>
          </p:cNvPr>
          <p:cNvSpPr>
            <a:spLocks noGrp="1"/>
          </p:cNvSpPr>
          <p:nvPr>
            <p:ph idx="1"/>
          </p:nvPr>
        </p:nvSpPr>
        <p:spPr>
          <a:xfrm>
            <a:off x="752559" y="1666958"/>
            <a:ext cx="10762407" cy="4717657"/>
          </a:xfrm>
        </p:spPr>
        <p:txBody>
          <a:bodyPr>
            <a:normAutofit fontScale="92500" lnSpcReduction="20000"/>
          </a:bodyPr>
          <a:lstStyle/>
          <a:p>
            <a:r>
              <a:rPr lang="en-GB" altLang="ja-JP" sz="2400" dirty="0"/>
              <a:t>In this survey, the assisted elderly people were not aware of the problems in most of the cases </a:t>
            </a:r>
          </a:p>
          <a:p>
            <a:r>
              <a:rPr lang="en-GB" altLang="ja-JP" sz="2400" dirty="0"/>
              <a:t>Even the elderly people who were aware of the problems were not likely to consult with others.</a:t>
            </a:r>
            <a:endParaRPr lang="ja-JP" altLang="ja-JP" sz="2400" dirty="0"/>
          </a:p>
          <a:p>
            <a:r>
              <a:rPr lang="en-GB" altLang="ja-JP" sz="2400" dirty="0"/>
              <a:t>Problems were most likely to become tangible via supporters such as care manager, home caregiver, caregiver at nursing-care centre etc.</a:t>
            </a:r>
            <a:endParaRPr lang="ja-JP" altLang="ja-JP" sz="2400" dirty="0"/>
          </a:p>
          <a:p>
            <a:r>
              <a:rPr lang="en-GB" altLang="ja-JP" sz="2400" dirty="0"/>
              <a:t>Even after supporters brought the problem into social caseworkers at local elderly care management centre, </a:t>
            </a:r>
            <a:r>
              <a:rPr lang="en-GB" altLang="ja-JP" sz="2400" dirty="0">
                <a:solidFill>
                  <a:schemeClr val="tx1"/>
                </a:solidFill>
              </a:rPr>
              <a:t>caseworkers were likely to consult with non-legal professionals</a:t>
            </a:r>
            <a:r>
              <a:rPr lang="en-GB" altLang="ja-JP" sz="2400" dirty="0"/>
              <a:t>.</a:t>
            </a:r>
            <a:endParaRPr lang="ja-JP" altLang="ja-JP" sz="2400" dirty="0"/>
          </a:p>
          <a:p>
            <a:r>
              <a:rPr lang="en-GB" altLang="ja-JP" sz="2400" dirty="0"/>
              <a:t>Caseworkers often pointed out in in-depth interview that they have tendency to consult lawyers at late stage after damage was done. </a:t>
            </a:r>
            <a:endParaRPr lang="ja-JP" altLang="ja-JP" sz="2400" dirty="0"/>
          </a:p>
          <a:p>
            <a:r>
              <a:rPr lang="en-GB" altLang="ja-JP" sz="2400" dirty="0"/>
              <a:t>Therefore, this survey demonstrated that that legal needs of the elderly people have a tendency not to become tangible to lawyers and there is a huge amount of unmet legal needs behind the elderly people.</a:t>
            </a:r>
            <a:endParaRPr lang="ja-JP" altLang="ja-JP" sz="2400" dirty="0"/>
          </a:p>
          <a:p>
            <a:pPr marL="0" indent="0">
              <a:buNone/>
            </a:pPr>
            <a:r>
              <a:rPr lang="en-GB" altLang="ja-JP" dirty="0"/>
              <a:t> </a:t>
            </a:r>
            <a:endParaRPr lang="en-US" altLang="ja-JP" dirty="0"/>
          </a:p>
          <a:p>
            <a:endParaRPr kumimoji="1" lang="ja-JP" altLang="en-US" dirty="0"/>
          </a:p>
        </p:txBody>
      </p:sp>
    </p:spTree>
    <p:extLst>
      <p:ext uri="{BB962C8B-B14F-4D97-AF65-F5344CB8AC3E}">
        <p14:creationId xmlns:p14="http://schemas.microsoft.com/office/powerpoint/2010/main" val="1098322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80FB44-2FF1-4EC5-AA74-26492471219C}"/>
              </a:ext>
            </a:extLst>
          </p:cNvPr>
          <p:cNvSpPr>
            <a:spLocks noGrp="1"/>
          </p:cNvSpPr>
          <p:nvPr>
            <p:ph type="title"/>
          </p:nvPr>
        </p:nvSpPr>
        <p:spPr>
          <a:xfrm>
            <a:off x="291314" y="267036"/>
            <a:ext cx="11385494" cy="938677"/>
          </a:xfrm>
        </p:spPr>
        <p:txBody>
          <a:bodyPr>
            <a:normAutofit fontScale="90000"/>
          </a:bodyPr>
          <a:lstStyle/>
          <a:p>
            <a:r>
              <a:rPr kumimoji="1" lang="en-US" altLang="ja-JP" dirty="0"/>
              <a:t>CONCLUSION</a:t>
            </a:r>
            <a:br>
              <a:rPr kumimoji="1" lang="en-US" altLang="ja-JP" dirty="0"/>
            </a:br>
            <a:r>
              <a:rPr kumimoji="1" lang="en-US" altLang="ja-JP"/>
              <a:t>- </a:t>
            </a:r>
            <a:r>
              <a:rPr lang="en-GB" altLang="ja-JP"/>
              <a:t>To Resolve the Unmet Legal Needs of the Elderly People </a:t>
            </a:r>
            <a:r>
              <a:rPr lang="en-GB"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200489D3-3B5D-43A9-A937-74414E494891}"/>
              </a:ext>
            </a:extLst>
          </p:cNvPr>
          <p:cNvSpPr>
            <a:spLocks noGrp="1"/>
          </p:cNvSpPr>
          <p:nvPr>
            <p:ph idx="1"/>
          </p:nvPr>
        </p:nvSpPr>
        <p:spPr>
          <a:xfrm>
            <a:off x="752559" y="1626499"/>
            <a:ext cx="10762407" cy="4964465"/>
          </a:xfrm>
        </p:spPr>
        <p:txBody>
          <a:bodyPr>
            <a:normAutofit lnSpcReduction="10000"/>
          </a:bodyPr>
          <a:lstStyle/>
          <a:p>
            <a:r>
              <a:rPr lang="en-GB" altLang="ja-JP" sz="2400" dirty="0"/>
              <a:t>The degree to which lawyers’ advice is relied on by caseworkers was bipolarized. The more caseworkers come to contact lawyers, the more caseworkers became to rely on lawyer’s advice. In relying on lawyers’ advice, caseworkers tended to seek for both formal and informal route. </a:t>
            </a:r>
            <a:endParaRPr lang="ja-JP" altLang="ja-JP" sz="2400" dirty="0"/>
          </a:p>
          <a:p>
            <a:r>
              <a:rPr lang="en-GB" altLang="ja-JP" sz="2400" dirty="0"/>
              <a:t>Caseworkers frequently mentioned that it is necessary to set up some access point that caseworkers can feel free to consult with experienced lawyer at the early phase. Otherwise, caseworkers will hesitate to consult with lawyers at early phase and cases will be brought into lawyers at late stage after severe damage was done. And finally, problem-solving rate does not improve significantly.</a:t>
            </a:r>
          </a:p>
          <a:p>
            <a:r>
              <a:rPr lang="en-GB" altLang="ja-JP" sz="2400" dirty="0"/>
              <a:t>This survey demonstrated that </a:t>
            </a:r>
            <a:r>
              <a:rPr lang="en-GB" altLang="ja-JP" sz="2400" dirty="0">
                <a:solidFill>
                  <a:srgbClr val="FF0000"/>
                </a:solidFill>
              </a:rPr>
              <a:t>“early intervention” </a:t>
            </a:r>
            <a:r>
              <a:rPr lang="en-GB" altLang="ja-JP" sz="2400" dirty="0"/>
              <a:t>and </a:t>
            </a:r>
            <a:r>
              <a:rPr lang="en-GB" altLang="ja-JP" sz="2400" dirty="0">
                <a:solidFill>
                  <a:srgbClr val="FF0000"/>
                </a:solidFill>
              </a:rPr>
              <a:t>more “collaborative” approach between social caseworkers and lawyers </a:t>
            </a:r>
            <a:r>
              <a:rPr lang="en-GB" altLang="ja-JP" sz="2400" dirty="0"/>
              <a:t>is required to cater for the </a:t>
            </a:r>
            <a:r>
              <a:rPr lang="en-GB" altLang="ja-JP" sz="2400" dirty="0">
                <a:solidFill>
                  <a:srgbClr val="FF0000"/>
                </a:solidFill>
              </a:rPr>
              <a:t>complex legal and non-legal needs of the elderly people who </a:t>
            </a:r>
            <a:r>
              <a:rPr lang="en-US" altLang="ja-JP" sz="2400" dirty="0">
                <a:solidFill>
                  <a:srgbClr val="FF0000"/>
                </a:solidFill>
              </a:rPr>
              <a:t>are more likely to live with cognitive impairment and other disability</a:t>
            </a:r>
            <a:r>
              <a:rPr lang="en-US" altLang="ja-JP" sz="2400" dirty="0"/>
              <a:t>.</a:t>
            </a:r>
            <a:endParaRPr lang="ja-JP" altLang="ja-JP" sz="2400" dirty="0"/>
          </a:p>
          <a:p>
            <a:endParaRPr kumimoji="1" lang="ja-JP" altLang="en-US" dirty="0"/>
          </a:p>
        </p:txBody>
      </p:sp>
    </p:spTree>
    <p:extLst>
      <p:ext uri="{BB962C8B-B14F-4D97-AF65-F5344CB8AC3E}">
        <p14:creationId xmlns:p14="http://schemas.microsoft.com/office/powerpoint/2010/main" val="191458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60E31-CEA8-4F53-811C-A22EB16562C5}"/>
              </a:ext>
            </a:extLst>
          </p:cNvPr>
          <p:cNvSpPr>
            <a:spLocks noGrp="1"/>
          </p:cNvSpPr>
          <p:nvPr>
            <p:ph type="title"/>
          </p:nvPr>
        </p:nvSpPr>
        <p:spPr>
          <a:xfrm>
            <a:off x="865847" y="331773"/>
            <a:ext cx="10819051" cy="1205713"/>
          </a:xfrm>
        </p:spPr>
        <p:txBody>
          <a:bodyPr>
            <a:normAutofit fontScale="90000"/>
          </a:bodyPr>
          <a:lstStyle/>
          <a:p>
            <a:br>
              <a:rPr lang="en-GB" altLang="ja-JP" sz="2700" dirty="0"/>
            </a:br>
            <a:r>
              <a:rPr lang="en-GB" altLang="ja-JP" sz="2700" dirty="0"/>
              <a:t>Methodology of Survey that Targeted the Caseworkers</a:t>
            </a:r>
            <a:br>
              <a:rPr lang="en-GB" altLang="ja-JP" sz="2700" dirty="0"/>
            </a:br>
            <a:br>
              <a:rPr lang="en-GB" altLang="ja-JP" sz="2700" dirty="0"/>
            </a:br>
            <a:r>
              <a:rPr lang="en-GB" altLang="ja-JP" sz="2000" dirty="0"/>
              <a:t>- Questionnaire sheets Survey &amp; face-to-face in-depth interview survey -</a:t>
            </a:r>
            <a:br>
              <a:rPr lang="en-GB" altLang="ja-JP" dirty="0"/>
            </a:br>
            <a:endParaRPr kumimoji="1" lang="ja-JP" altLang="en-US" dirty="0"/>
          </a:p>
        </p:txBody>
      </p:sp>
      <p:sp>
        <p:nvSpPr>
          <p:cNvPr id="3" name="コンテンツ プレースホルダー 2">
            <a:extLst>
              <a:ext uri="{FF2B5EF4-FFF2-40B4-BE49-F238E27FC236}">
                <a16:creationId xmlns:a16="http://schemas.microsoft.com/office/drawing/2014/main" id="{E218476E-5799-47AF-806F-18865AA574EB}"/>
              </a:ext>
            </a:extLst>
          </p:cNvPr>
          <p:cNvSpPr>
            <a:spLocks noGrp="1"/>
          </p:cNvSpPr>
          <p:nvPr>
            <p:ph idx="1"/>
          </p:nvPr>
        </p:nvSpPr>
        <p:spPr>
          <a:xfrm>
            <a:off x="865847" y="1642683"/>
            <a:ext cx="10819051" cy="5065614"/>
          </a:xfrm>
        </p:spPr>
        <p:txBody>
          <a:bodyPr>
            <a:normAutofit fontScale="92500"/>
          </a:bodyPr>
          <a:lstStyle/>
          <a:p>
            <a:r>
              <a:rPr lang="en-GB" altLang="ja-JP" sz="2400" dirty="0"/>
              <a:t>Questionnaire sheets were sent to all the local elderly care management centres located in 23 wards of Tokyo and other three prefectures.</a:t>
            </a:r>
          </a:p>
          <a:p>
            <a:r>
              <a:rPr lang="en-GB" altLang="ja-JP" sz="2400" dirty="0"/>
              <a:t>Social caseworkers at each centre were asked if they had experienced problems of the elderly people in the </a:t>
            </a:r>
            <a:r>
              <a:rPr lang="en-GB" altLang="ja-JP" sz="2400" dirty="0">
                <a:solidFill>
                  <a:srgbClr val="FF0000"/>
                </a:solidFill>
              </a:rPr>
              <a:t>past one year </a:t>
            </a:r>
            <a:r>
              <a:rPr lang="en-GB" altLang="ja-JP" sz="2400" dirty="0"/>
              <a:t>that had </a:t>
            </a:r>
            <a:r>
              <a:rPr lang="en-GB" altLang="ja-JP" sz="2400" dirty="0">
                <a:solidFill>
                  <a:srgbClr val="FF0000"/>
                </a:solidFill>
              </a:rPr>
              <a:t>remained in the deep impression: for example, “went well”, “went wrong”, “difficult to solve”, “had a challenging time” </a:t>
            </a:r>
            <a:r>
              <a:rPr lang="en-GB" altLang="ja-JP" sz="2400" dirty="0"/>
              <a:t>etc.</a:t>
            </a:r>
            <a:endParaRPr lang="ja-JP" altLang="ja-JP" sz="2400" dirty="0"/>
          </a:p>
          <a:p>
            <a:r>
              <a:rPr lang="en-GB" altLang="ja-JP" sz="2400" dirty="0"/>
              <a:t>15 problems categories were prepared in questionnaire sheets, that is; elderly nursing care; elderly medical care; pension; housing; property management; elderly abuse (caregiver; care home); money/debt; consumer; divorce/dissolution of adoption; inheritance; trouble with relatives; trouble with neighbours; tax; crime (perpetrators; victims); wandering elderly.</a:t>
            </a:r>
            <a:endParaRPr lang="ja-JP" altLang="ja-JP" sz="2400" dirty="0"/>
          </a:p>
          <a:p>
            <a:r>
              <a:rPr lang="en-GB" altLang="ja-JP" sz="2400" dirty="0">
                <a:solidFill>
                  <a:srgbClr val="FF0000"/>
                </a:solidFill>
              </a:rPr>
              <a:t>1,046 social caseworkers</a:t>
            </a:r>
            <a:r>
              <a:rPr lang="en-GB" altLang="ja-JP" sz="2400" dirty="0"/>
              <a:t> </a:t>
            </a:r>
            <a:r>
              <a:rPr lang="en-GB" altLang="ja-JP" sz="2400" dirty="0">
                <a:solidFill>
                  <a:srgbClr val="FF0000"/>
                </a:solidFill>
              </a:rPr>
              <a:t>returned questionnaire </a:t>
            </a:r>
            <a:r>
              <a:rPr lang="en-GB" altLang="ja-JP" sz="2400" dirty="0"/>
              <a:t>sheets to JFBA and </a:t>
            </a:r>
            <a:r>
              <a:rPr lang="en-GB" altLang="ja-JP" sz="2400" dirty="0">
                <a:solidFill>
                  <a:srgbClr val="FF0000"/>
                </a:solidFill>
              </a:rPr>
              <a:t>1,269 individual cases were reported</a:t>
            </a:r>
            <a:r>
              <a:rPr lang="en-GB" altLang="ja-JP" sz="2400" dirty="0"/>
              <a:t>. </a:t>
            </a:r>
          </a:p>
          <a:p>
            <a:r>
              <a:rPr lang="en-GB" altLang="ja-JP" sz="2400" dirty="0"/>
              <a:t>In addition, 13 caseworkers proceeded to the face-to-face in-depth interview and 20 individual cases were analysed in detail.</a:t>
            </a:r>
            <a:endParaRPr lang="ja-JP" altLang="ja-JP" sz="2400" dirty="0"/>
          </a:p>
          <a:p>
            <a:endParaRPr kumimoji="1" lang="ja-JP" altLang="en-US" sz="2000" dirty="0"/>
          </a:p>
        </p:txBody>
      </p:sp>
    </p:spTree>
    <p:extLst>
      <p:ext uri="{BB962C8B-B14F-4D97-AF65-F5344CB8AC3E}">
        <p14:creationId xmlns:p14="http://schemas.microsoft.com/office/powerpoint/2010/main" val="382843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A361F5-A28B-4736-9DDF-BD63C91728E4}"/>
              </a:ext>
            </a:extLst>
          </p:cNvPr>
          <p:cNvSpPr>
            <a:spLocks noGrp="1"/>
          </p:cNvSpPr>
          <p:nvPr>
            <p:ph type="title"/>
          </p:nvPr>
        </p:nvSpPr>
        <p:spPr>
          <a:xfrm>
            <a:off x="2231136" y="400556"/>
            <a:ext cx="7729728" cy="659501"/>
          </a:xfrm>
        </p:spPr>
        <p:txBody>
          <a:bodyPr>
            <a:normAutofit fontScale="90000"/>
          </a:bodyPr>
          <a:lstStyle/>
          <a:p>
            <a:r>
              <a:rPr kumimoji="1" lang="en-US" altLang="ja-JP" dirty="0"/>
              <a:t>Age Distribution </a:t>
            </a:r>
            <a:endParaRPr kumimoji="1" lang="ja-JP" altLang="en-US" dirty="0"/>
          </a:p>
        </p:txBody>
      </p:sp>
      <p:sp>
        <p:nvSpPr>
          <p:cNvPr id="3" name="コンテンツ プレースホルダー 2">
            <a:extLst>
              <a:ext uri="{FF2B5EF4-FFF2-40B4-BE49-F238E27FC236}">
                <a16:creationId xmlns:a16="http://schemas.microsoft.com/office/drawing/2014/main" id="{2DFA9BA0-BEEB-4FEC-9593-D3113525A49E}"/>
              </a:ext>
            </a:extLst>
          </p:cNvPr>
          <p:cNvSpPr>
            <a:spLocks noGrp="1"/>
          </p:cNvSpPr>
          <p:nvPr>
            <p:ph idx="1"/>
          </p:nvPr>
        </p:nvSpPr>
        <p:spPr>
          <a:xfrm>
            <a:off x="2231136" y="1213813"/>
            <a:ext cx="7729728" cy="5421651"/>
          </a:xfrm>
        </p:spPr>
        <p:txBody>
          <a:bodyPr/>
          <a:lstStyle/>
          <a:p>
            <a:pPr marL="0" indent="0">
              <a:buNone/>
            </a:pPr>
            <a:r>
              <a:rPr lang="en-GB" altLang="ja-JP" dirty="0"/>
              <a:t>Of 1,269 cases, age 65 to 74(320 cases, 25.2%), age 75 to 84(596 cases, 47.0%) and age 85 or over (305 cases, 24.0%).</a:t>
            </a:r>
            <a:endParaRPr lang="ja-JP"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21E04E74-CAE9-4FD0-A6C3-0B3244429EA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0BD1EB63-857C-4288-8872-D89984B0A7B5}"/>
              </a:ext>
            </a:extLst>
          </p:cNvPr>
          <p:cNvGraphicFramePr/>
          <p:nvPr>
            <p:extLst>
              <p:ext uri="{D42A27DB-BD31-4B8C-83A1-F6EECF244321}">
                <p14:modId xmlns:p14="http://schemas.microsoft.com/office/powerpoint/2010/main" val="1039716442"/>
              </p:ext>
            </p:extLst>
          </p:nvPr>
        </p:nvGraphicFramePr>
        <p:xfrm>
          <a:off x="2330506" y="1942089"/>
          <a:ext cx="7630357" cy="451535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B828EE9E-0EDD-4BD0-916F-19E8FC4C207A}"/>
              </a:ext>
            </a:extLst>
          </p:cNvPr>
          <p:cNvSpPr>
            <a:spLocks noChangeArrowheads="1"/>
          </p:cNvSpPr>
          <p:nvPr/>
        </p:nvSpPr>
        <p:spPr bwMode="auto">
          <a:xfrm>
            <a:off x="0" y="2908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65147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1DE4C-2351-4E6E-898C-CCEEE57A3A56}"/>
              </a:ext>
            </a:extLst>
          </p:cNvPr>
          <p:cNvSpPr>
            <a:spLocks noGrp="1"/>
          </p:cNvSpPr>
          <p:nvPr>
            <p:ph type="title"/>
          </p:nvPr>
        </p:nvSpPr>
        <p:spPr>
          <a:xfrm>
            <a:off x="1877353" y="210393"/>
            <a:ext cx="8375256" cy="663547"/>
          </a:xfrm>
        </p:spPr>
        <p:txBody>
          <a:bodyPr>
            <a:normAutofit fontScale="90000"/>
          </a:bodyPr>
          <a:lstStyle/>
          <a:p>
            <a:br>
              <a:rPr lang="en-GB" altLang="ja-JP" dirty="0"/>
            </a:br>
            <a:r>
              <a:rPr lang="en-GB" altLang="ja-JP" dirty="0"/>
              <a:t>Incidence of Problems</a:t>
            </a:r>
            <a:br>
              <a:rPr lang="en-GB" altLang="ja-JP" dirty="0"/>
            </a:br>
            <a:r>
              <a:rPr lang="en-GB" altLang="ja-JP" sz="2000" dirty="0"/>
              <a:t>-Reported Incidence of Problem Types  (N=1,269)-</a:t>
            </a:r>
            <a:br>
              <a:rPr lang="ja-JP" altLang="ja-JP" dirty="0"/>
            </a:br>
            <a:endParaRPr kumimoji="1" lang="ja-JP" altLang="en-US" dirty="0"/>
          </a:p>
        </p:txBody>
      </p:sp>
      <p:graphicFrame>
        <p:nvGraphicFramePr>
          <p:cNvPr id="4" name="コンテンツ プレースホルダー 3">
            <a:extLst>
              <a:ext uri="{FF2B5EF4-FFF2-40B4-BE49-F238E27FC236}">
                <a16:creationId xmlns:a16="http://schemas.microsoft.com/office/drawing/2014/main" id="{514D357D-B5A2-412A-BCFB-B47656CDEA26}"/>
              </a:ext>
            </a:extLst>
          </p:cNvPr>
          <p:cNvGraphicFramePr>
            <a:graphicFrameLocks noGrp="1"/>
          </p:cNvGraphicFramePr>
          <p:nvPr>
            <p:ph idx="1"/>
            <p:extLst>
              <p:ext uri="{D42A27DB-BD31-4B8C-83A1-F6EECF244321}">
                <p14:modId xmlns:p14="http://schemas.microsoft.com/office/powerpoint/2010/main" val="3217703821"/>
              </p:ext>
            </p:extLst>
          </p:nvPr>
        </p:nvGraphicFramePr>
        <p:xfrm>
          <a:off x="776835" y="1040400"/>
          <a:ext cx="10365897" cy="5433222"/>
        </p:xfrm>
        <a:graphic>
          <a:graphicData uri="http://schemas.openxmlformats.org/drawingml/2006/table">
            <a:tbl>
              <a:tblPr firstRow="1" firstCol="1" bandRow="1">
                <a:tableStyleId>{5C22544A-7EE6-4342-B048-85BDC9FD1C3A}</a:tableStyleId>
              </a:tblPr>
              <a:tblGrid>
                <a:gridCol w="5702830">
                  <a:extLst>
                    <a:ext uri="{9D8B030D-6E8A-4147-A177-3AD203B41FA5}">
                      <a16:colId xmlns:a16="http://schemas.microsoft.com/office/drawing/2014/main" val="2731039603"/>
                    </a:ext>
                  </a:extLst>
                </a:gridCol>
                <a:gridCol w="2422451">
                  <a:extLst>
                    <a:ext uri="{9D8B030D-6E8A-4147-A177-3AD203B41FA5}">
                      <a16:colId xmlns:a16="http://schemas.microsoft.com/office/drawing/2014/main" val="3824546709"/>
                    </a:ext>
                  </a:extLst>
                </a:gridCol>
                <a:gridCol w="2240616">
                  <a:extLst>
                    <a:ext uri="{9D8B030D-6E8A-4147-A177-3AD203B41FA5}">
                      <a16:colId xmlns:a16="http://schemas.microsoft.com/office/drawing/2014/main" val="4216463797"/>
                    </a:ext>
                  </a:extLst>
                </a:gridCol>
              </a:tblGrid>
              <a:tr h="308233">
                <a:tc>
                  <a:txBody>
                    <a:bodyPr/>
                    <a:lstStyle/>
                    <a:p>
                      <a:pPr algn="just">
                        <a:spcAft>
                          <a:spcPts val="0"/>
                        </a:spcAft>
                      </a:pPr>
                      <a:r>
                        <a:rPr lang="en-GB" sz="1050" kern="100">
                          <a:effectLst/>
                        </a:rPr>
                        <a:t>Problem Type</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Number</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Percent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59469355"/>
                  </a:ext>
                </a:extLst>
              </a:tr>
              <a:tr h="308233">
                <a:tc>
                  <a:txBody>
                    <a:bodyPr/>
                    <a:lstStyle/>
                    <a:p>
                      <a:pPr algn="just">
                        <a:spcAft>
                          <a:spcPts val="0"/>
                        </a:spcAft>
                      </a:pPr>
                      <a:r>
                        <a:rPr lang="en-GB" sz="1050" kern="100">
                          <a:effectLst/>
                        </a:rPr>
                        <a:t>elderly nursing care</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792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62.4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913580440"/>
                  </a:ext>
                </a:extLst>
              </a:tr>
              <a:tr h="308233">
                <a:tc>
                  <a:txBody>
                    <a:bodyPr/>
                    <a:lstStyle/>
                    <a:p>
                      <a:pPr algn="just">
                        <a:spcAft>
                          <a:spcPts val="0"/>
                        </a:spcAft>
                      </a:pPr>
                      <a:r>
                        <a:rPr lang="en-GB" sz="1050" kern="100">
                          <a:effectLst/>
                        </a:rPr>
                        <a:t>elderly medical care</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639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50.4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599368763"/>
                  </a:ext>
                </a:extLst>
              </a:tr>
              <a:tr h="308233">
                <a:tc>
                  <a:txBody>
                    <a:bodyPr/>
                    <a:lstStyle/>
                    <a:p>
                      <a:pPr algn="just">
                        <a:spcAft>
                          <a:spcPts val="0"/>
                        </a:spcAft>
                      </a:pPr>
                      <a:r>
                        <a:rPr lang="en-GB" sz="1050" kern="100">
                          <a:effectLst/>
                        </a:rPr>
                        <a:t>property management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552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43.5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126197149"/>
                  </a:ext>
                </a:extLst>
              </a:tr>
              <a:tr h="308233">
                <a:tc>
                  <a:txBody>
                    <a:bodyPr/>
                    <a:lstStyle/>
                    <a:p>
                      <a:pPr algn="just">
                        <a:spcAft>
                          <a:spcPts val="0"/>
                        </a:spcAft>
                      </a:pPr>
                      <a:r>
                        <a:rPr lang="en-GB" sz="1050" kern="100">
                          <a:effectLst/>
                        </a:rPr>
                        <a:t>Housing</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453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35.7</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142875851"/>
                  </a:ext>
                </a:extLst>
              </a:tr>
              <a:tr h="308233">
                <a:tc>
                  <a:txBody>
                    <a:bodyPr/>
                    <a:lstStyle/>
                    <a:p>
                      <a:pPr algn="just">
                        <a:spcAft>
                          <a:spcPts val="0"/>
                        </a:spcAft>
                      </a:pPr>
                      <a:r>
                        <a:rPr lang="en-GB" sz="1050" kern="100">
                          <a:effectLst/>
                        </a:rPr>
                        <a:t>elderly abuse (caregiver; care home)</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299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23.6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18362801"/>
                  </a:ext>
                </a:extLst>
              </a:tr>
              <a:tr h="308233">
                <a:tc>
                  <a:txBody>
                    <a:bodyPr/>
                    <a:lstStyle/>
                    <a:p>
                      <a:pPr algn="just">
                        <a:spcAft>
                          <a:spcPts val="0"/>
                        </a:spcAft>
                      </a:pPr>
                      <a:r>
                        <a:rPr lang="en-GB" sz="1050" kern="100">
                          <a:effectLst/>
                        </a:rPr>
                        <a:t>trouble with neighbours</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289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22.8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590029866"/>
                  </a:ext>
                </a:extLst>
              </a:tr>
              <a:tr h="308233">
                <a:tc>
                  <a:txBody>
                    <a:bodyPr/>
                    <a:lstStyle/>
                    <a:p>
                      <a:pPr algn="just">
                        <a:spcAft>
                          <a:spcPts val="0"/>
                        </a:spcAft>
                      </a:pPr>
                      <a:r>
                        <a:rPr lang="en-GB" sz="1050" kern="100">
                          <a:effectLst/>
                        </a:rPr>
                        <a:t>Pension</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244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19.2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337619284"/>
                  </a:ext>
                </a:extLst>
              </a:tr>
              <a:tr h="415871">
                <a:tc>
                  <a:txBody>
                    <a:bodyPr/>
                    <a:lstStyle/>
                    <a:p>
                      <a:pPr algn="just">
                        <a:spcAft>
                          <a:spcPts val="0"/>
                        </a:spcAft>
                      </a:pPr>
                      <a:r>
                        <a:rPr lang="en-GB" sz="1050" kern="100">
                          <a:effectLst/>
                        </a:rPr>
                        <a:t>money/debt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207</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16.3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382791986"/>
                  </a:ext>
                </a:extLst>
              </a:tr>
              <a:tr h="335144">
                <a:tc>
                  <a:txBody>
                    <a:bodyPr/>
                    <a:lstStyle/>
                    <a:p>
                      <a:pPr algn="just">
                        <a:spcAft>
                          <a:spcPts val="0"/>
                        </a:spcAft>
                      </a:pPr>
                      <a:r>
                        <a:rPr lang="en-GB" sz="1050" kern="100">
                          <a:effectLst/>
                        </a:rPr>
                        <a:t>trouble with relatives</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131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10.3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24261260"/>
                  </a:ext>
                </a:extLst>
              </a:tr>
              <a:tr h="366945">
                <a:tc>
                  <a:txBody>
                    <a:bodyPr/>
                    <a:lstStyle/>
                    <a:p>
                      <a:pPr algn="just">
                        <a:spcAft>
                          <a:spcPts val="0"/>
                        </a:spcAft>
                      </a:pPr>
                      <a:r>
                        <a:rPr lang="en-GB" sz="1050" kern="100">
                          <a:effectLst/>
                        </a:rPr>
                        <a:t>Inheritance</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99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7.8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319781783"/>
                  </a:ext>
                </a:extLst>
              </a:tr>
              <a:tr h="308233">
                <a:tc>
                  <a:txBody>
                    <a:bodyPr/>
                    <a:lstStyle/>
                    <a:p>
                      <a:pPr algn="just">
                        <a:spcAft>
                          <a:spcPts val="0"/>
                        </a:spcAft>
                      </a:pPr>
                      <a:r>
                        <a:rPr lang="en-GB" sz="1050" kern="100">
                          <a:effectLst/>
                        </a:rPr>
                        <a:t>wandering elderly</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93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7.3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643459542"/>
                  </a:ext>
                </a:extLst>
              </a:tr>
              <a:tr h="308233">
                <a:tc>
                  <a:txBody>
                    <a:bodyPr/>
                    <a:lstStyle/>
                    <a:p>
                      <a:pPr algn="just">
                        <a:spcAft>
                          <a:spcPts val="0"/>
                        </a:spcAft>
                      </a:pPr>
                      <a:r>
                        <a:rPr lang="en-GB" sz="1050" kern="100">
                          <a:effectLst/>
                        </a:rPr>
                        <a:t>Consumer</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68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5.4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32286151"/>
                  </a:ext>
                </a:extLst>
              </a:tr>
              <a:tr h="308233">
                <a:tc>
                  <a:txBody>
                    <a:bodyPr/>
                    <a:lstStyle/>
                    <a:p>
                      <a:pPr algn="just">
                        <a:spcAft>
                          <a:spcPts val="0"/>
                        </a:spcAft>
                      </a:pPr>
                      <a:r>
                        <a:rPr lang="en-GB" sz="1050" kern="100">
                          <a:effectLst/>
                        </a:rPr>
                        <a:t>divorce/dissolution of adoption</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49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3.9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0535082"/>
                  </a:ext>
                </a:extLst>
              </a:tr>
              <a:tr h="308233">
                <a:tc>
                  <a:txBody>
                    <a:bodyPr/>
                    <a:lstStyle/>
                    <a:p>
                      <a:pPr algn="just">
                        <a:spcAft>
                          <a:spcPts val="0"/>
                        </a:spcAft>
                      </a:pPr>
                      <a:r>
                        <a:rPr lang="en-GB" sz="1050" kern="100">
                          <a:effectLst/>
                        </a:rPr>
                        <a:t>Tax</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31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343231351"/>
                  </a:ext>
                </a:extLst>
              </a:tr>
              <a:tr h="308233">
                <a:tc>
                  <a:txBody>
                    <a:bodyPr/>
                    <a:lstStyle/>
                    <a:p>
                      <a:pPr algn="just">
                        <a:spcAft>
                          <a:spcPts val="0"/>
                        </a:spcAft>
                      </a:pPr>
                      <a:r>
                        <a:rPr lang="en-GB" sz="1050" kern="100">
                          <a:effectLst/>
                        </a:rPr>
                        <a:t>crime (perpetrators; victims)</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888607919"/>
                  </a:ext>
                </a:extLst>
              </a:tr>
              <a:tr h="308233">
                <a:tc>
                  <a:txBody>
                    <a:bodyPr/>
                    <a:lstStyle/>
                    <a:p>
                      <a:pPr algn="just">
                        <a:spcAft>
                          <a:spcPts val="0"/>
                        </a:spcAft>
                      </a:pPr>
                      <a:r>
                        <a:rPr lang="en-GB" sz="1050" kern="100" dirty="0">
                          <a:effectLst/>
                        </a:rPr>
                        <a:t>Others</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a:effectLst/>
                        </a:rPr>
                        <a:t>219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GB" sz="1050" kern="100" dirty="0">
                          <a:effectLst/>
                        </a:rPr>
                        <a:t>16.5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923119194"/>
                  </a:ext>
                </a:extLst>
              </a:tr>
            </a:tbl>
          </a:graphicData>
        </a:graphic>
      </p:graphicFrame>
      <p:sp>
        <p:nvSpPr>
          <p:cNvPr id="5" name="Rectangle 1">
            <a:extLst>
              <a:ext uri="{FF2B5EF4-FFF2-40B4-BE49-F238E27FC236}">
                <a16:creationId xmlns:a16="http://schemas.microsoft.com/office/drawing/2014/main" id="{A8AD6A55-7272-4BF6-8D15-AB5166C9601E}"/>
              </a:ext>
            </a:extLst>
          </p:cNvPr>
          <p:cNvSpPr>
            <a:spLocks noChangeArrowheads="1"/>
          </p:cNvSpPr>
          <p:nvPr/>
        </p:nvSpPr>
        <p:spPr bwMode="auto">
          <a:xfrm>
            <a:off x="0" y="43933"/>
            <a:ext cx="36551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914400" algn="l" defTabSz="914400" rtl="0" eaLnBrk="0" fontAlgn="base" latinLnBrk="0" hangingPunct="0">
              <a:lnSpc>
                <a:spcPct val="100000"/>
              </a:lnSpc>
              <a:spcBef>
                <a:spcPct val="0"/>
              </a:spcBef>
              <a:spcAft>
                <a:spcPct val="0"/>
              </a:spcAft>
              <a:buClrTx/>
              <a:buSzTx/>
              <a:buFontTx/>
              <a:buNone/>
              <a:tabLst/>
            </a:pPr>
            <a:endParaRPr kumimoji="0" lang="en-GB" altLang="ja-JP" sz="800" b="0" i="0" u="none" strike="noStrike" cap="none" normalizeH="0" baseline="0" dirty="0">
              <a:ln>
                <a:noFill/>
              </a:ln>
              <a:solidFill>
                <a:schemeClr val="tx1"/>
              </a:solidFill>
              <a:effectLst/>
            </a:endParaRPr>
          </a:p>
          <a:p>
            <a:pPr marL="0" marR="0" lvl="0" indent="91440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kumimoji="0" lang="en-GB" altLang="ja-JP" sz="10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kumimoji="0" lang="en-GB" altLang="ja-JP" sz="1000" b="0" i="1"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598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A710A-D1B7-4C26-A4F0-977B54A22D65}"/>
              </a:ext>
            </a:extLst>
          </p:cNvPr>
          <p:cNvSpPr>
            <a:spLocks noGrp="1"/>
          </p:cNvSpPr>
          <p:nvPr>
            <p:ph type="title"/>
          </p:nvPr>
        </p:nvSpPr>
        <p:spPr>
          <a:xfrm>
            <a:off x="2273672" y="228601"/>
            <a:ext cx="7729728" cy="645340"/>
          </a:xfrm>
        </p:spPr>
        <p:txBody>
          <a:bodyPr>
            <a:normAutofit fontScale="90000"/>
          </a:bodyPr>
          <a:lstStyle/>
          <a:p>
            <a:br>
              <a:rPr lang="en-GB" altLang="ja-JP" sz="2700" dirty="0"/>
            </a:br>
            <a:r>
              <a:rPr lang="en-GB" altLang="ja-JP" sz="2700" dirty="0"/>
              <a:t>Multiple Problems </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6BDB747F-CFC6-4A18-9CB7-A0FA8ABF7080}"/>
              </a:ext>
            </a:extLst>
          </p:cNvPr>
          <p:cNvSpPr>
            <a:spLocks noGrp="1"/>
          </p:cNvSpPr>
          <p:nvPr>
            <p:ph idx="1"/>
          </p:nvPr>
        </p:nvSpPr>
        <p:spPr>
          <a:xfrm>
            <a:off x="1559065" y="1246173"/>
            <a:ext cx="8444335" cy="4895683"/>
          </a:xfrm>
        </p:spPr>
        <p:txBody>
          <a:bodyPr/>
          <a:lstStyle/>
          <a:p>
            <a:pPr marL="0" indent="0">
              <a:buNone/>
            </a:pPr>
            <a:r>
              <a:rPr kumimoji="1" lang="en-US" altLang="ja-JP" dirty="0"/>
              <a:t>                                                               </a:t>
            </a:r>
            <a:r>
              <a:rPr kumimoji="1" lang="en-US" altLang="ja-JP" sz="2400" dirty="0"/>
              <a:t>Number of Problems (n = 1,240)</a:t>
            </a:r>
            <a:endParaRPr kumimoji="1" lang="ja-JP" altLang="en-US" sz="2400" dirty="0"/>
          </a:p>
        </p:txBody>
      </p:sp>
      <p:sp>
        <p:nvSpPr>
          <p:cNvPr id="4" name="Rectangle 2">
            <a:extLst>
              <a:ext uri="{FF2B5EF4-FFF2-40B4-BE49-F238E27FC236}">
                <a16:creationId xmlns:a16="http://schemas.microsoft.com/office/drawing/2014/main" id="{3DD6119B-1B0C-456A-8163-2CD40D1F2BF5}"/>
              </a:ext>
            </a:extLst>
          </p:cNvPr>
          <p:cNvSpPr>
            <a:spLocks noChangeArrowheads="1"/>
          </p:cNvSpPr>
          <p:nvPr/>
        </p:nvSpPr>
        <p:spPr bwMode="auto">
          <a:xfrm>
            <a:off x="0" y="0"/>
            <a:ext cx="122590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ECD89173-CEFA-42DF-8FFA-8768C2A0F97F}"/>
              </a:ext>
            </a:extLst>
          </p:cNvPr>
          <p:cNvGraphicFramePr/>
          <p:nvPr>
            <p:extLst>
              <p:ext uri="{D42A27DB-BD31-4B8C-83A1-F6EECF244321}">
                <p14:modId xmlns:p14="http://schemas.microsoft.com/office/powerpoint/2010/main" val="550579715"/>
              </p:ext>
            </p:extLst>
          </p:nvPr>
        </p:nvGraphicFramePr>
        <p:xfrm>
          <a:off x="720192" y="1027688"/>
          <a:ext cx="10746222" cy="545403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9E5CEC6D-AFC0-4803-8EC6-77DE19D7DD0A}"/>
              </a:ext>
            </a:extLst>
          </p:cNvPr>
          <p:cNvSpPr>
            <a:spLocks noChangeArrowheads="1"/>
          </p:cNvSpPr>
          <p:nvPr/>
        </p:nvSpPr>
        <p:spPr bwMode="auto">
          <a:xfrm>
            <a:off x="0" y="2950290"/>
            <a:ext cx="1225909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7975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2477F2-613D-43AE-B548-9AE591EAFC2F}"/>
              </a:ext>
            </a:extLst>
          </p:cNvPr>
          <p:cNvSpPr>
            <a:spLocks noGrp="1"/>
          </p:cNvSpPr>
          <p:nvPr>
            <p:ph type="title"/>
          </p:nvPr>
        </p:nvSpPr>
        <p:spPr>
          <a:xfrm>
            <a:off x="2231136" y="356050"/>
            <a:ext cx="7729728" cy="761923"/>
          </a:xfrm>
        </p:spPr>
        <p:txBody>
          <a:bodyPr>
            <a:normAutofit fontScale="90000"/>
          </a:bodyPr>
          <a:lstStyle/>
          <a:p>
            <a:br>
              <a:rPr lang="en-GB" altLang="ja-JP" dirty="0"/>
            </a:br>
            <a:r>
              <a:rPr lang="en-GB" altLang="ja-JP" sz="2700" dirty="0"/>
              <a:t>Problem Clusters</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C8DC264A-58E4-4B70-B5E1-578D88C62B4D}"/>
              </a:ext>
            </a:extLst>
          </p:cNvPr>
          <p:cNvSpPr>
            <a:spLocks noGrp="1"/>
          </p:cNvSpPr>
          <p:nvPr>
            <p:ph idx="1"/>
          </p:nvPr>
        </p:nvSpPr>
        <p:spPr>
          <a:xfrm>
            <a:off x="1683143" y="1505120"/>
            <a:ext cx="9006436" cy="4996830"/>
          </a:xfrm>
        </p:spPr>
        <p:txBody>
          <a:bodyPr>
            <a:normAutofit/>
          </a:bodyPr>
          <a:lstStyle/>
          <a:p>
            <a:pPr marL="0" indent="0">
              <a:buNone/>
            </a:pPr>
            <a:r>
              <a:rPr lang="en-GB" altLang="ja-JP" sz="2800" dirty="0"/>
              <a:t>elderly nursing care</a:t>
            </a:r>
          </a:p>
          <a:p>
            <a:pPr marL="0" indent="0">
              <a:buNone/>
            </a:pPr>
            <a:r>
              <a:rPr lang="en-GB" altLang="ja-JP" sz="2800" dirty="0"/>
              <a:t>elderly medical care</a:t>
            </a:r>
          </a:p>
          <a:p>
            <a:pPr marL="0" indent="0">
              <a:buNone/>
            </a:pPr>
            <a:r>
              <a:rPr lang="en-GB" altLang="ja-JP" sz="2800" dirty="0"/>
              <a:t>property management</a:t>
            </a:r>
          </a:p>
          <a:p>
            <a:pPr marL="0" indent="0">
              <a:buNone/>
            </a:pPr>
            <a:r>
              <a:rPr lang="en-GB" altLang="ja-JP" sz="2800" dirty="0"/>
              <a:t>housing</a:t>
            </a:r>
          </a:p>
          <a:p>
            <a:pPr marL="0" indent="0">
              <a:buNone/>
            </a:pPr>
            <a:endParaRPr lang="en-GB" altLang="ja-JP" sz="2800" dirty="0"/>
          </a:p>
          <a:p>
            <a:pPr marL="0" indent="0">
              <a:buNone/>
            </a:pPr>
            <a:r>
              <a:rPr lang="en-GB" altLang="ja-JP" sz="2800" dirty="0"/>
              <a:t>elderly abuse,  trouble with neighbours, </a:t>
            </a:r>
          </a:p>
          <a:p>
            <a:pPr marL="0" indent="0">
              <a:buNone/>
            </a:pPr>
            <a:r>
              <a:rPr lang="en-GB" altLang="ja-JP" sz="2800" dirty="0"/>
              <a:t>Pension, money/debt, trouble with relatives, </a:t>
            </a:r>
          </a:p>
          <a:p>
            <a:pPr marL="0" indent="0">
              <a:buNone/>
            </a:pPr>
            <a:r>
              <a:rPr lang="en-GB" altLang="ja-JP" sz="2800" dirty="0"/>
              <a:t>Inheritance, wandering elderly, consumer, </a:t>
            </a:r>
          </a:p>
          <a:p>
            <a:pPr marL="0" indent="0">
              <a:buNone/>
            </a:pPr>
            <a:r>
              <a:rPr lang="en-GB" altLang="ja-JP" sz="2800" dirty="0"/>
              <a:t>divorce/dissolution of adoption, tax, crime </a:t>
            </a:r>
            <a:endParaRPr lang="ja-JP" altLang="ja-JP" sz="2800" dirty="0"/>
          </a:p>
          <a:p>
            <a:endParaRPr kumimoji="1" lang="ja-JP" altLang="en-US" dirty="0"/>
          </a:p>
        </p:txBody>
      </p:sp>
      <p:cxnSp>
        <p:nvCxnSpPr>
          <p:cNvPr id="21" name="直線コネクタ 20">
            <a:extLst>
              <a:ext uri="{FF2B5EF4-FFF2-40B4-BE49-F238E27FC236}">
                <a16:creationId xmlns:a16="http://schemas.microsoft.com/office/drawing/2014/main" id="{7FD4FEEF-6CA8-453E-874F-F0395B306C2F}"/>
              </a:ext>
            </a:extLst>
          </p:cNvPr>
          <p:cNvCxnSpPr>
            <a:cxnSpLocks/>
          </p:cNvCxnSpPr>
          <p:nvPr/>
        </p:nvCxnSpPr>
        <p:spPr>
          <a:xfrm>
            <a:off x="5097982" y="1699327"/>
            <a:ext cx="6392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C203E12-CBED-4B42-8BC3-78D1B52BEAAA}"/>
              </a:ext>
            </a:extLst>
          </p:cNvPr>
          <p:cNvCxnSpPr>
            <a:cxnSpLocks/>
          </p:cNvCxnSpPr>
          <p:nvPr/>
        </p:nvCxnSpPr>
        <p:spPr>
          <a:xfrm>
            <a:off x="5737253" y="1699327"/>
            <a:ext cx="0" cy="1844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74D3485F-EBD2-4348-9845-6489750C995B}"/>
              </a:ext>
            </a:extLst>
          </p:cNvPr>
          <p:cNvCxnSpPr>
            <a:cxnSpLocks/>
          </p:cNvCxnSpPr>
          <p:nvPr/>
        </p:nvCxnSpPr>
        <p:spPr>
          <a:xfrm>
            <a:off x="5097982" y="3544312"/>
            <a:ext cx="6392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B92699B-B27F-4A2B-AE49-490C74044549}"/>
              </a:ext>
            </a:extLst>
          </p:cNvPr>
          <p:cNvCxnSpPr>
            <a:cxnSpLocks/>
          </p:cNvCxnSpPr>
          <p:nvPr/>
        </p:nvCxnSpPr>
        <p:spPr>
          <a:xfrm>
            <a:off x="7881642" y="4491080"/>
            <a:ext cx="9305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6BDBEDD9-23D6-4434-8CCC-708AC42DB152}"/>
              </a:ext>
            </a:extLst>
          </p:cNvPr>
          <p:cNvCxnSpPr>
            <a:cxnSpLocks/>
          </p:cNvCxnSpPr>
          <p:nvPr/>
        </p:nvCxnSpPr>
        <p:spPr>
          <a:xfrm>
            <a:off x="7978747" y="6255143"/>
            <a:ext cx="8334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53381EE6-571D-43DD-A165-1FB8C927CC43}"/>
              </a:ext>
            </a:extLst>
          </p:cNvPr>
          <p:cNvCxnSpPr>
            <a:cxnSpLocks/>
          </p:cNvCxnSpPr>
          <p:nvPr/>
        </p:nvCxnSpPr>
        <p:spPr>
          <a:xfrm>
            <a:off x="8812227" y="4491080"/>
            <a:ext cx="0" cy="1764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E1222280-FA87-412E-8E8C-89EF67A3C111}"/>
              </a:ext>
            </a:extLst>
          </p:cNvPr>
          <p:cNvCxnSpPr>
            <a:cxnSpLocks/>
          </p:cNvCxnSpPr>
          <p:nvPr/>
        </p:nvCxnSpPr>
        <p:spPr>
          <a:xfrm>
            <a:off x="5737252" y="2565175"/>
            <a:ext cx="38275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6E2DAC5E-33D6-404F-A7BF-6F01FB1A325F}"/>
              </a:ext>
            </a:extLst>
          </p:cNvPr>
          <p:cNvCxnSpPr>
            <a:cxnSpLocks/>
          </p:cNvCxnSpPr>
          <p:nvPr/>
        </p:nvCxnSpPr>
        <p:spPr>
          <a:xfrm>
            <a:off x="8812227" y="5389296"/>
            <a:ext cx="8334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86FB9FDC-B3A3-4C85-95CB-C9C9DA286E8D}"/>
              </a:ext>
            </a:extLst>
          </p:cNvPr>
          <p:cNvCxnSpPr>
            <a:cxnSpLocks/>
          </p:cNvCxnSpPr>
          <p:nvPr/>
        </p:nvCxnSpPr>
        <p:spPr>
          <a:xfrm>
            <a:off x="9564786" y="2548991"/>
            <a:ext cx="48552" cy="28403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44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9A1548-374D-4FF8-8291-8134EBB98722}"/>
              </a:ext>
            </a:extLst>
          </p:cNvPr>
          <p:cNvSpPr>
            <a:spLocks noGrp="1"/>
          </p:cNvSpPr>
          <p:nvPr>
            <p:ph type="title"/>
          </p:nvPr>
        </p:nvSpPr>
        <p:spPr>
          <a:xfrm>
            <a:off x="2231136" y="226578"/>
            <a:ext cx="7729728" cy="671638"/>
          </a:xfrm>
        </p:spPr>
        <p:txBody>
          <a:bodyPr>
            <a:normAutofit fontScale="90000"/>
          </a:bodyPr>
          <a:lstStyle/>
          <a:p>
            <a:r>
              <a:rPr lang="en-GB" altLang="ja-JP" dirty="0"/>
              <a:t>Response to Problems </a:t>
            </a:r>
            <a:endParaRPr kumimoji="1" lang="ja-JP" altLang="en-US" dirty="0"/>
          </a:p>
        </p:txBody>
      </p:sp>
      <p:sp>
        <p:nvSpPr>
          <p:cNvPr id="3" name="コンテンツ プレースホルダー 2">
            <a:extLst>
              <a:ext uri="{FF2B5EF4-FFF2-40B4-BE49-F238E27FC236}">
                <a16:creationId xmlns:a16="http://schemas.microsoft.com/office/drawing/2014/main" id="{A963449C-5CDF-4BFA-9A7E-09073B789173}"/>
              </a:ext>
            </a:extLst>
          </p:cNvPr>
          <p:cNvSpPr>
            <a:spLocks noGrp="1"/>
          </p:cNvSpPr>
          <p:nvPr>
            <p:ph idx="1"/>
          </p:nvPr>
        </p:nvSpPr>
        <p:spPr>
          <a:xfrm>
            <a:off x="2231136" y="2128205"/>
            <a:ext cx="7729728" cy="3611822"/>
          </a:xfrm>
        </p:spPr>
        <p:txBody>
          <a:bodyPr/>
          <a:lstStyle/>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A3826727-BAC9-436F-A739-2EB0568BD01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8396C687-117E-4CCF-BAAB-46D864C2A46A}"/>
              </a:ext>
            </a:extLst>
          </p:cNvPr>
          <p:cNvGraphicFramePr/>
          <p:nvPr>
            <p:extLst>
              <p:ext uri="{D42A27DB-BD31-4B8C-83A1-F6EECF244321}">
                <p14:modId xmlns:p14="http://schemas.microsoft.com/office/powerpoint/2010/main" val="2785983053"/>
              </p:ext>
            </p:extLst>
          </p:nvPr>
        </p:nvGraphicFramePr>
        <p:xfrm>
          <a:off x="1051965" y="1117973"/>
          <a:ext cx="9775177" cy="535565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F8EE3F2F-6C28-4D6A-9618-8BDBA718C6F7}"/>
              </a:ext>
            </a:extLst>
          </p:cNvPr>
          <p:cNvSpPr>
            <a:spLocks noChangeArrowheads="1"/>
          </p:cNvSpPr>
          <p:nvPr/>
        </p:nvSpPr>
        <p:spPr bwMode="auto">
          <a:xfrm>
            <a:off x="0" y="286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412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3876A8-2839-4E27-A76D-3225EEAF5AB1}"/>
              </a:ext>
            </a:extLst>
          </p:cNvPr>
          <p:cNvSpPr>
            <a:spLocks noGrp="1"/>
          </p:cNvSpPr>
          <p:nvPr>
            <p:ph type="title"/>
          </p:nvPr>
        </p:nvSpPr>
        <p:spPr>
          <a:xfrm>
            <a:off x="2231136" y="347958"/>
            <a:ext cx="7729728" cy="614448"/>
          </a:xfrm>
        </p:spPr>
        <p:txBody>
          <a:bodyPr>
            <a:normAutofit fontScale="90000"/>
          </a:bodyPr>
          <a:lstStyle/>
          <a:p>
            <a:br>
              <a:rPr lang="en-GB" altLang="ja-JP" dirty="0"/>
            </a:br>
            <a:r>
              <a:rPr lang="en-GB" altLang="ja-JP" dirty="0"/>
              <a:t>Reasons for Not Consulting Others </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id="{57E2F5DE-816E-4ED1-96FB-597EC02CC2C9}"/>
              </a:ext>
            </a:extLst>
          </p:cNvPr>
          <p:cNvSpPr>
            <a:spLocks noGrp="1"/>
          </p:cNvSpPr>
          <p:nvPr>
            <p:ph idx="1"/>
          </p:nvPr>
        </p:nvSpPr>
        <p:spPr/>
        <p:txBody>
          <a:bodyPr/>
          <a:lstStyle/>
          <a:p>
            <a:pPr marL="0" indent="0">
              <a:buNone/>
            </a:pPr>
            <a:endParaRPr kumimoji="1" lang="en-US" altLang="ja-JP" dirty="0"/>
          </a:p>
          <a:p>
            <a:pPr marL="0" indent="0">
              <a:buNone/>
            </a:pPr>
            <a:endParaRPr kumimoji="1" lang="ja-JP" altLang="en-US" dirty="0"/>
          </a:p>
        </p:txBody>
      </p:sp>
      <p:sp>
        <p:nvSpPr>
          <p:cNvPr id="4" name="Rectangle 2">
            <a:extLst>
              <a:ext uri="{FF2B5EF4-FFF2-40B4-BE49-F238E27FC236}">
                <a16:creationId xmlns:a16="http://schemas.microsoft.com/office/drawing/2014/main" id="{7FD41C3A-38E0-4EF9-A8C3-71C4DCD9B65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グラフ 4">
            <a:extLst>
              <a:ext uri="{FF2B5EF4-FFF2-40B4-BE49-F238E27FC236}">
                <a16:creationId xmlns:a16="http://schemas.microsoft.com/office/drawing/2014/main" id="{8DC2E5BB-82C2-4FE8-A948-8BF058980A31}"/>
              </a:ext>
            </a:extLst>
          </p:cNvPr>
          <p:cNvGraphicFramePr/>
          <p:nvPr>
            <p:extLst>
              <p:ext uri="{D42A27DB-BD31-4B8C-83A1-F6EECF244321}">
                <p14:modId xmlns:p14="http://schemas.microsoft.com/office/powerpoint/2010/main" val="986346732"/>
              </p:ext>
            </p:extLst>
          </p:nvPr>
        </p:nvGraphicFramePr>
        <p:xfrm>
          <a:off x="760651" y="1189531"/>
          <a:ext cx="10980892" cy="538120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9CDCB572-075F-464A-BB3C-E1DF56FAA027}"/>
              </a:ext>
            </a:extLst>
          </p:cNvPr>
          <p:cNvSpPr>
            <a:spLocks noChangeArrowheads="1"/>
          </p:cNvSpPr>
          <p:nvPr/>
        </p:nvSpPr>
        <p:spPr bwMode="auto">
          <a:xfrm>
            <a:off x="0" y="3143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GB"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6708667"/>
      </p:ext>
    </p:extLst>
  </p:cSld>
  <p:clrMapOvr>
    <a:masterClrMapping/>
  </p:clrMapOvr>
</p:sld>
</file>

<file path=ppt/theme/theme1.xml><?xml version="1.0" encoding="utf-8"?>
<a:theme xmlns:a="http://schemas.openxmlformats.org/drawingml/2006/main" name="パーセル">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TM10001115[[fn=パーセル]]</Template>
  <TotalTime>395</TotalTime>
  <Words>1775</Words>
  <Application>Microsoft Office PowerPoint</Application>
  <PresentationFormat>ワイド画面</PresentationFormat>
  <Paragraphs>258</Paragraphs>
  <Slides>27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HGｺﾞｼｯｸE</vt:lpstr>
      <vt:lpstr>ＭＳ 明朝</vt:lpstr>
      <vt:lpstr>Arial</vt:lpstr>
      <vt:lpstr>Century</vt:lpstr>
      <vt:lpstr>Gill Sans MT</vt:lpstr>
      <vt:lpstr>Times New Roman</vt:lpstr>
      <vt:lpstr>パーセル</vt:lpstr>
      <vt:lpstr>Legal NEEDS SURVEY                  Of the Elderly People</vt:lpstr>
      <vt:lpstr>Introduction - How Needs Survey of the Elderly People Work? -</vt:lpstr>
      <vt:lpstr> Methodology of Survey that Targeted the Caseworkers  - Questionnaire sheets Survey &amp; face-to-face in-depth interview survey - </vt:lpstr>
      <vt:lpstr>Age Distribution </vt:lpstr>
      <vt:lpstr> Incidence of Problems -Reported Incidence of Problem Types  (N=1,269)- </vt:lpstr>
      <vt:lpstr> Multiple Problems  </vt:lpstr>
      <vt:lpstr> Problem Clusters </vt:lpstr>
      <vt:lpstr>Response to Problems </vt:lpstr>
      <vt:lpstr> Reasons for Not Consulting Others  </vt:lpstr>
      <vt:lpstr> Process that Problems Became Tangible </vt:lpstr>
      <vt:lpstr> Use of Lawyers - Flow Leading to Consultation by Lawyers - </vt:lpstr>
      <vt:lpstr> Use of Lawyers </vt:lpstr>
      <vt:lpstr> Reasons Social Caseworkers Do Not Consult Lawyers </vt:lpstr>
      <vt:lpstr>Reasons Social Caseworkers Do Not Consult Lawyers</vt:lpstr>
      <vt:lpstr>Reasons Social Caseworkers Do Not Consult Lawyers</vt:lpstr>
      <vt:lpstr>Reasons Social Caseworkers Do Not Consult Lawyers</vt:lpstr>
      <vt:lpstr> The Degree to which Lawyers’ Advice is Relied on by Caseworkers </vt:lpstr>
      <vt:lpstr>The Degree to which Lawyers’ Advice is Relied on by Caseworkers</vt:lpstr>
      <vt:lpstr> Meeting Chance (=Route) to Get to Know Lawyers </vt:lpstr>
      <vt:lpstr>Meeting Chance (=Route) to Get to Know Lawyers</vt:lpstr>
      <vt:lpstr> Consulting Lawyers and Problem-solving Rate </vt:lpstr>
      <vt:lpstr> Consulting Lawyers and Problem-solving Rate </vt:lpstr>
      <vt:lpstr> Consulting Lawyers and Problem-solving Rate </vt:lpstr>
      <vt:lpstr> Consulting Lawyers and Problem-solving Rate </vt:lpstr>
      <vt:lpstr> Consulting Lawyers and Problem-solving Rate </vt:lpstr>
      <vt:lpstr>CONCLUSION - Unmet Legal Needs of the Elderly People -</vt:lpstr>
      <vt:lpstr>CONCLUSION - To Resolve the Unmet Legal Needs of the Elderly People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NEEDS SURVEY Of the Elderly People</dc:title>
  <dc:creator>池永知樹</dc:creator>
  <cp:lastModifiedBy>池永知樹</cp:lastModifiedBy>
  <cp:revision>40</cp:revision>
  <dcterms:created xsi:type="dcterms:W3CDTF">2018-05-03T08:02:39Z</dcterms:created>
  <dcterms:modified xsi:type="dcterms:W3CDTF">2018-05-05T10:41:10Z</dcterms:modified>
</cp:coreProperties>
</file>