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6" r:id="rId5"/>
    <p:sldId id="260" r:id="rId6"/>
    <p:sldId id="262" r:id="rId7"/>
    <p:sldId id="261" r:id="rId8"/>
    <p:sldId id="268" r:id="rId9"/>
    <p:sldId id="263" r:id="rId10"/>
    <p:sldId id="264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18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E5CB4-2D5F-41B9-9EC0-F70907BCD511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154E7-80C4-4911-ACD9-3952F9F5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59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14938-4E26-48FB-B5C4-EDD2AA3E5EC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66AA8-D3B6-4F99-956E-685B5F370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86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1EC5B-2A7B-447C-8B90-CCDF733461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07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1EC5B-2A7B-447C-8B90-CCDF7334611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86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1EC5B-2A7B-447C-8B90-CCDF7334611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07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1EC5B-2A7B-447C-8B90-CCDF7334611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762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1EC5B-2A7B-447C-8B90-CCDF7334611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959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1EC5B-2A7B-447C-8B90-CCDF7334611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18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0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84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89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56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79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8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7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0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8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0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92B7A-2C5F-410E-BB60-DD879186E0C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19FE-43EE-4302-8AB8-AB408FF8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18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007" y="785612"/>
            <a:ext cx="10161430" cy="1262130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UCL International Conference: Access to Justice </a:t>
            </a:r>
            <a:br>
              <a:rPr lang="en-GB" sz="4000" b="1" dirty="0" smtClean="0"/>
            </a:br>
            <a:r>
              <a:rPr lang="en-GB" sz="4000" b="1" dirty="0" smtClean="0"/>
              <a:t>London, June 2018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825" y="2485623"/>
            <a:ext cx="10174310" cy="3721993"/>
          </a:xfrm>
        </p:spPr>
        <p:txBody>
          <a:bodyPr>
            <a:noAutofit/>
          </a:bodyPr>
          <a:lstStyle/>
          <a:p>
            <a:r>
              <a:rPr lang="en-GB" sz="4800" b="1" u="sng" dirty="0" smtClean="0"/>
              <a:t>‘What </a:t>
            </a:r>
            <a:r>
              <a:rPr lang="en-GB" sz="4800" b="1" u="sng" dirty="0"/>
              <a:t>Works in Social Justice: </a:t>
            </a:r>
            <a:endParaRPr lang="en-GB" sz="4800" b="1" u="sng" dirty="0" smtClean="0"/>
          </a:p>
          <a:p>
            <a:r>
              <a:rPr lang="en-GB" sz="4800" b="1" u="sng" dirty="0" smtClean="0"/>
              <a:t>Questions </a:t>
            </a:r>
            <a:r>
              <a:rPr lang="en-GB" sz="4800" b="1" u="sng" dirty="0"/>
              <a:t>and Answers from Advice Service Reform.’</a:t>
            </a:r>
            <a:endParaRPr lang="en-GB" sz="4800" dirty="0"/>
          </a:p>
          <a:p>
            <a:endParaRPr lang="en-GB" sz="3200" b="1" u="sng" dirty="0" smtClean="0"/>
          </a:p>
          <a:p>
            <a:r>
              <a:rPr lang="en-GB" sz="4000" dirty="0" smtClean="0"/>
              <a:t>Lindsey Poole, ASA Director </a:t>
            </a:r>
            <a:endParaRPr lang="en-GB" sz="4000" dirty="0"/>
          </a:p>
          <a:p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551" y="5399466"/>
            <a:ext cx="1507283" cy="90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In an ideal world….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Large, robust research to evidence what works for whom and how</a:t>
            </a:r>
          </a:p>
          <a:p>
            <a:r>
              <a:rPr lang="en-GB" dirty="0" smtClean="0"/>
              <a:t>Individual advice services all routinely collect:</a:t>
            </a:r>
          </a:p>
          <a:p>
            <a:pPr lvl="1"/>
            <a:r>
              <a:rPr lang="en-GB" dirty="0" smtClean="0"/>
              <a:t>Local/client advice needs data</a:t>
            </a:r>
          </a:p>
          <a:p>
            <a:pPr lvl="1"/>
            <a:r>
              <a:rPr lang="en-GB" dirty="0" smtClean="0"/>
              <a:t>Service level data- number of clients, medium, problems presented</a:t>
            </a:r>
          </a:p>
          <a:p>
            <a:pPr lvl="1"/>
            <a:r>
              <a:rPr lang="en-GB" dirty="0" smtClean="0"/>
              <a:t>Client profile (to check that meets those with most need)</a:t>
            </a:r>
          </a:p>
          <a:p>
            <a:pPr lvl="1"/>
            <a:r>
              <a:rPr lang="en-GB" dirty="0" smtClean="0"/>
              <a:t>Quality assurance processes including independent file reviews</a:t>
            </a:r>
          </a:p>
          <a:p>
            <a:r>
              <a:rPr lang="en-GB" dirty="0" smtClean="0"/>
              <a:t>Dip sampling of cases and mapped against evidence base</a:t>
            </a:r>
          </a:p>
          <a:p>
            <a:r>
              <a:rPr lang="en-GB" dirty="0" smtClean="0"/>
              <a:t>Routine sharing of research between sector and academia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85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5612"/>
            <a:ext cx="9144000" cy="965916"/>
          </a:xfrm>
        </p:spPr>
        <p:txBody>
          <a:bodyPr>
            <a:normAutofit/>
          </a:bodyPr>
          <a:lstStyle/>
          <a:p>
            <a:r>
              <a:rPr lang="en-GB" b="1" dirty="0" smtClean="0"/>
              <a:t>The ‘What Works’ Story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3216" y="1970468"/>
            <a:ext cx="5374783" cy="4333367"/>
          </a:xfrm>
        </p:spPr>
        <p:txBody>
          <a:bodyPr>
            <a:noAutofit/>
          </a:bodyPr>
          <a:lstStyle/>
          <a:p>
            <a:r>
              <a:rPr lang="en-GB" sz="3200" dirty="0" smtClean="0"/>
              <a:t>Robert Martinson 1927-1979</a:t>
            </a:r>
          </a:p>
          <a:p>
            <a:r>
              <a:rPr lang="en-GB" sz="3200" dirty="0" smtClean="0"/>
              <a:t>‘What Works in Juvenile Justice: Questions and answers from Prison Reform’</a:t>
            </a:r>
          </a:p>
          <a:p>
            <a:r>
              <a:rPr lang="en-GB" sz="3200" dirty="0" smtClean="0"/>
              <a:t>Michael Martinson </a:t>
            </a:r>
            <a:endParaRPr lang="en-GB" sz="3200" dirty="0"/>
          </a:p>
          <a:p>
            <a:r>
              <a:rPr lang="en-GB" sz="3200" dirty="0" smtClean="0"/>
              <a:t>‘the </a:t>
            </a:r>
            <a:r>
              <a:rPr lang="en-GB" sz="3200" dirty="0"/>
              <a:t>question was not meaningless, it was </a:t>
            </a:r>
            <a:r>
              <a:rPr lang="en-GB" sz="3200" dirty="0" smtClean="0"/>
              <a:t>loaded’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551" y="5399466"/>
            <a:ext cx="1507283" cy="9043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561" y="2105225"/>
            <a:ext cx="3028505" cy="419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369" y="785612"/>
            <a:ext cx="10071279" cy="965916"/>
          </a:xfrm>
        </p:spPr>
        <p:txBody>
          <a:bodyPr>
            <a:normAutofit/>
          </a:bodyPr>
          <a:lstStyle/>
          <a:p>
            <a:r>
              <a:rPr lang="en-GB" b="1" dirty="0" smtClean="0"/>
              <a:t>What works in advice services?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583" y="2137893"/>
            <a:ext cx="9775065" cy="3734873"/>
          </a:xfrm>
        </p:spPr>
        <p:txBody>
          <a:bodyPr>
            <a:noAutofit/>
          </a:bodyPr>
          <a:lstStyle/>
          <a:p>
            <a:pPr algn="l"/>
            <a:r>
              <a:rPr lang="en-GB" sz="4000" dirty="0" smtClean="0"/>
              <a:t>We don’t really know, but can identify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Drivers towards more outcomes measurement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Problems with advice outcomes research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Relationship between access to justice and outcomes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Some answers for the sector and academics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551" y="5399466"/>
            <a:ext cx="1507283" cy="90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78" y="503237"/>
            <a:ext cx="3821113" cy="29257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12" y="3567448"/>
            <a:ext cx="5135808" cy="28888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7933"/>
            <a:ext cx="5530663" cy="311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09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341" y="785612"/>
            <a:ext cx="9736427" cy="96591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Drivers of outcomes measurement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9104"/>
            <a:ext cx="9144000" cy="324869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Commissioning buys a ‘product’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Accountability for public spending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Government hostility/suspicion of voluntary sector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Service redesign and shift in access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Generates knowledge to support funding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Practitioner curiosity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551" y="5399466"/>
            <a:ext cx="1507283" cy="90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5612"/>
            <a:ext cx="9144000" cy="96591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Problems with advice outcomes 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86376"/>
            <a:ext cx="9410162" cy="3670479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What outcomes to measure, what is positive?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How to measure, valid and reliable tools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When to measure to capture outcomes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Attribution of outcome to advice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Resources and skills required by services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Perverse consequences of counting things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algn="l"/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551" y="5399466"/>
            <a:ext cx="1507283" cy="90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5612"/>
            <a:ext cx="9144000" cy="965916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Access </a:t>
            </a:r>
            <a:r>
              <a:rPr lang="en-GB" b="1" dirty="0"/>
              <a:t>to </a:t>
            </a:r>
            <a:r>
              <a:rPr lang="en-GB" b="1" dirty="0" smtClean="0"/>
              <a:t>Justice </a:t>
            </a:r>
            <a:r>
              <a:rPr lang="en-GB" b="1" dirty="0"/>
              <a:t>and </a:t>
            </a:r>
            <a:r>
              <a:rPr lang="en-GB" b="1" dirty="0" smtClean="0"/>
              <a:t>Outcomes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9104"/>
            <a:ext cx="9144000" cy="324869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Treats the client as passive vessel for our wisdom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Ignores brutal policies and appalling administration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Good advice often preventative- nothing happened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Assumes advice is purely instrumental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Remember why we exist and who we exist for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Threatens independence of the sector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Take back control of the narrative</a:t>
            </a:r>
          </a:p>
          <a:p>
            <a:pPr algn="l"/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551" y="5399466"/>
            <a:ext cx="1507283" cy="90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8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Access to Justice 1970’s style</a:t>
            </a:r>
            <a:endParaRPr lang="en-GB" sz="54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24221"/>
            <a:ext cx="10607041" cy="3770142"/>
          </a:xfrm>
        </p:spPr>
      </p:pic>
    </p:spTree>
    <p:extLst>
      <p:ext uri="{BB962C8B-B14F-4D97-AF65-F5344CB8AC3E}">
        <p14:creationId xmlns:p14="http://schemas.microsoft.com/office/powerpoint/2010/main" val="800711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8794"/>
            <a:ext cx="10515600" cy="71189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/>
              <a:t>Answers </a:t>
            </a:r>
            <a:r>
              <a:rPr lang="en-GB" sz="6000" b="1" dirty="0"/>
              <a:t>for the sector and academics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68" y="1825625"/>
            <a:ext cx="10297732" cy="4351338"/>
          </a:xfrm>
        </p:spPr>
        <p:txBody>
          <a:bodyPr/>
          <a:lstStyle/>
          <a:p>
            <a:r>
              <a:rPr lang="en-GB" dirty="0" smtClean="0"/>
              <a:t>Large scale research on outcomes with robust methods (including control/comparison groups)</a:t>
            </a:r>
          </a:p>
          <a:p>
            <a:pPr lvl="1"/>
            <a:r>
              <a:rPr lang="en-GB" dirty="0" smtClean="0"/>
              <a:t>Repeat </a:t>
            </a:r>
            <a:r>
              <a:rPr lang="en-GB" dirty="0" err="1" smtClean="0"/>
              <a:t>Ipsos</a:t>
            </a:r>
            <a:r>
              <a:rPr lang="en-GB" dirty="0" smtClean="0"/>
              <a:t>-MORI 2015 Research </a:t>
            </a:r>
          </a:p>
          <a:p>
            <a:pPr lvl="1"/>
            <a:r>
              <a:rPr lang="en-GB" dirty="0" smtClean="0"/>
              <a:t>Demonstration projects</a:t>
            </a:r>
          </a:p>
          <a:p>
            <a:r>
              <a:rPr lang="en-GB" dirty="0" smtClean="0"/>
              <a:t>Challenge funders and commissioners on use of outcomes</a:t>
            </a:r>
          </a:p>
          <a:p>
            <a:r>
              <a:rPr lang="en-GB" dirty="0" smtClean="0"/>
              <a:t>Carefully consider value for the sector of small evaluations</a:t>
            </a:r>
          </a:p>
          <a:p>
            <a:r>
              <a:rPr lang="en-GB" dirty="0" smtClean="0"/>
              <a:t>Monitor resources spent in delivering outcomes </a:t>
            </a:r>
          </a:p>
          <a:p>
            <a:r>
              <a:rPr lang="en-GB" dirty="0" smtClean="0"/>
              <a:t>Sector and academics strengthen relationships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46396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361</Words>
  <Application>Microsoft Office PowerPoint</Application>
  <PresentationFormat>Widescreen</PresentationFormat>
  <Paragraphs>62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UCL International Conference: Access to Justice  London, June 2018</vt:lpstr>
      <vt:lpstr>The ‘What Works’ Story</vt:lpstr>
      <vt:lpstr>What works in advice services?</vt:lpstr>
      <vt:lpstr>PowerPoint Presentation</vt:lpstr>
      <vt:lpstr>Drivers of outcomes measurement</vt:lpstr>
      <vt:lpstr>Problems with advice outcomes </vt:lpstr>
      <vt:lpstr> Access to Justice and Outcomes</vt:lpstr>
      <vt:lpstr>Access to Justice 1970’s style</vt:lpstr>
      <vt:lpstr>Answers for the sector and academics </vt:lpstr>
      <vt:lpstr>In an ideal world….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Poole</dc:creator>
  <cp:lastModifiedBy>Nigel Balmer</cp:lastModifiedBy>
  <cp:revision>27</cp:revision>
  <cp:lastPrinted>2018-06-06T13:58:57Z</cp:lastPrinted>
  <dcterms:created xsi:type="dcterms:W3CDTF">2018-05-30T13:05:27Z</dcterms:created>
  <dcterms:modified xsi:type="dcterms:W3CDTF">2018-06-26T13:16:07Z</dcterms:modified>
</cp:coreProperties>
</file>