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4" r:id="rId2"/>
    <p:sldId id="259" r:id="rId3"/>
    <p:sldId id="272" r:id="rId4"/>
    <p:sldId id="265" r:id="rId5"/>
    <p:sldId id="266" r:id="rId6"/>
    <p:sldId id="273" r:id="rId7"/>
    <p:sldId id="270" r:id="rId8"/>
    <p:sldId id="268" r:id="rId9"/>
    <p:sldId id="269" r:id="rId10"/>
    <p:sldId id="271" r:id="rId11"/>
    <p:sldId id="274" r:id="rId12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1" autoAdjust="0"/>
    <p:restoredTop sz="94660"/>
  </p:normalViewPr>
  <p:slideViewPr>
    <p:cSldViewPr snapToGrid="0">
      <p:cViewPr varScale="1">
        <p:scale>
          <a:sx n="82" d="100"/>
          <a:sy n="82" d="100"/>
        </p:scale>
        <p:origin x="581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40CE45-C648-47EC-88FD-A0E3A75CD765}" type="datetimeFigureOut">
              <a:rPr lang="en-US" smtClean="0"/>
              <a:t>12-Jun-18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884218-BBB3-4AF1-916B-A40ED4C8E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549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84218-BBB3-4AF1-916B-A40ED4C8ECB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02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84218-BBB3-4AF1-916B-A40ED4C8EC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375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84218-BBB3-4AF1-916B-A40ED4C8EC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517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A49E3-3F9F-4EB2-A307-88099589F395}" type="datetimeFigureOut">
              <a:rPr lang="en-AU" smtClean="0"/>
              <a:t>12/06/2018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9CA51-61AE-46A1-B118-AF580C69F34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85256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A49E3-3F9F-4EB2-A307-88099589F395}" type="datetimeFigureOut">
              <a:rPr lang="en-AU" smtClean="0"/>
              <a:t>12/06/2018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9CA51-61AE-46A1-B118-AF580C69F34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05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A49E3-3F9F-4EB2-A307-88099589F395}" type="datetimeFigureOut">
              <a:rPr lang="en-AU" smtClean="0"/>
              <a:t>12/06/2018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9CA51-61AE-46A1-B118-AF580C69F34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00613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A49E3-3F9F-4EB2-A307-88099589F395}" type="datetimeFigureOut">
              <a:rPr lang="en-AU" smtClean="0"/>
              <a:t>12/06/2018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9CA51-61AE-46A1-B118-AF580C69F34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0950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A49E3-3F9F-4EB2-A307-88099589F395}" type="datetimeFigureOut">
              <a:rPr lang="en-AU" smtClean="0"/>
              <a:t>12/06/2018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9CA51-61AE-46A1-B118-AF580C69F34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81151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A49E3-3F9F-4EB2-A307-88099589F395}" type="datetimeFigureOut">
              <a:rPr lang="en-AU" smtClean="0"/>
              <a:t>12/06/2018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9CA51-61AE-46A1-B118-AF580C69F34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3589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A49E3-3F9F-4EB2-A307-88099589F395}" type="datetimeFigureOut">
              <a:rPr lang="en-AU" smtClean="0"/>
              <a:t>12/06/2018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9CA51-61AE-46A1-B118-AF580C69F34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9600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A49E3-3F9F-4EB2-A307-88099589F395}" type="datetimeFigureOut">
              <a:rPr lang="en-AU" smtClean="0"/>
              <a:t>12/06/2018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9CA51-61AE-46A1-B118-AF580C69F34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8840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A49E3-3F9F-4EB2-A307-88099589F395}" type="datetimeFigureOut">
              <a:rPr lang="en-AU" smtClean="0"/>
              <a:t>12/06/2018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9CA51-61AE-46A1-B118-AF580C69F34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42149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A49E3-3F9F-4EB2-A307-88099589F395}" type="datetimeFigureOut">
              <a:rPr lang="en-AU" smtClean="0"/>
              <a:t>12/06/2018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9CA51-61AE-46A1-B118-AF580C69F34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47021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A49E3-3F9F-4EB2-A307-88099589F395}" type="datetimeFigureOut">
              <a:rPr lang="en-AU" smtClean="0"/>
              <a:t>12/06/2018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9CA51-61AE-46A1-B118-AF580C69F34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48680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A49E3-3F9F-4EB2-A307-88099589F395}" type="datetimeFigureOut">
              <a:rPr lang="en-AU" smtClean="0"/>
              <a:t>12/06/2018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9CA51-61AE-46A1-B118-AF580C69F34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6074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43815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274" y="4696097"/>
            <a:ext cx="11439330" cy="1737360"/>
          </a:xfrm>
        </p:spPr>
        <p:txBody>
          <a:bodyPr>
            <a:normAutofit fontScale="92500" lnSpcReduction="10000"/>
          </a:bodyPr>
          <a:lstStyle/>
          <a:p>
            <a:r>
              <a:rPr lang="en-AU" sz="4000" i="1" dirty="0">
                <a:solidFill>
                  <a:schemeClr val="accent1">
                    <a:lumMod val="50000"/>
                  </a:schemeClr>
                </a:solidFill>
              </a:rPr>
              <a:t>More Than a Zero Sum Game</a:t>
            </a:r>
            <a:endParaRPr lang="en-AU" sz="4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AU" sz="4000" dirty="0">
                <a:solidFill>
                  <a:schemeClr val="accent1">
                    <a:lumMod val="50000"/>
                  </a:schemeClr>
                </a:solidFill>
              </a:rPr>
              <a:t>The Service Contributions of Clinical Legal Education</a:t>
            </a:r>
          </a:p>
          <a:p>
            <a:r>
              <a:rPr lang="en-AU" sz="4000" dirty="0"/>
              <a:t>Professor Jeff Giddings</a:t>
            </a:r>
          </a:p>
        </p:txBody>
      </p:sp>
    </p:spTree>
    <p:extLst>
      <p:ext uri="{BB962C8B-B14F-4D97-AF65-F5344CB8AC3E}">
        <p14:creationId xmlns:p14="http://schemas.microsoft.com/office/powerpoint/2010/main" val="2584139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245"/>
            <a:ext cx="10515600" cy="1325563"/>
          </a:xfrm>
        </p:spPr>
        <p:txBody>
          <a:bodyPr/>
          <a:lstStyle/>
          <a:p>
            <a:r>
              <a:rPr lang="en-AU" b="1" dirty="0"/>
              <a:t>Particular Service Contributions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60170"/>
            <a:ext cx="105156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b="1" i="1" dirty="0">
                <a:solidFill>
                  <a:schemeClr val="accent5">
                    <a:lumMod val="50000"/>
                  </a:schemeClr>
                </a:solidFill>
              </a:rPr>
              <a:t>Ethics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AU" sz="2800" dirty="0"/>
              <a:t>Modelling and fostering effective practices</a:t>
            </a:r>
          </a:p>
          <a:p>
            <a:pPr marL="0" indent="0">
              <a:buNone/>
            </a:pPr>
            <a:r>
              <a:rPr lang="en-AU" b="1" i="1" dirty="0">
                <a:solidFill>
                  <a:srgbClr val="002060"/>
                </a:solidFill>
              </a:rPr>
              <a:t>Sensitisation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AU" sz="2800" dirty="0"/>
              <a:t>Legal aid is a people business – developing the legal aid practitioners of the future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AU" sz="2800" dirty="0"/>
              <a:t>Different client types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AU" sz="2800" dirty="0"/>
              <a:t>‘Social justice radar’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AU" sz="2800" dirty="0"/>
              <a:t>Pro bono ethos </a:t>
            </a:r>
          </a:p>
          <a:p>
            <a:pPr marL="0" lvl="1" indent="0">
              <a:buNone/>
            </a:pPr>
            <a:r>
              <a:rPr lang="en-AU" sz="2800" b="1" i="1" dirty="0">
                <a:solidFill>
                  <a:srgbClr val="002060"/>
                </a:solidFill>
              </a:rPr>
              <a:t>Reflective practice</a:t>
            </a:r>
            <a:endParaRPr lang="en-AU" sz="2800" dirty="0">
              <a:solidFill>
                <a:srgbClr val="002060"/>
              </a:solidFill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AU" sz="2800" dirty="0"/>
              <a:t>Building the capacity of lawyers to address the policy and reform challenges of </a:t>
            </a:r>
            <a:r>
              <a:rPr lang="en-AU" sz="2800"/>
              <a:t>the future  </a:t>
            </a:r>
            <a:endParaRPr lang="en-AU" sz="2800" dirty="0"/>
          </a:p>
          <a:p>
            <a:endParaRPr lang="en-AU" dirty="0"/>
          </a:p>
          <a:p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44184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245"/>
            <a:ext cx="10515600" cy="1325563"/>
          </a:xfrm>
        </p:spPr>
        <p:txBody>
          <a:bodyPr/>
          <a:lstStyle/>
          <a:p>
            <a:r>
              <a:rPr lang="en-AU" b="1" dirty="0"/>
              <a:t>Time to fly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60170"/>
            <a:ext cx="105156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/>
              <a:t>Feel free to contact me - jeff.giddings@monash.edu </a:t>
            </a:r>
          </a:p>
          <a:p>
            <a:pPr marL="0" indent="0">
              <a:buNone/>
            </a:pPr>
            <a:endParaRPr lang="en-AU" dirty="0"/>
          </a:p>
          <a:p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1D6515-AEEF-4168-B06B-F4F02F02C9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57" y="1869059"/>
            <a:ext cx="6373368" cy="480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35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245"/>
            <a:ext cx="10515600" cy="1325563"/>
          </a:xfrm>
        </p:spPr>
        <p:txBody>
          <a:bodyPr/>
          <a:lstStyle/>
          <a:p>
            <a:r>
              <a:rPr lang="en-AU" b="1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60170"/>
            <a:ext cx="10515600" cy="5257800"/>
          </a:xfrm>
        </p:spPr>
        <p:txBody>
          <a:bodyPr>
            <a:normAutofit/>
          </a:bodyPr>
          <a:lstStyle/>
          <a:p>
            <a:r>
              <a:rPr lang="en-AU" dirty="0"/>
              <a:t>Clinical legal education – growth &amp; challenges</a:t>
            </a:r>
          </a:p>
          <a:p>
            <a:r>
              <a:rPr lang="en-AU" dirty="0"/>
              <a:t>Service and student learning</a:t>
            </a:r>
          </a:p>
          <a:p>
            <a:pPr lvl="1"/>
            <a:r>
              <a:rPr lang="en-AU" sz="2800" dirty="0"/>
              <a:t>Importance of effective supervision</a:t>
            </a:r>
          </a:p>
          <a:p>
            <a:r>
              <a:rPr lang="en-AU" dirty="0"/>
              <a:t>Integrative approaches</a:t>
            </a:r>
          </a:p>
          <a:p>
            <a:pPr lvl="1"/>
            <a:r>
              <a:rPr lang="en-AU" sz="2800" dirty="0"/>
              <a:t>Clinics as sites for connection and engagement </a:t>
            </a:r>
          </a:p>
          <a:p>
            <a:r>
              <a:rPr lang="en-AU" dirty="0"/>
              <a:t>Particular service contributions  </a:t>
            </a:r>
          </a:p>
          <a:p>
            <a:endParaRPr lang="en-AU" dirty="0"/>
          </a:p>
          <a:p>
            <a:endParaRPr lang="en-AU" dirty="0"/>
          </a:p>
          <a:p>
            <a:pPr marL="0" indent="0">
              <a:buNone/>
            </a:pPr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97835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245"/>
            <a:ext cx="10515600" cy="1325563"/>
          </a:xfrm>
        </p:spPr>
        <p:txBody>
          <a:bodyPr/>
          <a:lstStyle/>
          <a:p>
            <a:r>
              <a:rPr lang="en-AU" b="1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60170"/>
            <a:ext cx="10515600" cy="5257800"/>
          </a:xfrm>
        </p:spPr>
        <p:txBody>
          <a:bodyPr>
            <a:normAutofit/>
          </a:bodyPr>
          <a:lstStyle/>
          <a:p>
            <a:r>
              <a:rPr lang="en-AU" dirty="0"/>
              <a:t>Drawing on a range of sources</a:t>
            </a:r>
          </a:p>
          <a:p>
            <a:endParaRPr lang="en-AU" dirty="0"/>
          </a:p>
          <a:p>
            <a:endParaRPr lang="en-AU" dirty="0"/>
          </a:p>
          <a:p>
            <a:pPr marL="0" indent="0">
              <a:buNone/>
            </a:pPr>
            <a:endParaRPr lang="en-AU" dirty="0"/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0F8EAA-E1F0-40C4-859A-8BB730CAB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112025"/>
            <a:ext cx="3034004" cy="46202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74362B-1965-4B43-8A9D-E46488C1C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1682" y="2112025"/>
            <a:ext cx="3108873" cy="46734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B8AB47-B1E1-4AB9-8123-8002B9035C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4735" y="2112023"/>
            <a:ext cx="2965509" cy="462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95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245"/>
            <a:ext cx="10515600" cy="1325563"/>
          </a:xfrm>
        </p:spPr>
        <p:txBody>
          <a:bodyPr/>
          <a:lstStyle/>
          <a:p>
            <a:r>
              <a:rPr lang="en-AU" b="1" dirty="0"/>
              <a:t>Clinical Legal 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60170"/>
            <a:ext cx="10515600" cy="5257800"/>
          </a:xfrm>
        </p:spPr>
        <p:txBody>
          <a:bodyPr>
            <a:normAutofit/>
          </a:bodyPr>
          <a:lstStyle/>
          <a:p>
            <a:r>
              <a:rPr lang="en-AU" dirty="0"/>
              <a:t>Significant aspect of legal education in a range of countries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AU" sz="2800" dirty="0"/>
              <a:t> USA, Australia, South Africa, Canada, India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AU" sz="2800" dirty="0"/>
              <a:t>Close connections to legal aid service provision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AU" sz="2800" dirty="0"/>
              <a:t>Student volunteer involvement in early legal service providers – Monash, early US programs.</a:t>
            </a:r>
          </a:p>
          <a:p>
            <a:r>
              <a:rPr lang="en-AU" dirty="0"/>
              <a:t>Increasing prominence across Europe</a:t>
            </a:r>
          </a:p>
          <a:p>
            <a:r>
              <a:rPr lang="en-AU" dirty="0"/>
              <a:t>Australia - Partnerships between legal aid providers and law schools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AU" sz="2800" dirty="0"/>
              <a:t>Legal aid commissions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AU" sz="2800" dirty="0"/>
              <a:t>Community legal centres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AU" sz="2800" dirty="0"/>
              <a:t>Relationships matter – you need key people to make the connections</a:t>
            </a:r>
          </a:p>
          <a:p>
            <a:pPr lvl="1"/>
            <a:endParaRPr lang="en-AU" sz="2800" dirty="0"/>
          </a:p>
          <a:p>
            <a:endParaRPr lang="en-AU" dirty="0"/>
          </a:p>
          <a:p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79308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245"/>
            <a:ext cx="10515600" cy="1325563"/>
          </a:xfrm>
        </p:spPr>
        <p:txBody>
          <a:bodyPr/>
          <a:lstStyle/>
          <a:p>
            <a:r>
              <a:rPr lang="en-AU" b="1" dirty="0"/>
              <a:t>Service and Student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60170"/>
            <a:ext cx="10515600" cy="5257800"/>
          </a:xfrm>
        </p:spPr>
        <p:txBody>
          <a:bodyPr>
            <a:normAutofit/>
          </a:bodyPr>
          <a:lstStyle/>
          <a:p>
            <a:r>
              <a:rPr lang="en-AU" dirty="0"/>
              <a:t>2 sides of the ‘clinical coin’</a:t>
            </a:r>
          </a:p>
          <a:p>
            <a:r>
              <a:rPr lang="en-AU" dirty="0"/>
              <a:t>Program design is a key to enabling students to learn through work on  cases </a:t>
            </a:r>
          </a:p>
          <a:p>
            <a:r>
              <a:rPr lang="en-AU" dirty="0"/>
              <a:t>Continuity of service is critical to moving beyond the delivery of preliminary advice</a:t>
            </a:r>
          </a:p>
          <a:p>
            <a:r>
              <a:rPr lang="en-AU" dirty="0"/>
              <a:t>Central importance of effective supervision that goes beyond delegation</a:t>
            </a:r>
          </a:p>
          <a:p>
            <a:r>
              <a:rPr lang="en-AU" dirty="0"/>
              <a:t>Emerging university priorities – Work-integrated learning, development of graduate attributes</a:t>
            </a:r>
          </a:p>
          <a:p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98935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245"/>
            <a:ext cx="10515600" cy="1325563"/>
          </a:xfrm>
        </p:spPr>
        <p:txBody>
          <a:bodyPr/>
          <a:lstStyle/>
          <a:p>
            <a:r>
              <a:rPr lang="en-AU" b="1" dirty="0"/>
              <a:t>Integrative Approaches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60170"/>
            <a:ext cx="10515600" cy="5257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Looking for complementarity and collaboration </a:t>
            </a:r>
          </a:p>
          <a:p>
            <a:pPr>
              <a:defRPr/>
            </a:pPr>
            <a:r>
              <a:rPr lang="en-US" dirty="0" err="1"/>
              <a:t>Recognise</a:t>
            </a:r>
            <a:r>
              <a:rPr lang="en-US" dirty="0"/>
              <a:t> different types of interests  </a:t>
            </a:r>
            <a:endParaRPr lang="en-AU" dirty="0"/>
          </a:p>
          <a:p>
            <a:pPr lvl="1">
              <a:buClr>
                <a:srgbClr val="FF0000"/>
              </a:buClr>
              <a:defRPr/>
            </a:pPr>
            <a:r>
              <a:rPr lang="en-US" sz="2800" dirty="0"/>
              <a:t>Substantive, process, relationships</a:t>
            </a:r>
            <a:endParaRPr lang="en-AU" sz="2800" dirty="0"/>
          </a:p>
          <a:p>
            <a:pPr lvl="1">
              <a:buClr>
                <a:srgbClr val="FF0000"/>
              </a:buClr>
              <a:defRPr/>
            </a:pPr>
            <a:r>
              <a:rPr lang="en-US" sz="2800" dirty="0"/>
              <a:t>Principles – what’s fair, right, ethical, acceptable, consistency  </a:t>
            </a:r>
          </a:p>
          <a:p>
            <a:pPr lvl="1">
              <a:buClr>
                <a:srgbClr val="FF0000"/>
              </a:buClr>
              <a:defRPr/>
            </a:pPr>
            <a:r>
              <a:rPr lang="en-US" sz="2800" dirty="0"/>
              <a:t>People and </a:t>
            </a:r>
            <a:r>
              <a:rPr lang="en-US" sz="2800" dirty="0" err="1"/>
              <a:t>organisations</a:t>
            </a:r>
            <a:r>
              <a:rPr lang="en-US" sz="2800" dirty="0"/>
              <a:t> often have multiple interests</a:t>
            </a:r>
            <a:endParaRPr lang="en-AU" sz="2800" dirty="0"/>
          </a:p>
          <a:p>
            <a:pPr lvl="1">
              <a:buClr>
                <a:srgbClr val="FF0000"/>
              </a:buClr>
              <a:defRPr/>
            </a:pPr>
            <a:r>
              <a:rPr lang="en-US" sz="2800" dirty="0"/>
              <a:t>Interests can change over time</a:t>
            </a:r>
          </a:p>
          <a:p>
            <a:r>
              <a:rPr lang="en-AU" dirty="0"/>
              <a:t>Effective communication designed to understand the interests and priorities of others</a:t>
            </a:r>
          </a:p>
          <a:p>
            <a:r>
              <a:rPr lang="en-US" altLang="en-US" dirty="0"/>
              <a:t>Are firm on primary interests &amp; needs</a:t>
            </a:r>
          </a:p>
          <a:p>
            <a:r>
              <a:rPr lang="en-US" dirty="0"/>
              <a:t>Are </a:t>
            </a:r>
            <a:r>
              <a:rPr lang="en-US" altLang="en-US" dirty="0"/>
              <a:t>flexible on how those interests &amp; needs might be met</a:t>
            </a:r>
            <a:endParaRPr lang="en-AU" dirty="0"/>
          </a:p>
          <a:p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44275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245"/>
            <a:ext cx="10515600" cy="1325563"/>
          </a:xfrm>
        </p:spPr>
        <p:txBody>
          <a:bodyPr/>
          <a:lstStyle/>
          <a:p>
            <a:r>
              <a:rPr lang="en-AU" b="1" dirty="0"/>
              <a:t>Integrative Approaches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60170"/>
            <a:ext cx="10515600" cy="525780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b="1" dirty="0"/>
              <a:t>Traits of integrative negotiators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en-US" dirty="0"/>
              <a:t>Honesty &amp; integrity </a:t>
            </a:r>
            <a:endParaRPr lang="en-AU" altLang="en-US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en-US" dirty="0"/>
              <a:t>Abundance mentality</a:t>
            </a:r>
            <a:endParaRPr lang="en-AU" altLang="en-US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en-US" dirty="0"/>
              <a:t>Maturity</a:t>
            </a:r>
            <a:endParaRPr lang="en-AU" altLang="en-US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en-US" dirty="0"/>
              <a:t>Systems orientation</a:t>
            </a:r>
            <a:endParaRPr lang="en-AU" altLang="en-US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en-US" dirty="0"/>
              <a:t>Superior listening skills</a:t>
            </a:r>
            <a:endParaRPr lang="en-AU" altLang="en-US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/>
              <a:t>See Lewicki </a:t>
            </a:r>
            <a:r>
              <a:rPr lang="en-AU" i="1" dirty="0"/>
              <a:t>et al</a:t>
            </a:r>
            <a:r>
              <a:rPr lang="en-AU" dirty="0"/>
              <a:t>, </a:t>
            </a:r>
            <a:r>
              <a:rPr lang="en-AU" i="1" dirty="0"/>
              <a:t>Essentials of Negotiation</a:t>
            </a:r>
            <a:r>
              <a:rPr lang="en-AU" dirty="0"/>
              <a:t> </a:t>
            </a:r>
          </a:p>
          <a:p>
            <a:pPr marL="0" indent="0">
              <a:buNone/>
            </a:pPr>
            <a:r>
              <a:rPr lang="en-AU" dirty="0" err="1"/>
              <a:t>Huxham</a:t>
            </a:r>
            <a:r>
              <a:rPr lang="en-AU" dirty="0"/>
              <a:t> &amp; </a:t>
            </a:r>
            <a:r>
              <a:rPr lang="en-AU" dirty="0" err="1"/>
              <a:t>Vangan</a:t>
            </a:r>
            <a:r>
              <a:rPr lang="en-AU" dirty="0"/>
              <a:t>, </a:t>
            </a:r>
            <a:r>
              <a:rPr lang="en-AU" i="1" dirty="0"/>
              <a:t>Managing to Collaborate</a:t>
            </a:r>
            <a:endParaRPr lang="en-AU" dirty="0"/>
          </a:p>
          <a:p>
            <a:pPr marL="0" indent="0">
              <a:buNone/>
            </a:pPr>
            <a:r>
              <a:rPr lang="en-AU" dirty="0"/>
              <a:t>Gary Furlong, </a:t>
            </a:r>
            <a:r>
              <a:rPr lang="en-AU" i="1" dirty="0"/>
              <a:t>The Conflict Resolution Toolbox</a:t>
            </a:r>
            <a:r>
              <a:rPr lang="en-AU" dirty="0"/>
              <a:t> </a:t>
            </a:r>
          </a:p>
          <a:p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49030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245"/>
            <a:ext cx="10515600" cy="1325563"/>
          </a:xfrm>
        </p:spPr>
        <p:txBody>
          <a:bodyPr/>
          <a:lstStyle/>
          <a:p>
            <a:r>
              <a:rPr lang="en-AU" b="1" dirty="0"/>
              <a:t>Particular Service Contributions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360170"/>
            <a:ext cx="11058331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b="1" i="1" dirty="0">
                <a:solidFill>
                  <a:schemeClr val="accent5">
                    <a:lumMod val="50000"/>
                  </a:schemeClr>
                </a:solidFill>
              </a:rPr>
              <a:t>Energy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AU" sz="2800" dirty="0"/>
              <a:t>Legal profession reform in Victoria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AU" sz="2800" dirty="0"/>
              <a:t>Involvement of experienced students – deepening their knowledge</a:t>
            </a:r>
          </a:p>
          <a:p>
            <a:pPr marL="0" indent="0">
              <a:buNone/>
            </a:pPr>
            <a:r>
              <a:rPr lang="en-AU" b="1" i="1" dirty="0">
                <a:solidFill>
                  <a:srgbClr val="002060"/>
                </a:solidFill>
              </a:rPr>
              <a:t>Leverage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AU" sz="2800" dirty="0"/>
              <a:t>Murdoch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AU" sz="2800" dirty="0"/>
              <a:t>Monash – critical mass</a:t>
            </a:r>
          </a:p>
          <a:p>
            <a:pPr marL="0" indent="0">
              <a:buNone/>
            </a:pPr>
            <a:r>
              <a:rPr lang="en-AU" b="1" i="1" dirty="0">
                <a:solidFill>
                  <a:schemeClr val="accent5">
                    <a:lumMod val="50000"/>
                  </a:schemeClr>
                </a:solidFill>
              </a:rPr>
              <a:t>Cross-disciplinary collaboration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AU" sz="2800" dirty="0"/>
              <a:t>La Trobe – West Heidelberg Community Legal Service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AU" sz="2800" dirty="0"/>
              <a:t>Monash</a:t>
            </a:r>
          </a:p>
          <a:p>
            <a:pPr marL="0" indent="0">
              <a:buNone/>
            </a:pPr>
            <a:r>
              <a:rPr lang="en-AU" b="1" i="1" dirty="0">
                <a:solidFill>
                  <a:schemeClr val="accent5">
                    <a:lumMod val="50000"/>
                  </a:schemeClr>
                </a:solidFill>
              </a:rPr>
              <a:t>Fostering accessibility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AU" sz="2800" dirty="0"/>
              <a:t>Street Law - South Africa &amp; elsewhere</a:t>
            </a:r>
          </a:p>
          <a:p>
            <a:endParaRPr lang="en-AU" dirty="0"/>
          </a:p>
          <a:p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90612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245"/>
            <a:ext cx="10515600" cy="1325563"/>
          </a:xfrm>
        </p:spPr>
        <p:txBody>
          <a:bodyPr/>
          <a:lstStyle/>
          <a:p>
            <a:r>
              <a:rPr lang="en-AU" b="1" dirty="0"/>
              <a:t>Particular Service Contributions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60170"/>
            <a:ext cx="105156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b="1" i="1" dirty="0">
                <a:solidFill>
                  <a:srgbClr val="002060"/>
                </a:solidFill>
              </a:rPr>
              <a:t>Connections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AU" sz="2800" dirty="0"/>
              <a:t>The clinic as a bridge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AU" sz="2800" dirty="0"/>
              <a:t>Harnessing the substantive expertise of academics – human rights, environmental justice, social justice dimensions of commercial and property law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AU" sz="2800" dirty="0"/>
              <a:t>University of Newcastle work on police accountability, coronial inquiries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AU" sz="2800" dirty="0"/>
              <a:t>Volunteers at clinics and in other community legal centres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AU" sz="2800" dirty="0"/>
          </a:p>
          <a:p>
            <a:endParaRPr lang="en-AU" dirty="0"/>
          </a:p>
          <a:p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349935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2769</TotalTime>
  <Words>460</Words>
  <Application>Microsoft Office PowerPoint</Application>
  <PresentationFormat>Widescreen</PresentationFormat>
  <Paragraphs>106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Office Theme</vt:lpstr>
      <vt:lpstr>PowerPoint Presentation</vt:lpstr>
      <vt:lpstr>Introduction</vt:lpstr>
      <vt:lpstr>Introduction</vt:lpstr>
      <vt:lpstr>Clinical Legal Education</vt:lpstr>
      <vt:lpstr>Service and Student Learning</vt:lpstr>
      <vt:lpstr>Integrative Approaches</vt:lpstr>
      <vt:lpstr>Integrative Approaches</vt:lpstr>
      <vt:lpstr>Particular Service Contributions</vt:lpstr>
      <vt:lpstr>Particular Service Contributions</vt:lpstr>
      <vt:lpstr>Particular Service Contributions</vt:lpstr>
      <vt:lpstr>Time to fly</vt:lpstr>
    </vt:vector>
  </TitlesOfParts>
  <Company>Monash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Fletcher</dc:creator>
  <cp:lastModifiedBy>Jeff Giddings</cp:lastModifiedBy>
  <cp:revision>122</cp:revision>
  <cp:lastPrinted>2018-02-26T23:46:35Z</cp:lastPrinted>
  <dcterms:created xsi:type="dcterms:W3CDTF">2018-02-22T23:11:08Z</dcterms:created>
  <dcterms:modified xsi:type="dcterms:W3CDTF">2018-06-12T06:56:05Z</dcterms:modified>
</cp:coreProperties>
</file>