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0"/>
  </p:notesMasterIdLst>
  <p:sldIdLst>
    <p:sldId id="256" r:id="rId2"/>
    <p:sldId id="259" r:id="rId3"/>
    <p:sldId id="261" r:id="rId4"/>
    <p:sldId id="260" r:id="rId5"/>
    <p:sldId id="263" r:id="rId6"/>
    <p:sldId id="303" r:id="rId7"/>
    <p:sldId id="286" r:id="rId8"/>
    <p:sldId id="257" r:id="rId9"/>
    <p:sldId id="287" r:id="rId10"/>
    <p:sldId id="262" r:id="rId11"/>
    <p:sldId id="300" r:id="rId12"/>
    <p:sldId id="288" r:id="rId13"/>
    <p:sldId id="289" r:id="rId14"/>
    <p:sldId id="291" r:id="rId15"/>
    <p:sldId id="293" r:id="rId16"/>
    <p:sldId id="294" r:id="rId17"/>
    <p:sldId id="295" r:id="rId18"/>
    <p:sldId id="292" r:id="rId19"/>
    <p:sldId id="290" r:id="rId20"/>
    <p:sldId id="271" r:id="rId21"/>
    <p:sldId id="272" r:id="rId22"/>
    <p:sldId id="296" r:id="rId23"/>
    <p:sldId id="297" r:id="rId24"/>
    <p:sldId id="298" r:id="rId25"/>
    <p:sldId id="299" r:id="rId26"/>
    <p:sldId id="302" r:id="rId27"/>
    <p:sldId id="274" r:id="rId28"/>
    <p:sldId id="275"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598"/>
    <a:srgbClr val="A5B1FE"/>
    <a:srgbClr val="A5B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0EC7A81-BF88-4216-B49F-2F9CEBC4DC34}">
  <a:tblStyle styleId="{10EC7A81-BF88-4216-B49F-2F9CEBC4DC3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553" autoAdjust="0"/>
  </p:normalViewPr>
  <p:slideViewPr>
    <p:cSldViewPr snapToGrid="0" snapToObjects="1">
      <p:cViewPr varScale="1">
        <p:scale>
          <a:sx n="112" d="100"/>
          <a:sy n="112" d="100"/>
        </p:scale>
        <p:origin x="-696" y="-104"/>
      </p:cViewPr>
      <p:guideLst>
        <p:guide orient="horz" pos="1620"/>
        <p:guide pos="2880"/>
      </p:guideLst>
    </p:cSldViewPr>
  </p:slideViewPr>
  <p:outlineViewPr>
    <p:cViewPr>
      <p:scale>
        <a:sx n="33" d="100"/>
        <a:sy n="33" d="100"/>
      </p:scale>
      <p:origin x="0" y="48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97395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Shape 11"/>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Shape 12"/>
          <p:cNvGrpSpPr/>
          <p:nvPr/>
        </p:nvGrpSpPr>
        <p:grpSpPr>
          <a:xfrm>
            <a:off x="557947" y="-9"/>
            <a:ext cx="1564584" cy="2825099"/>
            <a:chOff x="0" y="855663"/>
            <a:chExt cx="1257300" cy="2270250"/>
          </a:xfrm>
        </p:grpSpPr>
        <p:sp>
          <p:nvSpPr>
            <p:cNvPr id="13" name="Shape 13"/>
            <p:cNvSpPr/>
            <p:nvPr/>
          </p:nvSpPr>
          <p:spPr>
            <a:xfrm>
              <a:off x="277813" y="2616200"/>
              <a:ext cx="230100" cy="20700"/>
            </a:xfrm>
            <a:custGeom>
              <a:avLst/>
              <a:gdLst/>
              <a:ahLst/>
              <a:cxnLst/>
              <a:rect l="0" t="0" r="0" b="0"/>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Shape 14"/>
            <p:cNvSpPr/>
            <p:nvPr/>
          </p:nvSpPr>
          <p:spPr>
            <a:xfrm>
              <a:off x="0" y="2208213"/>
              <a:ext cx="1257300" cy="917700"/>
            </a:xfrm>
            <a:custGeom>
              <a:avLst/>
              <a:gdLst/>
              <a:ahLst/>
              <a:cxnLst/>
              <a:rect l="0" t="0" r="0" b="0"/>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Shape 15"/>
            <p:cNvSpPr/>
            <p:nvPr/>
          </p:nvSpPr>
          <p:spPr>
            <a:xfrm>
              <a:off x="133350" y="2701925"/>
              <a:ext cx="374700" cy="22200"/>
            </a:xfrm>
            <a:custGeom>
              <a:avLst/>
              <a:gdLst/>
              <a:ahLst/>
              <a:cxnLst/>
              <a:rect l="0" t="0" r="0" b="0"/>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Shape 16"/>
            <p:cNvSpPr/>
            <p:nvPr/>
          </p:nvSpPr>
          <p:spPr>
            <a:xfrm>
              <a:off x="133350" y="295910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Shape 17"/>
            <p:cNvSpPr/>
            <p:nvPr/>
          </p:nvSpPr>
          <p:spPr>
            <a:xfrm>
              <a:off x="133350" y="278765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Shape 18"/>
            <p:cNvSpPr/>
            <p:nvPr/>
          </p:nvSpPr>
          <p:spPr>
            <a:xfrm>
              <a:off x="133350" y="2873375"/>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Shape 19"/>
            <p:cNvSpPr/>
            <p:nvPr/>
          </p:nvSpPr>
          <p:spPr>
            <a:xfrm>
              <a:off x="598488" y="2616200"/>
              <a:ext cx="444600" cy="376200"/>
            </a:xfrm>
            <a:custGeom>
              <a:avLst/>
              <a:gdLst/>
              <a:ahLst/>
              <a:cxnLst/>
              <a:rect l="0" t="0" r="0" b="0"/>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Shape 20"/>
            <p:cNvSpPr/>
            <p:nvPr/>
          </p:nvSpPr>
          <p:spPr>
            <a:xfrm>
              <a:off x="207963" y="855663"/>
              <a:ext cx="711300" cy="1701900"/>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Shape 21"/>
          <p:cNvGrpSpPr/>
          <p:nvPr/>
        </p:nvGrpSpPr>
        <p:grpSpPr>
          <a:xfrm rot="-5400000">
            <a:off x="7256368" y="-405553"/>
            <a:ext cx="1043197" cy="2732065"/>
            <a:chOff x="7556500" y="3806825"/>
            <a:chExt cx="838313" cy="2195488"/>
          </a:xfrm>
        </p:grpSpPr>
        <p:sp>
          <p:nvSpPr>
            <p:cNvPr id="22" name="Shape 22"/>
            <p:cNvSpPr/>
            <p:nvPr/>
          </p:nvSpPr>
          <p:spPr>
            <a:xfrm>
              <a:off x="7839075" y="4194175"/>
              <a:ext cx="74700" cy="52500"/>
            </a:xfrm>
            <a:custGeom>
              <a:avLst/>
              <a:gdLst/>
              <a:ahLst/>
              <a:cxnLst/>
              <a:rect l="0" t="0" r="0" b="0"/>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Shape 23"/>
            <p:cNvSpPr/>
            <p:nvPr/>
          </p:nvSpPr>
          <p:spPr>
            <a:xfrm>
              <a:off x="7800975" y="4070350"/>
              <a:ext cx="327000" cy="219000"/>
            </a:xfrm>
            <a:custGeom>
              <a:avLst/>
              <a:gdLst/>
              <a:ahLst/>
              <a:cxnLst/>
              <a:rect l="0" t="0" r="0" b="0"/>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Shape 24"/>
            <p:cNvSpPr/>
            <p:nvPr/>
          </p:nvSpPr>
          <p:spPr>
            <a:xfrm>
              <a:off x="7839075" y="4117975"/>
              <a:ext cx="250800" cy="103200"/>
            </a:xfrm>
            <a:custGeom>
              <a:avLst/>
              <a:gdLst/>
              <a:ahLst/>
              <a:cxnLst/>
              <a:rect l="0" t="0" r="0" b="0"/>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Shape 25"/>
            <p:cNvSpPr/>
            <p:nvPr/>
          </p:nvSpPr>
          <p:spPr>
            <a:xfrm>
              <a:off x="8015288" y="4194175"/>
              <a:ext cx="74700" cy="52500"/>
            </a:xfrm>
            <a:custGeom>
              <a:avLst/>
              <a:gdLst/>
              <a:ahLst/>
              <a:cxnLst/>
              <a:rect l="0" t="0" r="0" b="0"/>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Shape 26"/>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Shape 27"/>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Shape 28"/>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Shape 29"/>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Shape 30"/>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Shape 31"/>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Shape 32"/>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Shape 33"/>
          <p:cNvGrpSpPr/>
          <p:nvPr/>
        </p:nvGrpSpPr>
        <p:grpSpPr>
          <a:xfrm rot="5400000">
            <a:off x="527351" y="2768116"/>
            <a:ext cx="1389642" cy="2444192"/>
            <a:chOff x="4395788" y="4144963"/>
            <a:chExt cx="1058775" cy="1862100"/>
          </a:xfrm>
        </p:grpSpPr>
        <p:sp>
          <p:nvSpPr>
            <p:cNvPr id="34" name="Shape 34"/>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Shape 35"/>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Shape 36"/>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Shape 37"/>
          <p:cNvGrpSpPr/>
          <p:nvPr/>
        </p:nvGrpSpPr>
        <p:grpSpPr>
          <a:xfrm rot="10800000">
            <a:off x="6869501" y="2412068"/>
            <a:ext cx="1768658" cy="2731445"/>
            <a:chOff x="6545263" y="855663"/>
            <a:chExt cx="1469962" cy="2270150"/>
          </a:xfrm>
        </p:grpSpPr>
        <p:sp>
          <p:nvSpPr>
            <p:cNvPr id="38" name="Shape 38"/>
            <p:cNvSpPr/>
            <p:nvPr/>
          </p:nvSpPr>
          <p:spPr>
            <a:xfrm>
              <a:off x="6913563" y="25352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Shape 39"/>
            <p:cNvSpPr/>
            <p:nvPr/>
          </p:nvSpPr>
          <p:spPr>
            <a:xfrm>
              <a:off x="6913563" y="26368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Shape 40"/>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Shape 41"/>
            <p:cNvSpPr/>
            <p:nvPr/>
          </p:nvSpPr>
          <p:spPr>
            <a:xfrm>
              <a:off x="6913563" y="2740025"/>
              <a:ext cx="176100" cy="27000"/>
            </a:xfrm>
            <a:custGeom>
              <a:avLst/>
              <a:gdLst/>
              <a:ahLst/>
              <a:cxnLst/>
              <a:rect l="0" t="0" r="0" b="0"/>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Shape 42"/>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Shape 43"/>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Shape 44"/>
            <p:cNvSpPr/>
            <p:nvPr/>
          </p:nvSpPr>
          <p:spPr>
            <a:xfrm>
              <a:off x="7218363" y="2325688"/>
              <a:ext cx="444600" cy="441300"/>
            </a:xfrm>
            <a:custGeom>
              <a:avLst/>
              <a:gdLst/>
              <a:ahLst/>
              <a:cxnLst/>
              <a:rect l="0" t="0" r="0" b="0"/>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Shape 45"/>
            <p:cNvSpPr/>
            <p:nvPr/>
          </p:nvSpPr>
          <p:spPr>
            <a:xfrm>
              <a:off x="6550025" y="200501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Shape 46"/>
            <p:cNvSpPr/>
            <p:nvPr/>
          </p:nvSpPr>
          <p:spPr>
            <a:xfrm>
              <a:off x="6545263" y="85566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marL="0" lvl="0" indent="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61993500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Shape 48"/>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Shape 50"/>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Shape 51"/>
          <p:cNvGrpSpPr/>
          <p:nvPr/>
        </p:nvGrpSpPr>
        <p:grpSpPr>
          <a:xfrm rot="-5400000">
            <a:off x="7834603" y="200176"/>
            <a:ext cx="1223732" cy="2152215"/>
            <a:chOff x="4395788" y="4144963"/>
            <a:chExt cx="1058775" cy="1862100"/>
          </a:xfrm>
        </p:grpSpPr>
        <p:sp>
          <p:nvSpPr>
            <p:cNvPr id="52" name="Shape 52"/>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Shape 53"/>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Shape 54"/>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Shape 55"/>
          <p:cNvGrpSpPr/>
          <p:nvPr/>
        </p:nvGrpSpPr>
        <p:grpSpPr>
          <a:xfrm rot="-5400000">
            <a:off x="483474" y="2567559"/>
            <a:ext cx="1106346" cy="2548423"/>
            <a:chOff x="3357563" y="850900"/>
            <a:chExt cx="957212" cy="2204900"/>
          </a:xfrm>
        </p:grpSpPr>
        <p:sp>
          <p:nvSpPr>
            <p:cNvPr id="56" name="Shape 56"/>
            <p:cNvSpPr/>
            <p:nvPr/>
          </p:nvSpPr>
          <p:spPr>
            <a:xfrm>
              <a:off x="3833813" y="2476500"/>
              <a:ext cx="27000" cy="27000"/>
            </a:xfrm>
            <a:custGeom>
              <a:avLst/>
              <a:gdLst/>
              <a:ahLst/>
              <a:cxnLst/>
              <a:rect l="0" t="0" r="0" b="0"/>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Shape 57"/>
            <p:cNvSpPr/>
            <p:nvPr/>
          </p:nvSpPr>
          <p:spPr>
            <a:xfrm>
              <a:off x="3736975" y="2476500"/>
              <a:ext cx="577800" cy="579300"/>
            </a:xfrm>
            <a:custGeom>
              <a:avLst/>
              <a:gdLst/>
              <a:ahLst/>
              <a:cxnLst/>
              <a:rect l="0" t="0" r="0" b="0"/>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Shape 58"/>
            <p:cNvSpPr/>
            <p:nvPr/>
          </p:nvSpPr>
          <p:spPr>
            <a:xfrm>
              <a:off x="3357563" y="850900"/>
              <a:ext cx="807900" cy="1830300"/>
            </a:xfrm>
            <a:custGeom>
              <a:avLst/>
              <a:gdLst/>
              <a:ahLst/>
              <a:cxnLst/>
              <a:rect l="0" t="0" r="0" b="0"/>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Shape 60"/>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Shape 63"/>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Shape 6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5" name="Shape 65"/>
          <p:cNvGrpSpPr/>
          <p:nvPr/>
        </p:nvGrpSpPr>
        <p:grpSpPr>
          <a:xfrm>
            <a:off x="6876950" y="3340125"/>
            <a:ext cx="2267050" cy="1803375"/>
            <a:chOff x="9925050" y="4203700"/>
            <a:chExt cx="2267050" cy="1803375"/>
          </a:xfrm>
        </p:grpSpPr>
        <p:sp>
          <p:nvSpPr>
            <p:cNvPr id="66" name="Shape 66"/>
            <p:cNvSpPr/>
            <p:nvPr/>
          </p:nvSpPr>
          <p:spPr>
            <a:xfrm>
              <a:off x="11336338" y="4922838"/>
              <a:ext cx="139800" cy="119100"/>
            </a:xfrm>
            <a:custGeom>
              <a:avLst/>
              <a:gdLst/>
              <a:ahLst/>
              <a:cxnLst/>
              <a:rect l="0" t="0" r="0" b="0"/>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Shape 67"/>
            <p:cNvSpPr/>
            <p:nvPr/>
          </p:nvSpPr>
          <p:spPr>
            <a:xfrm>
              <a:off x="11137900" y="4498975"/>
              <a:ext cx="1054200" cy="1508100"/>
            </a:xfrm>
            <a:custGeom>
              <a:avLst/>
              <a:gdLst/>
              <a:ahLst/>
              <a:cxnLst/>
              <a:rect l="0" t="0" r="0" b="0"/>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Shape 68"/>
            <p:cNvSpPr/>
            <p:nvPr/>
          </p:nvSpPr>
          <p:spPr>
            <a:xfrm>
              <a:off x="9925050" y="4203700"/>
              <a:ext cx="1133400" cy="1073100"/>
            </a:xfrm>
            <a:custGeom>
              <a:avLst/>
              <a:gdLst/>
              <a:ahLst/>
              <a:cxnLst/>
              <a:rect l="0" t="0" r="0" b="0"/>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Shape 69"/>
            <p:cNvSpPr/>
            <p:nvPr/>
          </p:nvSpPr>
          <p:spPr>
            <a:xfrm>
              <a:off x="10421938" y="4832350"/>
              <a:ext cx="139800" cy="27000"/>
            </a:xfrm>
            <a:custGeom>
              <a:avLst/>
              <a:gdLst/>
              <a:ahLst/>
              <a:cxnLst/>
              <a:rect l="0" t="0" r="0" b="0"/>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Shape 70"/>
            <p:cNvSpPr/>
            <p:nvPr/>
          </p:nvSpPr>
          <p:spPr>
            <a:xfrm>
              <a:off x="10421938" y="4875213"/>
              <a:ext cx="139800" cy="20700"/>
            </a:xfrm>
            <a:custGeom>
              <a:avLst/>
              <a:gdLst/>
              <a:ahLst/>
              <a:cxnLst/>
              <a:rect l="0" t="0" r="0" b="0"/>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Shape 71"/>
            <p:cNvSpPr/>
            <p:nvPr/>
          </p:nvSpPr>
          <p:spPr>
            <a:xfrm>
              <a:off x="10442575" y="4913313"/>
              <a:ext cx="96900" cy="25500"/>
            </a:xfrm>
            <a:custGeom>
              <a:avLst/>
              <a:gdLst/>
              <a:ahLst/>
              <a:cxnLst/>
              <a:rect l="0" t="0" r="0" b="0"/>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Shape 72"/>
            <p:cNvSpPr/>
            <p:nvPr/>
          </p:nvSpPr>
          <p:spPr>
            <a:xfrm>
              <a:off x="10480675" y="4333875"/>
              <a:ext cx="22200" cy="90600"/>
            </a:xfrm>
            <a:custGeom>
              <a:avLst/>
              <a:gdLst/>
              <a:ahLst/>
              <a:cxnLst/>
              <a:rect l="0" t="0" r="0" b="0"/>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Shape 73"/>
            <p:cNvSpPr/>
            <p:nvPr/>
          </p:nvSpPr>
          <p:spPr>
            <a:xfrm>
              <a:off x="10679113" y="4602163"/>
              <a:ext cx="74700" cy="20700"/>
            </a:xfrm>
            <a:custGeom>
              <a:avLst/>
              <a:gdLst/>
              <a:ahLst/>
              <a:cxnLst/>
              <a:rect l="0" t="0" r="0" b="0"/>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Shape 74"/>
            <p:cNvSpPr/>
            <p:nvPr/>
          </p:nvSpPr>
          <p:spPr>
            <a:xfrm>
              <a:off x="10229850" y="4602163"/>
              <a:ext cx="74700" cy="20700"/>
            </a:xfrm>
            <a:custGeom>
              <a:avLst/>
              <a:gdLst/>
              <a:ahLst/>
              <a:cxnLst/>
              <a:rect l="0" t="0" r="0" b="0"/>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Shape 75"/>
            <p:cNvSpPr/>
            <p:nvPr/>
          </p:nvSpPr>
          <p:spPr>
            <a:xfrm>
              <a:off x="10282238" y="4402138"/>
              <a:ext cx="81000" cy="81000"/>
            </a:xfrm>
            <a:custGeom>
              <a:avLst/>
              <a:gdLst/>
              <a:ahLst/>
              <a:cxnLst/>
              <a:rect l="0" t="0" r="0" b="0"/>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Shape 76"/>
            <p:cNvSpPr/>
            <p:nvPr/>
          </p:nvSpPr>
          <p:spPr>
            <a:xfrm>
              <a:off x="10620375" y="4402138"/>
              <a:ext cx="79500" cy="81000"/>
            </a:xfrm>
            <a:custGeom>
              <a:avLst/>
              <a:gdLst/>
              <a:ahLst/>
              <a:cxnLst/>
              <a:rect l="0" t="0" r="0" b="0"/>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Shape 77"/>
            <p:cNvSpPr/>
            <p:nvPr/>
          </p:nvSpPr>
          <p:spPr>
            <a:xfrm>
              <a:off x="10347325" y="4478338"/>
              <a:ext cx="288900" cy="331800"/>
            </a:xfrm>
            <a:custGeom>
              <a:avLst/>
              <a:gdLst/>
              <a:ahLst/>
              <a:cxnLst/>
              <a:rect l="0" t="0" r="0" b="0"/>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Shape 78"/>
          <p:cNvGrpSpPr/>
          <p:nvPr/>
        </p:nvGrpSpPr>
        <p:grpSpPr>
          <a:xfrm>
            <a:off x="0" y="0"/>
            <a:ext cx="2266938" cy="1754200"/>
            <a:chOff x="9598025" y="882650"/>
            <a:chExt cx="2266938" cy="1754200"/>
          </a:xfrm>
        </p:grpSpPr>
        <p:sp>
          <p:nvSpPr>
            <p:cNvPr id="79" name="Shape 79"/>
            <p:cNvSpPr/>
            <p:nvPr/>
          </p:nvSpPr>
          <p:spPr>
            <a:xfrm>
              <a:off x="10239375" y="1881188"/>
              <a:ext cx="139800" cy="90600"/>
            </a:xfrm>
            <a:custGeom>
              <a:avLst/>
              <a:gdLst/>
              <a:ahLst/>
              <a:cxnLst/>
              <a:rect l="0" t="0" r="0" b="0"/>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Shape 80"/>
            <p:cNvSpPr/>
            <p:nvPr/>
          </p:nvSpPr>
          <p:spPr>
            <a:xfrm>
              <a:off x="9598025" y="882650"/>
              <a:ext cx="995400" cy="1546200"/>
            </a:xfrm>
            <a:custGeom>
              <a:avLst/>
              <a:gdLst/>
              <a:ahLst/>
              <a:cxnLst/>
              <a:rect l="0" t="0" r="0" b="0"/>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Shape 81"/>
            <p:cNvSpPr/>
            <p:nvPr/>
          </p:nvSpPr>
          <p:spPr>
            <a:xfrm>
              <a:off x="10672763" y="1581150"/>
              <a:ext cx="1192200" cy="1055700"/>
            </a:xfrm>
            <a:custGeom>
              <a:avLst/>
              <a:gdLst/>
              <a:ahLst/>
              <a:cxnLst/>
              <a:rect l="0" t="0" r="0" b="0"/>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Shape 82"/>
            <p:cNvSpPr/>
            <p:nvPr/>
          </p:nvSpPr>
          <p:spPr>
            <a:xfrm>
              <a:off x="10914063" y="1881188"/>
              <a:ext cx="679500" cy="531900"/>
            </a:xfrm>
            <a:custGeom>
              <a:avLst/>
              <a:gdLst/>
              <a:ahLst/>
              <a:cxnLst/>
              <a:rect l="0" t="0" r="0" b="0"/>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Shape 84"/>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86" name="Shape 8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Shape 88"/>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Shape 89"/>
          <p:cNvGrpSpPr/>
          <p:nvPr/>
        </p:nvGrpSpPr>
        <p:grpSpPr>
          <a:xfrm>
            <a:off x="6422240" y="-62"/>
            <a:ext cx="1652475" cy="2270250"/>
            <a:chOff x="0" y="855663"/>
            <a:chExt cx="1652475" cy="2270250"/>
          </a:xfrm>
        </p:grpSpPr>
        <p:sp>
          <p:nvSpPr>
            <p:cNvPr id="90" name="Shape 90"/>
            <p:cNvSpPr/>
            <p:nvPr/>
          </p:nvSpPr>
          <p:spPr>
            <a:xfrm>
              <a:off x="277813" y="2616200"/>
              <a:ext cx="230100" cy="20700"/>
            </a:xfrm>
            <a:custGeom>
              <a:avLst/>
              <a:gdLst/>
              <a:ahLst/>
              <a:cxnLst/>
              <a:rect l="0" t="0" r="0" b="0"/>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Shape 91"/>
            <p:cNvSpPr/>
            <p:nvPr/>
          </p:nvSpPr>
          <p:spPr>
            <a:xfrm>
              <a:off x="0" y="2208213"/>
              <a:ext cx="1257300" cy="917700"/>
            </a:xfrm>
            <a:custGeom>
              <a:avLst/>
              <a:gdLst/>
              <a:ahLst/>
              <a:cxnLst/>
              <a:rect l="0" t="0" r="0" b="0"/>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Shape 92"/>
            <p:cNvSpPr/>
            <p:nvPr/>
          </p:nvSpPr>
          <p:spPr>
            <a:xfrm>
              <a:off x="133350" y="2701925"/>
              <a:ext cx="374700" cy="22200"/>
            </a:xfrm>
            <a:custGeom>
              <a:avLst/>
              <a:gdLst/>
              <a:ahLst/>
              <a:cxnLst/>
              <a:rect l="0" t="0" r="0" b="0"/>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Shape 93"/>
            <p:cNvSpPr/>
            <p:nvPr/>
          </p:nvSpPr>
          <p:spPr>
            <a:xfrm>
              <a:off x="133350" y="295910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Shape 94"/>
            <p:cNvSpPr/>
            <p:nvPr/>
          </p:nvSpPr>
          <p:spPr>
            <a:xfrm>
              <a:off x="133350" y="2787650"/>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Shape 95"/>
            <p:cNvSpPr/>
            <p:nvPr/>
          </p:nvSpPr>
          <p:spPr>
            <a:xfrm>
              <a:off x="133350" y="2873375"/>
              <a:ext cx="374700" cy="27000"/>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Shape 96"/>
            <p:cNvSpPr/>
            <p:nvPr/>
          </p:nvSpPr>
          <p:spPr>
            <a:xfrm>
              <a:off x="598488" y="2616200"/>
              <a:ext cx="444600" cy="376200"/>
            </a:xfrm>
            <a:custGeom>
              <a:avLst/>
              <a:gdLst/>
              <a:ahLst/>
              <a:cxnLst/>
              <a:rect l="0" t="0" r="0" b="0"/>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Shape 97"/>
            <p:cNvSpPr/>
            <p:nvPr/>
          </p:nvSpPr>
          <p:spPr>
            <a:xfrm>
              <a:off x="1476375" y="2262188"/>
              <a:ext cx="176100" cy="723900"/>
            </a:xfrm>
            <a:custGeom>
              <a:avLst/>
              <a:gdLst/>
              <a:ahLst/>
              <a:cxnLst/>
              <a:rect l="0" t="0" r="0" b="0"/>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Shape 98"/>
            <p:cNvSpPr/>
            <p:nvPr/>
          </p:nvSpPr>
          <p:spPr>
            <a:xfrm>
              <a:off x="207963" y="855663"/>
              <a:ext cx="711300" cy="1701900"/>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Shape 99"/>
          <p:cNvGrpSpPr/>
          <p:nvPr/>
        </p:nvGrpSpPr>
        <p:grpSpPr>
          <a:xfrm>
            <a:off x="7106138" y="2674863"/>
            <a:ext cx="1551087" cy="2468625"/>
            <a:chOff x="715963" y="3538538"/>
            <a:chExt cx="1551087" cy="2468625"/>
          </a:xfrm>
        </p:grpSpPr>
        <p:sp>
          <p:nvSpPr>
            <p:cNvPr id="100" name="Shape 100"/>
            <p:cNvSpPr/>
            <p:nvPr/>
          </p:nvSpPr>
          <p:spPr>
            <a:xfrm>
              <a:off x="785813" y="4429125"/>
              <a:ext cx="15900" cy="33300"/>
            </a:xfrm>
            <a:custGeom>
              <a:avLst/>
              <a:gdLst/>
              <a:ahLst/>
              <a:cxnLst/>
              <a:rect l="0" t="0" r="0" b="0"/>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Shape 101"/>
            <p:cNvSpPr/>
            <p:nvPr/>
          </p:nvSpPr>
          <p:spPr>
            <a:xfrm>
              <a:off x="817563" y="4429125"/>
              <a:ext cx="15900" cy="33300"/>
            </a:xfrm>
            <a:custGeom>
              <a:avLst/>
              <a:gdLst/>
              <a:ahLst/>
              <a:cxnLst/>
              <a:rect l="0" t="0" r="0" b="0"/>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Shape 102"/>
            <p:cNvSpPr/>
            <p:nvPr/>
          </p:nvSpPr>
          <p:spPr>
            <a:xfrm>
              <a:off x="715963" y="4392613"/>
              <a:ext cx="187200" cy="401700"/>
            </a:xfrm>
            <a:custGeom>
              <a:avLst/>
              <a:gdLst/>
              <a:ahLst/>
              <a:cxnLst/>
              <a:rect l="0" t="0" r="0" b="0"/>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Shape 103"/>
            <p:cNvSpPr/>
            <p:nvPr/>
          </p:nvSpPr>
          <p:spPr>
            <a:xfrm>
              <a:off x="758825" y="4521200"/>
              <a:ext cx="101700" cy="27000"/>
            </a:xfrm>
            <a:custGeom>
              <a:avLst/>
              <a:gdLst/>
              <a:ahLst/>
              <a:cxnLst/>
              <a:rect l="0" t="0" r="0" b="0"/>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Shape 104"/>
            <p:cNvSpPr/>
            <p:nvPr/>
          </p:nvSpPr>
          <p:spPr>
            <a:xfrm>
              <a:off x="1293813" y="4230688"/>
              <a:ext cx="523800" cy="371400"/>
            </a:xfrm>
            <a:custGeom>
              <a:avLst/>
              <a:gdLst/>
              <a:ahLst/>
              <a:cxnLst/>
              <a:rect l="0" t="0" r="0" b="0"/>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Shape 105"/>
            <p:cNvSpPr/>
            <p:nvPr/>
          </p:nvSpPr>
          <p:spPr>
            <a:xfrm>
              <a:off x="1106488" y="3538538"/>
              <a:ext cx="936600" cy="1255800"/>
            </a:xfrm>
            <a:custGeom>
              <a:avLst/>
              <a:gdLst/>
              <a:ahLst/>
              <a:cxnLst/>
              <a:rect l="0" t="0" r="0" b="0"/>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Shape 106"/>
            <p:cNvSpPr/>
            <p:nvPr/>
          </p:nvSpPr>
          <p:spPr>
            <a:xfrm>
              <a:off x="1293813" y="3748088"/>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Shape 107"/>
            <p:cNvSpPr/>
            <p:nvPr/>
          </p:nvSpPr>
          <p:spPr>
            <a:xfrm>
              <a:off x="1293813" y="3919538"/>
              <a:ext cx="250800" cy="27000"/>
            </a:xfrm>
            <a:custGeom>
              <a:avLst/>
              <a:gdLst/>
              <a:ahLst/>
              <a:cxnLst/>
              <a:rect l="0" t="0" r="0" b="0"/>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Shape 108"/>
            <p:cNvSpPr/>
            <p:nvPr/>
          </p:nvSpPr>
          <p:spPr>
            <a:xfrm>
              <a:off x="1325563" y="4048125"/>
              <a:ext cx="480900" cy="301500"/>
            </a:xfrm>
            <a:custGeom>
              <a:avLst/>
              <a:gdLst/>
              <a:ahLst/>
              <a:cxnLst/>
              <a:rect l="0" t="0" r="0" b="0"/>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Shape 109"/>
            <p:cNvSpPr/>
            <p:nvPr/>
          </p:nvSpPr>
          <p:spPr>
            <a:xfrm>
              <a:off x="1293813" y="3833813"/>
              <a:ext cx="250800" cy="22200"/>
            </a:xfrm>
            <a:custGeom>
              <a:avLst/>
              <a:gdLst/>
              <a:ahLst/>
              <a:cxnLst/>
              <a:rect l="0" t="0" r="0" b="0"/>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Shape 110"/>
            <p:cNvSpPr/>
            <p:nvPr/>
          </p:nvSpPr>
          <p:spPr>
            <a:xfrm>
              <a:off x="1555750" y="4462463"/>
              <a:ext cx="711300" cy="1544700"/>
            </a:xfrm>
            <a:custGeom>
              <a:avLst/>
              <a:gdLst/>
              <a:ahLst/>
              <a:cxnLst/>
              <a:rect l="0" t="0" r="0" b="0"/>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Shape 112"/>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Shape 115"/>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Shape 11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Shape 11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118" name="Shape 118"/>
          <p:cNvGrpSpPr/>
          <p:nvPr/>
        </p:nvGrpSpPr>
        <p:grpSpPr>
          <a:xfrm>
            <a:off x="6489150" y="0"/>
            <a:ext cx="1882725" cy="2446200"/>
            <a:chOff x="3357563" y="850900"/>
            <a:chExt cx="1882725" cy="2446200"/>
          </a:xfrm>
        </p:grpSpPr>
        <p:sp>
          <p:nvSpPr>
            <p:cNvPr id="119" name="Shape 119"/>
            <p:cNvSpPr/>
            <p:nvPr/>
          </p:nvSpPr>
          <p:spPr>
            <a:xfrm>
              <a:off x="3833813" y="2476500"/>
              <a:ext cx="27000" cy="27000"/>
            </a:xfrm>
            <a:custGeom>
              <a:avLst/>
              <a:gdLst/>
              <a:ahLst/>
              <a:cxnLst/>
              <a:rect l="0" t="0" r="0" b="0"/>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Shape 120"/>
            <p:cNvSpPr/>
            <p:nvPr/>
          </p:nvSpPr>
          <p:spPr>
            <a:xfrm>
              <a:off x="3736975" y="2476500"/>
              <a:ext cx="577800" cy="579300"/>
            </a:xfrm>
            <a:custGeom>
              <a:avLst/>
              <a:gdLst/>
              <a:ahLst/>
              <a:cxnLst/>
              <a:rect l="0" t="0" r="0" b="0"/>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Shape 121"/>
            <p:cNvSpPr/>
            <p:nvPr/>
          </p:nvSpPr>
          <p:spPr>
            <a:xfrm>
              <a:off x="4829175" y="2943225"/>
              <a:ext cx="250800" cy="252300"/>
            </a:xfrm>
            <a:custGeom>
              <a:avLst/>
              <a:gdLst/>
              <a:ahLst/>
              <a:cxnLst/>
              <a:rect l="0" t="0" r="0" b="0"/>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Shape 122"/>
            <p:cNvSpPr/>
            <p:nvPr/>
          </p:nvSpPr>
          <p:spPr>
            <a:xfrm>
              <a:off x="4887913" y="2825750"/>
              <a:ext cx="250800" cy="252300"/>
            </a:xfrm>
            <a:custGeom>
              <a:avLst/>
              <a:gdLst/>
              <a:ahLst/>
              <a:cxnLst/>
              <a:rect l="0" t="0" r="0" b="0"/>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Shape 123"/>
            <p:cNvSpPr/>
            <p:nvPr/>
          </p:nvSpPr>
          <p:spPr>
            <a:xfrm>
              <a:off x="4770438" y="2825750"/>
              <a:ext cx="250800" cy="252300"/>
            </a:xfrm>
            <a:custGeom>
              <a:avLst/>
              <a:gdLst/>
              <a:ahLst/>
              <a:cxnLst/>
              <a:rect l="0" t="0" r="0" b="0"/>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Shape 124"/>
            <p:cNvSpPr/>
            <p:nvPr/>
          </p:nvSpPr>
          <p:spPr>
            <a:xfrm>
              <a:off x="4448175" y="1768475"/>
              <a:ext cx="577800" cy="579300"/>
            </a:xfrm>
            <a:custGeom>
              <a:avLst/>
              <a:gdLst/>
              <a:ahLst/>
              <a:cxnLst/>
              <a:rect l="0" t="0" r="0" b="0"/>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Shape 125"/>
            <p:cNvSpPr/>
            <p:nvPr/>
          </p:nvSpPr>
          <p:spPr>
            <a:xfrm>
              <a:off x="4829175" y="1779588"/>
              <a:ext cx="180900" cy="182700"/>
            </a:xfrm>
            <a:custGeom>
              <a:avLst/>
              <a:gdLst/>
              <a:ahLst/>
              <a:cxnLst/>
              <a:rect l="0" t="0" r="0" b="0"/>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Shape 126"/>
            <p:cNvSpPr/>
            <p:nvPr/>
          </p:nvSpPr>
          <p:spPr>
            <a:xfrm>
              <a:off x="4662488" y="2717800"/>
              <a:ext cx="577800" cy="579300"/>
            </a:xfrm>
            <a:custGeom>
              <a:avLst/>
              <a:gdLst/>
              <a:ahLst/>
              <a:cxnLst/>
              <a:rect l="0" t="0" r="0" b="0"/>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Shape 127"/>
            <p:cNvSpPr/>
            <p:nvPr/>
          </p:nvSpPr>
          <p:spPr>
            <a:xfrm>
              <a:off x="5048250" y="2733675"/>
              <a:ext cx="180900" cy="182700"/>
            </a:xfrm>
            <a:custGeom>
              <a:avLst/>
              <a:gdLst/>
              <a:ahLst/>
              <a:cxnLst/>
              <a:rect l="0" t="0" r="0" b="0"/>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Shape 128"/>
            <p:cNvSpPr/>
            <p:nvPr/>
          </p:nvSpPr>
          <p:spPr>
            <a:xfrm>
              <a:off x="4529138" y="2149475"/>
              <a:ext cx="379500" cy="81000"/>
            </a:xfrm>
            <a:custGeom>
              <a:avLst/>
              <a:gdLst/>
              <a:ahLst/>
              <a:cxnLst/>
              <a:rect l="0" t="0" r="0" b="0"/>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Shape 129"/>
            <p:cNvSpPr/>
            <p:nvPr/>
          </p:nvSpPr>
          <p:spPr>
            <a:xfrm>
              <a:off x="4529138" y="2063750"/>
              <a:ext cx="401700" cy="63600"/>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Shape 130"/>
            <p:cNvSpPr/>
            <p:nvPr/>
          </p:nvSpPr>
          <p:spPr>
            <a:xfrm>
              <a:off x="4540250" y="1982788"/>
              <a:ext cx="203100" cy="54000"/>
            </a:xfrm>
            <a:custGeom>
              <a:avLst/>
              <a:gdLst/>
              <a:ahLst/>
              <a:cxnLst/>
              <a:rect l="0" t="0" r="0" b="0"/>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Shape 131"/>
            <p:cNvSpPr/>
            <p:nvPr/>
          </p:nvSpPr>
          <p:spPr>
            <a:xfrm>
              <a:off x="3357563" y="850900"/>
              <a:ext cx="807900" cy="1830300"/>
            </a:xfrm>
            <a:custGeom>
              <a:avLst/>
              <a:gdLst/>
              <a:ahLst/>
              <a:cxnLst/>
              <a:rect l="0" t="0" r="0" b="0"/>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Shape 132"/>
          <p:cNvGrpSpPr/>
          <p:nvPr/>
        </p:nvGrpSpPr>
        <p:grpSpPr>
          <a:xfrm>
            <a:off x="6488950" y="3281388"/>
            <a:ext cx="2149388" cy="1862100"/>
            <a:chOff x="3305175" y="4144963"/>
            <a:chExt cx="2149388" cy="1862100"/>
          </a:xfrm>
        </p:grpSpPr>
        <p:sp>
          <p:nvSpPr>
            <p:cNvPr id="133" name="Shape 133"/>
            <p:cNvSpPr/>
            <p:nvPr/>
          </p:nvSpPr>
          <p:spPr>
            <a:xfrm>
              <a:off x="5224463" y="4338638"/>
              <a:ext cx="230100" cy="155700"/>
            </a:xfrm>
            <a:custGeom>
              <a:avLst/>
              <a:gdLst/>
              <a:ahLst/>
              <a:cxnLst/>
              <a:rect l="0" t="0" r="0" b="0"/>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Shape 134"/>
            <p:cNvSpPr/>
            <p:nvPr/>
          </p:nvSpPr>
          <p:spPr>
            <a:xfrm>
              <a:off x="4395788" y="4338638"/>
              <a:ext cx="347700" cy="155700"/>
            </a:xfrm>
            <a:custGeom>
              <a:avLst/>
              <a:gdLst/>
              <a:ahLst/>
              <a:cxnLst/>
              <a:rect l="0" t="0" r="0" b="0"/>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Shape 135"/>
            <p:cNvSpPr/>
            <p:nvPr/>
          </p:nvSpPr>
          <p:spPr>
            <a:xfrm>
              <a:off x="3305175" y="4622800"/>
              <a:ext cx="1106400" cy="831900"/>
            </a:xfrm>
            <a:custGeom>
              <a:avLst/>
              <a:gdLst/>
              <a:ahLst/>
              <a:cxnLst/>
              <a:rect l="0" t="0" r="0" b="0"/>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Shape 136"/>
            <p:cNvSpPr/>
            <p:nvPr/>
          </p:nvSpPr>
          <p:spPr>
            <a:xfrm>
              <a:off x="3517900" y="4938713"/>
              <a:ext cx="381000" cy="381000"/>
            </a:xfrm>
            <a:custGeom>
              <a:avLst/>
              <a:gdLst/>
              <a:ahLst/>
              <a:cxnLst/>
              <a:rect l="0" t="0" r="0" b="0"/>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Shape 137"/>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Shape 138"/>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Shape 1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Shape 140"/>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Shape 141"/>
            <p:cNvSpPr/>
            <p:nvPr/>
          </p:nvSpPr>
          <p:spPr>
            <a:xfrm>
              <a:off x="4630738" y="4144963"/>
              <a:ext cx="593700" cy="1862100"/>
            </a:xfrm>
            <a:custGeom>
              <a:avLst/>
              <a:gdLst/>
              <a:ahLst/>
              <a:cxnLst/>
              <a:rect l="0" t="0" r="0" b="0"/>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Shape 14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Shape 146"/>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Shape 14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Shape 148"/>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Shape 1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150" name="Shape 150"/>
          <p:cNvGrpSpPr/>
          <p:nvPr/>
        </p:nvGrpSpPr>
        <p:grpSpPr>
          <a:xfrm>
            <a:off x="6405913" y="-12"/>
            <a:ext cx="2347900" cy="2270150"/>
            <a:chOff x="6545263" y="855663"/>
            <a:chExt cx="2347900" cy="2270150"/>
          </a:xfrm>
        </p:grpSpPr>
        <p:sp>
          <p:nvSpPr>
            <p:cNvPr id="151" name="Shape 151"/>
            <p:cNvSpPr/>
            <p:nvPr/>
          </p:nvSpPr>
          <p:spPr>
            <a:xfrm>
              <a:off x="6913563" y="25352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Shape 152"/>
            <p:cNvSpPr/>
            <p:nvPr/>
          </p:nvSpPr>
          <p:spPr>
            <a:xfrm>
              <a:off x="6913563" y="2636838"/>
              <a:ext cx="176100" cy="27000"/>
            </a:xfrm>
            <a:custGeom>
              <a:avLst/>
              <a:gdLst/>
              <a:ahLst/>
              <a:cxnLst/>
              <a:rect l="0" t="0" r="0" b="0"/>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Shape 153"/>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Shape 154"/>
            <p:cNvSpPr/>
            <p:nvPr/>
          </p:nvSpPr>
          <p:spPr>
            <a:xfrm>
              <a:off x="6913563" y="2740025"/>
              <a:ext cx="176100" cy="27000"/>
            </a:xfrm>
            <a:custGeom>
              <a:avLst/>
              <a:gdLst/>
              <a:ahLst/>
              <a:cxnLst/>
              <a:rect l="0" t="0" r="0" b="0"/>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Shape 155"/>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Shape 156"/>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Shape 157"/>
            <p:cNvSpPr/>
            <p:nvPr/>
          </p:nvSpPr>
          <p:spPr>
            <a:xfrm>
              <a:off x="7218363" y="2325688"/>
              <a:ext cx="444600" cy="441300"/>
            </a:xfrm>
            <a:custGeom>
              <a:avLst/>
              <a:gdLst/>
              <a:ahLst/>
              <a:cxnLst/>
              <a:rect l="0" t="0" r="0" b="0"/>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Shape 158"/>
            <p:cNvSpPr/>
            <p:nvPr/>
          </p:nvSpPr>
          <p:spPr>
            <a:xfrm>
              <a:off x="6550025" y="200501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Shape 159"/>
            <p:cNvSpPr/>
            <p:nvPr/>
          </p:nvSpPr>
          <p:spPr>
            <a:xfrm>
              <a:off x="8234363" y="2009775"/>
              <a:ext cx="658800" cy="547800"/>
            </a:xfrm>
            <a:custGeom>
              <a:avLst/>
              <a:gdLst/>
              <a:ahLst/>
              <a:cxnLst/>
              <a:rect l="0" t="0" r="0" b="0"/>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Shape 160"/>
            <p:cNvSpPr/>
            <p:nvPr/>
          </p:nvSpPr>
          <p:spPr>
            <a:xfrm>
              <a:off x="8320088" y="2133600"/>
              <a:ext cx="27000" cy="327000"/>
            </a:xfrm>
            <a:custGeom>
              <a:avLst/>
              <a:gdLst/>
              <a:ahLst/>
              <a:cxnLst/>
              <a:rect l="0" t="0" r="0" b="0"/>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Shape 161"/>
            <p:cNvSpPr/>
            <p:nvPr/>
          </p:nvSpPr>
          <p:spPr>
            <a:xfrm>
              <a:off x="8389938" y="2620963"/>
              <a:ext cx="81000" cy="430200"/>
            </a:xfrm>
            <a:custGeom>
              <a:avLst/>
              <a:gdLst/>
              <a:ahLst/>
              <a:cxnLst/>
              <a:rect l="0" t="0" r="0" b="0"/>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Shape 162"/>
            <p:cNvSpPr/>
            <p:nvPr/>
          </p:nvSpPr>
          <p:spPr>
            <a:xfrm>
              <a:off x="8518525" y="2620963"/>
              <a:ext cx="58800" cy="258900"/>
            </a:xfrm>
            <a:custGeom>
              <a:avLst/>
              <a:gdLst/>
              <a:ahLst/>
              <a:cxnLst/>
              <a:rect l="0" t="0" r="0" b="0"/>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Shape 163"/>
            <p:cNvSpPr/>
            <p:nvPr/>
          </p:nvSpPr>
          <p:spPr>
            <a:xfrm>
              <a:off x="6545263" y="85566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Shape 164"/>
          <p:cNvGrpSpPr/>
          <p:nvPr/>
        </p:nvGrpSpPr>
        <p:grpSpPr>
          <a:xfrm>
            <a:off x="6707938" y="2948000"/>
            <a:ext cx="1732075" cy="2195488"/>
            <a:chOff x="6662738" y="3806825"/>
            <a:chExt cx="1732075" cy="2195488"/>
          </a:xfrm>
        </p:grpSpPr>
        <p:sp>
          <p:nvSpPr>
            <p:cNvPr id="165" name="Shape 165"/>
            <p:cNvSpPr/>
            <p:nvPr/>
          </p:nvSpPr>
          <p:spPr>
            <a:xfrm>
              <a:off x="7839075" y="4194175"/>
              <a:ext cx="74700" cy="52500"/>
            </a:xfrm>
            <a:custGeom>
              <a:avLst/>
              <a:gdLst/>
              <a:ahLst/>
              <a:cxnLst/>
              <a:rect l="0" t="0" r="0" b="0"/>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Shape 166"/>
            <p:cNvSpPr/>
            <p:nvPr/>
          </p:nvSpPr>
          <p:spPr>
            <a:xfrm>
              <a:off x="7800975" y="4070350"/>
              <a:ext cx="327000" cy="219000"/>
            </a:xfrm>
            <a:custGeom>
              <a:avLst/>
              <a:gdLst/>
              <a:ahLst/>
              <a:cxnLst/>
              <a:rect l="0" t="0" r="0" b="0"/>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Shape 167"/>
            <p:cNvSpPr/>
            <p:nvPr/>
          </p:nvSpPr>
          <p:spPr>
            <a:xfrm>
              <a:off x="7839075" y="4117975"/>
              <a:ext cx="250800" cy="103200"/>
            </a:xfrm>
            <a:custGeom>
              <a:avLst/>
              <a:gdLst/>
              <a:ahLst/>
              <a:cxnLst/>
              <a:rect l="0" t="0" r="0" b="0"/>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Shape 168"/>
            <p:cNvSpPr/>
            <p:nvPr/>
          </p:nvSpPr>
          <p:spPr>
            <a:xfrm>
              <a:off x="8015288" y="4194175"/>
              <a:ext cx="74700" cy="52500"/>
            </a:xfrm>
            <a:custGeom>
              <a:avLst/>
              <a:gdLst/>
              <a:ahLst/>
              <a:cxnLst/>
              <a:rect l="0" t="0" r="0" b="0"/>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Shape 169"/>
            <p:cNvSpPr/>
            <p:nvPr/>
          </p:nvSpPr>
          <p:spPr>
            <a:xfrm>
              <a:off x="7699375" y="4440238"/>
              <a:ext cx="525600" cy="273000"/>
            </a:xfrm>
            <a:custGeom>
              <a:avLst/>
              <a:gdLst/>
              <a:ahLst/>
              <a:cxnLst/>
              <a:rect l="0" t="0" r="0" b="0"/>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Shape 170"/>
            <p:cNvSpPr/>
            <p:nvPr/>
          </p:nvSpPr>
          <p:spPr>
            <a:xfrm>
              <a:off x="7699375" y="3806825"/>
              <a:ext cx="525600" cy="365100"/>
            </a:xfrm>
            <a:custGeom>
              <a:avLst/>
              <a:gdLst/>
              <a:ahLst/>
              <a:cxnLst/>
              <a:rect l="0" t="0" r="0" b="0"/>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Shape 171"/>
            <p:cNvSpPr/>
            <p:nvPr/>
          </p:nvSpPr>
          <p:spPr>
            <a:xfrm>
              <a:off x="7854950" y="4611688"/>
              <a:ext cx="219000" cy="27000"/>
            </a:xfrm>
            <a:custGeom>
              <a:avLst/>
              <a:gdLst/>
              <a:ahLst/>
              <a:cxnLst/>
              <a:rect l="0" t="0" r="0" b="0"/>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Shape 172"/>
            <p:cNvSpPr/>
            <p:nvPr/>
          </p:nvSpPr>
          <p:spPr>
            <a:xfrm>
              <a:off x="7929563" y="3865563"/>
              <a:ext cx="65100" cy="65100"/>
            </a:xfrm>
            <a:custGeom>
              <a:avLst/>
              <a:gdLst/>
              <a:ahLst/>
              <a:cxnLst/>
              <a:rect l="0" t="0" r="0" b="0"/>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Shape 173"/>
            <p:cNvSpPr/>
            <p:nvPr/>
          </p:nvSpPr>
          <p:spPr>
            <a:xfrm>
              <a:off x="6662738" y="4949825"/>
              <a:ext cx="566700" cy="681000"/>
            </a:xfrm>
            <a:custGeom>
              <a:avLst/>
              <a:gdLst/>
              <a:ahLst/>
              <a:cxnLst/>
              <a:rect l="0" t="0" r="0" b="0"/>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Shape 174"/>
            <p:cNvSpPr/>
            <p:nvPr/>
          </p:nvSpPr>
          <p:spPr>
            <a:xfrm>
              <a:off x="6764338" y="5132388"/>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Shape 175"/>
            <p:cNvSpPr/>
            <p:nvPr/>
          </p:nvSpPr>
          <p:spPr>
            <a:xfrm>
              <a:off x="6764338" y="5245100"/>
              <a:ext cx="101700" cy="85800"/>
            </a:xfrm>
            <a:custGeom>
              <a:avLst/>
              <a:gdLst/>
              <a:ahLst/>
              <a:cxnLst/>
              <a:rect l="0" t="0" r="0" b="0"/>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Shape 176"/>
            <p:cNvSpPr/>
            <p:nvPr/>
          </p:nvSpPr>
          <p:spPr>
            <a:xfrm>
              <a:off x="6892925" y="5154613"/>
              <a:ext cx="246000" cy="52500"/>
            </a:xfrm>
            <a:custGeom>
              <a:avLst/>
              <a:gdLst/>
              <a:ahLst/>
              <a:cxnLst/>
              <a:rect l="0" t="0" r="0" b="0"/>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Shape 177"/>
            <p:cNvSpPr/>
            <p:nvPr/>
          </p:nvSpPr>
          <p:spPr>
            <a:xfrm>
              <a:off x="6881813" y="5256213"/>
              <a:ext cx="273000" cy="63600"/>
            </a:xfrm>
            <a:custGeom>
              <a:avLst/>
              <a:gdLst/>
              <a:ahLst/>
              <a:cxnLst/>
              <a:rect l="0" t="0" r="0" b="0"/>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Shape 178"/>
            <p:cNvSpPr/>
            <p:nvPr/>
          </p:nvSpPr>
          <p:spPr>
            <a:xfrm>
              <a:off x="6753225" y="5400675"/>
              <a:ext cx="406500" cy="92100"/>
            </a:xfrm>
            <a:custGeom>
              <a:avLst/>
              <a:gdLst/>
              <a:ahLst/>
              <a:cxnLst/>
              <a:rect l="0" t="0" r="0" b="0"/>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Shape 179"/>
            <p:cNvSpPr/>
            <p:nvPr/>
          </p:nvSpPr>
          <p:spPr>
            <a:xfrm>
              <a:off x="7326313" y="4976813"/>
              <a:ext cx="165000" cy="611100"/>
            </a:xfrm>
            <a:custGeom>
              <a:avLst/>
              <a:gdLst/>
              <a:ahLst/>
              <a:cxnLst/>
              <a:rect l="0" t="0" r="0" b="0"/>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Shape 180"/>
            <p:cNvSpPr/>
            <p:nvPr/>
          </p:nvSpPr>
          <p:spPr>
            <a:xfrm>
              <a:off x="7556500" y="3984625"/>
              <a:ext cx="282600" cy="638100"/>
            </a:xfrm>
            <a:custGeom>
              <a:avLst/>
              <a:gdLst/>
              <a:ahLst/>
              <a:cxnLst/>
              <a:rect l="0" t="0" r="0" b="0"/>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Shape 181"/>
            <p:cNvSpPr/>
            <p:nvPr/>
          </p:nvSpPr>
          <p:spPr>
            <a:xfrm>
              <a:off x="7732713" y="4075113"/>
              <a:ext cx="662100" cy="1927200"/>
            </a:xfrm>
            <a:custGeom>
              <a:avLst/>
              <a:gdLst/>
              <a:ahLst/>
              <a:cxnLst/>
              <a:rect l="0" t="0" r="0" b="0"/>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Shape 182"/>
            <p:cNvSpPr/>
            <p:nvPr/>
          </p:nvSpPr>
          <p:spPr>
            <a:xfrm>
              <a:off x="7886700" y="5111750"/>
              <a:ext cx="65100" cy="58800"/>
            </a:xfrm>
            <a:custGeom>
              <a:avLst/>
              <a:gdLst/>
              <a:ahLst/>
              <a:cxnLst/>
              <a:rect l="0" t="0" r="0" b="0"/>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219"/>
        <p:cNvGrpSpPr/>
        <p:nvPr/>
      </p:nvGrpSpPr>
      <p:grpSpPr>
        <a:xfrm>
          <a:off x="0" y="0"/>
          <a:ext cx="0" cy="0"/>
          <a:chOff x="0" y="0"/>
          <a:chExt cx="0" cy="0"/>
        </a:xfrm>
      </p:grpSpPr>
      <p:sp>
        <p:nvSpPr>
          <p:cNvPr id="220" name="Shape 22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Shape 22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8" name="Shape 18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Shape 22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Shape 23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5B0FE"/>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Shape 7"/>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Shape 8"/>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60" r:id="rId10"/>
  </p:sldLayoutIdLst>
  <p:transition xmlns:p14="http://schemas.microsoft.com/office/powerpoint/2010/mai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p>
            <a:r>
              <a:rPr lang="en-US" altLang="zh-TW" dirty="0"/>
              <a:t>Online Courts </a:t>
            </a:r>
            <a:r>
              <a:rPr lang="en-US" altLang="zh-TW" dirty="0" smtClean="0"/>
              <a:t/>
            </a:r>
            <a:br>
              <a:rPr lang="en-US" altLang="zh-TW" dirty="0" smtClean="0"/>
            </a:br>
            <a:r>
              <a:rPr lang="en-US" altLang="zh-TW" dirty="0" smtClean="0"/>
              <a:t>and A2J</a:t>
            </a:r>
            <a:br>
              <a:rPr lang="en-US" altLang="zh-TW" dirty="0" smtClean="0"/>
            </a:br>
            <a:r>
              <a:rPr lang="en-US" altLang="zh-TW" sz="2800" dirty="0" smtClean="0"/>
              <a:t>Providing </a:t>
            </a:r>
            <a:r>
              <a:rPr lang="en-US" altLang="zh-TW" sz="2800" dirty="0"/>
              <a:t>Support for the Digitally Defaulted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ctrTitle" idx="4294967295"/>
          </p:nvPr>
        </p:nvSpPr>
        <p:spPr>
          <a:xfrm>
            <a:off x="232301" y="423550"/>
            <a:ext cx="3242028"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8800" dirty="0" smtClean="0"/>
              <a:t>ADS</a:t>
            </a:r>
            <a:endParaRPr sz="8800" dirty="0"/>
          </a:p>
        </p:txBody>
      </p:sp>
      <p:sp>
        <p:nvSpPr>
          <p:cNvPr id="281" name="Shape 281"/>
          <p:cNvSpPr txBox="1">
            <a:spLocks noGrp="1"/>
          </p:cNvSpPr>
          <p:nvPr>
            <p:ph type="subTitle" idx="4294967295"/>
          </p:nvPr>
        </p:nvSpPr>
        <p:spPr>
          <a:xfrm>
            <a:off x="232300" y="1470549"/>
            <a:ext cx="2780675"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GB" sz="1800" dirty="0" smtClean="0"/>
              <a:t>Assisted Digital</a:t>
            </a:r>
            <a:r>
              <a:rPr lang="en-GB" sz="1800" dirty="0"/>
              <a:t> </a:t>
            </a:r>
            <a:r>
              <a:rPr lang="en-GB" sz="1800" dirty="0" smtClean="0"/>
              <a:t>Support</a:t>
            </a:r>
            <a:endParaRPr sz="1800" dirty="0"/>
          </a:p>
        </p:txBody>
      </p:sp>
      <p:sp>
        <p:nvSpPr>
          <p:cNvPr id="294" name="Shape 29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27" name="Shape 281"/>
          <p:cNvSpPr txBox="1">
            <a:spLocks/>
          </p:cNvSpPr>
          <p:nvPr/>
        </p:nvSpPr>
        <p:spPr>
          <a:xfrm>
            <a:off x="3326248" y="1241835"/>
            <a:ext cx="5506000" cy="3727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a:buClr>
                <a:schemeClr val="bg1"/>
              </a:buClr>
            </a:pPr>
            <a:r>
              <a:rPr lang="en-GB" altLang="zh-TW" sz="1800" dirty="0" smtClean="0"/>
              <a:t>Departments</a:t>
            </a:r>
            <a:r>
              <a:rPr lang="en-GB" altLang="zh-TW" sz="1800" dirty="0"/>
              <a:t>/Agencies are responsible for determining the nature and scope of assisted digital support and </a:t>
            </a:r>
            <a:r>
              <a:rPr lang="en-GB" altLang="zh-TW" sz="1800" dirty="0" smtClean="0"/>
              <a:t>estimating take</a:t>
            </a:r>
            <a:r>
              <a:rPr lang="en-GB" altLang="zh-TW" sz="1800" dirty="0"/>
              <a:t>-up rate </a:t>
            </a:r>
            <a:endParaRPr lang="en-GB" altLang="zh-TW" sz="1800" dirty="0" smtClean="0"/>
          </a:p>
          <a:p>
            <a:pPr marL="76200" indent="0">
              <a:lnSpc>
                <a:spcPct val="50000"/>
              </a:lnSpc>
              <a:buClr>
                <a:schemeClr val="bg1"/>
              </a:buClr>
              <a:buNone/>
            </a:pPr>
            <a:endParaRPr lang="en-GB" altLang="zh-TW" sz="1800" i="1" dirty="0" smtClean="0"/>
          </a:p>
          <a:p>
            <a:pPr>
              <a:buClr>
                <a:schemeClr val="bg1"/>
              </a:buClr>
            </a:pPr>
            <a:r>
              <a:rPr lang="en-US" altLang="zh-TW" sz="1800" dirty="0" smtClean="0"/>
              <a:t>HMCTS -</a:t>
            </a:r>
            <a:r>
              <a:rPr lang="en-US" altLang="zh-TW" sz="1800" i="1" dirty="0" smtClean="0"/>
              <a:t> “providing people </a:t>
            </a:r>
            <a:r>
              <a:rPr lang="en-US" altLang="zh-TW" sz="1800" i="1" dirty="0"/>
              <a:t>with greater access to online </a:t>
            </a:r>
            <a:r>
              <a:rPr lang="en-US" altLang="zh-TW" sz="1800" i="1" dirty="0" smtClean="0"/>
              <a:t>services” </a:t>
            </a:r>
          </a:p>
          <a:p>
            <a:pPr lvl="1">
              <a:buClr>
                <a:schemeClr val="bg1"/>
              </a:buClr>
            </a:pPr>
            <a:r>
              <a:rPr lang="en-US" altLang="zh-TW" sz="1800" dirty="0" smtClean="0"/>
              <a:t>as </a:t>
            </a:r>
            <a:r>
              <a:rPr lang="en-US" altLang="zh-TW" sz="1800" dirty="0"/>
              <a:t>well as </a:t>
            </a:r>
            <a:r>
              <a:rPr lang="en-US" altLang="zh-TW" sz="1800" dirty="0" err="1"/>
              <a:t>recognising</a:t>
            </a:r>
            <a:r>
              <a:rPr lang="en-US" altLang="zh-TW" sz="1800" dirty="0"/>
              <a:t> the importance of supporting individual needs, even among those who may be confident and familiar with websites</a:t>
            </a:r>
            <a:r>
              <a:rPr lang="en-GB" altLang="zh-TW" sz="1800" dirty="0"/>
              <a:t> </a:t>
            </a:r>
            <a:endParaRPr lang="en-GB" altLang="zh-TW" sz="1800" dirty="0" smtClean="0"/>
          </a:p>
          <a:p>
            <a:pPr marL="533400" lvl="1" indent="0">
              <a:lnSpc>
                <a:spcPct val="50000"/>
              </a:lnSpc>
              <a:buClr>
                <a:schemeClr val="bg1"/>
              </a:buClr>
              <a:buNone/>
            </a:pPr>
            <a:endParaRPr lang="en-GB" altLang="zh-TW" sz="1800" dirty="0" smtClean="0"/>
          </a:p>
          <a:p>
            <a:pPr>
              <a:buClr>
                <a:schemeClr val="bg1"/>
              </a:buClr>
            </a:pPr>
            <a:r>
              <a:rPr lang="en-GB" altLang="zh-TW" sz="1800" dirty="0" smtClean="0"/>
              <a:t>DWP </a:t>
            </a:r>
            <a:r>
              <a:rPr lang="mr-IN" altLang="zh-TW" sz="1800" dirty="0" smtClean="0"/>
              <a:t>–</a:t>
            </a:r>
            <a:r>
              <a:rPr lang="en-GB" altLang="zh-TW" sz="1800" dirty="0" smtClean="0"/>
              <a:t> part </a:t>
            </a:r>
            <a:r>
              <a:rPr lang="en-US" altLang="zh-TW" sz="1800" i="1" dirty="0" smtClean="0"/>
              <a:t>‘digital </a:t>
            </a:r>
            <a:r>
              <a:rPr lang="en-US" altLang="zh-TW" sz="1800" i="1" dirty="0"/>
              <a:t>coaching’ </a:t>
            </a:r>
            <a:r>
              <a:rPr lang="en-US" altLang="zh-TW" sz="1800" dirty="0"/>
              <a:t>and part </a:t>
            </a:r>
            <a:r>
              <a:rPr lang="en-US" altLang="zh-TW" sz="1800" i="1" dirty="0"/>
              <a:t>‘needs identification’</a:t>
            </a:r>
            <a:r>
              <a:rPr lang="en-GB" altLang="zh-TW" sz="1800" i="1" dirty="0"/>
              <a:t> </a:t>
            </a:r>
            <a:endParaRPr lang="en-GB" altLang="zh-TW" sz="1800" i="1" dirty="0" smtClean="0"/>
          </a:p>
          <a:p>
            <a:pPr>
              <a:buClr>
                <a:schemeClr val="bg1"/>
              </a:buClr>
            </a:pPr>
            <a:endParaRPr lang="en-GB" altLang="zh-TW" sz="1800" dirty="0"/>
          </a:p>
        </p:txBody>
      </p:sp>
      <p:sp>
        <p:nvSpPr>
          <p:cNvPr id="29" name="Shape 281"/>
          <p:cNvSpPr txBox="1">
            <a:spLocks/>
          </p:cNvSpPr>
          <p:nvPr/>
        </p:nvSpPr>
        <p:spPr>
          <a:xfrm>
            <a:off x="46682" y="2908532"/>
            <a:ext cx="3012976" cy="104943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marL="76200" indent="0" algn="ctr">
              <a:buNone/>
            </a:pPr>
            <a:endParaRPr lang="en-GB" altLang="zh-TW" sz="1800" dirty="0" smtClean="0"/>
          </a:p>
          <a:p>
            <a:pPr marL="76200" indent="0" algn="ctr">
              <a:buNone/>
            </a:pPr>
            <a:r>
              <a:rPr lang="en-GB" altLang="zh-TW" sz="1600" dirty="0" smtClean="0"/>
              <a:t>The </a:t>
            </a:r>
            <a:r>
              <a:rPr lang="en-GB" altLang="zh-TW" sz="1600" dirty="0"/>
              <a:t>support accompanying the rollout of digital services, provided </a:t>
            </a:r>
            <a:r>
              <a:rPr lang="en-GB" altLang="zh-TW" sz="1600" i="1" dirty="0"/>
              <a:t>“to those people who need it...</a:t>
            </a:r>
            <a:r>
              <a:rPr lang="en-GB" altLang="zh-TW" sz="1600" i="1" dirty="0" smtClean="0"/>
              <a:t>”</a:t>
            </a:r>
            <a:r>
              <a:rPr lang="mr-IN" altLang="zh-TW" sz="1600" i="1" dirty="0" smtClean="0"/>
              <a:t>…</a:t>
            </a:r>
            <a:r>
              <a:rPr lang="en-GB" altLang="zh-TW" sz="1600" i="1" dirty="0" smtClean="0"/>
              <a:t> </a:t>
            </a:r>
          </a:p>
          <a:p>
            <a:pPr marL="76200" indent="0" algn="ctr">
              <a:buNone/>
            </a:pPr>
            <a:endParaRPr lang="en-GB" altLang="zh-TW" sz="1600" i="1" dirty="0" smtClean="0"/>
          </a:p>
          <a:p>
            <a:pPr marL="76200" indent="0" algn="ctr">
              <a:buNone/>
            </a:pPr>
            <a:r>
              <a:rPr lang="en-US" altLang="zh-TW" sz="1400" cap="small" dirty="0" smtClean="0"/>
              <a:t>Ministry </a:t>
            </a:r>
            <a:r>
              <a:rPr lang="en-US" altLang="zh-TW" sz="1400" cap="small" dirty="0"/>
              <a:t>of </a:t>
            </a:r>
            <a:r>
              <a:rPr lang="en-US" altLang="zh-TW" sz="1400" cap="small" dirty="0" smtClean="0"/>
              <a:t>Justice</a:t>
            </a:r>
            <a:r>
              <a:rPr lang="en-US" altLang="zh-TW" sz="1400" dirty="0" smtClean="0"/>
              <a:t>, 2018</a:t>
            </a:r>
            <a:endParaRPr lang="en-GB" altLang="zh-TW" sz="1400" dirty="0"/>
          </a:p>
        </p:txBody>
      </p:sp>
      <p:sp>
        <p:nvSpPr>
          <p:cNvPr id="51" name="Shape 509"/>
          <p:cNvSpPr/>
          <p:nvPr/>
        </p:nvSpPr>
        <p:spPr>
          <a:xfrm rot="5400000">
            <a:off x="1528024" y="2461204"/>
            <a:ext cx="145837" cy="13120"/>
          </a:xfrm>
          <a:custGeom>
            <a:avLst/>
            <a:gdLst/>
            <a:ahLst/>
            <a:cxnLst/>
            <a:rect l="0" t="0" r="0" b="0"/>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Shape 511"/>
          <p:cNvSpPr/>
          <p:nvPr/>
        </p:nvSpPr>
        <p:spPr>
          <a:xfrm rot="5400000">
            <a:off x="1427392" y="2414992"/>
            <a:ext cx="237485" cy="14070"/>
          </a:xfrm>
          <a:custGeom>
            <a:avLst/>
            <a:gdLst/>
            <a:ahLst/>
            <a:cxnLst/>
            <a:rect l="0" t="0" r="0" b="0"/>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Shape 512"/>
          <p:cNvSpPr/>
          <p:nvPr/>
        </p:nvSpPr>
        <p:spPr>
          <a:xfrm rot="5400000">
            <a:off x="1262873" y="2413470"/>
            <a:ext cx="237485" cy="17113"/>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Shape 513"/>
          <p:cNvSpPr/>
          <p:nvPr/>
        </p:nvSpPr>
        <p:spPr>
          <a:xfrm rot="5400000">
            <a:off x="1371538" y="2413470"/>
            <a:ext cx="237485" cy="17113"/>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Shape 514"/>
          <p:cNvSpPr/>
          <p:nvPr/>
        </p:nvSpPr>
        <p:spPr>
          <a:xfrm rot="5400000">
            <a:off x="1317206" y="2413470"/>
            <a:ext cx="237485" cy="17113"/>
          </a:xfrm>
          <a:custGeom>
            <a:avLst/>
            <a:gdLst/>
            <a:ahLst/>
            <a:cxnLst/>
            <a:rect l="0" t="0" r="0" b="0"/>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 name="Group 5"/>
          <p:cNvGrpSpPr/>
          <p:nvPr/>
        </p:nvGrpSpPr>
        <p:grpSpPr>
          <a:xfrm>
            <a:off x="5056632" y="351268"/>
            <a:ext cx="2086378" cy="702347"/>
            <a:chOff x="509981" y="2233028"/>
            <a:chExt cx="2086378" cy="702347"/>
          </a:xfrm>
        </p:grpSpPr>
        <p:sp>
          <p:nvSpPr>
            <p:cNvPr id="74" name="Shape 517"/>
            <p:cNvSpPr/>
            <p:nvPr/>
          </p:nvSpPr>
          <p:spPr>
            <a:xfrm rot="5400000">
              <a:off x="1831616" y="1919106"/>
              <a:ext cx="450822" cy="1078665"/>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Shape 517"/>
            <p:cNvSpPr/>
            <p:nvPr/>
          </p:nvSpPr>
          <p:spPr>
            <a:xfrm rot="16200000">
              <a:off x="823903" y="2170631"/>
              <a:ext cx="450822" cy="1078665"/>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 name="Group 4"/>
          <p:cNvGrpSpPr/>
          <p:nvPr/>
        </p:nvGrpSpPr>
        <p:grpSpPr>
          <a:xfrm>
            <a:off x="340922" y="2122807"/>
            <a:ext cx="2469123" cy="1073676"/>
            <a:chOff x="5123777" y="3911014"/>
            <a:chExt cx="2469123" cy="1073676"/>
          </a:xfrm>
        </p:grpSpPr>
        <p:sp>
          <p:nvSpPr>
            <p:cNvPr id="59" name="Shape 517"/>
            <p:cNvSpPr/>
            <p:nvPr/>
          </p:nvSpPr>
          <p:spPr>
            <a:xfrm rot="10800000">
              <a:off x="6570167" y="3957969"/>
              <a:ext cx="437474" cy="814090"/>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Shape 517"/>
            <p:cNvSpPr/>
            <p:nvPr/>
          </p:nvSpPr>
          <p:spPr>
            <a:xfrm rot="10800000" flipH="1">
              <a:off x="5679581" y="3911014"/>
              <a:ext cx="399667" cy="851373"/>
            </a:xfrm>
            <a:custGeom>
              <a:avLst/>
              <a:gdLst/>
              <a:ahLst/>
              <a:cxnLst/>
              <a:rect l="0" t="0" r="0" b="0"/>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Shape 551"/>
            <p:cNvSpPr/>
            <p:nvPr/>
          </p:nvSpPr>
          <p:spPr>
            <a:xfrm rot="10800000">
              <a:off x="7101982" y="4519107"/>
              <a:ext cx="490918" cy="82105"/>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Shape 550"/>
            <p:cNvSpPr/>
            <p:nvPr/>
          </p:nvSpPr>
          <p:spPr>
            <a:xfrm rot="10800000">
              <a:off x="5355672" y="4798015"/>
              <a:ext cx="723576" cy="104569"/>
            </a:xfrm>
            <a:custGeom>
              <a:avLst/>
              <a:gdLst/>
              <a:ahLst/>
              <a:cxnLst/>
              <a:rect l="0" t="0" r="0" b="0"/>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Shape 551"/>
            <p:cNvSpPr/>
            <p:nvPr/>
          </p:nvSpPr>
          <p:spPr>
            <a:xfrm rot="10800000">
              <a:off x="6079249" y="4648261"/>
              <a:ext cx="490918" cy="82105"/>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Shape 551"/>
            <p:cNvSpPr/>
            <p:nvPr/>
          </p:nvSpPr>
          <p:spPr>
            <a:xfrm rot="10800000">
              <a:off x="6570166" y="4741774"/>
              <a:ext cx="490918" cy="82105"/>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Shape 551"/>
            <p:cNvSpPr/>
            <p:nvPr/>
          </p:nvSpPr>
          <p:spPr>
            <a:xfrm rot="10800000">
              <a:off x="6079249" y="4902585"/>
              <a:ext cx="490918" cy="82105"/>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Shape 551"/>
            <p:cNvSpPr/>
            <p:nvPr/>
          </p:nvSpPr>
          <p:spPr>
            <a:xfrm rot="10800000">
              <a:off x="7101981" y="4893965"/>
              <a:ext cx="490918" cy="82105"/>
            </a:xfrm>
            <a:custGeom>
              <a:avLst/>
              <a:gdLst/>
              <a:ahLst/>
              <a:cxnLst/>
              <a:rect l="0" t="0" r="0" b="0"/>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Shape 550"/>
            <p:cNvSpPr/>
            <p:nvPr/>
          </p:nvSpPr>
          <p:spPr>
            <a:xfrm rot="10800000">
              <a:off x="5123777" y="4583116"/>
              <a:ext cx="463787" cy="104567"/>
            </a:xfrm>
            <a:custGeom>
              <a:avLst/>
              <a:gdLst/>
              <a:ahLst/>
              <a:cxnLst/>
              <a:rect l="0" t="0" r="0" b="0"/>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Shape 550"/>
            <p:cNvSpPr/>
            <p:nvPr/>
          </p:nvSpPr>
          <p:spPr>
            <a:xfrm rot="10800000">
              <a:off x="6002554" y="4449852"/>
              <a:ext cx="463787" cy="104567"/>
            </a:xfrm>
            <a:custGeom>
              <a:avLst/>
              <a:gdLst/>
              <a:ahLst/>
              <a:cxnLst/>
              <a:rect l="0" t="0" r="0" b="0"/>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sp>
        <p:nvSpPr>
          <p:cNvPr id="4" name="Title 3"/>
          <p:cNvSpPr>
            <a:spLocks noGrp="1"/>
          </p:cNvSpPr>
          <p:nvPr>
            <p:ph type="title"/>
          </p:nvPr>
        </p:nvSpPr>
        <p:spPr>
          <a:xfrm>
            <a:off x="457200" y="300388"/>
            <a:ext cx="5138700" cy="857400"/>
          </a:xfrm>
        </p:spPr>
        <p:txBody>
          <a:bodyPr/>
          <a:lstStyle/>
          <a:p>
            <a:pPr>
              <a:lnSpc>
                <a:spcPct val="130000"/>
              </a:lnSpc>
            </a:pPr>
            <a:r>
              <a:rPr kumimoji="1" lang="en-GB" altLang="zh-TW" dirty="0" smtClean="0"/>
              <a:t>GDS GRADING</a:t>
            </a:r>
            <a:br>
              <a:rPr kumimoji="1" lang="en-GB" altLang="zh-TW" dirty="0" smtClean="0"/>
            </a:br>
            <a:r>
              <a:rPr kumimoji="1" lang="en-GB" altLang="zh-TW" sz="1800" dirty="0" smtClean="0">
                <a:solidFill>
                  <a:srgbClr val="A5B0FD"/>
                </a:solidFill>
              </a:rPr>
              <a:t>Top 5 Reasons for Failure</a:t>
            </a:r>
            <a:endParaRPr kumimoji="1" lang="zh-TW" altLang="en-US" dirty="0">
              <a:solidFill>
                <a:srgbClr val="A5B0FD"/>
              </a:solidFill>
            </a:endParaRPr>
          </a:p>
        </p:txBody>
      </p:sp>
      <p:sp>
        <p:nvSpPr>
          <p:cNvPr id="6" name="Text Placeholder 5"/>
          <p:cNvSpPr>
            <a:spLocks noGrp="1"/>
          </p:cNvSpPr>
          <p:nvPr>
            <p:ph type="body" idx="1"/>
          </p:nvPr>
        </p:nvSpPr>
        <p:spPr>
          <a:xfrm>
            <a:off x="6025444" y="356832"/>
            <a:ext cx="2890112" cy="2022590"/>
          </a:xfrm>
        </p:spPr>
        <p:txBody>
          <a:bodyPr anchor="t"/>
          <a:lstStyle/>
          <a:p>
            <a:pPr marL="228600" indent="0" algn="ctr"/>
            <a:r>
              <a:rPr kumimoji="1" lang="en-GB" altLang="zh-TW" sz="1600" dirty="0" smtClean="0">
                <a:solidFill>
                  <a:srgbClr val="108598"/>
                </a:solidFill>
              </a:rPr>
              <a:t>Between 26-Point &amp; 18-Point </a:t>
            </a:r>
          </a:p>
          <a:p>
            <a:pPr marL="228600" indent="0" algn="ctr">
              <a:lnSpc>
                <a:spcPct val="50000"/>
              </a:lnSpc>
            </a:pPr>
            <a:endParaRPr lang="en-US" altLang="zh-TW" sz="1600" dirty="0" smtClean="0"/>
          </a:p>
          <a:p>
            <a:pPr marL="228600" indent="0" algn="ctr"/>
            <a:r>
              <a:rPr lang="en-US" altLang="zh-TW" sz="1600" dirty="0" smtClean="0"/>
              <a:t>A </a:t>
            </a:r>
            <a:r>
              <a:rPr lang="en-US" altLang="zh-TW" sz="1600" dirty="0"/>
              <a:t>number of items relating to ADS, channel shift, and success measurement were removed</a:t>
            </a:r>
            <a:r>
              <a:rPr lang="en-GB" altLang="zh-TW" sz="1600" dirty="0"/>
              <a:t> </a:t>
            </a:r>
            <a:endParaRPr lang="en-GB" altLang="zh-TW" sz="1600" dirty="0" smtClean="0"/>
          </a:p>
          <a:p>
            <a:pPr marL="228600" indent="0" algn="ctr"/>
            <a:endParaRPr kumimoji="1" lang="en-GB" altLang="zh-TW" sz="1600" i="1" dirty="0">
              <a:solidFill>
                <a:srgbClr val="000000"/>
              </a:solidFill>
            </a:endParaRPr>
          </a:p>
          <a:p>
            <a:pPr marL="228600" indent="0" algn="ctr"/>
            <a:r>
              <a:rPr lang="en-GB" altLang="zh-TW" sz="1600" dirty="0" smtClean="0">
                <a:solidFill>
                  <a:srgbClr val="108598"/>
                </a:solidFill>
              </a:rPr>
              <a:t>PASS RATE</a:t>
            </a:r>
          </a:p>
          <a:p>
            <a:pPr marL="228600" indent="0" algn="ctr"/>
            <a:r>
              <a:rPr lang="en-GB" altLang="zh-TW" sz="1600" b="1" dirty="0" smtClean="0"/>
              <a:t>18</a:t>
            </a:r>
            <a:r>
              <a:rPr lang="en-GB" altLang="zh-TW" sz="1600" b="1" dirty="0"/>
              <a:t>-point scale </a:t>
            </a:r>
            <a:endParaRPr lang="en-GB" altLang="zh-TW" sz="1600" b="1" dirty="0" smtClean="0"/>
          </a:p>
          <a:p>
            <a:pPr marL="228600" indent="0" algn="ctr">
              <a:lnSpc>
                <a:spcPct val="140000"/>
              </a:lnSpc>
            </a:pPr>
            <a:r>
              <a:rPr lang="en-GB" altLang="zh-TW" sz="1600" dirty="0" smtClean="0"/>
              <a:t>79</a:t>
            </a:r>
            <a:r>
              <a:rPr lang="en-GB" altLang="zh-TW" sz="1600" dirty="0"/>
              <a:t>% (n=79) </a:t>
            </a:r>
            <a:endParaRPr lang="en-GB" altLang="zh-TW" sz="1600" dirty="0" smtClean="0"/>
          </a:p>
          <a:p>
            <a:pPr marL="228600" indent="0" algn="ctr">
              <a:lnSpc>
                <a:spcPct val="140000"/>
              </a:lnSpc>
            </a:pPr>
            <a:r>
              <a:rPr lang="en-GB" altLang="zh-TW" sz="1600" dirty="0" smtClean="0"/>
              <a:t>21</a:t>
            </a:r>
            <a:r>
              <a:rPr lang="en-GB" altLang="zh-TW" sz="1600" dirty="0"/>
              <a:t>% (n=21</a:t>
            </a:r>
            <a:r>
              <a:rPr lang="en-GB" altLang="zh-TW" sz="1600" dirty="0" smtClean="0"/>
              <a:t>)</a:t>
            </a:r>
          </a:p>
          <a:p>
            <a:pPr marL="228600" indent="0" algn="ctr">
              <a:lnSpc>
                <a:spcPct val="140000"/>
              </a:lnSpc>
            </a:pPr>
            <a:r>
              <a:rPr lang="en-GB" altLang="zh-TW" sz="1600" b="1" dirty="0" smtClean="0"/>
              <a:t>26-point scale</a:t>
            </a:r>
          </a:p>
          <a:p>
            <a:pPr marL="228600" indent="0" algn="ctr">
              <a:lnSpc>
                <a:spcPct val="140000"/>
              </a:lnSpc>
            </a:pPr>
            <a:r>
              <a:rPr lang="en-GB" altLang="zh-TW" sz="1600" dirty="0" smtClean="0"/>
              <a:t>71</a:t>
            </a:r>
            <a:r>
              <a:rPr lang="en-GB" altLang="zh-TW" sz="1600" dirty="0"/>
              <a:t>% (n=99) </a:t>
            </a:r>
            <a:endParaRPr lang="en-GB" altLang="zh-TW" sz="1600" dirty="0" smtClean="0"/>
          </a:p>
          <a:p>
            <a:pPr marL="228600" indent="0" algn="ctr">
              <a:lnSpc>
                <a:spcPct val="140000"/>
              </a:lnSpc>
            </a:pPr>
            <a:r>
              <a:rPr lang="en-GB" altLang="zh-TW" sz="1600" dirty="0"/>
              <a:t>25% (n=35</a:t>
            </a:r>
            <a:r>
              <a:rPr lang="en-GB" altLang="zh-TW" sz="1600" dirty="0" smtClean="0"/>
              <a:t>) </a:t>
            </a:r>
            <a:endParaRPr kumimoji="1" lang="zh-TW" altLang="en-US" sz="1600" i="1" dirty="0">
              <a:solidFill>
                <a:srgbClr val="000000"/>
              </a:solidFill>
            </a:endParaRPr>
          </a:p>
        </p:txBody>
      </p:sp>
      <p:graphicFrame>
        <p:nvGraphicFramePr>
          <p:cNvPr id="7" name="Shape 357"/>
          <p:cNvGraphicFramePr/>
          <p:nvPr>
            <p:extLst>
              <p:ext uri="{D42A27DB-BD31-4B8C-83A1-F6EECF244321}">
                <p14:modId xmlns:p14="http://schemas.microsoft.com/office/powerpoint/2010/main" val="1063693137"/>
              </p:ext>
            </p:extLst>
          </p:nvPr>
        </p:nvGraphicFramePr>
        <p:xfrm>
          <a:off x="283206" y="1326119"/>
          <a:ext cx="5742238" cy="3377579"/>
        </p:xfrm>
        <a:graphic>
          <a:graphicData uri="http://schemas.openxmlformats.org/drawingml/2006/table">
            <a:tbl>
              <a:tblPr>
                <a:noFill/>
                <a:tableStyleId>{10EC7A81-BF88-4216-B49F-2F9CEBC4DC34}</a:tableStyleId>
              </a:tblPr>
              <a:tblGrid>
                <a:gridCol w="4514572"/>
                <a:gridCol w="536222"/>
                <a:gridCol w="691444"/>
              </a:tblGrid>
              <a:tr h="264127">
                <a:tc>
                  <a:txBody>
                    <a:bodyPr/>
                    <a:lstStyle/>
                    <a:p>
                      <a:pPr>
                        <a:lnSpc>
                          <a:spcPct val="50000"/>
                        </a:lnSpc>
                        <a:spcAft>
                          <a:spcPts val="0"/>
                        </a:spcAft>
                      </a:pPr>
                      <a:r>
                        <a:rPr lang="en-GB" sz="1000" b="1" dirty="0">
                          <a:solidFill>
                            <a:srgbClr val="FFFFFF"/>
                          </a:solidFill>
                          <a:effectLst/>
                          <a:latin typeface="Garamond"/>
                          <a:ea typeface="PMingLiU"/>
                          <a:cs typeface="Arial"/>
                        </a:rPr>
                        <a:t>26-Point Standard</a:t>
                      </a:r>
                      <a:endParaRPr lang="en-GB" sz="1100" dirty="0">
                        <a:solidFill>
                          <a:srgbClr val="FFFFFF"/>
                        </a:solidFill>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solidFill>
                      <a:srgbClr val="108598"/>
                    </a:solidFill>
                  </a:tcPr>
                </a:tc>
                <a:tc>
                  <a:txBody>
                    <a:bodyPr/>
                    <a:lstStyle/>
                    <a:p>
                      <a:pPr algn="r">
                        <a:lnSpc>
                          <a:spcPct val="50000"/>
                        </a:lnSpc>
                        <a:spcAft>
                          <a:spcPts val="0"/>
                        </a:spcAft>
                      </a:pPr>
                      <a:r>
                        <a:rPr lang="en-GB" sz="1000" dirty="0" smtClean="0">
                          <a:solidFill>
                            <a:srgbClr val="FFFFFF"/>
                          </a:solidFill>
                          <a:effectLst/>
                          <a:latin typeface="Garamond"/>
                          <a:ea typeface="PMingLiU"/>
                          <a:cs typeface="Arial"/>
                        </a:rPr>
                        <a:t>N</a:t>
                      </a:r>
                      <a:endParaRPr lang="en-GB" sz="1100" dirty="0">
                        <a:solidFill>
                          <a:srgbClr val="FFFFFF"/>
                        </a:solidFill>
                        <a:effectLst/>
                        <a:latin typeface="Calibri"/>
                        <a:ea typeface="新細明體"/>
                        <a:cs typeface="Times New Roman"/>
                      </a:endParaRPr>
                    </a:p>
                  </a:txBody>
                  <a:tcPr marL="17780" marR="17780" marT="0" marB="0" anchor="b">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solidFill>
                      <a:srgbClr val="108598"/>
                    </a:solidFill>
                  </a:tcPr>
                </a:tc>
                <a:tc>
                  <a:txBody>
                    <a:bodyPr/>
                    <a:lstStyle/>
                    <a:p>
                      <a:pPr algn="r">
                        <a:lnSpc>
                          <a:spcPct val="50000"/>
                        </a:lnSpc>
                        <a:spcAft>
                          <a:spcPts val="0"/>
                        </a:spcAft>
                      </a:pPr>
                      <a:r>
                        <a:rPr lang="en-GB" sz="1000" dirty="0">
                          <a:solidFill>
                            <a:srgbClr val="FFFFFF"/>
                          </a:solidFill>
                          <a:effectLst/>
                          <a:latin typeface="Garamond"/>
                          <a:ea typeface="PMingLiU"/>
                          <a:cs typeface="Arial"/>
                        </a:rPr>
                        <a:t>%</a:t>
                      </a:r>
                      <a:endParaRPr lang="en-GB" sz="1100" dirty="0">
                        <a:solidFill>
                          <a:srgbClr val="FFFFFF"/>
                        </a:solidFill>
                        <a:effectLst/>
                        <a:latin typeface="Calibri"/>
                        <a:ea typeface="新細明體"/>
                        <a:cs typeface="Times New Roman"/>
                      </a:endParaRPr>
                    </a:p>
                  </a:txBody>
                  <a:tcPr marL="17780" marR="17780" marT="0" marB="0" anchor="b">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solidFill>
                      <a:srgbClr val="108598"/>
                    </a:solidFill>
                  </a:tcPr>
                </a:tc>
              </a:tr>
              <a:tr h="264127">
                <a:tc>
                  <a:txBody>
                    <a:bodyPr/>
                    <a:lstStyle/>
                    <a:p>
                      <a:pPr>
                        <a:lnSpc>
                          <a:spcPct val="50000"/>
                        </a:lnSpc>
                        <a:spcAft>
                          <a:spcPts val="0"/>
                        </a:spcAft>
                      </a:pPr>
                      <a:r>
                        <a:rPr lang="en-GB" sz="1000">
                          <a:solidFill>
                            <a:srgbClr val="000000"/>
                          </a:solidFill>
                          <a:effectLst/>
                          <a:latin typeface="Garamond"/>
                          <a:ea typeface="PMingLiU"/>
                          <a:cs typeface="Arial"/>
                        </a:rPr>
                        <a:t>Criteria 10. Put in place appropriate Assisted Digital Support</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29</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dirty="0">
                          <a:solidFill>
                            <a:srgbClr val="000000"/>
                          </a:solidFill>
                          <a:effectLst/>
                          <a:latin typeface="Garamond"/>
                          <a:ea typeface="PMingLiU"/>
                          <a:cs typeface="Arial"/>
                        </a:rPr>
                        <a:t>83</a:t>
                      </a:r>
                      <a:endParaRPr lang="en-GB" sz="1100" dirty="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64127">
                <a:tc>
                  <a:txBody>
                    <a:bodyPr/>
                    <a:lstStyle/>
                    <a:p>
                      <a:pPr>
                        <a:lnSpc>
                          <a:spcPct val="50000"/>
                        </a:lnSpc>
                        <a:spcAft>
                          <a:spcPts val="0"/>
                        </a:spcAft>
                      </a:pPr>
                      <a:r>
                        <a:rPr lang="en-GB" sz="1000">
                          <a:solidFill>
                            <a:srgbClr val="000000"/>
                          </a:solidFill>
                          <a:effectLst/>
                          <a:latin typeface="Garamond"/>
                          <a:ea typeface="PMingLiU"/>
                          <a:cs typeface="Arial"/>
                        </a:rPr>
                        <a:t>Criteria 9.  Create a service that is simple and intuitive</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27</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77</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64127">
                <a:tc>
                  <a:txBody>
                    <a:bodyPr/>
                    <a:lstStyle/>
                    <a:p>
                      <a:pPr>
                        <a:lnSpc>
                          <a:spcPct val="50000"/>
                        </a:lnSpc>
                        <a:spcAft>
                          <a:spcPts val="0"/>
                        </a:spcAft>
                      </a:pPr>
                      <a:r>
                        <a:rPr lang="en-GB" sz="1000">
                          <a:solidFill>
                            <a:srgbClr val="000000"/>
                          </a:solidFill>
                          <a:effectLst/>
                          <a:latin typeface="Garamond"/>
                          <a:ea typeface="PMingLiU"/>
                          <a:cs typeface="Arial"/>
                        </a:rPr>
                        <a:t>Criteria 2.   Put in place a sustainable multidisciplinary team</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23</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66</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64127">
                <a:tc>
                  <a:txBody>
                    <a:bodyPr/>
                    <a:lstStyle/>
                    <a:p>
                      <a:pPr>
                        <a:lnSpc>
                          <a:spcPct val="50000"/>
                        </a:lnSpc>
                        <a:spcAft>
                          <a:spcPts val="0"/>
                        </a:spcAft>
                      </a:pPr>
                      <a:r>
                        <a:rPr lang="en-GB" sz="1000">
                          <a:solidFill>
                            <a:srgbClr val="000000"/>
                          </a:solidFill>
                          <a:effectLst/>
                          <a:latin typeface="Garamond"/>
                          <a:ea typeface="PMingLiU"/>
                          <a:cs typeface="Arial"/>
                        </a:rPr>
                        <a:t>Criteria 13. Build a service consistent with the user experience of the rest of GOV.UK</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22</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63</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64127">
                <a:tc>
                  <a:txBody>
                    <a:bodyPr/>
                    <a:lstStyle/>
                    <a:p>
                      <a:pPr>
                        <a:lnSpc>
                          <a:spcPct val="50000"/>
                        </a:lnSpc>
                        <a:spcAft>
                          <a:spcPts val="0"/>
                        </a:spcAft>
                      </a:pPr>
                      <a:r>
                        <a:rPr lang="en-GB" sz="1000">
                          <a:solidFill>
                            <a:srgbClr val="000000"/>
                          </a:solidFill>
                          <a:effectLst/>
                          <a:latin typeface="Garamond"/>
                          <a:ea typeface="PMingLiU"/>
                          <a:cs typeface="Arial"/>
                        </a:rPr>
                        <a:t>Criteria 1.  Understand user needs.</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21</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GB" sz="1000">
                          <a:solidFill>
                            <a:srgbClr val="000000"/>
                          </a:solidFill>
                          <a:effectLst/>
                          <a:latin typeface="Garamond"/>
                          <a:ea typeface="PMingLiU"/>
                          <a:cs typeface="Arial"/>
                        </a:rPr>
                        <a:t>60</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64127">
                <a:tc>
                  <a:txBody>
                    <a:bodyPr/>
                    <a:lstStyle/>
                    <a:p>
                      <a:pPr>
                        <a:lnSpc>
                          <a:spcPct val="50000"/>
                        </a:lnSpc>
                        <a:spcAft>
                          <a:spcPts val="0"/>
                        </a:spcAft>
                      </a:pPr>
                      <a:r>
                        <a:rPr lang="en-GB" sz="1000" b="1" dirty="0">
                          <a:solidFill>
                            <a:srgbClr val="FFFFFF"/>
                          </a:solidFill>
                          <a:effectLst/>
                          <a:latin typeface="Garamond"/>
                          <a:ea typeface="PMingLiU"/>
                          <a:cs typeface="Arial"/>
                        </a:rPr>
                        <a:t>18-Point Standard</a:t>
                      </a:r>
                      <a:endParaRPr lang="en-GB" sz="1100" dirty="0">
                        <a:solidFill>
                          <a:srgbClr val="FFFFFF"/>
                        </a:solidFill>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solidFill>
                      <a:srgbClr val="A5B0FD"/>
                    </a:solidFill>
                  </a:tcPr>
                </a:tc>
                <a:tc>
                  <a:txBody>
                    <a:bodyPr/>
                    <a:lstStyle/>
                    <a:p>
                      <a:pPr algn="r">
                        <a:lnSpc>
                          <a:spcPct val="50000"/>
                        </a:lnSpc>
                        <a:spcAft>
                          <a:spcPts val="0"/>
                        </a:spcAft>
                      </a:pPr>
                      <a:r>
                        <a:rPr lang="en-GB" sz="1000" dirty="0">
                          <a:solidFill>
                            <a:srgbClr val="FFFFFF"/>
                          </a:solidFill>
                          <a:effectLst/>
                          <a:latin typeface="Garamond"/>
                          <a:ea typeface="PMingLiU"/>
                          <a:cs typeface="Arial"/>
                        </a:rPr>
                        <a:t>N</a:t>
                      </a:r>
                      <a:endParaRPr lang="en-GB" sz="1100" dirty="0">
                        <a:solidFill>
                          <a:srgbClr val="FFFFFF"/>
                        </a:solidFill>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solidFill>
                      <a:srgbClr val="A5B0FD"/>
                    </a:solidFill>
                  </a:tcPr>
                </a:tc>
                <a:tc>
                  <a:txBody>
                    <a:bodyPr/>
                    <a:lstStyle/>
                    <a:p>
                      <a:pPr algn="r">
                        <a:lnSpc>
                          <a:spcPct val="50000"/>
                        </a:lnSpc>
                        <a:spcAft>
                          <a:spcPts val="0"/>
                        </a:spcAft>
                      </a:pPr>
                      <a:r>
                        <a:rPr lang="en-GB" sz="1000" dirty="0">
                          <a:solidFill>
                            <a:srgbClr val="FFFFFF"/>
                          </a:solidFill>
                          <a:effectLst/>
                          <a:latin typeface="Garamond"/>
                          <a:ea typeface="PMingLiU"/>
                          <a:cs typeface="Arial"/>
                        </a:rPr>
                        <a:t>%</a:t>
                      </a:r>
                      <a:endParaRPr lang="en-GB" sz="1100" dirty="0">
                        <a:solidFill>
                          <a:srgbClr val="FFFFFF"/>
                        </a:solidFill>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solidFill>
                      <a:srgbClr val="A5B0FD"/>
                    </a:solidFill>
                  </a:tcPr>
                </a:tc>
              </a:tr>
              <a:tr h="337695">
                <a:tc>
                  <a:txBody>
                    <a:bodyPr/>
                    <a:lstStyle/>
                    <a:p>
                      <a:pPr>
                        <a:lnSpc>
                          <a:spcPct val="50000"/>
                        </a:lnSpc>
                        <a:spcAft>
                          <a:spcPts val="0"/>
                        </a:spcAft>
                      </a:pPr>
                      <a:r>
                        <a:rPr lang="en-US" sz="1000" dirty="0">
                          <a:solidFill>
                            <a:srgbClr val="000000"/>
                          </a:solidFill>
                          <a:effectLst/>
                          <a:latin typeface="Garamond"/>
                          <a:ea typeface="PMingLiU"/>
                          <a:cs typeface="Arial"/>
                        </a:rPr>
                        <a:t>Criteria 1. Understand user Needs</a:t>
                      </a:r>
                      <a:endParaRPr lang="en-GB" sz="1100" dirty="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dirty="0">
                          <a:solidFill>
                            <a:srgbClr val="000000"/>
                          </a:solidFill>
                          <a:effectLst/>
                          <a:latin typeface="Garamond"/>
                          <a:ea typeface="PMingLiU"/>
                          <a:cs typeface="Arial"/>
                        </a:rPr>
                        <a:t>18</a:t>
                      </a:r>
                      <a:endParaRPr lang="en-GB" sz="1100" dirty="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dirty="0">
                          <a:solidFill>
                            <a:srgbClr val="000000"/>
                          </a:solidFill>
                          <a:effectLst/>
                          <a:latin typeface="Garamond"/>
                          <a:ea typeface="PMingLiU"/>
                          <a:cs typeface="Arial"/>
                        </a:rPr>
                        <a:t>86</a:t>
                      </a:r>
                      <a:endParaRPr lang="en-GB" sz="1100" dirty="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64127">
                <a:tc>
                  <a:txBody>
                    <a:bodyPr/>
                    <a:lstStyle/>
                    <a:p>
                      <a:pPr>
                        <a:lnSpc>
                          <a:spcPct val="50000"/>
                        </a:lnSpc>
                        <a:spcAft>
                          <a:spcPts val="0"/>
                        </a:spcAft>
                      </a:pPr>
                      <a:r>
                        <a:rPr lang="en-US" sz="1000" dirty="0">
                          <a:solidFill>
                            <a:srgbClr val="000000"/>
                          </a:solidFill>
                          <a:effectLst/>
                          <a:latin typeface="Garamond"/>
                          <a:ea typeface="PMingLiU"/>
                          <a:cs typeface="Arial"/>
                        </a:rPr>
                        <a:t>Criteria 12</a:t>
                      </a:r>
                      <a:r>
                        <a:rPr lang="en-US" sz="1000" dirty="0" smtClean="0">
                          <a:solidFill>
                            <a:srgbClr val="000000"/>
                          </a:solidFill>
                          <a:effectLst/>
                          <a:latin typeface="Garamond"/>
                          <a:ea typeface="PMingLiU"/>
                          <a:cs typeface="Arial"/>
                        </a:rPr>
                        <a:t>. Make </a:t>
                      </a:r>
                      <a:r>
                        <a:rPr lang="en-US" sz="1000" dirty="0">
                          <a:solidFill>
                            <a:srgbClr val="000000"/>
                          </a:solidFill>
                          <a:effectLst/>
                          <a:latin typeface="Garamond"/>
                          <a:ea typeface="PMingLiU"/>
                          <a:cs typeface="Arial"/>
                        </a:rPr>
                        <a:t>sure users succeed first time</a:t>
                      </a:r>
                      <a:endParaRPr lang="en-GB" sz="1100" dirty="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17</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81</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290583">
                <a:tc>
                  <a:txBody>
                    <a:bodyPr/>
                    <a:lstStyle/>
                    <a:p>
                      <a:pPr>
                        <a:lnSpc>
                          <a:spcPct val="50000"/>
                        </a:lnSpc>
                        <a:spcAft>
                          <a:spcPts val="0"/>
                        </a:spcAft>
                      </a:pPr>
                      <a:r>
                        <a:rPr lang="en-US" sz="1000">
                          <a:solidFill>
                            <a:srgbClr val="000000"/>
                          </a:solidFill>
                          <a:effectLst/>
                          <a:latin typeface="Garamond"/>
                          <a:ea typeface="PMingLiU"/>
                          <a:cs typeface="Arial"/>
                        </a:rPr>
                        <a:t>Criteria 3. Have a multidisciplinary team</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15</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71</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326300">
                <a:tc>
                  <a:txBody>
                    <a:bodyPr/>
                    <a:lstStyle/>
                    <a:p>
                      <a:pPr>
                        <a:lnSpc>
                          <a:spcPct val="50000"/>
                        </a:lnSpc>
                        <a:spcAft>
                          <a:spcPts val="0"/>
                        </a:spcAft>
                      </a:pPr>
                      <a:r>
                        <a:rPr lang="en-US" sz="1000">
                          <a:solidFill>
                            <a:srgbClr val="000000"/>
                          </a:solidFill>
                          <a:effectLst/>
                          <a:latin typeface="Garamond"/>
                          <a:ea typeface="PMingLiU"/>
                          <a:cs typeface="Arial"/>
                        </a:rPr>
                        <a:t>Criteria 2. Do ongoing research</a:t>
                      </a:r>
                      <a:endParaRPr lang="en-GB" sz="110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12</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57</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r h="309985">
                <a:tc>
                  <a:txBody>
                    <a:bodyPr/>
                    <a:lstStyle/>
                    <a:p>
                      <a:pPr>
                        <a:lnSpc>
                          <a:spcPct val="50000"/>
                        </a:lnSpc>
                        <a:spcAft>
                          <a:spcPts val="0"/>
                        </a:spcAft>
                      </a:pPr>
                      <a:r>
                        <a:rPr lang="en-US" sz="1000" dirty="0">
                          <a:solidFill>
                            <a:srgbClr val="000000"/>
                          </a:solidFill>
                          <a:effectLst/>
                          <a:latin typeface="Garamond"/>
                          <a:ea typeface="PMingLiU"/>
                          <a:cs typeface="Arial"/>
                        </a:rPr>
                        <a:t>Criteria 6. Evaluate tools and systems</a:t>
                      </a:r>
                      <a:endParaRPr lang="en-GB" sz="1100" dirty="0">
                        <a:effectLst/>
                        <a:latin typeface="Calibri"/>
                        <a:ea typeface="新細明體"/>
                        <a:cs typeface="Times New Roman"/>
                      </a:endParaRPr>
                    </a:p>
                  </a:txBody>
                  <a:tcPr marL="17780" marR="17780" marT="0" marB="0" anchor="b">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a:solidFill>
                            <a:srgbClr val="000000"/>
                          </a:solidFill>
                          <a:effectLst/>
                          <a:latin typeface="Garamond"/>
                          <a:ea typeface="PMingLiU"/>
                          <a:cs typeface="Arial"/>
                        </a:rPr>
                        <a:t>7</a:t>
                      </a:r>
                      <a:endParaRPr lang="en-GB" sz="110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r">
                        <a:lnSpc>
                          <a:spcPct val="50000"/>
                        </a:lnSpc>
                        <a:spcAft>
                          <a:spcPts val="0"/>
                        </a:spcAft>
                      </a:pPr>
                      <a:r>
                        <a:rPr lang="en-US" sz="1000" dirty="0">
                          <a:solidFill>
                            <a:srgbClr val="000000"/>
                          </a:solidFill>
                          <a:effectLst/>
                          <a:latin typeface="Garamond"/>
                          <a:ea typeface="PMingLiU"/>
                          <a:cs typeface="Arial"/>
                        </a:rPr>
                        <a:t>33</a:t>
                      </a:r>
                      <a:endParaRPr lang="en-GB" sz="1100" dirty="0">
                        <a:effectLst/>
                        <a:latin typeface="Calibri"/>
                        <a:ea typeface="新細明體"/>
                        <a:cs typeface="Times New Roman"/>
                      </a:endParaRPr>
                    </a:p>
                  </a:txBody>
                  <a:tcPr marL="17780" marR="17780" marT="0" marB="0" anchor="b">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r>
            </a:tbl>
          </a:graphicData>
        </a:graphic>
      </p:graphicFrame>
      <p:grpSp>
        <p:nvGrpSpPr>
          <p:cNvPr id="17" name="Group 16"/>
          <p:cNvGrpSpPr/>
          <p:nvPr/>
        </p:nvGrpSpPr>
        <p:grpSpPr>
          <a:xfrm>
            <a:off x="6475287" y="4304348"/>
            <a:ext cx="311464" cy="640036"/>
            <a:chOff x="6475287" y="4304348"/>
            <a:chExt cx="311464" cy="640036"/>
          </a:xfrm>
        </p:grpSpPr>
        <p:sp>
          <p:nvSpPr>
            <p:cNvPr id="12" name="Shape 842"/>
            <p:cNvSpPr/>
            <p:nvPr/>
          </p:nvSpPr>
          <p:spPr>
            <a:xfrm>
              <a:off x="6478065" y="4304348"/>
              <a:ext cx="308686" cy="30870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44"/>
            <p:cNvSpPr/>
            <p:nvPr/>
          </p:nvSpPr>
          <p:spPr>
            <a:xfrm>
              <a:off x="6475287" y="4632901"/>
              <a:ext cx="311464" cy="311483"/>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 name="Group 15"/>
          <p:cNvGrpSpPr/>
          <p:nvPr/>
        </p:nvGrpSpPr>
        <p:grpSpPr>
          <a:xfrm>
            <a:off x="6454955" y="3120174"/>
            <a:ext cx="331796" cy="661712"/>
            <a:chOff x="6454955" y="3120174"/>
            <a:chExt cx="331796" cy="661712"/>
          </a:xfrm>
        </p:grpSpPr>
        <p:sp>
          <p:nvSpPr>
            <p:cNvPr id="13" name="Shape 844"/>
            <p:cNvSpPr/>
            <p:nvPr/>
          </p:nvSpPr>
          <p:spPr>
            <a:xfrm>
              <a:off x="6475287" y="3470403"/>
              <a:ext cx="311464" cy="311483"/>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42"/>
            <p:cNvSpPr/>
            <p:nvPr/>
          </p:nvSpPr>
          <p:spPr>
            <a:xfrm>
              <a:off x="6454955" y="3120174"/>
              <a:ext cx="308686" cy="30870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16636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
        <p:nvSpPr>
          <p:cNvPr id="3" name="Shape 316"/>
          <p:cNvSpPr txBox="1">
            <a:spLocks/>
          </p:cNvSpPr>
          <p:nvPr/>
        </p:nvSpPr>
        <p:spPr>
          <a:xfrm>
            <a:off x="457199" y="196905"/>
            <a:ext cx="4255911"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r>
              <a:rPr lang="en-GB" dirty="0" smtClean="0">
                <a:solidFill>
                  <a:schemeClr val="bg1"/>
                </a:solidFill>
              </a:rPr>
              <a:t>USER TYPOLOGIES</a:t>
            </a:r>
            <a:endParaRPr lang="en" dirty="0">
              <a:solidFill>
                <a:schemeClr val="bg1"/>
              </a:solidFill>
            </a:endParaRPr>
          </a:p>
        </p:txBody>
      </p:sp>
      <p:grpSp>
        <p:nvGrpSpPr>
          <p:cNvPr id="9" name="Group 8"/>
          <p:cNvGrpSpPr/>
          <p:nvPr/>
        </p:nvGrpSpPr>
        <p:grpSpPr>
          <a:xfrm>
            <a:off x="492666" y="1153626"/>
            <a:ext cx="7748223" cy="2741038"/>
            <a:chOff x="492666" y="1153626"/>
            <a:chExt cx="7748223" cy="2741038"/>
          </a:xfrm>
        </p:grpSpPr>
        <p:sp>
          <p:nvSpPr>
            <p:cNvPr id="4" name="Shape 317"/>
            <p:cNvSpPr txBox="1">
              <a:spLocks/>
            </p:cNvSpPr>
            <p:nvPr/>
          </p:nvSpPr>
          <p:spPr>
            <a:xfrm>
              <a:off x="492666" y="1153626"/>
              <a:ext cx="7247467" cy="18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marL="0" indent="0">
                <a:buNone/>
              </a:pPr>
              <a:r>
                <a:rPr lang="en-US" altLang="zh-TW" sz="1800" dirty="0"/>
                <a:t>GDS User-Scale forms a cross-government benchmark against which services are assessed and against which the accessibility and complexity of an online service is evaluated.</a:t>
              </a:r>
              <a:r>
                <a:rPr lang="en-GB" altLang="zh-TW" sz="1800" dirty="0"/>
                <a:t> </a:t>
              </a:r>
              <a:endParaRPr lang="en" sz="1800" dirty="0"/>
            </a:p>
          </p:txBody>
        </p:sp>
        <p:pic>
          <p:nvPicPr>
            <p:cNvPr id="5" name="Picture 4" descr="Description: Macintosh HD:Users:Cat:Dropbox:Screenshots:Screenshot 2018-03-12 11.12.38.png"/>
            <p:cNvPicPr/>
            <p:nvPr/>
          </p:nvPicPr>
          <p:blipFill>
            <a:blip r:embed="rId2">
              <a:extLst>
                <a:ext uri="{28A0092B-C50C-407E-A947-70E740481C1C}">
                  <a14:useLocalDpi xmlns:a14="http://schemas.microsoft.com/office/drawing/2010/main" val="0"/>
                </a:ext>
              </a:extLst>
            </a:blip>
            <a:srcRect/>
            <a:stretch>
              <a:fillRect/>
            </a:stretch>
          </p:blipFill>
          <p:spPr bwMode="auto">
            <a:xfrm>
              <a:off x="804334" y="2675105"/>
              <a:ext cx="7436555" cy="1219559"/>
            </a:xfrm>
            <a:prstGeom prst="rect">
              <a:avLst/>
            </a:prstGeom>
            <a:noFill/>
            <a:ln>
              <a:noFill/>
            </a:ln>
          </p:spPr>
        </p:pic>
      </p:grpSp>
      <p:grpSp>
        <p:nvGrpSpPr>
          <p:cNvPr id="8" name="Group 7"/>
          <p:cNvGrpSpPr/>
          <p:nvPr/>
        </p:nvGrpSpPr>
        <p:grpSpPr>
          <a:xfrm>
            <a:off x="1202265" y="1848046"/>
            <a:ext cx="7259919" cy="3189293"/>
            <a:chOff x="1076924" y="2065326"/>
            <a:chExt cx="7259919" cy="3189293"/>
          </a:xfrm>
        </p:grpSpPr>
        <p:pic>
          <p:nvPicPr>
            <p:cNvPr id="6" name="Picture 5" descr="Description: Macintosh HD:Users:Cat:Dropbox:Screenshots:Screenshot 2018-03-12 17.44.25.png"/>
            <p:cNvPicPr/>
            <p:nvPr/>
          </p:nvPicPr>
          <p:blipFill>
            <a:blip r:embed="rId3">
              <a:extLst>
                <a:ext uri="{28A0092B-C50C-407E-A947-70E740481C1C}">
                  <a14:useLocalDpi xmlns:a14="http://schemas.microsoft.com/office/drawing/2010/main" val="0"/>
                </a:ext>
              </a:extLst>
            </a:blip>
            <a:srcRect/>
            <a:stretch>
              <a:fillRect/>
            </a:stretch>
          </p:blipFill>
          <p:spPr bwMode="auto">
            <a:xfrm>
              <a:off x="1076924" y="2065326"/>
              <a:ext cx="7008742" cy="1484278"/>
            </a:xfrm>
            <a:prstGeom prst="rect">
              <a:avLst/>
            </a:prstGeom>
            <a:noFill/>
            <a:ln>
              <a:noFill/>
            </a:ln>
          </p:spPr>
        </p:pic>
        <p:sp>
          <p:nvSpPr>
            <p:cNvPr id="7" name="Shape 317"/>
            <p:cNvSpPr txBox="1">
              <a:spLocks/>
            </p:cNvSpPr>
            <p:nvPr/>
          </p:nvSpPr>
          <p:spPr>
            <a:xfrm>
              <a:off x="1089376" y="3431219"/>
              <a:ext cx="7247467" cy="182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marL="0" indent="0">
                <a:buNone/>
              </a:pPr>
              <a:r>
                <a:rPr lang="en-GB" altLang="zh-TW" sz="1800" dirty="0" smtClean="0">
                  <a:solidFill>
                    <a:srgbClr val="FFFFFF"/>
                  </a:solidFill>
                </a:rPr>
                <a:t>MOJ Customer Segmentation</a:t>
              </a:r>
              <a:endParaRPr lang="en" sz="1800" dirty="0">
                <a:solidFill>
                  <a:srgbClr val="FFFFFF"/>
                </a:solidFill>
              </a:endParaRPr>
            </a:p>
          </p:txBody>
        </p:sp>
      </p:grpSp>
    </p:spTree>
    <p:extLst>
      <p:ext uri="{BB962C8B-B14F-4D97-AF65-F5344CB8AC3E}">
        <p14:creationId xmlns:p14="http://schemas.microsoft.com/office/powerpoint/2010/main" val="2066820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sp>
        <p:nvSpPr>
          <p:cNvPr id="4" name="Title 3"/>
          <p:cNvSpPr>
            <a:spLocks noGrp="1"/>
          </p:cNvSpPr>
          <p:nvPr>
            <p:ph type="title"/>
          </p:nvPr>
        </p:nvSpPr>
        <p:spPr>
          <a:xfrm>
            <a:off x="457200" y="158275"/>
            <a:ext cx="5138700" cy="857400"/>
          </a:xfrm>
        </p:spPr>
        <p:txBody>
          <a:bodyPr/>
          <a:lstStyle/>
          <a:p>
            <a:r>
              <a:rPr kumimoji="1" lang="en-GB" altLang="zh-TW" dirty="0" smtClean="0"/>
              <a:t>GDS GRADING</a:t>
            </a:r>
            <a:endParaRPr kumimoji="1" lang="zh-TW" altLang="en-US" dirty="0"/>
          </a:p>
        </p:txBody>
      </p:sp>
      <p:sp>
        <p:nvSpPr>
          <p:cNvPr id="6" name="Text Placeholder 5"/>
          <p:cNvSpPr>
            <a:spLocks noGrp="1"/>
          </p:cNvSpPr>
          <p:nvPr>
            <p:ph type="body" idx="1"/>
          </p:nvPr>
        </p:nvSpPr>
        <p:spPr>
          <a:xfrm>
            <a:off x="6264986" y="1015674"/>
            <a:ext cx="2348037" cy="3688025"/>
          </a:xfrm>
        </p:spPr>
        <p:txBody>
          <a:bodyPr anchor="t"/>
          <a:lstStyle/>
          <a:p>
            <a:pPr marL="514350" indent="-285750">
              <a:buFont typeface="Arial"/>
              <a:buChar char="•"/>
            </a:pPr>
            <a:endParaRPr kumimoji="1" lang="en-GB" altLang="zh-TW" sz="1600" dirty="0" smtClean="0"/>
          </a:p>
          <a:p>
            <a:pPr marL="228600" indent="0"/>
            <a:endParaRPr kumimoji="1" lang="en-GB" altLang="zh-TW" sz="1600" dirty="0"/>
          </a:p>
          <a:p>
            <a:pPr marL="228600" indent="0" algn="ctr"/>
            <a:endParaRPr lang="en-US" altLang="zh-TW" sz="1600" i="1" dirty="0" smtClean="0"/>
          </a:p>
          <a:p>
            <a:pPr marL="228600" indent="0" algn="ctr"/>
            <a:r>
              <a:rPr lang="en-US" altLang="zh-TW" sz="1400" b="1" dirty="0" smtClean="0">
                <a:solidFill>
                  <a:srgbClr val="000000"/>
                </a:solidFill>
              </a:rPr>
              <a:t>Across </a:t>
            </a:r>
            <a:r>
              <a:rPr lang="en-US" altLang="zh-TW" sz="1400" b="1" dirty="0">
                <a:solidFill>
                  <a:srgbClr val="000000"/>
                </a:solidFill>
              </a:rPr>
              <a:t>all 23 exemplar services evaluated, none were classified as requiring ‘expertise’ </a:t>
            </a:r>
            <a:r>
              <a:rPr lang="en-US" altLang="zh-TW" sz="1400" b="1" dirty="0" smtClean="0">
                <a:solidFill>
                  <a:srgbClr val="000000"/>
                </a:solidFill>
              </a:rPr>
              <a:t>= 9</a:t>
            </a:r>
            <a:r>
              <a:rPr lang="en-US" altLang="zh-TW" sz="1600" i="1" dirty="0" smtClean="0">
                <a:solidFill>
                  <a:srgbClr val="000000"/>
                </a:solidFill>
              </a:rPr>
              <a:t>.</a:t>
            </a:r>
            <a:r>
              <a:rPr lang="en-GB" altLang="zh-TW" sz="1600" i="1" dirty="0" smtClean="0">
                <a:solidFill>
                  <a:srgbClr val="000000"/>
                </a:solidFill>
              </a:rPr>
              <a:t> </a:t>
            </a:r>
            <a:endParaRPr kumimoji="1" lang="zh-TW" altLang="en-US" sz="1600" i="1" dirty="0">
              <a:solidFill>
                <a:srgbClr val="000000"/>
              </a:solidFill>
            </a:endParaRPr>
          </a:p>
        </p:txBody>
      </p:sp>
      <p:graphicFrame>
        <p:nvGraphicFramePr>
          <p:cNvPr id="7" name="Shape 357"/>
          <p:cNvGraphicFramePr/>
          <p:nvPr>
            <p:extLst>
              <p:ext uri="{D42A27DB-BD31-4B8C-83A1-F6EECF244321}">
                <p14:modId xmlns:p14="http://schemas.microsoft.com/office/powerpoint/2010/main" val="2341783800"/>
              </p:ext>
            </p:extLst>
          </p:nvPr>
        </p:nvGraphicFramePr>
        <p:xfrm>
          <a:off x="283206" y="1326119"/>
          <a:ext cx="5572905" cy="3020103"/>
        </p:xfrm>
        <a:graphic>
          <a:graphicData uri="http://schemas.openxmlformats.org/drawingml/2006/table">
            <a:tbl>
              <a:tblPr>
                <a:noFill/>
                <a:tableStyleId>{10EC7A81-BF88-4216-B49F-2F9CEBC4DC34}</a:tableStyleId>
              </a:tblPr>
              <a:tblGrid>
                <a:gridCol w="888016"/>
                <a:gridCol w="1213556"/>
                <a:gridCol w="1312333"/>
                <a:gridCol w="1072445"/>
                <a:gridCol w="1086555"/>
              </a:tblGrid>
              <a:tr h="465992">
                <a:tc>
                  <a:txBody>
                    <a:bodyPr/>
                    <a:lstStyle/>
                    <a:p>
                      <a:pPr>
                        <a:lnSpc>
                          <a:spcPct val="115000"/>
                        </a:lnSpc>
                        <a:spcAft>
                          <a:spcPts val="0"/>
                        </a:spcAft>
                      </a:pPr>
                      <a:r>
                        <a:rPr lang="en-GB" sz="1200" b="1" dirty="0">
                          <a:solidFill>
                            <a:srgbClr val="000000"/>
                          </a:solidFill>
                          <a:effectLst/>
                          <a:latin typeface="Garamond"/>
                          <a:ea typeface="Times New Roman"/>
                          <a:cs typeface="Times New Roman"/>
                        </a:rPr>
                        <a:t> </a:t>
                      </a:r>
                      <a:endParaRPr lang="en-GB" sz="1200" dirty="0">
                        <a:solidFill>
                          <a:srgbClr val="000000"/>
                        </a:solidFill>
                        <a:effectLst/>
                        <a:latin typeface="Calibri"/>
                        <a:ea typeface="新細明體"/>
                        <a:cs typeface="Times New Roman"/>
                      </a:endParaRPr>
                    </a:p>
                  </a:txBody>
                  <a:tcPr marL="68580" marR="68580" marT="0" marB="0">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ctr">
                        <a:lnSpc>
                          <a:spcPct val="115000"/>
                        </a:lnSpc>
                        <a:spcAft>
                          <a:spcPts val="0"/>
                        </a:spcAft>
                      </a:pPr>
                      <a:r>
                        <a:rPr lang="en-GB" sz="1200" b="1">
                          <a:solidFill>
                            <a:srgbClr val="000000"/>
                          </a:solidFill>
                          <a:effectLst/>
                          <a:latin typeface="Garamond"/>
                          <a:ea typeface="Times New Roman"/>
                          <a:cs typeface="Times New Roman"/>
                        </a:rPr>
                        <a:t>Civil Claims</a:t>
                      </a:r>
                      <a:endParaRPr lang="en-GB" sz="1200">
                        <a:solidFill>
                          <a:srgbClr val="000000"/>
                        </a:solidFill>
                        <a:effectLst/>
                        <a:latin typeface="Calibri"/>
                        <a:ea typeface="新細明體"/>
                        <a:cs typeface="Times New Roman"/>
                      </a:endParaRPr>
                    </a:p>
                  </a:txBody>
                  <a:tcPr marL="68580" marR="68580" marT="0" marB="0">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ctr">
                        <a:lnSpc>
                          <a:spcPct val="115000"/>
                        </a:lnSpc>
                        <a:spcAft>
                          <a:spcPts val="0"/>
                        </a:spcAft>
                      </a:pPr>
                      <a:r>
                        <a:rPr lang="en-GB" sz="1200" b="1" dirty="0">
                          <a:solidFill>
                            <a:srgbClr val="000000"/>
                          </a:solidFill>
                          <a:effectLst/>
                          <a:latin typeface="Garamond"/>
                          <a:ea typeface="Times New Roman"/>
                          <a:cs typeface="Times New Roman"/>
                        </a:rPr>
                        <a:t>Employment Tribunal</a:t>
                      </a:r>
                      <a:endParaRPr lang="en-GB" sz="1200" dirty="0">
                        <a:solidFill>
                          <a:srgbClr val="000000"/>
                        </a:solidFill>
                        <a:effectLst/>
                        <a:latin typeface="Calibri"/>
                        <a:ea typeface="新細明體"/>
                        <a:cs typeface="Times New Roman"/>
                      </a:endParaRPr>
                    </a:p>
                  </a:txBody>
                  <a:tcPr marL="68580" marR="68580" marT="0" marB="0">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ctr">
                        <a:lnSpc>
                          <a:spcPct val="115000"/>
                        </a:lnSpc>
                        <a:spcAft>
                          <a:spcPts val="0"/>
                        </a:spcAft>
                      </a:pPr>
                      <a:r>
                        <a:rPr lang="en-GB" sz="1200" b="1">
                          <a:solidFill>
                            <a:srgbClr val="000000"/>
                          </a:solidFill>
                          <a:effectLst/>
                          <a:latin typeface="Garamond"/>
                          <a:ea typeface="Times New Roman"/>
                          <a:cs typeface="Times New Roman"/>
                        </a:rPr>
                        <a:t>Prison Booking</a:t>
                      </a:r>
                      <a:endParaRPr lang="en-GB" sz="1200">
                        <a:solidFill>
                          <a:srgbClr val="000000"/>
                        </a:solidFill>
                        <a:effectLst/>
                        <a:latin typeface="Calibri"/>
                        <a:ea typeface="新細明體"/>
                        <a:cs typeface="Times New Roman"/>
                      </a:endParaRPr>
                    </a:p>
                  </a:txBody>
                  <a:tcPr marL="68580" marR="68580" marT="0" marB="0">
                    <a:lnL w="9525" cap="flat" cmpd="sng">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gn="ctr">
                        <a:lnSpc>
                          <a:spcPct val="115000"/>
                        </a:lnSpc>
                        <a:spcAft>
                          <a:spcPts val="0"/>
                        </a:spcAft>
                      </a:pPr>
                      <a:r>
                        <a:rPr lang="en-GB" sz="1200" b="1" dirty="0">
                          <a:solidFill>
                            <a:srgbClr val="000000"/>
                          </a:solidFill>
                          <a:effectLst/>
                          <a:latin typeface="Garamond"/>
                          <a:ea typeface="Times New Roman"/>
                          <a:cs typeface="Times New Roman"/>
                        </a:rPr>
                        <a:t>Lasting P.O.A</a:t>
                      </a:r>
                      <a:endParaRPr lang="en-GB" sz="1200" dirty="0">
                        <a:solidFill>
                          <a:srgbClr val="000000"/>
                        </a:solidFill>
                        <a:effectLst/>
                        <a:latin typeface="Calibri"/>
                        <a:ea typeface="新細明體"/>
                        <a:cs typeface="Times New Roman"/>
                      </a:endParaRPr>
                    </a:p>
                  </a:txBody>
                  <a:tcPr marL="68580" marR="68580" marT="0" marB="0">
                    <a:lnL w="9525" cap="flat" cmpd="sng">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28575" cap="flat" cmpd="sng">
                      <a:solidFill>
                        <a:srgbClr val="A5B0FE"/>
                      </a:solidFill>
                      <a:prstDash val="solid"/>
                      <a:round/>
                      <a:headEnd type="none" w="sm" len="sm"/>
                      <a:tailEnd type="none" w="sm" len="sm"/>
                    </a:lnT>
                    <a:lnB w="9525" cap="flat" cmpd="sng" algn="ctr">
                      <a:solidFill>
                        <a:srgbClr val="A5B0FE"/>
                      </a:solidFill>
                      <a:prstDash val="solid"/>
                      <a:round/>
                      <a:headEnd type="none" w="sm" len="sm"/>
                      <a:tailEnd type="none" w="sm" len="sm"/>
                    </a:lnB>
                  </a:tcPr>
                </a:tc>
              </a:tr>
              <a:tr h="317748">
                <a:tc>
                  <a:txBody>
                    <a:bodyPr/>
                    <a:lstStyle/>
                    <a:p>
                      <a:pPr>
                        <a:lnSpc>
                          <a:spcPct val="115000"/>
                        </a:lnSpc>
                        <a:spcAft>
                          <a:spcPts val="0"/>
                        </a:spcAft>
                      </a:pPr>
                      <a:r>
                        <a:rPr lang="en-GB" sz="1200" b="1" dirty="0">
                          <a:effectLst/>
                          <a:latin typeface="Garamond"/>
                          <a:ea typeface="Times New Roman"/>
                          <a:cs typeface="Times New Roman"/>
                        </a:rPr>
                        <a:t>Rating</a:t>
                      </a:r>
                      <a:endParaRPr lang="en-GB" sz="1200" dirty="0">
                        <a:effectLst/>
                        <a:latin typeface="Calibri"/>
                        <a:ea typeface="新細明體"/>
                        <a:cs typeface="Times New Roman"/>
                      </a:endParaRPr>
                    </a:p>
                  </a:txBody>
                  <a:tcPr marL="68580" marR="68580" marT="0" marB="0">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solidFill>
                            <a:srgbClr val="0B0C0C"/>
                          </a:solidFill>
                          <a:effectLst/>
                          <a:latin typeface="Garamond"/>
                          <a:ea typeface="Times New Roman"/>
                          <a:cs typeface="Arial"/>
                        </a:rPr>
                        <a:t>8 </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solidFill>
                            <a:srgbClr val="0B0C0C"/>
                          </a:solidFill>
                          <a:effectLst/>
                          <a:latin typeface="Garamond"/>
                          <a:ea typeface="Times New Roman"/>
                          <a:cs typeface="Arial"/>
                        </a:rPr>
                        <a:t>8 </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effectLst/>
                          <a:latin typeface="Garamond"/>
                          <a:ea typeface="Times New Roman"/>
                          <a:cs typeface="Times New Roman"/>
                        </a:rPr>
                        <a:t>7</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effectLst/>
                          <a:latin typeface="Garamond"/>
                          <a:ea typeface="Times New Roman"/>
                          <a:cs typeface="Times New Roman"/>
                        </a:rPr>
                        <a:t>8</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lgn="ctr">
                      <a:solidFill>
                        <a:srgbClr val="A5B0FE"/>
                      </a:solidFill>
                      <a:prstDash val="solid"/>
                      <a:round/>
                      <a:headEnd type="none" w="sm" len="sm"/>
                      <a:tailEnd type="none" w="sm" len="sm"/>
                    </a:lnB>
                  </a:tcPr>
                </a:tc>
              </a:tr>
              <a:tr h="1220363">
                <a:tc>
                  <a:txBody>
                    <a:bodyPr/>
                    <a:lstStyle/>
                    <a:p>
                      <a:pPr>
                        <a:lnSpc>
                          <a:spcPct val="115000"/>
                        </a:lnSpc>
                        <a:spcAft>
                          <a:spcPts val="0"/>
                        </a:spcAft>
                      </a:pPr>
                      <a:r>
                        <a:rPr lang="en-GB" sz="1200" b="1" dirty="0">
                          <a:effectLst/>
                          <a:latin typeface="Garamond"/>
                          <a:ea typeface="Times New Roman"/>
                          <a:cs typeface="Times New Roman"/>
                        </a:rPr>
                        <a:t>User</a:t>
                      </a:r>
                      <a:endParaRPr lang="en-GB" sz="1200" dirty="0">
                        <a:effectLst/>
                        <a:latin typeface="Calibri"/>
                        <a:ea typeface="新細明體"/>
                        <a:cs typeface="Times New Roman"/>
                      </a:endParaRPr>
                    </a:p>
                  </a:txBody>
                  <a:tcPr marL="68580" marR="68580" marT="0" marB="0">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dirty="0">
                          <a:solidFill>
                            <a:srgbClr val="0B0C0C"/>
                          </a:solidFill>
                          <a:effectLst/>
                          <a:latin typeface="Garamond"/>
                          <a:ea typeface="Times New Roman"/>
                          <a:cs typeface="Arial"/>
                        </a:rPr>
                        <a:t>Someone acting as a landlord or on their behalf wishing to evict tenants</a:t>
                      </a:r>
                      <a:endParaRPr lang="en-GB" sz="1200" dirty="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solidFill>
                            <a:srgbClr val="0B0C0C"/>
                          </a:solidFill>
                          <a:effectLst/>
                          <a:latin typeface="Garamond"/>
                          <a:ea typeface="Times New Roman"/>
                          <a:cs typeface="Arial"/>
                        </a:rPr>
                        <a:t>Someone taking an employer to a employment related tribunal</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solidFill>
                            <a:srgbClr val="0B0C0C"/>
                          </a:solidFill>
                          <a:effectLst/>
                          <a:latin typeface="Garamond"/>
                          <a:ea typeface="Times New Roman"/>
                          <a:cs typeface="Arial"/>
                        </a:rPr>
                        <a:t>Someone visiting a prisoner</a:t>
                      </a:r>
                      <a:endParaRPr lang="en-GB" sz="1200">
                        <a:effectLst/>
                        <a:latin typeface="Calibri"/>
                        <a:ea typeface="新細明體"/>
                        <a:cs typeface="Times New Roman"/>
                      </a:endParaRPr>
                    </a:p>
                    <a:p>
                      <a:pPr>
                        <a:lnSpc>
                          <a:spcPct val="115000"/>
                        </a:lnSpc>
                        <a:spcAft>
                          <a:spcPts val="0"/>
                        </a:spcAft>
                      </a:pPr>
                      <a:r>
                        <a:rPr lang="en-GB" sz="1200">
                          <a:effectLst/>
                          <a:latin typeface="Garamond"/>
                          <a:ea typeface="Times New Roman"/>
                          <a:cs typeface="Times New Roman"/>
                        </a:rPr>
                        <a:t> </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solidFill>
                            <a:srgbClr val="0B0C0C"/>
                          </a:solidFill>
                          <a:effectLst/>
                          <a:latin typeface="Garamond"/>
                          <a:ea typeface="Times New Roman"/>
                          <a:cs typeface="Arial"/>
                        </a:rPr>
                        <a:t>Someone making a lasting power of attorney application</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lgn="ctr">
                      <a:solidFill>
                        <a:srgbClr val="A5B0FE"/>
                      </a:solidFill>
                      <a:prstDash val="solid"/>
                      <a:round/>
                      <a:headEnd type="none" w="sm" len="sm"/>
                      <a:tailEnd type="none" w="sm" len="sm"/>
                    </a:lnB>
                  </a:tcPr>
                </a:tc>
              </a:tr>
              <a:tr h="1016000">
                <a:tc>
                  <a:txBody>
                    <a:bodyPr/>
                    <a:lstStyle/>
                    <a:p>
                      <a:pPr>
                        <a:lnSpc>
                          <a:spcPct val="115000"/>
                        </a:lnSpc>
                        <a:spcAft>
                          <a:spcPts val="0"/>
                        </a:spcAft>
                      </a:pPr>
                      <a:r>
                        <a:rPr lang="en-GB" sz="1200" b="1" dirty="0">
                          <a:effectLst/>
                          <a:latin typeface="Garamond"/>
                          <a:ea typeface="Times New Roman"/>
                          <a:cs typeface="Times New Roman"/>
                        </a:rPr>
                        <a:t>Specialist Knowledge</a:t>
                      </a:r>
                      <a:endParaRPr lang="en-GB" sz="1200" dirty="0">
                        <a:effectLst/>
                        <a:latin typeface="Calibri"/>
                        <a:ea typeface="新細明體"/>
                        <a:cs typeface="Times New Roman"/>
                      </a:endParaRPr>
                    </a:p>
                  </a:txBody>
                  <a:tcPr marL="68580" marR="68580" marT="0" marB="0">
                    <a:lnL w="9525" cap="flat" cmpd="sng">
                      <a:solidFill>
                        <a:srgbClr val="A5B0FE"/>
                      </a:solidFill>
                      <a:prstDash val="solid"/>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dirty="0">
                          <a:solidFill>
                            <a:srgbClr val="0B0C0C"/>
                          </a:solidFill>
                          <a:effectLst/>
                          <a:latin typeface="Garamond"/>
                          <a:ea typeface="Times New Roman"/>
                          <a:cs typeface="Arial"/>
                        </a:rPr>
                        <a:t>Some legal knowledge beneficial, not essential</a:t>
                      </a:r>
                      <a:endParaRPr lang="en-GB" sz="1200" dirty="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dirty="0">
                          <a:solidFill>
                            <a:srgbClr val="0B0C0C"/>
                          </a:solidFill>
                          <a:effectLst/>
                          <a:latin typeface="Garamond"/>
                          <a:ea typeface="Times New Roman"/>
                          <a:cs typeface="Arial"/>
                        </a:rPr>
                        <a:t>Some legal knowledge beneficial, not essential</a:t>
                      </a:r>
                      <a:endParaRPr lang="en-GB" sz="1200" dirty="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a:effectLst/>
                          <a:latin typeface="Garamond"/>
                          <a:ea typeface="Times New Roman"/>
                          <a:cs typeface="Times New Roman"/>
                        </a:rPr>
                        <a:t>None</a:t>
                      </a:r>
                      <a:endParaRPr lang="en-GB" sz="120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a:lnSpc>
                          <a:spcPct val="115000"/>
                        </a:lnSpc>
                        <a:spcAft>
                          <a:spcPts val="0"/>
                        </a:spcAft>
                      </a:pPr>
                      <a:r>
                        <a:rPr lang="en-GB" sz="1200" dirty="0">
                          <a:solidFill>
                            <a:srgbClr val="0B0C0C"/>
                          </a:solidFill>
                          <a:effectLst/>
                          <a:latin typeface="Garamond"/>
                          <a:ea typeface="Times New Roman"/>
                          <a:cs typeface="Arial"/>
                        </a:rPr>
                        <a:t>Some legal knowledge beneficial, not essential</a:t>
                      </a:r>
                      <a:endParaRPr lang="en-GB" sz="1200" dirty="0">
                        <a:effectLst/>
                        <a:latin typeface="Calibri"/>
                        <a:ea typeface="新細明體"/>
                        <a:cs typeface="Times New Roman"/>
                      </a:endParaRPr>
                    </a:p>
                  </a:txBody>
                  <a:tcPr marL="68580" marR="68580" marT="0" marB="0">
                    <a:lnL w="9525" cap="flat" cmpd="sng" algn="ctr">
                      <a:solidFill>
                        <a:srgbClr val="A5B0FE"/>
                      </a:solidFill>
                      <a:prstDash val="dash"/>
                      <a:round/>
                      <a:headEnd type="none" w="sm" len="sm"/>
                      <a:tailEnd type="none" w="sm" len="sm"/>
                    </a:lnL>
                    <a:lnR w="9525" cap="flat" cmpd="sng" algn="ctr">
                      <a:solidFill>
                        <a:srgbClr val="A5B0FE"/>
                      </a:solidFill>
                      <a:prstDash val="dash"/>
                      <a:round/>
                      <a:headEnd type="none" w="sm" len="sm"/>
                      <a:tailEnd type="none" w="sm" len="sm"/>
                    </a:lnR>
                    <a:lnT w="9525" cap="flat" cmpd="sng" algn="ctr">
                      <a:solidFill>
                        <a:srgbClr val="A5B0FE"/>
                      </a:solidFill>
                      <a:prstDash val="solid"/>
                      <a:round/>
                      <a:headEnd type="none" w="sm" len="sm"/>
                      <a:tailEnd type="none" w="sm" len="sm"/>
                    </a:lnT>
                    <a:lnB w="9525" cap="flat" cmpd="sng" algn="ctr">
                      <a:solidFill>
                        <a:srgbClr val="A5B0FE"/>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3375026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00" y="22531"/>
            <a:ext cx="5138700" cy="857400"/>
          </a:xfrm>
        </p:spPr>
        <p:txBody>
          <a:bodyPr/>
          <a:lstStyle/>
          <a:p>
            <a:r>
              <a:rPr kumimoji="1" lang="en-GB" altLang="zh-TW" dirty="0" smtClean="0"/>
              <a:t>MEASURING ADS DEMAND</a:t>
            </a:r>
            <a:endParaRPr kumimoji="1" lang="zh-TW" altLang="en-US" dirty="0"/>
          </a:p>
        </p:txBody>
      </p:sp>
      <p:sp>
        <p:nvSpPr>
          <p:cNvPr id="3" name="Text Placeholder 2"/>
          <p:cNvSpPr>
            <a:spLocks noGrp="1"/>
          </p:cNvSpPr>
          <p:nvPr>
            <p:ph type="body" idx="1"/>
          </p:nvPr>
        </p:nvSpPr>
        <p:spPr>
          <a:xfrm>
            <a:off x="457100" y="2711840"/>
            <a:ext cx="1656300" cy="447069"/>
          </a:xfrm>
          <a:ln>
            <a:noFill/>
          </a:ln>
        </p:spPr>
        <p:txBody>
          <a:bodyPr/>
          <a:lstStyle/>
          <a:p>
            <a:pPr marL="152400" indent="0">
              <a:buNone/>
            </a:pPr>
            <a:r>
              <a:rPr kumimoji="1" lang="en-GB" altLang="zh-TW" sz="1400" b="1" dirty="0" smtClean="0">
                <a:solidFill>
                  <a:srgbClr val="A5B0FD"/>
                </a:solidFill>
              </a:rPr>
              <a:t>ACCESS</a:t>
            </a:r>
            <a:endParaRPr kumimoji="1" lang="zh-TW" altLang="en-US" sz="1400" b="1" dirty="0">
              <a:solidFill>
                <a:srgbClr val="A5B0FD"/>
              </a:solidFill>
            </a:endParaRPr>
          </a:p>
        </p:txBody>
      </p:sp>
      <p:sp>
        <p:nvSpPr>
          <p:cNvPr id="4" name="Text Placeholder 3"/>
          <p:cNvSpPr>
            <a:spLocks noGrp="1"/>
          </p:cNvSpPr>
          <p:nvPr>
            <p:ph type="body" idx="2"/>
          </p:nvPr>
        </p:nvSpPr>
        <p:spPr>
          <a:xfrm>
            <a:off x="1876779" y="2711840"/>
            <a:ext cx="1741150" cy="447069"/>
          </a:xfrm>
          <a:ln>
            <a:noFill/>
          </a:ln>
        </p:spPr>
        <p:txBody>
          <a:bodyPr/>
          <a:lstStyle/>
          <a:p>
            <a:pPr marL="152400" indent="0">
              <a:buNone/>
            </a:pPr>
            <a:r>
              <a:rPr kumimoji="1" lang="en-GB" altLang="zh-TW" sz="1400" b="1" dirty="0" smtClean="0">
                <a:solidFill>
                  <a:srgbClr val="A5B0FD"/>
                </a:solidFill>
              </a:rPr>
              <a:t>WILLINGNESS</a:t>
            </a:r>
            <a:endParaRPr kumimoji="1" lang="zh-TW" altLang="en-US" sz="1400" b="1" dirty="0">
              <a:solidFill>
                <a:srgbClr val="A5B0FD"/>
              </a:solidFill>
            </a:endParaRPr>
          </a:p>
        </p:txBody>
      </p:sp>
      <p:sp>
        <p:nvSpPr>
          <p:cNvPr id="5" name="Text Placeholder 4"/>
          <p:cNvSpPr>
            <a:spLocks noGrp="1"/>
          </p:cNvSpPr>
          <p:nvPr>
            <p:ph type="body" idx="3"/>
          </p:nvPr>
        </p:nvSpPr>
        <p:spPr>
          <a:xfrm>
            <a:off x="3617929" y="2711840"/>
            <a:ext cx="1656300" cy="447069"/>
          </a:xfrm>
          <a:ln>
            <a:noFill/>
          </a:ln>
        </p:spPr>
        <p:txBody>
          <a:bodyPr/>
          <a:lstStyle/>
          <a:p>
            <a:pPr marL="152400" indent="0">
              <a:buNone/>
            </a:pPr>
            <a:r>
              <a:rPr kumimoji="1" lang="en-GB" altLang="zh-TW" sz="1400" b="1" dirty="0" smtClean="0">
                <a:solidFill>
                  <a:srgbClr val="A5B0FD"/>
                </a:solidFill>
              </a:rPr>
              <a:t>CAPABILITY</a:t>
            </a:r>
            <a:endParaRPr kumimoji="1" lang="zh-TW" altLang="en-US" sz="1400" b="1" dirty="0">
              <a:solidFill>
                <a:srgbClr val="A5B0FD"/>
              </a:solidFill>
            </a:endParaRP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sp>
        <p:nvSpPr>
          <p:cNvPr id="7" name="Rectangle 6"/>
          <p:cNvSpPr/>
          <p:nvPr/>
        </p:nvSpPr>
        <p:spPr>
          <a:xfrm>
            <a:off x="268110" y="1191491"/>
            <a:ext cx="5602111" cy="1169551"/>
          </a:xfrm>
          <a:prstGeom prst="rect">
            <a:avLst/>
          </a:prstGeom>
        </p:spPr>
        <p:txBody>
          <a:bodyPr wrap="square">
            <a:spAutoFit/>
          </a:bodyPr>
          <a:lstStyle/>
          <a:p>
            <a:pPr marL="285750" indent="-285750">
              <a:buFont typeface="Arial"/>
              <a:buChar char="•"/>
            </a:pPr>
            <a:r>
              <a:rPr lang="en-US" altLang="zh-TW" dirty="0" smtClean="0"/>
              <a:t>Need </a:t>
            </a:r>
            <a:r>
              <a:rPr lang="en-US" altLang="zh-TW" dirty="0"/>
              <a:t>is not a trivial matter to assess. </a:t>
            </a:r>
            <a:endParaRPr lang="en-US" altLang="zh-TW" dirty="0" smtClean="0"/>
          </a:p>
          <a:p>
            <a:pPr marL="285750" indent="-285750">
              <a:buFont typeface="Arial"/>
              <a:buChar char="•"/>
            </a:pPr>
            <a:endParaRPr lang="en-US" altLang="zh-TW" dirty="0" smtClean="0"/>
          </a:p>
          <a:p>
            <a:pPr marL="285750" indent="-285750">
              <a:buFont typeface="Arial"/>
              <a:buChar char="•"/>
            </a:pPr>
            <a:r>
              <a:rPr lang="en-US" altLang="zh-TW" dirty="0" smtClean="0"/>
              <a:t>Estimates </a:t>
            </a:r>
            <a:r>
              <a:rPr lang="en-US" altLang="zh-TW" dirty="0"/>
              <a:t>have tended to range considerably across services, with seemingly little consistency with regards to the measures used to determine ADS need</a:t>
            </a:r>
            <a:r>
              <a:rPr lang="en-GB" altLang="zh-TW" dirty="0"/>
              <a:t> </a:t>
            </a:r>
            <a:endParaRPr lang="zh-TW" altLang="en-US" dirty="0"/>
          </a:p>
        </p:txBody>
      </p:sp>
      <p:sp>
        <p:nvSpPr>
          <p:cNvPr id="9" name="Shape 410"/>
          <p:cNvSpPr/>
          <p:nvPr/>
        </p:nvSpPr>
        <p:spPr>
          <a:xfrm>
            <a:off x="599958" y="3389445"/>
            <a:ext cx="2103746" cy="1355210"/>
          </a:xfrm>
          <a:prstGeom prst="homePlate">
            <a:avLst>
              <a:gd name="adj" fmla="val 30129"/>
            </a:avLst>
          </a:prstGeom>
          <a:solidFill>
            <a:srgbClr val="8184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i="1" dirty="0" smtClean="0">
                <a:solidFill>
                  <a:srgbClr val="FFFFFF"/>
                </a:solidFill>
                <a:latin typeface="Barlow Light"/>
                <a:ea typeface="Barlow Light"/>
                <a:cs typeface="Barlow Light"/>
                <a:sym typeface="Barlow Light"/>
              </a:rPr>
              <a:t>Easy</a:t>
            </a:r>
            <a:endParaRPr sz="1800" i="1" dirty="0">
              <a:solidFill>
                <a:srgbClr val="FFFFFF"/>
              </a:solidFill>
              <a:latin typeface="Barlow Light"/>
              <a:ea typeface="Barlow Light"/>
              <a:cs typeface="Barlow Light"/>
              <a:sym typeface="Barlow Light"/>
            </a:endParaRPr>
          </a:p>
        </p:txBody>
      </p:sp>
      <p:sp>
        <p:nvSpPr>
          <p:cNvPr id="10" name="Shape 411"/>
          <p:cNvSpPr/>
          <p:nvPr/>
        </p:nvSpPr>
        <p:spPr>
          <a:xfrm>
            <a:off x="1876779" y="3389445"/>
            <a:ext cx="1977772" cy="1355210"/>
          </a:xfrm>
          <a:prstGeom prst="chevron">
            <a:avLst>
              <a:gd name="adj" fmla="val 29853"/>
            </a:avLst>
          </a:prstGeom>
          <a:solidFill>
            <a:srgbClr val="6463BD"/>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i="1" dirty="0" smtClean="0">
                <a:solidFill>
                  <a:srgbClr val="FFFFFF"/>
                </a:solidFill>
                <a:latin typeface="Barlow Light"/>
                <a:ea typeface="Barlow Light"/>
                <a:cs typeface="Barlow Light"/>
                <a:sym typeface="Barlow Light"/>
              </a:rPr>
              <a:t>Not Easy</a:t>
            </a:r>
            <a:endParaRPr sz="1800" i="1" dirty="0">
              <a:solidFill>
                <a:srgbClr val="FFFFFF"/>
              </a:solidFill>
              <a:latin typeface="Barlow Light"/>
              <a:ea typeface="Barlow Light"/>
              <a:cs typeface="Barlow Light"/>
              <a:sym typeface="Barlow Light"/>
            </a:endParaRPr>
          </a:p>
        </p:txBody>
      </p:sp>
      <p:sp>
        <p:nvSpPr>
          <p:cNvPr id="11" name="Shape 412"/>
          <p:cNvSpPr/>
          <p:nvPr/>
        </p:nvSpPr>
        <p:spPr>
          <a:xfrm>
            <a:off x="3437287" y="3389445"/>
            <a:ext cx="1995491" cy="1355210"/>
          </a:xfrm>
          <a:prstGeom prst="chevron">
            <a:avLst>
              <a:gd name="adj" fmla="val 29853"/>
            </a:avLst>
          </a:prstGeom>
          <a:solidFill>
            <a:srgbClr val="4F4A9E"/>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i="1" dirty="0" smtClean="0">
                <a:solidFill>
                  <a:srgbClr val="FFFFFF"/>
                </a:solidFill>
                <a:latin typeface="Barlow Light"/>
                <a:ea typeface="Barlow Light"/>
                <a:cs typeface="Barlow Light"/>
                <a:sym typeface="Barlow Light"/>
              </a:rPr>
              <a:t>Hard</a:t>
            </a:r>
            <a:endParaRPr sz="1800" i="1" dirty="0">
              <a:solidFill>
                <a:srgbClr val="FFFFFF"/>
              </a:solidFill>
              <a:latin typeface="Barlow Light"/>
              <a:ea typeface="Barlow Light"/>
              <a:cs typeface="Barlow Light"/>
              <a:sym typeface="Barlow Light"/>
            </a:endParaRPr>
          </a:p>
        </p:txBody>
      </p:sp>
    </p:spTree>
    <p:extLst>
      <p:ext uri="{BB962C8B-B14F-4D97-AF65-F5344CB8AC3E}">
        <p14:creationId xmlns:p14="http://schemas.microsoft.com/office/powerpoint/2010/main" val="1797548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530"/>
            <a:ext cx="5138700" cy="857400"/>
          </a:xfrm>
        </p:spPr>
        <p:txBody>
          <a:bodyPr/>
          <a:lstStyle/>
          <a:p>
            <a:r>
              <a:rPr kumimoji="1" lang="en-GB" altLang="zh-TW" dirty="0" smtClean="0">
                <a:solidFill>
                  <a:srgbClr val="108598"/>
                </a:solidFill>
              </a:rPr>
              <a:t>ACCESS &amp; WILLINGNESS</a:t>
            </a:r>
            <a:endParaRPr kumimoji="1" lang="zh-TW" altLang="en-US" dirty="0">
              <a:solidFill>
                <a:srgbClr val="108598"/>
              </a:solidFill>
            </a:endParaRPr>
          </a:p>
        </p:txBody>
      </p:sp>
      <p:sp>
        <p:nvSpPr>
          <p:cNvPr id="3" name="Text Placeholder 2"/>
          <p:cNvSpPr>
            <a:spLocks noGrp="1"/>
          </p:cNvSpPr>
          <p:nvPr>
            <p:ph type="body" idx="1"/>
          </p:nvPr>
        </p:nvSpPr>
        <p:spPr>
          <a:xfrm>
            <a:off x="457200" y="1266464"/>
            <a:ext cx="4854222" cy="546600"/>
          </a:xfrm>
        </p:spPr>
        <p:txBody>
          <a:bodyPr/>
          <a:lstStyle/>
          <a:p>
            <a:pPr marL="152400" indent="0">
              <a:buNone/>
            </a:pPr>
            <a:r>
              <a:rPr kumimoji="1" lang="en-GB" altLang="zh-TW" b="1" dirty="0" smtClean="0">
                <a:solidFill>
                  <a:srgbClr val="108598"/>
                </a:solidFill>
              </a:rPr>
              <a:t>ACCESS</a:t>
            </a:r>
          </a:p>
          <a:p>
            <a:r>
              <a:rPr kumimoji="1" lang="en-GB" altLang="zh-TW" dirty="0" smtClean="0"/>
              <a:t>Data captured in </a:t>
            </a:r>
            <a:r>
              <a:rPr kumimoji="1" lang="en-GB" altLang="zh-TW" dirty="0" smtClean="0"/>
              <a:t>CJSPS/LPRS</a:t>
            </a:r>
            <a:endParaRPr kumimoji="1" lang="zh-TW" altLang="en-US" dirty="0"/>
          </a:p>
        </p:txBody>
      </p:sp>
      <p:sp>
        <p:nvSpPr>
          <p:cNvPr id="4" name="Text Placeholder 3"/>
          <p:cNvSpPr>
            <a:spLocks noGrp="1"/>
          </p:cNvSpPr>
          <p:nvPr>
            <p:ph type="body" idx="2"/>
          </p:nvPr>
        </p:nvSpPr>
        <p:spPr>
          <a:xfrm>
            <a:off x="428978" y="1955711"/>
            <a:ext cx="4967110" cy="313981"/>
          </a:xfrm>
        </p:spPr>
        <p:txBody>
          <a:bodyPr/>
          <a:lstStyle/>
          <a:p>
            <a:pPr marL="152400" indent="0">
              <a:buNone/>
            </a:pPr>
            <a:r>
              <a:rPr kumimoji="1" lang="en-GB" altLang="zh-TW" b="1" dirty="0" smtClean="0">
                <a:solidFill>
                  <a:srgbClr val="108598"/>
                </a:solidFill>
              </a:rPr>
              <a:t>WILLINGNESS</a:t>
            </a:r>
          </a:p>
          <a:p>
            <a:r>
              <a:rPr lang="en-US" altLang="zh-TW" dirty="0" smtClean="0"/>
              <a:t>GDS,CV2 &amp; </a:t>
            </a:r>
            <a:r>
              <a:rPr lang="en-US" altLang="zh-TW" dirty="0" smtClean="0"/>
              <a:t>CSJPS/LPRS </a:t>
            </a:r>
            <a:r>
              <a:rPr lang="en-US" altLang="zh-TW" dirty="0" smtClean="0"/>
              <a:t>Data</a:t>
            </a:r>
          </a:p>
          <a:p>
            <a:r>
              <a:rPr lang="en-US" altLang="zh-TW" dirty="0" smtClean="0"/>
              <a:t>Typically </a:t>
            </a:r>
            <a:r>
              <a:rPr lang="en-US" altLang="zh-TW" dirty="0"/>
              <a:t>been considered a function of </a:t>
            </a:r>
            <a:r>
              <a:rPr lang="en-US" altLang="zh-TW" dirty="0" smtClean="0"/>
              <a:t>access</a:t>
            </a:r>
          </a:p>
          <a:p>
            <a:r>
              <a:rPr lang="en-US" altLang="zh-TW" dirty="0"/>
              <a:t>GDS research points to only 42% of non-users indicating that cost is a factor in their lack of access</a:t>
            </a:r>
            <a:r>
              <a:rPr lang="en-GB" altLang="zh-TW" dirty="0"/>
              <a:t> </a:t>
            </a:r>
            <a:r>
              <a:rPr lang="en-US" altLang="zh-TW" dirty="0" smtClean="0"/>
              <a:t> </a:t>
            </a:r>
          </a:p>
          <a:p>
            <a:r>
              <a:rPr lang="en-US" altLang="zh-TW" dirty="0"/>
              <a:t>Transactional digital government service use was 10% higher among those reporting a civil justice problem</a:t>
            </a:r>
            <a:r>
              <a:rPr lang="en-GB" altLang="zh-TW" dirty="0"/>
              <a:t> </a:t>
            </a:r>
            <a:endParaRPr lang="en-GB" altLang="zh-TW" dirty="0" smtClean="0"/>
          </a:p>
          <a:p>
            <a:r>
              <a:rPr kumimoji="1" lang="en-GB" altLang="zh-TW" dirty="0" smtClean="0"/>
              <a:t>Low recognition rate</a:t>
            </a:r>
          </a:p>
          <a:p>
            <a:r>
              <a:rPr lang="en-US" altLang="zh-TW" dirty="0" smtClean="0"/>
              <a:t>Court </a:t>
            </a:r>
            <a:r>
              <a:rPr lang="en-US" altLang="zh-TW" dirty="0"/>
              <a:t>fines (n=29), 56% obtained information from a website, yet only 36% of these went on to compete their transaction online.</a:t>
            </a:r>
            <a:r>
              <a:rPr lang="en-GB" altLang="zh-TW" dirty="0"/>
              <a:t> </a:t>
            </a:r>
            <a:endParaRPr kumimoji="1" lang="zh-TW" altLang="en-US" dirty="0"/>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spTree>
    <p:extLst>
      <p:ext uri="{BB962C8B-B14F-4D97-AF65-F5344CB8AC3E}">
        <p14:creationId xmlns:p14="http://schemas.microsoft.com/office/powerpoint/2010/main" val="37382587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0"/>
            <a:ext cx="2712000" cy="5143500"/>
          </a:xfrm>
          <a:prstGeom prst="rect">
            <a:avLst/>
          </a:prstGeom>
          <a:solidFill>
            <a:srgbClr val="A5B0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2" name="Title 1"/>
          <p:cNvSpPr>
            <a:spLocks noGrp="1"/>
          </p:cNvSpPr>
          <p:nvPr>
            <p:ph type="title"/>
          </p:nvPr>
        </p:nvSpPr>
        <p:spPr>
          <a:xfrm>
            <a:off x="457200" y="0"/>
            <a:ext cx="5138700" cy="857400"/>
          </a:xfrm>
        </p:spPr>
        <p:txBody>
          <a:bodyPr/>
          <a:lstStyle/>
          <a:p>
            <a:r>
              <a:rPr kumimoji="1" lang="en-GB" altLang="zh-TW" dirty="0" smtClean="0">
                <a:solidFill>
                  <a:srgbClr val="108598"/>
                </a:solidFill>
              </a:rPr>
              <a:t>CAPABILITY</a:t>
            </a:r>
            <a:endParaRPr kumimoji="1" lang="zh-TW" altLang="en-US" dirty="0">
              <a:solidFill>
                <a:srgbClr val="108598"/>
              </a:solidFill>
            </a:endParaRPr>
          </a:p>
        </p:txBody>
      </p:sp>
      <p:sp>
        <p:nvSpPr>
          <p:cNvPr id="4" name="Text Placeholder 3"/>
          <p:cNvSpPr>
            <a:spLocks noGrp="1"/>
          </p:cNvSpPr>
          <p:nvPr>
            <p:ph type="body" idx="2"/>
          </p:nvPr>
        </p:nvSpPr>
        <p:spPr>
          <a:xfrm>
            <a:off x="160867" y="857401"/>
            <a:ext cx="5935133" cy="1144180"/>
          </a:xfrm>
        </p:spPr>
        <p:txBody>
          <a:bodyPr/>
          <a:lstStyle/>
          <a:p>
            <a:r>
              <a:rPr lang="en-US" altLang="zh-TW" sz="1400" dirty="0" smtClean="0"/>
              <a:t>No </a:t>
            </a:r>
            <a:r>
              <a:rPr lang="en-US" altLang="zh-TW" sz="1400" dirty="0"/>
              <a:t>universal definition of what constitutes ‘digital capability’</a:t>
            </a:r>
            <a:r>
              <a:rPr lang="en-GB" altLang="zh-TW" sz="1400" dirty="0"/>
              <a:t> </a:t>
            </a:r>
            <a:endParaRPr lang="en-GB" altLang="zh-TW" sz="1400" dirty="0" smtClean="0"/>
          </a:p>
          <a:p>
            <a:r>
              <a:rPr lang="en-GB" altLang="zh-TW" sz="1400" dirty="0" err="1" smtClean="0"/>
              <a:t>GoOnUK</a:t>
            </a:r>
            <a:r>
              <a:rPr lang="en-GB" altLang="zh-TW" sz="1400" dirty="0" smtClean="0"/>
              <a:t> </a:t>
            </a:r>
            <a:r>
              <a:rPr lang="mr-IN" altLang="zh-TW" sz="1400" dirty="0" smtClean="0"/>
              <a:t>–</a:t>
            </a:r>
            <a:r>
              <a:rPr lang="en-GB" altLang="zh-TW" sz="1400" dirty="0" smtClean="0"/>
              <a:t> definition produced in 2014 but revised 2015</a:t>
            </a:r>
          </a:p>
          <a:p>
            <a:endParaRPr lang="en-GB" altLang="zh-TW" sz="1400" dirty="0"/>
          </a:p>
          <a:p>
            <a:pPr marL="152400" indent="0" algn="ctr">
              <a:buNone/>
            </a:pPr>
            <a:r>
              <a:rPr lang="en-US" altLang="zh-TW" sz="1400" dirty="0">
                <a:solidFill>
                  <a:srgbClr val="A5B0FD"/>
                </a:solidFill>
              </a:rPr>
              <a:t>Basic Online </a:t>
            </a:r>
            <a:r>
              <a:rPr lang="en-US" altLang="zh-TW" sz="1400" dirty="0" smtClean="0">
                <a:solidFill>
                  <a:srgbClr val="A5B0FD"/>
                </a:solidFill>
              </a:rPr>
              <a:t>Skills</a:t>
            </a:r>
            <a:r>
              <a:rPr lang="en-US" altLang="zh-TW" sz="1400" dirty="0">
                <a:solidFill>
                  <a:srgbClr val="A5B0FD"/>
                </a:solidFill>
              </a:rPr>
              <a:t> </a:t>
            </a:r>
            <a:r>
              <a:rPr lang="en-US" altLang="zh-TW" sz="1400" dirty="0" smtClean="0">
                <a:solidFill>
                  <a:srgbClr val="A5B0FD"/>
                </a:solidFill>
              </a:rPr>
              <a:t>= </a:t>
            </a:r>
            <a:r>
              <a:rPr lang="en-US" altLang="zh-TW" sz="1400" dirty="0" smtClean="0">
                <a:solidFill>
                  <a:schemeClr val="tx1"/>
                </a:solidFill>
              </a:rPr>
              <a:t>ALL of the following</a:t>
            </a:r>
          </a:p>
          <a:p>
            <a:pPr marL="152400" indent="0">
              <a:buNone/>
            </a:pPr>
            <a:endParaRPr lang="en-GB" altLang="zh-TW" sz="1400" dirty="0">
              <a:solidFill>
                <a:schemeClr val="tx1"/>
              </a:solidFill>
            </a:endParaRPr>
          </a:p>
          <a:p>
            <a:pPr lvl="1"/>
            <a:r>
              <a:rPr lang="en-US" altLang="zh-TW" sz="1400" dirty="0" smtClean="0"/>
              <a:t>Searching</a:t>
            </a:r>
            <a:r>
              <a:rPr lang="en-US" altLang="zh-TW" sz="1400" dirty="0"/>
              <a:t>/Retrieving Information (Managing Information)</a:t>
            </a:r>
            <a:endParaRPr lang="en-GB" altLang="zh-TW" sz="1400" dirty="0"/>
          </a:p>
          <a:p>
            <a:pPr lvl="1"/>
            <a:r>
              <a:rPr lang="en-US" altLang="zh-TW" sz="1400" dirty="0"/>
              <a:t>Sending Emails/Tweeting/Blogging (Communicating) </a:t>
            </a:r>
            <a:endParaRPr lang="en-GB" altLang="zh-TW" sz="1400" dirty="0"/>
          </a:p>
          <a:p>
            <a:pPr lvl="1"/>
            <a:r>
              <a:rPr lang="en-US" altLang="zh-TW" sz="1400" dirty="0"/>
              <a:t>Buying Items from a Website (Transacting)</a:t>
            </a:r>
            <a:endParaRPr lang="en-GB" altLang="zh-TW" sz="1400" dirty="0"/>
          </a:p>
          <a:p>
            <a:pPr lvl="1"/>
            <a:r>
              <a:rPr lang="en-US" altLang="zh-TW" sz="1400" dirty="0"/>
              <a:t>Complete online application forms, which include personal details (Creating</a:t>
            </a:r>
            <a:r>
              <a:rPr lang="en-US" altLang="zh-TW" sz="1400" dirty="0" smtClean="0"/>
              <a:t>)</a:t>
            </a:r>
          </a:p>
          <a:p>
            <a:pPr lvl="1"/>
            <a:endParaRPr lang="en-GB" altLang="zh-TW" sz="1400" dirty="0"/>
          </a:p>
          <a:p>
            <a:pPr marL="152400" indent="0" algn="ctr">
              <a:buNone/>
            </a:pPr>
            <a:r>
              <a:rPr lang="en-GB" altLang="zh-TW" sz="1400" dirty="0" smtClean="0">
                <a:solidFill>
                  <a:srgbClr val="108598"/>
                </a:solidFill>
              </a:rPr>
              <a:t>Basic Digital Skills = </a:t>
            </a:r>
          </a:p>
          <a:p>
            <a:pPr marL="152400" indent="0" algn="ctr">
              <a:buNone/>
            </a:pPr>
            <a:r>
              <a:rPr lang="en-GB" altLang="zh-TW" sz="1400" dirty="0" smtClean="0">
                <a:solidFill>
                  <a:srgbClr val="A5B0FD"/>
                </a:solidFill>
              </a:rPr>
              <a:t>Basic Online Skills </a:t>
            </a:r>
          </a:p>
          <a:p>
            <a:pPr marL="152400" indent="0" algn="ctr">
              <a:lnSpc>
                <a:spcPct val="50000"/>
              </a:lnSpc>
              <a:buNone/>
            </a:pPr>
            <a:r>
              <a:rPr lang="en-US" altLang="zh-TW" sz="1400" dirty="0" smtClean="0">
                <a:solidFill>
                  <a:schemeClr val="tx1"/>
                </a:solidFill>
              </a:rPr>
              <a:t>+</a:t>
            </a:r>
          </a:p>
          <a:p>
            <a:pPr marL="152400" indent="0" algn="ctr">
              <a:lnSpc>
                <a:spcPct val="50000"/>
              </a:lnSpc>
              <a:buNone/>
            </a:pPr>
            <a:r>
              <a:rPr lang="en-US" altLang="zh-TW" sz="1400" dirty="0" smtClean="0">
                <a:solidFill>
                  <a:schemeClr val="tx1"/>
                </a:solidFill>
              </a:rPr>
              <a:t> </a:t>
            </a:r>
            <a:r>
              <a:rPr lang="en-US" altLang="zh-TW" sz="1400" dirty="0" smtClean="0"/>
              <a:t>The </a:t>
            </a:r>
            <a:r>
              <a:rPr lang="en-US" altLang="zh-TW" sz="1400" dirty="0"/>
              <a:t>ability to 'verify sources of information found online </a:t>
            </a:r>
            <a:endParaRPr lang="en-US" altLang="zh-TW" sz="1400" dirty="0" smtClean="0"/>
          </a:p>
          <a:p>
            <a:pPr marL="152400" indent="0" algn="ctr">
              <a:lnSpc>
                <a:spcPct val="50000"/>
              </a:lnSpc>
              <a:buNone/>
            </a:pPr>
            <a:r>
              <a:rPr lang="en-US" altLang="zh-TW" sz="1400" dirty="0" smtClean="0"/>
              <a:t>(</a:t>
            </a:r>
            <a:r>
              <a:rPr lang="en-US" altLang="zh-TW" sz="1400" dirty="0"/>
              <a:t>Problem Solving</a:t>
            </a:r>
            <a:r>
              <a:rPr lang="en-US" altLang="zh-TW" sz="1400" dirty="0" smtClean="0"/>
              <a:t>)</a:t>
            </a:r>
            <a:endParaRPr kumimoji="1" lang="zh-TW" altLang="en-US" sz="1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251223" y="1643731"/>
            <a:ext cx="2314221" cy="2032000"/>
          </a:xfrm>
          <a:prstGeom prst="rect">
            <a:avLst/>
          </a:prstGeom>
          <a:noFill/>
          <a:ln>
            <a:noFill/>
          </a:ln>
        </p:spPr>
      </p:pic>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spTree>
    <p:extLst>
      <p:ext uri="{BB962C8B-B14F-4D97-AF65-F5344CB8AC3E}">
        <p14:creationId xmlns:p14="http://schemas.microsoft.com/office/powerpoint/2010/main" val="11626393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2876" y="1227668"/>
            <a:ext cx="5413023" cy="2220144"/>
          </a:xfrm>
        </p:spPr>
        <p:txBody>
          <a:bodyPr anchor="t"/>
          <a:lstStyle/>
          <a:p>
            <a:pPr marL="228600" indent="0"/>
            <a:r>
              <a:rPr lang="en-US" altLang="zh-TW" sz="1600" dirty="0" smtClean="0">
                <a:solidFill>
                  <a:srgbClr val="A5B0FD"/>
                </a:solidFill>
              </a:rPr>
              <a:t>Basic </a:t>
            </a:r>
            <a:r>
              <a:rPr lang="en-US" altLang="zh-TW" sz="1600" dirty="0">
                <a:solidFill>
                  <a:srgbClr val="A5B0FD"/>
                </a:solidFill>
              </a:rPr>
              <a:t>Online </a:t>
            </a:r>
            <a:r>
              <a:rPr lang="en-US" altLang="zh-TW" sz="1600" dirty="0" smtClean="0">
                <a:solidFill>
                  <a:srgbClr val="A5B0FD"/>
                </a:solidFill>
              </a:rPr>
              <a:t>Skills </a:t>
            </a:r>
            <a:r>
              <a:rPr lang="en-US" altLang="zh-TW" sz="1600" dirty="0">
                <a:solidFill>
                  <a:srgbClr val="A5B0FD"/>
                </a:solidFill>
              </a:rPr>
              <a:t>(BOS) </a:t>
            </a:r>
            <a:r>
              <a:rPr lang="en-US" altLang="zh-TW" sz="1600" dirty="0" smtClean="0">
                <a:solidFill>
                  <a:srgbClr val="A5B0FD"/>
                </a:solidFill>
              </a:rPr>
              <a:t> =</a:t>
            </a:r>
          </a:p>
          <a:p>
            <a:pPr marL="228600" indent="0"/>
            <a:r>
              <a:rPr lang="en-US" altLang="zh-TW" sz="1600" dirty="0" smtClean="0">
                <a:solidFill>
                  <a:schemeClr val="tx1"/>
                </a:solidFill>
              </a:rPr>
              <a:t>1+:</a:t>
            </a:r>
            <a:endParaRPr lang="en-GB" altLang="zh-TW" sz="1600" dirty="0">
              <a:solidFill>
                <a:schemeClr val="tx1"/>
              </a:solidFill>
            </a:endParaRPr>
          </a:p>
          <a:p>
            <a:pPr marL="514350" lvl="0" indent="-285750">
              <a:buFont typeface="Wingdings" charset="2"/>
              <a:buChar char="²"/>
            </a:pPr>
            <a:r>
              <a:rPr lang="en-US" altLang="zh-TW" sz="1600" dirty="0">
                <a:solidFill>
                  <a:schemeClr val="tx1"/>
                </a:solidFill>
              </a:rPr>
              <a:t>-</a:t>
            </a:r>
            <a:r>
              <a:rPr lang="en-US" altLang="zh-TW" sz="1600" dirty="0" smtClean="0">
                <a:solidFill>
                  <a:schemeClr val="tx1"/>
                </a:solidFill>
              </a:rPr>
              <a:t>Completing </a:t>
            </a:r>
            <a:r>
              <a:rPr lang="en-US" altLang="zh-TW" sz="1600" dirty="0">
                <a:solidFill>
                  <a:schemeClr val="tx1"/>
                </a:solidFill>
              </a:rPr>
              <a:t>transactional government services online</a:t>
            </a:r>
            <a:endParaRPr lang="en-GB" altLang="zh-TW" sz="1600" dirty="0">
              <a:solidFill>
                <a:schemeClr val="tx1"/>
              </a:solidFill>
            </a:endParaRPr>
          </a:p>
          <a:p>
            <a:pPr marL="514350" lvl="0" indent="-285750">
              <a:buFont typeface="Wingdings" charset="2"/>
              <a:buChar char="²"/>
            </a:pPr>
            <a:r>
              <a:rPr lang="en-US" altLang="zh-TW" sz="1600" dirty="0" smtClean="0">
                <a:solidFill>
                  <a:schemeClr val="tx1"/>
                </a:solidFill>
              </a:rPr>
              <a:t>-Buying </a:t>
            </a:r>
            <a:r>
              <a:rPr lang="en-US" altLang="zh-TW" sz="1600" dirty="0">
                <a:solidFill>
                  <a:schemeClr val="tx1"/>
                </a:solidFill>
              </a:rPr>
              <a:t>goods or services</a:t>
            </a:r>
            <a:endParaRPr lang="en-GB" altLang="zh-TW" sz="1600" dirty="0">
              <a:solidFill>
                <a:schemeClr val="tx1"/>
              </a:solidFill>
            </a:endParaRPr>
          </a:p>
          <a:p>
            <a:pPr marL="514350" lvl="0" indent="-285750">
              <a:buFont typeface="Wingdings" charset="2"/>
              <a:buChar char="²"/>
            </a:pPr>
            <a:r>
              <a:rPr lang="en-US" altLang="zh-TW" sz="1600" dirty="0" smtClean="0">
                <a:solidFill>
                  <a:schemeClr val="tx1"/>
                </a:solidFill>
              </a:rPr>
              <a:t>-Social </a:t>
            </a:r>
            <a:r>
              <a:rPr lang="en-US" altLang="zh-TW" sz="1600" dirty="0">
                <a:solidFill>
                  <a:schemeClr val="tx1"/>
                </a:solidFill>
              </a:rPr>
              <a:t>Media/Blogging</a:t>
            </a:r>
            <a:endParaRPr lang="en-GB" altLang="zh-TW" sz="1600" dirty="0">
              <a:solidFill>
                <a:schemeClr val="tx1"/>
              </a:solidFill>
            </a:endParaRPr>
          </a:p>
          <a:p>
            <a:pPr marL="514350" lvl="0" indent="-285750">
              <a:buFont typeface="Wingdings" charset="2"/>
              <a:buChar char="²"/>
            </a:pPr>
            <a:r>
              <a:rPr lang="en-US" altLang="zh-TW" sz="1600" dirty="0" smtClean="0">
                <a:solidFill>
                  <a:schemeClr val="tx1"/>
                </a:solidFill>
              </a:rPr>
              <a:t>-Online </a:t>
            </a:r>
            <a:r>
              <a:rPr lang="en-US" altLang="zh-TW" sz="1600" dirty="0">
                <a:solidFill>
                  <a:schemeClr val="tx1"/>
                </a:solidFill>
              </a:rPr>
              <a:t>Banking and Managing Finances. </a:t>
            </a:r>
            <a:endParaRPr lang="en-GB" altLang="zh-TW" sz="1600" dirty="0">
              <a:solidFill>
                <a:schemeClr val="tx1"/>
              </a:solidFill>
            </a:endParaRPr>
          </a:p>
          <a:p>
            <a:pPr marL="228600" indent="0"/>
            <a:endParaRPr lang="en-US" altLang="zh-TW" sz="1600" dirty="0" smtClean="0">
              <a:solidFill>
                <a:schemeClr val="tx1"/>
              </a:solidFill>
            </a:endParaRPr>
          </a:p>
          <a:p>
            <a:pPr marL="228600" indent="0"/>
            <a:r>
              <a:rPr lang="en-US" altLang="zh-TW" sz="1600" dirty="0">
                <a:solidFill>
                  <a:srgbClr val="108598"/>
                </a:solidFill>
              </a:rPr>
              <a:t>Basic Digital Skills’ (BOS)</a:t>
            </a:r>
            <a:r>
              <a:rPr lang="en-GB" altLang="zh-TW" sz="1600" dirty="0">
                <a:solidFill>
                  <a:srgbClr val="108598"/>
                </a:solidFill>
              </a:rPr>
              <a:t> </a:t>
            </a:r>
            <a:r>
              <a:rPr lang="en-GB" altLang="zh-TW" sz="1600" dirty="0" smtClean="0">
                <a:solidFill>
                  <a:srgbClr val="108598"/>
                </a:solidFill>
              </a:rPr>
              <a:t>= </a:t>
            </a:r>
            <a:r>
              <a:rPr lang="en-US" altLang="zh-TW" sz="1600" dirty="0" smtClean="0">
                <a:solidFill>
                  <a:srgbClr val="A5B0FD"/>
                </a:solidFill>
              </a:rPr>
              <a:t>‘</a:t>
            </a:r>
            <a:r>
              <a:rPr lang="en-US" altLang="zh-TW" sz="1600" dirty="0">
                <a:solidFill>
                  <a:srgbClr val="A5B0FD"/>
                </a:solidFill>
              </a:rPr>
              <a:t>Basic Online Skills’</a:t>
            </a:r>
            <a:r>
              <a:rPr lang="en-US" altLang="zh-TW" sz="1600" i="1" dirty="0">
                <a:solidFill>
                  <a:srgbClr val="A5B0FD"/>
                </a:solidFill>
              </a:rPr>
              <a:t> </a:t>
            </a:r>
            <a:endParaRPr lang="en-US" altLang="zh-TW" sz="1600" i="1" dirty="0" smtClean="0">
              <a:solidFill>
                <a:srgbClr val="A5B0FD"/>
              </a:solidFill>
            </a:endParaRPr>
          </a:p>
          <a:p>
            <a:pPr marL="228600" indent="0" algn="ctr"/>
            <a:r>
              <a:rPr lang="en-US" altLang="zh-TW" sz="1600" i="1" dirty="0" smtClean="0">
                <a:solidFill>
                  <a:schemeClr val="tx1"/>
                </a:solidFill>
              </a:rPr>
              <a:t>+</a:t>
            </a:r>
            <a:r>
              <a:rPr lang="en-US" altLang="zh-TW" sz="1600" dirty="0" smtClean="0">
                <a:solidFill>
                  <a:schemeClr val="tx1"/>
                </a:solidFill>
              </a:rPr>
              <a:t> </a:t>
            </a:r>
          </a:p>
          <a:p>
            <a:pPr marL="228600" indent="0" algn="ctr"/>
            <a:r>
              <a:rPr lang="en-US" altLang="zh-TW" sz="1600" dirty="0" smtClean="0">
                <a:solidFill>
                  <a:schemeClr val="tx1"/>
                </a:solidFill>
              </a:rPr>
              <a:t>‘Very’ </a:t>
            </a:r>
            <a:r>
              <a:rPr lang="en-US" altLang="zh-TW" sz="1600" dirty="0">
                <a:solidFill>
                  <a:schemeClr val="tx1"/>
                </a:solidFill>
              </a:rPr>
              <a:t>or </a:t>
            </a:r>
            <a:r>
              <a:rPr lang="en-US" altLang="zh-TW" sz="1600" dirty="0" smtClean="0">
                <a:solidFill>
                  <a:schemeClr val="tx1"/>
                </a:solidFill>
              </a:rPr>
              <a:t>‘fairly confident’ </a:t>
            </a:r>
            <a:r>
              <a:rPr lang="en-US" altLang="zh-TW" sz="1600" dirty="0">
                <a:solidFill>
                  <a:schemeClr val="tx1"/>
                </a:solidFill>
              </a:rPr>
              <a:t>in their ability to tell whether the information they find online is </a:t>
            </a:r>
            <a:r>
              <a:rPr lang="en-US" altLang="zh-TW" sz="1600" dirty="0" smtClean="0">
                <a:solidFill>
                  <a:schemeClr val="tx1"/>
                </a:solidFill>
              </a:rPr>
              <a:t>accurate</a:t>
            </a: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sp>
        <p:nvSpPr>
          <p:cNvPr id="4" name="Title 3"/>
          <p:cNvSpPr>
            <a:spLocks noGrp="1"/>
          </p:cNvSpPr>
          <p:nvPr>
            <p:ph type="title"/>
          </p:nvPr>
        </p:nvSpPr>
        <p:spPr>
          <a:xfrm>
            <a:off x="457199" y="219400"/>
            <a:ext cx="5138700" cy="857400"/>
          </a:xfrm>
        </p:spPr>
        <p:txBody>
          <a:bodyPr/>
          <a:lstStyle/>
          <a:p>
            <a:r>
              <a:rPr kumimoji="1" lang="en-GB" altLang="zh-TW" dirty="0" smtClean="0">
                <a:solidFill>
                  <a:srgbClr val="108598"/>
                </a:solidFill>
              </a:rPr>
              <a:t>MAPPING TO LPRS</a:t>
            </a:r>
            <a:endParaRPr kumimoji="1" lang="zh-TW" altLang="en-US" dirty="0">
              <a:solidFill>
                <a:srgbClr val="108598"/>
              </a:solidFill>
            </a:endParaRPr>
          </a:p>
        </p:txBody>
      </p:sp>
      <p:sp>
        <p:nvSpPr>
          <p:cNvPr id="5" name="Rectangle 4"/>
          <p:cNvSpPr/>
          <p:nvPr/>
        </p:nvSpPr>
        <p:spPr>
          <a:xfrm>
            <a:off x="6267119" y="2789041"/>
            <a:ext cx="2397103" cy="1815882"/>
          </a:xfrm>
          <a:prstGeom prst="rect">
            <a:avLst/>
          </a:prstGeom>
        </p:spPr>
        <p:txBody>
          <a:bodyPr wrap="square">
            <a:spAutoFit/>
          </a:bodyPr>
          <a:lstStyle/>
          <a:p>
            <a:pPr marL="228600" lvl="0" algn="ctr">
              <a:spcBef>
                <a:spcPts val="360"/>
              </a:spcBef>
              <a:buClr>
                <a:srgbClr val="FFFFFF"/>
              </a:buClr>
              <a:buSzPts val="1800"/>
            </a:pPr>
            <a:r>
              <a:rPr lang="en-US" altLang="zh-TW" sz="1600" dirty="0">
                <a:solidFill>
                  <a:srgbClr val="108598"/>
                </a:solidFill>
                <a:latin typeface="Barlow Light"/>
                <a:ea typeface="Barlow Light"/>
                <a:cs typeface="Barlow Light"/>
                <a:sym typeface="Barlow Light"/>
              </a:rPr>
              <a:t>Not possible to directly map the aforementioned definitions of ‘Basic Online Skills’ and ‘Basic Digital Skills’ to the LPRS data</a:t>
            </a:r>
          </a:p>
        </p:txBody>
      </p:sp>
      <p:grpSp>
        <p:nvGrpSpPr>
          <p:cNvPr id="13" name="Shape 897"/>
          <p:cNvGrpSpPr/>
          <p:nvPr/>
        </p:nvGrpSpPr>
        <p:grpSpPr>
          <a:xfrm>
            <a:off x="6605093" y="423388"/>
            <a:ext cx="2002117" cy="1688352"/>
            <a:chOff x="3927500" y="301425"/>
            <a:chExt cx="461550" cy="411625"/>
          </a:xfrm>
        </p:grpSpPr>
        <p:sp>
          <p:nvSpPr>
            <p:cNvPr id="14" name="Shape 898"/>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99"/>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900"/>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901"/>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902"/>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903"/>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904"/>
            <p:cNvSpPr/>
            <p:nvPr/>
          </p:nvSpPr>
          <p:spPr>
            <a:xfrm>
              <a:off x="3970725" y="558375"/>
              <a:ext cx="1850" cy="12200"/>
            </a:xfrm>
            <a:custGeom>
              <a:avLst/>
              <a:gdLst/>
              <a:ahLst/>
              <a:cxnLst/>
              <a:rect l="0" t="0" r="0" b="0"/>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905"/>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906"/>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907"/>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908"/>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909"/>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910"/>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911"/>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912"/>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913"/>
            <p:cNvSpPr/>
            <p:nvPr/>
          </p:nvSpPr>
          <p:spPr>
            <a:xfrm>
              <a:off x="4141800" y="502975"/>
              <a:ext cx="3700" cy="11600"/>
            </a:xfrm>
            <a:custGeom>
              <a:avLst/>
              <a:gdLst/>
              <a:ahLst/>
              <a:cxnLst/>
              <a:rect l="0" t="0" r="0" b="0"/>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914"/>
            <p:cNvSpPr/>
            <p:nvPr/>
          </p:nvSpPr>
          <p:spPr>
            <a:xfrm>
              <a:off x="4150950" y="533425"/>
              <a:ext cx="3675" cy="11575"/>
            </a:xfrm>
            <a:custGeom>
              <a:avLst/>
              <a:gdLst/>
              <a:ahLst/>
              <a:cxnLst/>
              <a:rect l="0" t="0" r="0" b="0"/>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915"/>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916"/>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917"/>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918"/>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919"/>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920"/>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921"/>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922"/>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923"/>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924"/>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9961947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89889" y="296334"/>
            <a:ext cx="2328333" cy="4407366"/>
          </a:xfrm>
        </p:spPr>
        <p:txBody>
          <a:bodyPr/>
          <a:lstStyle/>
          <a:p>
            <a:pPr marL="0" indent="0"/>
            <a:r>
              <a:rPr lang="en-US" altLang="zh-TW" dirty="0" smtClean="0">
                <a:solidFill>
                  <a:srgbClr val="108598"/>
                </a:solidFill>
              </a:rPr>
              <a:t>KEY FINDINGS</a:t>
            </a:r>
          </a:p>
          <a:p>
            <a:pPr marL="0" indent="0"/>
            <a:endParaRPr lang="en-US" altLang="zh-TW" sz="1400" dirty="0" smtClean="0"/>
          </a:p>
          <a:p>
            <a:pPr marL="0" indent="0"/>
            <a:r>
              <a:rPr lang="en-US" altLang="zh-TW" sz="1400" dirty="0" smtClean="0"/>
              <a:t>1 </a:t>
            </a:r>
            <a:r>
              <a:rPr lang="en-US" altLang="zh-TW" sz="1400" dirty="0"/>
              <a:t>or more civil justice problem </a:t>
            </a:r>
            <a:r>
              <a:rPr lang="en-US" altLang="zh-TW" sz="1400" dirty="0" smtClean="0"/>
              <a:t>less </a:t>
            </a:r>
            <a:r>
              <a:rPr lang="en-US" altLang="zh-TW" sz="1400" dirty="0"/>
              <a:t>likely to report digital exclusion, with the exception of those aged 75 or </a:t>
            </a:r>
            <a:r>
              <a:rPr lang="en-US" altLang="zh-TW" sz="1400" dirty="0" smtClean="0"/>
              <a:t>older</a:t>
            </a:r>
          </a:p>
          <a:p>
            <a:pPr marL="285750" indent="-285750">
              <a:buFont typeface="Arial"/>
              <a:buChar char="•"/>
            </a:pPr>
            <a:endParaRPr lang="en-US" altLang="zh-TW" sz="1400" dirty="0"/>
          </a:p>
          <a:p>
            <a:pPr marL="0" indent="0"/>
            <a:r>
              <a:rPr lang="en-US" altLang="zh-TW" sz="1400" dirty="0" smtClean="0"/>
              <a:t>Debt</a:t>
            </a:r>
            <a:r>
              <a:rPr lang="en-US" altLang="zh-TW" sz="1400" dirty="0"/>
              <a:t>, Injury/Illness and </a:t>
            </a:r>
            <a:r>
              <a:rPr lang="en-US" altLang="zh-TW" sz="1400" dirty="0" err="1"/>
              <a:t>Neighbours</a:t>
            </a:r>
            <a:r>
              <a:rPr lang="en-US" altLang="zh-TW" sz="1400" dirty="0"/>
              <a:t> reported higher levels of digital </a:t>
            </a:r>
            <a:r>
              <a:rPr lang="en-US" altLang="zh-TW" sz="1400" dirty="0" smtClean="0"/>
              <a:t>exclusion</a:t>
            </a:r>
            <a:r>
              <a:rPr lang="en-US" altLang="zh-TW" sz="1400" dirty="0"/>
              <a:t> </a:t>
            </a:r>
            <a:r>
              <a:rPr lang="en-US" altLang="zh-TW" sz="1400" dirty="0" smtClean="0"/>
              <a:t>(stat sig only in </a:t>
            </a:r>
            <a:r>
              <a:rPr lang="en-US" altLang="zh-TW" sz="1400" dirty="0" smtClean="0"/>
              <a:t>comparison </a:t>
            </a:r>
            <a:r>
              <a:rPr lang="en-US" altLang="zh-TW" sz="1400" dirty="0"/>
              <a:t>to Consumer </a:t>
            </a:r>
            <a:r>
              <a:rPr lang="en-US" altLang="zh-TW" sz="1400" dirty="0" smtClean="0"/>
              <a:t>matters) </a:t>
            </a:r>
            <a:endParaRPr lang="en-GB" altLang="zh-TW" sz="1400" dirty="0"/>
          </a:p>
          <a:p>
            <a:endParaRPr kumimoji="1" lang="zh-TW" altLang="en-US" sz="1400"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sp>
        <p:nvSpPr>
          <p:cNvPr id="4" name="Title 3"/>
          <p:cNvSpPr>
            <a:spLocks noGrp="1"/>
          </p:cNvSpPr>
          <p:nvPr>
            <p:ph type="title"/>
          </p:nvPr>
        </p:nvSpPr>
        <p:spPr>
          <a:xfrm>
            <a:off x="457200" y="158275"/>
            <a:ext cx="5138700" cy="857400"/>
          </a:xfrm>
        </p:spPr>
        <p:txBody>
          <a:bodyPr/>
          <a:lstStyle/>
          <a:p>
            <a:r>
              <a:rPr kumimoji="1" lang="en-GB" altLang="zh-TW" dirty="0" smtClean="0">
                <a:solidFill>
                  <a:srgbClr val="108598"/>
                </a:solidFill>
              </a:rPr>
              <a:t>ACCESS</a:t>
            </a:r>
            <a:endParaRPr kumimoji="1" lang="zh-TW" altLang="en-US" dirty="0">
              <a:solidFill>
                <a:srgbClr val="108598"/>
              </a:solidFill>
            </a:endParaRPr>
          </a:p>
        </p:txBody>
      </p:sp>
      <p:sp>
        <p:nvSpPr>
          <p:cNvPr id="5" name="Down Arrow 4"/>
          <p:cNvSpPr/>
          <p:nvPr/>
        </p:nvSpPr>
        <p:spPr>
          <a:xfrm flipV="1">
            <a:off x="6304848" y="2784930"/>
            <a:ext cx="253999" cy="644069"/>
          </a:xfrm>
          <a:prstGeom prst="downArrow">
            <a:avLst/>
          </a:prstGeom>
          <a:noFill/>
          <a:ln w="19050" cmpd="sng">
            <a:solidFill>
              <a:srgbClr val="1085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6" name="Down Arrow 5"/>
          <p:cNvSpPr/>
          <p:nvPr/>
        </p:nvSpPr>
        <p:spPr>
          <a:xfrm>
            <a:off x="6259694" y="1416153"/>
            <a:ext cx="253999" cy="644069"/>
          </a:xfrm>
          <a:prstGeom prst="downArrow">
            <a:avLst/>
          </a:prstGeom>
          <a:noFill/>
          <a:ln w="19050" cmpd="sng">
            <a:solidFill>
              <a:srgbClr val="1085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1"/>
            <a:ext cx="5094111" cy="3433699"/>
          </a:xfrm>
          <a:prstGeom prst="rect">
            <a:avLst/>
          </a:prstGeom>
          <a:noFill/>
          <a:ln>
            <a:noFill/>
          </a:ln>
        </p:spPr>
      </p:pic>
    </p:spTree>
    <p:extLst>
      <p:ext uri="{BB962C8B-B14F-4D97-AF65-F5344CB8AC3E}">
        <p14:creationId xmlns:p14="http://schemas.microsoft.com/office/powerpoint/2010/main" val="35901690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
        <p:nvSpPr>
          <p:cNvPr id="12" name="Title 11"/>
          <p:cNvSpPr>
            <a:spLocks noGrp="1"/>
          </p:cNvSpPr>
          <p:nvPr>
            <p:ph type="title"/>
          </p:nvPr>
        </p:nvSpPr>
        <p:spPr>
          <a:xfrm>
            <a:off x="1388533" y="2244817"/>
            <a:ext cx="5138700" cy="857400"/>
          </a:xfrm>
        </p:spPr>
        <p:txBody>
          <a:bodyPr/>
          <a:lstStyle/>
          <a:p>
            <a:r>
              <a:rPr kumimoji="1" lang="en-GB" altLang="zh-TW" dirty="0" smtClean="0">
                <a:solidFill>
                  <a:srgbClr val="108598"/>
                </a:solidFill>
              </a:rPr>
              <a:t>DIGITAL CAPABILITY</a:t>
            </a:r>
            <a:endParaRPr kumimoji="1" lang="zh-TW" altLang="en-US" dirty="0">
              <a:solidFill>
                <a:srgbClr val="108598"/>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6116" t="3243" b="6528"/>
          <a:stretch/>
        </p:blipFill>
        <p:spPr bwMode="auto">
          <a:xfrm>
            <a:off x="3381940" y="3229360"/>
            <a:ext cx="2525395" cy="171069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392735" y="259328"/>
            <a:ext cx="2514600" cy="177419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l="5145" b="4266"/>
          <a:stretch>
            <a:fillRect/>
          </a:stretch>
        </p:blipFill>
        <p:spPr bwMode="auto">
          <a:xfrm>
            <a:off x="304128" y="3229360"/>
            <a:ext cx="2525395" cy="1708785"/>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326706" y="259328"/>
            <a:ext cx="2525395" cy="1784985"/>
          </a:xfrm>
          <a:prstGeom prst="rect">
            <a:avLst/>
          </a:prstGeom>
          <a:noFill/>
          <a:ln>
            <a:noFill/>
          </a:ln>
        </p:spPr>
      </p:pic>
      <p:sp>
        <p:nvSpPr>
          <p:cNvPr id="14" name="Text Placeholder 13"/>
          <p:cNvSpPr>
            <a:spLocks noGrp="1"/>
          </p:cNvSpPr>
          <p:nvPr>
            <p:ph type="body" idx="1"/>
          </p:nvPr>
        </p:nvSpPr>
        <p:spPr>
          <a:xfrm>
            <a:off x="5907335" y="1804423"/>
            <a:ext cx="2922583" cy="1806221"/>
          </a:xfrm>
        </p:spPr>
        <p:txBody>
          <a:bodyPr/>
          <a:lstStyle/>
          <a:p>
            <a:pPr marL="228600" indent="0"/>
            <a:endParaRPr kumimoji="1" lang="en-GB" altLang="zh-TW" sz="1400" dirty="0" smtClean="0">
              <a:solidFill>
                <a:srgbClr val="108598"/>
              </a:solidFill>
            </a:endParaRPr>
          </a:p>
          <a:p>
            <a:pPr marL="514350" indent="-285750">
              <a:buFont typeface="Wingdings" charset="2"/>
              <a:buChar char="ü"/>
            </a:pPr>
            <a:r>
              <a:rPr kumimoji="1" lang="en-GB" altLang="zh-TW" sz="1400" dirty="0" smtClean="0">
                <a:solidFill>
                  <a:srgbClr val="108598"/>
                </a:solidFill>
              </a:rPr>
              <a:t>Those with civil justice problems routinely report higher rates of access</a:t>
            </a:r>
          </a:p>
          <a:p>
            <a:pPr marL="228600" indent="0"/>
            <a:endParaRPr kumimoji="1" lang="en-GB" altLang="zh-TW" sz="1400" dirty="0" smtClean="0">
              <a:solidFill>
                <a:srgbClr val="108598"/>
              </a:solidFill>
            </a:endParaRPr>
          </a:p>
          <a:p>
            <a:pPr marL="514350" indent="-285750">
              <a:buFont typeface="Wingdings" charset="2"/>
              <a:buChar char="ü"/>
            </a:pPr>
            <a:r>
              <a:rPr lang="en-US" altLang="zh-TW" sz="1400" dirty="0" smtClean="0">
                <a:solidFill>
                  <a:srgbClr val="108598"/>
                </a:solidFill>
              </a:rPr>
              <a:t>(Potential </a:t>
            </a:r>
            <a:r>
              <a:rPr lang="en-US" altLang="zh-TW" sz="1400" dirty="0">
                <a:solidFill>
                  <a:srgbClr val="108598"/>
                </a:solidFill>
              </a:rPr>
              <a:t>or actual) ADR users reported slightly lower levels of digital capability and higher levels lacking Internet access. </a:t>
            </a:r>
            <a:endParaRPr lang="en-US" altLang="zh-TW" sz="1400" dirty="0" smtClean="0">
              <a:solidFill>
                <a:srgbClr val="108598"/>
              </a:solidFill>
            </a:endParaRPr>
          </a:p>
          <a:p>
            <a:pPr marL="514350" indent="-285750">
              <a:buFont typeface="Arial"/>
              <a:buChar char="•"/>
            </a:pPr>
            <a:endParaRPr lang="en-US" altLang="zh-TW" sz="1400" dirty="0">
              <a:solidFill>
                <a:srgbClr val="108598"/>
              </a:solidFill>
            </a:endParaRPr>
          </a:p>
          <a:p>
            <a:pPr marL="514350" indent="-285750">
              <a:buFont typeface="Wingdings" charset="2"/>
              <a:buChar char="ü"/>
            </a:pPr>
            <a:r>
              <a:rPr lang="en-US" altLang="zh-TW" sz="1400" dirty="0">
                <a:solidFill>
                  <a:srgbClr val="108598"/>
                </a:solidFill>
              </a:rPr>
              <a:t>Those with administrative legal problems tended to have higher rates of Internet access and ‘Basic Digital Skills’ compared to those reporting civil justice problems </a:t>
            </a:r>
            <a:r>
              <a:rPr lang="en-US" altLang="zh-TW" sz="1400" dirty="0" smtClean="0">
                <a:solidFill>
                  <a:srgbClr val="108598"/>
                </a:solidFill>
              </a:rPr>
              <a:t>(small &amp; not sig)</a:t>
            </a:r>
            <a:r>
              <a:rPr lang="en-US" altLang="zh-TW" sz="1400" dirty="0">
                <a:solidFill>
                  <a:srgbClr val="108598"/>
                </a:solidFill>
              </a:rPr>
              <a:t>. </a:t>
            </a:r>
            <a:endParaRPr lang="zh-TW" altLang="en-US" sz="1400" dirty="0">
              <a:solidFill>
                <a:srgbClr val="108598"/>
              </a:solidFill>
            </a:endParaRPr>
          </a:p>
          <a:p>
            <a:pPr marL="514350" indent="-285750">
              <a:buFont typeface="Arial"/>
              <a:buChar char="•"/>
            </a:pPr>
            <a:endParaRPr lang="en-US" altLang="zh-TW" sz="1400" dirty="0">
              <a:solidFill>
                <a:srgbClr val="108598"/>
              </a:solidFill>
            </a:endParaRPr>
          </a:p>
          <a:p>
            <a:pPr marL="514350" indent="-285750">
              <a:buFont typeface="Arial"/>
              <a:buChar char="•"/>
            </a:pPr>
            <a:endParaRPr kumimoji="1" lang="zh-TW" altLang="en-US" sz="1400" dirty="0">
              <a:solidFill>
                <a:srgbClr val="108598"/>
              </a:solidFill>
            </a:endParaRPr>
          </a:p>
        </p:txBody>
      </p:sp>
    </p:spTree>
    <p:extLst>
      <p:ext uri="{BB962C8B-B14F-4D97-AF65-F5344CB8AC3E}">
        <p14:creationId xmlns:p14="http://schemas.microsoft.com/office/powerpoint/2010/main" val="264619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253086" y="586975"/>
            <a:ext cx="5138700" cy="268837"/>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smtClean="0"/>
              <a:t>CIVIL JUSTICE</a:t>
            </a:r>
            <a:endParaRPr dirty="0"/>
          </a:p>
        </p:txBody>
      </p:sp>
      <p:sp>
        <p:nvSpPr>
          <p:cNvPr id="262" name="Shape 262"/>
          <p:cNvSpPr txBox="1">
            <a:spLocks noGrp="1"/>
          </p:cNvSpPr>
          <p:nvPr>
            <p:ph type="body" idx="1"/>
          </p:nvPr>
        </p:nvSpPr>
        <p:spPr>
          <a:xfrm>
            <a:off x="253086" y="855812"/>
            <a:ext cx="5790940" cy="3444105"/>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altLang="zh-TW" sz="1400" b="1" dirty="0"/>
              <a:t>September 2016 </a:t>
            </a:r>
            <a:r>
              <a:rPr lang="en-GB" altLang="zh-TW" sz="1400" dirty="0"/>
              <a:t>- Lord Chancellor, Lord Chief Justice, and the Senior President of Tribunals released a joint vision for the future of Courts and Tribunals</a:t>
            </a:r>
          </a:p>
          <a:p>
            <a:pPr marL="285750" indent="-285750">
              <a:buClr>
                <a:schemeClr val="dk1"/>
              </a:buClr>
              <a:buSzPts val="1100"/>
            </a:pPr>
            <a:r>
              <a:rPr lang="en-GB" altLang="zh-TW" sz="1400" dirty="0" smtClean="0"/>
              <a:t>New </a:t>
            </a:r>
            <a:r>
              <a:rPr lang="en-GB" altLang="zh-TW" sz="1400" dirty="0" smtClean="0"/>
              <a:t>online courts and court services to form part of a £700 million courts and tribunals reform package </a:t>
            </a:r>
          </a:p>
          <a:p>
            <a:pPr marL="0" lvl="0" indent="0">
              <a:buClr>
                <a:schemeClr val="dk1"/>
              </a:buClr>
              <a:buSzPts val="1100"/>
              <a:buNone/>
            </a:pPr>
            <a:endParaRPr lang="en-GB" altLang="zh-TW" sz="1400" dirty="0"/>
          </a:p>
          <a:p>
            <a:pPr lvl="0"/>
            <a:r>
              <a:rPr lang="en-GB" altLang="zh-TW" sz="1400" dirty="0" smtClean="0"/>
              <a:t>Virtual </a:t>
            </a:r>
            <a:r>
              <a:rPr lang="en-GB" altLang="zh-TW" sz="1400" dirty="0"/>
              <a:t>hearings</a:t>
            </a:r>
          </a:p>
          <a:p>
            <a:pPr lvl="0"/>
            <a:r>
              <a:rPr lang="en-GB" altLang="zh-TW" sz="1400" dirty="0"/>
              <a:t>A shift to a greater number of decisions ‘on the papers’</a:t>
            </a:r>
          </a:p>
          <a:p>
            <a:pPr lvl="0"/>
            <a:r>
              <a:rPr lang="en-GB" altLang="zh-TW" sz="1400" dirty="0"/>
              <a:t>Digitisation of the probate system</a:t>
            </a:r>
          </a:p>
          <a:p>
            <a:pPr lvl="0"/>
            <a:r>
              <a:rPr lang="en-GB" altLang="zh-TW" sz="1400" dirty="0"/>
              <a:t>Digitisation of the process of making an application for divorce</a:t>
            </a:r>
          </a:p>
          <a:p>
            <a:pPr lvl="0"/>
            <a:r>
              <a:rPr lang="en-GB" altLang="zh-TW" sz="1400" dirty="0"/>
              <a:t>Full digitisation of applications for Lasting Powers of Attorney</a:t>
            </a:r>
          </a:p>
          <a:p>
            <a:pPr lvl="0"/>
            <a:r>
              <a:rPr lang="en-GB" altLang="zh-TW" sz="1400" dirty="0"/>
              <a:t>The introduction of court video-link into the Police station </a:t>
            </a:r>
          </a:p>
          <a:p>
            <a:pPr lvl="0"/>
            <a:r>
              <a:rPr lang="en-GB" altLang="zh-TW" sz="1400" dirty="0"/>
              <a:t>A new online process for resolving civil claims</a:t>
            </a:r>
          </a:p>
          <a:p>
            <a:pPr lvl="0"/>
            <a:r>
              <a:rPr lang="en-GB" altLang="zh-TW" sz="1400" dirty="0"/>
              <a:t>Digitisation of the Social Security and Child Support Tribunal</a:t>
            </a:r>
          </a:p>
        </p:txBody>
      </p:sp>
      <p:sp>
        <p:nvSpPr>
          <p:cNvPr id="263" name="Shape 263"/>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idx="4294967295"/>
          </p:nvPr>
        </p:nvSpPr>
        <p:spPr>
          <a:xfrm>
            <a:off x="685800" y="1583342"/>
            <a:ext cx="7772400" cy="19021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9600" dirty="0" smtClean="0">
                <a:solidFill>
                  <a:srgbClr val="FFFFFF"/>
                </a:solidFill>
              </a:rPr>
              <a:t>£5,000,000-</a:t>
            </a:r>
            <a:br>
              <a:rPr lang="en-GB" sz="9600" dirty="0" smtClean="0">
                <a:solidFill>
                  <a:srgbClr val="FFFFFF"/>
                </a:solidFill>
              </a:rPr>
            </a:br>
            <a:r>
              <a:rPr lang="en-GB" sz="9600" dirty="0" smtClean="0">
                <a:solidFill>
                  <a:srgbClr val="FFFFFF"/>
                </a:solidFill>
              </a:rPr>
              <a:t>£9,000,000</a:t>
            </a:r>
            <a:endParaRPr sz="9600" dirty="0">
              <a:solidFill>
                <a:srgbClr val="FFFFFF"/>
              </a:solidFill>
            </a:endParaRPr>
          </a:p>
        </p:txBody>
      </p:sp>
      <p:sp>
        <p:nvSpPr>
          <p:cNvPr id="378" name="Shape 378"/>
          <p:cNvSpPr txBox="1">
            <a:spLocks noGrp="1"/>
          </p:cNvSpPr>
          <p:nvPr>
            <p:ph type="subTitle" idx="4294967295"/>
          </p:nvPr>
        </p:nvSpPr>
        <p:spPr>
          <a:xfrm>
            <a:off x="685800" y="3665484"/>
            <a:ext cx="7772400" cy="784800"/>
          </a:xfrm>
          <a:prstGeom prst="rect">
            <a:avLst/>
          </a:prstGeom>
        </p:spPr>
        <p:txBody>
          <a:bodyPr spcFirstLastPara="1" wrap="square" lIns="91425" tIns="91425" rIns="91425" bIns="91425" anchor="t" anchorCtr="0">
            <a:noAutofit/>
          </a:bodyPr>
          <a:lstStyle/>
          <a:p>
            <a:pPr marL="0" lvl="0" indent="0" algn="ctr">
              <a:buNone/>
            </a:pPr>
            <a:r>
              <a:rPr lang="en-GB" altLang="zh-TW" dirty="0"/>
              <a:t>per annum running costs of ADS </a:t>
            </a:r>
            <a:endParaRPr dirty="0"/>
          </a:p>
        </p:txBody>
      </p:sp>
      <p:sp>
        <p:nvSpPr>
          <p:cNvPr id="379" name="Shape 37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90" name="Shape 39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
        <p:nvSpPr>
          <p:cNvPr id="384" name="Shape 384"/>
          <p:cNvSpPr txBox="1">
            <a:spLocks noGrp="1"/>
          </p:cNvSpPr>
          <p:nvPr>
            <p:ph type="ctrTitle" idx="4294967295"/>
          </p:nvPr>
        </p:nvSpPr>
        <p:spPr>
          <a:xfrm>
            <a:off x="464653" y="449466"/>
            <a:ext cx="3390823" cy="7318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dirty="0" smtClean="0">
                <a:solidFill>
                  <a:schemeClr val="tx1"/>
                </a:solidFill>
              </a:rPr>
              <a:t>Includes</a:t>
            </a:r>
            <a:r>
              <a:rPr lang="mr-IN" sz="3600" dirty="0" smtClean="0">
                <a:solidFill>
                  <a:schemeClr val="tx1"/>
                </a:solidFill>
              </a:rPr>
              <a:t>…</a:t>
            </a:r>
            <a:r>
              <a:rPr lang="en-GB" sz="3600" dirty="0" smtClean="0">
                <a:solidFill>
                  <a:schemeClr val="tx1"/>
                </a:solidFill>
              </a:rPr>
              <a:t>..</a:t>
            </a:r>
            <a:endParaRPr sz="3600" dirty="0">
              <a:solidFill>
                <a:schemeClr val="tx1"/>
              </a:solidFill>
            </a:endParaRPr>
          </a:p>
        </p:txBody>
      </p:sp>
      <p:sp>
        <p:nvSpPr>
          <p:cNvPr id="385" name="Shape 385"/>
          <p:cNvSpPr txBox="1">
            <a:spLocks noGrp="1"/>
          </p:cNvSpPr>
          <p:nvPr>
            <p:ph type="subTitle" idx="4294967295"/>
          </p:nvPr>
        </p:nvSpPr>
        <p:spPr>
          <a:xfrm>
            <a:off x="1919226" y="1353344"/>
            <a:ext cx="5240337" cy="461962"/>
          </a:xfrm>
          <a:prstGeom prst="rect">
            <a:avLst/>
          </a:prstGeom>
        </p:spPr>
        <p:txBody>
          <a:bodyPr spcFirstLastPara="1" wrap="square" lIns="91425" tIns="91425" rIns="91425" bIns="91425" anchor="t" anchorCtr="0">
            <a:noAutofit/>
          </a:bodyPr>
          <a:lstStyle/>
          <a:p>
            <a:pPr marL="285750" indent="-285750">
              <a:buClr>
                <a:schemeClr val="bg1"/>
              </a:buClr>
            </a:pPr>
            <a:r>
              <a:rPr lang="en-GB" altLang="zh-TW" sz="1800" dirty="0"/>
              <a:t>a data entry and scanning process for those who cannot engage with the online process, even with ADS </a:t>
            </a:r>
            <a:endParaRPr sz="1800" dirty="0"/>
          </a:p>
        </p:txBody>
      </p:sp>
      <p:sp>
        <p:nvSpPr>
          <p:cNvPr id="389" name="Shape 389"/>
          <p:cNvSpPr txBox="1">
            <a:spLocks noGrp="1"/>
          </p:cNvSpPr>
          <p:nvPr>
            <p:ph type="subTitle" idx="4294967295"/>
          </p:nvPr>
        </p:nvSpPr>
        <p:spPr>
          <a:xfrm>
            <a:off x="1919226" y="2660650"/>
            <a:ext cx="4905375" cy="463550"/>
          </a:xfrm>
          <a:prstGeom prst="rect">
            <a:avLst/>
          </a:prstGeom>
        </p:spPr>
        <p:txBody>
          <a:bodyPr spcFirstLastPara="1" wrap="square" lIns="91425" tIns="91425" rIns="91425" bIns="91425" anchor="t" anchorCtr="0">
            <a:noAutofit/>
          </a:bodyPr>
          <a:lstStyle/>
          <a:p>
            <a:pPr marL="285750" indent="-285750">
              <a:buClr>
                <a:schemeClr val="bg1"/>
              </a:buClr>
            </a:pPr>
            <a:r>
              <a:rPr lang="en-GB" altLang="zh-TW" sz="1800" dirty="0"/>
              <a:t>the cost of providing face-to-face ADS </a:t>
            </a:r>
            <a:endParaRPr sz="1800" dirty="0"/>
          </a:p>
        </p:txBody>
      </p:sp>
      <p:sp>
        <p:nvSpPr>
          <p:cNvPr id="23" name="Shape 389"/>
          <p:cNvSpPr txBox="1">
            <a:spLocks/>
          </p:cNvSpPr>
          <p:nvPr/>
        </p:nvSpPr>
        <p:spPr>
          <a:xfrm>
            <a:off x="1516887" y="3631727"/>
            <a:ext cx="4905600"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marL="285750" indent="-285750" algn="ctr">
              <a:buClr>
                <a:schemeClr val="bg1"/>
              </a:buClr>
            </a:pPr>
            <a:r>
              <a:rPr lang="en-GB" altLang="zh-TW" sz="1800" dirty="0"/>
              <a:t>the cost of advertising ADS services </a:t>
            </a:r>
            <a:endParaRPr lang="en-GB" sz="18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idx="4294967295"/>
          </p:nvPr>
        </p:nvSpPr>
        <p:spPr>
          <a:xfrm>
            <a:off x="784578" y="632291"/>
            <a:ext cx="7772400" cy="1902102"/>
          </a:xfrm>
          <a:prstGeom prst="rect">
            <a:avLst/>
          </a:prstGeom>
        </p:spPr>
        <p:txBody>
          <a:bodyPr spcFirstLastPara="1" wrap="square" lIns="91425" tIns="91425" rIns="91425" bIns="91425" anchor="b" anchorCtr="0">
            <a:noAutofit/>
          </a:bodyPr>
          <a:lstStyle/>
          <a:p>
            <a:pPr lvl="0" algn="ctr"/>
            <a:r>
              <a:rPr lang="en-GB" sz="9600" dirty="0" smtClean="0">
                <a:solidFill>
                  <a:schemeClr val="bg1"/>
                </a:solidFill>
              </a:rPr>
              <a:t>£</a:t>
            </a:r>
            <a:r>
              <a:rPr lang="en-GB" altLang="zh-TW" sz="9600" dirty="0" smtClean="0">
                <a:solidFill>
                  <a:schemeClr val="bg1"/>
                </a:solidFill>
              </a:rPr>
              <a:t>47,317,584</a:t>
            </a:r>
            <a:endParaRPr sz="9600" dirty="0">
              <a:solidFill>
                <a:schemeClr val="bg1"/>
              </a:solidFill>
            </a:endParaRPr>
          </a:p>
        </p:txBody>
      </p:sp>
      <p:sp>
        <p:nvSpPr>
          <p:cNvPr id="378" name="Shape 378"/>
          <p:cNvSpPr txBox="1">
            <a:spLocks noGrp="1"/>
          </p:cNvSpPr>
          <p:nvPr>
            <p:ph type="subTitle" idx="4294967295"/>
          </p:nvPr>
        </p:nvSpPr>
        <p:spPr>
          <a:xfrm>
            <a:off x="685800" y="2748262"/>
            <a:ext cx="7772400" cy="784800"/>
          </a:xfrm>
          <a:prstGeom prst="rect">
            <a:avLst/>
          </a:prstGeom>
        </p:spPr>
        <p:txBody>
          <a:bodyPr spcFirstLastPara="1" wrap="square" lIns="91425" tIns="91425" rIns="91425" bIns="91425" anchor="t" anchorCtr="0">
            <a:noAutofit/>
          </a:bodyPr>
          <a:lstStyle/>
          <a:p>
            <a:pPr marL="0" lvl="0" indent="0" algn="ctr">
              <a:buNone/>
            </a:pPr>
            <a:r>
              <a:rPr lang="en-GB" altLang="zh-TW" dirty="0" smtClean="0"/>
              <a:t>Proceeds of </a:t>
            </a:r>
            <a:r>
              <a:rPr lang="en-GB" altLang="zh-TW" dirty="0" smtClean="0"/>
              <a:t>court sales</a:t>
            </a:r>
            <a:endParaRPr lang="en-GB" altLang="zh-TW" dirty="0" smtClean="0"/>
          </a:p>
          <a:p>
            <a:pPr marL="0" lvl="0" indent="0" algn="ctr">
              <a:buNone/>
            </a:pPr>
            <a:r>
              <a:rPr lang="en-GB" dirty="0" smtClean="0"/>
              <a:t>=</a:t>
            </a:r>
          </a:p>
          <a:p>
            <a:pPr marL="0" lvl="0" indent="0" algn="ctr">
              <a:buNone/>
            </a:pPr>
            <a:r>
              <a:rPr lang="en-GB" dirty="0" smtClean="0"/>
              <a:t>&gt;5.2 to &lt; 9.5 years of ADS</a:t>
            </a:r>
            <a:endParaRPr dirty="0"/>
          </a:p>
        </p:txBody>
      </p:sp>
      <p:sp>
        <p:nvSpPr>
          <p:cNvPr id="379" name="Shape 37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7600930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pic>
        <p:nvPicPr>
          <p:cNvPr id="4" name="Picture 3" descr="la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685800"/>
            <a:ext cx="5080000" cy="3759200"/>
          </a:xfrm>
          <a:prstGeom prst="rect">
            <a:avLst/>
          </a:prstGeom>
        </p:spPr>
      </p:pic>
    </p:spTree>
    <p:extLst>
      <p:ext uri="{BB962C8B-B14F-4D97-AF65-F5344CB8AC3E}">
        <p14:creationId xmlns:p14="http://schemas.microsoft.com/office/powerpoint/2010/main" val="8995275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24</a:t>
            </a:fld>
            <a:endParaRPr lang="uk-UA"/>
          </a:p>
        </p:txBody>
      </p:sp>
      <p:pic>
        <p:nvPicPr>
          <p:cNvPr id="4" name="Picture 3" descr="article_stevemann-100040555-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025" y="650941"/>
            <a:ext cx="4486920" cy="3937659"/>
          </a:xfrm>
          <a:prstGeom prst="rect">
            <a:avLst/>
          </a:prstGeom>
        </p:spPr>
      </p:pic>
    </p:spTree>
    <p:extLst>
      <p:ext uri="{BB962C8B-B14F-4D97-AF65-F5344CB8AC3E}">
        <p14:creationId xmlns:p14="http://schemas.microsoft.com/office/powerpoint/2010/main" val="1599525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0"/>
            <a:ext cx="8223625" cy="4240339"/>
          </a:xfrm>
          <a:solidFill>
            <a:schemeClr val="bg1"/>
          </a:solidFill>
        </p:spPr>
        <p:txBody>
          <a:bodyPr/>
          <a:lstStyle/>
          <a:p>
            <a:pPr marL="114300" indent="0">
              <a:buNone/>
            </a:pPr>
            <a:endParaRPr lang="en-US" altLang="zh-TW" sz="1400" dirty="0" smtClean="0"/>
          </a:p>
          <a:p>
            <a:pPr marL="114300" indent="0">
              <a:buNone/>
            </a:pPr>
            <a:endParaRPr lang="en-US" altLang="zh-TW" sz="1400" dirty="0"/>
          </a:p>
          <a:p>
            <a:pPr marL="114300" indent="0">
              <a:buNone/>
            </a:pPr>
            <a:endParaRPr lang="en-US" altLang="zh-TW" sz="1400" dirty="0" smtClean="0"/>
          </a:p>
          <a:p>
            <a:pPr marL="114300" indent="0">
              <a:buNone/>
            </a:pPr>
            <a:endParaRPr lang="en-US" altLang="zh-TW" sz="1400" dirty="0"/>
          </a:p>
          <a:p>
            <a:pPr marL="114300" indent="0">
              <a:buNone/>
            </a:pPr>
            <a:r>
              <a:rPr lang="en-US" altLang="zh-TW" sz="1400" dirty="0" smtClean="0"/>
              <a:t>The </a:t>
            </a:r>
            <a:r>
              <a:rPr lang="en-US" altLang="zh-TW" sz="1400" dirty="0"/>
              <a:t>general public is unlikely to understand the distinction between ADS and general advice services even where this distinction is made clear. </a:t>
            </a:r>
            <a:endParaRPr lang="en-US" altLang="zh-TW" sz="1400" dirty="0" smtClean="0"/>
          </a:p>
          <a:p>
            <a:pPr marL="114300" indent="0">
              <a:buNone/>
            </a:pPr>
            <a:endParaRPr kumimoji="1" lang="en-US" altLang="zh-TW" sz="1400" dirty="0"/>
          </a:p>
          <a:p>
            <a:pPr marL="114300" indent="0">
              <a:buNone/>
            </a:pPr>
            <a:r>
              <a:rPr lang="en-US" altLang="zh-TW" sz="1400" b="1" dirty="0"/>
              <a:t>Civil Legal Advice Mandatory Gateway</a:t>
            </a:r>
            <a:r>
              <a:rPr lang="en-GB" altLang="zh-TW" sz="1400" b="1" dirty="0"/>
              <a:t> </a:t>
            </a:r>
            <a:r>
              <a:rPr lang="en-GB" altLang="zh-TW" sz="1400" b="1" dirty="0" smtClean="0"/>
              <a:t>Review</a:t>
            </a:r>
            <a:endParaRPr lang="en-GB" altLang="zh-TW" sz="1400" b="1" dirty="0"/>
          </a:p>
          <a:p>
            <a:pPr marL="114300" indent="0">
              <a:buNone/>
            </a:pPr>
            <a:r>
              <a:rPr lang="en-US" altLang="zh-TW" sz="1400" dirty="0" smtClean="0"/>
              <a:t>Users </a:t>
            </a:r>
            <a:r>
              <a:rPr lang="en-US" altLang="zh-TW" sz="1400" dirty="0"/>
              <a:t>expected Operators to be legally trained and offer legal advice, even although a pre-recorded introductory message informed users to the contrary. </a:t>
            </a:r>
            <a:endParaRPr lang="en-GB" altLang="zh-TW" sz="1400" dirty="0"/>
          </a:p>
          <a:p>
            <a:pPr marL="114300" indent="0">
              <a:buNone/>
            </a:pPr>
            <a:endParaRPr kumimoji="1" lang="zh-TW" altLang="en-US" sz="1400" dirty="0"/>
          </a:p>
        </p:txBody>
      </p:sp>
      <p:sp>
        <p:nvSpPr>
          <p:cNvPr id="2" name="Title 1"/>
          <p:cNvSpPr>
            <a:spLocks noGrp="1"/>
          </p:cNvSpPr>
          <p:nvPr>
            <p:ph type="title"/>
          </p:nvPr>
        </p:nvSpPr>
        <p:spPr>
          <a:xfrm>
            <a:off x="457200" y="158275"/>
            <a:ext cx="5138700" cy="857400"/>
          </a:xfrm>
        </p:spPr>
        <p:txBody>
          <a:bodyPr/>
          <a:lstStyle/>
          <a:p>
            <a:r>
              <a:rPr kumimoji="1" lang="en-GB" altLang="zh-TW" dirty="0" smtClean="0"/>
              <a:t>PROBLEMS</a:t>
            </a:r>
            <a:endParaRPr kumimoji="1" lang="zh-TW" alt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25</a:t>
            </a:fld>
            <a:endParaRPr lang="uk-UA"/>
          </a:p>
        </p:txBody>
      </p:sp>
      <p:sp>
        <p:nvSpPr>
          <p:cNvPr id="6" name="Text Placeholder 2"/>
          <p:cNvSpPr txBox="1">
            <a:spLocks/>
          </p:cNvSpPr>
          <p:nvPr/>
        </p:nvSpPr>
        <p:spPr>
          <a:xfrm>
            <a:off x="457200" y="2935375"/>
            <a:ext cx="8223625" cy="2208125"/>
          </a:xfrm>
          <a:prstGeom prst="rect">
            <a:avLst/>
          </a:prstGeom>
          <a:solidFill>
            <a:srgbClr val="FFFFFF"/>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1pPr>
            <a:lvl2pPr marL="914400" marR="0" lvl="1"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2pPr>
            <a:lvl3pPr marL="1371600" marR="0" lvl="2"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3pPr>
            <a:lvl4pPr marL="1828800" marR="0" lvl="3"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4pPr>
            <a:lvl5pPr marL="2286000" marR="0" lvl="4"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5pPr>
            <a:lvl6pPr marL="2743200" marR="0" lvl="5"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6pPr>
            <a:lvl7pPr marL="3200400" marR="0" lvl="6"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7pPr>
            <a:lvl8pPr marL="3657600" marR="0" lvl="7"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8pPr>
            <a:lvl9pPr marL="4114800" marR="0" lvl="8"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9pPr>
          </a:lstStyle>
          <a:p>
            <a:pPr marL="114300" indent="0">
              <a:buNone/>
            </a:pPr>
            <a:r>
              <a:rPr lang="en-US" altLang="zh-TW" sz="1400" b="1" dirty="0"/>
              <a:t>MCOL study </a:t>
            </a:r>
            <a:endParaRPr lang="en-US" altLang="zh-TW" sz="1400" b="1" dirty="0" smtClean="0"/>
          </a:p>
          <a:p>
            <a:pPr marL="114300" indent="0">
              <a:buNone/>
            </a:pPr>
            <a:r>
              <a:rPr lang="en-US" altLang="zh-TW" sz="1400" dirty="0" smtClean="0"/>
              <a:t>Key </a:t>
            </a:r>
            <a:r>
              <a:rPr lang="en-US" altLang="zh-TW" sz="1400" dirty="0"/>
              <a:t>call </a:t>
            </a:r>
            <a:r>
              <a:rPr lang="en-US" altLang="zh-TW" sz="1400" dirty="0" err="1"/>
              <a:t>centre</a:t>
            </a:r>
            <a:r>
              <a:rPr lang="en-US" altLang="zh-TW" sz="1400" dirty="0"/>
              <a:t> </a:t>
            </a:r>
            <a:r>
              <a:rPr lang="en-US" altLang="zh-TW" sz="1400" dirty="0" smtClean="0"/>
              <a:t>frustration:</a:t>
            </a:r>
          </a:p>
          <a:p>
            <a:pPr marL="114300" indent="0">
              <a:buNone/>
            </a:pPr>
            <a:endParaRPr lang="en-US" altLang="zh-TW" sz="1400" dirty="0" smtClean="0"/>
          </a:p>
          <a:p>
            <a:pPr marL="571500" lvl="1" indent="0">
              <a:buNone/>
            </a:pPr>
            <a:r>
              <a:rPr lang="en-US" altLang="zh-TW" sz="1400" i="1" dirty="0" smtClean="0"/>
              <a:t>“</a:t>
            </a:r>
            <a:r>
              <a:rPr lang="en-US" altLang="zh-TW" sz="1400" i="1" dirty="0"/>
              <a:t>the inability of staff to offer advice and frustrations around what constitutes ‘advice’ as opposed to ‘legal advice’” </a:t>
            </a:r>
            <a:endParaRPr lang="en-US" altLang="zh-TW" sz="1400" i="1" dirty="0" smtClean="0"/>
          </a:p>
          <a:p>
            <a:pPr marL="571500" lvl="1" indent="0">
              <a:buNone/>
            </a:pPr>
            <a:endParaRPr lang="en-US" altLang="zh-TW" sz="1400" i="1" dirty="0" smtClean="0"/>
          </a:p>
          <a:p>
            <a:pPr marL="571500" lvl="1" indent="0">
              <a:buNone/>
            </a:pPr>
            <a:r>
              <a:rPr lang="en-US" altLang="zh-TW" sz="1400" i="1" dirty="0" smtClean="0"/>
              <a:t>“</a:t>
            </a:r>
            <a:r>
              <a:rPr lang="en-US" altLang="zh-TW" sz="1400" i="1" dirty="0"/>
              <a:t>the staff did not differentiate between the two and more often than not decided to give no advice rather than risk mistakenly giving legal advice</a:t>
            </a:r>
            <a:r>
              <a:rPr lang="en-GB" altLang="zh-TW" sz="1400" i="1" dirty="0"/>
              <a:t> </a:t>
            </a:r>
            <a:endParaRPr lang="en-US" altLang="zh-TW" sz="1400" i="1" dirty="0" smtClean="0"/>
          </a:p>
          <a:p>
            <a:pPr marL="114300" indent="0">
              <a:buFont typeface="Barlow Light"/>
              <a:buNone/>
            </a:pPr>
            <a:endParaRPr kumimoji="1" lang="zh-TW" altLang="en-US" sz="1400" dirty="0"/>
          </a:p>
        </p:txBody>
      </p:sp>
    </p:spTree>
    <p:extLst>
      <p:ext uri="{BB962C8B-B14F-4D97-AF65-F5344CB8AC3E}">
        <p14:creationId xmlns:p14="http://schemas.microsoft.com/office/powerpoint/2010/main" val="30486969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235" y="0"/>
            <a:ext cx="8486590" cy="4201346"/>
          </a:xfrm>
          <a:solidFill>
            <a:schemeClr val="bg1"/>
          </a:solidFill>
        </p:spPr>
        <p:txBody>
          <a:bodyPr/>
          <a:lstStyle/>
          <a:p>
            <a:pPr marL="114300" indent="0">
              <a:buNone/>
            </a:pPr>
            <a:endParaRPr lang="en-US" altLang="zh-TW" sz="1400" dirty="0" smtClean="0"/>
          </a:p>
          <a:p>
            <a:pPr marL="114300" indent="0">
              <a:buNone/>
            </a:pPr>
            <a:endParaRPr lang="en-US" altLang="zh-TW" sz="1400" dirty="0"/>
          </a:p>
          <a:p>
            <a:pPr marL="114300" indent="0">
              <a:buNone/>
            </a:pPr>
            <a:endParaRPr lang="en-US" altLang="zh-TW" sz="1400" dirty="0"/>
          </a:p>
          <a:p>
            <a:pPr marL="114300" indent="0">
              <a:buNone/>
            </a:pPr>
            <a:endParaRPr lang="en-GB" altLang="zh-TW" sz="1400" dirty="0" smtClean="0">
              <a:solidFill>
                <a:srgbClr val="A5B0FD"/>
              </a:solidFill>
            </a:endParaRPr>
          </a:p>
          <a:p>
            <a:pPr marL="114300" indent="0">
              <a:buNone/>
            </a:pPr>
            <a:r>
              <a:rPr lang="en-GB" altLang="zh-TW" sz="1400" dirty="0" smtClean="0">
                <a:solidFill>
                  <a:srgbClr val="A5B0FD"/>
                </a:solidFill>
              </a:rPr>
              <a:t>Understanding</a:t>
            </a:r>
          </a:p>
          <a:p>
            <a:pPr marL="114300" indent="0">
              <a:buNone/>
            </a:pPr>
            <a:r>
              <a:rPr lang="en-GB" altLang="zh-TW" sz="1400" dirty="0" smtClean="0">
                <a:solidFill>
                  <a:schemeClr val="tx1"/>
                </a:solidFill>
              </a:rPr>
              <a:t>Public unsure of what they are opting into</a:t>
            </a:r>
          </a:p>
          <a:p>
            <a:pPr marL="114300" indent="0">
              <a:buNone/>
            </a:pPr>
            <a:endParaRPr kumimoji="1" lang="en-GB" altLang="zh-TW" sz="1400" dirty="0">
              <a:solidFill>
                <a:schemeClr val="tx1"/>
              </a:solidFill>
            </a:endParaRPr>
          </a:p>
          <a:p>
            <a:pPr marL="114300" indent="0">
              <a:buNone/>
            </a:pPr>
            <a:r>
              <a:rPr lang="en-US" altLang="zh-TW" sz="1400" dirty="0" smtClean="0">
                <a:solidFill>
                  <a:srgbClr val="A5B0FD"/>
                </a:solidFill>
              </a:rPr>
              <a:t>Triaging</a:t>
            </a:r>
          </a:p>
          <a:p>
            <a:pPr marL="114300" indent="0">
              <a:buNone/>
            </a:pPr>
            <a:r>
              <a:rPr lang="en-US" altLang="zh-TW" sz="1400" dirty="0" smtClean="0"/>
              <a:t>Little </a:t>
            </a:r>
            <a:r>
              <a:rPr lang="en-US" altLang="zh-TW" sz="1400" dirty="0"/>
              <a:t>has been said about the triaging process </a:t>
            </a:r>
            <a:r>
              <a:rPr lang="en-US" altLang="zh-TW" sz="1400" dirty="0" err="1"/>
              <a:t>MoJ</a:t>
            </a:r>
            <a:r>
              <a:rPr lang="en-US" altLang="zh-TW" sz="1400" dirty="0"/>
              <a:t>/HMCTS intends to implement for online courts, the information and guidance that will precede entry to the online court system </a:t>
            </a:r>
            <a:endParaRPr lang="en-US" altLang="zh-TW" sz="1400" dirty="0" smtClean="0"/>
          </a:p>
          <a:p>
            <a:pPr marL="114300" indent="0">
              <a:buNone/>
            </a:pPr>
            <a:endParaRPr kumimoji="1" lang="en-US" altLang="zh-TW" sz="1400" dirty="0" smtClean="0"/>
          </a:p>
          <a:p>
            <a:pPr marL="114300" indent="0">
              <a:buNone/>
            </a:pPr>
            <a:endParaRPr kumimoji="1" lang="en-US" altLang="zh-TW" sz="1400" dirty="0"/>
          </a:p>
          <a:p>
            <a:pPr marL="114300" indent="0">
              <a:buNone/>
            </a:pPr>
            <a:endParaRPr kumimoji="1" lang="zh-TW" altLang="en-US" sz="1400" dirty="0"/>
          </a:p>
        </p:txBody>
      </p:sp>
      <p:sp>
        <p:nvSpPr>
          <p:cNvPr id="2" name="Title 1"/>
          <p:cNvSpPr>
            <a:spLocks noGrp="1"/>
          </p:cNvSpPr>
          <p:nvPr>
            <p:ph type="title"/>
          </p:nvPr>
        </p:nvSpPr>
        <p:spPr>
          <a:xfrm>
            <a:off x="352612" y="209177"/>
            <a:ext cx="5138700" cy="857400"/>
          </a:xfrm>
        </p:spPr>
        <p:txBody>
          <a:bodyPr/>
          <a:lstStyle/>
          <a:p>
            <a:r>
              <a:rPr kumimoji="1" lang="en-GB" altLang="zh-TW" dirty="0" smtClean="0"/>
              <a:t>PROBLEMS</a:t>
            </a:r>
            <a:endParaRPr kumimoji="1" lang="zh-TW" alt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26</a:t>
            </a:fld>
            <a:endParaRPr lang="uk-UA"/>
          </a:p>
        </p:txBody>
      </p:sp>
      <p:sp>
        <p:nvSpPr>
          <p:cNvPr id="6" name="Text Placeholder 2"/>
          <p:cNvSpPr txBox="1">
            <a:spLocks/>
          </p:cNvSpPr>
          <p:nvPr/>
        </p:nvSpPr>
        <p:spPr>
          <a:xfrm>
            <a:off x="194235" y="2995139"/>
            <a:ext cx="8486590" cy="2148361"/>
          </a:xfrm>
          <a:prstGeom prst="rect">
            <a:avLst/>
          </a:prstGeom>
          <a:solidFill>
            <a:srgbClr val="FFFFFF"/>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1pPr>
            <a:lvl2pPr marL="914400" marR="0" lvl="1"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2pPr>
            <a:lvl3pPr marL="1371600" marR="0" lvl="2"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3pPr>
            <a:lvl4pPr marL="1828800" marR="0" lvl="3"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4pPr>
            <a:lvl5pPr marL="2286000" marR="0" lvl="4"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5pPr>
            <a:lvl6pPr marL="2743200" marR="0" lvl="5"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6pPr>
            <a:lvl7pPr marL="3200400" marR="0" lvl="6"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7pPr>
            <a:lvl8pPr marL="3657600" marR="0" lvl="7"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8pPr>
            <a:lvl9pPr marL="4114800" marR="0" lvl="8"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9pPr>
          </a:lstStyle>
          <a:p>
            <a:pPr marL="114300" indent="0">
              <a:buNone/>
            </a:pPr>
            <a:r>
              <a:rPr lang="en-US" altLang="zh-TW" sz="1400" dirty="0" smtClean="0">
                <a:solidFill>
                  <a:srgbClr val="A5B0FD"/>
                </a:solidFill>
              </a:rPr>
              <a:t>Disadvantage of Format</a:t>
            </a:r>
          </a:p>
          <a:p>
            <a:pPr marL="114300" indent="0">
              <a:buNone/>
            </a:pPr>
            <a:r>
              <a:rPr lang="en-US" altLang="zh-TW" sz="1400" dirty="0" smtClean="0"/>
              <a:t>This </a:t>
            </a:r>
            <a:r>
              <a:rPr lang="en-US" altLang="zh-TW" sz="1400" dirty="0"/>
              <a:t>has arisen in respect of MCOL as the character text input limitations of the online form, have resulted in a view that the paper form is often preferred.</a:t>
            </a:r>
            <a:r>
              <a:rPr lang="en-GB" altLang="zh-TW" sz="1400" dirty="0"/>
              <a:t> </a:t>
            </a:r>
            <a:endParaRPr lang="en-GB" altLang="zh-TW" sz="1400" dirty="0" smtClean="0"/>
          </a:p>
          <a:p>
            <a:pPr marL="114300" indent="0">
              <a:buNone/>
            </a:pPr>
            <a:endParaRPr kumimoji="1" lang="en-GB" altLang="zh-TW" sz="1400" dirty="0" smtClean="0">
              <a:solidFill>
                <a:srgbClr val="A5B0FD"/>
              </a:solidFill>
            </a:endParaRPr>
          </a:p>
          <a:p>
            <a:pPr marL="114300" indent="0">
              <a:buNone/>
            </a:pPr>
            <a:r>
              <a:rPr kumimoji="1" lang="en-GB" altLang="zh-TW" sz="1400" dirty="0" smtClean="0">
                <a:solidFill>
                  <a:srgbClr val="A5B0FD"/>
                </a:solidFill>
              </a:rPr>
              <a:t>Trust</a:t>
            </a:r>
            <a:endParaRPr kumimoji="1" lang="en-GB" altLang="zh-TW" sz="1400" dirty="0">
              <a:solidFill>
                <a:srgbClr val="A5B0FD"/>
              </a:solidFill>
            </a:endParaRPr>
          </a:p>
          <a:p>
            <a:pPr marL="114300" indent="0">
              <a:buNone/>
            </a:pPr>
            <a:r>
              <a:rPr lang="en-US" altLang="zh-TW" sz="1400" dirty="0"/>
              <a:t>U</a:t>
            </a:r>
            <a:r>
              <a:rPr lang="en-US" altLang="zh-TW" sz="1400" dirty="0" smtClean="0"/>
              <a:t>ser </a:t>
            </a:r>
            <a:r>
              <a:rPr lang="en-US" altLang="zh-TW" sz="1400" dirty="0"/>
              <a:t>mistrust issues that arise out of questions asked within digital forms</a:t>
            </a:r>
            <a:r>
              <a:rPr lang="en-GB" altLang="zh-TW" sz="1400" dirty="0"/>
              <a:t> </a:t>
            </a:r>
            <a:endParaRPr kumimoji="1" lang="zh-TW" altLang="en-US" sz="1400" dirty="0"/>
          </a:p>
        </p:txBody>
      </p:sp>
    </p:spTree>
    <p:extLst>
      <p:ext uri="{BB962C8B-B14F-4D97-AF65-F5344CB8AC3E}">
        <p14:creationId xmlns:p14="http://schemas.microsoft.com/office/powerpoint/2010/main" val="36753408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4269"/>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smtClean="0"/>
              <a:t>MODELS</a:t>
            </a:r>
            <a:endParaRPr dirty="0"/>
          </a:p>
        </p:txBody>
      </p:sp>
      <p:sp>
        <p:nvSpPr>
          <p:cNvPr id="418" name="Shape 418"/>
          <p:cNvSpPr txBox="1">
            <a:spLocks noGrp="1"/>
          </p:cNvSpPr>
          <p:nvPr>
            <p:ph type="body" idx="1"/>
          </p:nvPr>
        </p:nvSpPr>
        <p:spPr>
          <a:xfrm>
            <a:off x="158376" y="1057955"/>
            <a:ext cx="1656300" cy="1877420"/>
          </a:xfrm>
          <a:prstGeom prst="rect">
            <a:avLst/>
          </a:prstGeom>
          <a:ln>
            <a:solidFill>
              <a:srgbClr val="A5B1FE"/>
            </a:solidFill>
          </a:ln>
        </p:spPr>
        <p:txBody>
          <a:bodyPr spcFirstLastPara="1" wrap="square" lIns="91425" tIns="91425" rIns="91425" bIns="91425" anchor="t" anchorCtr="0">
            <a:noAutofit/>
          </a:bodyPr>
          <a:lstStyle/>
          <a:p>
            <a:pPr marL="0" lvl="0" indent="0" rtl="0">
              <a:spcBef>
                <a:spcPts val="600"/>
              </a:spcBef>
              <a:spcAft>
                <a:spcPts val="0"/>
              </a:spcAft>
              <a:buNone/>
            </a:pPr>
            <a:r>
              <a:rPr lang="en-GB" b="1" dirty="0" smtClean="0"/>
              <a:t>Help with Fees</a:t>
            </a:r>
            <a:endParaRPr b="1" dirty="0"/>
          </a:p>
          <a:p>
            <a:pPr marL="0" lvl="0" indent="0">
              <a:buNone/>
            </a:pPr>
            <a:r>
              <a:rPr lang="en-US" altLang="zh-TW" dirty="0" smtClean="0"/>
              <a:t>Personal </a:t>
            </a:r>
            <a:r>
              <a:rPr lang="en-US" altLang="zh-TW" dirty="0"/>
              <a:t>Support Units (PSUs) located inside courts were used as access points for the </a:t>
            </a:r>
            <a:r>
              <a:rPr lang="en-US" altLang="zh-TW" dirty="0" smtClean="0"/>
              <a:t>ADS</a:t>
            </a:r>
          </a:p>
          <a:p>
            <a:pPr marL="0" lvl="0" indent="0">
              <a:lnSpc>
                <a:spcPct val="80000"/>
              </a:lnSpc>
              <a:buNone/>
            </a:pPr>
            <a:r>
              <a:rPr lang="en-US" altLang="zh-TW" dirty="0" smtClean="0"/>
              <a:t> </a:t>
            </a:r>
          </a:p>
          <a:p>
            <a:pPr marL="0" lvl="0" indent="0">
              <a:buNone/>
            </a:pPr>
            <a:r>
              <a:rPr lang="en-US" altLang="zh-TW" i="1" dirty="0" smtClean="0"/>
              <a:t>No findings published</a:t>
            </a:r>
            <a:endParaRPr sz="1200" i="1" dirty="0"/>
          </a:p>
        </p:txBody>
      </p:sp>
      <p:sp>
        <p:nvSpPr>
          <p:cNvPr id="419" name="Shape 419"/>
          <p:cNvSpPr txBox="1">
            <a:spLocks noGrp="1"/>
          </p:cNvSpPr>
          <p:nvPr>
            <p:ph type="body" idx="2"/>
          </p:nvPr>
        </p:nvSpPr>
        <p:spPr>
          <a:xfrm>
            <a:off x="2004116" y="1057955"/>
            <a:ext cx="1656300" cy="1877420"/>
          </a:xfrm>
          <a:prstGeom prst="rect">
            <a:avLst/>
          </a:prstGeom>
          <a:ln>
            <a:solidFill>
              <a:srgbClr val="A5B1FE"/>
            </a:solidFill>
          </a:ln>
        </p:spPr>
        <p:txBody>
          <a:bodyPr spcFirstLastPara="1" wrap="square" lIns="91425" tIns="91425" rIns="91425" bIns="91425" anchor="t" anchorCtr="0">
            <a:noAutofit/>
          </a:bodyPr>
          <a:lstStyle/>
          <a:p>
            <a:pPr marL="0" lvl="0" indent="0" rtl="0">
              <a:spcBef>
                <a:spcPts val="600"/>
              </a:spcBef>
              <a:spcAft>
                <a:spcPts val="0"/>
              </a:spcAft>
              <a:buNone/>
            </a:pPr>
            <a:r>
              <a:rPr lang="en-GB" b="1" dirty="0" smtClean="0"/>
              <a:t>Online Plea Service</a:t>
            </a:r>
            <a:endParaRPr b="1" dirty="0"/>
          </a:p>
          <a:p>
            <a:pPr marL="0" lvl="0" indent="0">
              <a:buNone/>
            </a:pPr>
            <a:r>
              <a:rPr lang="en-US" altLang="zh-TW" dirty="0"/>
              <a:t>Online Plea Service has a call </a:t>
            </a:r>
            <a:r>
              <a:rPr lang="en-US" altLang="zh-TW" dirty="0" err="1" smtClean="0"/>
              <a:t>centre</a:t>
            </a:r>
            <a:endParaRPr lang="en-US" altLang="zh-TW" dirty="0"/>
          </a:p>
          <a:p>
            <a:pPr marL="0" lvl="0" indent="0">
              <a:lnSpc>
                <a:spcPct val="80000"/>
              </a:lnSpc>
              <a:buNone/>
            </a:pPr>
            <a:endParaRPr lang="en-US" altLang="zh-TW" i="1" dirty="0" smtClean="0"/>
          </a:p>
          <a:p>
            <a:pPr marL="0" lvl="0" indent="0">
              <a:buNone/>
            </a:pPr>
            <a:r>
              <a:rPr lang="en-US" altLang="zh-TW" i="1" dirty="0" smtClean="0"/>
              <a:t>Users </a:t>
            </a:r>
            <a:r>
              <a:rPr lang="en-US" altLang="zh-TW" i="1" dirty="0"/>
              <a:t>require an internet-enabled device to facilitate online completion</a:t>
            </a:r>
            <a:r>
              <a:rPr lang="en-GB" altLang="zh-TW" i="1" dirty="0"/>
              <a:t> </a:t>
            </a:r>
            <a:endParaRPr sz="1200" i="1" dirty="0"/>
          </a:p>
        </p:txBody>
      </p:sp>
      <p:sp>
        <p:nvSpPr>
          <p:cNvPr id="420" name="Shape 420"/>
          <p:cNvSpPr txBox="1">
            <a:spLocks noGrp="1"/>
          </p:cNvSpPr>
          <p:nvPr>
            <p:ph type="body" idx="3"/>
          </p:nvPr>
        </p:nvSpPr>
        <p:spPr>
          <a:xfrm>
            <a:off x="3794886" y="342485"/>
            <a:ext cx="2201324" cy="4651800"/>
          </a:xfrm>
          <a:prstGeom prst="rect">
            <a:avLst/>
          </a:prstGeom>
          <a:ln>
            <a:solidFill>
              <a:srgbClr val="A5B1FE"/>
            </a:solidFill>
          </a:ln>
        </p:spPr>
        <p:txBody>
          <a:bodyPr spcFirstLastPara="1" wrap="square" lIns="91425" tIns="91425" rIns="91425" bIns="91425" anchor="t" anchorCtr="0">
            <a:noAutofit/>
          </a:bodyPr>
          <a:lstStyle/>
          <a:p>
            <a:pPr marL="0" indent="0">
              <a:buNone/>
            </a:pPr>
            <a:r>
              <a:rPr lang="en-GB" b="1" dirty="0" smtClean="0"/>
              <a:t>Universal Credit </a:t>
            </a:r>
            <a:r>
              <a:rPr lang="mr-IN" b="1" dirty="0" smtClean="0"/>
              <a:t>–</a:t>
            </a:r>
            <a:r>
              <a:rPr lang="en-GB" b="1" dirty="0" smtClean="0"/>
              <a:t> DWP</a:t>
            </a:r>
            <a:endParaRPr lang="en-GB" b="1" dirty="0"/>
          </a:p>
          <a:p>
            <a:pPr marL="0" indent="0">
              <a:buNone/>
            </a:pPr>
            <a:r>
              <a:rPr lang="en-US" altLang="zh-TW" dirty="0" smtClean="0"/>
              <a:t>Directs </a:t>
            </a:r>
            <a:r>
              <a:rPr lang="en-US" altLang="zh-TW" dirty="0"/>
              <a:t>users to a point of access </a:t>
            </a:r>
            <a:r>
              <a:rPr lang="en-US" altLang="zh-TW" dirty="0" err="1" smtClean="0"/>
              <a:t>CABx</a:t>
            </a:r>
            <a:r>
              <a:rPr lang="en-US" altLang="zh-TW" dirty="0" smtClean="0"/>
              <a:t>, </a:t>
            </a:r>
            <a:r>
              <a:rPr lang="en-US" altLang="zh-TW" dirty="0" err="1" smtClean="0"/>
              <a:t>JobCentre</a:t>
            </a:r>
            <a:r>
              <a:rPr lang="en-US" altLang="zh-TW" dirty="0" smtClean="0"/>
              <a:t>, Libraries</a:t>
            </a:r>
          </a:p>
          <a:p>
            <a:pPr marL="0" indent="0">
              <a:lnSpc>
                <a:spcPct val="80000"/>
              </a:lnSpc>
              <a:buNone/>
            </a:pPr>
            <a:endParaRPr lang="en-US" altLang="zh-TW" baseline="30000" dirty="0"/>
          </a:p>
          <a:p>
            <a:pPr marL="0" indent="0">
              <a:buNone/>
            </a:pPr>
            <a:r>
              <a:rPr lang="en-US" altLang="zh-TW" dirty="0" smtClean="0"/>
              <a:t>If </a:t>
            </a:r>
            <a:r>
              <a:rPr lang="en-US" altLang="zh-TW" dirty="0"/>
              <a:t>the user is unable to access services via these methods, then they may be given the opportunity to make a claim over phone, or arrange for a home </a:t>
            </a:r>
            <a:r>
              <a:rPr lang="en-US" altLang="zh-TW" dirty="0" smtClean="0"/>
              <a:t>visit</a:t>
            </a:r>
          </a:p>
          <a:p>
            <a:pPr marL="0" indent="0">
              <a:lnSpc>
                <a:spcPct val="80000"/>
              </a:lnSpc>
              <a:buNone/>
            </a:pPr>
            <a:endParaRPr lang="en-US" altLang="zh-TW" dirty="0" smtClean="0"/>
          </a:p>
          <a:p>
            <a:pPr marL="0" indent="0">
              <a:buNone/>
            </a:pPr>
            <a:r>
              <a:rPr lang="en-US" altLang="zh-TW" i="1" dirty="0" smtClean="0"/>
              <a:t>March 2017 </a:t>
            </a:r>
            <a:r>
              <a:rPr lang="mr-IN" altLang="zh-TW" i="1" dirty="0" smtClean="0"/>
              <a:t>–</a:t>
            </a:r>
            <a:r>
              <a:rPr lang="en-US" altLang="zh-TW" i="1" dirty="0" smtClean="0"/>
              <a:t> Digital Strategy </a:t>
            </a:r>
          </a:p>
          <a:p>
            <a:pPr marL="0" indent="0">
              <a:buNone/>
            </a:pPr>
            <a:r>
              <a:rPr lang="en-US" altLang="zh-TW" dirty="0" smtClean="0"/>
              <a:t>Those </a:t>
            </a:r>
            <a:r>
              <a:rPr lang="en-US" altLang="zh-TW" dirty="0"/>
              <a:t>who require assisted digital must enter through a mandatory telephone gateway. </a:t>
            </a:r>
            <a:endParaRPr lang="en-US" altLang="zh-TW" dirty="0" smtClean="0"/>
          </a:p>
          <a:p>
            <a:pPr marL="0" indent="0">
              <a:lnSpc>
                <a:spcPct val="80000"/>
              </a:lnSpc>
              <a:buNone/>
            </a:pPr>
            <a:endParaRPr lang="en-US" altLang="zh-TW" dirty="0" smtClean="0"/>
          </a:p>
          <a:p>
            <a:pPr marL="0" indent="0">
              <a:buNone/>
            </a:pPr>
            <a:r>
              <a:rPr lang="en-US" altLang="zh-TW" dirty="0" smtClean="0"/>
              <a:t>Users without </a:t>
            </a:r>
            <a:r>
              <a:rPr lang="en-US" altLang="zh-TW" dirty="0"/>
              <a:t>Internet access are “</a:t>
            </a:r>
            <a:r>
              <a:rPr lang="en-GB" altLang="zh-TW" dirty="0"/>
              <a:t>oriented to the locally available public terminals </a:t>
            </a:r>
            <a:endParaRPr sz="1200" dirty="0"/>
          </a:p>
        </p:txBody>
      </p:sp>
      <p:sp>
        <p:nvSpPr>
          <p:cNvPr id="421" name="Shape 4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sp>
        <p:nvSpPr>
          <p:cNvPr id="422" name="Shape 422"/>
          <p:cNvSpPr txBox="1">
            <a:spLocks noGrp="1"/>
          </p:cNvSpPr>
          <p:nvPr>
            <p:ph type="body" idx="1"/>
          </p:nvPr>
        </p:nvSpPr>
        <p:spPr>
          <a:xfrm>
            <a:off x="158376" y="3109375"/>
            <a:ext cx="3502040" cy="1884910"/>
          </a:xfrm>
          <a:prstGeom prst="rect">
            <a:avLst/>
          </a:prstGeom>
          <a:ln>
            <a:solidFill>
              <a:srgbClr val="A5B1FE"/>
            </a:solidFill>
          </a:ln>
        </p:spPr>
        <p:txBody>
          <a:bodyPr spcFirstLastPara="1" wrap="square" lIns="91425" tIns="91425" rIns="91425" bIns="91425" anchor="t" anchorCtr="0">
            <a:noAutofit/>
          </a:bodyPr>
          <a:lstStyle/>
          <a:p>
            <a:pPr marL="0" lvl="0" indent="0" rtl="0">
              <a:spcBef>
                <a:spcPts val="600"/>
              </a:spcBef>
              <a:spcAft>
                <a:spcPts val="0"/>
              </a:spcAft>
              <a:buNone/>
            </a:pPr>
            <a:r>
              <a:rPr lang="en-GB" b="1" dirty="0" smtClean="0"/>
              <a:t>Home Office</a:t>
            </a:r>
            <a:endParaRPr lang="en-GB" b="1" dirty="0"/>
          </a:p>
          <a:p>
            <a:pPr marL="0" lvl="0" indent="0" rtl="0">
              <a:spcBef>
                <a:spcPts val="600"/>
              </a:spcBef>
              <a:spcAft>
                <a:spcPts val="0"/>
              </a:spcAft>
              <a:buNone/>
            </a:pPr>
            <a:r>
              <a:rPr lang="en-GB" altLang="zh-TW" dirty="0" smtClean="0"/>
              <a:t>For </a:t>
            </a:r>
            <a:r>
              <a:rPr lang="en-GB" altLang="zh-TW" dirty="0"/>
              <a:t>telephone support applicants are referred to a Migrant Help UK advisor. </a:t>
            </a:r>
            <a:endParaRPr lang="en-GB" altLang="zh-TW" dirty="0" smtClean="0"/>
          </a:p>
          <a:p>
            <a:pPr marL="0" lvl="0" indent="0" rtl="0">
              <a:spcBef>
                <a:spcPts val="600"/>
              </a:spcBef>
              <a:spcAft>
                <a:spcPts val="0"/>
              </a:spcAft>
              <a:buNone/>
            </a:pPr>
            <a:r>
              <a:rPr lang="en-GB" altLang="zh-TW" dirty="0" smtClean="0"/>
              <a:t>For </a:t>
            </a:r>
            <a:r>
              <a:rPr lang="en-GB" altLang="zh-TW" dirty="0"/>
              <a:t>face to face support </a:t>
            </a:r>
            <a:r>
              <a:rPr lang="en-GB" altLang="zh-TW" dirty="0" smtClean="0"/>
              <a:t>- book </a:t>
            </a:r>
            <a:r>
              <a:rPr lang="en-GB" altLang="zh-TW" dirty="0"/>
              <a:t>time with library staff </a:t>
            </a:r>
            <a:r>
              <a:rPr lang="en-GB" altLang="zh-TW" dirty="0" smtClean="0"/>
              <a:t>or </a:t>
            </a:r>
            <a:r>
              <a:rPr lang="en-GB" altLang="zh-TW" dirty="0"/>
              <a:t>arrange a home visit from ‘We Are Digital.</a:t>
            </a:r>
            <a:r>
              <a:rPr lang="en-GB" altLang="zh-TW" dirty="0" smtClean="0"/>
              <a:t>’</a:t>
            </a:r>
          </a:p>
          <a:p>
            <a:pPr marL="0" lvl="0" indent="0" rtl="0">
              <a:lnSpc>
                <a:spcPct val="80000"/>
              </a:lnSpc>
              <a:spcBef>
                <a:spcPts val="600"/>
              </a:spcBef>
              <a:spcAft>
                <a:spcPts val="0"/>
              </a:spcAft>
              <a:buNone/>
            </a:pPr>
            <a:endParaRPr lang="en-GB" altLang="zh-TW" dirty="0"/>
          </a:p>
          <a:p>
            <a:pPr marL="0" lvl="0" indent="0" rtl="0">
              <a:spcBef>
                <a:spcPts val="600"/>
              </a:spcBef>
              <a:spcAft>
                <a:spcPts val="0"/>
              </a:spcAft>
              <a:buNone/>
            </a:pPr>
            <a:r>
              <a:rPr lang="en-GB" altLang="zh-TW" i="1" dirty="0" smtClean="0"/>
              <a:t>Nothing if you’re living overseas</a:t>
            </a:r>
          </a:p>
        </p:txBody>
      </p:sp>
      <p:sp>
        <p:nvSpPr>
          <p:cNvPr id="10" name="Shape 420"/>
          <p:cNvSpPr txBox="1">
            <a:spLocks/>
          </p:cNvSpPr>
          <p:nvPr/>
        </p:nvSpPr>
        <p:spPr>
          <a:xfrm>
            <a:off x="6250900" y="0"/>
            <a:ext cx="2557100" cy="5143500"/>
          </a:xfrm>
          <a:prstGeom prst="rect">
            <a:avLst/>
          </a:prstGeom>
          <a:solidFill>
            <a:srgbClr val="A5B0FD"/>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pPr marL="152400" indent="0" algn="ctr">
              <a:buNone/>
            </a:pPr>
            <a:endParaRPr lang="en-US" altLang="zh-TW" sz="1600" dirty="0" smtClean="0"/>
          </a:p>
          <a:p>
            <a:pPr marL="152400" indent="0" algn="ctr">
              <a:buNone/>
            </a:pPr>
            <a:r>
              <a:rPr lang="en-US" altLang="zh-TW" sz="1600" dirty="0" smtClean="0"/>
              <a:t>Web</a:t>
            </a:r>
            <a:r>
              <a:rPr lang="en-US" altLang="zh-TW" sz="1600" dirty="0"/>
              <a:t>-chat, face-to-face appointments whilst avoiding use of paper solutions in general. </a:t>
            </a:r>
            <a:endParaRPr lang="en-US" altLang="zh-TW" sz="1600" dirty="0" smtClean="0"/>
          </a:p>
          <a:p>
            <a:pPr marL="152400" indent="0" algn="ctr">
              <a:buNone/>
            </a:pPr>
            <a:endParaRPr lang="en-US" altLang="zh-TW" sz="1600" dirty="0"/>
          </a:p>
          <a:p>
            <a:pPr marL="152400" indent="0" algn="ctr">
              <a:buNone/>
            </a:pPr>
            <a:r>
              <a:rPr lang="en-US" altLang="zh-TW" sz="1600" dirty="0" smtClean="0"/>
              <a:t>GDS </a:t>
            </a:r>
            <a:r>
              <a:rPr lang="en-US" altLang="zh-TW" sz="1600" dirty="0"/>
              <a:t>encourages service developers to implement a triage service to establish if ADS is actually required, and to determine the type of ADS </a:t>
            </a:r>
            <a:r>
              <a:rPr lang="en-US" altLang="zh-TW" sz="1600" dirty="0" smtClean="0"/>
              <a:t>required</a:t>
            </a:r>
            <a:endParaRPr lang="en" sz="1600" dirty="0"/>
          </a:p>
        </p:txBody>
      </p:sp>
      <p:grpSp>
        <p:nvGrpSpPr>
          <p:cNvPr id="2" name="Group 1"/>
          <p:cNvGrpSpPr/>
          <p:nvPr/>
        </p:nvGrpSpPr>
        <p:grpSpPr>
          <a:xfrm>
            <a:off x="7371144" y="3851306"/>
            <a:ext cx="1436856" cy="1142979"/>
            <a:chOff x="7993733" y="3625902"/>
            <a:chExt cx="1436856" cy="1142979"/>
          </a:xfrm>
        </p:grpSpPr>
        <p:sp>
          <p:nvSpPr>
            <p:cNvPr id="12" name="Shape 593"/>
            <p:cNvSpPr/>
            <p:nvPr/>
          </p:nvSpPr>
          <p:spPr>
            <a:xfrm>
              <a:off x="8888207" y="4081692"/>
              <a:ext cx="88605" cy="75486"/>
            </a:xfrm>
            <a:custGeom>
              <a:avLst/>
              <a:gdLst/>
              <a:ahLst/>
              <a:cxnLst/>
              <a:rect l="0" t="0" r="0" b="0"/>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Shape 594"/>
            <p:cNvSpPr/>
            <p:nvPr/>
          </p:nvSpPr>
          <p:spPr>
            <a:xfrm>
              <a:off x="8762437" y="3813047"/>
              <a:ext cx="668152" cy="955834"/>
            </a:xfrm>
            <a:custGeom>
              <a:avLst/>
              <a:gdLst/>
              <a:ahLst/>
              <a:cxnLst/>
              <a:rect l="0" t="0" r="0" b="0"/>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Shape 595"/>
            <p:cNvSpPr/>
            <p:nvPr/>
          </p:nvSpPr>
          <p:spPr>
            <a:xfrm>
              <a:off x="7993733" y="3625902"/>
              <a:ext cx="718349" cy="680131"/>
            </a:xfrm>
            <a:custGeom>
              <a:avLst/>
              <a:gdLst/>
              <a:ahLst/>
              <a:cxnLst/>
              <a:rect l="0" t="0" r="0" b="0"/>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 name="Shape 602"/>
          <p:cNvSpPr/>
          <p:nvPr/>
        </p:nvSpPr>
        <p:spPr>
          <a:xfrm>
            <a:off x="8220119" y="3751672"/>
            <a:ext cx="51338" cy="51338"/>
          </a:xfrm>
          <a:custGeom>
            <a:avLst/>
            <a:gdLst/>
            <a:ahLst/>
            <a:cxnLst/>
            <a:rect l="0" t="0" r="0" b="0"/>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2">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2">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2">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0">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0">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0">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0">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0">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0">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build="p" animBg="1"/>
      <p:bldP spid="419" grpId="0" build="p" animBg="1"/>
      <p:bldP spid="420" grpId="0" build="p" animBg="1"/>
      <p:bldP spid="42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2" name="Shape 4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
        <p:nvSpPr>
          <p:cNvPr id="430" name="Shape 430"/>
          <p:cNvSpPr txBox="1">
            <a:spLocks noGrp="1"/>
          </p:cNvSpPr>
          <p:nvPr>
            <p:ph type="body" idx="4294967295"/>
          </p:nvPr>
        </p:nvSpPr>
        <p:spPr>
          <a:xfrm>
            <a:off x="451556" y="294217"/>
            <a:ext cx="8164513" cy="4009672"/>
          </a:xfrm>
          <a:prstGeom prst="rect">
            <a:avLst/>
          </a:prstGeom>
        </p:spPr>
        <p:txBody>
          <a:bodyPr spcFirstLastPara="1" wrap="square" lIns="91425" tIns="91425" rIns="91425" bIns="91425" anchor="t" anchorCtr="0">
            <a:noAutofit/>
          </a:bodyPr>
          <a:lstStyle/>
          <a:p>
            <a:pPr marL="0" lvl="0" indent="0" rtl="0">
              <a:lnSpc>
                <a:spcPct val="130000"/>
              </a:lnSpc>
              <a:spcBef>
                <a:spcPts val="600"/>
              </a:spcBef>
              <a:spcAft>
                <a:spcPts val="0"/>
              </a:spcAft>
              <a:buNone/>
            </a:pPr>
            <a:r>
              <a:rPr lang="en-GB" sz="1600" b="1" dirty="0" smtClean="0">
                <a:solidFill>
                  <a:schemeClr val="bg1"/>
                </a:solidFill>
                <a:latin typeface="Miriam Libre"/>
                <a:ea typeface="Miriam Libre"/>
                <a:cs typeface="Miriam Libre"/>
                <a:sym typeface="Miriam Libre"/>
              </a:rPr>
              <a:t>WHAT WE NEED</a:t>
            </a:r>
            <a:endParaRPr sz="1600" b="1" dirty="0">
              <a:solidFill>
                <a:schemeClr val="bg1"/>
              </a:solidFill>
              <a:latin typeface="Miriam Libre"/>
              <a:ea typeface="Miriam Libre"/>
              <a:cs typeface="Miriam Libre"/>
              <a:sym typeface="Miriam Libre"/>
            </a:endParaRPr>
          </a:p>
          <a:p>
            <a:pPr lvl="0">
              <a:lnSpc>
                <a:spcPct val="130000"/>
              </a:lnSpc>
            </a:pPr>
            <a:r>
              <a:rPr lang="en-US" altLang="zh-TW" sz="1600" dirty="0" smtClean="0"/>
              <a:t>Detail </a:t>
            </a:r>
            <a:r>
              <a:rPr lang="en-US" altLang="zh-TW" sz="1600" dirty="0"/>
              <a:t>around how HMCTS intends to define those in need of/eligible for </a:t>
            </a:r>
            <a:r>
              <a:rPr lang="en-US" altLang="zh-TW" sz="1600" dirty="0" smtClean="0"/>
              <a:t>ADS</a:t>
            </a:r>
            <a:endParaRPr lang="en-US" altLang="zh-TW" sz="1600" dirty="0"/>
          </a:p>
          <a:p>
            <a:pPr lvl="0">
              <a:lnSpc>
                <a:spcPct val="130000"/>
              </a:lnSpc>
            </a:pPr>
            <a:r>
              <a:rPr lang="en-US" altLang="zh-TW" sz="1600" dirty="0" smtClean="0"/>
              <a:t>Impact on </a:t>
            </a:r>
            <a:r>
              <a:rPr lang="en-US" altLang="zh-TW" sz="1600" dirty="0"/>
              <a:t>Court </a:t>
            </a:r>
            <a:r>
              <a:rPr lang="en-US" altLang="zh-TW" sz="1600" dirty="0" smtClean="0"/>
              <a:t>operations</a:t>
            </a:r>
          </a:p>
          <a:p>
            <a:pPr lvl="0">
              <a:lnSpc>
                <a:spcPct val="130000"/>
              </a:lnSpc>
            </a:pPr>
            <a:r>
              <a:rPr lang="en-US" altLang="zh-TW" sz="1600" dirty="0" smtClean="0"/>
              <a:t>Extent </a:t>
            </a:r>
            <a:r>
              <a:rPr lang="en-US" altLang="zh-TW" sz="1600" dirty="0"/>
              <a:t>to which Courts will be charged with determining </a:t>
            </a:r>
            <a:r>
              <a:rPr lang="en-US" altLang="zh-TW" sz="1600" dirty="0" smtClean="0"/>
              <a:t>eligibility</a:t>
            </a:r>
          </a:p>
          <a:p>
            <a:pPr lvl="0">
              <a:lnSpc>
                <a:spcPct val="130000"/>
              </a:lnSpc>
            </a:pPr>
            <a:r>
              <a:rPr lang="en-US" altLang="zh-TW" sz="1600" dirty="0" smtClean="0"/>
              <a:t>The rationale </a:t>
            </a:r>
            <a:r>
              <a:rPr lang="en-US" altLang="zh-TW" sz="1600" dirty="0"/>
              <a:t>for adopting a particular ADS </a:t>
            </a:r>
            <a:r>
              <a:rPr lang="en-US" altLang="zh-TW" sz="1600" dirty="0" smtClean="0"/>
              <a:t>mode</a:t>
            </a:r>
            <a:endParaRPr lang="en-GB" altLang="zh-TW" sz="1600" dirty="0"/>
          </a:p>
          <a:p>
            <a:pPr lvl="0">
              <a:lnSpc>
                <a:spcPct val="130000"/>
              </a:lnSpc>
            </a:pPr>
            <a:r>
              <a:rPr lang="en-US" altLang="zh-TW" sz="1600" dirty="0"/>
              <a:t>Increased transparency around how ADS services will be funded </a:t>
            </a:r>
            <a:endParaRPr lang="en-US" altLang="zh-TW" sz="1600" dirty="0" smtClean="0"/>
          </a:p>
          <a:p>
            <a:pPr lvl="0">
              <a:lnSpc>
                <a:spcPct val="130000"/>
              </a:lnSpc>
            </a:pPr>
            <a:r>
              <a:rPr lang="en-US" altLang="zh-TW" sz="1600" dirty="0" smtClean="0"/>
              <a:t>An </a:t>
            </a:r>
            <a:r>
              <a:rPr lang="en-US" altLang="zh-TW" sz="1600" dirty="0"/>
              <a:t>evaluation of how this aligns with projected reductions in court funding/staff </a:t>
            </a:r>
            <a:r>
              <a:rPr lang="en-US" altLang="zh-TW" sz="1600" dirty="0" smtClean="0"/>
              <a:t>numbers</a:t>
            </a:r>
            <a:endParaRPr lang="en-GB" altLang="zh-TW" sz="1600" dirty="0"/>
          </a:p>
          <a:p>
            <a:pPr lvl="0">
              <a:lnSpc>
                <a:spcPct val="130000"/>
              </a:lnSpc>
            </a:pPr>
            <a:r>
              <a:rPr lang="en-US" altLang="zh-TW" sz="1600" dirty="0"/>
              <a:t>More </a:t>
            </a:r>
            <a:r>
              <a:rPr lang="en-US" altLang="zh-TW" sz="1600" dirty="0" smtClean="0"/>
              <a:t>info re: how </a:t>
            </a:r>
            <a:r>
              <a:rPr lang="en-US" altLang="zh-TW" sz="1600" dirty="0"/>
              <a:t>the current services deployed will </a:t>
            </a:r>
            <a:r>
              <a:rPr lang="en-US" altLang="zh-TW" sz="1600" dirty="0" smtClean="0"/>
              <a:t>seamlessly map together</a:t>
            </a:r>
            <a:endParaRPr lang="en-GB" altLang="zh-TW" sz="1600" dirty="0"/>
          </a:p>
          <a:p>
            <a:pPr lvl="0">
              <a:lnSpc>
                <a:spcPct val="130000"/>
              </a:lnSpc>
            </a:pPr>
            <a:r>
              <a:rPr lang="en-US" altLang="zh-TW" sz="1600" dirty="0" smtClean="0"/>
              <a:t>Consistent </a:t>
            </a:r>
            <a:r>
              <a:rPr lang="en-US" altLang="zh-TW" sz="1600" dirty="0"/>
              <a:t>approach to publishing service metrics on the performance dashboard, including rates of incomplete or erroneous digital form completion.</a:t>
            </a:r>
            <a:endParaRPr lang="en-GB" altLang="zh-TW" sz="1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2697604" y="1190124"/>
            <a:ext cx="3727400" cy="3492600"/>
          </a:xfrm>
          <a:prstGeom prst="rect">
            <a:avLst/>
          </a:prstGeom>
        </p:spPr>
        <p:txBody>
          <a:bodyPr spcFirstLastPara="1" wrap="square" lIns="91425" tIns="91425" rIns="91425" bIns="91425" anchor="ctr" anchorCtr="0">
            <a:noAutofit/>
          </a:bodyPr>
          <a:lstStyle/>
          <a:p>
            <a:pPr marL="0" lvl="0" indent="0">
              <a:buNone/>
            </a:pPr>
            <a:r>
              <a:rPr lang="en" altLang="zh-TW" sz="1800" dirty="0"/>
              <a:t>Our central principles are enduring – the system must be just, proportionate and accessible to everyone – but to give them life we must take the opportunities offered by the modern world to administer our system better, and to offer wholly new, more convenient, fleeter routes to justice</a:t>
            </a:r>
            <a:r>
              <a:rPr lang="en" altLang="zh-TW" sz="1800" dirty="0" smtClean="0"/>
              <a:t>.</a:t>
            </a:r>
            <a:endParaRPr lang="en-GB" altLang="zh-TW" sz="1800" dirty="0"/>
          </a:p>
          <a:p>
            <a:pPr marL="0" lvl="0" indent="0">
              <a:lnSpc>
                <a:spcPct val="50000"/>
              </a:lnSpc>
              <a:buNone/>
            </a:pPr>
            <a:endParaRPr lang="en-GB" altLang="zh-TW" sz="1800" dirty="0"/>
          </a:p>
          <a:p>
            <a:pPr marL="0" indent="0">
              <a:buNone/>
            </a:pPr>
            <a:r>
              <a:rPr lang="en-US" altLang="zh-TW" sz="1200" i="0" dirty="0"/>
              <a:t>HMCTS (2018) Fit for the Future: Transforming the Court and Tribunal Estate</a:t>
            </a:r>
          </a:p>
          <a:p>
            <a:pPr marL="0" lvl="0" indent="0">
              <a:buNone/>
            </a:pPr>
            <a:r>
              <a:rPr lang="en" altLang="zh-TW" sz="1800" dirty="0" smtClean="0"/>
              <a:t> </a:t>
            </a:r>
            <a:endParaRPr sz="1800" dirty="0"/>
          </a:p>
        </p:txBody>
      </p:sp>
      <p:sp>
        <p:nvSpPr>
          <p:cNvPr id="275" name="Shape 275"/>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ctrTitle"/>
          </p:nvPr>
        </p:nvSpPr>
        <p:spPr>
          <a:xfrm>
            <a:off x="622375" y="363529"/>
            <a:ext cx="1732853" cy="649811"/>
          </a:xfrm>
          <a:prstGeom prst="rect">
            <a:avLst/>
          </a:prstGeom>
        </p:spPr>
        <p:txBody>
          <a:bodyPr spcFirstLastPara="1" wrap="square" lIns="91425" tIns="91425" rIns="91425" bIns="91425" anchor="b" anchorCtr="0">
            <a:noAutofit/>
          </a:bodyPr>
          <a:lstStyle/>
          <a:p>
            <a:pPr lvl="0"/>
            <a:r>
              <a:rPr lang="en-GB" sz="2400" i="1" dirty="0"/>
              <a:t>D</a:t>
            </a:r>
            <a:r>
              <a:rPr lang="en-GB" sz="2400" i="1" dirty="0" smtClean="0"/>
              <a:t>éjà vu</a:t>
            </a:r>
            <a:r>
              <a:rPr lang="mr-IN" sz="2400" i="1" dirty="0" smtClean="0"/>
              <a:t>…</a:t>
            </a:r>
            <a:r>
              <a:rPr lang="en-GB" sz="2400" i="1" dirty="0" smtClean="0"/>
              <a:t>.</a:t>
            </a:r>
            <a:endParaRPr sz="2400" i="1" dirty="0"/>
          </a:p>
        </p:txBody>
      </p:sp>
      <p:sp>
        <p:nvSpPr>
          <p:cNvPr id="6" name="Shape 269"/>
          <p:cNvSpPr txBox="1">
            <a:spLocks/>
          </p:cNvSpPr>
          <p:nvPr/>
        </p:nvSpPr>
        <p:spPr>
          <a:xfrm>
            <a:off x="2136588" y="1159384"/>
            <a:ext cx="5616345"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rgbClr val="000000"/>
              </a:buClr>
              <a:buSzPts val="2400"/>
              <a:buFont typeface="Barlow Light"/>
              <a:buNone/>
              <a:defRPr sz="2400" b="0" i="0" u="none" strike="noStrike" cap="none">
                <a:solidFill>
                  <a:srgbClr val="000000"/>
                </a:solidFill>
                <a:latin typeface="Barlow Light"/>
                <a:ea typeface="Barlow Light"/>
                <a:cs typeface="Barlow Light"/>
                <a:sym typeface="Barlow Light"/>
              </a:defRPr>
            </a:lvl1pPr>
            <a:lvl2pPr marL="914400" marR="0" lvl="1"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2pPr>
            <a:lvl3pPr marL="1371600" marR="0" lvl="2"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3pPr>
            <a:lvl4pPr marL="1828800" marR="0" lvl="3"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4pPr>
            <a:lvl5pPr marL="2286000" marR="0" lvl="4"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5pPr>
            <a:lvl6pPr marL="2743200" marR="0" lvl="5"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6pPr>
            <a:lvl7pPr marL="3200400" marR="0" lvl="6"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7pPr>
            <a:lvl8pPr marL="3657600" marR="0" lvl="7"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8pPr>
            <a:lvl9pPr marL="4114800" marR="0" lvl="8" indent="-381000"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9pPr>
          </a:lstStyle>
          <a:p>
            <a:pPr marL="361950" indent="-285750" algn="l">
              <a:buFont typeface="Arial"/>
              <a:buChar char="•"/>
            </a:pPr>
            <a:r>
              <a:rPr lang="en-GB" altLang="zh-TW" sz="1600" dirty="0" smtClean="0"/>
              <a:t>Money Claim Online first launched in 2007. </a:t>
            </a:r>
          </a:p>
          <a:p>
            <a:pPr marL="361950" indent="-285750" algn="l">
              <a:buFont typeface="Arial"/>
              <a:buChar char="•"/>
            </a:pPr>
            <a:endParaRPr lang="en-GB" altLang="zh-TW" sz="1600" dirty="0" smtClean="0"/>
          </a:p>
          <a:p>
            <a:pPr marL="361950" indent="-285750" algn="l">
              <a:buFont typeface="Arial"/>
              <a:buChar char="•"/>
            </a:pPr>
            <a:r>
              <a:rPr lang="en-GB" altLang="zh-TW" sz="1600" dirty="0" smtClean="0"/>
              <a:t>Video plea and directions-hearings for Crown Court matters were previously piloted in 2006, </a:t>
            </a:r>
          </a:p>
          <a:p>
            <a:pPr marL="361950" indent="-285750" algn="l">
              <a:buFont typeface="Arial"/>
              <a:buChar char="•"/>
            </a:pPr>
            <a:endParaRPr lang="en-GB" altLang="zh-TW" sz="1600" dirty="0"/>
          </a:p>
          <a:p>
            <a:pPr marL="361950" indent="-285750" algn="l">
              <a:buFont typeface="Arial"/>
              <a:buChar char="•"/>
            </a:pPr>
            <a:r>
              <a:rPr lang="en-GB" altLang="zh-TW" sz="1600" dirty="0" smtClean="0"/>
              <a:t>‘Possession claim online scheme’ to enable individuals to instigate possession proceedings for residential properties for non-payment of rent or mortgage was initially proposed in 2006. </a:t>
            </a:r>
          </a:p>
          <a:p>
            <a:pPr marL="76200" indent="0" algn="l"/>
            <a:endParaRPr lang="en-GB" altLang="zh-TW" sz="1600" dirty="0" smtClean="0"/>
          </a:p>
          <a:p>
            <a:pPr marL="76200" indent="0" algn="l"/>
            <a:r>
              <a:rPr lang="en-GB" altLang="zh-TW" sz="1600" dirty="0" smtClean="0"/>
              <a:t>		</a:t>
            </a:r>
            <a:endParaRPr lang="en-GB" altLang="zh-TW"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457199" y="630625"/>
            <a:ext cx="5243689" cy="3155100"/>
          </a:xfrm>
          <a:prstGeom prst="rect">
            <a:avLst/>
          </a:prstGeom>
        </p:spPr>
        <p:txBody>
          <a:bodyPr spcFirstLastPara="1" wrap="square" lIns="91425" tIns="91425" rIns="91425" bIns="91425" anchor="t" anchorCtr="0">
            <a:noAutofit/>
          </a:bodyPr>
          <a:lstStyle/>
          <a:p>
            <a:pPr marL="114300" indent="0">
              <a:buNone/>
            </a:pPr>
            <a:r>
              <a:rPr lang="en-GB" altLang="zh-TW" sz="1600" dirty="0"/>
              <a:t>As of March 2018, </a:t>
            </a:r>
            <a:r>
              <a:rPr lang="en-US" altLang="zh-TW" sz="1600" dirty="0"/>
              <a:t>online services are available for</a:t>
            </a:r>
            <a:r>
              <a:rPr lang="en-US" altLang="zh-TW" sz="1600" dirty="0" smtClean="0"/>
              <a:t>:</a:t>
            </a:r>
          </a:p>
          <a:p>
            <a:pPr marL="114300" indent="0">
              <a:buNone/>
            </a:pPr>
            <a:endParaRPr lang="en-GB" altLang="zh-TW" sz="1600" dirty="0"/>
          </a:p>
          <a:p>
            <a:pPr lvl="0"/>
            <a:r>
              <a:rPr lang="en-US" altLang="zh-TW" sz="1600" dirty="0"/>
              <a:t>Divorce Proceedings</a:t>
            </a:r>
            <a:endParaRPr lang="en-GB" altLang="zh-TW" sz="1600" dirty="0"/>
          </a:p>
          <a:p>
            <a:pPr lvl="0"/>
            <a:r>
              <a:rPr lang="en-US" altLang="zh-TW" sz="1600" dirty="0"/>
              <a:t>Online Probate Applications</a:t>
            </a:r>
            <a:endParaRPr lang="en-GB" altLang="zh-TW" sz="1600" dirty="0"/>
          </a:p>
          <a:p>
            <a:pPr lvl="0"/>
            <a:r>
              <a:rPr lang="en-US" altLang="zh-TW" sz="1600" dirty="0"/>
              <a:t>Money Claim Online for small civil claims (MCOL)</a:t>
            </a:r>
            <a:endParaRPr lang="en-GB" altLang="zh-TW" sz="1600" dirty="0"/>
          </a:p>
          <a:p>
            <a:pPr lvl="0"/>
            <a:r>
              <a:rPr lang="en-US" altLang="zh-TW" sz="1600" dirty="0"/>
              <a:t>Applications for Personal Bankruptcy</a:t>
            </a:r>
            <a:endParaRPr lang="en-GB" altLang="zh-TW" sz="1600" dirty="0"/>
          </a:p>
          <a:p>
            <a:pPr lvl="0"/>
            <a:r>
              <a:rPr lang="en-US" altLang="zh-TW" sz="1600" dirty="0"/>
              <a:t>Online Tax Tribunal Appeals</a:t>
            </a:r>
            <a:endParaRPr lang="en-GB" altLang="zh-TW" sz="1600" dirty="0"/>
          </a:p>
          <a:p>
            <a:pPr lvl="0"/>
            <a:r>
              <a:rPr lang="en-US" altLang="zh-TW" sz="1600" dirty="0"/>
              <a:t>Employment Tribunal Claims</a:t>
            </a:r>
            <a:endParaRPr lang="en-GB" altLang="zh-TW" sz="1600" dirty="0"/>
          </a:p>
          <a:p>
            <a:pPr lvl="0"/>
            <a:r>
              <a:rPr lang="en-US" altLang="zh-TW" sz="1600" dirty="0"/>
              <a:t>Online Plea for Traffic Offences</a:t>
            </a:r>
            <a:endParaRPr lang="en-GB" altLang="zh-TW" sz="1600" dirty="0"/>
          </a:p>
          <a:p>
            <a:pPr lvl="0"/>
            <a:r>
              <a:rPr lang="en-US" altLang="zh-TW" sz="1600" dirty="0"/>
              <a:t>Landlord Possession Claims  (PCOL</a:t>
            </a:r>
            <a:r>
              <a:rPr lang="en-US" altLang="zh-TW" sz="1600" dirty="0" smtClean="0"/>
              <a:t>)</a:t>
            </a:r>
            <a:endParaRPr lang="en-GB" altLang="zh-TW" sz="1600" dirty="0"/>
          </a:p>
        </p:txBody>
      </p:sp>
      <p:sp>
        <p:nvSpPr>
          <p:cNvPr id="300" name="Shape 300"/>
          <p:cNvSpPr txBox="1">
            <a:spLocks noGrp="1"/>
          </p:cNvSpPr>
          <p:nvPr>
            <p:ph type="title"/>
          </p:nvPr>
        </p:nvSpPr>
        <p:spPr>
          <a:xfrm>
            <a:off x="6299200" y="2506675"/>
            <a:ext cx="1560689"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smtClean="0">
                <a:solidFill>
                  <a:srgbClr val="FFFFFF"/>
                </a:solidFill>
              </a:rPr>
              <a:t>HMCTS</a:t>
            </a:r>
            <a:endParaRPr dirty="0">
              <a:solidFill>
                <a:srgbClr val="FFFFFF"/>
              </a:solidFill>
            </a:endParaRPr>
          </a:p>
        </p:txBody>
      </p:sp>
      <p:sp>
        <p:nvSpPr>
          <p:cNvPr id="302" name="Shape 30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5" name="Shape 268"/>
          <p:cNvSpPr txBox="1">
            <a:spLocks/>
          </p:cNvSpPr>
          <p:nvPr/>
        </p:nvSpPr>
        <p:spPr>
          <a:xfrm>
            <a:off x="3333853" y="4137108"/>
            <a:ext cx="2588229" cy="6498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1pPr>
            <a:lvl2pPr marR="0" lvl="1"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2pPr>
            <a:lvl3pPr marR="0" lvl="2"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3pPr>
            <a:lvl4pPr marR="0" lvl="3"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4pPr>
            <a:lvl5pPr marR="0" lvl="4"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5pPr>
            <a:lvl6pPr marR="0" lvl="5"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6pPr>
            <a:lvl7pPr marR="0" lvl="6"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7pPr>
            <a:lvl8pPr marR="0" lvl="7"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8pPr>
            <a:lvl9pPr marR="0" lvl="8"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9pPr>
          </a:lstStyle>
          <a:p>
            <a:r>
              <a:rPr lang="en-GB" sz="1800" b="1" i="1" dirty="0" smtClean="0">
                <a:solidFill>
                  <a:srgbClr val="108598"/>
                </a:solidFill>
              </a:rPr>
              <a:t>So now what</a:t>
            </a:r>
            <a:r>
              <a:rPr lang="mr-IN" sz="1800" b="1" i="1" dirty="0" smtClean="0">
                <a:solidFill>
                  <a:srgbClr val="108598"/>
                </a:solidFill>
              </a:rPr>
              <a:t>…</a:t>
            </a:r>
            <a:r>
              <a:rPr lang="en-GB" sz="1800" b="1" i="1" dirty="0" smtClean="0">
                <a:solidFill>
                  <a:srgbClr val="108598"/>
                </a:solidFill>
              </a:rPr>
              <a:t>?</a:t>
            </a:r>
            <a:endParaRPr lang="en-GB" sz="1800" b="1" i="1" dirty="0">
              <a:solidFill>
                <a:srgbClr val="108598"/>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16645" y="268942"/>
            <a:ext cx="3562225" cy="4512235"/>
            <a:chOff x="4491069" y="0"/>
            <a:chExt cx="3562225" cy="4512235"/>
          </a:xfrm>
        </p:grpSpPr>
        <p:sp>
          <p:nvSpPr>
            <p:cNvPr id="11" name="Rectangle 10"/>
            <p:cNvSpPr/>
            <p:nvPr/>
          </p:nvSpPr>
          <p:spPr>
            <a:xfrm>
              <a:off x="4491069" y="0"/>
              <a:ext cx="3562225" cy="451223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10" name="Picture 9" descr="justiceparty-logo-trans-600-236.png"/>
            <p:cNvPicPr>
              <a:picLocks noChangeAspect="1"/>
            </p:cNvPicPr>
            <p:nvPr/>
          </p:nvPicPr>
          <p:blipFill rotWithShape="1">
            <a:blip r:embed="rId2">
              <a:extLst>
                <a:ext uri="{28A0092B-C50C-407E-A947-70E740481C1C}">
                  <a14:useLocalDpi xmlns:a14="http://schemas.microsoft.com/office/drawing/2010/main" val="0"/>
                </a:ext>
              </a:extLst>
            </a:blip>
            <a:srcRect l="17452" r="19215" b="23972"/>
            <a:stretch/>
          </p:blipFill>
          <p:spPr>
            <a:xfrm>
              <a:off x="4601883" y="134471"/>
              <a:ext cx="3346823" cy="1883334"/>
            </a:xfrm>
            <a:prstGeom prst="rect">
              <a:avLst/>
            </a:prstGeom>
          </p:spPr>
        </p:pic>
        <p:pic>
          <p:nvPicPr>
            <p:cNvPr id="8" name="Picture 7" descr="emergency_liquidation_banner_v1.jpg"/>
            <p:cNvPicPr>
              <a:picLocks noChangeAspect="1"/>
            </p:cNvPicPr>
            <p:nvPr/>
          </p:nvPicPr>
          <p:blipFill rotWithShape="1">
            <a:blip r:embed="rId3">
              <a:extLst>
                <a:ext uri="{28A0092B-C50C-407E-A947-70E740481C1C}">
                  <a14:useLocalDpi xmlns:a14="http://schemas.microsoft.com/office/drawing/2010/main" val="0"/>
                </a:ext>
              </a:extLst>
            </a:blip>
            <a:srcRect b="25435"/>
            <a:stretch/>
          </p:blipFill>
          <p:spPr>
            <a:xfrm>
              <a:off x="4586944" y="2181411"/>
              <a:ext cx="3346822" cy="2330824"/>
            </a:xfrm>
            <a:prstGeom prst="rect">
              <a:avLst/>
            </a:prstGeom>
          </p:spPr>
        </p:pic>
      </p:grpSp>
    </p:spTree>
    <p:extLst>
      <p:ext uri="{BB962C8B-B14F-4D97-AF65-F5344CB8AC3E}">
        <p14:creationId xmlns:p14="http://schemas.microsoft.com/office/powerpoint/2010/main" val="89280982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a:p>
        </p:txBody>
      </p:sp>
      <p:grpSp>
        <p:nvGrpSpPr>
          <p:cNvPr id="12" name="Group 11"/>
          <p:cNvGrpSpPr/>
          <p:nvPr/>
        </p:nvGrpSpPr>
        <p:grpSpPr>
          <a:xfrm>
            <a:off x="2510492" y="1208867"/>
            <a:ext cx="5217958" cy="3120780"/>
            <a:chOff x="423723" y="314395"/>
            <a:chExt cx="5217958" cy="3120780"/>
          </a:xfrm>
        </p:grpSpPr>
        <p:pic>
          <p:nvPicPr>
            <p:cNvPr id="6" name="Picture 5" descr="Barking and Dagenham Magistrates' Cou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23" y="314395"/>
              <a:ext cx="3218791" cy="2283809"/>
            </a:xfrm>
            <a:prstGeom prst="rect">
              <a:avLst/>
            </a:prstGeom>
          </p:spPr>
        </p:pic>
        <p:sp>
          <p:nvSpPr>
            <p:cNvPr id="7" name="Shape 269"/>
            <p:cNvSpPr txBox="1">
              <a:spLocks/>
            </p:cNvSpPr>
            <p:nvPr/>
          </p:nvSpPr>
          <p:spPr>
            <a:xfrm>
              <a:off x="895597" y="2650375"/>
              <a:ext cx="4746084"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1600" b="1" dirty="0" smtClean="0"/>
                <a:t>Barking &amp; Dagenham</a:t>
              </a:r>
              <a:endParaRPr lang="en-US" altLang="zh-TW" sz="1600" b="1" dirty="0"/>
            </a:p>
          </p:txBody>
        </p:sp>
      </p:grpSp>
      <p:grpSp>
        <p:nvGrpSpPr>
          <p:cNvPr id="14" name="Group 13"/>
          <p:cNvGrpSpPr/>
          <p:nvPr/>
        </p:nvGrpSpPr>
        <p:grpSpPr>
          <a:xfrm>
            <a:off x="2499148" y="1246479"/>
            <a:ext cx="3234504" cy="2941136"/>
            <a:chOff x="2407177" y="1896770"/>
            <a:chExt cx="3234504" cy="2941136"/>
          </a:xfrm>
        </p:grpSpPr>
        <p:pic>
          <p:nvPicPr>
            <p:cNvPr id="4" name="Picture 3" descr="e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177" y="1896770"/>
              <a:ext cx="3234504" cy="2156336"/>
            </a:xfrm>
            <a:prstGeom prst="rect">
              <a:avLst/>
            </a:prstGeom>
          </p:spPr>
        </p:pic>
        <p:sp>
          <p:nvSpPr>
            <p:cNvPr id="9" name="Shape 269"/>
            <p:cNvSpPr txBox="1">
              <a:spLocks/>
            </p:cNvSpPr>
            <p:nvPr/>
          </p:nvSpPr>
          <p:spPr>
            <a:xfrm>
              <a:off x="3642514" y="4053106"/>
              <a:ext cx="1384986"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1600" b="1" dirty="0" smtClean="0"/>
                <a:t>Ely</a:t>
              </a:r>
              <a:endParaRPr lang="en-US" altLang="zh-TW" sz="1600" b="1" dirty="0"/>
            </a:p>
          </p:txBody>
        </p:sp>
      </p:grpSp>
      <p:grpSp>
        <p:nvGrpSpPr>
          <p:cNvPr id="13" name="Group 12"/>
          <p:cNvGrpSpPr/>
          <p:nvPr/>
        </p:nvGrpSpPr>
        <p:grpSpPr>
          <a:xfrm>
            <a:off x="2355054" y="1246479"/>
            <a:ext cx="3522692" cy="3083168"/>
            <a:chOff x="5501595" y="314394"/>
            <a:chExt cx="3522692" cy="3083168"/>
          </a:xfrm>
        </p:grpSpPr>
        <p:pic>
          <p:nvPicPr>
            <p:cNvPr id="5" name="Picture 4" descr="Llandrindrod Wells Magistrates Court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595" y="314394"/>
              <a:ext cx="3344709" cy="2283809"/>
            </a:xfrm>
            <a:prstGeom prst="rect">
              <a:avLst/>
            </a:prstGeom>
          </p:spPr>
        </p:pic>
        <p:sp>
          <p:nvSpPr>
            <p:cNvPr id="11" name="Shape 269"/>
            <p:cNvSpPr txBox="1">
              <a:spLocks/>
            </p:cNvSpPr>
            <p:nvPr/>
          </p:nvSpPr>
          <p:spPr>
            <a:xfrm>
              <a:off x="5501595" y="2612762"/>
              <a:ext cx="3522692"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1600" b="1" dirty="0" err="1" smtClean="0"/>
                <a:t>Llandrindrod</a:t>
              </a:r>
              <a:r>
                <a:rPr lang="en-US" altLang="zh-TW" sz="1600" b="1" dirty="0" smtClean="0"/>
                <a:t> Wells</a:t>
              </a:r>
              <a:endParaRPr lang="en-US" altLang="zh-TW" sz="1600" b="1" dirty="0"/>
            </a:p>
          </p:txBody>
        </p:sp>
      </p:grpSp>
      <p:sp>
        <p:nvSpPr>
          <p:cNvPr id="15" name="Shape 269"/>
          <p:cNvSpPr txBox="1">
            <a:spLocks/>
          </p:cNvSpPr>
          <p:nvPr/>
        </p:nvSpPr>
        <p:spPr>
          <a:xfrm rot="19855853">
            <a:off x="2655091" y="2141472"/>
            <a:ext cx="2922616" cy="494728"/>
          </a:xfrm>
          <a:prstGeom prst="rect">
            <a:avLst/>
          </a:prstGeom>
          <a:solidFill>
            <a:srgbClr val="FF0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000" b="1" dirty="0" smtClean="0">
                <a:solidFill>
                  <a:schemeClr val="bg1"/>
                </a:solidFill>
              </a:rPr>
              <a:t>SOLD FOR £505,000 </a:t>
            </a:r>
            <a:endParaRPr lang="en-US" altLang="zh-TW" sz="2000" b="1" dirty="0">
              <a:solidFill>
                <a:schemeClr val="bg1"/>
              </a:solidFill>
            </a:endParaRPr>
          </a:p>
        </p:txBody>
      </p:sp>
      <p:sp>
        <p:nvSpPr>
          <p:cNvPr id="16" name="Shape 269"/>
          <p:cNvSpPr txBox="1">
            <a:spLocks/>
          </p:cNvSpPr>
          <p:nvPr/>
        </p:nvSpPr>
        <p:spPr>
          <a:xfrm rot="19855853">
            <a:off x="2582813" y="2151688"/>
            <a:ext cx="2922616" cy="494728"/>
          </a:xfrm>
          <a:prstGeom prst="rect">
            <a:avLst/>
          </a:prstGeom>
          <a:solidFill>
            <a:srgbClr val="FF0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000" b="1" dirty="0" smtClean="0">
                <a:solidFill>
                  <a:schemeClr val="bg1"/>
                </a:solidFill>
              </a:rPr>
              <a:t>SOLD FOR £34,400 </a:t>
            </a:r>
            <a:endParaRPr lang="en-US" altLang="zh-TW" sz="2000" b="1" dirty="0">
              <a:solidFill>
                <a:schemeClr val="bg1"/>
              </a:solidFill>
            </a:endParaRPr>
          </a:p>
        </p:txBody>
      </p:sp>
      <p:sp>
        <p:nvSpPr>
          <p:cNvPr id="17" name="Shape 269"/>
          <p:cNvSpPr txBox="1">
            <a:spLocks/>
          </p:cNvSpPr>
          <p:nvPr/>
        </p:nvSpPr>
        <p:spPr>
          <a:xfrm rot="19855853">
            <a:off x="2655091" y="1955000"/>
            <a:ext cx="2922616" cy="494728"/>
          </a:xfrm>
          <a:prstGeom prst="rect">
            <a:avLst/>
          </a:prstGeom>
          <a:solidFill>
            <a:srgbClr val="FF0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000" b="1" dirty="0" smtClean="0">
                <a:solidFill>
                  <a:schemeClr val="bg1"/>
                </a:solidFill>
              </a:rPr>
              <a:t>SOLD FOR £1 </a:t>
            </a:r>
            <a:endParaRPr lang="en-US" altLang="zh-TW" sz="2000" b="1" dirty="0">
              <a:solidFill>
                <a:schemeClr val="bg1"/>
              </a:solidFill>
            </a:endParaRPr>
          </a:p>
        </p:txBody>
      </p:sp>
      <p:grpSp>
        <p:nvGrpSpPr>
          <p:cNvPr id="22" name="Group 21"/>
          <p:cNvGrpSpPr/>
          <p:nvPr/>
        </p:nvGrpSpPr>
        <p:grpSpPr>
          <a:xfrm>
            <a:off x="2510492" y="1182784"/>
            <a:ext cx="3251200" cy="3146863"/>
            <a:chOff x="865200" y="2445312"/>
            <a:chExt cx="3251200" cy="3146863"/>
          </a:xfrm>
        </p:grpSpPr>
        <p:pic>
          <p:nvPicPr>
            <p:cNvPr id="18" name="Picture 17" descr="Acton Magistrates' Cou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00" y="2445312"/>
              <a:ext cx="3251200" cy="2438400"/>
            </a:xfrm>
            <a:prstGeom prst="rect">
              <a:avLst/>
            </a:prstGeom>
          </p:spPr>
        </p:pic>
        <p:sp>
          <p:nvSpPr>
            <p:cNvPr id="21" name="Shape 269"/>
            <p:cNvSpPr txBox="1">
              <a:spLocks/>
            </p:cNvSpPr>
            <p:nvPr/>
          </p:nvSpPr>
          <p:spPr>
            <a:xfrm>
              <a:off x="1946625" y="4807375"/>
              <a:ext cx="1384986"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1600" b="1" dirty="0" smtClean="0"/>
                <a:t>Acton</a:t>
              </a:r>
              <a:endParaRPr lang="en-US" altLang="zh-TW" sz="1600" b="1" dirty="0"/>
            </a:p>
          </p:txBody>
        </p:sp>
      </p:grpSp>
      <p:sp>
        <p:nvSpPr>
          <p:cNvPr id="19" name="Shape 269"/>
          <p:cNvSpPr txBox="1">
            <a:spLocks/>
          </p:cNvSpPr>
          <p:nvPr/>
        </p:nvSpPr>
        <p:spPr>
          <a:xfrm rot="19855853">
            <a:off x="2841035" y="2151687"/>
            <a:ext cx="2922616" cy="494728"/>
          </a:xfrm>
          <a:prstGeom prst="rect">
            <a:avLst/>
          </a:prstGeom>
          <a:solidFill>
            <a:srgbClr val="FF00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000" b="1" dirty="0" smtClean="0">
                <a:solidFill>
                  <a:schemeClr val="bg1"/>
                </a:solidFill>
              </a:rPr>
              <a:t>SOLD FOR £1,171,650 </a:t>
            </a:r>
            <a:endParaRPr lang="en-US" altLang="zh-TW" sz="2000" b="1" dirty="0">
              <a:solidFill>
                <a:schemeClr val="bg1"/>
              </a:solidFill>
            </a:endParaRPr>
          </a:p>
        </p:txBody>
      </p:sp>
    </p:spTree>
    <p:extLst>
      <p:ext uri="{BB962C8B-B14F-4D97-AF65-F5344CB8AC3E}">
        <p14:creationId xmlns:p14="http://schemas.microsoft.com/office/powerpoint/2010/main" val="1670857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0"/>
            <a:ext cx="5138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smtClean="0"/>
              <a:t>GDS OVERVIEW</a:t>
            </a:r>
            <a:endParaRPr dirty="0"/>
          </a:p>
        </p:txBody>
      </p:sp>
      <p:sp>
        <p:nvSpPr>
          <p:cNvPr id="247" name="Shape 247"/>
          <p:cNvSpPr txBox="1">
            <a:spLocks noGrp="1"/>
          </p:cNvSpPr>
          <p:nvPr>
            <p:ph type="body" idx="1"/>
          </p:nvPr>
        </p:nvSpPr>
        <p:spPr>
          <a:xfrm>
            <a:off x="457200" y="1028725"/>
            <a:ext cx="5382260" cy="23589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altLang="zh-TW" sz="1400" b="1" dirty="0" smtClean="0"/>
              <a:t>2011 </a:t>
            </a:r>
            <a:r>
              <a:rPr lang="mr-IN" altLang="zh-TW" sz="1400" b="1" dirty="0" smtClean="0"/>
              <a:t>–</a:t>
            </a:r>
            <a:r>
              <a:rPr lang="en-GB" altLang="zh-TW" sz="1400" b="1" dirty="0" smtClean="0"/>
              <a:t> </a:t>
            </a:r>
            <a:r>
              <a:rPr lang="en-GB" altLang="zh-TW" sz="1400" dirty="0" smtClean="0"/>
              <a:t>GDS Established</a:t>
            </a:r>
          </a:p>
          <a:p>
            <a:pPr marL="0" lvl="0" indent="0">
              <a:buClr>
                <a:schemeClr val="dk1"/>
              </a:buClr>
              <a:buSzPts val="1100"/>
              <a:buNone/>
            </a:pPr>
            <a:endParaRPr lang="en-GB" altLang="zh-TW" sz="1400" dirty="0" smtClean="0"/>
          </a:p>
          <a:p>
            <a:r>
              <a:rPr lang="en-GB" altLang="zh-TW" sz="1400" dirty="0" smtClean="0"/>
              <a:t>Overseen </a:t>
            </a:r>
            <a:r>
              <a:rPr lang="en-GB" altLang="zh-TW" sz="1400" dirty="0"/>
              <a:t>a wide-scale programme of cross-government digital </a:t>
            </a:r>
            <a:r>
              <a:rPr lang="en-GB" altLang="zh-TW" sz="1400" dirty="0" smtClean="0"/>
              <a:t>change</a:t>
            </a:r>
          </a:p>
          <a:p>
            <a:r>
              <a:rPr lang="en-GB" altLang="zh-TW" sz="1400" dirty="0" smtClean="0"/>
              <a:t>Promote </a:t>
            </a:r>
            <a:r>
              <a:rPr lang="en-GB" altLang="zh-TW" sz="1400" dirty="0"/>
              <a:t>a more cohesive approach to service design </a:t>
            </a:r>
            <a:endParaRPr lang="en-GB" altLang="zh-TW" sz="1400" dirty="0" smtClean="0"/>
          </a:p>
          <a:p>
            <a:r>
              <a:rPr lang="en-GB" altLang="zh-TW" sz="1400" dirty="0" smtClean="0"/>
              <a:t>Govern </a:t>
            </a:r>
            <a:r>
              <a:rPr lang="en-GB" altLang="zh-TW" sz="1400" dirty="0"/>
              <a:t>the development of new </a:t>
            </a:r>
            <a:r>
              <a:rPr lang="en-GB" altLang="zh-TW" sz="1400" dirty="0" smtClean="0"/>
              <a:t>services &amp; assess services</a:t>
            </a:r>
          </a:p>
          <a:p>
            <a:r>
              <a:rPr lang="en-GB" altLang="zh-TW" sz="1400" dirty="0" smtClean="0"/>
              <a:t>Oversee </a:t>
            </a:r>
            <a:r>
              <a:rPr lang="en-GB" altLang="zh-TW" sz="1400" dirty="0"/>
              <a:t>cross-government commitment to the ‘digital-by-default’ strategy in transactional public services announced in </a:t>
            </a:r>
            <a:r>
              <a:rPr lang="en-GB" altLang="zh-TW" sz="1400" dirty="0" smtClean="0"/>
              <a:t>2012</a:t>
            </a:r>
          </a:p>
          <a:p>
            <a:pPr marL="0" lvl="0" indent="0">
              <a:buClr>
                <a:schemeClr val="dk1"/>
              </a:buClr>
              <a:buSzPts val="1100"/>
              <a:buNone/>
            </a:pPr>
            <a:endParaRPr lang="en-GB" altLang="zh-TW" sz="1400" b="1" dirty="0" smtClean="0"/>
          </a:p>
          <a:p>
            <a:pPr marL="0" lvl="0" indent="0">
              <a:lnSpc>
                <a:spcPct val="70000"/>
              </a:lnSpc>
              <a:buClr>
                <a:schemeClr val="dk1"/>
              </a:buClr>
              <a:buSzPts val="1100"/>
              <a:buNone/>
            </a:pPr>
            <a:endParaRPr lang="en-GB" altLang="zh-TW" sz="1400" dirty="0" smtClean="0"/>
          </a:p>
          <a:p>
            <a:pPr marL="0" lvl="0" indent="0">
              <a:buClr>
                <a:schemeClr val="dk1"/>
              </a:buClr>
              <a:buSzPts val="1100"/>
              <a:buNone/>
            </a:pPr>
            <a:endParaRPr sz="1400" dirty="0">
              <a:solidFill>
                <a:srgbClr val="000000"/>
              </a:solidFill>
            </a:endParaRPr>
          </a:p>
        </p:txBody>
      </p:sp>
      <p:sp>
        <p:nvSpPr>
          <p:cNvPr id="249" name="Shape 2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390750" y="3965222"/>
            <a:ext cx="2122500" cy="738478"/>
          </a:xfrm>
        </p:spPr>
        <p:txBody>
          <a:bodyPr/>
          <a:lstStyle/>
          <a:p>
            <a:pPr algn="ctr"/>
            <a:r>
              <a:rPr kumimoji="1" lang="en-GB" altLang="zh-TW" dirty="0" smtClean="0">
                <a:solidFill>
                  <a:schemeClr val="tx1">
                    <a:lumMod val="85000"/>
                    <a:lumOff val="15000"/>
                  </a:schemeClr>
                </a:solidFill>
              </a:rPr>
              <a:t>LAUNCH!</a:t>
            </a:r>
            <a:endParaRPr kumimoji="1" lang="zh-TW" altLang="en-US" dirty="0">
              <a:solidFill>
                <a:schemeClr val="tx1">
                  <a:lumMod val="85000"/>
                  <a:lumOff val="15000"/>
                </a:schemeClr>
              </a:solidFill>
            </a:endParaRP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9</a:t>
            </a:fld>
            <a:endParaRPr lang="uk-UA"/>
          </a:p>
        </p:txBody>
      </p:sp>
      <p:sp>
        <p:nvSpPr>
          <p:cNvPr id="5" name="Shape 308"/>
          <p:cNvSpPr txBox="1">
            <a:spLocks/>
          </p:cNvSpPr>
          <p:nvPr/>
        </p:nvSpPr>
        <p:spPr>
          <a:xfrm>
            <a:off x="2373489" y="1514108"/>
            <a:ext cx="1656300" cy="10230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FFFFFF"/>
              </a:buClr>
              <a:buSzPts val="1800"/>
              <a:buFont typeface="Barlow Light"/>
              <a:buNone/>
              <a:defRPr sz="1800" b="0" i="0" u="none" strike="noStrike" cap="none">
                <a:solidFill>
                  <a:srgbClr val="FFFFFF"/>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marL="0" indent="0">
              <a:spcBef>
                <a:spcPts val="600"/>
              </a:spcBef>
            </a:pPr>
            <a:r>
              <a:rPr lang="en-GB" sz="1400" b="1" dirty="0" smtClean="0">
                <a:solidFill>
                  <a:schemeClr val="tx1"/>
                </a:solidFill>
              </a:rPr>
              <a:t>Alpha</a:t>
            </a:r>
          </a:p>
          <a:p>
            <a:pPr marL="0" indent="0"/>
            <a:r>
              <a:rPr lang="en-GB" altLang="zh-TW" sz="1400" dirty="0" smtClean="0">
                <a:solidFill>
                  <a:schemeClr val="tx1"/>
                </a:solidFill>
              </a:rPr>
              <a:t>core service is built to meet the main user needs </a:t>
            </a:r>
            <a:endParaRPr lang="en-GB" sz="1400" dirty="0">
              <a:solidFill>
                <a:schemeClr val="tx1"/>
              </a:solidFill>
            </a:endParaRPr>
          </a:p>
        </p:txBody>
      </p:sp>
      <p:sp>
        <p:nvSpPr>
          <p:cNvPr id="6" name="Shape 309"/>
          <p:cNvSpPr txBox="1">
            <a:spLocks/>
          </p:cNvSpPr>
          <p:nvPr/>
        </p:nvSpPr>
        <p:spPr>
          <a:xfrm>
            <a:off x="4269861" y="1514108"/>
            <a:ext cx="1656300" cy="10230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GB" b="1" dirty="0" smtClean="0"/>
              <a:t>Beta</a:t>
            </a:r>
          </a:p>
          <a:p>
            <a:r>
              <a:rPr lang="en-GB" altLang="zh-TW" dirty="0" smtClean="0"/>
              <a:t>the service is improved, then tested in private and public </a:t>
            </a:r>
            <a:endParaRPr lang="en-GB" dirty="0"/>
          </a:p>
        </p:txBody>
      </p:sp>
      <p:sp>
        <p:nvSpPr>
          <p:cNvPr id="7" name="Shape 310"/>
          <p:cNvSpPr txBox="1">
            <a:spLocks/>
          </p:cNvSpPr>
          <p:nvPr/>
        </p:nvSpPr>
        <p:spPr>
          <a:xfrm>
            <a:off x="609600" y="1528219"/>
            <a:ext cx="1656300" cy="10089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GB" b="1" dirty="0" smtClean="0"/>
              <a:t>Discovery</a:t>
            </a:r>
          </a:p>
          <a:p>
            <a:pPr>
              <a:spcBef>
                <a:spcPts val="600"/>
              </a:spcBef>
            </a:pPr>
            <a:r>
              <a:rPr lang="en-GB" dirty="0" smtClean="0"/>
              <a:t>User needs researched &amp; identified</a:t>
            </a:r>
          </a:p>
          <a:p>
            <a:pPr>
              <a:spcBef>
                <a:spcPts val="600"/>
              </a:spcBef>
            </a:pPr>
            <a:endParaRPr lang="en-GB" dirty="0"/>
          </a:p>
        </p:txBody>
      </p:sp>
      <p:sp>
        <p:nvSpPr>
          <p:cNvPr id="8" name="Shape 310"/>
          <p:cNvSpPr txBox="1">
            <a:spLocks/>
          </p:cNvSpPr>
          <p:nvPr/>
        </p:nvSpPr>
        <p:spPr>
          <a:xfrm>
            <a:off x="1600200" y="3144220"/>
            <a:ext cx="632178" cy="364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pPr marL="0" indent="0">
              <a:buFont typeface="Barlow Light"/>
              <a:buNone/>
            </a:pPr>
            <a:r>
              <a:rPr lang="en-GB" b="1" dirty="0" smtClean="0">
                <a:solidFill>
                  <a:srgbClr val="A5B0FD"/>
                </a:solidFill>
              </a:rPr>
              <a:t>PASS</a:t>
            </a:r>
            <a:endParaRPr lang="en-GB" dirty="0" smtClean="0">
              <a:solidFill>
                <a:srgbClr val="A5B0FD"/>
              </a:solidFill>
            </a:endParaRPr>
          </a:p>
          <a:p>
            <a:pPr marL="0" indent="0">
              <a:buFont typeface="Barlow Light"/>
              <a:buNone/>
            </a:pPr>
            <a:endParaRPr lang="en-GB" dirty="0">
              <a:solidFill>
                <a:srgbClr val="A5B0FD"/>
              </a:solidFill>
            </a:endParaRPr>
          </a:p>
        </p:txBody>
      </p:sp>
      <p:sp>
        <p:nvSpPr>
          <p:cNvPr id="9" name="Shape 310"/>
          <p:cNvSpPr txBox="1">
            <a:spLocks/>
          </p:cNvSpPr>
          <p:nvPr/>
        </p:nvSpPr>
        <p:spPr>
          <a:xfrm>
            <a:off x="3547372" y="3139232"/>
            <a:ext cx="632178" cy="364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pPr marL="0" indent="0">
              <a:buFont typeface="Barlow Light"/>
              <a:buNone/>
            </a:pPr>
            <a:r>
              <a:rPr lang="en-GB" b="1" dirty="0" smtClean="0">
                <a:solidFill>
                  <a:srgbClr val="A5B0FD"/>
                </a:solidFill>
              </a:rPr>
              <a:t>PASS</a:t>
            </a:r>
            <a:endParaRPr lang="en-GB" dirty="0" smtClean="0">
              <a:solidFill>
                <a:srgbClr val="A5B0FD"/>
              </a:solidFill>
            </a:endParaRPr>
          </a:p>
          <a:p>
            <a:pPr marL="0" indent="0">
              <a:buFont typeface="Barlow Light"/>
              <a:buNone/>
            </a:pPr>
            <a:endParaRPr lang="en-GB" dirty="0">
              <a:solidFill>
                <a:srgbClr val="A5B0FD"/>
              </a:solidFill>
            </a:endParaRPr>
          </a:p>
        </p:txBody>
      </p:sp>
      <p:cxnSp>
        <p:nvCxnSpPr>
          <p:cNvPr id="10" name="Straight Connector 9"/>
          <p:cNvCxnSpPr/>
          <p:nvPr/>
        </p:nvCxnSpPr>
        <p:spPr>
          <a:xfrm>
            <a:off x="900289" y="2819400"/>
            <a:ext cx="0" cy="500454"/>
          </a:xfrm>
          <a:prstGeom prst="line">
            <a:avLst/>
          </a:prstGeom>
          <a:ln w="3175" cmpd="sng">
            <a:solidFill>
              <a:srgbClr val="A5B0F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61573" y="2786498"/>
            <a:ext cx="0" cy="522022"/>
          </a:xfrm>
          <a:prstGeom prst="line">
            <a:avLst/>
          </a:prstGeom>
          <a:ln w="3175" cmpd="sng">
            <a:solidFill>
              <a:srgbClr val="A5B0F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875684" y="3322631"/>
            <a:ext cx="572751" cy="0"/>
          </a:xfrm>
          <a:prstGeom prst="line">
            <a:avLst/>
          </a:prstGeom>
          <a:ln w="3175" cmpd="sng">
            <a:solidFill>
              <a:srgbClr val="A5B0F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900289" y="3319854"/>
            <a:ext cx="555979" cy="0"/>
          </a:xfrm>
          <a:prstGeom prst="line">
            <a:avLst/>
          </a:prstGeom>
          <a:ln w="3175" cmpd="sng">
            <a:solidFill>
              <a:srgbClr val="A5B0F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305594" y="3319854"/>
            <a:ext cx="555979" cy="0"/>
          </a:xfrm>
          <a:prstGeom prst="line">
            <a:avLst/>
          </a:prstGeom>
          <a:ln w="3175" cmpd="sng">
            <a:solidFill>
              <a:srgbClr val="A5B0FD"/>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269861" y="3308520"/>
            <a:ext cx="572751" cy="0"/>
          </a:xfrm>
          <a:prstGeom prst="line">
            <a:avLst/>
          </a:prstGeom>
          <a:ln w="3175" cmpd="sng">
            <a:solidFill>
              <a:srgbClr val="A5B0F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825518" y="2786498"/>
            <a:ext cx="0" cy="522022"/>
          </a:xfrm>
          <a:prstGeom prst="line">
            <a:avLst/>
          </a:prstGeom>
          <a:ln w="3175" cmpd="sng">
            <a:solidFill>
              <a:srgbClr val="A5B0FD"/>
            </a:solidFill>
            <a:headEnd type="triangle"/>
            <a:tailEnd type="none"/>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rot="1825127">
            <a:off x="6695436" y="1859727"/>
            <a:ext cx="1688599" cy="1767300"/>
            <a:chOff x="1641156" y="3645822"/>
            <a:chExt cx="1009820" cy="1062908"/>
          </a:xfrm>
        </p:grpSpPr>
        <p:sp>
          <p:nvSpPr>
            <p:cNvPr id="20" name="Shape 837"/>
            <p:cNvSpPr/>
            <p:nvPr/>
          </p:nvSpPr>
          <p:spPr>
            <a:xfrm rot="17064487">
              <a:off x="1638612" y="3648366"/>
              <a:ext cx="1014908" cy="100982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A5B0FD"/>
            </a:solidFill>
            <a:ln w="3810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838"/>
            <p:cNvSpPr/>
            <p:nvPr/>
          </p:nvSpPr>
          <p:spPr>
            <a:xfrm rot="17064487">
              <a:off x="2332963" y="4530488"/>
              <a:ext cx="167822" cy="16699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A5B0FD"/>
            </a:solidFill>
            <a:ln w="3810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839"/>
            <p:cNvSpPr/>
            <p:nvPr/>
          </p:nvSpPr>
          <p:spPr>
            <a:xfrm rot="17064487">
              <a:off x="2453233" y="4480366"/>
              <a:ext cx="107730" cy="107196"/>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A5B0FD"/>
            </a:solidFill>
            <a:ln w="3810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840"/>
            <p:cNvSpPr/>
            <p:nvPr/>
          </p:nvSpPr>
          <p:spPr>
            <a:xfrm rot="17064487">
              <a:off x="2249870" y="4601325"/>
              <a:ext cx="107672" cy="107138"/>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A5B0FD"/>
            </a:solidFill>
            <a:ln w="3810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 name="Title 33"/>
          <p:cNvSpPr txBox="1">
            <a:spLocks/>
          </p:cNvSpPr>
          <p:nvPr/>
        </p:nvSpPr>
        <p:spPr>
          <a:xfrm>
            <a:off x="572591" y="310675"/>
            <a:ext cx="5138700"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r>
              <a:rPr kumimoji="1" lang="en-GB" altLang="zh-TW" dirty="0" smtClean="0"/>
              <a:t>GDS APPROVAL</a:t>
            </a:r>
            <a:endParaRPr kumimoji="1" lang="zh-TW" altLang="en-US" dirty="0"/>
          </a:p>
        </p:txBody>
      </p:sp>
      <p:cxnSp>
        <p:nvCxnSpPr>
          <p:cNvPr id="29" name="Straight Connector 28"/>
          <p:cNvCxnSpPr/>
          <p:nvPr/>
        </p:nvCxnSpPr>
        <p:spPr>
          <a:xfrm flipH="1">
            <a:off x="5494200" y="2681988"/>
            <a:ext cx="572751" cy="0"/>
          </a:xfrm>
          <a:prstGeom prst="line">
            <a:avLst/>
          </a:prstGeom>
          <a:ln w="3175" cmpd="sng">
            <a:solidFill>
              <a:srgbClr val="A5B0FD"/>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6110683" y="2678290"/>
            <a:ext cx="572751" cy="0"/>
          </a:xfrm>
          <a:prstGeom prst="line">
            <a:avLst/>
          </a:prstGeom>
          <a:ln w="3175" cmpd="sng">
            <a:solidFill>
              <a:schemeClr val="bg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38" name="Shape 661"/>
          <p:cNvSpPr/>
          <p:nvPr/>
        </p:nvSpPr>
        <p:spPr>
          <a:xfrm>
            <a:off x="7364434" y="220195"/>
            <a:ext cx="287372" cy="27439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661"/>
          <p:cNvSpPr/>
          <p:nvPr/>
        </p:nvSpPr>
        <p:spPr>
          <a:xfrm>
            <a:off x="7885726" y="475554"/>
            <a:ext cx="171115" cy="17037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661"/>
          <p:cNvSpPr/>
          <p:nvPr/>
        </p:nvSpPr>
        <p:spPr>
          <a:xfrm>
            <a:off x="8389163" y="283191"/>
            <a:ext cx="615913" cy="517961"/>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661"/>
          <p:cNvSpPr/>
          <p:nvPr/>
        </p:nvSpPr>
        <p:spPr>
          <a:xfrm>
            <a:off x="7981076" y="820550"/>
            <a:ext cx="171115" cy="17037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661"/>
          <p:cNvSpPr/>
          <p:nvPr/>
        </p:nvSpPr>
        <p:spPr>
          <a:xfrm flipH="1">
            <a:off x="7111161" y="713734"/>
            <a:ext cx="253273" cy="20615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26262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 name="Shape 833"/>
          <p:cNvGrpSpPr/>
          <p:nvPr/>
        </p:nvGrpSpPr>
        <p:grpSpPr>
          <a:xfrm>
            <a:off x="6342195" y="220195"/>
            <a:ext cx="625466" cy="580577"/>
            <a:chOff x="6643075" y="3664250"/>
            <a:chExt cx="407950" cy="407975"/>
          </a:xfrm>
          <a:solidFill>
            <a:schemeClr val="bg1"/>
          </a:solidFill>
        </p:grpSpPr>
        <p:sp>
          <p:nvSpPr>
            <p:cNvPr id="47" name="Shape 834"/>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grpFill/>
            <a:ln w="19050" cap="rnd" cmpd="sng">
              <a:solidFill>
                <a:schemeClr val="tx1">
                  <a:lumMod val="85000"/>
                  <a:lumOff val="1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835"/>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grpFill/>
            <a:ln w="19050" cap="rnd" cmpd="sng">
              <a:solidFill>
                <a:schemeClr val="tx1">
                  <a:lumMod val="85000"/>
                  <a:lumOff val="1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9" name="Shape 310"/>
          <p:cNvSpPr txBox="1">
            <a:spLocks/>
          </p:cNvSpPr>
          <p:nvPr/>
        </p:nvSpPr>
        <p:spPr>
          <a:xfrm>
            <a:off x="1670757" y="3949620"/>
            <a:ext cx="3350298" cy="10089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rgbClr val="A5B0FD"/>
              </a:buClr>
            </a:pPr>
            <a:r>
              <a:rPr lang="en-GB" altLang="zh-TW" i="1" dirty="0">
                <a:solidFill>
                  <a:srgbClr val="A5B0FD"/>
                </a:solidFill>
              </a:rPr>
              <a:t>R</a:t>
            </a:r>
            <a:r>
              <a:rPr lang="en-GB" altLang="zh-TW" i="1" dirty="0" smtClean="0">
                <a:solidFill>
                  <a:srgbClr val="A5B0FD"/>
                </a:solidFill>
              </a:rPr>
              <a:t>equires </a:t>
            </a:r>
            <a:r>
              <a:rPr lang="en-GB" altLang="zh-TW" i="1" dirty="0">
                <a:solidFill>
                  <a:srgbClr val="A5B0FD"/>
                </a:solidFill>
              </a:rPr>
              <a:t>evaluation of the assisted digital support intended to accompany the service </a:t>
            </a:r>
            <a:endParaRPr lang="en-GB" i="1" dirty="0">
              <a:solidFill>
                <a:srgbClr val="A5B0FD"/>
              </a:solidFill>
            </a:endParaRPr>
          </a:p>
        </p:txBody>
      </p:sp>
      <p:sp>
        <p:nvSpPr>
          <p:cNvPr id="50" name="Shape 842"/>
          <p:cNvSpPr/>
          <p:nvPr/>
        </p:nvSpPr>
        <p:spPr>
          <a:xfrm>
            <a:off x="900289" y="4150165"/>
            <a:ext cx="581379" cy="539424"/>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A5B0F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3429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9230</TotalTime>
  <Words>1872</Words>
  <Application>Microsoft Macintosh PowerPoint</Application>
  <PresentationFormat>On-screen Show (16:9)</PresentationFormat>
  <Paragraphs>316</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Roderigo template</vt:lpstr>
      <vt:lpstr>Online Courts  and A2J Providing Support for the Digitally Defaulted </vt:lpstr>
      <vt:lpstr>CIVIL JUSTICE</vt:lpstr>
      <vt:lpstr>PowerPoint Presentation</vt:lpstr>
      <vt:lpstr>Déjà vu….</vt:lpstr>
      <vt:lpstr>HMCTS</vt:lpstr>
      <vt:lpstr>PowerPoint Presentation</vt:lpstr>
      <vt:lpstr>PowerPoint Presentation</vt:lpstr>
      <vt:lpstr>GDS OVERVIEW</vt:lpstr>
      <vt:lpstr>PowerPoint Presentation</vt:lpstr>
      <vt:lpstr>ADS</vt:lpstr>
      <vt:lpstr>GDS GRADING Top 5 Reasons for Failure</vt:lpstr>
      <vt:lpstr>PowerPoint Presentation</vt:lpstr>
      <vt:lpstr>GDS GRADING</vt:lpstr>
      <vt:lpstr>MEASURING ADS DEMAND</vt:lpstr>
      <vt:lpstr>ACCESS &amp; WILLINGNESS</vt:lpstr>
      <vt:lpstr>CAPABILITY</vt:lpstr>
      <vt:lpstr>MAPPING TO LPRS</vt:lpstr>
      <vt:lpstr>ACCESS</vt:lpstr>
      <vt:lpstr>DIGITAL CAPABILITY</vt:lpstr>
      <vt:lpstr>£5,000,000- £9,000,000</vt:lpstr>
      <vt:lpstr>Includes…..</vt:lpstr>
      <vt:lpstr>£47,317,584</vt:lpstr>
      <vt:lpstr>PowerPoint Presentation</vt:lpstr>
      <vt:lpstr>PowerPoint Presentation</vt:lpstr>
      <vt:lpstr>PROBLEMS</vt:lpstr>
      <vt:lpstr>PROBLEMS</vt:lpstr>
      <vt:lpstr>MODELS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Courts  and A2J Providing Support for the Digitally Defaulted </dc:title>
  <cp:lastModifiedBy>Cat</cp:lastModifiedBy>
  <cp:revision>60</cp:revision>
  <dcterms:modified xsi:type="dcterms:W3CDTF">2018-06-10T19:20:26Z</dcterms:modified>
</cp:coreProperties>
</file>