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0"/>
  </p:notesMasterIdLst>
  <p:sldIdLst>
    <p:sldId id="258" r:id="rId3"/>
    <p:sldId id="271" r:id="rId4"/>
    <p:sldId id="273" r:id="rId5"/>
    <p:sldId id="274" r:id="rId6"/>
    <p:sldId id="259" r:id="rId7"/>
    <p:sldId id="275" r:id="rId8"/>
    <p:sldId id="260" r:id="rId9"/>
    <p:sldId id="272" r:id="rId10"/>
    <p:sldId id="276" r:id="rId11"/>
    <p:sldId id="264" r:id="rId12"/>
    <p:sldId id="262" r:id="rId13"/>
    <p:sldId id="261" r:id="rId14"/>
    <p:sldId id="270" r:id="rId15"/>
    <p:sldId id="269" r:id="rId16"/>
    <p:sldId id="268" r:id="rId17"/>
    <p:sldId id="265"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216"/>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2914E-19AE-41B5-B36E-CBEC6A026C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A4861741-4239-4FB8-BE90-EE7461C259A4}">
      <dgm:prSet phldrT="[Text]"/>
      <dgm:spPr/>
      <dgm:t>
        <a:bodyPr/>
        <a:lstStyle/>
        <a:p>
          <a:r>
            <a:rPr lang="en-GB" dirty="0" smtClean="0"/>
            <a:t>Money</a:t>
          </a:r>
          <a:endParaRPr lang="en-GB" dirty="0"/>
        </a:p>
      </dgm:t>
    </dgm:pt>
    <dgm:pt modelId="{FEE11A8A-D898-4E65-9C3C-D75CC3FE1A9F}" type="parTrans" cxnId="{1D782432-D7CE-48B6-974A-0944EA11675B}">
      <dgm:prSet/>
      <dgm:spPr/>
      <dgm:t>
        <a:bodyPr/>
        <a:lstStyle/>
        <a:p>
          <a:endParaRPr lang="en-GB"/>
        </a:p>
      </dgm:t>
    </dgm:pt>
    <dgm:pt modelId="{2E2E3168-70F7-416F-9FA6-614D5C86C4DC}" type="sibTrans" cxnId="{1D782432-D7CE-48B6-974A-0944EA11675B}">
      <dgm:prSet/>
      <dgm:spPr/>
      <dgm:t>
        <a:bodyPr/>
        <a:lstStyle/>
        <a:p>
          <a:endParaRPr lang="en-GB"/>
        </a:p>
      </dgm:t>
    </dgm:pt>
    <dgm:pt modelId="{05B50C0B-17C6-43A9-9443-F6E2C5CA966F}">
      <dgm:prSet phldrT="[Text]" custT="1"/>
      <dgm:spPr>
        <a:blipFill rotWithShape="0">
          <a:blip xmlns:r="http://schemas.openxmlformats.org/officeDocument/2006/relationships" r:embed="rId1"/>
          <a:stretch>
            <a:fillRect/>
          </a:stretch>
        </a:blipFill>
        <a:ln w="57150">
          <a:solidFill>
            <a:schemeClr val="tx2">
              <a:lumMod val="75000"/>
            </a:schemeClr>
          </a:solidFill>
        </a:ln>
      </dgm:spPr>
      <dgm:t>
        <a:bodyPr/>
        <a:lstStyle/>
        <a:p>
          <a:endParaRPr lang="en-GB" sz="4000" dirty="0"/>
        </a:p>
      </dgm:t>
    </dgm:pt>
    <dgm:pt modelId="{EE2D5146-1D05-4A6D-BB7D-A5DDAFA7946C}" type="parTrans" cxnId="{FDDBC358-62EA-41D1-AB01-60601B72926E}">
      <dgm:prSet/>
      <dgm:spPr/>
      <dgm:t>
        <a:bodyPr/>
        <a:lstStyle/>
        <a:p>
          <a:endParaRPr lang="en-GB"/>
        </a:p>
      </dgm:t>
    </dgm:pt>
    <dgm:pt modelId="{9BC2CF7B-DBB6-48B2-8303-C5A29DA60908}" type="sibTrans" cxnId="{FDDBC358-62EA-41D1-AB01-60601B72926E}">
      <dgm:prSet/>
      <dgm:spPr/>
      <dgm:t>
        <a:bodyPr/>
        <a:lstStyle/>
        <a:p>
          <a:endParaRPr lang="en-GB"/>
        </a:p>
      </dgm:t>
    </dgm:pt>
    <dgm:pt modelId="{2D84592C-005D-4DD0-A5A3-9028E6AEF6DB}">
      <dgm:prSet phldrT="[Text]" custT="1"/>
      <dgm:spPr>
        <a:noFill/>
        <a:ln w="57150">
          <a:solidFill>
            <a:srgbClr val="0070C0"/>
          </a:solidFill>
        </a:ln>
      </dgm:spPr>
      <dgm:t>
        <a:bodyPr/>
        <a:lstStyle/>
        <a:p>
          <a:r>
            <a:rPr lang="en-GB" sz="3200" dirty="0" smtClean="0">
              <a:solidFill>
                <a:schemeClr val="tx1"/>
              </a:solidFill>
            </a:rPr>
            <a:t>Outcomes</a:t>
          </a:r>
          <a:endParaRPr lang="en-GB" sz="3200" dirty="0">
            <a:solidFill>
              <a:schemeClr val="tx1"/>
            </a:solidFill>
          </a:endParaRPr>
        </a:p>
      </dgm:t>
    </dgm:pt>
    <dgm:pt modelId="{4660C434-977C-4F61-A204-2417920A0338}" type="parTrans" cxnId="{2E056683-B35C-4C4E-95AB-7DF8834C7428}">
      <dgm:prSet/>
      <dgm:spPr/>
      <dgm:t>
        <a:bodyPr/>
        <a:lstStyle/>
        <a:p>
          <a:endParaRPr lang="en-GB"/>
        </a:p>
      </dgm:t>
    </dgm:pt>
    <dgm:pt modelId="{FB1EA448-EACD-4FAE-845B-6364EB400EFF}" type="sibTrans" cxnId="{2E056683-B35C-4C4E-95AB-7DF8834C7428}">
      <dgm:prSet/>
      <dgm:spPr/>
      <dgm:t>
        <a:bodyPr/>
        <a:lstStyle/>
        <a:p>
          <a:endParaRPr lang="en-GB"/>
        </a:p>
      </dgm:t>
    </dgm:pt>
    <dgm:pt modelId="{96309C80-F659-4F16-B5B6-C854F9AEF3DE}">
      <dgm:prSet phldrT="[Text]"/>
      <dgm:spPr/>
      <dgm:t>
        <a:bodyPr/>
        <a:lstStyle/>
        <a:p>
          <a:r>
            <a:rPr lang="en-GB" dirty="0" smtClean="0"/>
            <a:t>Needs</a:t>
          </a:r>
          <a:endParaRPr lang="en-GB" dirty="0"/>
        </a:p>
      </dgm:t>
    </dgm:pt>
    <dgm:pt modelId="{36534E23-8CF5-487A-8A67-907F1212706A}" type="parTrans" cxnId="{997F47D4-4306-418B-A383-98C29AC9D2A2}">
      <dgm:prSet/>
      <dgm:spPr/>
      <dgm:t>
        <a:bodyPr/>
        <a:lstStyle/>
        <a:p>
          <a:endParaRPr lang="en-GB"/>
        </a:p>
      </dgm:t>
    </dgm:pt>
    <dgm:pt modelId="{7E243DE7-E838-4E95-AC5E-66DE834A87FD}" type="sibTrans" cxnId="{997F47D4-4306-418B-A383-98C29AC9D2A2}">
      <dgm:prSet/>
      <dgm:spPr/>
      <dgm:t>
        <a:bodyPr/>
        <a:lstStyle/>
        <a:p>
          <a:endParaRPr lang="en-GB"/>
        </a:p>
      </dgm:t>
    </dgm:pt>
    <dgm:pt modelId="{8ED339EA-20BF-48CE-AED9-17C1F6715F35}" type="pres">
      <dgm:prSet presAssocID="{EE92914E-19AE-41B5-B36E-CBEC6A026C32}" presName="diagram" presStyleCnt="0">
        <dgm:presLayoutVars>
          <dgm:chPref val="1"/>
          <dgm:dir/>
          <dgm:animOne val="branch"/>
          <dgm:animLvl val="lvl"/>
          <dgm:resizeHandles val="exact"/>
        </dgm:presLayoutVars>
      </dgm:prSet>
      <dgm:spPr/>
      <dgm:t>
        <a:bodyPr/>
        <a:lstStyle/>
        <a:p>
          <a:endParaRPr lang="en-GB"/>
        </a:p>
      </dgm:t>
    </dgm:pt>
    <dgm:pt modelId="{92CB409A-6BE3-497D-90DF-5860F072D0D3}" type="pres">
      <dgm:prSet presAssocID="{96309C80-F659-4F16-B5B6-C854F9AEF3DE}" presName="root1" presStyleCnt="0"/>
      <dgm:spPr/>
    </dgm:pt>
    <dgm:pt modelId="{104085CA-1282-4F8F-A14D-451398CC1B15}" type="pres">
      <dgm:prSet presAssocID="{96309C80-F659-4F16-B5B6-C854F9AEF3DE}" presName="LevelOneTextNode" presStyleLbl="node0" presStyleIdx="0" presStyleCnt="2" custLinFactY="100000" custLinFactNeighborX="-498" custLinFactNeighborY="127921">
        <dgm:presLayoutVars>
          <dgm:chPref val="3"/>
        </dgm:presLayoutVars>
      </dgm:prSet>
      <dgm:spPr/>
      <dgm:t>
        <a:bodyPr/>
        <a:lstStyle/>
        <a:p>
          <a:endParaRPr lang="en-GB"/>
        </a:p>
      </dgm:t>
    </dgm:pt>
    <dgm:pt modelId="{F4CB5518-3EA4-4541-BA9D-B563B1D8C97A}" type="pres">
      <dgm:prSet presAssocID="{96309C80-F659-4F16-B5B6-C854F9AEF3DE}" presName="level2hierChild" presStyleCnt="0"/>
      <dgm:spPr/>
    </dgm:pt>
    <dgm:pt modelId="{99A2E9AE-F963-44C9-99C9-CB74D021FB1D}" type="pres">
      <dgm:prSet presAssocID="{A4861741-4239-4FB8-BE90-EE7461C259A4}" presName="root1" presStyleCnt="0"/>
      <dgm:spPr/>
    </dgm:pt>
    <dgm:pt modelId="{0CD7F051-C8A8-42D3-8F7B-F2664867817C}" type="pres">
      <dgm:prSet presAssocID="{A4861741-4239-4FB8-BE90-EE7461C259A4}" presName="LevelOneTextNode" presStyleLbl="node0" presStyleIdx="1" presStyleCnt="2" custLinFactY="-38343" custLinFactNeighborX="-498" custLinFactNeighborY="-100000">
        <dgm:presLayoutVars>
          <dgm:chPref val="3"/>
        </dgm:presLayoutVars>
      </dgm:prSet>
      <dgm:spPr/>
      <dgm:t>
        <a:bodyPr/>
        <a:lstStyle/>
        <a:p>
          <a:endParaRPr lang="en-GB"/>
        </a:p>
      </dgm:t>
    </dgm:pt>
    <dgm:pt modelId="{1E886A07-CCE6-4D6B-86A4-633FEC2A5077}" type="pres">
      <dgm:prSet presAssocID="{A4861741-4239-4FB8-BE90-EE7461C259A4}" presName="level2hierChild" presStyleCnt="0"/>
      <dgm:spPr/>
    </dgm:pt>
    <dgm:pt modelId="{B50DD2C8-1417-4992-B45D-E09611F05EF0}" type="pres">
      <dgm:prSet presAssocID="{EE2D5146-1D05-4A6D-BB7D-A5DDAFA7946C}" presName="conn2-1" presStyleLbl="parChTrans1D2" presStyleIdx="0" presStyleCnt="1"/>
      <dgm:spPr/>
      <dgm:t>
        <a:bodyPr/>
        <a:lstStyle/>
        <a:p>
          <a:endParaRPr lang="en-GB"/>
        </a:p>
      </dgm:t>
    </dgm:pt>
    <dgm:pt modelId="{810A4F79-9A38-49C0-8E27-C1A68475E32D}" type="pres">
      <dgm:prSet presAssocID="{EE2D5146-1D05-4A6D-BB7D-A5DDAFA7946C}" presName="connTx" presStyleLbl="parChTrans1D2" presStyleIdx="0" presStyleCnt="1"/>
      <dgm:spPr/>
      <dgm:t>
        <a:bodyPr/>
        <a:lstStyle/>
        <a:p>
          <a:endParaRPr lang="en-GB"/>
        </a:p>
      </dgm:t>
    </dgm:pt>
    <dgm:pt modelId="{4C229DF0-79B2-46CC-A0E5-5F5A2C65370E}" type="pres">
      <dgm:prSet presAssocID="{05B50C0B-17C6-43A9-9443-F6E2C5CA966F}" presName="root2" presStyleCnt="0"/>
      <dgm:spPr/>
    </dgm:pt>
    <dgm:pt modelId="{8DBB9553-9BF4-4BB3-B1CF-779E7917F32F}" type="pres">
      <dgm:prSet presAssocID="{05B50C0B-17C6-43A9-9443-F6E2C5CA966F}" presName="LevelTwoTextNode" presStyleLbl="node2" presStyleIdx="0" presStyleCnt="1" custScaleX="175741" custScaleY="241853" custLinFactNeighborX="3081" custLinFactNeighborY="-40495">
        <dgm:presLayoutVars>
          <dgm:chPref val="3"/>
        </dgm:presLayoutVars>
      </dgm:prSet>
      <dgm:spPr>
        <a:prstGeom prst="roundRect">
          <a:avLst/>
        </a:prstGeom>
      </dgm:spPr>
      <dgm:t>
        <a:bodyPr/>
        <a:lstStyle/>
        <a:p>
          <a:endParaRPr lang="en-GB"/>
        </a:p>
      </dgm:t>
    </dgm:pt>
    <dgm:pt modelId="{0839743F-276E-47E7-8649-934CE823AC6F}" type="pres">
      <dgm:prSet presAssocID="{05B50C0B-17C6-43A9-9443-F6E2C5CA966F}" presName="level3hierChild" presStyleCnt="0"/>
      <dgm:spPr/>
    </dgm:pt>
    <dgm:pt modelId="{45B5F0BD-B0A7-47E1-8BD2-042DA113B5E8}" type="pres">
      <dgm:prSet presAssocID="{4660C434-977C-4F61-A204-2417920A0338}" presName="conn2-1" presStyleLbl="parChTrans1D3" presStyleIdx="0" presStyleCnt="1"/>
      <dgm:spPr/>
      <dgm:t>
        <a:bodyPr/>
        <a:lstStyle/>
        <a:p>
          <a:endParaRPr lang="en-GB"/>
        </a:p>
      </dgm:t>
    </dgm:pt>
    <dgm:pt modelId="{4E81EAB6-893F-4121-BAB9-904EE1062D58}" type="pres">
      <dgm:prSet presAssocID="{4660C434-977C-4F61-A204-2417920A0338}" presName="connTx" presStyleLbl="parChTrans1D3" presStyleIdx="0" presStyleCnt="1"/>
      <dgm:spPr/>
      <dgm:t>
        <a:bodyPr/>
        <a:lstStyle/>
        <a:p>
          <a:endParaRPr lang="en-GB"/>
        </a:p>
      </dgm:t>
    </dgm:pt>
    <dgm:pt modelId="{37F3C705-6034-40A6-A375-12C096484F64}" type="pres">
      <dgm:prSet presAssocID="{2D84592C-005D-4DD0-A5A3-9028E6AEF6DB}" presName="root2" presStyleCnt="0"/>
      <dgm:spPr/>
    </dgm:pt>
    <dgm:pt modelId="{51DA498C-8AAA-4310-9C33-21857DAFAE00}" type="pres">
      <dgm:prSet presAssocID="{2D84592C-005D-4DD0-A5A3-9028E6AEF6DB}" presName="LevelTwoTextNode" presStyleLbl="node3" presStyleIdx="0" presStyleCnt="1" custScaleX="120937" custScaleY="113812" custLinFactNeighborX="-1778" custLinFactNeighborY="-41699">
        <dgm:presLayoutVars>
          <dgm:chPref val="3"/>
        </dgm:presLayoutVars>
      </dgm:prSet>
      <dgm:spPr>
        <a:prstGeom prst="roundRect">
          <a:avLst/>
        </a:prstGeom>
      </dgm:spPr>
      <dgm:t>
        <a:bodyPr/>
        <a:lstStyle/>
        <a:p>
          <a:endParaRPr lang="en-GB"/>
        </a:p>
      </dgm:t>
    </dgm:pt>
    <dgm:pt modelId="{D208C4D0-E5F1-4BF6-9BFD-E64BEC99491C}" type="pres">
      <dgm:prSet presAssocID="{2D84592C-005D-4DD0-A5A3-9028E6AEF6DB}" presName="level3hierChild" presStyleCnt="0"/>
      <dgm:spPr/>
    </dgm:pt>
  </dgm:ptLst>
  <dgm:cxnLst>
    <dgm:cxn modelId="{81166521-1886-40EE-AD76-8D846022E88C}" type="presOf" srcId="{4660C434-977C-4F61-A204-2417920A0338}" destId="{4E81EAB6-893F-4121-BAB9-904EE1062D58}" srcOrd="1" destOrd="0" presId="urn:microsoft.com/office/officeart/2005/8/layout/hierarchy2"/>
    <dgm:cxn modelId="{2E056683-B35C-4C4E-95AB-7DF8834C7428}" srcId="{05B50C0B-17C6-43A9-9443-F6E2C5CA966F}" destId="{2D84592C-005D-4DD0-A5A3-9028E6AEF6DB}" srcOrd="0" destOrd="0" parTransId="{4660C434-977C-4F61-A204-2417920A0338}" sibTransId="{FB1EA448-EACD-4FAE-845B-6364EB400EFF}"/>
    <dgm:cxn modelId="{1D782432-D7CE-48B6-974A-0944EA11675B}" srcId="{EE92914E-19AE-41B5-B36E-CBEC6A026C32}" destId="{A4861741-4239-4FB8-BE90-EE7461C259A4}" srcOrd="1" destOrd="0" parTransId="{FEE11A8A-D898-4E65-9C3C-D75CC3FE1A9F}" sibTransId="{2E2E3168-70F7-416F-9FA6-614D5C86C4DC}"/>
    <dgm:cxn modelId="{FDDBC358-62EA-41D1-AB01-60601B72926E}" srcId="{A4861741-4239-4FB8-BE90-EE7461C259A4}" destId="{05B50C0B-17C6-43A9-9443-F6E2C5CA966F}" srcOrd="0" destOrd="0" parTransId="{EE2D5146-1D05-4A6D-BB7D-A5DDAFA7946C}" sibTransId="{9BC2CF7B-DBB6-48B2-8303-C5A29DA60908}"/>
    <dgm:cxn modelId="{5E91652A-23E1-464F-9C64-3B5FD3BDF91D}" type="presOf" srcId="{EE2D5146-1D05-4A6D-BB7D-A5DDAFA7946C}" destId="{B50DD2C8-1417-4992-B45D-E09611F05EF0}" srcOrd="0" destOrd="0" presId="urn:microsoft.com/office/officeart/2005/8/layout/hierarchy2"/>
    <dgm:cxn modelId="{10165D6F-1316-4820-B084-2EE8943F0617}" type="presOf" srcId="{96309C80-F659-4F16-B5B6-C854F9AEF3DE}" destId="{104085CA-1282-4F8F-A14D-451398CC1B15}" srcOrd="0" destOrd="0" presId="urn:microsoft.com/office/officeart/2005/8/layout/hierarchy2"/>
    <dgm:cxn modelId="{305E68C2-BA3D-41E6-BC5E-EE91A431A848}" type="presOf" srcId="{EE2D5146-1D05-4A6D-BB7D-A5DDAFA7946C}" destId="{810A4F79-9A38-49C0-8E27-C1A68475E32D}" srcOrd="1" destOrd="0" presId="urn:microsoft.com/office/officeart/2005/8/layout/hierarchy2"/>
    <dgm:cxn modelId="{55B5D265-2081-46B0-A19E-F4E3029584F4}" type="presOf" srcId="{EE92914E-19AE-41B5-B36E-CBEC6A026C32}" destId="{8ED339EA-20BF-48CE-AED9-17C1F6715F35}" srcOrd="0" destOrd="0" presId="urn:microsoft.com/office/officeart/2005/8/layout/hierarchy2"/>
    <dgm:cxn modelId="{89F801DC-3CF3-4432-823E-058E4849F090}" type="presOf" srcId="{A4861741-4239-4FB8-BE90-EE7461C259A4}" destId="{0CD7F051-C8A8-42D3-8F7B-F2664867817C}" srcOrd="0" destOrd="0" presId="urn:microsoft.com/office/officeart/2005/8/layout/hierarchy2"/>
    <dgm:cxn modelId="{A364F68D-B483-46DE-954A-5401692564B6}" type="presOf" srcId="{05B50C0B-17C6-43A9-9443-F6E2C5CA966F}" destId="{8DBB9553-9BF4-4BB3-B1CF-779E7917F32F}" srcOrd="0" destOrd="0" presId="urn:microsoft.com/office/officeart/2005/8/layout/hierarchy2"/>
    <dgm:cxn modelId="{01BDF57B-88FE-46E0-99F5-1B646A402F13}" type="presOf" srcId="{2D84592C-005D-4DD0-A5A3-9028E6AEF6DB}" destId="{51DA498C-8AAA-4310-9C33-21857DAFAE00}" srcOrd="0" destOrd="0" presId="urn:microsoft.com/office/officeart/2005/8/layout/hierarchy2"/>
    <dgm:cxn modelId="{3C957722-ADAC-47B5-9FD1-A9B3F0215486}" type="presOf" srcId="{4660C434-977C-4F61-A204-2417920A0338}" destId="{45B5F0BD-B0A7-47E1-8BD2-042DA113B5E8}" srcOrd="0" destOrd="0" presId="urn:microsoft.com/office/officeart/2005/8/layout/hierarchy2"/>
    <dgm:cxn modelId="{997F47D4-4306-418B-A383-98C29AC9D2A2}" srcId="{EE92914E-19AE-41B5-B36E-CBEC6A026C32}" destId="{96309C80-F659-4F16-B5B6-C854F9AEF3DE}" srcOrd="0" destOrd="0" parTransId="{36534E23-8CF5-487A-8A67-907F1212706A}" sibTransId="{7E243DE7-E838-4E95-AC5E-66DE834A87FD}"/>
    <dgm:cxn modelId="{B3435C86-B633-4611-8422-96B5853AE22B}" type="presParOf" srcId="{8ED339EA-20BF-48CE-AED9-17C1F6715F35}" destId="{92CB409A-6BE3-497D-90DF-5860F072D0D3}" srcOrd="0" destOrd="0" presId="urn:microsoft.com/office/officeart/2005/8/layout/hierarchy2"/>
    <dgm:cxn modelId="{B0214DFA-40EB-4530-9DE0-1313E3A64C9C}" type="presParOf" srcId="{92CB409A-6BE3-497D-90DF-5860F072D0D3}" destId="{104085CA-1282-4F8F-A14D-451398CC1B15}" srcOrd="0" destOrd="0" presId="urn:microsoft.com/office/officeart/2005/8/layout/hierarchy2"/>
    <dgm:cxn modelId="{007A3777-E138-4E4E-BD7A-0FCF3F8403F5}" type="presParOf" srcId="{92CB409A-6BE3-497D-90DF-5860F072D0D3}" destId="{F4CB5518-3EA4-4541-BA9D-B563B1D8C97A}" srcOrd="1" destOrd="0" presId="urn:microsoft.com/office/officeart/2005/8/layout/hierarchy2"/>
    <dgm:cxn modelId="{563C267D-F372-4B2D-9488-A851175071C7}" type="presParOf" srcId="{8ED339EA-20BF-48CE-AED9-17C1F6715F35}" destId="{99A2E9AE-F963-44C9-99C9-CB74D021FB1D}" srcOrd="1" destOrd="0" presId="urn:microsoft.com/office/officeart/2005/8/layout/hierarchy2"/>
    <dgm:cxn modelId="{382DB558-BF21-4ABB-A1E5-72A7195F56C7}" type="presParOf" srcId="{99A2E9AE-F963-44C9-99C9-CB74D021FB1D}" destId="{0CD7F051-C8A8-42D3-8F7B-F2664867817C}" srcOrd="0" destOrd="0" presId="urn:microsoft.com/office/officeart/2005/8/layout/hierarchy2"/>
    <dgm:cxn modelId="{83EF577A-87C2-4199-9FB9-034EE9ACB8BB}" type="presParOf" srcId="{99A2E9AE-F963-44C9-99C9-CB74D021FB1D}" destId="{1E886A07-CCE6-4D6B-86A4-633FEC2A5077}" srcOrd="1" destOrd="0" presId="urn:microsoft.com/office/officeart/2005/8/layout/hierarchy2"/>
    <dgm:cxn modelId="{1999E567-C55E-4E2B-85A6-F8B8FE77E249}" type="presParOf" srcId="{1E886A07-CCE6-4D6B-86A4-633FEC2A5077}" destId="{B50DD2C8-1417-4992-B45D-E09611F05EF0}" srcOrd="0" destOrd="0" presId="urn:microsoft.com/office/officeart/2005/8/layout/hierarchy2"/>
    <dgm:cxn modelId="{8FD72142-92C1-489B-93C6-F5050D0481DE}" type="presParOf" srcId="{B50DD2C8-1417-4992-B45D-E09611F05EF0}" destId="{810A4F79-9A38-49C0-8E27-C1A68475E32D}" srcOrd="0" destOrd="0" presId="urn:microsoft.com/office/officeart/2005/8/layout/hierarchy2"/>
    <dgm:cxn modelId="{1667EA39-B4AB-4E11-8B85-012155CF66AC}" type="presParOf" srcId="{1E886A07-CCE6-4D6B-86A4-633FEC2A5077}" destId="{4C229DF0-79B2-46CC-A0E5-5F5A2C65370E}" srcOrd="1" destOrd="0" presId="urn:microsoft.com/office/officeart/2005/8/layout/hierarchy2"/>
    <dgm:cxn modelId="{ED314EF8-C61B-451C-9037-0451380736F6}" type="presParOf" srcId="{4C229DF0-79B2-46CC-A0E5-5F5A2C65370E}" destId="{8DBB9553-9BF4-4BB3-B1CF-779E7917F32F}" srcOrd="0" destOrd="0" presId="urn:microsoft.com/office/officeart/2005/8/layout/hierarchy2"/>
    <dgm:cxn modelId="{8EE4E334-7423-41AA-BE92-C40A913A822A}" type="presParOf" srcId="{4C229DF0-79B2-46CC-A0E5-5F5A2C65370E}" destId="{0839743F-276E-47E7-8649-934CE823AC6F}" srcOrd="1" destOrd="0" presId="urn:microsoft.com/office/officeart/2005/8/layout/hierarchy2"/>
    <dgm:cxn modelId="{A55CB58D-715A-4219-A715-631CEE47CBCD}" type="presParOf" srcId="{0839743F-276E-47E7-8649-934CE823AC6F}" destId="{45B5F0BD-B0A7-47E1-8BD2-042DA113B5E8}" srcOrd="0" destOrd="0" presId="urn:microsoft.com/office/officeart/2005/8/layout/hierarchy2"/>
    <dgm:cxn modelId="{E138235B-71B8-4D11-81FA-9A099AA9B1B0}" type="presParOf" srcId="{45B5F0BD-B0A7-47E1-8BD2-042DA113B5E8}" destId="{4E81EAB6-893F-4121-BAB9-904EE1062D58}" srcOrd="0" destOrd="0" presId="urn:microsoft.com/office/officeart/2005/8/layout/hierarchy2"/>
    <dgm:cxn modelId="{D0344139-D756-4106-9C33-CEE75CDEDB6A}" type="presParOf" srcId="{0839743F-276E-47E7-8649-934CE823AC6F}" destId="{37F3C705-6034-40A6-A375-12C096484F64}" srcOrd="1" destOrd="0" presId="urn:microsoft.com/office/officeart/2005/8/layout/hierarchy2"/>
    <dgm:cxn modelId="{26ED52E3-E063-4A4A-940B-43C9FDBFCC32}" type="presParOf" srcId="{37F3C705-6034-40A6-A375-12C096484F64}" destId="{51DA498C-8AAA-4310-9C33-21857DAFAE00}" srcOrd="0" destOrd="0" presId="urn:microsoft.com/office/officeart/2005/8/layout/hierarchy2"/>
    <dgm:cxn modelId="{A8657CC8-FB46-4E35-9AF1-5ABAD27581D8}" type="presParOf" srcId="{37F3C705-6034-40A6-A375-12C096484F64}" destId="{D208C4D0-E5F1-4BF6-9BFD-E64BEC99491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85CA-1282-4F8F-A14D-451398CC1B15}">
      <dsp:nvSpPr>
        <dsp:cNvPr id="0" name=""/>
        <dsp:cNvSpPr/>
      </dsp:nvSpPr>
      <dsp:spPr>
        <a:xfrm>
          <a:off x="6" y="2592284"/>
          <a:ext cx="1604865" cy="8024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GB" sz="4100" kern="1200" dirty="0" smtClean="0"/>
            <a:t>Needs</a:t>
          </a:r>
          <a:endParaRPr lang="en-GB" sz="4100" kern="1200" dirty="0"/>
        </a:p>
      </dsp:txBody>
      <dsp:txXfrm>
        <a:off x="23508" y="2615786"/>
        <a:ext cx="1557861" cy="755428"/>
      </dsp:txXfrm>
    </dsp:sp>
    <dsp:sp modelId="{0CD7F051-C8A8-42D3-8F7B-F2664867817C}">
      <dsp:nvSpPr>
        <dsp:cNvPr id="0" name=""/>
        <dsp:cNvSpPr/>
      </dsp:nvSpPr>
      <dsp:spPr>
        <a:xfrm>
          <a:off x="6" y="576060"/>
          <a:ext cx="1604865" cy="8024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GB" sz="4100" kern="1200" dirty="0" smtClean="0"/>
            <a:t>Money</a:t>
          </a:r>
          <a:endParaRPr lang="en-GB" sz="4100" kern="1200" dirty="0"/>
        </a:p>
      </dsp:txBody>
      <dsp:txXfrm>
        <a:off x="23508" y="599562"/>
        <a:ext cx="1557861" cy="755428"/>
      </dsp:txXfrm>
    </dsp:sp>
    <dsp:sp modelId="{B50DD2C8-1417-4992-B45D-E09611F05EF0}">
      <dsp:nvSpPr>
        <dsp:cNvPr id="0" name=""/>
        <dsp:cNvSpPr/>
      </dsp:nvSpPr>
      <dsp:spPr>
        <a:xfrm rot="2898419">
          <a:off x="1428821" y="1350958"/>
          <a:ext cx="1051485" cy="37799"/>
        </a:xfrm>
        <a:custGeom>
          <a:avLst/>
          <a:gdLst/>
          <a:ahLst/>
          <a:cxnLst/>
          <a:rect l="0" t="0" r="0" b="0"/>
          <a:pathLst>
            <a:path>
              <a:moveTo>
                <a:pt x="0" y="18899"/>
              </a:moveTo>
              <a:lnTo>
                <a:pt x="1051485" y="18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928276" y="1343571"/>
        <a:ext cx="52574" cy="52574"/>
      </dsp:txXfrm>
    </dsp:sp>
    <dsp:sp modelId="{8DBB9553-9BF4-4BB3-B1CF-779E7917F32F}">
      <dsp:nvSpPr>
        <dsp:cNvPr id="0" name=""/>
        <dsp:cNvSpPr/>
      </dsp:nvSpPr>
      <dsp:spPr>
        <a:xfrm>
          <a:off x="2304256" y="792087"/>
          <a:ext cx="2820406" cy="1940707"/>
        </a:xfrm>
        <a:prstGeom prst="roundRect">
          <a:avLst/>
        </a:prstGeom>
        <a:blipFill rotWithShape="0">
          <a:blip xmlns:r="http://schemas.openxmlformats.org/officeDocument/2006/relationships" r:embed="rId1"/>
          <a:stretch>
            <a:fillRect/>
          </a:stretch>
        </a:blipFill>
        <a:ln w="5715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en-GB" sz="4000" kern="1200" dirty="0"/>
        </a:p>
      </dsp:txBody>
      <dsp:txXfrm>
        <a:off x="2398994" y="886825"/>
        <a:ext cx="2630930" cy="1751231"/>
      </dsp:txXfrm>
    </dsp:sp>
    <dsp:sp modelId="{45B5F0BD-B0A7-47E1-8BD2-042DA113B5E8}">
      <dsp:nvSpPr>
        <dsp:cNvPr id="0" name=""/>
        <dsp:cNvSpPr/>
      </dsp:nvSpPr>
      <dsp:spPr>
        <a:xfrm rot="21541114">
          <a:off x="5124621" y="1738710"/>
          <a:ext cx="564048" cy="37799"/>
        </a:xfrm>
        <a:custGeom>
          <a:avLst/>
          <a:gdLst/>
          <a:ahLst/>
          <a:cxnLst/>
          <a:rect l="0" t="0" r="0" b="0"/>
          <a:pathLst>
            <a:path>
              <a:moveTo>
                <a:pt x="0" y="18899"/>
              </a:moveTo>
              <a:lnTo>
                <a:pt x="564048" y="188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392544" y="1743509"/>
        <a:ext cx="28202" cy="28202"/>
      </dsp:txXfrm>
    </dsp:sp>
    <dsp:sp modelId="{51DA498C-8AAA-4310-9C33-21857DAFAE00}">
      <dsp:nvSpPr>
        <dsp:cNvPr id="0" name=""/>
        <dsp:cNvSpPr/>
      </dsp:nvSpPr>
      <dsp:spPr>
        <a:xfrm>
          <a:off x="5688628" y="1296147"/>
          <a:ext cx="1940876" cy="913264"/>
        </a:xfrm>
        <a:prstGeom prst="roundRect">
          <a:avLst/>
        </a:prstGeom>
        <a:noFill/>
        <a:ln w="571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tx1"/>
              </a:solidFill>
            </a:rPr>
            <a:t>Outcomes</a:t>
          </a:r>
          <a:endParaRPr lang="en-GB" sz="3200" kern="1200" dirty="0">
            <a:solidFill>
              <a:schemeClr val="tx1"/>
            </a:solidFill>
          </a:endParaRPr>
        </a:p>
      </dsp:txBody>
      <dsp:txXfrm>
        <a:off x="5733210" y="1340729"/>
        <a:ext cx="1851712" cy="8241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02163-3674-41E6-ACD4-55C3F580A38D}" type="datetimeFigureOut">
              <a:rPr lang="en-GB" smtClean="0"/>
              <a:t>11/06/2018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B01262-55D2-40EB-A459-50A30E10A534}" type="slidenum">
              <a:rPr lang="en-GB" smtClean="0"/>
              <a:t>‹#›</a:t>
            </a:fld>
            <a:endParaRPr lang="en-GB"/>
          </a:p>
        </p:txBody>
      </p:sp>
    </p:spTree>
    <p:extLst>
      <p:ext uri="{BB962C8B-B14F-4D97-AF65-F5344CB8AC3E}">
        <p14:creationId xmlns:p14="http://schemas.microsoft.com/office/powerpoint/2010/main" val="87017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C9C4868-6D62-304A-81AF-3DBAAEA24DAE}" type="slidenum">
              <a:rPr lang="fi-FI" smtClean="0">
                <a:solidFill>
                  <a:prstClr val="black"/>
                </a:solidFill>
              </a:rPr>
              <a:pPr/>
              <a:t>1</a:t>
            </a:fld>
            <a:endParaRPr lang="fi-FI">
              <a:solidFill>
                <a:prstClr val="black"/>
              </a:solidFill>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73341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9C4868-6D62-304A-81AF-3DBAAEA24DAE}" type="slidenum">
              <a:rPr lang="fi-FI" smtClean="0">
                <a:solidFill>
                  <a:prstClr val="black"/>
                </a:solidFill>
              </a:rPr>
              <a:pPr/>
              <a:t>16</a:t>
            </a:fld>
            <a:endParaRPr lang="fi-FI">
              <a:solidFill>
                <a:prstClr val="black"/>
              </a:solidFill>
            </a:endParaRPr>
          </a:p>
        </p:txBody>
      </p:sp>
    </p:spTree>
    <p:extLst>
      <p:ext uri="{BB962C8B-B14F-4D97-AF65-F5344CB8AC3E}">
        <p14:creationId xmlns:p14="http://schemas.microsoft.com/office/powerpoint/2010/main" val="43493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9C4868-6D62-304A-81AF-3DBAAEA24DAE}" type="slidenum">
              <a:rPr lang="fi-FI" smtClean="0">
                <a:solidFill>
                  <a:prstClr val="black"/>
                </a:solidFill>
              </a:rPr>
              <a:pPr/>
              <a:t>17</a:t>
            </a:fld>
            <a:endParaRPr lang="fi-FI">
              <a:solidFill>
                <a:prstClr val="black"/>
              </a:solidFill>
            </a:endParaRPr>
          </a:p>
        </p:txBody>
      </p:sp>
    </p:spTree>
    <p:extLst>
      <p:ext uri="{BB962C8B-B14F-4D97-AF65-F5344CB8AC3E}">
        <p14:creationId xmlns:p14="http://schemas.microsoft.com/office/powerpoint/2010/main" val="43493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9C4868-6D62-304A-81AF-3DBAAEA24DAE}" type="slidenum">
              <a:rPr lang="fi-FI" smtClean="0">
                <a:solidFill>
                  <a:prstClr val="black"/>
                </a:solidFill>
              </a:rPr>
              <a:pPr/>
              <a:t>5</a:t>
            </a:fld>
            <a:endParaRPr lang="fi-FI">
              <a:solidFill>
                <a:prstClr val="black"/>
              </a:solidFill>
            </a:endParaRPr>
          </a:p>
        </p:txBody>
      </p:sp>
    </p:spTree>
    <p:extLst>
      <p:ext uri="{BB962C8B-B14F-4D97-AF65-F5344CB8AC3E}">
        <p14:creationId xmlns:p14="http://schemas.microsoft.com/office/powerpoint/2010/main" val="43493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9C4868-6D62-304A-81AF-3DBAAEA24DAE}" type="slidenum">
              <a:rPr lang="fi-FI" smtClean="0">
                <a:solidFill>
                  <a:prstClr val="black"/>
                </a:solidFill>
              </a:rPr>
              <a:pPr/>
              <a:t>7</a:t>
            </a:fld>
            <a:endParaRPr lang="fi-FI">
              <a:solidFill>
                <a:prstClr val="black"/>
              </a:solidFill>
            </a:endParaRPr>
          </a:p>
        </p:txBody>
      </p:sp>
    </p:spTree>
    <p:extLst>
      <p:ext uri="{BB962C8B-B14F-4D97-AF65-F5344CB8AC3E}">
        <p14:creationId xmlns:p14="http://schemas.microsoft.com/office/powerpoint/2010/main" val="43493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9C4868-6D62-304A-81AF-3DBAAEA24DAE}" type="slidenum">
              <a:rPr lang="fi-FI" smtClean="0">
                <a:solidFill>
                  <a:prstClr val="black"/>
                </a:solidFill>
              </a:rPr>
              <a:pPr/>
              <a:t>10</a:t>
            </a:fld>
            <a:endParaRPr lang="fi-FI">
              <a:solidFill>
                <a:prstClr val="black"/>
              </a:solidFill>
            </a:endParaRPr>
          </a:p>
        </p:txBody>
      </p:sp>
    </p:spTree>
    <p:extLst>
      <p:ext uri="{BB962C8B-B14F-4D97-AF65-F5344CB8AC3E}">
        <p14:creationId xmlns:p14="http://schemas.microsoft.com/office/powerpoint/2010/main" val="43493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9C4868-6D62-304A-81AF-3DBAAEA24DAE}" type="slidenum">
              <a:rPr lang="fi-FI" smtClean="0">
                <a:solidFill>
                  <a:prstClr val="black"/>
                </a:solidFill>
              </a:rPr>
              <a:pPr/>
              <a:t>11</a:t>
            </a:fld>
            <a:endParaRPr lang="fi-FI">
              <a:solidFill>
                <a:prstClr val="black"/>
              </a:solidFill>
            </a:endParaRPr>
          </a:p>
        </p:txBody>
      </p:sp>
    </p:spTree>
    <p:extLst>
      <p:ext uri="{BB962C8B-B14F-4D97-AF65-F5344CB8AC3E}">
        <p14:creationId xmlns:p14="http://schemas.microsoft.com/office/powerpoint/2010/main" val="43493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9C4868-6D62-304A-81AF-3DBAAEA24DAE}" type="slidenum">
              <a:rPr lang="fi-FI" smtClean="0">
                <a:solidFill>
                  <a:prstClr val="black"/>
                </a:solidFill>
              </a:rPr>
              <a:pPr/>
              <a:t>12</a:t>
            </a:fld>
            <a:endParaRPr lang="fi-FI">
              <a:solidFill>
                <a:prstClr val="black"/>
              </a:solidFill>
            </a:endParaRPr>
          </a:p>
        </p:txBody>
      </p:sp>
    </p:spTree>
    <p:extLst>
      <p:ext uri="{BB962C8B-B14F-4D97-AF65-F5344CB8AC3E}">
        <p14:creationId xmlns:p14="http://schemas.microsoft.com/office/powerpoint/2010/main" val="434939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9C4868-6D62-304A-81AF-3DBAAEA24DAE}" type="slidenum">
              <a:rPr lang="fi-FI" smtClean="0">
                <a:solidFill>
                  <a:prstClr val="black"/>
                </a:solidFill>
              </a:rPr>
              <a:pPr/>
              <a:t>13</a:t>
            </a:fld>
            <a:endParaRPr lang="fi-FI">
              <a:solidFill>
                <a:prstClr val="black"/>
              </a:solidFill>
            </a:endParaRPr>
          </a:p>
        </p:txBody>
      </p:sp>
    </p:spTree>
    <p:extLst>
      <p:ext uri="{BB962C8B-B14F-4D97-AF65-F5344CB8AC3E}">
        <p14:creationId xmlns:p14="http://schemas.microsoft.com/office/powerpoint/2010/main" val="43493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9C4868-6D62-304A-81AF-3DBAAEA24DAE}" type="slidenum">
              <a:rPr lang="fi-FI" smtClean="0">
                <a:solidFill>
                  <a:prstClr val="black"/>
                </a:solidFill>
              </a:rPr>
              <a:pPr/>
              <a:t>14</a:t>
            </a:fld>
            <a:endParaRPr lang="fi-FI">
              <a:solidFill>
                <a:prstClr val="black"/>
              </a:solidFill>
            </a:endParaRPr>
          </a:p>
        </p:txBody>
      </p:sp>
    </p:spTree>
    <p:extLst>
      <p:ext uri="{BB962C8B-B14F-4D97-AF65-F5344CB8AC3E}">
        <p14:creationId xmlns:p14="http://schemas.microsoft.com/office/powerpoint/2010/main" val="434939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9C4868-6D62-304A-81AF-3DBAAEA24DAE}" type="slidenum">
              <a:rPr lang="fi-FI" smtClean="0">
                <a:solidFill>
                  <a:prstClr val="black"/>
                </a:solidFill>
              </a:rPr>
              <a:pPr/>
              <a:t>15</a:t>
            </a:fld>
            <a:endParaRPr lang="fi-FI">
              <a:solidFill>
                <a:prstClr val="black"/>
              </a:solidFill>
            </a:endParaRPr>
          </a:p>
        </p:txBody>
      </p:sp>
    </p:spTree>
    <p:extLst>
      <p:ext uri="{BB962C8B-B14F-4D97-AF65-F5344CB8AC3E}">
        <p14:creationId xmlns:p14="http://schemas.microsoft.com/office/powerpoint/2010/main" val="43493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2492896"/>
            <a:ext cx="7641364" cy="1512168"/>
          </a:xfrm>
          <a:ln>
            <a:noFill/>
          </a:ln>
        </p:spPr>
        <p:txBody>
          <a:bodyPr anchor="t" anchorCtr="0">
            <a:noAutofit/>
          </a:bodyPr>
          <a:lstStyle>
            <a:lvl1pPr>
              <a:lnSpc>
                <a:spcPct val="100000"/>
              </a:lnSpc>
              <a:defRPr sz="4500" b="0" i="0">
                <a:latin typeface="Arial"/>
                <a:cs typeface="Arial"/>
              </a:defRPr>
            </a:lvl1pPr>
          </a:lstStyle>
          <a:p>
            <a:r>
              <a:rPr lang="fi-FI" dirty="0" err="1" smtClean="0"/>
              <a:t>Click</a:t>
            </a:r>
            <a:r>
              <a:rPr lang="fi-FI" dirty="0" smtClean="0"/>
              <a:t> to </a:t>
            </a:r>
            <a:r>
              <a:rPr lang="fi-FI" dirty="0" err="1" smtClean="0"/>
              <a:t>edit</a:t>
            </a:r>
            <a:r>
              <a:rPr lang="fi-FI" dirty="0" smtClean="0"/>
              <a:t> </a:t>
            </a:r>
            <a:r>
              <a:rPr lang="fi-FI" dirty="0" err="1" smtClean="0"/>
              <a:t>title</a:t>
            </a:r>
            <a:endParaRPr lang="en-US" dirty="0"/>
          </a:p>
        </p:txBody>
      </p:sp>
      <p:sp>
        <p:nvSpPr>
          <p:cNvPr id="3" name="Subtitle 2"/>
          <p:cNvSpPr>
            <a:spLocks noGrp="1"/>
          </p:cNvSpPr>
          <p:nvPr>
            <p:ph type="subTitle" idx="1" hasCustomPrompt="1"/>
          </p:nvPr>
        </p:nvSpPr>
        <p:spPr>
          <a:xfrm>
            <a:off x="755576" y="4149080"/>
            <a:ext cx="7650236" cy="1182325"/>
          </a:xfrm>
          <a:ln>
            <a:noFill/>
          </a:ln>
        </p:spPr>
        <p:txBody>
          <a:bodyPr lIns="0" tIns="0" rIns="0" bIns="0">
            <a:normAutofit/>
          </a:bodyPr>
          <a:lstStyle>
            <a:lvl1pPr marL="0" indent="0" algn="l">
              <a:lnSpc>
                <a:spcPct val="100000"/>
              </a:lnSpc>
              <a:buNone/>
              <a:defRPr sz="2600" b="0" i="0" cap="none">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subtitle</a:t>
            </a:r>
            <a:endParaRPr lang="en-US" dirty="0"/>
          </a:p>
        </p:txBody>
      </p:sp>
      <p:sp>
        <p:nvSpPr>
          <p:cNvPr id="11" name="Date Placeholder 3"/>
          <p:cNvSpPr>
            <a:spLocks noGrp="1"/>
          </p:cNvSpPr>
          <p:nvPr>
            <p:ph type="dt" sz="half" idx="2"/>
          </p:nvPr>
        </p:nvSpPr>
        <p:spPr>
          <a:xfrm>
            <a:off x="7308304" y="6376243"/>
            <a:ext cx="792088"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fld id="{20BF0332-B58E-C448-8F60-EBCF2ABA1C36}" type="datetime1">
              <a:rPr lang="fi-FI" smtClean="0">
                <a:solidFill>
                  <a:prstClr val="white"/>
                </a:solidFill>
              </a:rPr>
              <a:pPr/>
              <a:t>11.6.2018</a:t>
            </a:fld>
            <a:endParaRPr lang="en-US" dirty="0">
              <a:solidFill>
                <a:prstClr val="white"/>
              </a:solidFill>
            </a:endParaRPr>
          </a:p>
        </p:txBody>
      </p:sp>
      <p:sp>
        <p:nvSpPr>
          <p:cNvPr id="12" name="Slide Number Placeholder 5"/>
          <p:cNvSpPr>
            <a:spLocks noGrp="1"/>
          </p:cNvSpPr>
          <p:nvPr>
            <p:ph type="sldNum" sz="quarter" idx="4"/>
          </p:nvPr>
        </p:nvSpPr>
        <p:spPr>
          <a:xfrm>
            <a:off x="8100392" y="6376243"/>
            <a:ext cx="305420" cy="365125"/>
          </a:xfrm>
          <a:prstGeom prst="rect">
            <a:avLst/>
          </a:prstGeom>
        </p:spPr>
        <p:txBody>
          <a:bodyPr vert="horz" lIns="0" tIns="0" rIns="0" bIns="0" rtlCol="0" anchor="ctr"/>
          <a:lstStyle>
            <a:lvl1pPr algn="r">
              <a:defRPr sz="1050">
                <a:solidFill>
                  <a:schemeClr val="bg1"/>
                </a:solidFill>
                <a:latin typeface="Arial"/>
                <a:cs typeface="Arial"/>
              </a:defRPr>
            </a:lvl1pPr>
          </a:lstStyle>
          <a:p>
            <a:fld id="{BB6090E5-003B-8F44-964F-FA902A522165}" type="slidenum">
              <a:rPr lang="en-US" smtClean="0">
                <a:solidFill>
                  <a:prstClr val="white"/>
                </a:solidFill>
              </a:rPr>
              <a:pPr/>
              <a:t>‹#›</a:t>
            </a:fld>
            <a:endParaRPr lang="en-US" dirty="0">
              <a:solidFill>
                <a:prstClr val="white"/>
              </a:solidFill>
            </a:endParaRPr>
          </a:p>
        </p:txBody>
      </p:sp>
      <p:sp>
        <p:nvSpPr>
          <p:cNvPr id="13" name="Footer Placeholder 4"/>
          <p:cNvSpPr>
            <a:spLocks noGrp="1"/>
          </p:cNvSpPr>
          <p:nvPr>
            <p:ph type="ftr" sz="quarter" idx="3"/>
          </p:nvPr>
        </p:nvSpPr>
        <p:spPr>
          <a:xfrm>
            <a:off x="3131840" y="6376243"/>
            <a:ext cx="4176464"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r>
              <a:rPr lang="en-US" dirty="0" err="1" smtClean="0">
                <a:solidFill>
                  <a:prstClr val="white"/>
                </a:solidFill>
              </a:rPr>
              <a:t>Åbo</a:t>
            </a:r>
            <a:r>
              <a:rPr lang="en-US" dirty="0" smtClean="0">
                <a:solidFill>
                  <a:prstClr val="white"/>
                </a:solidFill>
              </a:rPr>
              <a:t> </a:t>
            </a:r>
            <a:r>
              <a:rPr lang="en-US" dirty="0" err="1" smtClean="0">
                <a:solidFill>
                  <a:prstClr val="white"/>
                </a:solidFill>
              </a:rPr>
              <a:t>Akademi</a:t>
            </a:r>
            <a:r>
              <a:rPr lang="en-US" dirty="0" smtClean="0">
                <a:solidFill>
                  <a:prstClr val="white"/>
                </a:solidFill>
              </a:rPr>
              <a:t> University | </a:t>
            </a:r>
            <a:r>
              <a:rPr lang="en-US" dirty="0" err="1" smtClean="0">
                <a:solidFill>
                  <a:prstClr val="white"/>
                </a:solidFill>
              </a:rPr>
              <a:t>Domkyrkotorget</a:t>
            </a:r>
            <a:r>
              <a:rPr lang="en-US" dirty="0" smtClean="0">
                <a:solidFill>
                  <a:prstClr val="white"/>
                </a:solidFill>
              </a:rPr>
              <a:t> 3 | 20500 </a:t>
            </a:r>
            <a:r>
              <a:rPr lang="en-US" dirty="0" err="1" smtClean="0">
                <a:solidFill>
                  <a:prstClr val="white"/>
                </a:solidFill>
              </a:rPr>
              <a:t>Åbo</a:t>
            </a:r>
            <a:r>
              <a:rPr lang="en-US" dirty="0" smtClean="0">
                <a:solidFill>
                  <a:prstClr val="white"/>
                </a:solidFill>
              </a:rPr>
              <a:t> | Finland</a:t>
            </a:r>
            <a:endParaRPr lang="en-US" dirty="0">
              <a:solidFill>
                <a:prstClr val="white"/>
              </a:solidFill>
            </a:endParaRPr>
          </a:p>
        </p:txBody>
      </p:sp>
    </p:spTree>
    <p:extLst>
      <p:ext uri="{BB962C8B-B14F-4D97-AF65-F5344CB8AC3E}">
        <p14:creationId xmlns:p14="http://schemas.microsoft.com/office/powerpoint/2010/main" val="9392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2492896"/>
            <a:ext cx="7641364" cy="1512168"/>
          </a:xfrm>
        </p:spPr>
        <p:txBody>
          <a:bodyPr anchor="t" anchorCtr="0">
            <a:noAutofit/>
          </a:bodyPr>
          <a:lstStyle>
            <a:lvl1pPr algn="ctr">
              <a:lnSpc>
                <a:spcPct val="100000"/>
              </a:lnSpc>
              <a:defRPr sz="4500" b="0" i="0">
                <a:latin typeface="Arial"/>
                <a:cs typeface="Arial"/>
              </a:defRPr>
            </a:lvl1pPr>
          </a:lstStyle>
          <a:p>
            <a:r>
              <a:rPr lang="fi-FI" dirty="0" err="1" smtClean="0"/>
              <a:t>Click</a:t>
            </a:r>
            <a:r>
              <a:rPr lang="fi-FI" dirty="0" smtClean="0"/>
              <a:t> to </a:t>
            </a:r>
            <a:r>
              <a:rPr lang="fi-FI" dirty="0" err="1" smtClean="0"/>
              <a:t>edit</a:t>
            </a:r>
            <a:r>
              <a:rPr lang="fi-FI" dirty="0" smtClean="0"/>
              <a:t> </a:t>
            </a:r>
            <a:r>
              <a:rPr lang="fi-FI" dirty="0" err="1" smtClean="0"/>
              <a:t>title</a:t>
            </a:r>
            <a:endParaRPr lang="en-US" dirty="0"/>
          </a:p>
        </p:txBody>
      </p:sp>
      <p:sp>
        <p:nvSpPr>
          <p:cNvPr id="10" name="Date Placeholder 3"/>
          <p:cNvSpPr>
            <a:spLocks noGrp="1"/>
          </p:cNvSpPr>
          <p:nvPr>
            <p:ph type="dt" sz="half" idx="2"/>
          </p:nvPr>
        </p:nvSpPr>
        <p:spPr>
          <a:xfrm>
            <a:off x="7308304" y="6376243"/>
            <a:ext cx="792088"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fld id="{821F1FAF-ED25-B843-AA9A-30D95F2C9464}" type="datetime1">
              <a:rPr lang="fi-FI" smtClean="0">
                <a:solidFill>
                  <a:prstClr val="white"/>
                </a:solidFill>
              </a:rPr>
              <a:pPr/>
              <a:t>11.6.2018</a:t>
            </a:fld>
            <a:endParaRPr lang="en-US" dirty="0">
              <a:solidFill>
                <a:prstClr val="white"/>
              </a:solidFill>
            </a:endParaRPr>
          </a:p>
        </p:txBody>
      </p:sp>
      <p:sp>
        <p:nvSpPr>
          <p:cNvPr id="11" name="Slide Number Placeholder 5"/>
          <p:cNvSpPr>
            <a:spLocks noGrp="1"/>
          </p:cNvSpPr>
          <p:nvPr>
            <p:ph type="sldNum" sz="quarter" idx="4"/>
          </p:nvPr>
        </p:nvSpPr>
        <p:spPr>
          <a:xfrm>
            <a:off x="8100392" y="6376243"/>
            <a:ext cx="305420" cy="365125"/>
          </a:xfrm>
          <a:prstGeom prst="rect">
            <a:avLst/>
          </a:prstGeom>
        </p:spPr>
        <p:txBody>
          <a:bodyPr vert="horz" lIns="0" tIns="0" rIns="0" bIns="0" rtlCol="0" anchor="ctr"/>
          <a:lstStyle>
            <a:lvl1pPr algn="r">
              <a:defRPr sz="1050">
                <a:solidFill>
                  <a:schemeClr val="bg1"/>
                </a:solidFill>
                <a:latin typeface="Arial"/>
                <a:cs typeface="Arial"/>
              </a:defRPr>
            </a:lvl1pPr>
          </a:lstStyle>
          <a:p>
            <a:fld id="{BB6090E5-003B-8F44-964F-FA902A522165}" type="slidenum">
              <a:rPr lang="en-US" smtClean="0">
                <a:solidFill>
                  <a:prstClr val="white"/>
                </a:solidFill>
              </a:rPr>
              <a:pPr/>
              <a:t>‹#›</a:t>
            </a:fld>
            <a:endParaRPr lang="en-US" dirty="0">
              <a:solidFill>
                <a:prstClr val="white"/>
              </a:solidFill>
            </a:endParaRPr>
          </a:p>
        </p:txBody>
      </p:sp>
      <p:sp>
        <p:nvSpPr>
          <p:cNvPr id="12" name="Footer Placeholder 4"/>
          <p:cNvSpPr>
            <a:spLocks noGrp="1"/>
          </p:cNvSpPr>
          <p:nvPr>
            <p:ph type="ftr" sz="quarter" idx="3"/>
          </p:nvPr>
        </p:nvSpPr>
        <p:spPr>
          <a:xfrm>
            <a:off x="3131840" y="6376243"/>
            <a:ext cx="4176464"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r>
              <a:rPr lang="en-US" dirty="0" err="1" smtClean="0">
                <a:solidFill>
                  <a:prstClr val="white"/>
                </a:solidFill>
              </a:rPr>
              <a:t>Åbo</a:t>
            </a:r>
            <a:r>
              <a:rPr lang="en-US" dirty="0" smtClean="0">
                <a:solidFill>
                  <a:prstClr val="white"/>
                </a:solidFill>
              </a:rPr>
              <a:t> </a:t>
            </a:r>
            <a:r>
              <a:rPr lang="en-US" dirty="0" err="1" smtClean="0">
                <a:solidFill>
                  <a:prstClr val="white"/>
                </a:solidFill>
              </a:rPr>
              <a:t>Akademi</a:t>
            </a:r>
            <a:r>
              <a:rPr lang="en-US" dirty="0" smtClean="0">
                <a:solidFill>
                  <a:prstClr val="white"/>
                </a:solidFill>
              </a:rPr>
              <a:t> University | </a:t>
            </a:r>
            <a:r>
              <a:rPr lang="en-US" dirty="0" err="1" smtClean="0">
                <a:solidFill>
                  <a:prstClr val="white"/>
                </a:solidFill>
              </a:rPr>
              <a:t>Domkyrkotorget</a:t>
            </a:r>
            <a:r>
              <a:rPr lang="en-US" dirty="0" smtClean="0">
                <a:solidFill>
                  <a:prstClr val="white"/>
                </a:solidFill>
              </a:rPr>
              <a:t> 3 | 20500 </a:t>
            </a:r>
            <a:r>
              <a:rPr lang="en-US" dirty="0" err="1" smtClean="0">
                <a:solidFill>
                  <a:prstClr val="white"/>
                </a:solidFill>
              </a:rPr>
              <a:t>Åbo</a:t>
            </a:r>
            <a:r>
              <a:rPr lang="en-US" dirty="0" smtClean="0">
                <a:solidFill>
                  <a:prstClr val="white"/>
                </a:solidFill>
              </a:rPr>
              <a:t> | Finland</a:t>
            </a:r>
            <a:endParaRPr lang="en-US" dirty="0">
              <a:solidFill>
                <a:prstClr val="white"/>
              </a:solidFill>
            </a:endParaRPr>
          </a:p>
        </p:txBody>
      </p:sp>
    </p:spTree>
    <p:extLst>
      <p:ext uri="{BB962C8B-B14F-4D97-AF65-F5344CB8AC3E}">
        <p14:creationId xmlns:p14="http://schemas.microsoft.com/office/powerpoint/2010/main" val="204016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6050" y="574675"/>
            <a:ext cx="5718362" cy="1770591"/>
          </a:xfrm>
          <a:ln>
            <a:noFill/>
          </a:ln>
        </p:spPr>
        <p:txBody>
          <a:bodyPr>
            <a:normAutofit/>
          </a:bodyPr>
          <a:lstStyle>
            <a:lvl1pPr>
              <a:lnSpc>
                <a:spcPct val="90000"/>
              </a:lnSpc>
              <a:defRPr sz="3500" b="0" i="0">
                <a:latin typeface="Arial"/>
                <a:cs typeface="Arial"/>
              </a:defRPr>
            </a:lvl1pPr>
          </a:lstStyle>
          <a:p>
            <a:r>
              <a:rPr lang="fi-FI" dirty="0" err="1" smtClean="0"/>
              <a:t>Click</a:t>
            </a:r>
            <a:r>
              <a:rPr lang="fi-FI" dirty="0" smtClean="0"/>
              <a:t> to </a:t>
            </a:r>
            <a:r>
              <a:rPr lang="fi-FI" dirty="0" err="1" smtClean="0"/>
              <a:t>edit</a:t>
            </a:r>
            <a:r>
              <a:rPr lang="fi-FI" dirty="0" smtClean="0"/>
              <a:t> </a:t>
            </a:r>
            <a:r>
              <a:rPr lang="fi-FI" dirty="0" err="1" smtClean="0"/>
              <a:t>title</a:t>
            </a:r>
            <a:endParaRPr lang="en-US" dirty="0"/>
          </a:p>
        </p:txBody>
      </p:sp>
      <p:sp>
        <p:nvSpPr>
          <p:cNvPr id="3" name="Content Placeholder 2"/>
          <p:cNvSpPr>
            <a:spLocks noGrp="1"/>
          </p:cNvSpPr>
          <p:nvPr>
            <p:ph idx="1" hasCustomPrompt="1"/>
          </p:nvPr>
        </p:nvSpPr>
        <p:spPr>
          <a:xfrm>
            <a:off x="739775" y="2345266"/>
            <a:ext cx="7666038" cy="3820037"/>
          </a:xfrm>
          <a:ln>
            <a:noFill/>
          </a:ln>
        </p:spPr>
        <p:txBody>
          <a:bodyPr lIns="0" tIns="0" rIns="0" bIns="0" anchor="t" anchorCtr="0"/>
          <a:lstStyle>
            <a:lvl1pPr marL="342900" indent="-342900">
              <a:buFont typeface="Wingdings" charset="2"/>
              <a:buChar char="§"/>
              <a:defRPr/>
            </a:lvl1pPr>
          </a:lstStyle>
          <a:p>
            <a:pPr lvl="0"/>
            <a:r>
              <a:rPr lang="fi-FI" dirty="0" err="1" smtClean="0"/>
              <a:t>Click</a:t>
            </a:r>
            <a:r>
              <a:rPr lang="fi-FI" dirty="0" smtClean="0"/>
              <a:t> to </a:t>
            </a:r>
            <a:r>
              <a:rPr lang="fi-FI" dirty="0" err="1" smtClean="0"/>
              <a:t>edit</a:t>
            </a:r>
            <a:r>
              <a:rPr lang="fi-FI" dirty="0" smtClean="0"/>
              <a:t> </a:t>
            </a:r>
            <a:r>
              <a:rPr lang="fi-FI" dirty="0" err="1" smtClean="0"/>
              <a:t>text</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p:txBody>
      </p:sp>
      <p:sp>
        <p:nvSpPr>
          <p:cNvPr id="7" name="Tekstiruutu 6"/>
          <p:cNvSpPr txBox="1"/>
          <p:nvPr userDrawn="1"/>
        </p:nvSpPr>
        <p:spPr>
          <a:xfrm>
            <a:off x="300567" y="6142567"/>
            <a:ext cx="184666" cy="369332"/>
          </a:xfrm>
          <a:prstGeom prst="rect">
            <a:avLst/>
          </a:prstGeom>
          <a:noFill/>
        </p:spPr>
        <p:txBody>
          <a:bodyPr wrap="none" rtlCol="0">
            <a:spAutoFit/>
          </a:bodyPr>
          <a:lstStyle/>
          <a:p>
            <a:pPr defTabSz="457200"/>
            <a:endParaRPr lang="fi-FI" dirty="0">
              <a:solidFill>
                <a:prstClr val="black"/>
              </a:solidFill>
            </a:endParaRPr>
          </a:p>
        </p:txBody>
      </p:sp>
      <p:sp>
        <p:nvSpPr>
          <p:cNvPr id="15" name="Date Placeholder 3"/>
          <p:cNvSpPr>
            <a:spLocks noGrp="1"/>
          </p:cNvSpPr>
          <p:nvPr>
            <p:ph type="dt" sz="half" idx="2"/>
          </p:nvPr>
        </p:nvSpPr>
        <p:spPr>
          <a:xfrm>
            <a:off x="7308304" y="6376243"/>
            <a:ext cx="792088"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fld id="{821F1FAF-ED25-B843-AA9A-30D95F2C9464}" type="datetime1">
              <a:rPr lang="fi-FI" smtClean="0">
                <a:solidFill>
                  <a:prstClr val="white"/>
                </a:solidFill>
              </a:rPr>
              <a:pPr/>
              <a:t>11.6.2018</a:t>
            </a:fld>
            <a:endParaRPr lang="en-US" dirty="0">
              <a:solidFill>
                <a:prstClr val="white"/>
              </a:solidFill>
            </a:endParaRPr>
          </a:p>
        </p:txBody>
      </p:sp>
      <p:sp>
        <p:nvSpPr>
          <p:cNvPr id="16" name="Slide Number Placeholder 5"/>
          <p:cNvSpPr>
            <a:spLocks noGrp="1"/>
          </p:cNvSpPr>
          <p:nvPr>
            <p:ph type="sldNum" sz="quarter" idx="4"/>
          </p:nvPr>
        </p:nvSpPr>
        <p:spPr>
          <a:xfrm>
            <a:off x="8100392" y="6376243"/>
            <a:ext cx="305420" cy="365125"/>
          </a:xfrm>
          <a:prstGeom prst="rect">
            <a:avLst/>
          </a:prstGeom>
        </p:spPr>
        <p:txBody>
          <a:bodyPr vert="horz" lIns="0" tIns="0" rIns="0" bIns="0" rtlCol="0" anchor="ctr"/>
          <a:lstStyle>
            <a:lvl1pPr algn="r">
              <a:defRPr sz="1050">
                <a:solidFill>
                  <a:schemeClr val="bg1"/>
                </a:solidFill>
                <a:latin typeface="Arial"/>
                <a:cs typeface="Arial"/>
              </a:defRPr>
            </a:lvl1pPr>
          </a:lstStyle>
          <a:p>
            <a:fld id="{BB6090E5-003B-8F44-964F-FA902A522165}" type="slidenum">
              <a:rPr lang="en-US" smtClean="0">
                <a:solidFill>
                  <a:prstClr val="white"/>
                </a:solidFill>
              </a:rPr>
              <a:pPr/>
              <a:t>‹#›</a:t>
            </a:fld>
            <a:endParaRPr lang="en-US" dirty="0">
              <a:solidFill>
                <a:prstClr val="white"/>
              </a:solidFill>
            </a:endParaRPr>
          </a:p>
        </p:txBody>
      </p:sp>
      <p:sp>
        <p:nvSpPr>
          <p:cNvPr id="17" name="Footer Placeholder 4"/>
          <p:cNvSpPr>
            <a:spLocks noGrp="1"/>
          </p:cNvSpPr>
          <p:nvPr>
            <p:ph type="ftr" sz="quarter" idx="3"/>
          </p:nvPr>
        </p:nvSpPr>
        <p:spPr>
          <a:xfrm>
            <a:off x="3131840" y="6376243"/>
            <a:ext cx="4176464"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r>
              <a:rPr lang="en-US" dirty="0" err="1" smtClean="0">
                <a:solidFill>
                  <a:prstClr val="white"/>
                </a:solidFill>
              </a:rPr>
              <a:t>Åbo</a:t>
            </a:r>
            <a:r>
              <a:rPr lang="en-US" dirty="0" smtClean="0">
                <a:solidFill>
                  <a:prstClr val="white"/>
                </a:solidFill>
              </a:rPr>
              <a:t> </a:t>
            </a:r>
            <a:r>
              <a:rPr lang="en-US" dirty="0" err="1" smtClean="0">
                <a:solidFill>
                  <a:prstClr val="white"/>
                </a:solidFill>
              </a:rPr>
              <a:t>Akademi</a:t>
            </a:r>
            <a:r>
              <a:rPr lang="en-US" dirty="0" smtClean="0">
                <a:solidFill>
                  <a:prstClr val="white"/>
                </a:solidFill>
              </a:rPr>
              <a:t> University | </a:t>
            </a:r>
            <a:r>
              <a:rPr lang="en-US" dirty="0" err="1" smtClean="0">
                <a:solidFill>
                  <a:prstClr val="white"/>
                </a:solidFill>
              </a:rPr>
              <a:t>Domkyrkotorget</a:t>
            </a:r>
            <a:r>
              <a:rPr lang="en-US" dirty="0" smtClean="0">
                <a:solidFill>
                  <a:prstClr val="white"/>
                </a:solidFill>
              </a:rPr>
              <a:t> 3 | 20500 </a:t>
            </a:r>
            <a:r>
              <a:rPr lang="en-US" dirty="0" err="1" smtClean="0">
                <a:solidFill>
                  <a:prstClr val="white"/>
                </a:solidFill>
              </a:rPr>
              <a:t>Åbo</a:t>
            </a:r>
            <a:r>
              <a:rPr lang="en-US" dirty="0" smtClean="0">
                <a:solidFill>
                  <a:prstClr val="white"/>
                </a:solidFill>
              </a:rPr>
              <a:t> | Finland</a:t>
            </a:r>
            <a:endParaRPr lang="en-US" dirty="0">
              <a:solidFill>
                <a:prstClr val="white"/>
              </a:solidFill>
            </a:endParaRPr>
          </a:p>
        </p:txBody>
      </p:sp>
    </p:spTree>
    <p:extLst>
      <p:ext uri="{BB962C8B-B14F-4D97-AF65-F5344CB8AC3E}">
        <p14:creationId xmlns:p14="http://schemas.microsoft.com/office/powerpoint/2010/main" val="36897322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Content Placeholder 2"/>
          <p:cNvSpPr>
            <a:spLocks noGrp="1"/>
          </p:cNvSpPr>
          <p:nvPr>
            <p:ph sz="half" idx="14" hasCustomPrompt="1"/>
          </p:nvPr>
        </p:nvSpPr>
        <p:spPr>
          <a:xfrm>
            <a:off x="746124" y="2420888"/>
            <a:ext cx="3768725" cy="3529062"/>
          </a:xfrm>
        </p:spPr>
        <p:txBody>
          <a:bodyPr/>
          <a:lstStyle>
            <a:lvl1pPr>
              <a:defRPr sz="2000">
                <a:latin typeface="Palatino Linotype"/>
                <a:cs typeface="Palatino Linotype"/>
              </a:defRPr>
            </a:lvl1pPr>
            <a:lvl2pPr>
              <a:defRPr sz="1800">
                <a:latin typeface="Palatino Linotype"/>
                <a:cs typeface="Palatino Linotype"/>
              </a:defRPr>
            </a:lvl2pPr>
            <a:lvl3pPr>
              <a:defRPr sz="1600">
                <a:latin typeface="Palatino Linotype"/>
                <a:cs typeface="Palatino Linotype"/>
              </a:defRPr>
            </a:lvl3pPr>
            <a:lvl4pPr>
              <a:defRPr sz="1800"/>
            </a:lvl4pPr>
            <a:lvl5pPr marL="1828800" indent="0">
              <a:buNone/>
              <a:defRPr sz="1800"/>
            </a:lvl5pPr>
            <a:lvl6pPr>
              <a:defRPr sz="1800"/>
            </a:lvl6pPr>
            <a:lvl7pPr>
              <a:defRPr sz="1800"/>
            </a:lvl7pPr>
            <a:lvl8pPr>
              <a:defRPr sz="1800"/>
            </a:lvl8pPr>
            <a:lvl9pPr>
              <a:defRPr sz="1800"/>
            </a:lvl9pPr>
          </a:lstStyle>
          <a:p>
            <a:pPr lvl="0"/>
            <a:r>
              <a:rPr lang="fi-FI" dirty="0" err="1" smtClean="0"/>
              <a:t>Click</a:t>
            </a:r>
            <a:r>
              <a:rPr lang="fi-FI" dirty="0" smtClean="0"/>
              <a:t> to </a:t>
            </a:r>
            <a:r>
              <a:rPr lang="fi-FI" dirty="0" err="1" smtClean="0"/>
              <a:t>edit</a:t>
            </a:r>
            <a:r>
              <a:rPr lang="fi-FI" dirty="0" smtClean="0"/>
              <a:t> </a:t>
            </a:r>
            <a:r>
              <a:rPr lang="fi-FI" dirty="0" err="1" smtClean="0"/>
              <a:t>text</a:t>
            </a:r>
            <a:r>
              <a:rPr lang="fi-FI" dirty="0" smtClean="0"/>
              <a:t> </a:t>
            </a:r>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p:txBody>
      </p:sp>
      <p:sp>
        <p:nvSpPr>
          <p:cNvPr id="10" name="Title 1"/>
          <p:cNvSpPr>
            <a:spLocks noGrp="1"/>
          </p:cNvSpPr>
          <p:nvPr>
            <p:ph type="title" hasCustomPrompt="1"/>
          </p:nvPr>
        </p:nvSpPr>
        <p:spPr>
          <a:xfrm>
            <a:off x="2686050" y="574675"/>
            <a:ext cx="5718362" cy="1804988"/>
          </a:xfrm>
        </p:spPr>
        <p:txBody>
          <a:bodyPr>
            <a:normAutofit/>
          </a:bodyPr>
          <a:lstStyle>
            <a:lvl1pPr>
              <a:lnSpc>
                <a:spcPct val="90000"/>
              </a:lnSpc>
              <a:defRPr sz="3500" b="0" i="0">
                <a:latin typeface="Arial"/>
                <a:cs typeface="Arial"/>
              </a:defRPr>
            </a:lvl1pPr>
          </a:lstStyle>
          <a:p>
            <a:r>
              <a:rPr lang="fi-FI" dirty="0" err="1" smtClean="0"/>
              <a:t>Click</a:t>
            </a:r>
            <a:r>
              <a:rPr lang="fi-FI" dirty="0" smtClean="0"/>
              <a:t> to </a:t>
            </a:r>
            <a:r>
              <a:rPr lang="fi-FI" dirty="0" err="1" smtClean="0"/>
              <a:t>edit</a:t>
            </a:r>
            <a:r>
              <a:rPr lang="fi-FI" dirty="0" smtClean="0"/>
              <a:t> </a:t>
            </a:r>
            <a:r>
              <a:rPr lang="fi-FI" dirty="0" err="1" smtClean="0"/>
              <a:t>title</a:t>
            </a:r>
            <a:endParaRPr lang="en-US" dirty="0"/>
          </a:p>
        </p:txBody>
      </p:sp>
      <p:sp>
        <p:nvSpPr>
          <p:cNvPr id="9" name="Picture Placeholder 2"/>
          <p:cNvSpPr>
            <a:spLocks noGrp="1"/>
          </p:cNvSpPr>
          <p:nvPr>
            <p:ph type="pic" idx="1" hasCustomPrompt="1"/>
          </p:nvPr>
        </p:nvSpPr>
        <p:spPr>
          <a:xfrm>
            <a:off x="4646613" y="2514600"/>
            <a:ext cx="3759199" cy="3435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Picture</a:t>
            </a:r>
            <a:endParaRPr lang="en-US" dirty="0"/>
          </a:p>
        </p:txBody>
      </p:sp>
      <p:sp>
        <p:nvSpPr>
          <p:cNvPr id="15" name="Date Placeholder 3"/>
          <p:cNvSpPr>
            <a:spLocks noGrp="1"/>
          </p:cNvSpPr>
          <p:nvPr>
            <p:ph type="dt" sz="half" idx="2"/>
          </p:nvPr>
        </p:nvSpPr>
        <p:spPr>
          <a:xfrm>
            <a:off x="7308304" y="6376243"/>
            <a:ext cx="792088"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fld id="{821F1FAF-ED25-B843-AA9A-30D95F2C9464}" type="datetime1">
              <a:rPr lang="fi-FI" smtClean="0">
                <a:solidFill>
                  <a:prstClr val="white"/>
                </a:solidFill>
              </a:rPr>
              <a:pPr/>
              <a:t>11.6.2018</a:t>
            </a:fld>
            <a:endParaRPr lang="en-US" dirty="0">
              <a:solidFill>
                <a:prstClr val="white"/>
              </a:solidFill>
            </a:endParaRPr>
          </a:p>
        </p:txBody>
      </p:sp>
      <p:sp>
        <p:nvSpPr>
          <p:cNvPr id="16" name="Slide Number Placeholder 5"/>
          <p:cNvSpPr>
            <a:spLocks noGrp="1"/>
          </p:cNvSpPr>
          <p:nvPr>
            <p:ph type="sldNum" sz="quarter" idx="4"/>
          </p:nvPr>
        </p:nvSpPr>
        <p:spPr>
          <a:xfrm>
            <a:off x="8100392" y="6376243"/>
            <a:ext cx="305420" cy="365125"/>
          </a:xfrm>
          <a:prstGeom prst="rect">
            <a:avLst/>
          </a:prstGeom>
        </p:spPr>
        <p:txBody>
          <a:bodyPr vert="horz" lIns="0" tIns="0" rIns="0" bIns="0" rtlCol="0" anchor="ctr"/>
          <a:lstStyle>
            <a:lvl1pPr algn="r">
              <a:defRPr sz="1050">
                <a:solidFill>
                  <a:schemeClr val="bg1"/>
                </a:solidFill>
                <a:latin typeface="Arial"/>
                <a:cs typeface="Arial"/>
              </a:defRPr>
            </a:lvl1pPr>
          </a:lstStyle>
          <a:p>
            <a:fld id="{BB6090E5-003B-8F44-964F-FA902A522165}" type="slidenum">
              <a:rPr lang="en-US" smtClean="0">
                <a:solidFill>
                  <a:prstClr val="white"/>
                </a:solidFill>
              </a:rPr>
              <a:pPr/>
              <a:t>‹#›</a:t>
            </a:fld>
            <a:endParaRPr lang="en-US" dirty="0">
              <a:solidFill>
                <a:prstClr val="white"/>
              </a:solidFill>
            </a:endParaRPr>
          </a:p>
        </p:txBody>
      </p:sp>
      <p:sp>
        <p:nvSpPr>
          <p:cNvPr id="17" name="Footer Placeholder 4"/>
          <p:cNvSpPr>
            <a:spLocks noGrp="1"/>
          </p:cNvSpPr>
          <p:nvPr>
            <p:ph type="ftr" sz="quarter" idx="3"/>
          </p:nvPr>
        </p:nvSpPr>
        <p:spPr>
          <a:xfrm>
            <a:off x="3131840" y="6376243"/>
            <a:ext cx="4176464"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r>
              <a:rPr lang="en-US" dirty="0" err="1" smtClean="0">
                <a:solidFill>
                  <a:prstClr val="white"/>
                </a:solidFill>
              </a:rPr>
              <a:t>Åbo</a:t>
            </a:r>
            <a:r>
              <a:rPr lang="en-US" dirty="0" smtClean="0">
                <a:solidFill>
                  <a:prstClr val="white"/>
                </a:solidFill>
              </a:rPr>
              <a:t> </a:t>
            </a:r>
            <a:r>
              <a:rPr lang="en-US" dirty="0" err="1" smtClean="0">
                <a:solidFill>
                  <a:prstClr val="white"/>
                </a:solidFill>
              </a:rPr>
              <a:t>Akademi</a:t>
            </a:r>
            <a:r>
              <a:rPr lang="en-US" dirty="0" smtClean="0">
                <a:solidFill>
                  <a:prstClr val="white"/>
                </a:solidFill>
              </a:rPr>
              <a:t> University | </a:t>
            </a:r>
            <a:r>
              <a:rPr lang="en-US" dirty="0" err="1" smtClean="0">
                <a:solidFill>
                  <a:prstClr val="white"/>
                </a:solidFill>
              </a:rPr>
              <a:t>Domkyrkotorget</a:t>
            </a:r>
            <a:r>
              <a:rPr lang="en-US" dirty="0" smtClean="0">
                <a:solidFill>
                  <a:prstClr val="white"/>
                </a:solidFill>
              </a:rPr>
              <a:t> 3 | 20500 </a:t>
            </a:r>
            <a:r>
              <a:rPr lang="en-US" dirty="0" err="1" smtClean="0">
                <a:solidFill>
                  <a:prstClr val="white"/>
                </a:solidFill>
              </a:rPr>
              <a:t>Åbo</a:t>
            </a:r>
            <a:r>
              <a:rPr lang="en-US" dirty="0" smtClean="0">
                <a:solidFill>
                  <a:prstClr val="white"/>
                </a:solidFill>
              </a:rPr>
              <a:t> | Finland</a:t>
            </a:r>
            <a:endParaRPr lang="en-US" dirty="0">
              <a:solidFill>
                <a:prstClr val="white"/>
              </a:solidFill>
            </a:endParaRPr>
          </a:p>
        </p:txBody>
      </p:sp>
    </p:spTree>
    <p:extLst>
      <p:ext uri="{BB962C8B-B14F-4D97-AF65-F5344CB8AC3E}">
        <p14:creationId xmlns:p14="http://schemas.microsoft.com/office/powerpoint/2010/main" val="312458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746125" y="2514600"/>
            <a:ext cx="7659688" cy="36507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Horizontal Picture</a:t>
            </a:r>
            <a:endParaRPr lang="en-US" dirty="0"/>
          </a:p>
        </p:txBody>
      </p:sp>
      <p:sp>
        <p:nvSpPr>
          <p:cNvPr id="8" name="Title 1"/>
          <p:cNvSpPr>
            <a:spLocks noGrp="1"/>
          </p:cNvSpPr>
          <p:nvPr>
            <p:ph type="title" hasCustomPrompt="1"/>
          </p:nvPr>
        </p:nvSpPr>
        <p:spPr>
          <a:xfrm>
            <a:off x="2686050" y="574676"/>
            <a:ext cx="5718362" cy="1804988"/>
          </a:xfrm>
        </p:spPr>
        <p:txBody>
          <a:bodyPr>
            <a:normAutofit/>
          </a:bodyPr>
          <a:lstStyle>
            <a:lvl1pPr>
              <a:lnSpc>
                <a:spcPct val="90000"/>
              </a:lnSpc>
              <a:defRPr sz="3500" b="0" i="0">
                <a:latin typeface="Arial"/>
                <a:cs typeface="Arial"/>
              </a:defRPr>
            </a:lvl1pPr>
          </a:lstStyle>
          <a:p>
            <a:r>
              <a:rPr lang="fi-FI" dirty="0" err="1" smtClean="0"/>
              <a:t>Click</a:t>
            </a:r>
            <a:r>
              <a:rPr lang="fi-FI" dirty="0" smtClean="0"/>
              <a:t> to </a:t>
            </a:r>
            <a:r>
              <a:rPr lang="fi-FI" dirty="0" err="1" smtClean="0"/>
              <a:t>edit</a:t>
            </a:r>
            <a:r>
              <a:rPr lang="fi-FI" dirty="0" smtClean="0"/>
              <a:t> </a:t>
            </a:r>
            <a:r>
              <a:rPr lang="fi-FI" dirty="0" err="1" smtClean="0"/>
              <a:t>title</a:t>
            </a:r>
            <a:endParaRPr lang="en-US" dirty="0"/>
          </a:p>
        </p:txBody>
      </p:sp>
      <p:sp>
        <p:nvSpPr>
          <p:cNvPr id="12" name="Date Placeholder 3"/>
          <p:cNvSpPr>
            <a:spLocks noGrp="1"/>
          </p:cNvSpPr>
          <p:nvPr>
            <p:ph type="dt" sz="half" idx="2"/>
          </p:nvPr>
        </p:nvSpPr>
        <p:spPr>
          <a:xfrm>
            <a:off x="7308304" y="6376243"/>
            <a:ext cx="792088"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fld id="{821F1FAF-ED25-B843-AA9A-30D95F2C9464}" type="datetime1">
              <a:rPr lang="fi-FI" smtClean="0">
                <a:solidFill>
                  <a:prstClr val="white"/>
                </a:solidFill>
              </a:rPr>
              <a:pPr/>
              <a:t>11.6.2018</a:t>
            </a:fld>
            <a:endParaRPr lang="en-US" dirty="0">
              <a:solidFill>
                <a:prstClr val="white"/>
              </a:solidFill>
            </a:endParaRPr>
          </a:p>
        </p:txBody>
      </p:sp>
      <p:sp>
        <p:nvSpPr>
          <p:cNvPr id="13" name="Slide Number Placeholder 5"/>
          <p:cNvSpPr>
            <a:spLocks noGrp="1"/>
          </p:cNvSpPr>
          <p:nvPr>
            <p:ph type="sldNum" sz="quarter" idx="4"/>
          </p:nvPr>
        </p:nvSpPr>
        <p:spPr>
          <a:xfrm>
            <a:off x="8100392" y="6376243"/>
            <a:ext cx="305420" cy="365125"/>
          </a:xfrm>
          <a:prstGeom prst="rect">
            <a:avLst/>
          </a:prstGeom>
        </p:spPr>
        <p:txBody>
          <a:bodyPr vert="horz" lIns="0" tIns="0" rIns="0" bIns="0" rtlCol="0" anchor="ctr"/>
          <a:lstStyle>
            <a:lvl1pPr algn="r">
              <a:defRPr sz="1050">
                <a:solidFill>
                  <a:schemeClr val="bg1"/>
                </a:solidFill>
                <a:latin typeface="Arial"/>
                <a:cs typeface="Arial"/>
              </a:defRPr>
            </a:lvl1pPr>
          </a:lstStyle>
          <a:p>
            <a:fld id="{BB6090E5-003B-8F44-964F-FA902A522165}" type="slidenum">
              <a:rPr lang="en-US" smtClean="0">
                <a:solidFill>
                  <a:prstClr val="white"/>
                </a:solidFill>
              </a:rPr>
              <a:pPr/>
              <a:t>‹#›</a:t>
            </a:fld>
            <a:endParaRPr lang="en-US" dirty="0">
              <a:solidFill>
                <a:prstClr val="white"/>
              </a:solidFill>
            </a:endParaRPr>
          </a:p>
        </p:txBody>
      </p:sp>
      <p:sp>
        <p:nvSpPr>
          <p:cNvPr id="14" name="Footer Placeholder 4"/>
          <p:cNvSpPr>
            <a:spLocks noGrp="1"/>
          </p:cNvSpPr>
          <p:nvPr>
            <p:ph type="ftr" sz="quarter" idx="3"/>
          </p:nvPr>
        </p:nvSpPr>
        <p:spPr>
          <a:xfrm>
            <a:off x="3131840" y="6376243"/>
            <a:ext cx="4176464"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r>
              <a:rPr lang="en-US" dirty="0" err="1" smtClean="0">
                <a:solidFill>
                  <a:prstClr val="white"/>
                </a:solidFill>
              </a:rPr>
              <a:t>Åbo</a:t>
            </a:r>
            <a:r>
              <a:rPr lang="en-US" dirty="0" smtClean="0">
                <a:solidFill>
                  <a:prstClr val="white"/>
                </a:solidFill>
              </a:rPr>
              <a:t> </a:t>
            </a:r>
            <a:r>
              <a:rPr lang="en-US" dirty="0" err="1" smtClean="0">
                <a:solidFill>
                  <a:prstClr val="white"/>
                </a:solidFill>
              </a:rPr>
              <a:t>Akademi</a:t>
            </a:r>
            <a:r>
              <a:rPr lang="en-US" dirty="0" smtClean="0">
                <a:solidFill>
                  <a:prstClr val="white"/>
                </a:solidFill>
              </a:rPr>
              <a:t> University | </a:t>
            </a:r>
            <a:r>
              <a:rPr lang="en-US" dirty="0" err="1" smtClean="0">
                <a:solidFill>
                  <a:prstClr val="white"/>
                </a:solidFill>
              </a:rPr>
              <a:t>Domkyrkotorget</a:t>
            </a:r>
            <a:r>
              <a:rPr lang="en-US" dirty="0" smtClean="0">
                <a:solidFill>
                  <a:prstClr val="white"/>
                </a:solidFill>
              </a:rPr>
              <a:t> 3 | 20500 </a:t>
            </a:r>
            <a:r>
              <a:rPr lang="en-US" dirty="0" err="1" smtClean="0">
                <a:solidFill>
                  <a:prstClr val="white"/>
                </a:solidFill>
              </a:rPr>
              <a:t>Åbo</a:t>
            </a:r>
            <a:r>
              <a:rPr lang="en-US" dirty="0" smtClean="0">
                <a:solidFill>
                  <a:prstClr val="white"/>
                </a:solidFill>
              </a:rPr>
              <a:t> | Finland</a:t>
            </a:r>
            <a:endParaRPr lang="en-US" dirty="0">
              <a:solidFill>
                <a:prstClr val="white"/>
              </a:solidFill>
            </a:endParaRPr>
          </a:p>
        </p:txBody>
      </p:sp>
    </p:spTree>
    <p:extLst>
      <p:ext uri="{BB962C8B-B14F-4D97-AF65-F5344CB8AC3E}">
        <p14:creationId xmlns:p14="http://schemas.microsoft.com/office/powerpoint/2010/main" val="370418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2492896"/>
            <a:ext cx="7641364" cy="1512168"/>
          </a:xfrm>
        </p:spPr>
        <p:txBody>
          <a:bodyPr anchor="t" anchorCtr="0">
            <a:noAutofit/>
          </a:bodyPr>
          <a:lstStyle>
            <a:lvl1pPr algn="ctr">
              <a:lnSpc>
                <a:spcPct val="100000"/>
              </a:lnSpc>
              <a:defRPr sz="4500" b="0" i="0">
                <a:latin typeface="Arial"/>
                <a:cs typeface="Arial"/>
              </a:defRPr>
            </a:lvl1pPr>
          </a:lstStyle>
          <a:p>
            <a:r>
              <a:rPr lang="fi-FI" dirty="0" err="1" smtClean="0"/>
              <a:t>Click</a:t>
            </a:r>
            <a:r>
              <a:rPr lang="fi-FI" dirty="0" smtClean="0"/>
              <a:t> to </a:t>
            </a:r>
            <a:r>
              <a:rPr lang="fi-FI" dirty="0" err="1" smtClean="0"/>
              <a:t>edit</a:t>
            </a:r>
            <a:r>
              <a:rPr lang="fi-FI" dirty="0" smtClean="0"/>
              <a:t> </a:t>
            </a:r>
            <a:r>
              <a:rPr lang="fi-FI" dirty="0" err="1" smtClean="0"/>
              <a:t>title</a:t>
            </a:r>
            <a:endParaRPr lang="en-US" dirty="0"/>
          </a:p>
        </p:txBody>
      </p:sp>
      <p:sp>
        <p:nvSpPr>
          <p:cNvPr id="10" name="Date Placeholder 3"/>
          <p:cNvSpPr>
            <a:spLocks noGrp="1"/>
          </p:cNvSpPr>
          <p:nvPr>
            <p:ph type="dt" sz="half" idx="2"/>
          </p:nvPr>
        </p:nvSpPr>
        <p:spPr>
          <a:xfrm>
            <a:off x="7308304" y="6376243"/>
            <a:ext cx="792088"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fld id="{821F1FAF-ED25-B843-AA9A-30D95F2C9464}" type="datetime1">
              <a:rPr lang="fi-FI" smtClean="0">
                <a:solidFill>
                  <a:prstClr val="white"/>
                </a:solidFill>
              </a:rPr>
              <a:pPr/>
              <a:t>11.6.2018</a:t>
            </a:fld>
            <a:endParaRPr lang="en-US" dirty="0">
              <a:solidFill>
                <a:prstClr val="white"/>
              </a:solidFill>
            </a:endParaRPr>
          </a:p>
        </p:txBody>
      </p:sp>
      <p:sp>
        <p:nvSpPr>
          <p:cNvPr id="11" name="Slide Number Placeholder 5"/>
          <p:cNvSpPr>
            <a:spLocks noGrp="1"/>
          </p:cNvSpPr>
          <p:nvPr>
            <p:ph type="sldNum" sz="quarter" idx="4"/>
          </p:nvPr>
        </p:nvSpPr>
        <p:spPr>
          <a:xfrm>
            <a:off x="8100392" y="6376243"/>
            <a:ext cx="305420" cy="365125"/>
          </a:xfrm>
          <a:prstGeom prst="rect">
            <a:avLst/>
          </a:prstGeom>
        </p:spPr>
        <p:txBody>
          <a:bodyPr vert="horz" lIns="0" tIns="0" rIns="0" bIns="0" rtlCol="0" anchor="ctr"/>
          <a:lstStyle>
            <a:lvl1pPr algn="r">
              <a:defRPr sz="1050">
                <a:solidFill>
                  <a:schemeClr val="bg1"/>
                </a:solidFill>
                <a:latin typeface="Arial"/>
                <a:cs typeface="Arial"/>
              </a:defRPr>
            </a:lvl1pPr>
          </a:lstStyle>
          <a:p>
            <a:fld id="{BB6090E5-003B-8F44-964F-FA902A522165}" type="slidenum">
              <a:rPr lang="en-US" smtClean="0">
                <a:solidFill>
                  <a:prstClr val="white"/>
                </a:solidFill>
              </a:rPr>
              <a:pPr/>
              <a:t>‹#›</a:t>
            </a:fld>
            <a:endParaRPr lang="en-US" dirty="0">
              <a:solidFill>
                <a:prstClr val="white"/>
              </a:solidFill>
            </a:endParaRPr>
          </a:p>
        </p:txBody>
      </p:sp>
      <p:sp>
        <p:nvSpPr>
          <p:cNvPr id="12" name="Footer Placeholder 4"/>
          <p:cNvSpPr>
            <a:spLocks noGrp="1"/>
          </p:cNvSpPr>
          <p:nvPr>
            <p:ph type="ftr" sz="quarter" idx="3"/>
          </p:nvPr>
        </p:nvSpPr>
        <p:spPr>
          <a:xfrm>
            <a:off x="3131840" y="6376243"/>
            <a:ext cx="4176464"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r>
              <a:rPr lang="en-US" dirty="0" err="1" smtClean="0">
                <a:solidFill>
                  <a:prstClr val="white"/>
                </a:solidFill>
              </a:rPr>
              <a:t>Åbo</a:t>
            </a:r>
            <a:r>
              <a:rPr lang="en-US" dirty="0" smtClean="0">
                <a:solidFill>
                  <a:prstClr val="white"/>
                </a:solidFill>
              </a:rPr>
              <a:t> </a:t>
            </a:r>
            <a:r>
              <a:rPr lang="en-US" dirty="0" err="1" smtClean="0">
                <a:solidFill>
                  <a:prstClr val="white"/>
                </a:solidFill>
              </a:rPr>
              <a:t>Akademi</a:t>
            </a:r>
            <a:r>
              <a:rPr lang="en-US" dirty="0" smtClean="0">
                <a:solidFill>
                  <a:prstClr val="white"/>
                </a:solidFill>
              </a:rPr>
              <a:t> University | </a:t>
            </a:r>
            <a:r>
              <a:rPr lang="en-US" dirty="0" err="1" smtClean="0">
                <a:solidFill>
                  <a:prstClr val="white"/>
                </a:solidFill>
              </a:rPr>
              <a:t>Domkyrkotorget</a:t>
            </a:r>
            <a:r>
              <a:rPr lang="en-US" dirty="0" smtClean="0">
                <a:solidFill>
                  <a:prstClr val="white"/>
                </a:solidFill>
              </a:rPr>
              <a:t> 3 | 20500 </a:t>
            </a:r>
            <a:r>
              <a:rPr lang="en-US" dirty="0" err="1" smtClean="0">
                <a:solidFill>
                  <a:prstClr val="white"/>
                </a:solidFill>
              </a:rPr>
              <a:t>Åbo</a:t>
            </a:r>
            <a:r>
              <a:rPr lang="en-US" dirty="0" smtClean="0">
                <a:solidFill>
                  <a:prstClr val="white"/>
                </a:solidFill>
              </a:rPr>
              <a:t> | Finland</a:t>
            </a:r>
            <a:endParaRPr lang="en-US" dirty="0">
              <a:solidFill>
                <a:prstClr val="white"/>
              </a:solidFill>
            </a:endParaRPr>
          </a:p>
        </p:txBody>
      </p:sp>
    </p:spTree>
    <p:extLst>
      <p:ext uri="{BB962C8B-B14F-4D97-AF65-F5344CB8AC3E}">
        <p14:creationId xmlns:p14="http://schemas.microsoft.com/office/powerpoint/2010/main" val="427735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2492896"/>
            <a:ext cx="7641364" cy="1512168"/>
          </a:xfrm>
          <a:ln>
            <a:noFill/>
          </a:ln>
        </p:spPr>
        <p:txBody>
          <a:bodyPr anchor="t" anchorCtr="0">
            <a:noAutofit/>
          </a:bodyPr>
          <a:lstStyle>
            <a:lvl1pPr>
              <a:lnSpc>
                <a:spcPct val="100000"/>
              </a:lnSpc>
              <a:defRPr sz="4500" b="0" i="0">
                <a:latin typeface="Arial"/>
                <a:cs typeface="Arial"/>
              </a:defRPr>
            </a:lvl1pPr>
          </a:lstStyle>
          <a:p>
            <a:r>
              <a:rPr lang="fi-FI" dirty="0" err="1" smtClean="0"/>
              <a:t>Click</a:t>
            </a:r>
            <a:r>
              <a:rPr lang="fi-FI" dirty="0" smtClean="0"/>
              <a:t> to </a:t>
            </a:r>
            <a:r>
              <a:rPr lang="fi-FI" dirty="0" err="1" smtClean="0"/>
              <a:t>edit</a:t>
            </a:r>
            <a:r>
              <a:rPr lang="fi-FI" dirty="0" smtClean="0"/>
              <a:t> </a:t>
            </a:r>
            <a:r>
              <a:rPr lang="fi-FI" dirty="0" err="1" smtClean="0"/>
              <a:t>title</a:t>
            </a:r>
            <a:endParaRPr lang="en-US" dirty="0"/>
          </a:p>
        </p:txBody>
      </p:sp>
      <p:sp>
        <p:nvSpPr>
          <p:cNvPr id="3" name="Subtitle 2"/>
          <p:cNvSpPr>
            <a:spLocks noGrp="1"/>
          </p:cNvSpPr>
          <p:nvPr>
            <p:ph type="subTitle" idx="1" hasCustomPrompt="1"/>
          </p:nvPr>
        </p:nvSpPr>
        <p:spPr>
          <a:xfrm>
            <a:off x="755576" y="4149080"/>
            <a:ext cx="7650236" cy="1182325"/>
          </a:xfrm>
          <a:ln>
            <a:noFill/>
          </a:ln>
        </p:spPr>
        <p:txBody>
          <a:bodyPr lIns="0" tIns="0" rIns="0" bIns="0">
            <a:normAutofit/>
          </a:bodyPr>
          <a:lstStyle>
            <a:lvl1pPr marL="0" indent="0" algn="l">
              <a:lnSpc>
                <a:spcPct val="100000"/>
              </a:lnSpc>
              <a:buNone/>
              <a:defRPr sz="2600" b="0" i="0" cap="none">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subtitle</a:t>
            </a:r>
            <a:endParaRPr lang="en-US" dirty="0"/>
          </a:p>
        </p:txBody>
      </p:sp>
      <p:sp>
        <p:nvSpPr>
          <p:cNvPr id="11" name="Date Placeholder 3"/>
          <p:cNvSpPr>
            <a:spLocks noGrp="1"/>
          </p:cNvSpPr>
          <p:nvPr>
            <p:ph type="dt" sz="half" idx="2"/>
          </p:nvPr>
        </p:nvSpPr>
        <p:spPr>
          <a:xfrm>
            <a:off x="7308304" y="6376243"/>
            <a:ext cx="792088"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fld id="{20BF0332-B58E-C448-8F60-EBCF2ABA1C36}" type="datetime1">
              <a:rPr lang="fi-FI" smtClean="0">
                <a:solidFill>
                  <a:prstClr val="white"/>
                </a:solidFill>
              </a:rPr>
              <a:pPr/>
              <a:t>11.6.2018</a:t>
            </a:fld>
            <a:endParaRPr lang="en-US" dirty="0">
              <a:solidFill>
                <a:prstClr val="white"/>
              </a:solidFill>
            </a:endParaRPr>
          </a:p>
        </p:txBody>
      </p:sp>
      <p:sp>
        <p:nvSpPr>
          <p:cNvPr id="12" name="Slide Number Placeholder 5"/>
          <p:cNvSpPr>
            <a:spLocks noGrp="1"/>
          </p:cNvSpPr>
          <p:nvPr>
            <p:ph type="sldNum" sz="quarter" idx="4"/>
          </p:nvPr>
        </p:nvSpPr>
        <p:spPr>
          <a:xfrm>
            <a:off x="8100392" y="6376243"/>
            <a:ext cx="305420" cy="365125"/>
          </a:xfrm>
          <a:prstGeom prst="rect">
            <a:avLst/>
          </a:prstGeom>
        </p:spPr>
        <p:txBody>
          <a:bodyPr vert="horz" lIns="0" tIns="0" rIns="0" bIns="0" rtlCol="0" anchor="ctr"/>
          <a:lstStyle>
            <a:lvl1pPr algn="r">
              <a:defRPr sz="1050">
                <a:solidFill>
                  <a:schemeClr val="bg1"/>
                </a:solidFill>
                <a:latin typeface="Arial"/>
                <a:cs typeface="Arial"/>
              </a:defRPr>
            </a:lvl1pPr>
          </a:lstStyle>
          <a:p>
            <a:fld id="{BB6090E5-003B-8F44-964F-FA902A522165}" type="slidenum">
              <a:rPr lang="en-US" smtClean="0">
                <a:solidFill>
                  <a:prstClr val="white"/>
                </a:solidFill>
              </a:rPr>
              <a:pPr/>
              <a:t>‹#›</a:t>
            </a:fld>
            <a:endParaRPr lang="en-US" dirty="0">
              <a:solidFill>
                <a:prstClr val="white"/>
              </a:solidFill>
            </a:endParaRPr>
          </a:p>
        </p:txBody>
      </p:sp>
      <p:sp>
        <p:nvSpPr>
          <p:cNvPr id="13" name="Footer Placeholder 4"/>
          <p:cNvSpPr>
            <a:spLocks noGrp="1"/>
          </p:cNvSpPr>
          <p:nvPr>
            <p:ph type="ftr" sz="quarter" idx="3"/>
          </p:nvPr>
        </p:nvSpPr>
        <p:spPr>
          <a:xfrm>
            <a:off x="3131840" y="6376243"/>
            <a:ext cx="4176464"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r>
              <a:rPr lang="en-US" dirty="0" err="1" smtClean="0">
                <a:solidFill>
                  <a:prstClr val="white"/>
                </a:solidFill>
              </a:rPr>
              <a:t>Åbo</a:t>
            </a:r>
            <a:r>
              <a:rPr lang="en-US" dirty="0" smtClean="0">
                <a:solidFill>
                  <a:prstClr val="white"/>
                </a:solidFill>
              </a:rPr>
              <a:t> </a:t>
            </a:r>
            <a:r>
              <a:rPr lang="en-US" dirty="0" err="1" smtClean="0">
                <a:solidFill>
                  <a:prstClr val="white"/>
                </a:solidFill>
              </a:rPr>
              <a:t>Akademi</a:t>
            </a:r>
            <a:r>
              <a:rPr lang="en-US" dirty="0" smtClean="0">
                <a:solidFill>
                  <a:prstClr val="white"/>
                </a:solidFill>
              </a:rPr>
              <a:t> University | </a:t>
            </a:r>
            <a:r>
              <a:rPr lang="en-US" dirty="0" err="1" smtClean="0">
                <a:solidFill>
                  <a:prstClr val="white"/>
                </a:solidFill>
              </a:rPr>
              <a:t>Domkyrkotorget</a:t>
            </a:r>
            <a:r>
              <a:rPr lang="en-US" dirty="0" smtClean="0">
                <a:solidFill>
                  <a:prstClr val="white"/>
                </a:solidFill>
              </a:rPr>
              <a:t> 3 | 20500 </a:t>
            </a:r>
            <a:r>
              <a:rPr lang="en-US" dirty="0" err="1" smtClean="0">
                <a:solidFill>
                  <a:prstClr val="white"/>
                </a:solidFill>
              </a:rPr>
              <a:t>Åbo</a:t>
            </a:r>
            <a:r>
              <a:rPr lang="en-US" dirty="0" smtClean="0">
                <a:solidFill>
                  <a:prstClr val="white"/>
                </a:solidFill>
              </a:rPr>
              <a:t> | Finland</a:t>
            </a:r>
            <a:endParaRPr lang="en-US" dirty="0">
              <a:solidFill>
                <a:prstClr val="white"/>
              </a:solidFill>
            </a:endParaRPr>
          </a:p>
        </p:txBody>
      </p:sp>
    </p:spTree>
    <p:extLst>
      <p:ext uri="{BB962C8B-B14F-4D97-AF65-F5344CB8AC3E}">
        <p14:creationId xmlns:p14="http://schemas.microsoft.com/office/powerpoint/2010/main" val="292128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6050" y="574675"/>
            <a:ext cx="5718362" cy="1770591"/>
          </a:xfrm>
          <a:ln>
            <a:noFill/>
          </a:ln>
        </p:spPr>
        <p:txBody>
          <a:bodyPr>
            <a:normAutofit/>
          </a:bodyPr>
          <a:lstStyle>
            <a:lvl1pPr>
              <a:lnSpc>
                <a:spcPct val="90000"/>
              </a:lnSpc>
              <a:defRPr sz="3500" b="0" i="0">
                <a:latin typeface="Arial"/>
                <a:cs typeface="Arial"/>
              </a:defRPr>
            </a:lvl1pPr>
          </a:lstStyle>
          <a:p>
            <a:r>
              <a:rPr lang="fi-FI" dirty="0" err="1" smtClean="0"/>
              <a:t>Click</a:t>
            </a:r>
            <a:r>
              <a:rPr lang="fi-FI" dirty="0" smtClean="0"/>
              <a:t> to </a:t>
            </a:r>
            <a:r>
              <a:rPr lang="fi-FI" dirty="0" err="1" smtClean="0"/>
              <a:t>edit</a:t>
            </a:r>
            <a:r>
              <a:rPr lang="fi-FI" dirty="0" smtClean="0"/>
              <a:t> </a:t>
            </a:r>
            <a:r>
              <a:rPr lang="fi-FI" dirty="0" err="1" smtClean="0"/>
              <a:t>title</a:t>
            </a:r>
            <a:endParaRPr lang="en-US" dirty="0"/>
          </a:p>
        </p:txBody>
      </p:sp>
      <p:sp>
        <p:nvSpPr>
          <p:cNvPr id="3" name="Content Placeholder 2"/>
          <p:cNvSpPr>
            <a:spLocks noGrp="1"/>
          </p:cNvSpPr>
          <p:nvPr>
            <p:ph idx="1" hasCustomPrompt="1"/>
          </p:nvPr>
        </p:nvSpPr>
        <p:spPr>
          <a:xfrm>
            <a:off x="739775" y="2345266"/>
            <a:ext cx="7666038" cy="3820037"/>
          </a:xfrm>
          <a:ln>
            <a:noFill/>
          </a:ln>
        </p:spPr>
        <p:txBody>
          <a:bodyPr lIns="0" tIns="0" rIns="0" bIns="0" anchor="t" anchorCtr="0"/>
          <a:lstStyle>
            <a:lvl1pPr marL="342900" indent="-342900">
              <a:buFont typeface="Wingdings" charset="2"/>
              <a:buChar char="§"/>
              <a:defRPr/>
            </a:lvl1pPr>
          </a:lstStyle>
          <a:p>
            <a:pPr lvl="0"/>
            <a:r>
              <a:rPr lang="fi-FI" dirty="0" err="1" smtClean="0"/>
              <a:t>Click</a:t>
            </a:r>
            <a:r>
              <a:rPr lang="fi-FI" dirty="0" smtClean="0"/>
              <a:t> to </a:t>
            </a:r>
            <a:r>
              <a:rPr lang="fi-FI" dirty="0" err="1" smtClean="0"/>
              <a:t>edit</a:t>
            </a:r>
            <a:r>
              <a:rPr lang="fi-FI" dirty="0" smtClean="0"/>
              <a:t> </a:t>
            </a:r>
            <a:r>
              <a:rPr lang="fi-FI" dirty="0" err="1" smtClean="0"/>
              <a:t>text</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p:txBody>
      </p:sp>
      <p:sp>
        <p:nvSpPr>
          <p:cNvPr id="7" name="Tekstiruutu 6"/>
          <p:cNvSpPr txBox="1"/>
          <p:nvPr userDrawn="1"/>
        </p:nvSpPr>
        <p:spPr>
          <a:xfrm>
            <a:off x="300567" y="6142567"/>
            <a:ext cx="184666" cy="369332"/>
          </a:xfrm>
          <a:prstGeom prst="rect">
            <a:avLst/>
          </a:prstGeom>
          <a:noFill/>
        </p:spPr>
        <p:txBody>
          <a:bodyPr wrap="none" rtlCol="0">
            <a:spAutoFit/>
          </a:bodyPr>
          <a:lstStyle/>
          <a:p>
            <a:pPr defTabSz="457200"/>
            <a:endParaRPr lang="fi-FI" dirty="0">
              <a:solidFill>
                <a:prstClr val="black"/>
              </a:solidFill>
            </a:endParaRPr>
          </a:p>
        </p:txBody>
      </p:sp>
      <p:sp>
        <p:nvSpPr>
          <p:cNvPr id="15" name="Date Placeholder 3"/>
          <p:cNvSpPr>
            <a:spLocks noGrp="1"/>
          </p:cNvSpPr>
          <p:nvPr>
            <p:ph type="dt" sz="half" idx="2"/>
          </p:nvPr>
        </p:nvSpPr>
        <p:spPr>
          <a:xfrm>
            <a:off x="7308304" y="6376243"/>
            <a:ext cx="792088"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fld id="{821F1FAF-ED25-B843-AA9A-30D95F2C9464}" type="datetime1">
              <a:rPr lang="fi-FI" smtClean="0">
                <a:solidFill>
                  <a:prstClr val="white"/>
                </a:solidFill>
              </a:rPr>
              <a:pPr/>
              <a:t>11.6.2018</a:t>
            </a:fld>
            <a:endParaRPr lang="en-US" dirty="0">
              <a:solidFill>
                <a:prstClr val="white"/>
              </a:solidFill>
            </a:endParaRPr>
          </a:p>
        </p:txBody>
      </p:sp>
      <p:sp>
        <p:nvSpPr>
          <p:cNvPr id="16" name="Slide Number Placeholder 5"/>
          <p:cNvSpPr>
            <a:spLocks noGrp="1"/>
          </p:cNvSpPr>
          <p:nvPr>
            <p:ph type="sldNum" sz="quarter" idx="4"/>
          </p:nvPr>
        </p:nvSpPr>
        <p:spPr>
          <a:xfrm>
            <a:off x="8100392" y="6376243"/>
            <a:ext cx="305420" cy="365125"/>
          </a:xfrm>
          <a:prstGeom prst="rect">
            <a:avLst/>
          </a:prstGeom>
        </p:spPr>
        <p:txBody>
          <a:bodyPr vert="horz" lIns="0" tIns="0" rIns="0" bIns="0" rtlCol="0" anchor="ctr"/>
          <a:lstStyle>
            <a:lvl1pPr algn="r">
              <a:defRPr sz="1050">
                <a:solidFill>
                  <a:schemeClr val="bg1"/>
                </a:solidFill>
                <a:latin typeface="Arial"/>
                <a:cs typeface="Arial"/>
              </a:defRPr>
            </a:lvl1pPr>
          </a:lstStyle>
          <a:p>
            <a:fld id="{BB6090E5-003B-8F44-964F-FA902A522165}" type="slidenum">
              <a:rPr lang="en-US" smtClean="0">
                <a:solidFill>
                  <a:prstClr val="white"/>
                </a:solidFill>
              </a:rPr>
              <a:pPr/>
              <a:t>‹#›</a:t>
            </a:fld>
            <a:endParaRPr lang="en-US" dirty="0">
              <a:solidFill>
                <a:prstClr val="white"/>
              </a:solidFill>
            </a:endParaRPr>
          </a:p>
        </p:txBody>
      </p:sp>
      <p:sp>
        <p:nvSpPr>
          <p:cNvPr id="17" name="Footer Placeholder 4"/>
          <p:cNvSpPr>
            <a:spLocks noGrp="1"/>
          </p:cNvSpPr>
          <p:nvPr>
            <p:ph type="ftr" sz="quarter" idx="3"/>
          </p:nvPr>
        </p:nvSpPr>
        <p:spPr>
          <a:xfrm>
            <a:off x="3131840" y="6376243"/>
            <a:ext cx="4176464"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r>
              <a:rPr lang="en-US" dirty="0" err="1" smtClean="0">
                <a:solidFill>
                  <a:prstClr val="white"/>
                </a:solidFill>
              </a:rPr>
              <a:t>Åbo</a:t>
            </a:r>
            <a:r>
              <a:rPr lang="en-US" dirty="0" smtClean="0">
                <a:solidFill>
                  <a:prstClr val="white"/>
                </a:solidFill>
              </a:rPr>
              <a:t> </a:t>
            </a:r>
            <a:r>
              <a:rPr lang="en-US" dirty="0" err="1" smtClean="0">
                <a:solidFill>
                  <a:prstClr val="white"/>
                </a:solidFill>
              </a:rPr>
              <a:t>Akademi</a:t>
            </a:r>
            <a:r>
              <a:rPr lang="en-US" dirty="0" smtClean="0">
                <a:solidFill>
                  <a:prstClr val="white"/>
                </a:solidFill>
              </a:rPr>
              <a:t> University | </a:t>
            </a:r>
            <a:r>
              <a:rPr lang="en-US" dirty="0" err="1" smtClean="0">
                <a:solidFill>
                  <a:prstClr val="white"/>
                </a:solidFill>
              </a:rPr>
              <a:t>Domkyrkotorget</a:t>
            </a:r>
            <a:r>
              <a:rPr lang="en-US" dirty="0" smtClean="0">
                <a:solidFill>
                  <a:prstClr val="white"/>
                </a:solidFill>
              </a:rPr>
              <a:t> 3 | 20500 </a:t>
            </a:r>
            <a:r>
              <a:rPr lang="en-US" dirty="0" err="1" smtClean="0">
                <a:solidFill>
                  <a:prstClr val="white"/>
                </a:solidFill>
              </a:rPr>
              <a:t>Åbo</a:t>
            </a:r>
            <a:r>
              <a:rPr lang="en-US" dirty="0" smtClean="0">
                <a:solidFill>
                  <a:prstClr val="white"/>
                </a:solidFill>
              </a:rPr>
              <a:t> | Finland</a:t>
            </a:r>
            <a:endParaRPr lang="en-US" dirty="0">
              <a:solidFill>
                <a:prstClr val="white"/>
              </a:solidFill>
            </a:endParaRPr>
          </a:p>
        </p:txBody>
      </p:sp>
    </p:spTree>
    <p:extLst>
      <p:ext uri="{BB962C8B-B14F-4D97-AF65-F5344CB8AC3E}">
        <p14:creationId xmlns:p14="http://schemas.microsoft.com/office/powerpoint/2010/main" val="21518339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Content Placeholder 2"/>
          <p:cNvSpPr>
            <a:spLocks noGrp="1"/>
          </p:cNvSpPr>
          <p:nvPr>
            <p:ph sz="half" idx="14" hasCustomPrompt="1"/>
          </p:nvPr>
        </p:nvSpPr>
        <p:spPr>
          <a:xfrm>
            <a:off x="746124" y="2420888"/>
            <a:ext cx="3768725" cy="3529062"/>
          </a:xfrm>
        </p:spPr>
        <p:txBody>
          <a:bodyPr/>
          <a:lstStyle>
            <a:lvl1pPr>
              <a:defRPr sz="2000">
                <a:latin typeface="Palatino Linotype"/>
                <a:cs typeface="Palatino Linotype"/>
              </a:defRPr>
            </a:lvl1pPr>
            <a:lvl2pPr>
              <a:defRPr sz="1800">
                <a:latin typeface="Palatino Linotype"/>
                <a:cs typeface="Palatino Linotype"/>
              </a:defRPr>
            </a:lvl2pPr>
            <a:lvl3pPr>
              <a:defRPr sz="1600">
                <a:latin typeface="Palatino Linotype"/>
                <a:cs typeface="Palatino Linotype"/>
              </a:defRPr>
            </a:lvl3pPr>
            <a:lvl4pPr>
              <a:defRPr sz="1800"/>
            </a:lvl4pPr>
            <a:lvl5pPr marL="1828800" indent="0">
              <a:buNone/>
              <a:defRPr sz="1800"/>
            </a:lvl5pPr>
            <a:lvl6pPr>
              <a:defRPr sz="1800"/>
            </a:lvl6pPr>
            <a:lvl7pPr>
              <a:defRPr sz="1800"/>
            </a:lvl7pPr>
            <a:lvl8pPr>
              <a:defRPr sz="1800"/>
            </a:lvl8pPr>
            <a:lvl9pPr>
              <a:defRPr sz="1800"/>
            </a:lvl9pPr>
          </a:lstStyle>
          <a:p>
            <a:pPr lvl="0"/>
            <a:r>
              <a:rPr lang="fi-FI" dirty="0" err="1" smtClean="0"/>
              <a:t>Click</a:t>
            </a:r>
            <a:r>
              <a:rPr lang="fi-FI" dirty="0" smtClean="0"/>
              <a:t> to </a:t>
            </a:r>
            <a:r>
              <a:rPr lang="fi-FI" dirty="0" err="1" smtClean="0"/>
              <a:t>edit</a:t>
            </a:r>
            <a:r>
              <a:rPr lang="fi-FI" dirty="0" smtClean="0"/>
              <a:t> </a:t>
            </a:r>
            <a:r>
              <a:rPr lang="fi-FI" dirty="0" err="1" smtClean="0"/>
              <a:t>text</a:t>
            </a:r>
            <a:r>
              <a:rPr lang="fi-FI" dirty="0" smtClean="0"/>
              <a:t> </a:t>
            </a:r>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p:txBody>
      </p:sp>
      <p:sp>
        <p:nvSpPr>
          <p:cNvPr id="10" name="Title 1"/>
          <p:cNvSpPr>
            <a:spLocks noGrp="1"/>
          </p:cNvSpPr>
          <p:nvPr>
            <p:ph type="title" hasCustomPrompt="1"/>
          </p:nvPr>
        </p:nvSpPr>
        <p:spPr>
          <a:xfrm>
            <a:off x="2686050" y="574675"/>
            <a:ext cx="5718362" cy="1804988"/>
          </a:xfrm>
        </p:spPr>
        <p:txBody>
          <a:bodyPr>
            <a:normAutofit/>
          </a:bodyPr>
          <a:lstStyle>
            <a:lvl1pPr>
              <a:lnSpc>
                <a:spcPct val="90000"/>
              </a:lnSpc>
              <a:defRPr sz="3500" b="0" i="0">
                <a:latin typeface="Arial"/>
                <a:cs typeface="Arial"/>
              </a:defRPr>
            </a:lvl1pPr>
          </a:lstStyle>
          <a:p>
            <a:r>
              <a:rPr lang="fi-FI" dirty="0" err="1" smtClean="0"/>
              <a:t>Click</a:t>
            </a:r>
            <a:r>
              <a:rPr lang="fi-FI" dirty="0" smtClean="0"/>
              <a:t> to </a:t>
            </a:r>
            <a:r>
              <a:rPr lang="fi-FI" dirty="0" err="1" smtClean="0"/>
              <a:t>edit</a:t>
            </a:r>
            <a:r>
              <a:rPr lang="fi-FI" dirty="0" smtClean="0"/>
              <a:t> </a:t>
            </a:r>
            <a:r>
              <a:rPr lang="fi-FI" dirty="0" err="1" smtClean="0"/>
              <a:t>title</a:t>
            </a:r>
            <a:endParaRPr lang="en-US" dirty="0"/>
          </a:p>
        </p:txBody>
      </p:sp>
      <p:sp>
        <p:nvSpPr>
          <p:cNvPr id="9" name="Picture Placeholder 2"/>
          <p:cNvSpPr>
            <a:spLocks noGrp="1"/>
          </p:cNvSpPr>
          <p:nvPr>
            <p:ph type="pic" idx="1" hasCustomPrompt="1"/>
          </p:nvPr>
        </p:nvSpPr>
        <p:spPr>
          <a:xfrm>
            <a:off x="4646613" y="2514600"/>
            <a:ext cx="3759199" cy="3435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Picture</a:t>
            </a:r>
            <a:endParaRPr lang="en-US" dirty="0"/>
          </a:p>
        </p:txBody>
      </p:sp>
      <p:sp>
        <p:nvSpPr>
          <p:cNvPr id="15" name="Date Placeholder 3"/>
          <p:cNvSpPr>
            <a:spLocks noGrp="1"/>
          </p:cNvSpPr>
          <p:nvPr>
            <p:ph type="dt" sz="half" idx="2"/>
          </p:nvPr>
        </p:nvSpPr>
        <p:spPr>
          <a:xfrm>
            <a:off x="7308304" y="6376243"/>
            <a:ext cx="792088"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fld id="{821F1FAF-ED25-B843-AA9A-30D95F2C9464}" type="datetime1">
              <a:rPr lang="fi-FI" smtClean="0">
                <a:solidFill>
                  <a:prstClr val="white"/>
                </a:solidFill>
              </a:rPr>
              <a:pPr/>
              <a:t>11.6.2018</a:t>
            </a:fld>
            <a:endParaRPr lang="en-US" dirty="0">
              <a:solidFill>
                <a:prstClr val="white"/>
              </a:solidFill>
            </a:endParaRPr>
          </a:p>
        </p:txBody>
      </p:sp>
      <p:sp>
        <p:nvSpPr>
          <p:cNvPr id="16" name="Slide Number Placeholder 5"/>
          <p:cNvSpPr>
            <a:spLocks noGrp="1"/>
          </p:cNvSpPr>
          <p:nvPr>
            <p:ph type="sldNum" sz="quarter" idx="4"/>
          </p:nvPr>
        </p:nvSpPr>
        <p:spPr>
          <a:xfrm>
            <a:off x="8100392" y="6376243"/>
            <a:ext cx="305420" cy="365125"/>
          </a:xfrm>
          <a:prstGeom prst="rect">
            <a:avLst/>
          </a:prstGeom>
        </p:spPr>
        <p:txBody>
          <a:bodyPr vert="horz" lIns="0" tIns="0" rIns="0" bIns="0" rtlCol="0" anchor="ctr"/>
          <a:lstStyle>
            <a:lvl1pPr algn="r">
              <a:defRPr sz="1050">
                <a:solidFill>
                  <a:schemeClr val="bg1"/>
                </a:solidFill>
                <a:latin typeface="Arial"/>
                <a:cs typeface="Arial"/>
              </a:defRPr>
            </a:lvl1pPr>
          </a:lstStyle>
          <a:p>
            <a:fld id="{BB6090E5-003B-8F44-964F-FA902A522165}" type="slidenum">
              <a:rPr lang="en-US" smtClean="0">
                <a:solidFill>
                  <a:prstClr val="white"/>
                </a:solidFill>
              </a:rPr>
              <a:pPr/>
              <a:t>‹#›</a:t>
            </a:fld>
            <a:endParaRPr lang="en-US" dirty="0">
              <a:solidFill>
                <a:prstClr val="white"/>
              </a:solidFill>
            </a:endParaRPr>
          </a:p>
        </p:txBody>
      </p:sp>
      <p:sp>
        <p:nvSpPr>
          <p:cNvPr id="17" name="Footer Placeholder 4"/>
          <p:cNvSpPr>
            <a:spLocks noGrp="1"/>
          </p:cNvSpPr>
          <p:nvPr>
            <p:ph type="ftr" sz="quarter" idx="3"/>
          </p:nvPr>
        </p:nvSpPr>
        <p:spPr>
          <a:xfrm>
            <a:off x="3131840" y="6376243"/>
            <a:ext cx="4176464"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r>
              <a:rPr lang="en-US" dirty="0" err="1" smtClean="0">
                <a:solidFill>
                  <a:prstClr val="white"/>
                </a:solidFill>
              </a:rPr>
              <a:t>Åbo</a:t>
            </a:r>
            <a:r>
              <a:rPr lang="en-US" dirty="0" smtClean="0">
                <a:solidFill>
                  <a:prstClr val="white"/>
                </a:solidFill>
              </a:rPr>
              <a:t> </a:t>
            </a:r>
            <a:r>
              <a:rPr lang="en-US" dirty="0" err="1" smtClean="0">
                <a:solidFill>
                  <a:prstClr val="white"/>
                </a:solidFill>
              </a:rPr>
              <a:t>Akademi</a:t>
            </a:r>
            <a:r>
              <a:rPr lang="en-US" dirty="0" smtClean="0">
                <a:solidFill>
                  <a:prstClr val="white"/>
                </a:solidFill>
              </a:rPr>
              <a:t> University | </a:t>
            </a:r>
            <a:r>
              <a:rPr lang="en-US" dirty="0" err="1" smtClean="0">
                <a:solidFill>
                  <a:prstClr val="white"/>
                </a:solidFill>
              </a:rPr>
              <a:t>Domkyrkotorget</a:t>
            </a:r>
            <a:r>
              <a:rPr lang="en-US" dirty="0" smtClean="0">
                <a:solidFill>
                  <a:prstClr val="white"/>
                </a:solidFill>
              </a:rPr>
              <a:t> 3 | 20500 </a:t>
            </a:r>
            <a:r>
              <a:rPr lang="en-US" dirty="0" err="1" smtClean="0">
                <a:solidFill>
                  <a:prstClr val="white"/>
                </a:solidFill>
              </a:rPr>
              <a:t>Åbo</a:t>
            </a:r>
            <a:r>
              <a:rPr lang="en-US" dirty="0" smtClean="0">
                <a:solidFill>
                  <a:prstClr val="white"/>
                </a:solidFill>
              </a:rPr>
              <a:t> | Finland</a:t>
            </a:r>
            <a:endParaRPr lang="en-US" dirty="0">
              <a:solidFill>
                <a:prstClr val="white"/>
              </a:solidFill>
            </a:endParaRPr>
          </a:p>
        </p:txBody>
      </p:sp>
    </p:spTree>
    <p:extLst>
      <p:ext uri="{BB962C8B-B14F-4D97-AF65-F5344CB8AC3E}">
        <p14:creationId xmlns:p14="http://schemas.microsoft.com/office/powerpoint/2010/main" val="371761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746125" y="2514600"/>
            <a:ext cx="7659688" cy="36507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Horizontal Picture</a:t>
            </a:r>
            <a:endParaRPr lang="en-US" dirty="0"/>
          </a:p>
        </p:txBody>
      </p:sp>
      <p:sp>
        <p:nvSpPr>
          <p:cNvPr id="8" name="Title 1"/>
          <p:cNvSpPr>
            <a:spLocks noGrp="1"/>
          </p:cNvSpPr>
          <p:nvPr>
            <p:ph type="title" hasCustomPrompt="1"/>
          </p:nvPr>
        </p:nvSpPr>
        <p:spPr>
          <a:xfrm>
            <a:off x="2686050" y="574676"/>
            <a:ext cx="5718362" cy="1804988"/>
          </a:xfrm>
        </p:spPr>
        <p:txBody>
          <a:bodyPr>
            <a:normAutofit/>
          </a:bodyPr>
          <a:lstStyle>
            <a:lvl1pPr>
              <a:lnSpc>
                <a:spcPct val="90000"/>
              </a:lnSpc>
              <a:defRPr sz="3500" b="0" i="0">
                <a:latin typeface="Arial"/>
                <a:cs typeface="Arial"/>
              </a:defRPr>
            </a:lvl1pPr>
          </a:lstStyle>
          <a:p>
            <a:r>
              <a:rPr lang="fi-FI" dirty="0" err="1" smtClean="0"/>
              <a:t>Click</a:t>
            </a:r>
            <a:r>
              <a:rPr lang="fi-FI" dirty="0" smtClean="0"/>
              <a:t> to </a:t>
            </a:r>
            <a:r>
              <a:rPr lang="fi-FI" dirty="0" err="1" smtClean="0"/>
              <a:t>edit</a:t>
            </a:r>
            <a:r>
              <a:rPr lang="fi-FI" dirty="0" smtClean="0"/>
              <a:t> </a:t>
            </a:r>
            <a:r>
              <a:rPr lang="fi-FI" dirty="0" err="1" smtClean="0"/>
              <a:t>title</a:t>
            </a:r>
            <a:endParaRPr lang="en-US" dirty="0"/>
          </a:p>
        </p:txBody>
      </p:sp>
      <p:sp>
        <p:nvSpPr>
          <p:cNvPr id="12" name="Date Placeholder 3"/>
          <p:cNvSpPr>
            <a:spLocks noGrp="1"/>
          </p:cNvSpPr>
          <p:nvPr>
            <p:ph type="dt" sz="half" idx="2"/>
          </p:nvPr>
        </p:nvSpPr>
        <p:spPr>
          <a:xfrm>
            <a:off x="7308304" y="6376243"/>
            <a:ext cx="792088"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fld id="{821F1FAF-ED25-B843-AA9A-30D95F2C9464}" type="datetime1">
              <a:rPr lang="fi-FI" smtClean="0">
                <a:solidFill>
                  <a:prstClr val="white"/>
                </a:solidFill>
              </a:rPr>
              <a:pPr/>
              <a:t>11.6.2018</a:t>
            </a:fld>
            <a:endParaRPr lang="en-US" dirty="0">
              <a:solidFill>
                <a:prstClr val="white"/>
              </a:solidFill>
            </a:endParaRPr>
          </a:p>
        </p:txBody>
      </p:sp>
      <p:sp>
        <p:nvSpPr>
          <p:cNvPr id="13" name="Slide Number Placeholder 5"/>
          <p:cNvSpPr>
            <a:spLocks noGrp="1"/>
          </p:cNvSpPr>
          <p:nvPr>
            <p:ph type="sldNum" sz="quarter" idx="4"/>
          </p:nvPr>
        </p:nvSpPr>
        <p:spPr>
          <a:xfrm>
            <a:off x="8100392" y="6376243"/>
            <a:ext cx="305420" cy="365125"/>
          </a:xfrm>
          <a:prstGeom prst="rect">
            <a:avLst/>
          </a:prstGeom>
        </p:spPr>
        <p:txBody>
          <a:bodyPr vert="horz" lIns="0" tIns="0" rIns="0" bIns="0" rtlCol="0" anchor="ctr"/>
          <a:lstStyle>
            <a:lvl1pPr algn="r">
              <a:defRPr sz="1050">
                <a:solidFill>
                  <a:schemeClr val="bg1"/>
                </a:solidFill>
                <a:latin typeface="Arial"/>
                <a:cs typeface="Arial"/>
              </a:defRPr>
            </a:lvl1pPr>
          </a:lstStyle>
          <a:p>
            <a:fld id="{BB6090E5-003B-8F44-964F-FA902A522165}" type="slidenum">
              <a:rPr lang="en-US" smtClean="0">
                <a:solidFill>
                  <a:prstClr val="white"/>
                </a:solidFill>
              </a:rPr>
              <a:pPr/>
              <a:t>‹#›</a:t>
            </a:fld>
            <a:endParaRPr lang="en-US" dirty="0">
              <a:solidFill>
                <a:prstClr val="white"/>
              </a:solidFill>
            </a:endParaRPr>
          </a:p>
        </p:txBody>
      </p:sp>
      <p:sp>
        <p:nvSpPr>
          <p:cNvPr id="14" name="Footer Placeholder 4"/>
          <p:cNvSpPr>
            <a:spLocks noGrp="1"/>
          </p:cNvSpPr>
          <p:nvPr>
            <p:ph type="ftr" sz="quarter" idx="3"/>
          </p:nvPr>
        </p:nvSpPr>
        <p:spPr>
          <a:xfrm>
            <a:off x="3131840" y="6376243"/>
            <a:ext cx="4176464"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r>
              <a:rPr lang="en-US" dirty="0" err="1" smtClean="0">
                <a:solidFill>
                  <a:prstClr val="white"/>
                </a:solidFill>
              </a:rPr>
              <a:t>Åbo</a:t>
            </a:r>
            <a:r>
              <a:rPr lang="en-US" dirty="0" smtClean="0">
                <a:solidFill>
                  <a:prstClr val="white"/>
                </a:solidFill>
              </a:rPr>
              <a:t> </a:t>
            </a:r>
            <a:r>
              <a:rPr lang="en-US" dirty="0" err="1" smtClean="0">
                <a:solidFill>
                  <a:prstClr val="white"/>
                </a:solidFill>
              </a:rPr>
              <a:t>Akademi</a:t>
            </a:r>
            <a:r>
              <a:rPr lang="en-US" dirty="0" smtClean="0">
                <a:solidFill>
                  <a:prstClr val="white"/>
                </a:solidFill>
              </a:rPr>
              <a:t> University | </a:t>
            </a:r>
            <a:r>
              <a:rPr lang="en-US" dirty="0" err="1" smtClean="0">
                <a:solidFill>
                  <a:prstClr val="white"/>
                </a:solidFill>
              </a:rPr>
              <a:t>Domkyrkotorget</a:t>
            </a:r>
            <a:r>
              <a:rPr lang="en-US" dirty="0" smtClean="0">
                <a:solidFill>
                  <a:prstClr val="white"/>
                </a:solidFill>
              </a:rPr>
              <a:t> 3 | 20500 </a:t>
            </a:r>
            <a:r>
              <a:rPr lang="en-US" dirty="0" err="1" smtClean="0">
                <a:solidFill>
                  <a:prstClr val="white"/>
                </a:solidFill>
              </a:rPr>
              <a:t>Åbo</a:t>
            </a:r>
            <a:r>
              <a:rPr lang="en-US" dirty="0" smtClean="0">
                <a:solidFill>
                  <a:prstClr val="white"/>
                </a:solidFill>
              </a:rPr>
              <a:t> | Finland</a:t>
            </a:r>
            <a:endParaRPr lang="en-US" dirty="0">
              <a:solidFill>
                <a:prstClr val="white"/>
              </a:solidFill>
            </a:endParaRPr>
          </a:p>
        </p:txBody>
      </p:sp>
    </p:spTree>
    <p:extLst>
      <p:ext uri="{BB962C8B-B14F-4D97-AF65-F5344CB8AC3E}">
        <p14:creationId xmlns:p14="http://schemas.microsoft.com/office/powerpoint/2010/main" val="282163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uorakulmio 12"/>
          <p:cNvSpPr/>
          <p:nvPr/>
        </p:nvSpPr>
        <p:spPr>
          <a:xfrm>
            <a:off x="-7471" y="6283280"/>
            <a:ext cx="9166411" cy="58475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fi-FI">
              <a:solidFill>
                <a:prstClr val="black"/>
              </a:solidFill>
            </a:endParaRPr>
          </a:p>
        </p:txBody>
      </p:sp>
      <p:pic>
        <p:nvPicPr>
          <p:cNvPr id="15" name="Kuva 14" descr="Sigill_ai_vektor_gul65pros.png"/>
          <p:cNvPicPr>
            <a:picLocks noChangeAspect="1"/>
          </p:cNvPicPr>
          <p:nvPr/>
        </p:nvPicPr>
        <p:blipFill rotWithShape="1">
          <a:blip r:embed="rId7" cstate="print">
            <a:extLst>
              <a:ext uri="{28A0092B-C50C-407E-A947-70E740481C1C}">
                <a14:useLocalDpi xmlns:a14="http://schemas.microsoft.com/office/drawing/2010/main" val="0"/>
              </a:ext>
            </a:extLst>
          </a:blip>
          <a:srcRect t="8781" b="71460"/>
          <a:stretch/>
        </p:blipFill>
        <p:spPr>
          <a:xfrm>
            <a:off x="395536" y="6284836"/>
            <a:ext cx="2951565" cy="583200"/>
          </a:xfrm>
          <a:prstGeom prst="rect">
            <a:avLst/>
          </a:prstGeom>
        </p:spPr>
      </p:pic>
      <p:sp>
        <p:nvSpPr>
          <p:cNvPr id="11" name="Suorakulmio 10"/>
          <p:cNvSpPr/>
          <p:nvPr/>
        </p:nvSpPr>
        <p:spPr>
          <a:xfrm>
            <a:off x="107504" y="116632"/>
            <a:ext cx="2437259" cy="22630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fi-FI">
              <a:solidFill>
                <a:prstClr val="black"/>
              </a:solidFill>
            </a:endParaRPr>
          </a:p>
        </p:txBody>
      </p:sp>
      <p:sp>
        <p:nvSpPr>
          <p:cNvPr id="2" name="Title Placeholder 1"/>
          <p:cNvSpPr>
            <a:spLocks noGrp="1"/>
          </p:cNvSpPr>
          <p:nvPr>
            <p:ph type="title"/>
          </p:nvPr>
        </p:nvSpPr>
        <p:spPr>
          <a:xfrm>
            <a:off x="2689411" y="470647"/>
            <a:ext cx="5707529" cy="1934882"/>
          </a:xfrm>
          <a:prstGeom prst="rect">
            <a:avLst/>
          </a:prstGeom>
          <a:ln w="3175" cmpd="sng">
            <a:noFill/>
          </a:ln>
        </p:spPr>
        <p:txBody>
          <a:bodyPr vert="horz" wrap="square" lIns="0" tIns="0" rIns="0" bIns="0" rtlCol="0" anchor="t" anchorCtr="0">
            <a:norm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endParaRPr lang="en-US" dirty="0"/>
          </a:p>
        </p:txBody>
      </p:sp>
      <p:sp>
        <p:nvSpPr>
          <p:cNvPr id="3" name="Text Placeholder 2"/>
          <p:cNvSpPr>
            <a:spLocks noGrp="1"/>
          </p:cNvSpPr>
          <p:nvPr>
            <p:ph type="body" idx="1"/>
          </p:nvPr>
        </p:nvSpPr>
        <p:spPr>
          <a:xfrm>
            <a:off x="742624" y="2525059"/>
            <a:ext cx="7658753" cy="3424222"/>
          </a:xfrm>
          <a:prstGeom prst="rect">
            <a:avLst/>
          </a:prstGeom>
          <a:ln w="3175" cmpd="sng">
            <a:noFill/>
          </a:ln>
        </p:spPr>
        <p:txBody>
          <a:bodyPr vert="horz" lIns="0" tIns="0" rIns="0" bIns="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p:txBody>
      </p:sp>
      <p:sp>
        <p:nvSpPr>
          <p:cNvPr id="4" name="Date Placeholder 3"/>
          <p:cNvSpPr>
            <a:spLocks noGrp="1"/>
          </p:cNvSpPr>
          <p:nvPr>
            <p:ph type="dt" sz="half" idx="2"/>
          </p:nvPr>
        </p:nvSpPr>
        <p:spPr>
          <a:xfrm>
            <a:off x="7308304" y="6376243"/>
            <a:ext cx="792088"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pPr defTabSz="457200"/>
            <a:fld id="{778D1434-BABF-8F46-9266-0F227B0E10C7}" type="datetime1">
              <a:rPr lang="fi-FI" smtClean="0">
                <a:solidFill>
                  <a:prstClr val="white"/>
                </a:solidFill>
              </a:rPr>
              <a:pPr defTabSz="457200"/>
              <a:t>11.6.2018</a:t>
            </a:fld>
            <a:endParaRPr lang="en-US" dirty="0">
              <a:solidFill>
                <a:prstClr val="white"/>
              </a:solidFill>
            </a:endParaRPr>
          </a:p>
        </p:txBody>
      </p:sp>
      <p:sp>
        <p:nvSpPr>
          <p:cNvPr id="6" name="Slide Number Placeholder 5"/>
          <p:cNvSpPr>
            <a:spLocks noGrp="1"/>
          </p:cNvSpPr>
          <p:nvPr>
            <p:ph type="sldNum" sz="quarter" idx="4"/>
          </p:nvPr>
        </p:nvSpPr>
        <p:spPr>
          <a:xfrm>
            <a:off x="8100392" y="6376243"/>
            <a:ext cx="305420" cy="365125"/>
          </a:xfrm>
          <a:prstGeom prst="rect">
            <a:avLst/>
          </a:prstGeom>
        </p:spPr>
        <p:txBody>
          <a:bodyPr vert="horz" lIns="0" tIns="0" rIns="0" bIns="0" rtlCol="0" anchor="ctr"/>
          <a:lstStyle>
            <a:lvl1pPr algn="r">
              <a:defRPr sz="1050">
                <a:solidFill>
                  <a:schemeClr val="bg1"/>
                </a:solidFill>
                <a:latin typeface="Arial"/>
                <a:cs typeface="Arial"/>
              </a:defRPr>
            </a:lvl1pPr>
          </a:lstStyle>
          <a:p>
            <a:pPr defTabSz="457200"/>
            <a:fld id="{BB6090E5-003B-8F44-964F-FA902A522165}" type="slidenum">
              <a:rPr lang="en-US" smtClean="0">
                <a:solidFill>
                  <a:prstClr val="white"/>
                </a:solidFill>
              </a:rPr>
              <a:pPr defTabSz="457200"/>
              <a:t>‹#›</a:t>
            </a:fld>
            <a:endParaRPr lang="en-US" dirty="0">
              <a:solidFill>
                <a:prstClr val="white"/>
              </a:solidFill>
            </a:endParaRPr>
          </a:p>
        </p:txBody>
      </p:sp>
      <p:sp>
        <p:nvSpPr>
          <p:cNvPr id="14" name="Footer Placeholder 4"/>
          <p:cNvSpPr>
            <a:spLocks noGrp="1"/>
          </p:cNvSpPr>
          <p:nvPr>
            <p:ph type="ftr" sz="quarter" idx="3"/>
          </p:nvPr>
        </p:nvSpPr>
        <p:spPr>
          <a:xfrm>
            <a:off x="3131840" y="6376243"/>
            <a:ext cx="4176464"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pPr defTabSz="457200"/>
            <a:r>
              <a:rPr lang="en-US" dirty="0" err="1" smtClean="0">
                <a:solidFill>
                  <a:prstClr val="white"/>
                </a:solidFill>
              </a:rPr>
              <a:t>Åbo</a:t>
            </a:r>
            <a:r>
              <a:rPr lang="en-US" dirty="0" smtClean="0">
                <a:solidFill>
                  <a:prstClr val="white"/>
                </a:solidFill>
              </a:rPr>
              <a:t> </a:t>
            </a:r>
            <a:r>
              <a:rPr lang="en-US" dirty="0" err="1" smtClean="0">
                <a:solidFill>
                  <a:prstClr val="white"/>
                </a:solidFill>
              </a:rPr>
              <a:t>Akademi</a:t>
            </a:r>
            <a:r>
              <a:rPr lang="en-US" dirty="0" smtClean="0">
                <a:solidFill>
                  <a:prstClr val="white"/>
                </a:solidFill>
              </a:rPr>
              <a:t> University | </a:t>
            </a:r>
            <a:r>
              <a:rPr lang="en-US" dirty="0" err="1" smtClean="0">
                <a:solidFill>
                  <a:prstClr val="white"/>
                </a:solidFill>
              </a:rPr>
              <a:t>Domkyrkotorget</a:t>
            </a:r>
            <a:r>
              <a:rPr lang="en-US" dirty="0" smtClean="0">
                <a:solidFill>
                  <a:prstClr val="white"/>
                </a:solidFill>
              </a:rPr>
              <a:t> 3 | 20500 </a:t>
            </a:r>
            <a:r>
              <a:rPr lang="en-US" dirty="0" err="1" smtClean="0">
                <a:solidFill>
                  <a:prstClr val="white"/>
                </a:solidFill>
              </a:rPr>
              <a:t>Åbo</a:t>
            </a:r>
            <a:r>
              <a:rPr lang="en-US" dirty="0" smtClean="0">
                <a:solidFill>
                  <a:prstClr val="white"/>
                </a:solidFill>
              </a:rPr>
              <a:t> | Finland</a:t>
            </a:r>
            <a:endParaRPr lang="en-US" dirty="0">
              <a:solidFill>
                <a:prstClr val="white"/>
              </a:solidFill>
            </a:endParaRPr>
          </a:p>
        </p:txBody>
      </p:sp>
      <p:pic>
        <p:nvPicPr>
          <p:cNvPr id="12" name="Kuva 11" descr="PPT_logo_E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2624" y="569589"/>
            <a:ext cx="889200" cy="1097286"/>
          </a:xfrm>
          <a:prstGeom prst="rect">
            <a:avLst/>
          </a:prstGeom>
        </p:spPr>
      </p:pic>
    </p:spTree>
    <p:extLst>
      <p:ext uri="{BB962C8B-B14F-4D97-AF65-F5344CB8AC3E}">
        <p14:creationId xmlns:p14="http://schemas.microsoft.com/office/powerpoint/2010/main" val="3714424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l" defTabSz="457200" rtl="0" eaLnBrk="1" latinLnBrk="0" hangingPunct="1">
        <a:lnSpc>
          <a:spcPct val="90000"/>
        </a:lnSpc>
        <a:spcBef>
          <a:spcPct val="0"/>
        </a:spcBef>
        <a:buNone/>
        <a:defRPr sz="4000" b="0" i="0" kern="1200" cap="none" spc="0" normalizeH="0">
          <a:solidFill>
            <a:schemeClr val="tx1"/>
          </a:solidFill>
          <a:latin typeface="Arial"/>
          <a:ea typeface="+mj-ea"/>
          <a:cs typeface="Arial"/>
        </a:defRPr>
      </a:lvl1pPr>
    </p:titleStyle>
    <p:bodyStyle>
      <a:lvl1pPr marL="342900" indent="-342900" algn="l" defTabSz="457200" rtl="0" eaLnBrk="1" latinLnBrk="0" hangingPunct="1">
        <a:lnSpc>
          <a:spcPct val="120000"/>
        </a:lnSpc>
        <a:spcBef>
          <a:spcPts val="0"/>
        </a:spcBef>
        <a:spcAft>
          <a:spcPts val="600"/>
        </a:spcAft>
        <a:buFont typeface="Wingdings" charset="2"/>
        <a:buChar char="§"/>
        <a:defRPr sz="2500" kern="1200" spc="0">
          <a:solidFill>
            <a:schemeClr val="tx1"/>
          </a:solidFill>
          <a:latin typeface="Palatino Linotype"/>
          <a:ea typeface="+mn-ea"/>
          <a:cs typeface="Palatino Linotype"/>
        </a:defRPr>
      </a:lvl1pPr>
      <a:lvl2pPr marL="742950" indent="-285750" algn="l" defTabSz="457200" rtl="0" eaLnBrk="1" latinLnBrk="0" hangingPunct="1">
        <a:lnSpc>
          <a:spcPct val="120000"/>
        </a:lnSpc>
        <a:spcBef>
          <a:spcPts val="0"/>
        </a:spcBef>
        <a:spcAft>
          <a:spcPts val="600"/>
        </a:spcAft>
        <a:buFont typeface="Wingdings" charset="2"/>
        <a:buChar char="§"/>
        <a:defRPr sz="2200" kern="1200">
          <a:solidFill>
            <a:schemeClr val="tx1"/>
          </a:solidFill>
          <a:latin typeface="Palatino Linotype"/>
          <a:ea typeface="+mn-ea"/>
          <a:cs typeface="Palatino Linotype"/>
        </a:defRPr>
      </a:lvl2pPr>
      <a:lvl3pPr marL="1143000" indent="-228600" algn="l" defTabSz="457200" rtl="0" eaLnBrk="1" latinLnBrk="0" hangingPunct="1">
        <a:lnSpc>
          <a:spcPct val="120000"/>
        </a:lnSpc>
        <a:spcBef>
          <a:spcPts val="0"/>
        </a:spcBef>
        <a:spcAft>
          <a:spcPts val="600"/>
        </a:spcAft>
        <a:buFont typeface="Wingdings" charset="2"/>
        <a:buChar char="§"/>
        <a:defRPr sz="1800" kern="1200">
          <a:solidFill>
            <a:schemeClr val="tx1"/>
          </a:solidFill>
          <a:latin typeface="Palatino Linotype"/>
          <a:ea typeface="+mn-ea"/>
          <a:cs typeface="Palatino Linotype"/>
        </a:defRPr>
      </a:lvl3pPr>
      <a:lvl4pPr marL="1600200" indent="-228600" algn="l" defTabSz="457200" rtl="0" eaLnBrk="1" latinLnBrk="0" hangingPunct="1">
        <a:lnSpc>
          <a:spcPct val="120000"/>
        </a:lnSpc>
        <a:spcBef>
          <a:spcPts val="0"/>
        </a:spcBef>
        <a:spcAft>
          <a:spcPts val="600"/>
        </a:spcAft>
        <a:buFont typeface="Wingdings" charset="2"/>
        <a:buChar char="§"/>
        <a:defRPr sz="1600" kern="1200">
          <a:solidFill>
            <a:schemeClr val="tx1"/>
          </a:solidFill>
          <a:latin typeface="Palatino Linotype"/>
          <a:ea typeface="+mn-ea"/>
          <a:cs typeface="Palatino Linotype"/>
        </a:defRPr>
      </a:lvl4pPr>
      <a:lvl5pPr marL="2057400" indent="-228600" algn="l" defTabSz="457200" rtl="0" eaLnBrk="1" latinLnBrk="0" hangingPunct="1">
        <a:spcBef>
          <a:spcPct val="20000"/>
        </a:spcBef>
        <a:buFont typeface="Arial"/>
        <a:buChar char="»"/>
        <a:defRPr sz="2000" kern="1200">
          <a:solidFill>
            <a:schemeClr val="tx1"/>
          </a:solidFill>
          <a:latin typeface="Palatino"/>
          <a:ea typeface="+mn-ea"/>
          <a:cs typeface="Palatin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uorakulmio 12"/>
          <p:cNvSpPr/>
          <p:nvPr/>
        </p:nvSpPr>
        <p:spPr>
          <a:xfrm>
            <a:off x="-7471" y="6283280"/>
            <a:ext cx="9166411" cy="58475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fi-FI">
              <a:solidFill>
                <a:prstClr val="black"/>
              </a:solidFill>
            </a:endParaRPr>
          </a:p>
        </p:txBody>
      </p:sp>
      <p:pic>
        <p:nvPicPr>
          <p:cNvPr id="15" name="Kuva 14" descr="Sigill_ai_vektor_gul65pros.png"/>
          <p:cNvPicPr>
            <a:picLocks noChangeAspect="1"/>
          </p:cNvPicPr>
          <p:nvPr/>
        </p:nvPicPr>
        <p:blipFill rotWithShape="1">
          <a:blip r:embed="rId7" cstate="print">
            <a:extLst>
              <a:ext uri="{28A0092B-C50C-407E-A947-70E740481C1C}">
                <a14:useLocalDpi xmlns:a14="http://schemas.microsoft.com/office/drawing/2010/main" val="0"/>
              </a:ext>
            </a:extLst>
          </a:blip>
          <a:srcRect t="8781" b="71460"/>
          <a:stretch/>
        </p:blipFill>
        <p:spPr>
          <a:xfrm>
            <a:off x="395536" y="6284836"/>
            <a:ext cx="2951565" cy="583200"/>
          </a:xfrm>
          <a:prstGeom prst="rect">
            <a:avLst/>
          </a:prstGeom>
        </p:spPr>
      </p:pic>
      <p:sp>
        <p:nvSpPr>
          <p:cNvPr id="11" name="Suorakulmio 10"/>
          <p:cNvSpPr/>
          <p:nvPr/>
        </p:nvSpPr>
        <p:spPr>
          <a:xfrm>
            <a:off x="107504" y="116632"/>
            <a:ext cx="2437259" cy="22630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fi-FI">
              <a:solidFill>
                <a:prstClr val="black"/>
              </a:solidFill>
            </a:endParaRPr>
          </a:p>
        </p:txBody>
      </p:sp>
      <p:sp>
        <p:nvSpPr>
          <p:cNvPr id="2" name="Title Placeholder 1"/>
          <p:cNvSpPr>
            <a:spLocks noGrp="1"/>
          </p:cNvSpPr>
          <p:nvPr>
            <p:ph type="title"/>
          </p:nvPr>
        </p:nvSpPr>
        <p:spPr>
          <a:xfrm>
            <a:off x="2689411" y="470647"/>
            <a:ext cx="5707529" cy="1934882"/>
          </a:xfrm>
          <a:prstGeom prst="rect">
            <a:avLst/>
          </a:prstGeom>
          <a:ln w="3175" cmpd="sng">
            <a:noFill/>
          </a:ln>
        </p:spPr>
        <p:txBody>
          <a:bodyPr vert="horz" wrap="square" lIns="0" tIns="0" rIns="0" bIns="0" rtlCol="0" anchor="t" anchorCtr="0">
            <a:norm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endParaRPr lang="en-US" dirty="0"/>
          </a:p>
        </p:txBody>
      </p:sp>
      <p:sp>
        <p:nvSpPr>
          <p:cNvPr id="3" name="Text Placeholder 2"/>
          <p:cNvSpPr>
            <a:spLocks noGrp="1"/>
          </p:cNvSpPr>
          <p:nvPr>
            <p:ph type="body" idx="1"/>
          </p:nvPr>
        </p:nvSpPr>
        <p:spPr>
          <a:xfrm>
            <a:off x="742624" y="2525059"/>
            <a:ext cx="7658753" cy="3424222"/>
          </a:xfrm>
          <a:prstGeom prst="rect">
            <a:avLst/>
          </a:prstGeom>
          <a:ln w="3175" cmpd="sng">
            <a:noFill/>
          </a:ln>
        </p:spPr>
        <p:txBody>
          <a:bodyPr vert="horz" lIns="0" tIns="0" rIns="0" bIns="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p:txBody>
      </p:sp>
      <p:sp>
        <p:nvSpPr>
          <p:cNvPr id="4" name="Date Placeholder 3"/>
          <p:cNvSpPr>
            <a:spLocks noGrp="1"/>
          </p:cNvSpPr>
          <p:nvPr>
            <p:ph type="dt" sz="half" idx="2"/>
          </p:nvPr>
        </p:nvSpPr>
        <p:spPr>
          <a:xfrm>
            <a:off x="7308304" y="6376243"/>
            <a:ext cx="792088"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pPr defTabSz="457200"/>
            <a:fld id="{778D1434-BABF-8F46-9266-0F227B0E10C7}" type="datetime1">
              <a:rPr lang="fi-FI" smtClean="0">
                <a:solidFill>
                  <a:prstClr val="white"/>
                </a:solidFill>
              </a:rPr>
              <a:pPr defTabSz="457200"/>
              <a:t>11.6.2018</a:t>
            </a:fld>
            <a:endParaRPr lang="en-US" dirty="0">
              <a:solidFill>
                <a:prstClr val="white"/>
              </a:solidFill>
            </a:endParaRPr>
          </a:p>
        </p:txBody>
      </p:sp>
      <p:sp>
        <p:nvSpPr>
          <p:cNvPr id="6" name="Slide Number Placeholder 5"/>
          <p:cNvSpPr>
            <a:spLocks noGrp="1"/>
          </p:cNvSpPr>
          <p:nvPr>
            <p:ph type="sldNum" sz="quarter" idx="4"/>
          </p:nvPr>
        </p:nvSpPr>
        <p:spPr>
          <a:xfrm>
            <a:off x="8100392" y="6376243"/>
            <a:ext cx="305420" cy="365125"/>
          </a:xfrm>
          <a:prstGeom prst="rect">
            <a:avLst/>
          </a:prstGeom>
        </p:spPr>
        <p:txBody>
          <a:bodyPr vert="horz" lIns="0" tIns="0" rIns="0" bIns="0" rtlCol="0" anchor="ctr"/>
          <a:lstStyle>
            <a:lvl1pPr algn="r">
              <a:defRPr sz="1050">
                <a:solidFill>
                  <a:schemeClr val="bg1"/>
                </a:solidFill>
                <a:latin typeface="Arial"/>
                <a:cs typeface="Arial"/>
              </a:defRPr>
            </a:lvl1pPr>
          </a:lstStyle>
          <a:p>
            <a:pPr defTabSz="457200"/>
            <a:fld id="{BB6090E5-003B-8F44-964F-FA902A522165}" type="slidenum">
              <a:rPr lang="en-US" smtClean="0">
                <a:solidFill>
                  <a:prstClr val="white"/>
                </a:solidFill>
              </a:rPr>
              <a:pPr defTabSz="457200"/>
              <a:t>‹#›</a:t>
            </a:fld>
            <a:endParaRPr lang="en-US" dirty="0">
              <a:solidFill>
                <a:prstClr val="white"/>
              </a:solidFill>
            </a:endParaRPr>
          </a:p>
        </p:txBody>
      </p:sp>
      <p:sp>
        <p:nvSpPr>
          <p:cNvPr id="14" name="Footer Placeholder 4"/>
          <p:cNvSpPr>
            <a:spLocks noGrp="1"/>
          </p:cNvSpPr>
          <p:nvPr>
            <p:ph type="ftr" sz="quarter" idx="3"/>
          </p:nvPr>
        </p:nvSpPr>
        <p:spPr>
          <a:xfrm>
            <a:off x="3131840" y="6376243"/>
            <a:ext cx="4176464" cy="365125"/>
          </a:xfrm>
          <a:prstGeom prst="rect">
            <a:avLst/>
          </a:prstGeom>
        </p:spPr>
        <p:txBody>
          <a:bodyPr vert="horz" lIns="91440" tIns="45720" rIns="91440" bIns="45720" rtlCol="0" anchor="ctr"/>
          <a:lstStyle>
            <a:lvl1pPr algn="r">
              <a:defRPr sz="1050">
                <a:solidFill>
                  <a:schemeClr val="bg1"/>
                </a:solidFill>
                <a:latin typeface="Arial"/>
                <a:cs typeface="Arial"/>
              </a:defRPr>
            </a:lvl1pPr>
          </a:lstStyle>
          <a:p>
            <a:pPr defTabSz="457200"/>
            <a:r>
              <a:rPr lang="en-US" dirty="0" err="1" smtClean="0">
                <a:solidFill>
                  <a:prstClr val="white"/>
                </a:solidFill>
              </a:rPr>
              <a:t>Åbo</a:t>
            </a:r>
            <a:r>
              <a:rPr lang="en-US" dirty="0" smtClean="0">
                <a:solidFill>
                  <a:prstClr val="white"/>
                </a:solidFill>
              </a:rPr>
              <a:t> </a:t>
            </a:r>
            <a:r>
              <a:rPr lang="en-US" dirty="0" err="1" smtClean="0">
                <a:solidFill>
                  <a:prstClr val="white"/>
                </a:solidFill>
              </a:rPr>
              <a:t>Akademi</a:t>
            </a:r>
            <a:r>
              <a:rPr lang="en-US" dirty="0" smtClean="0">
                <a:solidFill>
                  <a:prstClr val="white"/>
                </a:solidFill>
              </a:rPr>
              <a:t> University | </a:t>
            </a:r>
            <a:r>
              <a:rPr lang="en-US" dirty="0" err="1" smtClean="0">
                <a:solidFill>
                  <a:prstClr val="white"/>
                </a:solidFill>
              </a:rPr>
              <a:t>Domkyrkotorget</a:t>
            </a:r>
            <a:r>
              <a:rPr lang="en-US" dirty="0" smtClean="0">
                <a:solidFill>
                  <a:prstClr val="white"/>
                </a:solidFill>
              </a:rPr>
              <a:t> 3 | 20500 </a:t>
            </a:r>
            <a:r>
              <a:rPr lang="en-US" dirty="0" err="1" smtClean="0">
                <a:solidFill>
                  <a:prstClr val="white"/>
                </a:solidFill>
              </a:rPr>
              <a:t>Åbo</a:t>
            </a:r>
            <a:r>
              <a:rPr lang="en-US" dirty="0" smtClean="0">
                <a:solidFill>
                  <a:prstClr val="white"/>
                </a:solidFill>
              </a:rPr>
              <a:t> | Finland</a:t>
            </a:r>
            <a:endParaRPr lang="en-US" dirty="0">
              <a:solidFill>
                <a:prstClr val="white"/>
              </a:solidFill>
            </a:endParaRPr>
          </a:p>
        </p:txBody>
      </p:sp>
      <p:pic>
        <p:nvPicPr>
          <p:cNvPr id="12" name="Kuva 11" descr="PPT_logo_E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2624" y="569589"/>
            <a:ext cx="889200" cy="1097286"/>
          </a:xfrm>
          <a:prstGeom prst="rect">
            <a:avLst/>
          </a:prstGeom>
        </p:spPr>
      </p:pic>
    </p:spTree>
    <p:extLst>
      <p:ext uri="{BB962C8B-B14F-4D97-AF65-F5344CB8AC3E}">
        <p14:creationId xmlns:p14="http://schemas.microsoft.com/office/powerpoint/2010/main" val="3193087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p:txStyles>
    <p:titleStyle>
      <a:lvl1pPr algn="l" defTabSz="457200" rtl="0" eaLnBrk="1" latinLnBrk="0" hangingPunct="1">
        <a:lnSpc>
          <a:spcPct val="90000"/>
        </a:lnSpc>
        <a:spcBef>
          <a:spcPct val="0"/>
        </a:spcBef>
        <a:buNone/>
        <a:defRPr sz="4000" b="0" i="0" kern="1200" cap="none" spc="0" normalizeH="0">
          <a:solidFill>
            <a:schemeClr val="tx1"/>
          </a:solidFill>
          <a:latin typeface="Arial"/>
          <a:ea typeface="+mj-ea"/>
          <a:cs typeface="Arial"/>
        </a:defRPr>
      </a:lvl1pPr>
    </p:titleStyle>
    <p:bodyStyle>
      <a:lvl1pPr marL="342900" indent="-342900" algn="l" defTabSz="457200" rtl="0" eaLnBrk="1" latinLnBrk="0" hangingPunct="1">
        <a:lnSpc>
          <a:spcPct val="120000"/>
        </a:lnSpc>
        <a:spcBef>
          <a:spcPts val="0"/>
        </a:spcBef>
        <a:spcAft>
          <a:spcPts val="600"/>
        </a:spcAft>
        <a:buFont typeface="Wingdings" charset="2"/>
        <a:buChar char="§"/>
        <a:defRPr sz="2500" kern="1200" spc="0">
          <a:solidFill>
            <a:schemeClr val="tx1"/>
          </a:solidFill>
          <a:latin typeface="Palatino Linotype"/>
          <a:ea typeface="+mn-ea"/>
          <a:cs typeface="Palatino Linotype"/>
        </a:defRPr>
      </a:lvl1pPr>
      <a:lvl2pPr marL="742950" indent="-285750" algn="l" defTabSz="457200" rtl="0" eaLnBrk="1" latinLnBrk="0" hangingPunct="1">
        <a:lnSpc>
          <a:spcPct val="120000"/>
        </a:lnSpc>
        <a:spcBef>
          <a:spcPts val="0"/>
        </a:spcBef>
        <a:spcAft>
          <a:spcPts val="600"/>
        </a:spcAft>
        <a:buFont typeface="Wingdings" charset="2"/>
        <a:buChar char="§"/>
        <a:defRPr sz="2200" kern="1200">
          <a:solidFill>
            <a:schemeClr val="tx1"/>
          </a:solidFill>
          <a:latin typeface="Palatino Linotype"/>
          <a:ea typeface="+mn-ea"/>
          <a:cs typeface="Palatino Linotype"/>
        </a:defRPr>
      </a:lvl2pPr>
      <a:lvl3pPr marL="1143000" indent="-228600" algn="l" defTabSz="457200" rtl="0" eaLnBrk="1" latinLnBrk="0" hangingPunct="1">
        <a:lnSpc>
          <a:spcPct val="120000"/>
        </a:lnSpc>
        <a:spcBef>
          <a:spcPts val="0"/>
        </a:spcBef>
        <a:spcAft>
          <a:spcPts val="600"/>
        </a:spcAft>
        <a:buFont typeface="Wingdings" charset="2"/>
        <a:buChar char="§"/>
        <a:defRPr sz="1800" kern="1200">
          <a:solidFill>
            <a:schemeClr val="tx1"/>
          </a:solidFill>
          <a:latin typeface="Palatino Linotype"/>
          <a:ea typeface="+mn-ea"/>
          <a:cs typeface="Palatino Linotype"/>
        </a:defRPr>
      </a:lvl3pPr>
      <a:lvl4pPr marL="1600200" indent="-228600" algn="l" defTabSz="457200" rtl="0" eaLnBrk="1" latinLnBrk="0" hangingPunct="1">
        <a:lnSpc>
          <a:spcPct val="120000"/>
        </a:lnSpc>
        <a:spcBef>
          <a:spcPts val="0"/>
        </a:spcBef>
        <a:spcAft>
          <a:spcPts val="600"/>
        </a:spcAft>
        <a:buFont typeface="Wingdings" charset="2"/>
        <a:buChar char="§"/>
        <a:defRPr sz="1600" kern="1200">
          <a:solidFill>
            <a:schemeClr val="tx1"/>
          </a:solidFill>
          <a:latin typeface="Palatino Linotype"/>
          <a:ea typeface="+mn-ea"/>
          <a:cs typeface="Palatino Linotype"/>
        </a:defRPr>
      </a:lvl4pPr>
      <a:lvl5pPr marL="2057400" indent="-228600" algn="l" defTabSz="457200" rtl="0" eaLnBrk="1" latinLnBrk="0" hangingPunct="1">
        <a:spcBef>
          <a:spcPct val="20000"/>
        </a:spcBef>
        <a:buFont typeface="Arial"/>
        <a:buChar char="»"/>
        <a:defRPr sz="2000" kern="1200">
          <a:solidFill>
            <a:schemeClr val="tx1"/>
          </a:solidFill>
          <a:latin typeface="Palatino"/>
          <a:ea typeface="+mn-ea"/>
          <a:cs typeface="Palatin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55576" y="2420888"/>
            <a:ext cx="7641364" cy="1067469"/>
          </a:xfrm>
        </p:spPr>
        <p:txBody>
          <a:bodyPr/>
          <a:lstStyle/>
          <a:p>
            <a:pPr algn="ctr"/>
            <a:r>
              <a:rPr lang="en-GB" sz="2800" dirty="0">
                <a:latin typeface="+mn-lt"/>
                <a:cs typeface="Times New Roman" panose="02020603050405020304" pitchFamily="18" charset="0"/>
              </a:rPr>
              <a:t>A framework for the analysis and comparison </a:t>
            </a:r>
            <a:br>
              <a:rPr lang="en-GB" sz="2800" dirty="0">
                <a:latin typeface="+mn-lt"/>
                <a:cs typeface="Times New Roman" panose="02020603050405020304" pitchFamily="18" charset="0"/>
              </a:rPr>
            </a:br>
            <a:r>
              <a:rPr lang="en-GB" sz="2800" dirty="0">
                <a:latin typeface="+mn-lt"/>
                <a:cs typeface="Times New Roman" panose="02020603050405020304" pitchFamily="18" charset="0"/>
              </a:rPr>
              <a:t>of legal aid structures</a:t>
            </a:r>
            <a:r>
              <a:rPr lang="en-GB" sz="2000" dirty="0">
                <a:latin typeface="+mn-lt"/>
                <a:ea typeface="Calibri"/>
                <a:cs typeface="Times New Roman" panose="02020603050405020304" pitchFamily="18" charset="0"/>
              </a:rPr>
              <a:t/>
            </a:r>
            <a:br>
              <a:rPr lang="en-GB" sz="2000" dirty="0">
                <a:latin typeface="+mn-lt"/>
                <a:ea typeface="Calibri"/>
                <a:cs typeface="Times New Roman" panose="02020603050405020304" pitchFamily="18" charset="0"/>
              </a:rPr>
            </a:br>
            <a:r>
              <a:rPr lang="en-GB" sz="3600" dirty="0">
                <a:latin typeface="+mn-lt"/>
                <a:ea typeface="Calibri"/>
                <a:cs typeface="Times New Roman" panose="02020603050405020304" pitchFamily="18" charset="0"/>
              </a:rPr>
              <a:t/>
            </a:r>
            <a:br>
              <a:rPr lang="en-GB" sz="3600" dirty="0">
                <a:latin typeface="+mn-lt"/>
                <a:ea typeface="Calibri"/>
                <a:cs typeface="Times New Roman" panose="02020603050405020304" pitchFamily="18" charset="0"/>
              </a:rPr>
            </a:br>
            <a:r>
              <a:rPr lang="en-GB" sz="3600" dirty="0">
                <a:latin typeface="+mn-lt"/>
                <a:ea typeface="Calibri"/>
                <a:cs typeface="Times New Roman" panose="02020603050405020304" pitchFamily="18" charset="0"/>
              </a:rPr>
              <a:t/>
            </a:r>
            <a:br>
              <a:rPr lang="en-GB" sz="3600" dirty="0">
                <a:latin typeface="+mn-lt"/>
                <a:ea typeface="Calibri"/>
                <a:cs typeface="Times New Roman" panose="02020603050405020304" pitchFamily="18" charset="0"/>
              </a:rPr>
            </a:br>
            <a:endParaRPr lang="fi-FI" sz="3600" dirty="0">
              <a:latin typeface="+mn-lt"/>
              <a:cs typeface="Times New Roman" panose="02020603050405020304" pitchFamily="18" charset="0"/>
            </a:endParaRPr>
          </a:p>
        </p:txBody>
      </p:sp>
      <p:sp>
        <p:nvSpPr>
          <p:cNvPr id="3" name="Alaotsikko 2"/>
          <p:cNvSpPr>
            <a:spLocks noGrp="1"/>
          </p:cNvSpPr>
          <p:nvPr>
            <p:ph type="subTitle" idx="1"/>
          </p:nvPr>
        </p:nvSpPr>
        <p:spPr>
          <a:xfrm>
            <a:off x="755576" y="4740242"/>
            <a:ext cx="7650236" cy="1182325"/>
          </a:xfrm>
        </p:spPr>
        <p:txBody>
          <a:bodyPr/>
          <a:lstStyle/>
          <a:p>
            <a:r>
              <a:rPr lang="en-GB" dirty="0">
                <a:latin typeface="+mn-lt"/>
                <a:ea typeface="Calibri"/>
                <a:cs typeface="Times New Roman" panose="02020603050405020304" pitchFamily="18" charset="0"/>
              </a:rPr>
              <a:t>Anna Barlow</a:t>
            </a:r>
            <a:endParaRPr lang="fi-FI" dirty="0">
              <a:latin typeface="+mn-lt"/>
              <a:cs typeface="Times New Roman" panose="02020603050405020304" pitchFamily="18" charset="0"/>
            </a:endParaRPr>
          </a:p>
        </p:txBody>
      </p:sp>
    </p:spTree>
    <p:extLst>
      <p:ext uri="{BB962C8B-B14F-4D97-AF65-F5344CB8AC3E}">
        <p14:creationId xmlns:p14="http://schemas.microsoft.com/office/powerpoint/2010/main" val="812678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10</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sp>
        <p:nvSpPr>
          <p:cNvPr id="7" name="TextBox 6"/>
          <p:cNvSpPr txBox="1"/>
          <p:nvPr/>
        </p:nvSpPr>
        <p:spPr>
          <a:xfrm>
            <a:off x="2411760" y="973139"/>
            <a:ext cx="5400600" cy="830997"/>
          </a:xfrm>
          <a:prstGeom prst="rect">
            <a:avLst/>
          </a:prstGeom>
          <a:noFill/>
        </p:spPr>
        <p:txBody>
          <a:bodyPr wrap="square" rtlCol="0">
            <a:spAutoFit/>
          </a:bodyPr>
          <a:lstStyle/>
          <a:p>
            <a:r>
              <a:rPr lang="en-GB" sz="2400" dirty="0" smtClean="0"/>
              <a:t>Potential criteria for judging legal aid machinery:</a:t>
            </a:r>
          </a:p>
        </p:txBody>
      </p:sp>
      <p:graphicFrame>
        <p:nvGraphicFramePr>
          <p:cNvPr id="8" name="Table 7"/>
          <p:cNvGraphicFramePr>
            <a:graphicFrameLocks noGrp="1"/>
          </p:cNvGraphicFramePr>
          <p:nvPr>
            <p:extLst>
              <p:ext uri="{D42A27DB-BD31-4B8C-83A1-F6EECF244321}">
                <p14:modId xmlns:p14="http://schemas.microsoft.com/office/powerpoint/2010/main" val="1490582242"/>
              </p:ext>
            </p:extLst>
          </p:nvPr>
        </p:nvGraphicFramePr>
        <p:xfrm>
          <a:off x="1115616" y="2420888"/>
          <a:ext cx="7044444" cy="3017520"/>
        </p:xfrm>
        <a:graphic>
          <a:graphicData uri="http://schemas.openxmlformats.org/drawingml/2006/table">
            <a:tbl>
              <a:tblPr firstRow="1" bandRow="1">
                <a:tableStyleId>{8A107856-5554-42FB-B03E-39F5DBC370BA}</a:tableStyleId>
              </a:tblPr>
              <a:tblGrid>
                <a:gridCol w="2160240"/>
                <a:gridCol w="4884204"/>
              </a:tblGrid>
              <a:tr h="370840">
                <a:tc>
                  <a:txBody>
                    <a:bodyPr/>
                    <a:lstStyle/>
                    <a:p>
                      <a:r>
                        <a:rPr lang="en-GB" sz="2400" b="0" dirty="0" smtClean="0"/>
                        <a:t>fit for environment </a:t>
                      </a:r>
                      <a:endParaRPr lang="en-GB"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0" dirty="0" smtClean="0"/>
                        <a:t>does the scheme match its legal and cultural context?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coherent </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do the rules demonstrate internal consistency and are they in accordance with the stated principles and policies of the scheme?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logical </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are there elements</a:t>
                      </a:r>
                      <a:r>
                        <a:rPr lang="en-GB" baseline="0" dirty="0" smtClean="0"/>
                        <a:t> of the scheme which make no sense?</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lawful</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do elements of the scheme</a:t>
                      </a:r>
                      <a:r>
                        <a:rPr lang="en-GB" baseline="0" dirty="0" smtClean="0"/>
                        <a:t> breach domestic or international law?</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5928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12.6.2018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11</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204864"/>
            <a:ext cx="4320480" cy="319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11760" y="973139"/>
            <a:ext cx="5400600" cy="830997"/>
          </a:xfrm>
          <a:prstGeom prst="rect">
            <a:avLst/>
          </a:prstGeom>
          <a:noFill/>
        </p:spPr>
        <p:txBody>
          <a:bodyPr wrap="square" rtlCol="0">
            <a:spAutoFit/>
          </a:bodyPr>
          <a:lstStyle/>
          <a:p>
            <a:r>
              <a:rPr lang="en-GB" sz="2400" dirty="0" smtClean="0"/>
              <a:t>Potential </a:t>
            </a:r>
            <a:r>
              <a:rPr lang="en-GB" sz="2400" dirty="0" smtClean="0"/>
              <a:t>framework for </a:t>
            </a:r>
            <a:r>
              <a:rPr lang="en-GB" sz="2400" dirty="0" smtClean="0"/>
              <a:t>judging legal aid machinery:</a:t>
            </a:r>
          </a:p>
        </p:txBody>
      </p:sp>
    </p:spTree>
    <p:extLst>
      <p:ext uri="{BB962C8B-B14F-4D97-AF65-F5344CB8AC3E}">
        <p14:creationId xmlns:p14="http://schemas.microsoft.com/office/powerpoint/2010/main" val="3628712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12</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92630242"/>
              </p:ext>
            </p:extLst>
          </p:nvPr>
        </p:nvGraphicFramePr>
        <p:xfrm>
          <a:off x="683569" y="1405661"/>
          <a:ext cx="8064894" cy="3978936"/>
        </p:xfrm>
        <a:graphic>
          <a:graphicData uri="http://schemas.openxmlformats.org/drawingml/2006/table">
            <a:tbl>
              <a:tblPr firstRow="1" firstCol="1" bandRow="1"/>
              <a:tblGrid>
                <a:gridCol w="3096343"/>
                <a:gridCol w="1584176"/>
                <a:gridCol w="3384375"/>
              </a:tblGrid>
              <a:tr h="367978">
                <a:tc gridSpan="3">
                  <a:txBody>
                    <a:bodyPr/>
                    <a:lstStyle/>
                    <a:p>
                      <a:pPr algn="ctr">
                        <a:lnSpc>
                          <a:spcPct val="115000"/>
                        </a:lnSpc>
                        <a:spcBef>
                          <a:spcPts val="0"/>
                        </a:spcBef>
                        <a:spcAft>
                          <a:spcPts val="0"/>
                        </a:spcAft>
                      </a:pPr>
                      <a:r>
                        <a:rPr lang="en-GB" sz="1800" b="1" i="1" dirty="0">
                          <a:effectLst/>
                          <a:latin typeface="Times New Roman"/>
                          <a:ea typeface="Calibri"/>
                          <a:cs typeface="Times New Roman"/>
                        </a:rPr>
                        <a:t>Spectrum of positions of </a:t>
                      </a:r>
                      <a:r>
                        <a:rPr lang="en-GB" sz="1800" b="1" i="1" dirty="0" smtClean="0">
                          <a:effectLst/>
                          <a:latin typeface="Times New Roman"/>
                          <a:ea typeface="Calibri"/>
                          <a:cs typeface="Times New Roman"/>
                        </a:rPr>
                        <a:t>principle</a:t>
                      </a:r>
                    </a:p>
                    <a:p>
                      <a:pPr algn="ctr">
                        <a:lnSpc>
                          <a:spcPct val="115000"/>
                        </a:lnSpc>
                        <a:spcBef>
                          <a:spcPts val="0"/>
                        </a:spcBef>
                        <a:spcAft>
                          <a:spcPts val="0"/>
                        </a:spcAft>
                      </a:pPr>
                      <a:endParaRPr lang="en-GB" sz="1800" dirty="0">
                        <a:effectLst/>
                        <a:latin typeface="Calibri"/>
                        <a:ea typeface="Calibri"/>
                        <a:cs typeface="Times New Roman"/>
                      </a:endParaRPr>
                    </a:p>
                  </a:txBody>
                  <a:tcPr marL="59334" marR="593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r>
              <a:tr h="1044000">
                <a:tc>
                  <a:txBody>
                    <a:bodyPr/>
                    <a:lstStyle/>
                    <a:p>
                      <a:pPr algn="ctr">
                        <a:lnSpc>
                          <a:spcPct val="115000"/>
                        </a:lnSpc>
                        <a:spcBef>
                          <a:spcPts val="500"/>
                        </a:spcBef>
                        <a:spcAft>
                          <a:spcPts val="500"/>
                        </a:spcAft>
                      </a:pPr>
                      <a:r>
                        <a:rPr lang="en-GB" sz="1800" dirty="0">
                          <a:effectLst/>
                          <a:latin typeface="Times New Roman"/>
                          <a:ea typeface="Calibri"/>
                          <a:cs typeface="Times New Roman"/>
                        </a:rPr>
                        <a:t>Commitment to the rule of law and the principle of fair trial</a:t>
                      </a:r>
                      <a:endParaRPr lang="en-GB" sz="1800" dirty="0">
                        <a:effectLst/>
                        <a:latin typeface="Calibri"/>
                        <a:ea typeface="Calibri"/>
                        <a:cs typeface="Times New Roman"/>
                      </a:endParaRPr>
                    </a:p>
                  </a:txBody>
                  <a:tcPr marL="59334" marR="593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500"/>
                        </a:spcBef>
                        <a:spcAft>
                          <a:spcPts val="500"/>
                        </a:spcAft>
                      </a:pPr>
                      <a:endParaRPr lang="en-GB" sz="1800" dirty="0">
                        <a:effectLst/>
                        <a:latin typeface="Times New Roman"/>
                        <a:ea typeface="Calibri"/>
                        <a:cs typeface="Times New Roman"/>
                      </a:endParaRPr>
                    </a:p>
                  </a:txBody>
                  <a:tcPr marL="59334" marR="593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500"/>
                        </a:spcBef>
                        <a:spcAft>
                          <a:spcPts val="500"/>
                        </a:spcAft>
                      </a:pPr>
                      <a:r>
                        <a:rPr lang="en-GB" sz="1800" dirty="0">
                          <a:effectLst/>
                          <a:latin typeface="Times New Roman"/>
                          <a:ea typeface="Calibri"/>
                          <a:cs typeface="Times New Roman"/>
                        </a:rPr>
                        <a:t>Commitment to fulfilling only constitutional and international obligations concerning legal aid</a:t>
                      </a:r>
                      <a:endParaRPr lang="en-GB" sz="1800" dirty="0">
                        <a:effectLst/>
                        <a:latin typeface="Calibri"/>
                        <a:ea typeface="Calibri"/>
                        <a:cs typeface="Times New Roman"/>
                      </a:endParaRPr>
                    </a:p>
                  </a:txBody>
                  <a:tcPr marL="59334" marR="593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4000">
                <a:tc>
                  <a:txBody>
                    <a:bodyPr/>
                    <a:lstStyle/>
                    <a:p>
                      <a:pPr algn="ctr">
                        <a:lnSpc>
                          <a:spcPct val="115000"/>
                        </a:lnSpc>
                        <a:spcBef>
                          <a:spcPts val="500"/>
                        </a:spcBef>
                        <a:spcAft>
                          <a:spcPts val="500"/>
                        </a:spcAft>
                      </a:pPr>
                      <a:r>
                        <a:rPr lang="en-GB" sz="1800" dirty="0">
                          <a:effectLst/>
                          <a:latin typeface="Times New Roman"/>
                          <a:ea typeface="Calibri"/>
                          <a:cs typeface="Times New Roman"/>
                        </a:rPr>
                        <a:t>Legal aid is a justice </a:t>
                      </a:r>
                      <a:r>
                        <a:rPr lang="en-GB" sz="1800" dirty="0" smtClean="0">
                          <a:effectLst/>
                          <a:latin typeface="Times New Roman"/>
                          <a:ea typeface="Calibri"/>
                          <a:cs typeface="Times New Roman"/>
                        </a:rPr>
                        <a:t>issue</a:t>
                      </a:r>
                    </a:p>
                  </a:txBody>
                  <a:tcPr marL="59334" marR="593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500"/>
                        </a:spcBef>
                        <a:spcAft>
                          <a:spcPts val="500"/>
                        </a:spcAft>
                      </a:pPr>
                      <a:endParaRPr lang="en-GB" sz="1800" dirty="0">
                        <a:effectLst/>
                        <a:latin typeface="Times New Roman"/>
                        <a:ea typeface="Calibri"/>
                        <a:cs typeface="Times New Roman"/>
                      </a:endParaRPr>
                    </a:p>
                  </a:txBody>
                  <a:tcPr marL="59334" marR="593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500"/>
                        </a:spcBef>
                        <a:spcAft>
                          <a:spcPts val="500"/>
                        </a:spcAft>
                      </a:pPr>
                      <a:r>
                        <a:rPr lang="en-GB" sz="1800">
                          <a:effectLst/>
                          <a:latin typeface="Times New Roman"/>
                          <a:ea typeface="Calibri"/>
                          <a:cs typeface="Times New Roman"/>
                        </a:rPr>
                        <a:t>Legal aid is a social issue</a:t>
                      </a:r>
                      <a:endParaRPr lang="en-GB" sz="1800">
                        <a:effectLst/>
                        <a:latin typeface="Calibri"/>
                        <a:ea typeface="Calibri"/>
                        <a:cs typeface="Times New Roman"/>
                      </a:endParaRPr>
                    </a:p>
                  </a:txBody>
                  <a:tcPr marL="59334" marR="593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28000">
                <a:tc>
                  <a:txBody>
                    <a:bodyPr/>
                    <a:lstStyle/>
                    <a:p>
                      <a:pPr algn="ctr">
                        <a:lnSpc>
                          <a:spcPct val="115000"/>
                        </a:lnSpc>
                        <a:spcBef>
                          <a:spcPts val="500"/>
                        </a:spcBef>
                        <a:spcAft>
                          <a:spcPts val="500"/>
                        </a:spcAft>
                      </a:pPr>
                      <a:r>
                        <a:rPr lang="en-GB" sz="1800" dirty="0">
                          <a:effectLst/>
                          <a:latin typeface="Times New Roman"/>
                          <a:ea typeface="Calibri"/>
                          <a:cs typeface="Times New Roman"/>
                        </a:rPr>
                        <a:t>Legal aid is the main element of access to justice</a:t>
                      </a:r>
                      <a:endParaRPr lang="en-GB" sz="1800" dirty="0">
                        <a:effectLst/>
                        <a:latin typeface="Calibri"/>
                        <a:ea typeface="Calibri"/>
                        <a:cs typeface="Times New Roman"/>
                      </a:endParaRPr>
                    </a:p>
                  </a:txBody>
                  <a:tcPr marL="59334" marR="593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500"/>
                        </a:spcBef>
                        <a:spcAft>
                          <a:spcPts val="500"/>
                        </a:spcAft>
                      </a:pPr>
                      <a:endParaRPr lang="en-GB" sz="1800" dirty="0">
                        <a:effectLst/>
                        <a:latin typeface="Times New Roman"/>
                        <a:ea typeface="Calibri"/>
                        <a:cs typeface="Times New Roman"/>
                      </a:endParaRPr>
                    </a:p>
                  </a:txBody>
                  <a:tcPr marL="59334" marR="593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500"/>
                        </a:spcBef>
                        <a:spcAft>
                          <a:spcPts val="500"/>
                        </a:spcAft>
                      </a:pPr>
                      <a:r>
                        <a:rPr lang="en-GB" sz="1800" dirty="0">
                          <a:effectLst/>
                          <a:latin typeface="Times New Roman"/>
                          <a:ea typeface="Calibri"/>
                          <a:cs typeface="Times New Roman"/>
                        </a:rPr>
                        <a:t>Legal aid is a minor player in access to justice</a:t>
                      </a:r>
                      <a:endParaRPr lang="en-GB" sz="1800" dirty="0">
                        <a:effectLst/>
                        <a:latin typeface="Calibri"/>
                        <a:ea typeface="Calibri"/>
                        <a:cs typeface="Times New Roman"/>
                      </a:endParaRPr>
                    </a:p>
                  </a:txBody>
                  <a:tcPr marL="59334" marR="593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92000">
                <a:tc>
                  <a:txBody>
                    <a:bodyPr/>
                    <a:lstStyle/>
                    <a:p>
                      <a:pPr algn="ctr">
                        <a:lnSpc>
                          <a:spcPct val="115000"/>
                        </a:lnSpc>
                        <a:spcBef>
                          <a:spcPts val="500"/>
                        </a:spcBef>
                        <a:spcAft>
                          <a:spcPts val="500"/>
                        </a:spcAft>
                      </a:pPr>
                      <a:r>
                        <a:rPr lang="en-GB" sz="1800" dirty="0">
                          <a:effectLst/>
                          <a:latin typeface="Times New Roman"/>
                          <a:ea typeface="Calibri"/>
                          <a:cs typeface="Times New Roman"/>
                        </a:rPr>
                        <a:t>Costs control is paramount</a:t>
                      </a:r>
                      <a:endParaRPr lang="en-GB" sz="1800" dirty="0">
                        <a:effectLst/>
                        <a:latin typeface="Calibri"/>
                        <a:ea typeface="Calibri"/>
                        <a:cs typeface="Times New Roman"/>
                      </a:endParaRPr>
                    </a:p>
                  </a:txBody>
                  <a:tcPr marL="59334" marR="593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500"/>
                        </a:spcBef>
                        <a:spcAft>
                          <a:spcPts val="500"/>
                        </a:spcAft>
                      </a:pPr>
                      <a:endParaRPr lang="en-GB" sz="1800" dirty="0">
                        <a:effectLst/>
                        <a:latin typeface="Times New Roman"/>
                        <a:ea typeface="Calibri"/>
                        <a:cs typeface="Times New Roman"/>
                      </a:endParaRPr>
                    </a:p>
                  </a:txBody>
                  <a:tcPr marL="59334" marR="593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500"/>
                        </a:spcBef>
                        <a:spcAft>
                          <a:spcPts val="500"/>
                        </a:spcAft>
                      </a:pPr>
                      <a:r>
                        <a:rPr lang="en-GB" sz="1800" dirty="0">
                          <a:effectLst/>
                          <a:latin typeface="Times New Roman"/>
                          <a:ea typeface="Calibri"/>
                          <a:cs typeface="Times New Roman"/>
                        </a:rPr>
                        <a:t>Independent decision-making is paramount</a:t>
                      </a:r>
                      <a:endParaRPr lang="en-GB" sz="1800" dirty="0">
                        <a:effectLst/>
                        <a:latin typeface="Calibri"/>
                        <a:ea typeface="Calibri"/>
                        <a:cs typeface="Times New Roman"/>
                      </a:endParaRPr>
                    </a:p>
                  </a:txBody>
                  <a:tcPr marL="59334" marR="593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1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096" y="2382553"/>
            <a:ext cx="12858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076" y="3259138"/>
            <a:ext cx="12858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62" y="3933056"/>
            <a:ext cx="12858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922" y="4784165"/>
            <a:ext cx="12858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361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13</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884766783"/>
              </p:ext>
            </p:extLst>
          </p:nvPr>
        </p:nvGraphicFramePr>
        <p:xfrm>
          <a:off x="1066185" y="1595797"/>
          <a:ext cx="7416823" cy="3972280"/>
        </p:xfrm>
        <a:graphic>
          <a:graphicData uri="http://schemas.openxmlformats.org/drawingml/2006/table">
            <a:tbl>
              <a:tblPr firstRow="1" firstCol="1" bandRow="1"/>
              <a:tblGrid>
                <a:gridCol w="2685305"/>
                <a:gridCol w="2191036"/>
                <a:gridCol w="2540482"/>
              </a:tblGrid>
              <a:tr h="705403">
                <a:tc gridSpan="3">
                  <a:txBody>
                    <a:bodyPr/>
                    <a:lstStyle/>
                    <a:p>
                      <a:pPr algn="ctr">
                        <a:lnSpc>
                          <a:spcPct val="115000"/>
                        </a:lnSpc>
                        <a:spcBef>
                          <a:spcPts val="500"/>
                        </a:spcBef>
                        <a:spcAft>
                          <a:spcPts val="500"/>
                        </a:spcAft>
                      </a:pPr>
                      <a:r>
                        <a:rPr lang="en-GB" sz="1800" b="1" i="1" dirty="0">
                          <a:effectLst/>
                          <a:latin typeface="Times New Roman"/>
                          <a:ea typeface="Calibri"/>
                          <a:cs typeface="Times New Roman"/>
                        </a:rPr>
                        <a:t>Choice on </a:t>
                      </a:r>
                      <a:r>
                        <a:rPr lang="en-GB" sz="1800" b="1" i="1" dirty="0" smtClean="0">
                          <a:effectLst/>
                          <a:latin typeface="Times New Roman"/>
                          <a:ea typeface="Calibri"/>
                          <a:cs typeface="Times New Roman"/>
                        </a:rPr>
                        <a:t>policy</a:t>
                      </a:r>
                    </a:p>
                    <a:p>
                      <a:pPr algn="ctr">
                        <a:lnSpc>
                          <a:spcPct val="115000"/>
                        </a:lnSpc>
                        <a:spcBef>
                          <a:spcPts val="500"/>
                        </a:spcBef>
                        <a:spcAft>
                          <a:spcPts val="500"/>
                        </a:spcAft>
                      </a:pPr>
                      <a:endParaRPr lang="en-GB" sz="1400" dirty="0">
                        <a:effectLst/>
                        <a:latin typeface="Calibri"/>
                        <a:ea typeface="Calibri"/>
                        <a:cs typeface="Times New Roman"/>
                      </a:endParaRPr>
                    </a:p>
                  </a:txBody>
                  <a:tcPr marL="63429" marR="6342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660904">
                <a:tc>
                  <a:txBody>
                    <a:bodyPr/>
                    <a:lstStyle/>
                    <a:p>
                      <a:pPr algn="ctr">
                        <a:lnSpc>
                          <a:spcPct val="115000"/>
                        </a:lnSpc>
                        <a:spcBef>
                          <a:spcPts val="500"/>
                        </a:spcBef>
                        <a:spcAft>
                          <a:spcPts val="500"/>
                        </a:spcAft>
                      </a:pPr>
                      <a:r>
                        <a:rPr lang="en-GB" sz="1800" dirty="0">
                          <a:effectLst/>
                          <a:latin typeface="Times New Roman"/>
                          <a:ea typeface="Calibri"/>
                          <a:cs typeface="Times New Roman"/>
                        </a:rPr>
                        <a:t>Legal aid decisions by courts</a:t>
                      </a:r>
                      <a:endParaRPr lang="en-GB" sz="1400" dirty="0">
                        <a:effectLst/>
                        <a:latin typeface="Calibri"/>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500"/>
                        </a:spcAft>
                      </a:pPr>
                      <a:endParaRPr lang="en-GB" sz="1800">
                        <a:effectLst/>
                        <a:latin typeface="Times New Roman"/>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500"/>
                        </a:spcAft>
                      </a:pPr>
                      <a:r>
                        <a:rPr lang="en-GB" sz="1800">
                          <a:effectLst/>
                          <a:latin typeface="Times New Roman"/>
                          <a:ea typeface="Calibri"/>
                          <a:cs typeface="Times New Roman"/>
                        </a:rPr>
                        <a:t>Legal aid decisions by government</a:t>
                      </a:r>
                      <a:endParaRPr lang="en-GB" sz="1400">
                        <a:effectLst/>
                        <a:latin typeface="Calibri"/>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904">
                <a:tc>
                  <a:txBody>
                    <a:bodyPr/>
                    <a:lstStyle/>
                    <a:p>
                      <a:pPr algn="ctr">
                        <a:lnSpc>
                          <a:spcPct val="115000"/>
                        </a:lnSpc>
                        <a:spcBef>
                          <a:spcPts val="500"/>
                        </a:spcBef>
                        <a:spcAft>
                          <a:spcPts val="500"/>
                        </a:spcAft>
                      </a:pPr>
                      <a:r>
                        <a:rPr lang="en-GB" sz="1800" dirty="0">
                          <a:effectLst/>
                          <a:latin typeface="Times New Roman"/>
                          <a:ea typeface="Calibri"/>
                          <a:cs typeface="Times New Roman"/>
                        </a:rPr>
                        <a:t>Focus on advice and assistance</a:t>
                      </a:r>
                      <a:endParaRPr lang="en-GB" sz="1400" dirty="0">
                        <a:effectLst/>
                        <a:latin typeface="Calibri"/>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500"/>
                        </a:spcAft>
                      </a:pPr>
                      <a:endParaRPr lang="en-GB" sz="1800" dirty="0">
                        <a:effectLst/>
                        <a:latin typeface="Times New Roman"/>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500"/>
                        </a:spcAft>
                      </a:pPr>
                      <a:r>
                        <a:rPr lang="en-GB" sz="1800">
                          <a:effectLst/>
                          <a:latin typeface="Times New Roman"/>
                          <a:ea typeface="Calibri"/>
                          <a:cs typeface="Times New Roman"/>
                        </a:rPr>
                        <a:t>Focus on court representation</a:t>
                      </a:r>
                      <a:endParaRPr lang="en-GB" sz="1400">
                        <a:effectLst/>
                        <a:latin typeface="Calibri"/>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904">
                <a:tc>
                  <a:txBody>
                    <a:bodyPr/>
                    <a:lstStyle/>
                    <a:p>
                      <a:pPr algn="ctr">
                        <a:lnSpc>
                          <a:spcPct val="115000"/>
                        </a:lnSpc>
                        <a:spcBef>
                          <a:spcPts val="500"/>
                        </a:spcBef>
                        <a:spcAft>
                          <a:spcPts val="500"/>
                        </a:spcAft>
                      </a:pPr>
                      <a:r>
                        <a:rPr lang="en-GB" sz="1800">
                          <a:effectLst/>
                          <a:latin typeface="Times New Roman"/>
                          <a:ea typeface="Calibri"/>
                          <a:cs typeface="Times New Roman"/>
                        </a:rPr>
                        <a:t>Legal aid should cover all case types </a:t>
                      </a:r>
                      <a:endParaRPr lang="en-GB" sz="1400">
                        <a:effectLst/>
                        <a:latin typeface="Calibri"/>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500"/>
                        </a:spcAft>
                      </a:pPr>
                      <a:endParaRPr lang="en-GB" sz="1800">
                        <a:effectLst/>
                        <a:latin typeface="Times New Roman"/>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500"/>
                        </a:spcAft>
                      </a:pPr>
                      <a:r>
                        <a:rPr lang="en-GB" sz="1800">
                          <a:effectLst/>
                          <a:latin typeface="Times New Roman"/>
                          <a:ea typeface="Calibri"/>
                          <a:cs typeface="Times New Roman"/>
                        </a:rPr>
                        <a:t>Legal aid should cover few case types </a:t>
                      </a:r>
                      <a:endParaRPr lang="en-GB" sz="1400">
                        <a:effectLst/>
                        <a:latin typeface="Calibri"/>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229">
                <a:tc>
                  <a:txBody>
                    <a:bodyPr/>
                    <a:lstStyle/>
                    <a:p>
                      <a:pPr algn="ctr">
                        <a:lnSpc>
                          <a:spcPct val="115000"/>
                        </a:lnSpc>
                        <a:spcBef>
                          <a:spcPts val="500"/>
                        </a:spcBef>
                        <a:spcAft>
                          <a:spcPts val="500"/>
                        </a:spcAft>
                      </a:pPr>
                      <a:r>
                        <a:rPr lang="en-GB" sz="1800" dirty="0">
                          <a:effectLst/>
                          <a:latin typeface="Times New Roman"/>
                          <a:ea typeface="Calibri"/>
                          <a:cs typeface="Times New Roman"/>
                        </a:rPr>
                        <a:t>Public defender scheme</a:t>
                      </a:r>
                      <a:endParaRPr lang="en-GB" sz="1400" dirty="0">
                        <a:effectLst/>
                        <a:latin typeface="Calibri"/>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500"/>
                        </a:spcAft>
                      </a:pPr>
                      <a:r>
                        <a:rPr lang="en-GB" sz="1800">
                          <a:effectLst/>
                          <a:latin typeface="Times New Roman"/>
                          <a:ea typeface="Calibri"/>
                          <a:cs typeface="Times New Roman"/>
                        </a:rPr>
                        <a:t>or</a:t>
                      </a:r>
                      <a:endParaRPr lang="en-GB" sz="1400">
                        <a:effectLst/>
                        <a:latin typeface="Calibri"/>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500"/>
                        </a:spcAft>
                      </a:pPr>
                      <a:r>
                        <a:rPr lang="en-GB" sz="1800">
                          <a:effectLst/>
                          <a:latin typeface="Times New Roman"/>
                          <a:ea typeface="Calibri"/>
                          <a:cs typeface="Times New Roman"/>
                        </a:rPr>
                        <a:t>Criminal legal aid</a:t>
                      </a:r>
                      <a:endParaRPr lang="en-GB" sz="1400">
                        <a:effectLst/>
                        <a:latin typeface="Calibri"/>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936">
                <a:tc>
                  <a:txBody>
                    <a:bodyPr/>
                    <a:lstStyle/>
                    <a:p>
                      <a:pPr algn="ctr">
                        <a:lnSpc>
                          <a:spcPct val="115000"/>
                        </a:lnSpc>
                        <a:spcBef>
                          <a:spcPts val="500"/>
                        </a:spcBef>
                        <a:spcAft>
                          <a:spcPts val="500"/>
                        </a:spcAft>
                      </a:pPr>
                      <a:r>
                        <a:rPr lang="en-GB" sz="1800">
                          <a:effectLst/>
                          <a:latin typeface="Times New Roman"/>
                          <a:ea typeface="Calibri"/>
                          <a:cs typeface="Times New Roman"/>
                        </a:rPr>
                        <a:t>No reliance on merits test</a:t>
                      </a:r>
                      <a:endParaRPr lang="en-GB" sz="1400">
                        <a:effectLst/>
                        <a:latin typeface="Calibri"/>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500"/>
                        </a:spcAft>
                      </a:pPr>
                      <a:endParaRPr lang="en-GB" sz="1800" dirty="0">
                        <a:effectLst/>
                        <a:latin typeface="Times New Roman"/>
                        <a:ea typeface="Calibri"/>
                        <a:cs typeface="Times New Roman"/>
                      </a:endParaRPr>
                    </a:p>
                    <a:p>
                      <a:pPr algn="ctr">
                        <a:lnSpc>
                          <a:spcPct val="115000"/>
                        </a:lnSpc>
                        <a:spcBef>
                          <a:spcPts val="500"/>
                        </a:spcBef>
                        <a:spcAft>
                          <a:spcPts val="500"/>
                        </a:spcAft>
                      </a:pPr>
                      <a:r>
                        <a:rPr lang="en-GB" sz="1800" dirty="0">
                          <a:effectLst/>
                          <a:latin typeface="Times New Roman"/>
                          <a:ea typeface="Calibri"/>
                          <a:cs typeface="Times New Roman"/>
                        </a:rPr>
                        <a:t> </a:t>
                      </a:r>
                      <a:endParaRPr lang="en-GB" sz="1400" dirty="0">
                        <a:effectLst/>
                        <a:latin typeface="Calibri"/>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500"/>
                        </a:spcAft>
                      </a:pPr>
                      <a:r>
                        <a:rPr lang="en-GB" sz="1800" dirty="0">
                          <a:effectLst/>
                          <a:latin typeface="Times New Roman"/>
                          <a:ea typeface="Calibri"/>
                          <a:cs typeface="Times New Roman"/>
                        </a:rPr>
                        <a:t>Significant reliance on merits test</a:t>
                      </a:r>
                      <a:endParaRPr lang="en-GB" sz="1400" dirty="0">
                        <a:effectLst/>
                        <a:latin typeface="Calibri"/>
                        <a:ea typeface="Calibri"/>
                        <a:cs typeface="Times New Roman"/>
                      </a:endParaRPr>
                    </a:p>
                  </a:txBody>
                  <a:tcPr marL="63429" marR="634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14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492896"/>
            <a:ext cx="1584176" cy="31683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815" y="3748151"/>
            <a:ext cx="15795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816" y="5013176"/>
            <a:ext cx="15795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814" y="3100388"/>
            <a:ext cx="15795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376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14</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sp>
        <p:nvSpPr>
          <p:cNvPr id="2" name="Content Placeholder 1"/>
          <p:cNvSpPr>
            <a:spLocks noGrp="1"/>
          </p:cNvSpPr>
          <p:nvPr>
            <p:ph idx="1"/>
          </p:nvPr>
        </p:nvSpPr>
        <p:spPr>
          <a:xfrm>
            <a:off x="755576" y="1916832"/>
            <a:ext cx="7666038" cy="3820037"/>
          </a:xfrm>
        </p:spPr>
        <p:txBody>
          <a:bodyPr>
            <a:normAutofit fontScale="92500" lnSpcReduction="10000"/>
          </a:bodyPr>
          <a:lstStyle/>
          <a:p>
            <a:pPr marL="0" indent="0" algn="just">
              <a:lnSpc>
                <a:spcPct val="150000"/>
              </a:lnSpc>
              <a:spcAft>
                <a:spcPts val="800"/>
              </a:spcAft>
              <a:buNone/>
            </a:pPr>
            <a:r>
              <a:rPr lang="en-GB" sz="2800" dirty="0">
                <a:latin typeface="Times New Roman"/>
                <a:ea typeface="Calibri"/>
                <a:cs typeface="Times New Roman"/>
              </a:rPr>
              <a:t>Amongst the organisational choices to be made are:</a:t>
            </a:r>
            <a:endParaRPr lang="en-GB" sz="2400" dirty="0">
              <a:latin typeface="Calibri"/>
              <a:ea typeface="Calibri"/>
              <a:cs typeface="Times New Roman"/>
            </a:endParaRPr>
          </a:p>
          <a:p>
            <a:pPr lvl="0" algn="just">
              <a:lnSpc>
                <a:spcPct val="115000"/>
              </a:lnSpc>
              <a:spcAft>
                <a:spcPts val="0"/>
              </a:spcAft>
              <a:buFont typeface="Symbol"/>
              <a:buChar char=""/>
            </a:pPr>
            <a:r>
              <a:rPr lang="en-GB" sz="2800" dirty="0">
                <a:latin typeface="Times New Roman"/>
                <a:ea typeface="Calibri"/>
                <a:cs typeface="Times New Roman"/>
              </a:rPr>
              <a:t>Access arrangements</a:t>
            </a:r>
            <a:endParaRPr lang="en-GB" sz="2400" dirty="0">
              <a:latin typeface="Calibri"/>
              <a:ea typeface="Calibri"/>
              <a:cs typeface="Times New Roman"/>
            </a:endParaRPr>
          </a:p>
          <a:p>
            <a:pPr lvl="0" algn="just">
              <a:lnSpc>
                <a:spcPct val="115000"/>
              </a:lnSpc>
              <a:spcAft>
                <a:spcPts val="0"/>
              </a:spcAft>
              <a:buFont typeface="Symbol"/>
              <a:buChar char=""/>
            </a:pPr>
            <a:r>
              <a:rPr lang="en-GB" sz="2800" dirty="0">
                <a:latin typeface="Times New Roman"/>
                <a:ea typeface="Calibri"/>
                <a:cs typeface="Times New Roman"/>
              </a:rPr>
              <a:t>Whether provision is to be through private practitioners or state-employed lawyers</a:t>
            </a:r>
            <a:endParaRPr lang="en-GB" sz="2400" dirty="0">
              <a:latin typeface="Calibri"/>
              <a:ea typeface="Calibri"/>
              <a:cs typeface="Times New Roman"/>
            </a:endParaRPr>
          </a:p>
          <a:p>
            <a:pPr lvl="0" algn="just">
              <a:lnSpc>
                <a:spcPct val="115000"/>
              </a:lnSpc>
              <a:spcAft>
                <a:spcPts val="0"/>
              </a:spcAft>
              <a:buFont typeface="Symbol"/>
              <a:buChar char=""/>
            </a:pPr>
            <a:r>
              <a:rPr lang="en-GB" sz="2800" dirty="0">
                <a:latin typeface="Times New Roman"/>
                <a:ea typeface="Calibri"/>
                <a:cs typeface="Times New Roman"/>
              </a:rPr>
              <a:t>Payment arrangements</a:t>
            </a:r>
            <a:endParaRPr lang="en-GB" sz="2400" dirty="0">
              <a:latin typeface="Calibri"/>
              <a:ea typeface="Calibri"/>
              <a:cs typeface="Times New Roman"/>
            </a:endParaRPr>
          </a:p>
          <a:p>
            <a:pPr lvl="0" algn="just">
              <a:lnSpc>
                <a:spcPct val="115000"/>
              </a:lnSpc>
              <a:spcAft>
                <a:spcPts val="0"/>
              </a:spcAft>
              <a:buFont typeface="Symbol"/>
              <a:buChar char=""/>
            </a:pPr>
            <a:r>
              <a:rPr lang="en-GB" sz="2800" dirty="0">
                <a:latin typeface="Times New Roman"/>
                <a:ea typeface="Calibri"/>
                <a:cs typeface="Times New Roman"/>
              </a:rPr>
              <a:t>The </a:t>
            </a:r>
            <a:r>
              <a:rPr lang="en-GB" sz="2800" dirty="0" smtClean="0">
                <a:latin typeface="Times New Roman"/>
                <a:ea typeface="Calibri"/>
                <a:cs typeface="Times New Roman"/>
              </a:rPr>
              <a:t>detail of </a:t>
            </a:r>
            <a:r>
              <a:rPr lang="en-GB" sz="2800" dirty="0">
                <a:latin typeface="Times New Roman"/>
                <a:ea typeface="Calibri"/>
                <a:cs typeface="Times New Roman"/>
              </a:rPr>
              <a:t>scope restrictions, </a:t>
            </a:r>
            <a:endParaRPr lang="en-GB" sz="2800" dirty="0" smtClean="0">
              <a:latin typeface="Times New Roman"/>
              <a:ea typeface="Calibri"/>
              <a:cs typeface="Times New Roman"/>
            </a:endParaRPr>
          </a:p>
          <a:p>
            <a:pPr lvl="0" algn="just">
              <a:lnSpc>
                <a:spcPct val="115000"/>
              </a:lnSpc>
              <a:spcAft>
                <a:spcPts val="0"/>
              </a:spcAft>
              <a:buFont typeface="Symbol"/>
              <a:buChar char=""/>
            </a:pPr>
            <a:r>
              <a:rPr lang="en-GB" sz="2800" dirty="0" smtClean="0">
                <a:latin typeface="Times New Roman"/>
                <a:ea typeface="Calibri"/>
                <a:cs typeface="Times New Roman"/>
              </a:rPr>
              <a:t>The </a:t>
            </a:r>
            <a:r>
              <a:rPr lang="en-GB" sz="2800" dirty="0">
                <a:latin typeface="Times New Roman"/>
                <a:ea typeface="Calibri"/>
                <a:cs typeface="Times New Roman"/>
              </a:rPr>
              <a:t>details of the </a:t>
            </a:r>
            <a:r>
              <a:rPr lang="en-GB" sz="2800" dirty="0" smtClean="0">
                <a:latin typeface="Times New Roman"/>
                <a:ea typeface="Calibri"/>
                <a:cs typeface="Times New Roman"/>
              </a:rPr>
              <a:t>merits </a:t>
            </a:r>
            <a:r>
              <a:rPr lang="en-GB" sz="2800" dirty="0">
                <a:latin typeface="Times New Roman"/>
                <a:ea typeface="Calibri"/>
                <a:cs typeface="Times New Roman"/>
              </a:rPr>
              <a:t>test</a:t>
            </a:r>
            <a:endParaRPr lang="en-GB" sz="2400" dirty="0">
              <a:latin typeface="Calibri"/>
              <a:ea typeface="Calibri"/>
              <a:cs typeface="Times New Roman"/>
            </a:endParaRPr>
          </a:p>
          <a:p>
            <a:r>
              <a:rPr lang="en-GB" sz="2800" dirty="0">
                <a:latin typeface="Times New Roman"/>
                <a:ea typeface="Calibri"/>
              </a:rPr>
              <a:t>Financial eligibility details</a:t>
            </a:r>
            <a:endParaRPr lang="en-GB" dirty="0"/>
          </a:p>
        </p:txBody>
      </p:sp>
    </p:spTree>
    <p:extLst>
      <p:ext uri="{BB962C8B-B14F-4D97-AF65-F5344CB8AC3E}">
        <p14:creationId xmlns:p14="http://schemas.microsoft.com/office/powerpoint/2010/main" val="1394276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15</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sp>
        <p:nvSpPr>
          <p:cNvPr id="2" name="Content Placeholder 1"/>
          <p:cNvSpPr>
            <a:spLocks noGrp="1"/>
          </p:cNvSpPr>
          <p:nvPr>
            <p:ph idx="1"/>
          </p:nvPr>
        </p:nvSpPr>
        <p:spPr>
          <a:xfrm>
            <a:off x="899592" y="1916832"/>
            <a:ext cx="7666038" cy="3820037"/>
          </a:xfrm>
        </p:spPr>
        <p:txBody>
          <a:bodyPr>
            <a:normAutofit lnSpcReduction="10000"/>
          </a:bodyPr>
          <a:lstStyle/>
          <a:p>
            <a:pPr lvl="1" algn="just">
              <a:lnSpc>
                <a:spcPct val="115000"/>
              </a:lnSpc>
              <a:spcAft>
                <a:spcPts val="200"/>
              </a:spcAft>
              <a:buFont typeface="Symbol"/>
              <a:buChar char=""/>
            </a:pPr>
            <a:r>
              <a:rPr lang="en-GB" sz="2400" dirty="0" smtClean="0">
                <a:latin typeface="Times New Roman"/>
                <a:ea typeface="Calibri"/>
                <a:cs typeface="Times New Roman"/>
              </a:rPr>
              <a:t>External </a:t>
            </a:r>
            <a:r>
              <a:rPr lang="en-GB" sz="2400" dirty="0">
                <a:latin typeface="Times New Roman"/>
                <a:ea typeface="Calibri"/>
                <a:cs typeface="Times New Roman"/>
              </a:rPr>
              <a:t>to the justice system</a:t>
            </a:r>
            <a:endParaRPr lang="en-GB" sz="2000" dirty="0">
              <a:latin typeface="Calibri"/>
              <a:ea typeface="Calibri"/>
              <a:cs typeface="Times New Roman"/>
            </a:endParaRPr>
          </a:p>
          <a:p>
            <a:pPr lvl="3" algn="just">
              <a:lnSpc>
                <a:spcPct val="115000"/>
              </a:lnSpc>
              <a:spcAft>
                <a:spcPts val="200"/>
              </a:spcAft>
              <a:buFont typeface="Courier New"/>
              <a:buChar char="o"/>
            </a:pPr>
            <a:r>
              <a:rPr lang="en-GB" dirty="0">
                <a:latin typeface="Times New Roman"/>
                <a:ea typeface="Calibri"/>
                <a:cs typeface="Times New Roman"/>
              </a:rPr>
              <a:t>Poverty levels</a:t>
            </a:r>
            <a:endParaRPr lang="en-GB" sz="1400" dirty="0">
              <a:latin typeface="Calibri"/>
              <a:ea typeface="Calibri"/>
              <a:cs typeface="Times New Roman"/>
            </a:endParaRPr>
          </a:p>
          <a:p>
            <a:pPr lvl="3" algn="just">
              <a:lnSpc>
                <a:spcPct val="115000"/>
              </a:lnSpc>
              <a:spcAft>
                <a:spcPts val="200"/>
              </a:spcAft>
              <a:buFont typeface="Courier New"/>
              <a:buChar char="o"/>
            </a:pPr>
            <a:r>
              <a:rPr lang="en-GB" dirty="0" smtClean="0">
                <a:latin typeface="Times New Roman"/>
                <a:ea typeface="Calibri"/>
                <a:cs typeface="Times New Roman"/>
              </a:rPr>
              <a:t>Public </a:t>
            </a:r>
            <a:r>
              <a:rPr lang="en-GB" dirty="0">
                <a:latin typeface="Times New Roman"/>
                <a:ea typeface="Calibri"/>
                <a:cs typeface="Times New Roman"/>
              </a:rPr>
              <a:t>‘litigiousness’ </a:t>
            </a:r>
            <a:endParaRPr lang="en-GB" sz="1400" dirty="0">
              <a:latin typeface="Calibri"/>
              <a:ea typeface="Calibri"/>
              <a:cs typeface="Times New Roman"/>
            </a:endParaRPr>
          </a:p>
          <a:p>
            <a:pPr lvl="3" algn="just">
              <a:lnSpc>
                <a:spcPct val="115000"/>
              </a:lnSpc>
              <a:spcAft>
                <a:spcPts val="200"/>
              </a:spcAft>
              <a:buFont typeface="Courier New"/>
              <a:buChar char="o"/>
            </a:pPr>
            <a:r>
              <a:rPr lang="en-GB" dirty="0" smtClean="0">
                <a:latin typeface="Times New Roman"/>
                <a:ea typeface="Calibri"/>
                <a:cs typeface="Times New Roman"/>
              </a:rPr>
              <a:t>Availability </a:t>
            </a:r>
            <a:r>
              <a:rPr lang="en-GB" dirty="0">
                <a:latin typeface="Times New Roman"/>
                <a:ea typeface="Calibri"/>
                <a:cs typeface="Times New Roman"/>
              </a:rPr>
              <a:t>of other sources of funding for advice or litigation (e.g. insurance) </a:t>
            </a:r>
            <a:endParaRPr lang="en-GB" sz="1400" dirty="0">
              <a:latin typeface="Calibri"/>
              <a:ea typeface="Calibri"/>
              <a:cs typeface="Times New Roman"/>
            </a:endParaRPr>
          </a:p>
          <a:p>
            <a:pPr lvl="3" algn="just">
              <a:lnSpc>
                <a:spcPct val="115000"/>
              </a:lnSpc>
              <a:spcAft>
                <a:spcPts val="200"/>
              </a:spcAft>
              <a:buFont typeface="Courier New"/>
              <a:buChar char="o"/>
            </a:pPr>
            <a:r>
              <a:rPr lang="en-GB" dirty="0">
                <a:latin typeface="Times New Roman"/>
                <a:ea typeface="Calibri"/>
                <a:cs typeface="Times New Roman"/>
              </a:rPr>
              <a:t>Affordability of private lawyers</a:t>
            </a:r>
            <a:endParaRPr lang="en-GB" sz="1400" dirty="0">
              <a:latin typeface="Calibri"/>
              <a:ea typeface="Calibri"/>
              <a:cs typeface="Times New Roman"/>
            </a:endParaRPr>
          </a:p>
          <a:p>
            <a:pPr lvl="1" algn="just">
              <a:lnSpc>
                <a:spcPct val="115000"/>
              </a:lnSpc>
              <a:spcAft>
                <a:spcPts val="200"/>
              </a:spcAft>
              <a:buFont typeface="Symbol"/>
              <a:buChar char=""/>
            </a:pPr>
            <a:r>
              <a:rPr lang="en-GB" sz="2400" dirty="0">
                <a:latin typeface="Times New Roman"/>
                <a:ea typeface="Calibri"/>
                <a:cs typeface="Times New Roman"/>
              </a:rPr>
              <a:t>Within the justice sphere </a:t>
            </a:r>
            <a:endParaRPr lang="en-GB" sz="2000" dirty="0">
              <a:latin typeface="Calibri"/>
              <a:ea typeface="Calibri"/>
              <a:cs typeface="Times New Roman"/>
            </a:endParaRPr>
          </a:p>
          <a:p>
            <a:pPr lvl="3" algn="just">
              <a:lnSpc>
                <a:spcPct val="115000"/>
              </a:lnSpc>
              <a:spcAft>
                <a:spcPts val="200"/>
              </a:spcAft>
              <a:buFont typeface="Courier New"/>
              <a:buChar char="o"/>
            </a:pPr>
            <a:r>
              <a:rPr lang="en-GB" dirty="0">
                <a:latin typeface="Times New Roman"/>
                <a:ea typeface="Calibri"/>
                <a:cs typeface="Times New Roman"/>
              </a:rPr>
              <a:t>Access to justice budget</a:t>
            </a:r>
            <a:endParaRPr lang="en-GB" sz="1400" dirty="0">
              <a:latin typeface="Calibri"/>
              <a:ea typeface="Calibri"/>
              <a:cs typeface="Times New Roman"/>
            </a:endParaRPr>
          </a:p>
          <a:p>
            <a:pPr lvl="3" algn="just">
              <a:lnSpc>
                <a:spcPct val="115000"/>
              </a:lnSpc>
              <a:spcAft>
                <a:spcPts val="200"/>
              </a:spcAft>
              <a:buFont typeface="Courier New"/>
              <a:buChar char="o"/>
            </a:pPr>
            <a:r>
              <a:rPr lang="en-GB" dirty="0">
                <a:latin typeface="Times New Roman"/>
                <a:ea typeface="Calibri"/>
                <a:cs typeface="Times New Roman"/>
              </a:rPr>
              <a:t>Diversion of cases to non-court resolution mechanisms</a:t>
            </a:r>
            <a:endParaRPr lang="en-GB" sz="1400" dirty="0">
              <a:latin typeface="Calibri"/>
              <a:ea typeface="Calibri"/>
              <a:cs typeface="Times New Roman"/>
            </a:endParaRPr>
          </a:p>
          <a:p>
            <a:pPr lvl="3" algn="just">
              <a:lnSpc>
                <a:spcPct val="115000"/>
              </a:lnSpc>
              <a:spcAft>
                <a:spcPts val="200"/>
              </a:spcAft>
              <a:buFont typeface="Courier New"/>
              <a:buChar char="o"/>
            </a:pPr>
            <a:r>
              <a:rPr lang="en-GB" dirty="0">
                <a:latin typeface="Times New Roman"/>
                <a:ea typeface="Calibri"/>
                <a:cs typeface="Times New Roman"/>
              </a:rPr>
              <a:t>Level of assistance for litigants from court during hearings</a:t>
            </a:r>
            <a:endParaRPr lang="en-GB" sz="1400" dirty="0">
              <a:latin typeface="Calibri"/>
              <a:ea typeface="Calibri"/>
              <a:cs typeface="Times New Roman"/>
            </a:endParaRPr>
          </a:p>
          <a:p>
            <a:pPr lvl="3" algn="just">
              <a:lnSpc>
                <a:spcPct val="115000"/>
              </a:lnSpc>
              <a:spcAft>
                <a:spcPts val="200"/>
              </a:spcAft>
              <a:buFont typeface="Courier New"/>
              <a:buChar char="o"/>
            </a:pPr>
            <a:r>
              <a:rPr lang="en-GB" dirty="0">
                <a:latin typeface="Times New Roman"/>
                <a:ea typeface="Calibri"/>
                <a:cs typeface="Times New Roman"/>
              </a:rPr>
              <a:t>Complexity of laws</a:t>
            </a:r>
            <a:endParaRPr lang="en-GB" sz="1400" dirty="0">
              <a:latin typeface="Calibri"/>
              <a:ea typeface="Calibri"/>
              <a:cs typeface="Times New Roman"/>
            </a:endParaRPr>
          </a:p>
          <a:p>
            <a:pPr lvl="3" algn="just">
              <a:lnSpc>
                <a:spcPct val="115000"/>
              </a:lnSpc>
              <a:spcAft>
                <a:spcPts val="200"/>
              </a:spcAft>
              <a:buFont typeface="Courier New"/>
              <a:buChar char="o"/>
            </a:pPr>
            <a:r>
              <a:rPr lang="en-GB" dirty="0" smtClean="0">
                <a:latin typeface="Times New Roman"/>
                <a:ea typeface="Calibri"/>
                <a:cs typeface="Times New Roman"/>
              </a:rPr>
              <a:t>Nature </a:t>
            </a:r>
            <a:r>
              <a:rPr lang="en-GB" dirty="0">
                <a:latin typeface="Times New Roman"/>
                <a:ea typeface="Calibri"/>
                <a:cs typeface="Times New Roman"/>
              </a:rPr>
              <a:t>of </a:t>
            </a:r>
            <a:r>
              <a:rPr lang="en-GB" dirty="0" smtClean="0">
                <a:latin typeface="Times New Roman"/>
                <a:ea typeface="Calibri"/>
                <a:cs typeface="Times New Roman"/>
              </a:rPr>
              <a:t>hearings</a:t>
            </a:r>
            <a:endParaRPr lang="en-GB" dirty="0"/>
          </a:p>
        </p:txBody>
      </p:sp>
    </p:spTree>
    <p:extLst>
      <p:ext uri="{BB962C8B-B14F-4D97-AF65-F5344CB8AC3E}">
        <p14:creationId xmlns:p14="http://schemas.microsoft.com/office/powerpoint/2010/main" val="1460242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16</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pic>
        <p:nvPicPr>
          <p:cNvPr id="4100"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40768"/>
            <a:ext cx="8352928" cy="355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449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Thank you</a:t>
            </a:r>
            <a:endParaRPr lang="en-GB" dirty="0"/>
          </a:p>
        </p:txBody>
      </p:sp>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17</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spTree>
    <p:extLst>
      <p:ext uri="{BB962C8B-B14F-4D97-AF65-F5344CB8AC3E}">
        <p14:creationId xmlns:p14="http://schemas.microsoft.com/office/powerpoint/2010/main" val="1679917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2</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sp>
        <p:nvSpPr>
          <p:cNvPr id="7" name="TextBox 6"/>
          <p:cNvSpPr txBox="1"/>
          <p:nvPr/>
        </p:nvSpPr>
        <p:spPr>
          <a:xfrm>
            <a:off x="1547664" y="2564904"/>
            <a:ext cx="5976664" cy="1938992"/>
          </a:xfrm>
          <a:prstGeom prst="rect">
            <a:avLst/>
          </a:prstGeom>
          <a:noFill/>
        </p:spPr>
        <p:txBody>
          <a:bodyPr wrap="square" rtlCol="0">
            <a:spAutoFit/>
          </a:bodyPr>
          <a:lstStyle/>
          <a:p>
            <a:r>
              <a:rPr lang="en-GB" sz="2400" dirty="0" smtClean="0">
                <a:solidFill>
                  <a:schemeClr val="tx2">
                    <a:lumMod val="75000"/>
                  </a:schemeClr>
                </a:solidFill>
              </a:rPr>
              <a:t>Is there a better way to arrange the machinery of legal aid</a:t>
            </a:r>
            <a:r>
              <a:rPr lang="en-GB" sz="2400" dirty="0" smtClean="0">
                <a:solidFill>
                  <a:schemeClr val="tx2">
                    <a:lumMod val="75000"/>
                  </a:schemeClr>
                </a:solidFill>
              </a:rPr>
              <a:t>?</a:t>
            </a:r>
          </a:p>
          <a:p>
            <a:endParaRPr lang="en-GB" sz="2400" dirty="0" smtClean="0">
              <a:solidFill>
                <a:schemeClr val="tx2">
                  <a:lumMod val="75000"/>
                </a:schemeClr>
              </a:solidFill>
            </a:endParaRPr>
          </a:p>
          <a:p>
            <a:endParaRPr lang="en-GB" sz="2400" dirty="0">
              <a:solidFill>
                <a:schemeClr val="tx2">
                  <a:lumMod val="75000"/>
                </a:schemeClr>
              </a:solidFill>
            </a:endParaRPr>
          </a:p>
          <a:p>
            <a:r>
              <a:rPr lang="en-GB" sz="2400" dirty="0" smtClean="0">
                <a:solidFill>
                  <a:schemeClr val="tx2">
                    <a:lumMod val="75000"/>
                  </a:schemeClr>
                </a:solidFill>
              </a:rPr>
              <a:t>Is there a best way?</a:t>
            </a:r>
            <a:endParaRPr lang="en-GB" sz="2400" dirty="0">
              <a:solidFill>
                <a:schemeClr val="tx2">
                  <a:lumMod val="75000"/>
                </a:schemeClr>
              </a:solidFill>
            </a:endParaRPr>
          </a:p>
        </p:txBody>
      </p:sp>
    </p:spTree>
    <p:extLst>
      <p:ext uri="{BB962C8B-B14F-4D97-AF65-F5344CB8AC3E}">
        <p14:creationId xmlns:p14="http://schemas.microsoft.com/office/powerpoint/2010/main" val="159080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3</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988840"/>
            <a:ext cx="7108552" cy="319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44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4</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1493682927"/>
              </p:ext>
            </p:extLst>
          </p:nvPr>
        </p:nvGraphicFramePr>
        <p:xfrm>
          <a:off x="755576" y="1772816"/>
          <a:ext cx="7666038" cy="3821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Connector 10"/>
          <p:cNvCxnSpPr/>
          <p:nvPr/>
        </p:nvCxnSpPr>
        <p:spPr>
          <a:xfrm flipV="1">
            <a:off x="2339752" y="3861048"/>
            <a:ext cx="720080" cy="93610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07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5</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5856" y="2420888"/>
            <a:ext cx="3744416" cy="318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55776" y="620687"/>
            <a:ext cx="5544616" cy="1384995"/>
          </a:xfrm>
          <a:prstGeom prst="rect">
            <a:avLst/>
          </a:prstGeom>
          <a:noFill/>
        </p:spPr>
        <p:txBody>
          <a:bodyPr wrap="square" rtlCol="0">
            <a:spAutoFit/>
          </a:bodyPr>
          <a:lstStyle/>
          <a:p>
            <a:pPr algn="ctr"/>
            <a:r>
              <a:rPr lang="en-GB" sz="2800" dirty="0" smtClean="0">
                <a:latin typeface="Times New Roman" panose="02020603050405020304" pitchFamily="18" charset="0"/>
                <a:cs typeface="Times New Roman" panose="02020603050405020304" pitchFamily="18" charset="0"/>
              </a:rPr>
              <a:t>The machinery of legal aid in the Nordic countries, the UK and the Republic of Ireland</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75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6</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511" t="337" r="10193" b="917"/>
          <a:stretch/>
        </p:blipFill>
        <p:spPr bwMode="auto">
          <a:xfrm>
            <a:off x="4788024" y="2060848"/>
            <a:ext cx="3728852" cy="33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844824"/>
            <a:ext cx="2736304" cy="379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69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7</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55187842"/>
              </p:ext>
            </p:extLst>
          </p:nvPr>
        </p:nvGraphicFramePr>
        <p:xfrm>
          <a:off x="611560" y="1412776"/>
          <a:ext cx="7920880" cy="4521200"/>
        </p:xfrm>
        <a:graphic>
          <a:graphicData uri="http://schemas.openxmlformats.org/drawingml/2006/table">
            <a:tbl>
              <a:tblPr firstRow="1" bandRow="1">
                <a:tableStyleId>{5C22544A-7EE6-4342-B048-85BDC9FD1C3A}</a:tableStyleId>
              </a:tblPr>
              <a:tblGrid>
                <a:gridCol w="1944216"/>
                <a:gridCol w="3024336"/>
                <a:gridCol w="2952328"/>
              </a:tblGrid>
              <a:tr h="370840">
                <a:tc>
                  <a:txBody>
                    <a:bodyPr/>
                    <a:lstStyle/>
                    <a:p>
                      <a:pPr algn="ctr"/>
                      <a:endParaRPr lang="en-GB" sz="16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GB" sz="1600" dirty="0" smtClean="0"/>
                        <a:t>Finland</a:t>
                      </a:r>
                      <a:endParaRPr lang="en-GB" sz="1600" dirty="0"/>
                    </a:p>
                  </a:txBody>
                  <a:tcPr anchor="ctr"/>
                </a:tc>
                <a:tc>
                  <a:txBody>
                    <a:bodyPr/>
                    <a:lstStyle/>
                    <a:p>
                      <a:pPr algn="ctr"/>
                      <a:r>
                        <a:rPr lang="en-GB" sz="1600" dirty="0" smtClean="0"/>
                        <a:t>Sweden</a:t>
                      </a:r>
                      <a:endParaRPr lang="en-GB" sz="1600" dirty="0"/>
                    </a:p>
                  </a:txBody>
                  <a:tcPr anchor="ctr"/>
                </a:tc>
              </a:tr>
              <a:tr h="370840">
                <a:tc>
                  <a:txBody>
                    <a:bodyPr/>
                    <a:lstStyle/>
                    <a:p>
                      <a:pPr algn="ctr"/>
                      <a:r>
                        <a:rPr lang="en-GB" sz="1600" dirty="0" smtClean="0"/>
                        <a:t>% eligibility</a:t>
                      </a:r>
                      <a:endParaRPr lang="en-GB" sz="1600" dirty="0"/>
                    </a:p>
                  </a:txBody>
                  <a:tcPr anchor="ctr"/>
                </a:tc>
                <a:tc>
                  <a:txBody>
                    <a:bodyPr/>
                    <a:lstStyle/>
                    <a:p>
                      <a:pPr algn="ctr"/>
                      <a:r>
                        <a:rPr lang="en-GB" sz="1600" dirty="0" smtClean="0"/>
                        <a:t>75%</a:t>
                      </a:r>
                      <a:endParaRPr lang="en-GB" sz="1600" dirty="0"/>
                    </a:p>
                  </a:txBody>
                  <a:tcPr anchor="ctr"/>
                </a:tc>
                <a:tc>
                  <a:txBody>
                    <a:bodyPr/>
                    <a:lstStyle/>
                    <a:p>
                      <a:pPr algn="ctr"/>
                      <a:r>
                        <a:rPr lang="en-GB" sz="1600" dirty="0" smtClean="0"/>
                        <a:t>43%</a:t>
                      </a:r>
                      <a:endParaRPr lang="en-GB" sz="1600" dirty="0"/>
                    </a:p>
                  </a:txBody>
                  <a:tcPr anchor="ctr"/>
                </a:tc>
              </a:tr>
              <a:tr h="370840">
                <a:tc>
                  <a:txBody>
                    <a:bodyPr/>
                    <a:lstStyle/>
                    <a:p>
                      <a:pPr algn="ctr"/>
                      <a:r>
                        <a:rPr lang="en-GB" sz="1600" dirty="0" smtClean="0"/>
                        <a:t>Contributions</a:t>
                      </a:r>
                      <a:endParaRPr lang="en-GB" sz="1600" dirty="0"/>
                    </a:p>
                  </a:txBody>
                  <a:tcPr anchor="ctr"/>
                </a:tc>
                <a:tc>
                  <a:txBody>
                    <a:bodyPr/>
                    <a:lstStyle/>
                    <a:p>
                      <a:pPr algn="ctr"/>
                      <a:r>
                        <a:rPr lang="en-GB" sz="1600" dirty="0" smtClean="0"/>
                        <a:t>0 - 100%</a:t>
                      </a:r>
                      <a:endParaRPr lang="en-GB" sz="1600" dirty="0"/>
                    </a:p>
                  </a:txBody>
                  <a:tcPr anchor="ctr"/>
                </a:tc>
                <a:tc>
                  <a:txBody>
                    <a:bodyPr/>
                    <a:lstStyle/>
                    <a:p>
                      <a:pPr algn="ctr"/>
                      <a:r>
                        <a:rPr lang="en-GB" sz="1600" dirty="0" smtClean="0"/>
                        <a:t>All pay at least 60€ for mandatory advice, then 2 – 40%</a:t>
                      </a:r>
                      <a:endParaRPr lang="en-GB" sz="1600" dirty="0"/>
                    </a:p>
                  </a:txBody>
                  <a:tcPr anchor="ctr"/>
                </a:tc>
              </a:tr>
              <a:tr h="370840">
                <a:tc>
                  <a:txBody>
                    <a:bodyPr/>
                    <a:lstStyle/>
                    <a:p>
                      <a:pPr algn="ctr"/>
                      <a:r>
                        <a:rPr lang="en-GB" sz="1600" dirty="0" smtClean="0"/>
                        <a:t>Legal expenses insurance</a:t>
                      </a:r>
                      <a:endParaRPr lang="en-GB" sz="1600" dirty="0"/>
                    </a:p>
                  </a:txBody>
                  <a:tcPr anchor="ctr"/>
                </a:tc>
                <a:tc>
                  <a:txBody>
                    <a:bodyPr/>
                    <a:lstStyle/>
                    <a:p>
                      <a:pPr algn="ctr"/>
                      <a:r>
                        <a:rPr lang="en-GB" sz="1600" dirty="0" smtClean="0"/>
                        <a:t>Can’t get legal aid if have insurance which covers case, but LA may cover insurance excess and work needed beyond the limit of the insurance</a:t>
                      </a:r>
                      <a:endParaRPr lang="en-GB" sz="1600" dirty="0"/>
                    </a:p>
                  </a:txBody>
                  <a:tcPr anchor="ctr"/>
                </a:tc>
                <a:tc>
                  <a:txBody>
                    <a:bodyPr/>
                    <a:lstStyle/>
                    <a:p>
                      <a:pPr algn="ctr"/>
                      <a:r>
                        <a:rPr lang="en-GB" sz="1600" dirty="0" smtClean="0"/>
                        <a:t>Can’t get legal aid</a:t>
                      </a:r>
                      <a:r>
                        <a:rPr lang="en-GB" sz="1600" baseline="0" dirty="0" smtClean="0"/>
                        <a:t> if have or ought to have had insurance which covers the case</a:t>
                      </a:r>
                      <a:endParaRPr lang="en-GB" sz="1600" dirty="0"/>
                    </a:p>
                  </a:txBody>
                  <a:tcPr anchor="ctr"/>
                </a:tc>
              </a:tr>
              <a:tr h="370840">
                <a:tc>
                  <a:txBody>
                    <a:bodyPr/>
                    <a:lstStyle/>
                    <a:p>
                      <a:pPr algn="ctr"/>
                      <a:r>
                        <a:rPr lang="en-GB" sz="1600" dirty="0" smtClean="0"/>
                        <a:t>Public defender</a:t>
                      </a:r>
                      <a:r>
                        <a:rPr lang="en-GB" sz="1600" baseline="0" dirty="0" smtClean="0"/>
                        <a:t> or criminal legal aid?</a:t>
                      </a:r>
                      <a:endParaRPr lang="en-GB" sz="1600" dirty="0"/>
                    </a:p>
                  </a:txBody>
                  <a:tcPr anchor="ctr"/>
                </a:tc>
                <a:tc>
                  <a:txBody>
                    <a:bodyPr/>
                    <a:lstStyle/>
                    <a:p>
                      <a:pPr algn="ctr"/>
                      <a:r>
                        <a:rPr lang="en-GB" sz="1600" dirty="0" smtClean="0"/>
                        <a:t>Both </a:t>
                      </a:r>
                      <a:endParaRPr lang="en-GB" sz="1600" dirty="0"/>
                    </a:p>
                  </a:txBody>
                  <a:tcPr anchor="ctr"/>
                </a:tc>
                <a:tc>
                  <a:txBody>
                    <a:bodyPr/>
                    <a:lstStyle/>
                    <a:p>
                      <a:pPr algn="ctr"/>
                      <a:r>
                        <a:rPr lang="en-GB" sz="1600" dirty="0" smtClean="0"/>
                        <a:t>Public defender</a:t>
                      </a:r>
                      <a:endParaRPr lang="en-GB" sz="1600" dirty="0"/>
                    </a:p>
                  </a:txBody>
                  <a:tcPr anchor="ctr"/>
                </a:tc>
              </a:tr>
              <a:tr h="370840">
                <a:tc>
                  <a:txBody>
                    <a:bodyPr/>
                    <a:lstStyle/>
                    <a:p>
                      <a:pPr algn="ctr"/>
                      <a:r>
                        <a:rPr lang="en-GB" sz="1600" dirty="0" smtClean="0"/>
                        <a:t>Legal aid delivery</a:t>
                      </a:r>
                      <a:endParaRPr lang="en-GB" sz="1600" dirty="0"/>
                    </a:p>
                  </a:txBody>
                  <a:tcPr anchor="ctr"/>
                </a:tc>
                <a:tc>
                  <a:txBody>
                    <a:bodyPr/>
                    <a:lstStyle/>
                    <a:p>
                      <a:pPr algn="ctr"/>
                      <a:r>
                        <a:rPr lang="en-GB" sz="1600" dirty="0" smtClean="0"/>
                        <a:t>State Legal Aid Offices for all advice and over 60% of all matters.  Private lawyers </a:t>
                      </a:r>
                      <a:r>
                        <a:rPr lang="en-GB" sz="1600" baseline="0" dirty="0" smtClean="0"/>
                        <a:t>can undertake court cases or matters where there is a conflict</a:t>
                      </a:r>
                      <a:endParaRPr lang="en-GB" sz="1600" dirty="0"/>
                    </a:p>
                  </a:txBody>
                  <a:tcPr anchor="ctr"/>
                </a:tc>
                <a:tc>
                  <a:txBody>
                    <a:bodyPr/>
                    <a:lstStyle/>
                    <a:p>
                      <a:pPr algn="ctr"/>
                      <a:r>
                        <a:rPr lang="en-GB" sz="1600" dirty="0" smtClean="0"/>
                        <a:t>Private lawyers and non-lawyers</a:t>
                      </a:r>
                      <a:endParaRPr lang="en-GB" sz="1600" dirty="0"/>
                    </a:p>
                  </a:txBody>
                  <a:tcPr anchor="ctr"/>
                </a:tc>
              </a:tr>
            </a:tbl>
          </a:graphicData>
        </a:graphic>
      </p:graphicFrame>
    </p:spTree>
    <p:extLst>
      <p:ext uri="{BB962C8B-B14F-4D97-AF65-F5344CB8AC3E}">
        <p14:creationId xmlns:p14="http://schemas.microsoft.com/office/powerpoint/2010/main" val="182048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14435004"/>
              </p:ext>
            </p:extLst>
          </p:nvPr>
        </p:nvGraphicFramePr>
        <p:xfrm>
          <a:off x="539552" y="1340768"/>
          <a:ext cx="8064896" cy="4619239"/>
        </p:xfrm>
        <a:graphic>
          <a:graphicData uri="http://schemas.openxmlformats.org/drawingml/2006/table">
            <a:tbl>
              <a:tblPr firstRow="1" bandRow="1">
                <a:tableStyleId>{5C22544A-7EE6-4342-B048-85BDC9FD1C3A}</a:tableStyleId>
              </a:tblPr>
              <a:tblGrid>
                <a:gridCol w="1644013"/>
                <a:gridCol w="2892491"/>
                <a:gridCol w="3528392"/>
              </a:tblGrid>
              <a:tr h="390525">
                <a:tc>
                  <a:txBody>
                    <a:bodyPr/>
                    <a:lstStyle/>
                    <a:p>
                      <a:pPr algn="ctr"/>
                      <a:endParaRPr lang="en-GB" sz="16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GB" sz="1600" dirty="0" smtClean="0"/>
                        <a:t>Finland</a:t>
                      </a:r>
                      <a:endParaRPr lang="en-GB" sz="1600" dirty="0"/>
                    </a:p>
                  </a:txBody>
                  <a:tcPr anchor="ctr"/>
                </a:tc>
                <a:tc>
                  <a:txBody>
                    <a:bodyPr/>
                    <a:lstStyle/>
                    <a:p>
                      <a:pPr algn="ctr"/>
                      <a:r>
                        <a:rPr lang="en-GB" sz="1600" dirty="0" smtClean="0"/>
                        <a:t>Sweden</a:t>
                      </a:r>
                      <a:endParaRPr lang="en-GB" sz="1600" dirty="0"/>
                    </a:p>
                  </a:txBody>
                  <a:tcPr anchor="ctr"/>
                </a:tc>
              </a:tr>
              <a:tr h="609860">
                <a:tc>
                  <a:txBody>
                    <a:bodyPr/>
                    <a:lstStyle/>
                    <a:p>
                      <a:pPr algn="ctr"/>
                      <a:r>
                        <a:rPr lang="en-GB" sz="1600" dirty="0" smtClean="0"/>
                        <a:t>Decisions</a:t>
                      </a:r>
                      <a:r>
                        <a:rPr lang="en-GB" sz="1600" baseline="0" dirty="0" smtClean="0"/>
                        <a:t>-makers</a:t>
                      </a:r>
                      <a:endParaRPr lang="en-GB" sz="1600" dirty="0"/>
                    </a:p>
                  </a:txBody>
                  <a:tcPr anchor="ctr"/>
                </a:tc>
                <a:tc>
                  <a:txBody>
                    <a:bodyPr/>
                    <a:lstStyle/>
                    <a:p>
                      <a:pPr algn="ctr"/>
                      <a:r>
                        <a:rPr lang="en-GB" sz="1600" dirty="0" smtClean="0"/>
                        <a:t>Legal Aid Offices</a:t>
                      </a:r>
                      <a:endParaRPr lang="en-GB" sz="1600" dirty="0"/>
                    </a:p>
                  </a:txBody>
                  <a:tcPr anchor="ctr"/>
                </a:tc>
                <a:tc>
                  <a:txBody>
                    <a:bodyPr/>
                    <a:lstStyle/>
                    <a:p>
                      <a:pPr algn="ctr"/>
                      <a:r>
                        <a:rPr lang="en-GB" sz="1600" dirty="0" smtClean="0"/>
                        <a:t>Mostly courts; some decisions by Legal Aid Authority (government department)</a:t>
                      </a:r>
                      <a:endParaRPr lang="en-GB" sz="1600" dirty="0"/>
                    </a:p>
                  </a:txBody>
                  <a:tcPr anchor="ctr"/>
                </a:tc>
              </a:tr>
              <a:tr h="866643">
                <a:tc>
                  <a:txBody>
                    <a:bodyPr/>
                    <a:lstStyle/>
                    <a:p>
                      <a:pPr algn="ctr"/>
                      <a:r>
                        <a:rPr lang="en-GB" sz="1600" dirty="0" smtClean="0"/>
                        <a:t>Scope</a:t>
                      </a:r>
                      <a:endParaRPr lang="en-GB" sz="1600" dirty="0"/>
                    </a:p>
                  </a:txBody>
                  <a:tcPr anchor="ctr"/>
                </a:tc>
                <a:tc>
                  <a:txBody>
                    <a:bodyPr/>
                    <a:lstStyle/>
                    <a:p>
                      <a:pPr algn="ctr"/>
                      <a:r>
                        <a:rPr lang="en-GB" sz="1600" dirty="0" smtClean="0"/>
                        <a:t>Almost unlimited</a:t>
                      </a:r>
                      <a:endParaRPr lang="en-GB" sz="1600" dirty="0"/>
                    </a:p>
                  </a:txBody>
                  <a:tcPr anchor="ctr"/>
                </a:tc>
                <a:tc>
                  <a:txBody>
                    <a:bodyPr/>
                    <a:lstStyle/>
                    <a:p>
                      <a:pPr algn="ctr"/>
                      <a:r>
                        <a:rPr lang="en-GB" sz="1600" dirty="0" smtClean="0"/>
                        <a:t>Advice, unlimited; representation, list of excluded matters and further list excluded unless</a:t>
                      </a:r>
                      <a:r>
                        <a:rPr lang="en-GB" sz="1600" baseline="0" dirty="0" smtClean="0"/>
                        <a:t> special reasons</a:t>
                      </a:r>
                      <a:endParaRPr lang="en-GB" sz="1600" dirty="0"/>
                    </a:p>
                  </a:txBody>
                  <a:tcPr anchor="ctr"/>
                </a:tc>
              </a:tr>
              <a:tr h="1669091">
                <a:tc>
                  <a:txBody>
                    <a:bodyPr/>
                    <a:lstStyle/>
                    <a:p>
                      <a:pPr algn="ctr"/>
                      <a:r>
                        <a:rPr lang="en-GB" sz="1600" dirty="0" smtClean="0"/>
                        <a:t>Merits</a:t>
                      </a:r>
                      <a:endParaRPr lang="en-GB" sz="1600" dirty="0"/>
                    </a:p>
                  </a:txBody>
                  <a:tcPr anchor="ctr"/>
                </a:tc>
                <a:tc>
                  <a:txBody>
                    <a:bodyPr/>
                    <a:lstStyle/>
                    <a:p>
                      <a:pPr algn="l"/>
                      <a:r>
                        <a:rPr lang="en-GB" sz="1400" dirty="0" smtClean="0"/>
                        <a:t>Not covered if:</a:t>
                      </a:r>
                    </a:p>
                    <a:p>
                      <a:pPr marL="285750" indent="-285750" algn="l">
                        <a:buFont typeface="Arial" panose="020B0604020202020204" pitchFamily="34" charset="0"/>
                        <a:buChar char="•"/>
                      </a:pPr>
                      <a:r>
                        <a:rPr lang="en-GB" sz="1400" dirty="0" smtClean="0"/>
                        <a:t>minor importance to client;</a:t>
                      </a:r>
                    </a:p>
                    <a:p>
                      <a:pPr marL="285750" indent="-285750" algn="l">
                        <a:buFont typeface="Arial" panose="020B0604020202020204" pitchFamily="34" charset="0"/>
                        <a:buChar char="•"/>
                      </a:pPr>
                      <a:r>
                        <a:rPr lang="en-GB" sz="1400" dirty="0" smtClean="0"/>
                        <a:t>manifestly pointless</a:t>
                      </a:r>
                      <a:r>
                        <a:rPr lang="en-GB" sz="1400" baseline="0" dirty="0" smtClean="0"/>
                        <a:t> in view of the benefit sought;</a:t>
                      </a:r>
                    </a:p>
                    <a:p>
                      <a:pPr marL="285750" indent="-285750" algn="l">
                        <a:buFont typeface="Arial" panose="020B0604020202020204" pitchFamily="34" charset="0"/>
                        <a:buChar char="•"/>
                      </a:pPr>
                      <a:r>
                        <a:rPr lang="en-GB" sz="1400" baseline="0" dirty="0" smtClean="0"/>
                        <a:t>abuse of process; or </a:t>
                      </a:r>
                    </a:p>
                    <a:p>
                      <a:pPr marL="285750" indent="-285750" algn="l">
                        <a:buFont typeface="Arial" panose="020B0604020202020204" pitchFamily="34" charset="0"/>
                        <a:buChar char="•"/>
                      </a:pPr>
                      <a:r>
                        <a:rPr lang="en-GB" sz="1400" baseline="0" dirty="0" smtClean="0"/>
                        <a:t>the right was assigned in order to obtain legal aid</a:t>
                      </a:r>
                      <a:endParaRPr lang="en-GB" sz="1400" dirty="0"/>
                    </a:p>
                  </a:txBody>
                  <a:tcPr anchor="ctr"/>
                </a:tc>
                <a:tc>
                  <a:txBody>
                    <a:bodyPr/>
                    <a:lstStyle/>
                    <a:p>
                      <a:pPr algn="l"/>
                      <a:r>
                        <a:rPr lang="en-GB" sz="1400" dirty="0" smtClean="0"/>
                        <a:t>Covered if the need for help cannot be met any other</a:t>
                      </a:r>
                      <a:r>
                        <a:rPr lang="en-GB" sz="1400" baseline="0" dirty="0" smtClean="0"/>
                        <a:t> way and it is reasonable for the state to pay the legal costs, having regard to the type, importance and value of the case and the other circumstances of the case</a:t>
                      </a:r>
                      <a:endParaRPr lang="en-GB" sz="1400" dirty="0"/>
                    </a:p>
                  </a:txBody>
                  <a:tcPr anchor="ctr"/>
                </a:tc>
              </a:tr>
              <a:tr h="568337">
                <a:tc>
                  <a:txBody>
                    <a:bodyPr/>
                    <a:lstStyle/>
                    <a:p>
                      <a:pPr algn="ctr"/>
                      <a:r>
                        <a:rPr lang="en-GB" sz="1600" dirty="0" smtClean="0"/>
                        <a:t>Extent</a:t>
                      </a:r>
                      <a:endParaRPr lang="en-GB" sz="1600" dirty="0"/>
                    </a:p>
                  </a:txBody>
                  <a:tcPr anchor="ctr"/>
                </a:tc>
                <a:tc>
                  <a:txBody>
                    <a:bodyPr/>
                    <a:lstStyle/>
                    <a:p>
                      <a:pPr algn="ctr"/>
                      <a:r>
                        <a:rPr lang="en-GB" sz="1600" dirty="0" smtClean="0"/>
                        <a:t>80 hours</a:t>
                      </a:r>
                    </a:p>
                    <a:p>
                      <a:pPr algn="ctr"/>
                      <a:r>
                        <a:rPr lang="en-GB" sz="1600" dirty="0" smtClean="0"/>
                        <a:t>Appeals automatically</a:t>
                      </a:r>
                      <a:r>
                        <a:rPr lang="en-GB" sz="1600" baseline="0" dirty="0" smtClean="0"/>
                        <a:t> included</a:t>
                      </a:r>
                      <a:endParaRPr lang="en-GB" sz="1600" dirty="0"/>
                    </a:p>
                  </a:txBody>
                  <a:tcPr anchor="ctr"/>
                </a:tc>
                <a:tc>
                  <a:txBody>
                    <a:bodyPr/>
                    <a:lstStyle/>
                    <a:p>
                      <a:pPr algn="ctr"/>
                      <a:r>
                        <a:rPr lang="en-GB" sz="1600" dirty="0" smtClean="0"/>
                        <a:t>100 hours</a:t>
                      </a:r>
                    </a:p>
                    <a:p>
                      <a:pPr algn="ctr"/>
                      <a:r>
                        <a:rPr lang="en-GB" sz="1600" dirty="0" smtClean="0"/>
                        <a:t>Appeals automatically included</a:t>
                      </a:r>
                      <a:endParaRPr lang="en-GB" sz="1600" dirty="0"/>
                    </a:p>
                  </a:txBody>
                  <a:tcPr anchor="ctr"/>
                </a:tc>
              </a:tr>
              <a:tr h="504000">
                <a:tc>
                  <a:txBody>
                    <a:bodyPr/>
                    <a:lstStyle/>
                    <a:p>
                      <a:pPr algn="ctr"/>
                      <a:r>
                        <a:rPr lang="en-GB" sz="1600" dirty="0" smtClean="0"/>
                        <a:t>Cost (2014)</a:t>
                      </a:r>
                      <a:endParaRPr lang="en-GB" sz="1600" dirty="0"/>
                    </a:p>
                  </a:txBody>
                  <a:tcPr anchor="ctr"/>
                </a:tc>
                <a:tc>
                  <a:txBody>
                    <a:bodyPr/>
                    <a:lstStyle/>
                    <a:p>
                      <a:pPr algn="ctr"/>
                      <a:r>
                        <a:rPr lang="en-GB" sz="1600" dirty="0" smtClean="0"/>
                        <a:t>12€ per capita</a:t>
                      </a:r>
                      <a:endParaRPr lang="en-GB" sz="1600" dirty="0"/>
                    </a:p>
                  </a:txBody>
                  <a:tcPr anchor="ctr"/>
                </a:tc>
                <a:tc>
                  <a:txBody>
                    <a:bodyPr/>
                    <a:lstStyle/>
                    <a:p>
                      <a:pPr algn="ctr"/>
                      <a:r>
                        <a:rPr lang="en-GB" sz="1600" dirty="0" smtClean="0"/>
                        <a:t>26.50€ per capita</a:t>
                      </a:r>
                      <a:endParaRPr lang="en-GB" sz="1600" dirty="0"/>
                    </a:p>
                  </a:txBody>
                  <a:tcPr anchor="ctr"/>
                </a:tc>
              </a:tr>
            </a:tbl>
          </a:graphicData>
        </a:graphic>
      </p:graphicFrame>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11.6.2018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8</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spTree>
    <p:extLst>
      <p:ext uri="{BB962C8B-B14F-4D97-AF65-F5344CB8AC3E}">
        <p14:creationId xmlns:p14="http://schemas.microsoft.com/office/powerpoint/2010/main" val="175112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1F1FAF-ED25-B843-AA9A-30D95F2C9464}" type="datetime1">
              <a:rPr lang="fi-FI" smtClean="0">
                <a:solidFill>
                  <a:prstClr val="white"/>
                </a:solidFill>
              </a:rPr>
              <a:pPr/>
              <a:t>12.6.2018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B6090E5-003B-8F44-964F-FA902A522165}" type="slidenum">
              <a:rPr lang="en-US" smtClean="0">
                <a:solidFill>
                  <a:prstClr val="white"/>
                </a:solidFill>
              </a:rPr>
              <a:pPr/>
              <a:t>9</a:t>
            </a:fld>
            <a:endParaRPr lang="en-US" dirty="0">
              <a:solidFill>
                <a:prstClr val="white"/>
              </a:solidFill>
            </a:endParaRPr>
          </a:p>
        </p:txBody>
      </p:sp>
      <p:sp>
        <p:nvSpPr>
          <p:cNvPr id="6" name="Footer Placeholder 5"/>
          <p:cNvSpPr>
            <a:spLocks noGrp="1"/>
          </p:cNvSpPr>
          <p:nvPr>
            <p:ph type="ftr" sz="quarter" idx="3"/>
          </p:nvPr>
        </p:nvSpPr>
        <p:spPr/>
        <p:txBody>
          <a:bodyPr/>
          <a:lstStyle/>
          <a:p>
            <a:r>
              <a:rPr lang="en-US" smtClean="0">
                <a:solidFill>
                  <a:prstClr val="white"/>
                </a:solidFill>
              </a:rPr>
              <a:t>Åbo Akademi University | Domkyrkotorget 3 | 20500 Åbo | Finland</a:t>
            </a:r>
            <a:endParaRPr lang="en-US" dirty="0">
              <a:solidFill>
                <a:prstClr val="white"/>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511" t="337" r="10193" b="917"/>
          <a:stretch/>
        </p:blipFill>
        <p:spPr bwMode="auto">
          <a:xfrm>
            <a:off x="4788024" y="2060848"/>
            <a:ext cx="3728852" cy="33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844824"/>
            <a:ext cx="2736304" cy="379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67744" y="692696"/>
            <a:ext cx="4392488" cy="369332"/>
          </a:xfrm>
          <a:prstGeom prst="rect">
            <a:avLst/>
          </a:prstGeom>
          <a:noFill/>
        </p:spPr>
        <p:txBody>
          <a:bodyPr wrap="square" rtlCol="0">
            <a:spAutoFit/>
          </a:bodyPr>
          <a:lstStyle/>
          <a:p>
            <a:r>
              <a:rPr lang="en-GB" dirty="0" smtClean="0"/>
              <a:t>Which is better?</a:t>
            </a:r>
            <a:endParaRPr lang="en-GB" dirty="0"/>
          </a:p>
        </p:txBody>
      </p:sp>
    </p:spTree>
    <p:extLst>
      <p:ext uri="{BB962C8B-B14F-4D97-AF65-F5344CB8AC3E}">
        <p14:creationId xmlns:p14="http://schemas.microsoft.com/office/powerpoint/2010/main" val="3224566539"/>
      </p:ext>
    </p:extLst>
  </p:cSld>
  <p:clrMapOvr>
    <a:masterClrMapping/>
  </p:clrMapOvr>
</p:sld>
</file>

<file path=ppt/theme/theme1.xml><?xml version="1.0" encoding="utf-8"?>
<a:theme xmlns:a="http://schemas.openxmlformats.org/drawingml/2006/main" name="Legal aid and administrative law final">
  <a:themeElements>
    <a:clrScheme name="Mukautettu 2">
      <a:dk1>
        <a:sysClr val="windowText" lastClr="000000"/>
      </a:dk1>
      <a:lt1>
        <a:sysClr val="window" lastClr="FFFFFF"/>
      </a:lt1>
      <a:dk2>
        <a:srgbClr val="9F0926"/>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Legal aid and administrative law final">
  <a:themeElements>
    <a:clrScheme name="Mukautettu 2">
      <a:dk1>
        <a:sysClr val="windowText" lastClr="000000"/>
      </a:dk1>
      <a:lt1>
        <a:sysClr val="window" lastClr="FFFFFF"/>
      </a:lt1>
      <a:dk2>
        <a:srgbClr val="9F0926"/>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826</Words>
  <Application>Microsoft Office PowerPoint</Application>
  <PresentationFormat>On-screen Show (4:3)</PresentationFormat>
  <Paragraphs>162</Paragraphs>
  <Slides>17</Slides>
  <Notes>11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Legal aid and administrative law final</vt:lpstr>
      <vt:lpstr>1_Legal aid and administrative law final</vt:lpstr>
      <vt:lpstr>A framework for the analysis and comparison  of legal aid structures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Oversight of legal aid decisions:   alternative approaches in the Nordic countries, the UK and the Republic of Ireland   </dc:title>
  <dc:creator>anna barlow</dc:creator>
  <cp:lastModifiedBy>anna barlow</cp:lastModifiedBy>
  <cp:revision>34</cp:revision>
  <dcterms:created xsi:type="dcterms:W3CDTF">2018-06-02T15:09:07Z</dcterms:created>
  <dcterms:modified xsi:type="dcterms:W3CDTF">2018-06-11T21:30:10Z</dcterms:modified>
</cp:coreProperties>
</file>