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4"/>
  </p:sldMasterIdLst>
  <p:notesMasterIdLst>
    <p:notesMasterId r:id="rId19"/>
  </p:notesMasterIdLst>
  <p:sldIdLst>
    <p:sldId id="346" r:id="rId5"/>
    <p:sldId id="347" r:id="rId6"/>
    <p:sldId id="341" r:id="rId7"/>
    <p:sldId id="345" r:id="rId8"/>
    <p:sldId id="344" r:id="rId9"/>
    <p:sldId id="348" r:id="rId10"/>
    <p:sldId id="349" r:id="rId11"/>
    <p:sldId id="350" r:id="rId12"/>
    <p:sldId id="351" r:id="rId13"/>
    <p:sldId id="352" r:id="rId14"/>
    <p:sldId id="353" r:id="rId15"/>
    <p:sldId id="355" r:id="rId16"/>
    <p:sldId id="339" r:id="rId17"/>
    <p:sldId id="33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2E94"/>
    <a:srgbClr val="EAB0B2"/>
    <a:srgbClr val="007A37"/>
    <a:srgbClr val="0C5A29"/>
    <a:srgbClr val="E4EA00"/>
    <a:srgbClr val="B32F32"/>
    <a:srgbClr val="003202"/>
    <a:srgbClr val="57506F"/>
    <a:srgbClr val="A7ADD3"/>
    <a:srgbClr val="B3F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276223-8CC1-4956-A35A-FE2437993EA0}" v="753" dt="2023-03-06T11:35:57.555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9" autoAdjust="0"/>
  </p:normalViewPr>
  <p:slideViewPr>
    <p:cSldViewPr snapToGrid="0">
      <p:cViewPr>
        <p:scale>
          <a:sx n="50" d="100"/>
          <a:sy n="50" d="100"/>
        </p:scale>
        <p:origin x="147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E2DAD-86DD-4FE5-B940-FC771675663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9F165-1DCE-436D-960E-0F56D1D37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132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9F165-1DCE-436D-960E-0F56D1D37F2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285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9F165-1DCE-436D-960E-0F56D1D37F2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027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9F165-1DCE-436D-960E-0F56D1D37F2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347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FACULTY, DEPARTMENT</a:t>
            </a:r>
            <a:endParaRPr lang="en-US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Main headline,</a:t>
            </a:r>
            <a:br>
              <a:rPr lang="en-US"/>
            </a:br>
            <a:r>
              <a:rPr lang="en-US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3368739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5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7145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1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768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800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832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79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3712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040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0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8368" y="306896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66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5400000" cy="2325802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18500"/>
            <a:ext cx="5399088" cy="2617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0000" y="900000"/>
            <a:ext cx="5400000" cy="5344683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22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58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5624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218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4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/>
              <a:t>Click to add table</a:t>
            </a:r>
            <a:endParaRPr lang="en-US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454" y="2414430"/>
            <a:ext cx="2557322" cy="2623913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80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/>
              <a:t>Click to add table</a:t>
            </a:r>
            <a:endParaRPr lang="en-US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451091"/>
            <a:ext cx="2610000" cy="2894291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34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/>
              <a:t>Useful links &amp; contact details</a:t>
            </a:r>
            <a:endParaRPr lang="en-US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14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lumn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0001"/>
            <a:ext cx="10515600" cy="913900"/>
          </a:xfrm>
        </p:spPr>
        <p:txBody>
          <a:bodyPr anchor="t" anchorCtr="0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15" descr="Decorative">
            <a:extLst>
              <a:ext uri="{FF2B5EF4-FFF2-40B4-BE49-F238E27FC236}">
                <a16:creationId xmlns:a16="http://schemas.microsoft.com/office/drawing/2014/main" id="{A8BC7AF8-F89F-234F-B941-952FB6CBBBD1}"/>
              </a:ext>
            </a:extLst>
          </p:cNvPr>
          <p:cNvSpPr/>
          <p:nvPr userDrawn="1"/>
        </p:nvSpPr>
        <p:spPr>
          <a:xfrm>
            <a:off x="0" y="5232378"/>
            <a:ext cx="12192000" cy="1676884"/>
          </a:xfrm>
          <a:custGeom>
            <a:avLst/>
            <a:gdLst>
              <a:gd name="connsiteX0" fmla="*/ 0 w 12192000"/>
              <a:gd name="connsiteY0" fmla="*/ 0 h 1928191"/>
              <a:gd name="connsiteX1" fmla="*/ 12192000 w 12192000"/>
              <a:gd name="connsiteY1" fmla="*/ 0 h 1928191"/>
              <a:gd name="connsiteX2" fmla="*/ 12192000 w 12192000"/>
              <a:gd name="connsiteY2" fmla="*/ 1928191 h 1928191"/>
              <a:gd name="connsiteX3" fmla="*/ 0 w 12192000"/>
              <a:gd name="connsiteY3" fmla="*/ 1928191 h 1928191"/>
              <a:gd name="connsiteX4" fmla="*/ 0 w 12192000"/>
              <a:gd name="connsiteY4" fmla="*/ 0 h 1928191"/>
              <a:gd name="connsiteX0" fmla="*/ 0 w 12192000"/>
              <a:gd name="connsiteY0" fmla="*/ 735495 h 2663686"/>
              <a:gd name="connsiteX1" fmla="*/ 12192000 w 12192000"/>
              <a:gd name="connsiteY1" fmla="*/ 0 h 2663686"/>
              <a:gd name="connsiteX2" fmla="*/ 12192000 w 12192000"/>
              <a:gd name="connsiteY2" fmla="*/ 2663686 h 2663686"/>
              <a:gd name="connsiteX3" fmla="*/ 0 w 12192000"/>
              <a:gd name="connsiteY3" fmla="*/ 2663686 h 2663686"/>
              <a:gd name="connsiteX4" fmla="*/ 0 w 12192000"/>
              <a:gd name="connsiteY4" fmla="*/ 735495 h 2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63686">
                <a:moveTo>
                  <a:pt x="0" y="735495"/>
                </a:moveTo>
                <a:lnTo>
                  <a:pt x="12192000" y="0"/>
                </a:lnTo>
                <a:lnTo>
                  <a:pt x="12192000" y="2663686"/>
                </a:lnTo>
                <a:lnTo>
                  <a:pt x="0" y="2663686"/>
                </a:lnTo>
                <a:lnTo>
                  <a:pt x="0" y="73549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0000"/>
            <a:ext cx="5181600" cy="3617999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>
              <a:spcBef>
                <a:spcPts val="10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60000"/>
            <a:ext cx="5181600" cy="3617998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>
              <a:spcBef>
                <a:spcPts val="10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853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FACULTY, DEPARTMENT</a:t>
            </a:r>
            <a:endParaRPr lang="en-US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Main headline,</a:t>
            </a:r>
            <a:br>
              <a:rPr lang="en-US"/>
            </a:br>
            <a:r>
              <a:rPr lang="en-US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239999"/>
            <a:ext cx="6840000" cy="651777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54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 userDrawn="1"/>
        </p:nvSpPr>
        <p:spPr>
          <a:xfrm>
            <a:off x="0" y="-1"/>
            <a:ext cx="12192000" cy="25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FACULTY, DEPARTMENT</a:t>
            </a:r>
            <a:endParaRPr lang="en-US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Main headline, Arial 44pt bold</a:t>
            </a:r>
            <a:br>
              <a:rPr lang="en-US"/>
            </a:br>
            <a:endParaRPr lang="en-US" altLang="en-US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05456"/>
            <a:ext cx="12192000" cy="435254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5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FACULTY, DEPARTMENT</a:t>
            </a:r>
            <a:endParaRPr lang="en-US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Main headline, Arial 44pt bold</a:t>
            </a:r>
            <a:br>
              <a:rPr lang="en-US"/>
            </a:br>
            <a:endParaRPr lang="en-US" altLang="en-US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42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498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 - Double line -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FACULTY, DEPARTMENT</a:t>
            </a:r>
            <a:endParaRPr lang="en-US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6914"/>
            <a:ext cx="12192000" cy="168280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347047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Main headline, Arial 44pt bold</a:t>
            </a:r>
            <a:br>
              <a:rPr lang="en-US"/>
            </a:br>
            <a:endParaRPr lang="en-US" altLang="en-US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495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87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225425" indent="-215900"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405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chemeClr val="tx2"/>
          </a:solidFill>
        </p:spPr>
        <p:txBody>
          <a:bodyPr lIns="360000" tIns="180000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11112" indent="0">
              <a:buNone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31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Main headline, </a:t>
            </a:r>
            <a:br>
              <a:rPr lang="en-US"/>
            </a:br>
            <a:r>
              <a:rPr lang="en-US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422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10439064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89999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Main headline</a:t>
            </a:r>
            <a:r>
              <a:rPr lang="en-GB" altLang="en-US"/>
              <a:t>, Arial 44pt bold</a:t>
            </a:r>
            <a:endParaRPr lang="en-US" altLang="en-US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376000"/>
            <a:ext cx="1080069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211" y="6480000"/>
            <a:ext cx="27432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0" y="6480000"/>
            <a:ext cx="648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111" y="6480000"/>
            <a:ext cx="769307" cy="2699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2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2250" marR="0" indent="-211138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2250" indent="-21113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1138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12" marR="0" indent="0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975" marR="0" indent="-180975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em.org.uk/training-and-events/gem-courses/" TargetMode="External"/><Relationship Id="rId2" Type="http://schemas.openxmlformats.org/officeDocument/2006/relationships/hyperlink" Target="https://www.futurelearn.com/courses?filter_category=9&amp;filter_course_type=open&amp;filter_availability=started&amp;page=2#courses-grid-start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museumsassociation.org/courses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historicengland.org.uk/about/jobs/" TargetMode="External"/><Relationship Id="rId3" Type="http://schemas.openxmlformats.org/officeDocument/2006/relationships/hyperlink" Target="https://jobs.le.ac.uk/vacancies/vacancy-search-results.aspx" TargetMode="External"/><Relationship Id="rId7" Type="http://schemas.openxmlformats.org/officeDocument/2006/relationships/hyperlink" Target="https://www.english-heritage.org.uk/about-us/jobs/" TargetMode="External"/><Relationship Id="rId12" Type="http://schemas.openxmlformats.org/officeDocument/2006/relationships/hyperlink" Target="https://www.archives.org.uk/careers" TargetMode="External"/><Relationship Id="rId2" Type="http://schemas.openxmlformats.org/officeDocument/2006/relationships/hyperlink" Target="https://www.museumsassociation.org/careers/courses-guide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aim-museums.co.uk/vacancies/" TargetMode="External"/><Relationship Id="rId11" Type="http://schemas.openxmlformats.org/officeDocument/2006/relationships/hyperlink" Target="https://www.myjobscotland.gov.uk/categories/sport-culture-library/arts-museums-libraries" TargetMode="External"/><Relationship Id="rId5" Type="http://schemas.openxmlformats.org/officeDocument/2006/relationships/hyperlink" Target="https://www.nationalmuseums.org.uk/jobs/" TargetMode="External"/><Relationship Id="rId10" Type="http://schemas.openxmlformats.org/officeDocument/2006/relationships/hyperlink" Target="https://applications.historicenvironment.scot/Default.aspx?_gl=1*1utqkml*_ga*MTU3MDA3NDI3Ni4xNjgxNDc4MzI0*_ga_LFVMXMFPCX*MTY4NTQzNTYyMS4xLjAuMTY4NTQzNTYyMS4wLjAuMA.." TargetMode="External"/><Relationship Id="rId4" Type="http://schemas.openxmlformats.org/officeDocument/2006/relationships/hyperlink" Target="https://www.museumjobs.com/" TargetMode="External"/><Relationship Id="rId9" Type="http://schemas.openxmlformats.org/officeDocument/2006/relationships/hyperlink" Target="https://www.museumsgalleriesscotland.org.uk/about-mgs/working-with-us/jobs-opportunities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g"/><Relationship Id="rId11" Type="http://schemas.openxmlformats.org/officeDocument/2006/relationships/image" Target="../media/image35.gif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eg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ucl.ac.uk/library/special-collections/about-us" TargetMode="Externa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110FE5-80F6-CA36-7A19-4A7EBB7D57B6}"/>
              </a:ext>
            </a:extLst>
          </p:cNvPr>
          <p:cNvSpPr txBox="1">
            <a:spLocks/>
          </p:cNvSpPr>
          <p:nvPr/>
        </p:nvSpPr>
        <p:spPr bwMode="auto">
          <a:xfrm>
            <a:off x="885571" y="1301778"/>
            <a:ext cx="4743734" cy="192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6500" dirty="0">
                <a:latin typeface="Helvetica" panose="020B0604020202020204" pitchFamily="34" charset="0"/>
                <a:cs typeface="Helvetica" panose="020B0604020202020204" pitchFamily="34" charset="0"/>
              </a:rPr>
              <a:t>Creative Career Talk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22F3D9A-4C3B-D0BD-DDDA-B397BC8359D9}"/>
              </a:ext>
            </a:extLst>
          </p:cNvPr>
          <p:cNvSpPr txBox="1">
            <a:spLocks/>
          </p:cNvSpPr>
          <p:nvPr/>
        </p:nvSpPr>
        <p:spPr bwMode="auto">
          <a:xfrm>
            <a:off x="914400" y="3905758"/>
            <a:ext cx="5181600" cy="22345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22250" marR="0" indent="-211138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2250" indent="-2111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1138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12" marR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marR="0" indent="-1809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indent="0">
              <a:buNone/>
            </a:pPr>
            <a:r>
              <a:rPr lang="en-US" sz="45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Chelsie Mok</a:t>
            </a:r>
          </a:p>
          <a:p>
            <a:pPr marL="11112" indent="0">
              <a:buNone/>
            </a:pPr>
            <a:r>
              <a:rPr lang="en-US" sz="3000" dirty="0">
                <a:solidFill>
                  <a:schemeClr val="accent3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Teaching and Collections Coordinator</a:t>
            </a:r>
          </a:p>
          <a:p>
            <a:pPr marL="11112" indent="0">
              <a:buNone/>
            </a:pPr>
            <a:r>
              <a:rPr lang="en-US" sz="3000" dirty="0">
                <a:solidFill>
                  <a:schemeClr val="accent3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UCL Special Collections</a:t>
            </a:r>
          </a:p>
        </p:txBody>
      </p:sp>
      <p:pic>
        <p:nvPicPr>
          <p:cNvPr id="8" name="Picture 7" descr="A group of people looking at a map&#10;&#10;Description automatically generated">
            <a:extLst>
              <a:ext uri="{FF2B5EF4-FFF2-40B4-BE49-F238E27FC236}">
                <a16:creationId xmlns:a16="http://schemas.microsoft.com/office/drawing/2014/main" id="{901A146D-9D52-A0B5-5D64-3457B2BD9C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1"/>
          <a:stretch/>
        </p:blipFill>
        <p:spPr>
          <a:xfrm>
            <a:off x="6095999" y="2086426"/>
            <a:ext cx="5677889" cy="3964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9179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lhouette, night, church&#10;&#10;Description automatically generated">
            <a:extLst>
              <a:ext uri="{FF2B5EF4-FFF2-40B4-BE49-F238E27FC236}">
                <a16:creationId xmlns:a16="http://schemas.microsoft.com/office/drawing/2014/main" id="{D061CCBE-5DC7-1303-50E0-C1024226C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778"/>
            <a:ext cx="12192000" cy="2701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953F95-3F8A-907B-9F6A-8611B4EBD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00" y="872850"/>
            <a:ext cx="9698400" cy="1368000"/>
          </a:xfrm>
        </p:spPr>
        <p:txBody>
          <a:bodyPr/>
          <a:lstStyle/>
          <a:p>
            <a:r>
              <a:rPr lang="en-GB" sz="4500" dirty="0">
                <a:solidFill>
                  <a:schemeClr val="accent3">
                    <a:lumMod val="75000"/>
                  </a:schemeClr>
                </a:solidFill>
              </a:rPr>
              <a:t>Be open-minded and don’t be afraid to ask questions</a:t>
            </a:r>
            <a:endParaRPr lang="en-GB" sz="45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78361-0135-0C7D-15F1-D62BB7F76C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00" y="2412000"/>
            <a:ext cx="9698400" cy="3600000"/>
          </a:xfrm>
        </p:spPr>
        <p:txBody>
          <a:bodyPr/>
          <a:lstStyle/>
          <a:p>
            <a:pPr marL="0" indent="0">
              <a:buNone/>
            </a:pPr>
            <a:r>
              <a:rPr lang="en-GB" sz="3000" dirty="0"/>
              <a:t>Open to every opportunity and embrace challenges</a:t>
            </a:r>
          </a:p>
          <a:p>
            <a:endParaRPr lang="en-GB" sz="3000" dirty="0"/>
          </a:p>
          <a:p>
            <a:pPr marL="0" indent="0">
              <a:buNone/>
            </a:pPr>
            <a:r>
              <a:rPr lang="en-GB" sz="3000" dirty="0"/>
              <a:t>The more you ask, the more you’ll know</a:t>
            </a:r>
          </a:p>
          <a:p>
            <a:r>
              <a:rPr lang="en-GB" sz="3000" dirty="0"/>
              <a:t>Company can get a diversity of thoughts</a:t>
            </a:r>
          </a:p>
          <a:p>
            <a:r>
              <a:rPr lang="en-GB" sz="3000" dirty="0"/>
              <a:t>Promote yourself and help your career</a:t>
            </a:r>
          </a:p>
          <a:p>
            <a:endParaRPr lang="en-GB" sz="2500" dirty="0"/>
          </a:p>
          <a:p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424954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53F95-3F8A-907B-9F6A-8611B4EBD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00" y="1139550"/>
            <a:ext cx="9698400" cy="1013100"/>
          </a:xfrm>
        </p:spPr>
        <p:txBody>
          <a:bodyPr/>
          <a:lstStyle/>
          <a:p>
            <a:r>
              <a:rPr lang="en-GB" sz="4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Volunteering and trainings</a:t>
            </a:r>
            <a:endParaRPr lang="en-GB" sz="45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78361-0135-0C7D-15F1-D62BB7F76C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00" y="2385150"/>
            <a:ext cx="4400550" cy="3600000"/>
          </a:xfrm>
        </p:spPr>
        <p:txBody>
          <a:bodyPr/>
          <a:lstStyle/>
          <a:p>
            <a:pPr marL="0" indent="0">
              <a:buNone/>
            </a:pPr>
            <a:r>
              <a:rPr lang="en-GB" sz="3000" dirty="0"/>
              <a:t>Volunteering </a:t>
            </a:r>
          </a:p>
          <a:p>
            <a:r>
              <a:rPr lang="en-GB" sz="3000" dirty="0"/>
              <a:t>Learn new skills and improve sector knowledge</a:t>
            </a:r>
          </a:p>
          <a:p>
            <a:r>
              <a:rPr lang="en-GB" sz="3000" dirty="0"/>
              <a:t>Keep up with industry trends</a:t>
            </a:r>
          </a:p>
          <a:p>
            <a:r>
              <a:rPr lang="en-GB" sz="3000" dirty="0"/>
              <a:t>Get work experience</a:t>
            </a:r>
          </a:p>
          <a:p>
            <a:pPr marL="0" indent="0">
              <a:buNone/>
            </a:pPr>
            <a:endParaRPr lang="en-GB" sz="3000" dirty="0"/>
          </a:p>
          <a:p>
            <a:endParaRPr lang="en-GB" sz="2500" dirty="0"/>
          </a:p>
          <a:p>
            <a:endParaRPr lang="en-GB" sz="2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017076-CBF6-A7B4-6483-8D794DD04F82}"/>
              </a:ext>
            </a:extLst>
          </p:cNvPr>
          <p:cNvSpPr txBox="1"/>
          <p:nvPr/>
        </p:nvSpPr>
        <p:spPr>
          <a:xfrm>
            <a:off x="6544650" y="2292324"/>
            <a:ext cx="44005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000" dirty="0"/>
              <a:t>Free/paid short courses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 err="1">
                <a:hlinkClick r:id="rId2"/>
              </a:rPr>
              <a:t>FutureLearn</a:t>
            </a:r>
            <a:endParaRPr lang="en-GB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hlinkClick r:id="rId3"/>
              </a:rPr>
              <a:t>The Group of Education in Museums</a:t>
            </a:r>
            <a:endParaRPr lang="en-GB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hlinkClick r:id="rId4"/>
              </a:rPr>
              <a:t>Museums Association</a:t>
            </a:r>
            <a:endParaRPr lang="en-GB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/>
              <a:t>Universities short courses</a:t>
            </a:r>
          </a:p>
        </p:txBody>
      </p:sp>
    </p:spTree>
    <p:extLst>
      <p:ext uri="{BB962C8B-B14F-4D97-AF65-F5344CB8AC3E}">
        <p14:creationId xmlns:p14="http://schemas.microsoft.com/office/powerpoint/2010/main" val="4100872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53F95-3F8A-907B-9F6A-8611B4EBD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00" y="872850"/>
            <a:ext cx="9698400" cy="1368000"/>
          </a:xfrm>
        </p:spPr>
        <p:txBody>
          <a:bodyPr/>
          <a:lstStyle/>
          <a:p>
            <a:pPr algn="l"/>
            <a:r>
              <a:rPr lang="en-GB" sz="4800" dirty="0">
                <a:solidFill>
                  <a:schemeClr val="accent6">
                    <a:lumMod val="75000"/>
                  </a:schemeClr>
                </a:solidFill>
              </a:rPr>
              <a:t>Arrange chats with industry professionals and networking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78361-0135-0C7D-15F1-D62BB7F76C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00" y="2583225"/>
            <a:ext cx="6639900" cy="3600000"/>
          </a:xfrm>
        </p:spPr>
        <p:txBody>
          <a:bodyPr/>
          <a:lstStyle/>
          <a:p>
            <a:pPr marL="0" indent="0">
              <a:buNone/>
            </a:pPr>
            <a:r>
              <a:rPr lang="en-GB" sz="3000" dirty="0"/>
              <a:t>Chats with industry professionals </a:t>
            </a:r>
          </a:p>
          <a:p>
            <a:r>
              <a:rPr lang="en-GB" sz="3000" dirty="0"/>
              <a:t>Seek career advice, support and even job opportunities </a:t>
            </a:r>
          </a:p>
          <a:p>
            <a:endParaRPr lang="en-GB" sz="3000" dirty="0"/>
          </a:p>
          <a:p>
            <a:pPr marL="0" indent="0">
              <a:buNone/>
            </a:pPr>
            <a:r>
              <a:rPr lang="en-GB" sz="3000" dirty="0"/>
              <a:t>Networking </a:t>
            </a:r>
          </a:p>
          <a:p>
            <a:r>
              <a:rPr lang="en-GB" sz="3000" dirty="0"/>
              <a:t>Build up industry connections</a:t>
            </a:r>
          </a:p>
          <a:p>
            <a:r>
              <a:rPr lang="en-GB" sz="3000" dirty="0"/>
              <a:t>Gain fresh ideas and new information </a:t>
            </a:r>
          </a:p>
          <a:p>
            <a:endParaRPr lang="en-GB" sz="2500" dirty="0"/>
          </a:p>
          <a:p>
            <a:endParaRPr lang="en-GB" sz="2500" dirty="0"/>
          </a:p>
        </p:txBody>
      </p:sp>
      <p:pic>
        <p:nvPicPr>
          <p:cNvPr id="10242" name="Picture 2" descr="Bill Belichick Looking For A Job GIF - Bill Belichick Looking For A Job GIFs">
            <a:extLst>
              <a:ext uri="{FF2B5EF4-FFF2-40B4-BE49-F238E27FC236}">
                <a16:creationId xmlns:a16="http://schemas.microsoft.com/office/drawing/2014/main" id="{230583F8-93BC-9028-64FF-73C003B32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81" y="2754450"/>
            <a:ext cx="3569918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191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CD335-4E82-4C29-83E6-6971673CC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31" y="1135209"/>
            <a:ext cx="8999900" cy="865041"/>
          </a:xfrm>
        </p:spPr>
        <p:txBody>
          <a:bodyPr/>
          <a:lstStyle/>
          <a:p>
            <a:r>
              <a:rPr lang="en-GB" sz="4500" dirty="0"/>
              <a:t>Some useful links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95C912-CFBF-5064-7212-9C16E421666A}"/>
              </a:ext>
            </a:extLst>
          </p:cNvPr>
          <p:cNvSpPr txBox="1"/>
          <p:nvPr/>
        </p:nvSpPr>
        <p:spPr>
          <a:xfrm>
            <a:off x="850231" y="2134649"/>
            <a:ext cx="524576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500" dirty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Entering the Sector -  Museums Association </a:t>
            </a:r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  <a:hlinkClick r:id="rId3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  <a:hlinkClick r:id="rId3"/>
            </a:endParaRPr>
          </a:p>
          <a:p>
            <a:pPr algn="l"/>
            <a:r>
              <a:rPr lang="en-GB" sz="2500" dirty="0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University of Leicester Jobs Desk</a:t>
            </a:r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GB" sz="2500" dirty="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Museum Jobs</a:t>
            </a:r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GB" sz="2500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National Museum Directors’ Council</a:t>
            </a:r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GB" sz="2500" dirty="0">
                <a:latin typeface="Helvetica" panose="020B0604020202020204" pitchFamily="34" charset="0"/>
                <a:cs typeface="Helvetica" panose="020B0604020202020204" pitchFamily="34" charset="0"/>
                <a:hlinkClick r:id="rId6"/>
              </a:rPr>
              <a:t>Association of Independent</a:t>
            </a:r>
          </a:p>
          <a:p>
            <a:pPr algn="l"/>
            <a:r>
              <a:rPr lang="en-GB" sz="2500" dirty="0">
                <a:latin typeface="Helvetica" panose="020B0604020202020204" pitchFamily="34" charset="0"/>
                <a:cs typeface="Helvetica" panose="020B0604020202020204" pitchFamily="34" charset="0"/>
                <a:hlinkClick r:id="rId6"/>
              </a:rPr>
              <a:t>Museums </a:t>
            </a:r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6FAB6-8201-41AD-A5A6-2A87E5AF9A41}"/>
              </a:ext>
            </a:extLst>
          </p:cNvPr>
          <p:cNvSpPr txBox="1"/>
          <p:nvPr/>
        </p:nvSpPr>
        <p:spPr>
          <a:xfrm>
            <a:off x="6521115" y="2115599"/>
            <a:ext cx="5245769" cy="690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latin typeface="Helvetica" panose="020B0604020202020204" pitchFamily="34" charset="0"/>
                <a:cs typeface="Helvetica" panose="020B0604020202020204" pitchFamily="34" charset="0"/>
                <a:hlinkClick r:id="rId7"/>
              </a:rPr>
              <a:t>English Heritage</a:t>
            </a:r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2500" dirty="0">
                <a:latin typeface="Helvetica" panose="020B0604020202020204" pitchFamily="34" charset="0"/>
                <a:cs typeface="Helvetica" panose="020B0604020202020204" pitchFamily="34" charset="0"/>
                <a:hlinkClick r:id="rId8"/>
              </a:rPr>
              <a:t>Historic England</a:t>
            </a:r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GB" sz="2500" dirty="0">
                <a:latin typeface="Helvetica" panose="020B0604020202020204" pitchFamily="34" charset="0"/>
                <a:cs typeface="Helvetica" panose="020B0604020202020204" pitchFamily="34" charset="0"/>
                <a:hlinkClick r:id="rId9"/>
              </a:rPr>
              <a:t>Museums Galleries Scotland</a:t>
            </a:r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GB" sz="2500" dirty="0">
                <a:latin typeface="Helvetica" panose="020B0604020202020204" pitchFamily="34" charset="0"/>
                <a:cs typeface="Helvetica" panose="020B0604020202020204" pitchFamily="34" charset="0"/>
                <a:hlinkClick r:id="rId10"/>
              </a:rPr>
              <a:t>Historic Environment Scotland</a:t>
            </a:r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GB" sz="2500" dirty="0" err="1">
                <a:latin typeface="Helvetica" panose="020B0604020202020204" pitchFamily="34" charset="0"/>
                <a:cs typeface="Helvetica" panose="020B0604020202020204" pitchFamily="34" charset="0"/>
                <a:hlinkClick r:id="rId11"/>
              </a:rPr>
              <a:t>Myjobscotland</a:t>
            </a:r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GB" sz="2500" dirty="0">
                <a:latin typeface="Helvetica" panose="020B0604020202020204" pitchFamily="34" charset="0"/>
                <a:cs typeface="Helvetica" panose="020B0604020202020204" pitchFamily="34" charset="0"/>
                <a:hlinkClick r:id="rId12"/>
              </a:rPr>
              <a:t>Archives &amp; Records Association</a:t>
            </a:r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sz="2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271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AF4905A-F7C0-B7F4-0FA7-F786C20B2782}"/>
              </a:ext>
            </a:extLst>
          </p:cNvPr>
          <p:cNvGrpSpPr/>
          <p:nvPr/>
        </p:nvGrpSpPr>
        <p:grpSpPr>
          <a:xfrm>
            <a:off x="0" y="507537"/>
            <a:ext cx="12192000" cy="6350463"/>
            <a:chOff x="0" y="507537"/>
            <a:chExt cx="12192000" cy="635046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DCBCEE5-8100-DC08-27D8-CF50FC4A9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486" y="3664948"/>
              <a:ext cx="3047144" cy="31716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B5B679D-2F84-41C9-AC46-EA523495E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718" y="507537"/>
              <a:ext cx="3047144" cy="317166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F0AEE9-E392-3A30-4D9D-9EDA8D939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1793"/>
              <a:ext cx="3047144" cy="317166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C4A30-9525-6588-8688-CD280A629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0864" y="514665"/>
              <a:ext cx="3047144" cy="317166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6D46FCB-47D2-8A8B-4172-307A7B75A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288" y="3686332"/>
              <a:ext cx="3047144" cy="317166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314D90F-7276-7DB2-3ACD-B40E1C6C6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0" y="3679204"/>
              <a:ext cx="3047144" cy="31716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C4E16A-213C-B153-FF3B-92117F19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8008" y="514665"/>
              <a:ext cx="3053992" cy="317879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868F44B-538D-953C-8D7D-A526D33F0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8008" y="3693461"/>
              <a:ext cx="3040295" cy="316453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C10D89F-5DF8-58C2-409C-F230193D8B94}"/>
              </a:ext>
            </a:extLst>
          </p:cNvPr>
          <p:cNvSpPr txBox="1"/>
          <p:nvPr/>
        </p:nvSpPr>
        <p:spPr>
          <a:xfrm>
            <a:off x="1304566" y="2587164"/>
            <a:ext cx="467604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 you Good luck!</a:t>
            </a:r>
          </a:p>
          <a:p>
            <a:pPr algn="ctr"/>
            <a:r>
              <a:rPr lang="en-GB" sz="4500" b="1" dirty="0">
                <a:solidFill>
                  <a:schemeClr val="accent3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Any questions?</a:t>
            </a:r>
          </a:p>
        </p:txBody>
      </p:sp>
      <p:pic>
        <p:nvPicPr>
          <p:cNvPr id="9220" name="Picture 4" descr="Good Luck You Got This GIF - Good Luck You Got This You Can Do It GIFs">
            <a:extLst>
              <a:ext uri="{FF2B5EF4-FFF2-40B4-BE49-F238E27FC236}">
                <a16:creationId xmlns:a16="http://schemas.microsoft.com/office/drawing/2014/main" id="{E19B0A76-B2E7-8FCA-6E8C-9EC903B86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61" y="1787458"/>
            <a:ext cx="5037168" cy="375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597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8EFF4F-659D-5454-DEBF-3402661D7194}"/>
              </a:ext>
            </a:extLst>
          </p:cNvPr>
          <p:cNvSpPr txBox="1"/>
          <p:nvPr/>
        </p:nvSpPr>
        <p:spPr>
          <a:xfrm>
            <a:off x="574383" y="909684"/>
            <a:ext cx="1222286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dirty="0">
                <a:latin typeface="Helvetica" panose="020B0604020202020204" pitchFamily="34" charset="0"/>
                <a:cs typeface="Helvetica" panose="020B0604020202020204" pitchFamily="34" charset="0"/>
              </a:rPr>
              <a:t>Plan for the talk</a:t>
            </a:r>
          </a:p>
          <a:p>
            <a:pPr algn="l"/>
            <a:endParaRPr lang="en-GB" sz="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57BAB-EC85-E600-A535-D47BC71508F9}"/>
              </a:ext>
            </a:extLst>
          </p:cNvPr>
          <p:cNvSpPr txBox="1"/>
          <p:nvPr/>
        </p:nvSpPr>
        <p:spPr>
          <a:xfrm>
            <a:off x="574383" y="2189950"/>
            <a:ext cx="109843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GB" sz="3000" dirty="0">
                <a:solidFill>
                  <a:schemeClr val="accent3">
                    <a:lumMod val="75000"/>
                  </a:schemeClr>
                </a:solidFill>
              </a:rPr>
              <a:t>A bit of myself</a:t>
            </a:r>
            <a:br>
              <a:rPr lang="en-GB" sz="3000" dirty="0">
                <a:solidFill>
                  <a:schemeClr val="accent3">
                    <a:lumMod val="75000"/>
                  </a:schemeClr>
                </a:solidFill>
              </a:rPr>
            </a:br>
            <a:endParaRPr lang="en-GB" sz="3000" dirty="0">
              <a:solidFill>
                <a:schemeClr val="accent3">
                  <a:lumMod val="75000"/>
                </a:schemeClr>
              </a:solidFill>
            </a:endParaRP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GB" sz="30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What is UCL Special Collections?</a:t>
            </a:r>
            <a:br>
              <a:rPr lang="en-GB" sz="3000" dirty="0">
                <a:solidFill>
                  <a:schemeClr val="accent1">
                    <a:lumMod val="75000"/>
                    <a:lumOff val="25000"/>
                  </a:schemeClr>
                </a:solidFill>
              </a:rPr>
            </a:br>
            <a:endParaRPr lang="en-GB" sz="30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GB" sz="3000" dirty="0">
                <a:solidFill>
                  <a:schemeClr val="accent6">
                    <a:lumMod val="75000"/>
                  </a:schemeClr>
                </a:solidFill>
              </a:rPr>
              <a:t>Job hunting tips!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7197AF-E0B1-0503-3106-CACB9B89A470}"/>
              </a:ext>
            </a:extLst>
          </p:cNvPr>
          <p:cNvGrpSpPr/>
          <p:nvPr/>
        </p:nvGrpSpPr>
        <p:grpSpPr>
          <a:xfrm>
            <a:off x="16705" y="5022994"/>
            <a:ext cx="12175295" cy="1903245"/>
            <a:chOff x="16789" y="4578578"/>
            <a:chExt cx="12175295" cy="19032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B8EBEF-47F2-5A8E-9783-531358F86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89" y="4580834"/>
              <a:ext cx="1900989" cy="1900989"/>
            </a:xfrm>
            <a:prstGeom prst="rect">
              <a:avLst/>
            </a:prstGeom>
          </p:spPr>
        </p:pic>
        <p:pic>
          <p:nvPicPr>
            <p:cNvPr id="6" name="Picture 5" descr="Text, letter&#10;&#10;Description automatically generated">
              <a:extLst>
                <a:ext uri="{FF2B5EF4-FFF2-40B4-BE49-F238E27FC236}">
                  <a16:creationId xmlns:a16="http://schemas.microsoft.com/office/drawing/2014/main" id="{C9213E44-B959-9BD7-D143-CE0A80D6B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86"/>
            <a:stretch/>
          </p:blipFill>
          <p:spPr>
            <a:xfrm>
              <a:off x="5263884" y="4578578"/>
              <a:ext cx="2844034" cy="189473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92480E-4AE8-CD98-E4B8-3D2CBDBB2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2896" y="4587088"/>
              <a:ext cx="1900989" cy="189473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69D2F6-289E-77A8-7C9C-998C0E734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7918" y="4595959"/>
              <a:ext cx="1665834" cy="1859972"/>
            </a:xfrm>
            <a:prstGeom prst="rect">
              <a:avLst/>
            </a:prstGeom>
          </p:spPr>
        </p:pic>
        <p:pic>
          <p:nvPicPr>
            <p:cNvPr id="9" name="Picture 8" descr="A group of people holding signs&#10;&#10;Description automatically generated">
              <a:extLst>
                <a:ext uri="{FF2B5EF4-FFF2-40B4-BE49-F238E27FC236}">
                  <a16:creationId xmlns:a16="http://schemas.microsoft.com/office/drawing/2014/main" id="{A0A62B39-A67C-7B24-AAD9-5D065198A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4" t="2583" r="8253" b="6409"/>
            <a:stretch/>
          </p:blipFill>
          <p:spPr>
            <a:xfrm>
              <a:off x="9773751" y="4595959"/>
              <a:ext cx="2418333" cy="1859972"/>
            </a:xfrm>
            <a:prstGeom prst="rect">
              <a:avLst/>
            </a:prstGeom>
          </p:spPr>
        </p:pic>
      </p:grp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703734DE-7F06-857A-4437-97499D96E8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7212" r="7405" b="6370"/>
          <a:stretch/>
        </p:blipFill>
        <p:spPr>
          <a:xfrm rot="5400000">
            <a:off x="1688631" y="5282193"/>
            <a:ext cx="1903244" cy="14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1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nited Kingdom map. England, Scotland, Wales, Northern Ireland. Vector Great  Britain map wit UK flag isolated on white background. – Banknote World">
            <a:extLst>
              <a:ext uri="{FF2B5EF4-FFF2-40B4-BE49-F238E27FC236}">
                <a16:creationId xmlns:a16="http://schemas.microsoft.com/office/drawing/2014/main" id="{920EA6B3-9027-FBD2-A465-CE28F2689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4" y="1306134"/>
            <a:ext cx="5793474" cy="555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8FA13F4-CB59-1625-C8A3-ACBCEDCC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38" y="866523"/>
            <a:ext cx="5057633" cy="786900"/>
          </a:xfrm>
        </p:spPr>
        <p:txBody>
          <a:bodyPr anchor="t">
            <a:normAutofit/>
          </a:bodyPr>
          <a:lstStyle/>
          <a:p>
            <a:r>
              <a:rPr lang="en-GB" sz="4500" dirty="0"/>
              <a:t>A bit of myself!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AC7476-5B8E-7BDB-F1DD-DA4373A1003D}"/>
              </a:ext>
            </a:extLst>
          </p:cNvPr>
          <p:cNvCxnSpPr>
            <a:cxnSpLocks/>
          </p:cNvCxnSpPr>
          <p:nvPr/>
        </p:nvCxnSpPr>
        <p:spPr>
          <a:xfrm flipV="1">
            <a:off x="4667534" y="3429000"/>
            <a:ext cx="1323833" cy="134771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EE46D7-3460-8FAD-22D9-D58FB30B769E}"/>
              </a:ext>
            </a:extLst>
          </p:cNvPr>
          <p:cNvCxnSpPr>
            <a:cxnSpLocks/>
          </p:cNvCxnSpPr>
          <p:nvPr/>
        </p:nvCxnSpPr>
        <p:spPr>
          <a:xfrm flipV="1">
            <a:off x="4205216" y="2428573"/>
            <a:ext cx="1786151" cy="1000427"/>
          </a:xfrm>
          <a:prstGeom prst="line">
            <a:avLst/>
          </a:prstGeom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CCCC07-D8B4-7C72-245D-CD48E3FE7F2B}"/>
              </a:ext>
            </a:extLst>
          </p:cNvPr>
          <p:cNvSpPr txBox="1"/>
          <p:nvPr/>
        </p:nvSpPr>
        <p:spPr>
          <a:xfrm>
            <a:off x="6063159" y="1963275"/>
            <a:ext cx="525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Visitor Experience Assistant</a:t>
            </a:r>
          </a:p>
          <a:p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National</a:t>
            </a:r>
            <a:r>
              <a:rPr lang="en-GB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Museum of Scotland</a:t>
            </a:r>
          </a:p>
          <a:p>
            <a:pPr algn="l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5B3914-3482-A0E7-4579-1FEE7C9EDE80}"/>
              </a:ext>
            </a:extLst>
          </p:cNvPr>
          <p:cNvSpPr txBox="1"/>
          <p:nvPr/>
        </p:nvSpPr>
        <p:spPr>
          <a:xfrm>
            <a:off x="6063159" y="3012150"/>
            <a:ext cx="62734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 Cultural Heritage Management</a:t>
            </a:r>
          </a:p>
          <a:p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University of Sheffield</a:t>
            </a:r>
          </a:p>
          <a:p>
            <a:pPr algn="l"/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029E732-40D2-FD0B-2A9C-D0F874E53506}"/>
              </a:ext>
            </a:extLst>
          </p:cNvPr>
          <p:cNvCxnSpPr>
            <a:cxnSpLocks/>
          </p:cNvCxnSpPr>
          <p:nvPr/>
        </p:nvCxnSpPr>
        <p:spPr>
          <a:xfrm flipV="1">
            <a:off x="5452565" y="4429427"/>
            <a:ext cx="538802" cy="1122439"/>
          </a:xfrm>
          <a:prstGeom prst="line">
            <a:avLst/>
          </a:prstGeom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C7B4A8B-00D6-DBD4-9DD1-961097792420}"/>
              </a:ext>
            </a:extLst>
          </p:cNvPr>
          <p:cNvSpPr txBox="1"/>
          <p:nvPr/>
        </p:nvSpPr>
        <p:spPr>
          <a:xfrm>
            <a:off x="6040271" y="4049380"/>
            <a:ext cx="525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Trainee Heritage Assistant</a:t>
            </a:r>
          </a:p>
          <a:p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Suffolk Archives</a:t>
            </a:r>
          </a:p>
          <a:p>
            <a:pPr algn="l"/>
            <a:endParaRPr lang="en-GB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56C02F-2318-E103-851C-F40007A3CA27}"/>
              </a:ext>
            </a:extLst>
          </p:cNvPr>
          <p:cNvCxnSpPr>
            <a:cxnSpLocks/>
          </p:cNvCxnSpPr>
          <p:nvPr/>
        </p:nvCxnSpPr>
        <p:spPr>
          <a:xfrm flipV="1">
            <a:off x="4872251" y="5649387"/>
            <a:ext cx="1119116" cy="368409"/>
          </a:xfrm>
          <a:prstGeom prst="line">
            <a:avLst/>
          </a:prstGeom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4FFDFB9-0AE8-2E79-A848-B3A5D7328D68}"/>
              </a:ext>
            </a:extLst>
          </p:cNvPr>
          <p:cNvSpPr txBox="1"/>
          <p:nvPr/>
        </p:nvSpPr>
        <p:spPr>
          <a:xfrm>
            <a:off x="6063159" y="5109900"/>
            <a:ext cx="562273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Teaching and Collections Coordinator</a:t>
            </a:r>
          </a:p>
          <a:p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UCL Special Collections</a:t>
            </a: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700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5437F-FCC7-1534-D076-760216B9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65" y="887823"/>
            <a:ext cx="11049528" cy="772811"/>
          </a:xfrm>
        </p:spPr>
        <p:txBody>
          <a:bodyPr/>
          <a:lstStyle/>
          <a:p>
            <a:r>
              <a:rPr lang="en-GB" sz="4500" dirty="0"/>
              <a:t>Teaching and Collections Coordinator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1CFE97-0577-AF0B-8673-8B4F3B6D1C75}"/>
              </a:ext>
            </a:extLst>
          </p:cNvPr>
          <p:cNvGrpSpPr/>
          <p:nvPr/>
        </p:nvGrpSpPr>
        <p:grpSpPr>
          <a:xfrm>
            <a:off x="0" y="5073073"/>
            <a:ext cx="12192000" cy="2063083"/>
            <a:chOff x="0" y="4963891"/>
            <a:chExt cx="12192000" cy="2063083"/>
          </a:xfrm>
        </p:grpSpPr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B9D6C6F6-3130-3C1E-8C53-3B974BC89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63891"/>
              <a:ext cx="3366963" cy="1906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>
              <a:extLst>
                <a:ext uri="{FF2B5EF4-FFF2-40B4-BE49-F238E27FC236}">
                  <a16:creationId xmlns:a16="http://schemas.microsoft.com/office/drawing/2014/main" id="{4E0E66FD-D2B5-D48F-FB01-AFD8D56DE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561" y="5013994"/>
              <a:ext cx="3182281" cy="201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D746C430-895C-184C-D150-CFFD656FC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8326" y="4984362"/>
              <a:ext cx="2843674" cy="1873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71EBDA22-4941-A2EF-6698-AF2ED14B4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963" y="4968160"/>
              <a:ext cx="3070974" cy="1925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2">
            <a:extLst>
              <a:ext uri="{FF2B5EF4-FFF2-40B4-BE49-F238E27FC236}">
                <a16:creationId xmlns:a16="http://schemas.microsoft.com/office/drawing/2014/main" id="{51BBA380-8CB5-1C51-7A13-9C74B9FE5E37}"/>
              </a:ext>
            </a:extLst>
          </p:cNvPr>
          <p:cNvSpPr txBox="1"/>
          <p:nvPr/>
        </p:nvSpPr>
        <p:spPr>
          <a:xfrm>
            <a:off x="772265" y="1889840"/>
            <a:ext cx="10341563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500" dirty="0"/>
              <a:t>My role splits into three parts:</a:t>
            </a:r>
          </a:p>
          <a:p>
            <a:endParaRPr lang="en-GB" sz="25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5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Support Outreach team in school visits and outreach activities</a:t>
            </a:r>
            <a:br>
              <a:rPr lang="en-GB" sz="2500" dirty="0">
                <a:solidFill>
                  <a:schemeClr val="accent1">
                    <a:lumMod val="75000"/>
                    <a:lumOff val="25000"/>
                  </a:schemeClr>
                </a:solidFill>
              </a:rPr>
            </a:br>
            <a:endParaRPr lang="en-GB" sz="25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500" dirty="0">
                <a:solidFill>
                  <a:schemeClr val="accent3">
                    <a:lumMod val="75000"/>
                  </a:schemeClr>
                </a:solidFill>
              </a:rPr>
              <a:t>Support Academic Liaison Librarian/Archivist in teaching sessions</a:t>
            </a:r>
            <a:br>
              <a:rPr lang="en-GB" sz="25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en-GB" sz="25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500" dirty="0">
                <a:solidFill>
                  <a:schemeClr val="accent6">
                    <a:lumMod val="75000"/>
                  </a:schemeClr>
                </a:solidFill>
              </a:rPr>
              <a:t>Manage collection item’s circulations between Bloomsbury and East 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GB" sz="2400" dirty="0">
                <a:solidFill>
                  <a:srgbClr val="A22E9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366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8E9C-753D-4E98-4BE1-5B7650BEC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0942"/>
            <a:ext cx="8999900" cy="792323"/>
          </a:xfrm>
        </p:spPr>
        <p:txBody>
          <a:bodyPr/>
          <a:lstStyle/>
          <a:p>
            <a:r>
              <a:rPr lang="en-GB" sz="4500" dirty="0"/>
              <a:t>UCL Special Collections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A628DDC-6414-BD8F-8FB6-46E9602AF6CC}"/>
              </a:ext>
            </a:extLst>
          </p:cNvPr>
          <p:cNvSpPr txBox="1">
            <a:spLocks/>
          </p:cNvSpPr>
          <p:nvPr/>
        </p:nvSpPr>
        <p:spPr>
          <a:xfrm>
            <a:off x="838200" y="2127839"/>
            <a:ext cx="5139519" cy="4348709"/>
          </a:xfrm>
          <a:prstGeom prst="rect">
            <a:avLst/>
          </a:prstGeom>
        </p:spPr>
        <p:txBody>
          <a:bodyPr>
            <a:noAutofit/>
          </a:bodyPr>
          <a:lstStyle>
            <a:lvl1pPr marL="222250" marR="0" indent="-211138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2250" indent="-2111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1138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12" marR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marR="0" indent="-1809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dirty="0">
                <a:hlinkClick r:id="rId2"/>
              </a:rPr>
              <a:t>Special Collections </a:t>
            </a:r>
            <a:r>
              <a:rPr lang="en-US" sz="2500" dirty="0"/>
              <a:t>is a part of Library Services and </a:t>
            </a:r>
            <a:r>
              <a:rPr lang="en-GB" sz="2500" dirty="0"/>
              <a:t>School for the Creative and Cultural Industries</a:t>
            </a:r>
            <a:br>
              <a:rPr lang="en-US" sz="2500" dirty="0"/>
            </a:br>
            <a:endParaRPr lang="en-US" sz="2500" dirty="0"/>
          </a:p>
          <a:p>
            <a:pPr marL="0" indent="0">
              <a:buNone/>
            </a:pPr>
            <a:r>
              <a:rPr lang="en-US" sz="2500" dirty="0">
                <a:solidFill>
                  <a:schemeClr val="accent6">
                    <a:lumMod val="75000"/>
                  </a:schemeClr>
                </a:solidFill>
              </a:rPr>
              <a:t>Archives 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500" dirty="0"/>
              <a:t>Photographs, maps, diaries and journals, UCL records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Manuscripts</a:t>
            </a:r>
            <a:endParaRPr lang="en-US" sz="2500" dirty="0"/>
          </a:p>
          <a:p>
            <a:pPr marL="0" indent="0">
              <a:buNone/>
            </a:pPr>
            <a:r>
              <a:rPr lang="en-US" sz="2500" dirty="0">
                <a:solidFill>
                  <a:schemeClr val="accent3">
                    <a:lumMod val="75000"/>
                  </a:schemeClr>
                </a:solidFill>
              </a:rPr>
              <a:t>Rare books</a:t>
            </a:r>
          </a:p>
        </p:txBody>
      </p:sp>
      <p:pic>
        <p:nvPicPr>
          <p:cNvPr id="6" name="Picture 5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4855CFBD-B165-D81C-4768-A4854EF1C0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r="3282" b="3"/>
          <a:stretch/>
        </p:blipFill>
        <p:spPr>
          <a:xfrm>
            <a:off x="6096000" y="2127839"/>
            <a:ext cx="5641870" cy="4348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825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D25E50-C429-8450-D490-3048D0081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767" y="2552132"/>
            <a:ext cx="5301201" cy="3527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F14E88-1761-79CF-0008-1AB763EE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49" y="899997"/>
            <a:ext cx="3352191" cy="1368000"/>
          </a:xfrm>
        </p:spPr>
        <p:txBody>
          <a:bodyPr/>
          <a:lstStyle/>
          <a:p>
            <a:r>
              <a:rPr lang="en-GB" sz="4500" dirty="0"/>
              <a:t>Archives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3408FB-F7BD-2116-2003-C5AC4437E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75" y="1872213"/>
            <a:ext cx="3143007" cy="4590002"/>
          </a:xfrm>
          <a:prstGeom prst="rect">
            <a:avLst/>
          </a:prstGeom>
        </p:spPr>
      </p:pic>
      <p:pic>
        <p:nvPicPr>
          <p:cNvPr id="6" name="Picture 5" descr="A drawing of a building&#10;&#10;Description automatically generated with medium confidence">
            <a:extLst>
              <a:ext uri="{FF2B5EF4-FFF2-40B4-BE49-F238E27FC236}">
                <a16:creationId xmlns:a16="http://schemas.microsoft.com/office/drawing/2014/main" id="{86393F49-241E-BAF0-BC1B-D05A79857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82" y="1872213"/>
            <a:ext cx="3060001" cy="45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90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22833-F6C4-5998-BDFF-A06B0C8C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33" y="962240"/>
            <a:ext cx="8999900" cy="1368000"/>
          </a:xfrm>
        </p:spPr>
        <p:txBody>
          <a:bodyPr/>
          <a:lstStyle/>
          <a:p>
            <a:r>
              <a:rPr lang="en-GB" dirty="0"/>
              <a:t>Manuscripts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3F6AF1-05B4-2458-B0FE-A4C0C6B79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853" y="1219769"/>
            <a:ext cx="3963185" cy="5329392"/>
          </a:xfrm>
          <a:prstGeom prst="rect">
            <a:avLst/>
          </a:prstGeom>
        </p:spPr>
      </p:pic>
      <p:pic>
        <p:nvPicPr>
          <p:cNvPr id="9" name="Picture 8" descr="A picture containing text, furniture, rug, decorated&#10;&#10;Description automatically generated">
            <a:extLst>
              <a:ext uri="{FF2B5EF4-FFF2-40B4-BE49-F238E27FC236}">
                <a16:creationId xmlns:a16="http://schemas.microsoft.com/office/drawing/2014/main" id="{9B352E9F-69AA-310A-5DDF-DA46434041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" b="4432"/>
          <a:stretch/>
        </p:blipFill>
        <p:spPr>
          <a:xfrm>
            <a:off x="911733" y="1796365"/>
            <a:ext cx="6166121" cy="47527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2111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22833-F6C4-5998-BDFF-A06B0C8C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911" y="1009181"/>
            <a:ext cx="4075522" cy="1368000"/>
          </a:xfrm>
        </p:spPr>
        <p:txBody>
          <a:bodyPr/>
          <a:lstStyle/>
          <a:p>
            <a:r>
              <a:rPr lang="en-GB" sz="4500" dirty="0"/>
              <a:t>Rare books</a:t>
            </a:r>
          </a:p>
        </p:txBody>
      </p:sp>
      <p:pic>
        <p:nvPicPr>
          <p:cNvPr id="5122" name="Picture 2" descr="A display of rare and historical books on a shelf, including Christian and Jewish texts with gold leaf on their covers, a book with a tortoiseshell cover, and a book attached to a chain. ">
            <a:extLst>
              <a:ext uri="{FF2B5EF4-FFF2-40B4-BE49-F238E27FC236}">
                <a16:creationId xmlns:a16="http://schemas.microsoft.com/office/drawing/2014/main" id="{B1854D93-6B7B-BC22-AEDD-DC05071DB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18" y="2665968"/>
            <a:ext cx="4749421" cy="31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49E5165-94DA-FC57-4158-13B3636EB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03" y="2665968"/>
            <a:ext cx="4229952" cy="31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52C40A9C-651F-E330-9B30-D796BE4D9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656" y="1475106"/>
            <a:ext cx="3270344" cy="437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45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8EFF4F-659D-5454-DEBF-3402661D7194}"/>
              </a:ext>
            </a:extLst>
          </p:cNvPr>
          <p:cNvSpPr txBox="1"/>
          <p:nvPr/>
        </p:nvSpPr>
        <p:spPr>
          <a:xfrm>
            <a:off x="967199" y="1064687"/>
            <a:ext cx="1222286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dirty="0">
                <a:latin typeface="Helvetica" panose="020B0604020202020204" pitchFamily="34" charset="0"/>
                <a:cs typeface="Helvetica" panose="020B0604020202020204" pitchFamily="34" charset="0"/>
              </a:rPr>
              <a:t>Job hunting tips</a:t>
            </a:r>
          </a:p>
          <a:p>
            <a:pPr algn="l"/>
            <a:endParaRPr lang="en-GB" sz="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57BAB-EC85-E600-A535-D47BC71508F9}"/>
              </a:ext>
            </a:extLst>
          </p:cNvPr>
          <p:cNvSpPr txBox="1"/>
          <p:nvPr/>
        </p:nvSpPr>
        <p:spPr>
          <a:xfrm>
            <a:off x="574383" y="2189950"/>
            <a:ext cx="109843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GB" sz="3000" dirty="0">
                <a:solidFill>
                  <a:schemeClr val="accent3">
                    <a:lumMod val="75000"/>
                  </a:schemeClr>
                </a:solidFill>
              </a:rPr>
              <a:t>Be open-minded and don’t be afraid to ask questions </a:t>
            </a:r>
            <a:br>
              <a:rPr lang="en-GB" sz="3000" dirty="0">
                <a:solidFill>
                  <a:schemeClr val="accent3">
                    <a:lumMod val="75000"/>
                  </a:schemeClr>
                </a:solidFill>
              </a:rPr>
            </a:br>
            <a:endParaRPr lang="en-GB" sz="3000" dirty="0">
              <a:solidFill>
                <a:schemeClr val="accent3">
                  <a:lumMod val="75000"/>
                </a:schemeClr>
              </a:solidFill>
            </a:endParaRP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GB" sz="30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Volunteering and trainings</a:t>
            </a:r>
            <a:br>
              <a:rPr lang="en-GB" sz="3000" dirty="0">
                <a:solidFill>
                  <a:schemeClr val="accent1">
                    <a:lumMod val="75000"/>
                    <a:lumOff val="25000"/>
                  </a:schemeClr>
                </a:solidFill>
              </a:rPr>
            </a:br>
            <a:endParaRPr lang="en-GB" sz="30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GB" sz="3000" dirty="0">
                <a:solidFill>
                  <a:schemeClr val="accent6">
                    <a:lumMod val="75000"/>
                  </a:schemeClr>
                </a:solidFill>
              </a:rPr>
              <a:t>Arrange chats with 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</a:rPr>
              <a:t>industry professionals</a:t>
            </a:r>
            <a:r>
              <a:rPr lang="en-GB" sz="3000" dirty="0">
                <a:solidFill>
                  <a:schemeClr val="accent6">
                    <a:lumMod val="75000"/>
                  </a:schemeClr>
                </a:solidFill>
              </a:rPr>
              <a:t> and networking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7197AF-E0B1-0503-3106-CACB9B89A470}"/>
              </a:ext>
            </a:extLst>
          </p:cNvPr>
          <p:cNvGrpSpPr/>
          <p:nvPr/>
        </p:nvGrpSpPr>
        <p:grpSpPr>
          <a:xfrm>
            <a:off x="16705" y="5022994"/>
            <a:ext cx="12175295" cy="1903245"/>
            <a:chOff x="16789" y="4578578"/>
            <a:chExt cx="12175295" cy="19032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B8EBEF-47F2-5A8E-9783-531358F86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89" y="4580834"/>
              <a:ext cx="1900989" cy="1900989"/>
            </a:xfrm>
            <a:prstGeom prst="rect">
              <a:avLst/>
            </a:prstGeom>
          </p:spPr>
        </p:pic>
        <p:pic>
          <p:nvPicPr>
            <p:cNvPr id="6" name="Picture 5" descr="Text, letter&#10;&#10;Description automatically generated">
              <a:extLst>
                <a:ext uri="{FF2B5EF4-FFF2-40B4-BE49-F238E27FC236}">
                  <a16:creationId xmlns:a16="http://schemas.microsoft.com/office/drawing/2014/main" id="{C9213E44-B959-9BD7-D143-CE0A80D6B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86"/>
            <a:stretch/>
          </p:blipFill>
          <p:spPr>
            <a:xfrm>
              <a:off x="5263884" y="4578578"/>
              <a:ext cx="2844034" cy="189473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92480E-4AE8-CD98-E4B8-3D2CBDBB2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2896" y="4587088"/>
              <a:ext cx="1900989" cy="189473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69D2F6-289E-77A8-7C9C-998C0E734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7918" y="4595959"/>
              <a:ext cx="1665834" cy="1859972"/>
            </a:xfrm>
            <a:prstGeom prst="rect">
              <a:avLst/>
            </a:prstGeom>
          </p:spPr>
        </p:pic>
        <p:pic>
          <p:nvPicPr>
            <p:cNvPr id="9" name="Picture 8" descr="A group of people holding signs&#10;&#10;Description automatically generated">
              <a:extLst>
                <a:ext uri="{FF2B5EF4-FFF2-40B4-BE49-F238E27FC236}">
                  <a16:creationId xmlns:a16="http://schemas.microsoft.com/office/drawing/2014/main" id="{A0A62B39-A67C-7B24-AAD9-5D065198A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4" t="2583" r="8253" b="6409"/>
            <a:stretch/>
          </p:blipFill>
          <p:spPr>
            <a:xfrm>
              <a:off x="9773751" y="4595959"/>
              <a:ext cx="2418333" cy="1859972"/>
            </a:xfrm>
            <a:prstGeom prst="rect">
              <a:avLst/>
            </a:prstGeom>
          </p:spPr>
        </p:pic>
      </p:grp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703734DE-7F06-857A-4437-97499D96E8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7212" r="7405" b="6370"/>
          <a:stretch/>
        </p:blipFill>
        <p:spPr>
          <a:xfrm rot="5400000">
            <a:off x="1688631" y="5282193"/>
            <a:ext cx="1903244" cy="14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43340"/>
      </p:ext>
    </p:extLst>
  </p:cSld>
  <p:clrMapOvr>
    <a:masterClrMapping/>
  </p:clrMapOvr>
</p:sld>
</file>

<file path=ppt/theme/theme1.xml><?xml version="1.0" encoding="utf-8"?>
<a:theme xmlns:a="http://schemas.openxmlformats.org/drawingml/2006/main" name="UCL_Yellow_Slide_Theme">
  <a:themeElements>
    <a:clrScheme name="UCL Yellow Theme">
      <a:dk1>
        <a:srgbClr val="000000"/>
      </a:dk1>
      <a:lt1>
        <a:srgbClr val="FFFFFF"/>
      </a:lt1>
      <a:dk2>
        <a:srgbClr val="F6BE00"/>
      </a:dk2>
      <a:lt2>
        <a:srgbClr val="FDF2CC"/>
      </a:lt2>
      <a:accent1>
        <a:srgbClr val="002855"/>
      </a:accent1>
      <a:accent2>
        <a:srgbClr val="0097A9"/>
      </a:accent2>
      <a:accent3>
        <a:srgbClr val="8F993E"/>
      </a:accent3>
      <a:accent4>
        <a:srgbClr val="93272C"/>
      </a:accent4>
      <a:accent5>
        <a:srgbClr val="EA7600"/>
      </a:accent5>
      <a:accent6>
        <a:srgbClr val="E03C31"/>
      </a:accent6>
      <a:hlink>
        <a:srgbClr val="0097A9"/>
      </a:hlink>
      <a:folHlink>
        <a:srgbClr val="0097A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UCL_Slide_Master_Yellow.potx" id="{FEC2F2DE-90B4-4BF0-974B-FF0CBC626A47}" vid="{8C8A809B-15FA-4B56-A08D-79AF901541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5146EF3-654A-4932-A429-5B402941D86C}">
  <we:reference id="ec54a0d4-1494-4e42-b65a-78000cc718aa" version="1.0.0.0" store="EXCatalog" storeType="EXCatalog"/>
  <we:alternateReferences>
    <we:reference id="WA200003509" version="1.0.0.0" store="en-GB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7b5ee06-0c33-49b9-a73d-52c6033a2d5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46661F5FF3A5439F55DF503EF38D3D" ma:contentTypeVersion="15" ma:contentTypeDescription="Create a new document." ma:contentTypeScope="" ma:versionID="f856a92cde57246e687fa0982d503635">
  <xsd:schema xmlns:xsd="http://www.w3.org/2001/XMLSchema" xmlns:xs="http://www.w3.org/2001/XMLSchema" xmlns:p="http://schemas.microsoft.com/office/2006/metadata/properties" xmlns:ns3="27b5ee06-0c33-49b9-a73d-52c6033a2d52" xmlns:ns4="ebaa28ad-90dc-4de7-8f40-7d5664394a15" targetNamespace="http://schemas.microsoft.com/office/2006/metadata/properties" ma:root="true" ma:fieldsID="710f8b5469689a49e41b9221b157790d" ns3:_="" ns4:_="">
    <xsd:import namespace="27b5ee06-0c33-49b9-a73d-52c6033a2d52"/>
    <xsd:import namespace="ebaa28ad-90dc-4de7-8f40-7d5664394a1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b5ee06-0c33-49b9-a73d-52c6033a2d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aa28ad-90dc-4de7-8f40-7d5664394a1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16A0DD-B05E-4DE4-8344-D8FFAB7ECA49}">
  <ds:schemaRefs>
    <ds:schemaRef ds:uri="27b5ee06-0c33-49b9-a73d-52c6033a2d52"/>
    <ds:schemaRef ds:uri="ebaa28ad-90dc-4de7-8f40-7d5664394a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DFD8C17-7B72-4EF5-A21C-2FF02AAB86F3}">
  <ds:schemaRefs>
    <ds:schemaRef ds:uri="27b5ee06-0c33-49b9-a73d-52c6033a2d52"/>
    <ds:schemaRef ds:uri="ebaa28ad-90dc-4de7-8f40-7d5664394a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6F66BD8-3F2E-4267-9950-39E35B6E0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7176</TotalTime>
  <Words>321</Words>
  <Application>Microsoft Office PowerPoint</Application>
  <PresentationFormat>Widescreen</PresentationFormat>
  <Paragraphs>99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Courier New</vt:lpstr>
      <vt:lpstr>Helvetica</vt:lpstr>
      <vt:lpstr>UCL_Yellow_Slide_Theme</vt:lpstr>
      <vt:lpstr>PowerPoint Presentation</vt:lpstr>
      <vt:lpstr>PowerPoint Presentation</vt:lpstr>
      <vt:lpstr>A bit of myself!</vt:lpstr>
      <vt:lpstr>Teaching and Collections Coordinator </vt:lpstr>
      <vt:lpstr>UCL Special Collections</vt:lpstr>
      <vt:lpstr>Archives</vt:lpstr>
      <vt:lpstr>Manuscripts</vt:lpstr>
      <vt:lpstr>Rare books</vt:lpstr>
      <vt:lpstr>PowerPoint Presentation</vt:lpstr>
      <vt:lpstr>Be open-minded and don’t be afraid to ask questions</vt:lpstr>
      <vt:lpstr>Volunteering and trainings</vt:lpstr>
      <vt:lpstr>Arrange chats with industry professionals and networking</vt:lpstr>
      <vt:lpstr>Some useful links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UCL Special Collections</dc:title>
  <dc:creator>Fripp, Christopher</dc:creator>
  <cp:lastModifiedBy>Ching Laam Mok</cp:lastModifiedBy>
  <cp:revision>11</cp:revision>
  <dcterms:created xsi:type="dcterms:W3CDTF">2020-07-20T14:38:15Z</dcterms:created>
  <dcterms:modified xsi:type="dcterms:W3CDTF">2023-05-30T15:58:11Z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0x010100DD46661F5FF3A5439F55DF503EF38D3D</vt:lpwstr>
  </property>
</Properties>
</file>