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8300"/>
    <a:srgbClr val="FFFFFF"/>
    <a:srgbClr val="FFDE19"/>
    <a:srgbClr val="FFCD2D"/>
    <a:srgbClr val="EACF04"/>
    <a:srgbClr val="FFFF4B"/>
    <a:srgbClr val="893BC3"/>
    <a:srgbClr val="9E5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1C3888-E036-4FA1-97AB-5736CFD76389}" v="24" dt="2020-04-22T18:59:30.0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udy, Clare" userId="S::ucypcla@ucl.ac.uk::da169b72-d31f-4c3b-8993-72a8e40c9b3a" providerId="AD" clId="Web-{DA1C3888-E036-4FA1-97AB-5736CFD76389}"/>
    <pc:docChg chg="modSld">
      <pc:chgData name="Goudy, Clare" userId="S::ucypcla@ucl.ac.uk::da169b72-d31f-4c3b-8993-72a8e40c9b3a" providerId="AD" clId="Web-{DA1C3888-E036-4FA1-97AB-5736CFD76389}" dt="2020-04-22T18:59:30.011" v="23" actId="20577"/>
      <pc:docMkLst>
        <pc:docMk/>
      </pc:docMkLst>
      <pc:sldChg chg="modSp">
        <pc:chgData name="Goudy, Clare" userId="S::ucypcla@ucl.ac.uk::da169b72-d31f-4c3b-8993-72a8e40c9b3a" providerId="AD" clId="Web-{DA1C3888-E036-4FA1-97AB-5736CFD76389}" dt="2020-04-22T18:59:30.011" v="23" actId="20577"/>
        <pc:sldMkLst>
          <pc:docMk/>
          <pc:sldMk cId="304870510" sldId="258"/>
        </pc:sldMkLst>
        <pc:spChg chg="mod">
          <ac:chgData name="Goudy, Clare" userId="S::ucypcla@ucl.ac.uk::da169b72-d31f-4c3b-8993-72a8e40c9b3a" providerId="AD" clId="Web-{DA1C3888-E036-4FA1-97AB-5736CFD76389}" dt="2020-04-22T18:59:30.011" v="23" actId="20577"/>
          <ac:spMkLst>
            <pc:docMk/>
            <pc:sldMk cId="304870510" sldId="258"/>
            <ac:spMk id="3" creationId="{44F941D2-1B2C-46DB-A45B-611E4CEBE4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4F96-BB55-4904-937D-04756486CEE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2CF8-D600-47E3-A669-8D886F9B0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46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4F96-BB55-4904-937D-04756486CEE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2CF8-D600-47E3-A669-8D886F9B0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26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4F96-BB55-4904-937D-04756486CEE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2CF8-D600-47E3-A669-8D886F9B0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58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4F96-BB55-4904-937D-04756486CEE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2CF8-D600-47E3-A669-8D886F9B0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87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4F96-BB55-4904-937D-04756486CEE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2CF8-D600-47E3-A669-8D886F9B0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94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4F96-BB55-4904-937D-04756486CEE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2CF8-D600-47E3-A669-8D886F9B0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34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4F96-BB55-4904-937D-04756486CEE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2CF8-D600-47E3-A669-8D886F9B0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63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4F96-BB55-4904-937D-04756486CEE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2CF8-D600-47E3-A669-8D886F9B0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55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4F96-BB55-4904-937D-04756486CEE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2CF8-D600-47E3-A669-8D886F9B0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8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4F96-BB55-4904-937D-04756486CEE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2CF8-D600-47E3-A669-8D886F9B0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79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4F96-BB55-4904-937D-04756486CEE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2CF8-D600-47E3-A669-8D886F9B0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47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4F96-BB55-4904-937D-04756486CEE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92CF8-D600-47E3-A669-8D886F9B0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01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349082" y="1711176"/>
            <a:ext cx="3466769" cy="773853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Gold Integration Centre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Chair: Anthony Smith and David Price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349082" y="714612"/>
            <a:ext cx="3466769" cy="74500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Gold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Chair: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President &amp; Provost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18699" y="4586917"/>
            <a:ext cx="4469224" cy="460701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Silver Aquamarine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(to September 2020) 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Chair: Anthony Smith and Fiona Ryland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138995" y="4586917"/>
            <a:ext cx="4353314" cy="460701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Silver Sapphire*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(2020/21) 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Chair: Geraint Rees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18700" y="5247117"/>
            <a:ext cx="4469224" cy="362099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Aquamarine 1 - 5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138993" y="5245465"/>
            <a:ext cx="4353315" cy="363751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Sapphire 1 - 4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518700" y="6336920"/>
            <a:ext cx="8973608" cy="3469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PS/Faculty Leadership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5330" y="2719856"/>
            <a:ext cx="3466770" cy="83823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Team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Co-lead: Ivan Parkin and Celia </a:t>
            </a:r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Caulcott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different view or perspective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418313" y="2753999"/>
            <a:ext cx="3466770" cy="80409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 Team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Co-lead: Fiona Ryland and Tom </a:t>
            </a:r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Rowson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Alignment and review</a:t>
            </a:r>
          </a:p>
        </p:txBody>
      </p:sp>
      <p:sp>
        <p:nvSpPr>
          <p:cNvPr id="21" name="Up-Down Arrow 20"/>
          <p:cNvSpPr/>
          <p:nvPr/>
        </p:nvSpPr>
        <p:spPr>
          <a:xfrm>
            <a:off x="5981952" y="1439679"/>
            <a:ext cx="161011" cy="31307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Elbow Connector 22"/>
          <p:cNvCxnSpPr>
            <a:stCxn id="6" idx="1"/>
            <a:endCxn id="12" idx="0"/>
          </p:cNvCxnSpPr>
          <p:nvPr/>
        </p:nvCxnSpPr>
        <p:spPr>
          <a:xfrm rot="10800000" flipV="1">
            <a:off x="2038716" y="2098102"/>
            <a:ext cx="2310367" cy="621753"/>
          </a:xfrm>
          <a:prstGeom prst="bentConnector2">
            <a:avLst/>
          </a:prstGeom>
          <a:ln w="41275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6" idx="3"/>
            <a:endCxn id="13" idx="0"/>
          </p:cNvCxnSpPr>
          <p:nvPr/>
        </p:nvCxnSpPr>
        <p:spPr>
          <a:xfrm>
            <a:off x="7815851" y="2098103"/>
            <a:ext cx="2335847" cy="655896"/>
          </a:xfrm>
          <a:prstGeom prst="bentConnector2">
            <a:avLst/>
          </a:prstGeom>
          <a:ln w="41275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Up-Down Arrow 26"/>
          <p:cNvSpPr/>
          <p:nvPr/>
        </p:nvSpPr>
        <p:spPr>
          <a:xfrm flipH="1">
            <a:off x="3527310" y="6152083"/>
            <a:ext cx="103545" cy="178487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329074" y="3802947"/>
            <a:ext cx="3466769" cy="6215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Proposals from Silver for review</a:t>
            </a:r>
          </a:p>
        </p:txBody>
      </p:sp>
      <p:cxnSp>
        <p:nvCxnSpPr>
          <p:cNvPr id="34" name="Elbow Connector 33"/>
          <p:cNvCxnSpPr>
            <a:stCxn id="33" idx="3"/>
            <a:endCxn id="13" idx="2"/>
          </p:cNvCxnSpPr>
          <p:nvPr/>
        </p:nvCxnSpPr>
        <p:spPr>
          <a:xfrm flipV="1">
            <a:off x="7795843" y="3558090"/>
            <a:ext cx="2355855" cy="555621"/>
          </a:xfrm>
          <a:prstGeom prst="bentConnector2">
            <a:avLst/>
          </a:prstGeom>
          <a:ln w="41275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33" idx="1"/>
            <a:endCxn id="12" idx="2"/>
          </p:cNvCxnSpPr>
          <p:nvPr/>
        </p:nvCxnSpPr>
        <p:spPr>
          <a:xfrm rot="10800000">
            <a:off x="2038716" y="3558089"/>
            <a:ext cx="2290359" cy="555622"/>
          </a:xfrm>
          <a:prstGeom prst="bentConnector2">
            <a:avLst/>
          </a:prstGeom>
          <a:ln w="41275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1518700" y="5809723"/>
            <a:ext cx="4469224" cy="362099"/>
          </a:xfrm>
          <a:prstGeom prst="roundRect">
            <a:avLst/>
          </a:prstGeom>
          <a:solidFill>
            <a:srgbClr val="AC8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Aquamarine Bronze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6161744" y="5806070"/>
            <a:ext cx="4330564" cy="362099"/>
          </a:xfrm>
          <a:prstGeom prst="roundRect">
            <a:avLst/>
          </a:prstGeom>
          <a:solidFill>
            <a:srgbClr val="AC8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Sapphire Bronze</a:t>
            </a:r>
          </a:p>
        </p:txBody>
      </p:sp>
      <p:sp>
        <p:nvSpPr>
          <p:cNvPr id="46" name="Up-Down Arrow 45"/>
          <p:cNvSpPr/>
          <p:nvPr/>
        </p:nvSpPr>
        <p:spPr>
          <a:xfrm>
            <a:off x="3960443" y="2673138"/>
            <a:ext cx="181140" cy="966736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Up-Down Arrow 46"/>
          <p:cNvSpPr/>
          <p:nvPr/>
        </p:nvSpPr>
        <p:spPr>
          <a:xfrm flipH="1">
            <a:off x="3527309" y="5615566"/>
            <a:ext cx="103545" cy="178487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Up-Down Arrow 47"/>
          <p:cNvSpPr/>
          <p:nvPr/>
        </p:nvSpPr>
        <p:spPr>
          <a:xfrm flipH="1">
            <a:off x="8326504" y="5601386"/>
            <a:ext cx="103545" cy="178487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Up-Down Arrow 48"/>
          <p:cNvSpPr/>
          <p:nvPr/>
        </p:nvSpPr>
        <p:spPr>
          <a:xfrm flipH="1">
            <a:off x="8326504" y="6150075"/>
            <a:ext cx="103545" cy="178487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Up-Down Arrow 52"/>
          <p:cNvSpPr/>
          <p:nvPr/>
        </p:nvSpPr>
        <p:spPr>
          <a:xfrm flipH="1">
            <a:off x="3527309" y="5053968"/>
            <a:ext cx="103545" cy="178487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Up-Down Arrow 53"/>
          <p:cNvSpPr/>
          <p:nvPr/>
        </p:nvSpPr>
        <p:spPr>
          <a:xfrm flipH="1">
            <a:off x="8317931" y="5034229"/>
            <a:ext cx="103545" cy="178487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>
            <a:stCxn id="6" idx="3"/>
            <a:endCxn id="31" idx="2"/>
          </p:cNvCxnSpPr>
          <p:nvPr/>
        </p:nvCxnSpPr>
        <p:spPr>
          <a:xfrm flipV="1">
            <a:off x="7815851" y="1813231"/>
            <a:ext cx="2676457" cy="2848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8968414" y="714612"/>
            <a:ext cx="3047788" cy="1098619"/>
          </a:xfrm>
          <a:prstGeom prst="round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Academic Committee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Chair: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President &amp; Provost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(*Proposals from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Silver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through Gold Integration Centre)</a:t>
            </a:r>
          </a:p>
        </p:txBody>
      </p:sp>
      <p:sp>
        <p:nvSpPr>
          <p:cNvPr id="37" name="Up-Down Arrow 36"/>
          <p:cNvSpPr/>
          <p:nvPr/>
        </p:nvSpPr>
        <p:spPr>
          <a:xfrm>
            <a:off x="8028094" y="2663958"/>
            <a:ext cx="181140" cy="966736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349081" y="2760274"/>
            <a:ext cx="3466770" cy="804091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Affairs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Co-lead: Hazel Genn and </a:t>
            </a:r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Graeme Reid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external view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307889" y="139913"/>
            <a:ext cx="11707709" cy="482398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UCL Council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4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6">
            <a:extLst>
              <a:ext uri="{FF2B5EF4-FFF2-40B4-BE49-F238E27FC236}">
                <a16:creationId xmlns:a16="http://schemas.microsoft.com/office/drawing/2014/main" id="{E5A6FAF0-DE92-4E91-90E6-319381C17AEE}"/>
              </a:ext>
            </a:extLst>
          </p:cNvPr>
          <p:cNvSpPr/>
          <p:nvPr/>
        </p:nvSpPr>
        <p:spPr>
          <a:xfrm>
            <a:off x="2032030" y="130809"/>
            <a:ext cx="3770134" cy="121525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Silver Aquamarine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(to September 2020) </a:t>
            </a:r>
          </a:p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Chair: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Anthony Smith and Fiona Ryland (Deputy David Price)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Convenor: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Ian Dancy (alternate Helen Fisher) 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Aquamarine 1 - 5 </a:t>
            </a:r>
          </a:p>
        </p:txBody>
      </p:sp>
      <p:sp>
        <p:nvSpPr>
          <p:cNvPr id="6" name="Rounded Rectangle 7">
            <a:extLst>
              <a:ext uri="{FF2B5EF4-FFF2-40B4-BE49-F238E27FC236}">
                <a16:creationId xmlns:a16="http://schemas.microsoft.com/office/drawing/2014/main" id="{81820713-EB56-4F0D-87DD-17564A535B03}"/>
              </a:ext>
            </a:extLst>
          </p:cNvPr>
          <p:cNvSpPr/>
          <p:nvPr/>
        </p:nvSpPr>
        <p:spPr>
          <a:xfrm>
            <a:off x="5958921" y="130809"/>
            <a:ext cx="3649649" cy="121525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Silver Sapphire 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(2020/21) </a:t>
            </a:r>
          </a:p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Chair: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Geraint Rees 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(Deputy: Sasha Roseneil)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Convenor: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Dean Stokes</a:t>
            </a:r>
          </a:p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Sapphire 1 - 4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8">
            <a:extLst>
              <a:ext uri="{FF2B5EF4-FFF2-40B4-BE49-F238E27FC236}">
                <a16:creationId xmlns:a16="http://schemas.microsoft.com/office/drawing/2014/main" id="{D16A2E29-9E23-4721-8EE3-7A8374B36E9E}"/>
              </a:ext>
            </a:extLst>
          </p:cNvPr>
          <p:cNvSpPr/>
          <p:nvPr/>
        </p:nvSpPr>
        <p:spPr>
          <a:xfrm>
            <a:off x="2043100" y="1863695"/>
            <a:ext cx="3770135" cy="11020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AQ1: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Business Continuity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Lead: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Ian Dancy (Deputy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D.Palmer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Convenor: TBC</a:t>
            </a:r>
          </a:p>
        </p:txBody>
      </p:sp>
      <p:sp>
        <p:nvSpPr>
          <p:cNvPr id="8" name="Rounded Rectangle 8">
            <a:extLst>
              <a:ext uri="{FF2B5EF4-FFF2-40B4-BE49-F238E27FC236}">
                <a16:creationId xmlns:a16="http://schemas.microsoft.com/office/drawing/2014/main" id="{022C969E-B326-4BB8-9FA1-1B04B410203A}"/>
              </a:ext>
            </a:extLst>
          </p:cNvPr>
          <p:cNvSpPr/>
          <p:nvPr/>
        </p:nvSpPr>
        <p:spPr>
          <a:xfrm>
            <a:off x="2043099" y="3059690"/>
            <a:ext cx="3770135" cy="870457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AQ2: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Remote Delivery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Lead: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Nora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Colton (Alternate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A.Smith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Convenor: Megan Gerrie</a:t>
            </a:r>
          </a:p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A54650E-BAA2-4820-850E-84E196454B4B}"/>
              </a:ext>
            </a:extLst>
          </p:cNvPr>
          <p:cNvSpPr/>
          <p:nvPr/>
        </p:nvSpPr>
        <p:spPr>
          <a:xfrm>
            <a:off x="2043098" y="4024113"/>
            <a:ext cx="3770136" cy="870457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AQ3: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Alternative Assessments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Lead: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Norbert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Pachler (Alternate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A.Smith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Convenor: Toby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Belshaw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8">
            <a:extLst>
              <a:ext uri="{FF2B5EF4-FFF2-40B4-BE49-F238E27FC236}">
                <a16:creationId xmlns:a16="http://schemas.microsoft.com/office/drawing/2014/main" id="{D4281484-F2EC-40D8-9090-445B260A9731}"/>
              </a:ext>
            </a:extLst>
          </p:cNvPr>
          <p:cNvSpPr/>
          <p:nvPr/>
        </p:nvSpPr>
        <p:spPr>
          <a:xfrm>
            <a:off x="2032030" y="4988536"/>
            <a:ext cx="3781204" cy="84092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AQ4: Research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Lead: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Alan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Thompson (Alternate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D.Price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Convenor: Jeremy Barraud</a:t>
            </a:r>
          </a:p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8">
            <a:extLst>
              <a:ext uri="{FF2B5EF4-FFF2-40B4-BE49-F238E27FC236}">
                <a16:creationId xmlns:a16="http://schemas.microsoft.com/office/drawing/2014/main" id="{480EC990-A91D-4A3E-922F-8386B7E14F07}"/>
              </a:ext>
            </a:extLst>
          </p:cNvPr>
          <p:cNvSpPr/>
          <p:nvPr/>
        </p:nvSpPr>
        <p:spPr>
          <a:xfrm>
            <a:off x="2043098" y="5923427"/>
            <a:ext cx="3770136" cy="90253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AQ5: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Contribution to National Effort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Lead: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David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Lomas (Deputy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C.Caulcott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Convenor: Rebecca Whitham </a:t>
            </a:r>
          </a:p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DB5D2174-94DE-4247-88DF-09417025C061}"/>
              </a:ext>
            </a:extLst>
          </p:cNvPr>
          <p:cNvSpPr/>
          <p:nvPr/>
        </p:nvSpPr>
        <p:spPr>
          <a:xfrm>
            <a:off x="5958922" y="1863695"/>
            <a:ext cx="3649649" cy="11020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S1: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Operation Group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Lead: Fiona Ryland and Sasha Roseneil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Deputy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I.Parkin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Convenor Laura Clayton</a:t>
            </a:r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F027E8E1-A744-4E91-AB01-83F86483255B}"/>
              </a:ext>
            </a:extLst>
          </p:cNvPr>
          <p:cNvSpPr/>
          <p:nvPr/>
        </p:nvSpPr>
        <p:spPr>
          <a:xfrm>
            <a:off x="5958920" y="3055698"/>
            <a:ext cx="3649650" cy="87444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S2: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Lead: Piet Eeckhout</a:t>
            </a:r>
          </a:p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Convenor: Megan Gerrie</a:t>
            </a:r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F1C6AF1F-9BB8-4F3D-87E0-7E7921A54052}"/>
              </a:ext>
            </a:extLst>
          </p:cNvPr>
          <p:cNvSpPr/>
          <p:nvPr/>
        </p:nvSpPr>
        <p:spPr>
          <a:xfrm>
            <a:off x="5958921" y="4020121"/>
            <a:ext cx="3649650" cy="100372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S3: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Research &amp; Innovation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Lead: Nigel-Titchener Hooker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(Deputies: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S.Bruzzi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A.Thompson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Convenor: Matt Davis</a:t>
            </a:r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74373A0F-D3B5-4083-9981-AE112F4A6BEF}"/>
              </a:ext>
            </a:extLst>
          </p:cNvPr>
          <p:cNvSpPr/>
          <p:nvPr/>
        </p:nvSpPr>
        <p:spPr>
          <a:xfrm>
            <a:off x="5958921" y="5117272"/>
            <a:ext cx="3649650" cy="111253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S4: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External Engagement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Lead: Nicola Brewer 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(Deputies: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G.Hart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C.Lindner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Convenor: Ciaran Moynihan </a:t>
            </a:r>
          </a:p>
        </p:txBody>
      </p:sp>
      <p:sp>
        <p:nvSpPr>
          <p:cNvPr id="17" name="Rounded Rectangle 6">
            <a:extLst>
              <a:ext uri="{FF2B5EF4-FFF2-40B4-BE49-F238E27FC236}">
                <a16:creationId xmlns:a16="http://schemas.microsoft.com/office/drawing/2014/main" id="{78B80A39-8EAB-4F3A-82BB-AF4AABC881EE}"/>
              </a:ext>
            </a:extLst>
          </p:cNvPr>
          <p:cNvSpPr/>
          <p:nvPr/>
        </p:nvSpPr>
        <p:spPr>
          <a:xfrm>
            <a:off x="2032030" y="1419944"/>
            <a:ext cx="7576540" cy="3383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Silver Subgroups</a:t>
            </a:r>
          </a:p>
        </p:txBody>
      </p:sp>
    </p:spTree>
    <p:extLst>
      <p:ext uri="{BB962C8B-B14F-4D97-AF65-F5344CB8AC3E}">
        <p14:creationId xmlns:p14="http://schemas.microsoft.com/office/powerpoint/2010/main" val="216556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6">
            <a:extLst>
              <a:ext uri="{FF2B5EF4-FFF2-40B4-BE49-F238E27FC236}">
                <a16:creationId xmlns:a16="http://schemas.microsoft.com/office/drawing/2014/main" id="{68EA32A4-C8D0-4E11-88A6-D09E782E0CCA}"/>
              </a:ext>
            </a:extLst>
          </p:cNvPr>
          <p:cNvSpPr/>
          <p:nvPr/>
        </p:nvSpPr>
        <p:spPr>
          <a:xfrm>
            <a:off x="1211972" y="88087"/>
            <a:ext cx="5005947" cy="62152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Bronze Aquamarine</a:t>
            </a:r>
          </a:p>
        </p:txBody>
      </p:sp>
      <p:sp>
        <p:nvSpPr>
          <p:cNvPr id="3" name="Rounded Rectangle 6">
            <a:extLst>
              <a:ext uri="{FF2B5EF4-FFF2-40B4-BE49-F238E27FC236}">
                <a16:creationId xmlns:a16="http://schemas.microsoft.com/office/drawing/2014/main" id="{44F941D2-1B2C-46DB-A45B-611E4CEBE4AD}"/>
              </a:ext>
            </a:extLst>
          </p:cNvPr>
          <p:cNvSpPr/>
          <p:nvPr/>
        </p:nvSpPr>
        <p:spPr>
          <a:xfrm>
            <a:off x="6368995" y="4113706"/>
            <a:ext cx="4913906" cy="12507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Research and innovation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Bronze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3A: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Foresight (Lead: Graeme Reid)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Bronze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3B: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Innovation (Lead: Celia Caulcott)</a:t>
            </a:r>
          </a:p>
          <a:p>
            <a:pPr algn="ctr"/>
            <a:r>
              <a:rPr lang="en-GB" sz="1200" b="1" dirty="0">
                <a:latin typeface="Arial"/>
                <a:cs typeface="Arial"/>
              </a:rPr>
              <a:t>Bronze </a:t>
            </a:r>
            <a:r>
              <a:rPr lang="en-GB" sz="1200" b="1" dirty="0" smtClean="0">
                <a:latin typeface="Arial"/>
                <a:cs typeface="Arial"/>
              </a:rPr>
              <a:t>3C:</a:t>
            </a:r>
            <a:r>
              <a:rPr lang="en-GB" sz="1200" dirty="0" smtClean="0">
                <a:latin typeface="Arial"/>
                <a:cs typeface="Arial"/>
              </a:rPr>
              <a:t> </a:t>
            </a:r>
            <a:r>
              <a:rPr lang="en-GB" sz="1200" dirty="0">
                <a:latin typeface="Arial"/>
                <a:cs typeface="Arial"/>
              </a:rPr>
              <a:t>People </a:t>
            </a:r>
            <a:r>
              <a:rPr lang="en-GB" sz="1200" dirty="0" smtClean="0">
                <a:latin typeface="Arial"/>
                <a:cs typeface="Arial"/>
              </a:rPr>
              <a:t>(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Lead: </a:t>
            </a:r>
            <a:r>
              <a:rPr lang="en-GB" sz="1200" dirty="0" smtClean="0">
                <a:latin typeface="Arial"/>
                <a:cs typeface="Arial"/>
              </a:rPr>
              <a:t>Alison </a:t>
            </a:r>
            <a:r>
              <a:rPr lang="en-GB" sz="1200" dirty="0">
                <a:latin typeface="Arial"/>
                <a:cs typeface="Arial"/>
              </a:rPr>
              <a:t>Fuller)</a:t>
            </a:r>
          </a:p>
          <a:p>
            <a:pPr algn="ctr"/>
            <a:r>
              <a:rPr lang="en-GB" sz="1200" b="1" dirty="0">
                <a:latin typeface="Arial"/>
                <a:cs typeface="Arial"/>
              </a:rPr>
              <a:t>Bronze </a:t>
            </a:r>
            <a:r>
              <a:rPr lang="en-GB" sz="1200" b="1" dirty="0" smtClean="0">
                <a:latin typeface="Arial"/>
                <a:cs typeface="Arial"/>
              </a:rPr>
              <a:t>3D:</a:t>
            </a:r>
            <a:r>
              <a:rPr lang="en-GB" sz="1200" dirty="0" smtClean="0">
                <a:latin typeface="Arial"/>
                <a:cs typeface="Arial"/>
              </a:rPr>
              <a:t> </a:t>
            </a:r>
            <a:r>
              <a:rPr lang="en-GB" sz="1200" dirty="0">
                <a:latin typeface="Arial"/>
                <a:cs typeface="Arial"/>
              </a:rPr>
              <a:t>Finance </a:t>
            </a:r>
            <a:r>
              <a:rPr lang="en-GB" sz="1200" dirty="0" smtClean="0">
                <a:latin typeface="Arial"/>
                <a:cs typeface="Arial"/>
              </a:rPr>
              <a:t>(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Lead: </a:t>
            </a:r>
            <a:r>
              <a:rPr lang="en-GB" sz="1200" dirty="0" smtClean="0">
                <a:latin typeface="Arial"/>
                <a:cs typeface="Arial"/>
              </a:rPr>
              <a:t>Tony </a:t>
            </a:r>
            <a:r>
              <a:rPr lang="en-GB" sz="1200" dirty="0">
                <a:latin typeface="Arial"/>
                <a:cs typeface="Arial"/>
              </a:rPr>
              <a:t>Kenyon)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>
                <a:latin typeface="Arial"/>
                <a:cs typeface="Arial"/>
              </a:rPr>
              <a:t>Bronze </a:t>
            </a:r>
            <a:r>
              <a:rPr lang="en-GB" sz="1200" b="1" dirty="0" smtClean="0">
                <a:latin typeface="Arial"/>
                <a:cs typeface="Arial"/>
              </a:rPr>
              <a:t>3E:</a:t>
            </a:r>
            <a:r>
              <a:rPr lang="en-GB" sz="1200" dirty="0" smtClean="0">
                <a:latin typeface="Arial"/>
                <a:cs typeface="Arial"/>
              </a:rPr>
              <a:t> </a:t>
            </a:r>
            <a:r>
              <a:rPr lang="en-GB" sz="1200" dirty="0">
                <a:latin typeface="Arial"/>
                <a:cs typeface="Arial"/>
              </a:rPr>
              <a:t>Estates </a:t>
            </a:r>
            <a:r>
              <a:rPr lang="en-GB" sz="1200" dirty="0" smtClean="0">
                <a:latin typeface="Arial"/>
                <a:cs typeface="Arial"/>
              </a:rPr>
              <a:t>(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Lead: </a:t>
            </a:r>
            <a:r>
              <a:rPr lang="en-GB" sz="1200" dirty="0" smtClean="0">
                <a:latin typeface="Arial"/>
                <a:cs typeface="Arial"/>
              </a:rPr>
              <a:t>Paola </a:t>
            </a:r>
            <a:r>
              <a:rPr lang="en-GB" sz="1200" dirty="0" err="1">
                <a:latin typeface="Arial"/>
                <a:cs typeface="Arial"/>
              </a:rPr>
              <a:t>Lettieri</a:t>
            </a:r>
            <a:r>
              <a:rPr lang="en-GB" sz="1200" dirty="0">
                <a:latin typeface="Arial"/>
                <a:cs typeface="Arial"/>
              </a:rPr>
              <a:t>)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6">
            <a:extLst>
              <a:ext uri="{FF2B5EF4-FFF2-40B4-BE49-F238E27FC236}">
                <a16:creationId xmlns:a16="http://schemas.microsoft.com/office/drawing/2014/main" id="{77FB18F3-5170-4246-960B-E3B7062FFE1C}"/>
              </a:ext>
            </a:extLst>
          </p:cNvPr>
          <p:cNvSpPr/>
          <p:nvPr/>
        </p:nvSpPr>
        <p:spPr>
          <a:xfrm>
            <a:off x="6368995" y="1334415"/>
            <a:ext cx="4913906" cy="127245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Bronze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1A: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Staff (Lead: Julie Smith)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Bronze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1B: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Infrastructure (Lead: Ivan Parkin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Education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2C: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Also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reporting to Bronze Operations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6">
            <a:extLst>
              <a:ext uri="{FF2B5EF4-FFF2-40B4-BE49-F238E27FC236}">
                <a16:creationId xmlns:a16="http://schemas.microsoft.com/office/drawing/2014/main" id="{90C170FE-05B7-4E9F-A619-D435B95230C3}"/>
              </a:ext>
            </a:extLst>
          </p:cNvPr>
          <p:cNvSpPr/>
          <p:nvPr/>
        </p:nvSpPr>
        <p:spPr>
          <a:xfrm>
            <a:off x="6368995" y="2726065"/>
            <a:ext cx="4913906" cy="120983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Bronze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2A: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Portfolio Review (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Leads: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Nora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Colton and Derfel Owen)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Bronze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2B: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Delivery (Lead: Norbert Pachler)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Bronze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2C: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Student Lifecycle and Student Experience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Leads: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Deborah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Gill and Derfel Owen)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ABC99458-3762-45CE-AFB0-7C26E998E195}"/>
              </a:ext>
            </a:extLst>
          </p:cNvPr>
          <p:cNvSpPr/>
          <p:nvPr/>
        </p:nvSpPr>
        <p:spPr>
          <a:xfrm>
            <a:off x="6368995" y="88087"/>
            <a:ext cx="4913906" cy="62152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Bronze Sapphire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E8E635D-036D-4C44-956B-0E5352920CA5}"/>
              </a:ext>
            </a:extLst>
          </p:cNvPr>
          <p:cNvSpPr/>
          <p:nvPr/>
        </p:nvSpPr>
        <p:spPr>
          <a:xfrm>
            <a:off x="1211971" y="1336275"/>
            <a:ext cx="5005947" cy="121243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Business Continuity 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Bronze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1A: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(Lead: Denise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Long)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Bronze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1B: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Staff (Lead: Max Hill)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Bronze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1C: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Infrastructure (Lead: Duncan Palmer)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(*Aligned with Sapphire Bronze) </a:t>
            </a:r>
          </a:p>
        </p:txBody>
      </p:sp>
      <p:sp>
        <p:nvSpPr>
          <p:cNvPr id="8" name="Rounded Rectangle 6">
            <a:extLst>
              <a:ext uri="{FF2B5EF4-FFF2-40B4-BE49-F238E27FC236}">
                <a16:creationId xmlns:a16="http://schemas.microsoft.com/office/drawing/2014/main" id="{8E4FE2D5-A585-466C-BFCA-E565CB50AC80}"/>
              </a:ext>
            </a:extLst>
          </p:cNvPr>
          <p:cNvSpPr/>
          <p:nvPr/>
        </p:nvSpPr>
        <p:spPr>
          <a:xfrm>
            <a:off x="1211970" y="2709682"/>
            <a:ext cx="5005947" cy="62152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Remote Delivery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Bronze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2A: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Remote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Delivery: Student Academic Support &amp; Guidance (Sub group)</a:t>
            </a:r>
          </a:p>
        </p:txBody>
      </p:sp>
      <p:sp>
        <p:nvSpPr>
          <p:cNvPr id="9" name="Rounded Rectangle 6">
            <a:extLst>
              <a:ext uri="{FF2B5EF4-FFF2-40B4-BE49-F238E27FC236}">
                <a16:creationId xmlns:a16="http://schemas.microsoft.com/office/drawing/2014/main" id="{BC446726-3718-476E-8B1B-61BBCF475B86}"/>
              </a:ext>
            </a:extLst>
          </p:cNvPr>
          <p:cNvSpPr/>
          <p:nvPr/>
        </p:nvSpPr>
        <p:spPr>
          <a:xfrm>
            <a:off x="1211969" y="3492179"/>
            <a:ext cx="5005947" cy="62152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Alternative Assessment</a:t>
            </a:r>
          </a:p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Bronze 3: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Bronze structure </a:t>
            </a:r>
          </a:p>
        </p:txBody>
      </p:sp>
      <p:sp>
        <p:nvSpPr>
          <p:cNvPr id="12" name="Rounded Rectangle 6">
            <a:extLst>
              <a:ext uri="{FF2B5EF4-FFF2-40B4-BE49-F238E27FC236}">
                <a16:creationId xmlns:a16="http://schemas.microsoft.com/office/drawing/2014/main" id="{91E7F9C5-351F-4F33-AFB7-898F9E4FE720}"/>
              </a:ext>
            </a:extLst>
          </p:cNvPr>
          <p:cNvSpPr/>
          <p:nvPr/>
        </p:nvSpPr>
        <p:spPr>
          <a:xfrm>
            <a:off x="6368995" y="5526578"/>
            <a:ext cx="4913906" cy="122633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External Engagement</a:t>
            </a:r>
          </a:p>
          <a:p>
            <a:pPr algn="ctr">
              <a:lnSpc>
                <a:spcPct val="107000"/>
              </a:lnSpc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Bronze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4A: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External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Partnerships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(Lead: Graham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Hart)</a:t>
            </a:r>
          </a:p>
          <a:p>
            <a:pPr algn="ctr">
              <a:lnSpc>
                <a:spcPct val="107000"/>
              </a:lnSpc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Bronze 4B: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Campaign &amp; UCL’s Reputation/Profile (Lead: Christoph Lindner)</a:t>
            </a:r>
          </a:p>
        </p:txBody>
      </p:sp>
      <p:sp>
        <p:nvSpPr>
          <p:cNvPr id="13" name="Rounded Rectangle 6">
            <a:extLst>
              <a:ext uri="{FF2B5EF4-FFF2-40B4-BE49-F238E27FC236}">
                <a16:creationId xmlns:a16="http://schemas.microsoft.com/office/drawing/2014/main" id="{354A600A-3BA9-4E45-8A61-FC3EEBC0165F}"/>
              </a:ext>
            </a:extLst>
          </p:cNvPr>
          <p:cNvSpPr/>
          <p:nvPr/>
        </p:nvSpPr>
        <p:spPr>
          <a:xfrm>
            <a:off x="1211968" y="4274677"/>
            <a:ext cx="5005947" cy="125190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Bronze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4A: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(Co-lead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 Geraint Rees and Ivan Parkin)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Bronze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4B: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Funders and Finance (Lead: Tony Kenyon)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Bronze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4C: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Students (Lead: David Bogle)</a:t>
            </a:r>
          </a:p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6">
            <a:extLst>
              <a:ext uri="{FF2B5EF4-FFF2-40B4-BE49-F238E27FC236}">
                <a16:creationId xmlns:a16="http://schemas.microsoft.com/office/drawing/2014/main" id="{98B3E9FD-96DD-4C70-B2DA-2DFF165F1CA9}"/>
              </a:ext>
            </a:extLst>
          </p:cNvPr>
          <p:cNvSpPr/>
          <p:nvPr/>
        </p:nvSpPr>
        <p:spPr>
          <a:xfrm>
            <a:off x="1220841" y="5681542"/>
            <a:ext cx="4997074" cy="107136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National Interest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Bronze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5A: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Volunteers (Lead: Graham Hart)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Bronze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5B: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Equipment (Lead: Sinead Kennedy)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Bronze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5C: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Industry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&amp; Economy (Lead: Celia Caulcott)</a:t>
            </a:r>
          </a:p>
        </p:txBody>
      </p:sp>
      <p:sp>
        <p:nvSpPr>
          <p:cNvPr id="15" name="Rounded Rectangle 6">
            <a:extLst>
              <a:ext uri="{FF2B5EF4-FFF2-40B4-BE49-F238E27FC236}">
                <a16:creationId xmlns:a16="http://schemas.microsoft.com/office/drawing/2014/main" id="{78B80A39-8EAB-4F3A-82BB-AF4AABC881EE}"/>
              </a:ext>
            </a:extLst>
          </p:cNvPr>
          <p:cNvSpPr/>
          <p:nvPr/>
        </p:nvSpPr>
        <p:spPr>
          <a:xfrm>
            <a:off x="1211973" y="857680"/>
            <a:ext cx="10070928" cy="35754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Bronze Subgroups</a:t>
            </a:r>
          </a:p>
        </p:txBody>
      </p:sp>
    </p:spTree>
    <p:extLst>
      <p:ext uri="{BB962C8B-B14F-4D97-AF65-F5344CB8AC3E}">
        <p14:creationId xmlns:p14="http://schemas.microsoft.com/office/powerpoint/2010/main" val="30487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C6ACB423F566429AD18FC51721C088" ma:contentTypeVersion="13" ma:contentTypeDescription="Create a new document." ma:contentTypeScope="" ma:versionID="5ee0894a20f5382752358882938ed8a9">
  <xsd:schema xmlns:xsd="http://www.w3.org/2001/XMLSchema" xmlns:xs="http://www.w3.org/2001/XMLSchema" xmlns:p="http://schemas.microsoft.com/office/2006/metadata/properties" xmlns:ns3="cb1b40bb-8b49-480e-88ea-d51ea44f2142" xmlns:ns4="fbf55dcd-4639-44ff-a973-cfea673ddb97" targetNamespace="http://schemas.microsoft.com/office/2006/metadata/properties" ma:root="true" ma:fieldsID="dec31f5f9d07091fab8d5afcf5bd54f2" ns3:_="" ns4:_="">
    <xsd:import namespace="cb1b40bb-8b49-480e-88ea-d51ea44f2142"/>
    <xsd:import namespace="fbf55dcd-4639-44ff-a973-cfea673ddb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b40bb-8b49-480e-88ea-d51ea44f21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55dcd-4639-44ff-a973-cfea673ddb9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FC0219-F0F0-479D-BAFA-D536AC5F9D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1b40bb-8b49-480e-88ea-d51ea44f2142"/>
    <ds:schemaRef ds:uri="fbf55dcd-4639-44ff-a973-cfea673ddb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3A1556-20B8-4249-A267-23D62A15D156}">
  <ds:schemaRefs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fbf55dcd-4639-44ff-a973-cfea673ddb97"/>
    <ds:schemaRef ds:uri="http://schemas.microsoft.com/office/infopath/2007/PartnerControls"/>
    <ds:schemaRef ds:uri="http://schemas.openxmlformats.org/package/2006/metadata/core-properties"/>
    <ds:schemaRef ds:uri="cb1b40bb-8b49-480e-88ea-d51ea44f2142"/>
  </ds:schemaRefs>
</ds:datastoreItem>
</file>

<file path=customXml/itemProps3.xml><?xml version="1.0" encoding="utf-8"?>
<ds:datastoreItem xmlns:ds="http://schemas.openxmlformats.org/officeDocument/2006/customXml" ds:itemID="{62347E1C-FAAE-4232-AD8D-A1D698DEBD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618</Words>
  <Application>Microsoft Office PowerPoint</Application>
  <PresentationFormat>Widescreen</PresentationFormat>
  <Paragraphs>120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University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Dancy</dc:creator>
  <cp:lastModifiedBy>Dale Milligan</cp:lastModifiedBy>
  <cp:revision>58</cp:revision>
  <dcterms:created xsi:type="dcterms:W3CDTF">2020-04-20T13:09:31Z</dcterms:created>
  <dcterms:modified xsi:type="dcterms:W3CDTF">2020-04-30T09:54:14Z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0x01010034C6ACB423F566429AD18FC51721C088</vt:lpwstr>
  </property>
</Properties>
</file>