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2"/>
  </p:notesMasterIdLst>
  <p:sldIdLst>
    <p:sldId id="277" r:id="rId3"/>
    <p:sldId id="278" r:id="rId4"/>
    <p:sldId id="267" r:id="rId5"/>
    <p:sldId id="268" r:id="rId6"/>
    <p:sldId id="269" r:id="rId7"/>
    <p:sldId id="270" r:id="rId8"/>
    <p:sldId id="271" r:id="rId9"/>
    <p:sldId id="272" r:id="rId10"/>
    <p:sldId id="273" r:id="rId11"/>
    <p:sldId id="305" r:id="rId12"/>
    <p:sldId id="322" r:id="rId13"/>
    <p:sldId id="323" r:id="rId14"/>
    <p:sldId id="324" r:id="rId15"/>
    <p:sldId id="325" r:id="rId16"/>
    <p:sldId id="326" r:id="rId17"/>
    <p:sldId id="327" r:id="rId18"/>
    <p:sldId id="328" r:id="rId19"/>
    <p:sldId id="329" r:id="rId20"/>
    <p:sldId id="330" r:id="rId21"/>
    <p:sldId id="331" r:id="rId22"/>
    <p:sldId id="332" r:id="rId23"/>
    <p:sldId id="280" r:id="rId24"/>
    <p:sldId id="275"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256" r:id="rId64"/>
    <p:sldId id="265" r:id="rId65"/>
    <p:sldId id="260" r:id="rId66"/>
    <p:sldId id="261" r:id="rId67"/>
    <p:sldId id="262" r:id="rId68"/>
    <p:sldId id="263" r:id="rId69"/>
    <p:sldId id="264" r:id="rId70"/>
    <p:sldId id="266" r:id="rId71"/>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EA7600"/>
    <a:srgbClr val="B2B3B2"/>
    <a:srgbClr val="EFA720"/>
    <a:srgbClr val="361C64"/>
    <a:srgbClr val="0C1A44"/>
    <a:srgbClr val="9FD4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99"/>
  </p:normalViewPr>
  <p:slideViewPr>
    <p:cSldViewPr snapToGrid="0" snapToObjects="1">
      <p:cViewPr>
        <p:scale>
          <a:sx n="93" d="100"/>
          <a:sy n="93" d="100"/>
        </p:scale>
        <p:origin x="-552" y="21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7E642-21C6-4C05-89E4-888F3DF6A3C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EACAE2DE-DE62-4F1B-91C1-DF07E1E8375A}">
      <dgm:prSet phldrT="[Text]" custT="1"/>
      <dgm:spPr/>
      <dgm:t>
        <a:bodyPr/>
        <a:lstStyle/>
        <a:p>
          <a:r>
            <a:rPr lang="en-GB" sz="2400" dirty="0" smtClean="0"/>
            <a:t>Contract of Employment</a:t>
          </a:r>
          <a:endParaRPr lang="en-GB" sz="2400" dirty="0"/>
        </a:p>
      </dgm:t>
    </dgm:pt>
    <dgm:pt modelId="{5B9646FC-E5B1-4C50-8D9D-DDF488D7EA88}" type="parTrans" cxnId="{54AFA73B-5D11-4E83-8F19-353C0903574C}">
      <dgm:prSet/>
      <dgm:spPr/>
      <dgm:t>
        <a:bodyPr/>
        <a:lstStyle/>
        <a:p>
          <a:endParaRPr lang="en-GB"/>
        </a:p>
      </dgm:t>
    </dgm:pt>
    <dgm:pt modelId="{51FB8A18-41FB-40DA-97BD-29FBFABA2696}" type="sibTrans" cxnId="{54AFA73B-5D11-4E83-8F19-353C0903574C}">
      <dgm:prSet/>
      <dgm:spPr/>
      <dgm:t>
        <a:bodyPr/>
        <a:lstStyle/>
        <a:p>
          <a:endParaRPr lang="en-GB"/>
        </a:p>
      </dgm:t>
    </dgm:pt>
    <dgm:pt modelId="{30628891-562F-4C4E-84FB-4368275D1EAC}">
      <dgm:prSet phldrT="[Text]" custT="1"/>
      <dgm:spPr/>
      <dgm:t>
        <a:bodyPr/>
        <a:lstStyle/>
        <a:p>
          <a:r>
            <a:rPr lang="en-GB" sz="1800" dirty="0" smtClean="0"/>
            <a:t>New Contract</a:t>
          </a:r>
          <a:endParaRPr lang="en-GB" sz="1800" dirty="0"/>
        </a:p>
      </dgm:t>
    </dgm:pt>
    <dgm:pt modelId="{A4605DA1-C92F-4CE5-A266-FFAE0546BD65}" type="parTrans" cxnId="{A008E986-56A6-4C4D-AECA-7317A7DCFC9E}">
      <dgm:prSet/>
      <dgm:spPr/>
      <dgm:t>
        <a:bodyPr/>
        <a:lstStyle/>
        <a:p>
          <a:endParaRPr lang="en-GB"/>
        </a:p>
      </dgm:t>
    </dgm:pt>
    <dgm:pt modelId="{88831486-E181-4003-88F5-A02AB4F3D252}" type="sibTrans" cxnId="{A008E986-56A6-4C4D-AECA-7317A7DCFC9E}">
      <dgm:prSet/>
      <dgm:spPr/>
      <dgm:t>
        <a:bodyPr/>
        <a:lstStyle/>
        <a:p>
          <a:endParaRPr lang="en-GB"/>
        </a:p>
      </dgm:t>
    </dgm:pt>
    <dgm:pt modelId="{F76A603E-A61C-4D6E-ADC3-C46301707132}">
      <dgm:prSet phldrT="[Text]" custT="1"/>
      <dgm:spPr/>
      <dgm:t>
        <a:bodyPr/>
        <a:lstStyle/>
        <a:p>
          <a:r>
            <a:rPr lang="en-GB" sz="2400" dirty="0" smtClean="0"/>
            <a:t>Change of Appointment</a:t>
          </a:r>
          <a:endParaRPr lang="en-GB" sz="2400" dirty="0"/>
        </a:p>
      </dgm:t>
    </dgm:pt>
    <dgm:pt modelId="{9F96030A-39E2-4589-B696-11ED9047113B}" type="parTrans" cxnId="{E5CDDA4A-FBA3-4B29-8B86-0DCCFF9D9F7B}">
      <dgm:prSet/>
      <dgm:spPr/>
      <dgm:t>
        <a:bodyPr/>
        <a:lstStyle/>
        <a:p>
          <a:endParaRPr lang="en-GB"/>
        </a:p>
      </dgm:t>
    </dgm:pt>
    <dgm:pt modelId="{25775028-066E-47F2-ACE2-1B693B658F75}" type="sibTrans" cxnId="{E5CDDA4A-FBA3-4B29-8B86-0DCCFF9D9F7B}">
      <dgm:prSet/>
      <dgm:spPr/>
      <dgm:t>
        <a:bodyPr/>
        <a:lstStyle/>
        <a:p>
          <a:endParaRPr lang="en-GB"/>
        </a:p>
      </dgm:t>
    </dgm:pt>
    <dgm:pt modelId="{311F205A-3E26-4285-979D-37D4372DC840}">
      <dgm:prSet phldrT="[Text]" custT="1"/>
      <dgm:spPr/>
      <dgm:t>
        <a:bodyPr/>
        <a:lstStyle/>
        <a:p>
          <a:r>
            <a:rPr lang="en-GB" sz="1800" dirty="0" smtClean="0"/>
            <a:t>Change of Hours (FTE)</a:t>
          </a:r>
          <a:endParaRPr lang="en-GB" sz="1800" dirty="0"/>
        </a:p>
      </dgm:t>
    </dgm:pt>
    <dgm:pt modelId="{50C98043-C21F-40EA-811F-1AB1D0B40145}" type="parTrans" cxnId="{19BEE5F4-ED18-4D9E-96A2-CA7A5A0DC745}">
      <dgm:prSet/>
      <dgm:spPr/>
      <dgm:t>
        <a:bodyPr/>
        <a:lstStyle/>
        <a:p>
          <a:endParaRPr lang="en-GB"/>
        </a:p>
      </dgm:t>
    </dgm:pt>
    <dgm:pt modelId="{E126895D-7EA8-48CD-B126-533FBB900860}" type="sibTrans" cxnId="{19BEE5F4-ED18-4D9E-96A2-CA7A5A0DC745}">
      <dgm:prSet/>
      <dgm:spPr/>
      <dgm:t>
        <a:bodyPr/>
        <a:lstStyle/>
        <a:p>
          <a:endParaRPr lang="en-GB"/>
        </a:p>
      </dgm:t>
    </dgm:pt>
    <dgm:pt modelId="{099609C3-E444-4F8E-A971-9FA55352DC54}">
      <dgm:prSet phldrT="[Text]" custT="1"/>
      <dgm:spPr/>
      <dgm:t>
        <a:bodyPr/>
        <a:lstStyle/>
        <a:p>
          <a:pPr algn="ctr"/>
          <a:r>
            <a:rPr lang="en-GB" sz="2400" dirty="0" smtClean="0"/>
            <a:t>Payments and Allowances</a:t>
          </a:r>
          <a:endParaRPr lang="en-GB" sz="2400" dirty="0"/>
        </a:p>
      </dgm:t>
    </dgm:pt>
    <dgm:pt modelId="{74AC8C55-3047-4DC9-A9FF-9E0F6DCC0621}" type="parTrans" cxnId="{4CC8B634-D0E4-4964-875A-F95EED6CCD04}">
      <dgm:prSet/>
      <dgm:spPr/>
      <dgm:t>
        <a:bodyPr/>
        <a:lstStyle/>
        <a:p>
          <a:endParaRPr lang="en-GB"/>
        </a:p>
      </dgm:t>
    </dgm:pt>
    <dgm:pt modelId="{AEA8106C-9C88-447F-9B1D-692F86C755BC}" type="sibTrans" cxnId="{4CC8B634-D0E4-4964-875A-F95EED6CCD04}">
      <dgm:prSet/>
      <dgm:spPr/>
      <dgm:t>
        <a:bodyPr/>
        <a:lstStyle/>
        <a:p>
          <a:endParaRPr lang="en-GB"/>
        </a:p>
      </dgm:t>
    </dgm:pt>
    <dgm:pt modelId="{DAEAA659-6146-4CB4-BA98-677F17BA382D}">
      <dgm:prSet phldrT="[Text]" custT="1"/>
      <dgm:spPr/>
      <dgm:t>
        <a:bodyPr/>
        <a:lstStyle/>
        <a:p>
          <a:r>
            <a:rPr lang="en-GB" sz="1800" dirty="0" smtClean="0"/>
            <a:t>One off payment to employee</a:t>
          </a:r>
          <a:endParaRPr lang="en-GB" sz="1800" dirty="0"/>
        </a:p>
      </dgm:t>
    </dgm:pt>
    <dgm:pt modelId="{68BB81CC-FCE8-499E-B967-A034F32DA4DB}" type="parTrans" cxnId="{5423C7CC-8946-4E7F-ADB3-099EEEC75F03}">
      <dgm:prSet/>
      <dgm:spPr/>
      <dgm:t>
        <a:bodyPr/>
        <a:lstStyle/>
        <a:p>
          <a:endParaRPr lang="en-GB"/>
        </a:p>
      </dgm:t>
    </dgm:pt>
    <dgm:pt modelId="{BC63860B-7421-4455-9AFA-69D868CAD920}" type="sibTrans" cxnId="{5423C7CC-8946-4E7F-ADB3-099EEEC75F03}">
      <dgm:prSet/>
      <dgm:spPr/>
      <dgm:t>
        <a:bodyPr/>
        <a:lstStyle/>
        <a:p>
          <a:endParaRPr lang="en-GB"/>
        </a:p>
      </dgm:t>
    </dgm:pt>
    <dgm:pt modelId="{56CB0676-939E-428C-AE0C-E33351068098}">
      <dgm:prSet phldrT="[Text]" custT="1"/>
      <dgm:spPr/>
      <dgm:t>
        <a:bodyPr/>
        <a:lstStyle/>
        <a:p>
          <a:r>
            <a:rPr lang="en-GB" sz="1800" dirty="0" smtClean="0"/>
            <a:t>Transfer of appointment</a:t>
          </a:r>
          <a:endParaRPr lang="en-GB" sz="1800" dirty="0"/>
        </a:p>
      </dgm:t>
    </dgm:pt>
    <dgm:pt modelId="{99912803-A24F-4FD8-84BC-EC3A30A38EE7}" type="parTrans" cxnId="{EF621A07-DCE6-44C5-AC9E-40C15A315063}">
      <dgm:prSet/>
      <dgm:spPr/>
      <dgm:t>
        <a:bodyPr/>
        <a:lstStyle/>
        <a:p>
          <a:endParaRPr lang="en-GB"/>
        </a:p>
      </dgm:t>
    </dgm:pt>
    <dgm:pt modelId="{0A584265-9675-4643-A232-00AEE6D5BDB3}" type="sibTrans" cxnId="{EF621A07-DCE6-44C5-AC9E-40C15A315063}">
      <dgm:prSet/>
      <dgm:spPr/>
      <dgm:t>
        <a:bodyPr/>
        <a:lstStyle/>
        <a:p>
          <a:endParaRPr lang="en-GB"/>
        </a:p>
      </dgm:t>
    </dgm:pt>
    <dgm:pt modelId="{6B76899F-1FE2-4E5B-B1C3-E1FA8C19FDFA}">
      <dgm:prSet phldrT="[Text]" custT="1"/>
      <dgm:spPr/>
      <dgm:t>
        <a:bodyPr/>
        <a:lstStyle/>
        <a:p>
          <a:r>
            <a:rPr lang="en-GB" sz="1800" dirty="0" smtClean="0"/>
            <a:t>Additional appointment</a:t>
          </a:r>
          <a:endParaRPr lang="en-GB" sz="1800" dirty="0"/>
        </a:p>
      </dgm:t>
    </dgm:pt>
    <dgm:pt modelId="{AADB9059-A01E-404C-9963-449ED98DF53B}" type="parTrans" cxnId="{4DB92FF5-ABBA-44A3-B2FD-CC402273589B}">
      <dgm:prSet/>
      <dgm:spPr/>
      <dgm:t>
        <a:bodyPr/>
        <a:lstStyle/>
        <a:p>
          <a:endParaRPr lang="en-GB"/>
        </a:p>
      </dgm:t>
    </dgm:pt>
    <dgm:pt modelId="{FD63D07C-E87B-43F9-A06B-0E6650AD2855}" type="sibTrans" cxnId="{4DB92FF5-ABBA-44A3-B2FD-CC402273589B}">
      <dgm:prSet/>
      <dgm:spPr/>
      <dgm:t>
        <a:bodyPr/>
        <a:lstStyle/>
        <a:p>
          <a:endParaRPr lang="en-GB"/>
        </a:p>
      </dgm:t>
    </dgm:pt>
    <dgm:pt modelId="{FB90D41F-AC55-4953-B90B-F90D8547A17F}">
      <dgm:prSet phldrT="[Text]" custT="1"/>
      <dgm:spPr/>
      <dgm:t>
        <a:bodyPr/>
        <a:lstStyle/>
        <a:p>
          <a:r>
            <a:rPr lang="en-GB" sz="1800" dirty="0" smtClean="0"/>
            <a:t>Rehire	</a:t>
          </a:r>
          <a:endParaRPr lang="en-GB" sz="1800" dirty="0"/>
        </a:p>
      </dgm:t>
    </dgm:pt>
    <dgm:pt modelId="{7C1EB6EE-ED94-4BCB-8D08-B420760C20DF}" type="parTrans" cxnId="{9046731C-BF9E-43C1-ACCA-443A2EB834F6}">
      <dgm:prSet/>
      <dgm:spPr/>
      <dgm:t>
        <a:bodyPr/>
        <a:lstStyle/>
        <a:p>
          <a:endParaRPr lang="en-GB"/>
        </a:p>
      </dgm:t>
    </dgm:pt>
    <dgm:pt modelId="{39385324-915B-43EE-8D21-5B1070DE9411}" type="sibTrans" cxnId="{9046731C-BF9E-43C1-ACCA-443A2EB834F6}">
      <dgm:prSet/>
      <dgm:spPr/>
      <dgm:t>
        <a:bodyPr/>
        <a:lstStyle/>
        <a:p>
          <a:endParaRPr lang="en-GB"/>
        </a:p>
      </dgm:t>
    </dgm:pt>
    <dgm:pt modelId="{FA3FD55E-3DF6-4A33-A768-80F3946F8F6F}">
      <dgm:prSet phldrT="[Text]" custT="1"/>
      <dgm:spPr/>
      <dgm:t>
        <a:bodyPr/>
        <a:lstStyle/>
        <a:p>
          <a:endParaRPr lang="en-GB" sz="1800" dirty="0"/>
        </a:p>
      </dgm:t>
    </dgm:pt>
    <dgm:pt modelId="{DDDC473B-7B31-4C28-A46D-4D30C6F93756}" type="parTrans" cxnId="{58DD3017-2F6E-499C-9D51-9784A552C516}">
      <dgm:prSet/>
      <dgm:spPr/>
      <dgm:t>
        <a:bodyPr/>
        <a:lstStyle/>
        <a:p>
          <a:endParaRPr lang="en-GB"/>
        </a:p>
      </dgm:t>
    </dgm:pt>
    <dgm:pt modelId="{5FEC491C-59DA-4A9F-9329-B57B98424203}" type="sibTrans" cxnId="{58DD3017-2F6E-499C-9D51-9784A552C516}">
      <dgm:prSet/>
      <dgm:spPr/>
      <dgm:t>
        <a:bodyPr/>
        <a:lstStyle/>
        <a:p>
          <a:endParaRPr lang="en-GB"/>
        </a:p>
      </dgm:t>
    </dgm:pt>
    <dgm:pt modelId="{C17D0B9C-098A-40B1-93D9-2B536D2EC6CF}">
      <dgm:prSet phldrT="[Text]" custT="1"/>
      <dgm:spPr/>
      <dgm:t>
        <a:bodyPr/>
        <a:lstStyle/>
        <a:p>
          <a:r>
            <a:rPr lang="en-GB" sz="1800" dirty="0" smtClean="0"/>
            <a:t>Change to funding</a:t>
          </a:r>
          <a:endParaRPr lang="en-GB" sz="1800" dirty="0"/>
        </a:p>
      </dgm:t>
    </dgm:pt>
    <dgm:pt modelId="{C96A576E-A6B2-4B66-A086-1702428DE471}" type="parTrans" cxnId="{AA3C13B9-384F-4348-95FF-E61949D31DD9}">
      <dgm:prSet/>
      <dgm:spPr/>
      <dgm:t>
        <a:bodyPr/>
        <a:lstStyle/>
        <a:p>
          <a:endParaRPr lang="en-GB"/>
        </a:p>
      </dgm:t>
    </dgm:pt>
    <dgm:pt modelId="{7ECB2506-7890-43BE-8CCB-8B8591BB942D}" type="sibTrans" cxnId="{AA3C13B9-384F-4348-95FF-E61949D31DD9}">
      <dgm:prSet/>
      <dgm:spPr/>
      <dgm:t>
        <a:bodyPr/>
        <a:lstStyle/>
        <a:p>
          <a:endParaRPr lang="en-GB"/>
        </a:p>
      </dgm:t>
    </dgm:pt>
    <dgm:pt modelId="{F6C78745-41C3-4B84-9145-3E4190BC9B79}">
      <dgm:prSet phldrT="[Text]" custT="1"/>
      <dgm:spPr/>
      <dgm:t>
        <a:bodyPr/>
        <a:lstStyle/>
        <a:p>
          <a:r>
            <a:rPr lang="en-GB" sz="1800" dirty="0" smtClean="0"/>
            <a:t>Extension of appointment</a:t>
          </a:r>
          <a:endParaRPr lang="en-GB" sz="1800" dirty="0"/>
        </a:p>
      </dgm:t>
    </dgm:pt>
    <dgm:pt modelId="{04147006-8EA6-47FC-A15B-334A7D721B7F}" type="parTrans" cxnId="{D2310C9D-842B-4A3F-B9B3-752800320142}">
      <dgm:prSet/>
      <dgm:spPr/>
      <dgm:t>
        <a:bodyPr/>
        <a:lstStyle/>
        <a:p>
          <a:endParaRPr lang="en-GB"/>
        </a:p>
      </dgm:t>
    </dgm:pt>
    <dgm:pt modelId="{AF8751B1-05DD-48A3-93D6-0DE1E12F8C54}" type="sibTrans" cxnId="{D2310C9D-842B-4A3F-B9B3-752800320142}">
      <dgm:prSet/>
      <dgm:spPr/>
      <dgm:t>
        <a:bodyPr/>
        <a:lstStyle/>
        <a:p>
          <a:endParaRPr lang="en-GB"/>
        </a:p>
      </dgm:t>
    </dgm:pt>
    <dgm:pt modelId="{27677760-7779-423C-BA8F-BBAFC281C4A3}">
      <dgm:prSet phldrT="[Text]" custT="1"/>
      <dgm:spPr/>
      <dgm:t>
        <a:bodyPr/>
        <a:lstStyle/>
        <a:p>
          <a:r>
            <a:rPr lang="en-GB" sz="1800" dirty="0" smtClean="0"/>
            <a:t>Change of working pattern</a:t>
          </a:r>
          <a:endParaRPr lang="en-GB" sz="1800" dirty="0"/>
        </a:p>
      </dgm:t>
    </dgm:pt>
    <dgm:pt modelId="{A408B6B2-1D0F-4CE8-AFFC-336DE45655B5}" type="parTrans" cxnId="{9970101F-5FE2-4BD9-B506-08CE17F4AE1C}">
      <dgm:prSet/>
      <dgm:spPr/>
      <dgm:t>
        <a:bodyPr/>
        <a:lstStyle/>
        <a:p>
          <a:endParaRPr lang="en-GB"/>
        </a:p>
      </dgm:t>
    </dgm:pt>
    <dgm:pt modelId="{B31887C1-45A9-42CA-BFB9-E654EE3D8225}" type="sibTrans" cxnId="{9970101F-5FE2-4BD9-B506-08CE17F4AE1C}">
      <dgm:prSet/>
      <dgm:spPr/>
      <dgm:t>
        <a:bodyPr/>
        <a:lstStyle/>
        <a:p>
          <a:endParaRPr lang="en-GB"/>
        </a:p>
      </dgm:t>
    </dgm:pt>
    <dgm:pt modelId="{2AD3C98B-51D1-4E73-A138-0BCF674AF67D}">
      <dgm:prSet phldrT="[Text]" custT="1"/>
      <dgm:spPr/>
      <dgm:t>
        <a:bodyPr/>
        <a:lstStyle/>
        <a:p>
          <a:r>
            <a:rPr lang="en-GB" sz="1800" dirty="0" smtClean="0"/>
            <a:t>Termination of appointment</a:t>
          </a:r>
          <a:endParaRPr lang="en-GB" sz="1800" dirty="0"/>
        </a:p>
      </dgm:t>
    </dgm:pt>
    <dgm:pt modelId="{AA88F366-2E89-4CF8-B067-152F89FB3FAF}" type="parTrans" cxnId="{515BDE06-DB8A-4E06-B0EB-B39DAB031217}">
      <dgm:prSet/>
      <dgm:spPr/>
      <dgm:t>
        <a:bodyPr/>
        <a:lstStyle/>
        <a:p>
          <a:endParaRPr lang="en-GB"/>
        </a:p>
      </dgm:t>
    </dgm:pt>
    <dgm:pt modelId="{1B75E559-8439-4387-88D2-2BF4427F5263}" type="sibTrans" cxnId="{515BDE06-DB8A-4E06-B0EB-B39DAB031217}">
      <dgm:prSet/>
      <dgm:spPr/>
      <dgm:t>
        <a:bodyPr/>
        <a:lstStyle/>
        <a:p>
          <a:endParaRPr lang="en-GB"/>
        </a:p>
      </dgm:t>
    </dgm:pt>
    <dgm:pt modelId="{72E7A7B0-9BE2-4032-98B7-E8083CE7A31D}">
      <dgm:prSet phldrT="[Text]" custT="1"/>
      <dgm:spPr/>
      <dgm:t>
        <a:bodyPr/>
        <a:lstStyle/>
        <a:p>
          <a:r>
            <a:rPr lang="en-GB" sz="1800" dirty="0" smtClean="0"/>
            <a:t>One off payment to non employee</a:t>
          </a:r>
          <a:endParaRPr lang="en-GB" sz="1800" dirty="0"/>
        </a:p>
      </dgm:t>
    </dgm:pt>
    <dgm:pt modelId="{A8223D6A-ADE3-4796-AEA6-F36A2D6B32DE}" type="parTrans" cxnId="{76115C47-AFF2-4443-A004-C3E23A216F1B}">
      <dgm:prSet/>
      <dgm:spPr/>
      <dgm:t>
        <a:bodyPr/>
        <a:lstStyle/>
        <a:p>
          <a:endParaRPr lang="en-GB"/>
        </a:p>
      </dgm:t>
    </dgm:pt>
    <dgm:pt modelId="{9D7086AF-F39D-433E-9398-F5BC76E013F3}" type="sibTrans" cxnId="{76115C47-AFF2-4443-A004-C3E23A216F1B}">
      <dgm:prSet/>
      <dgm:spPr/>
      <dgm:t>
        <a:bodyPr/>
        <a:lstStyle/>
        <a:p>
          <a:endParaRPr lang="en-GB"/>
        </a:p>
      </dgm:t>
    </dgm:pt>
    <dgm:pt modelId="{18E20818-5B19-4820-AF6A-A66DB4B388AC}">
      <dgm:prSet phldrT="[Text]" custT="1"/>
      <dgm:spPr/>
      <dgm:t>
        <a:bodyPr/>
        <a:lstStyle/>
        <a:p>
          <a:r>
            <a:rPr lang="en-GB" sz="1800" dirty="0" smtClean="0"/>
            <a:t>Clinical allowances</a:t>
          </a:r>
          <a:endParaRPr lang="en-GB" sz="1800" dirty="0"/>
        </a:p>
      </dgm:t>
    </dgm:pt>
    <dgm:pt modelId="{4CFD5246-8B94-4E9E-9FF8-86EF8DEBACC5}" type="parTrans" cxnId="{74356640-B748-4EED-A21E-7941257B228F}">
      <dgm:prSet/>
      <dgm:spPr/>
      <dgm:t>
        <a:bodyPr/>
        <a:lstStyle/>
        <a:p>
          <a:endParaRPr lang="en-GB"/>
        </a:p>
      </dgm:t>
    </dgm:pt>
    <dgm:pt modelId="{97758F76-C6B5-4D2A-9A70-61D66760E5BC}" type="sibTrans" cxnId="{74356640-B748-4EED-A21E-7941257B228F}">
      <dgm:prSet/>
      <dgm:spPr/>
      <dgm:t>
        <a:bodyPr/>
        <a:lstStyle/>
        <a:p>
          <a:endParaRPr lang="en-GB"/>
        </a:p>
      </dgm:t>
    </dgm:pt>
    <dgm:pt modelId="{C6508FDF-EA54-4656-B194-5E6C7F20C0E2}">
      <dgm:prSet phldrT="[Text]" custT="1"/>
      <dgm:spPr/>
      <dgm:t>
        <a:bodyPr/>
        <a:lstStyle/>
        <a:p>
          <a:endParaRPr lang="en-GB" sz="1800" dirty="0"/>
        </a:p>
      </dgm:t>
    </dgm:pt>
    <dgm:pt modelId="{46701A31-E15C-4B30-A4CA-826C6566B536}" type="parTrans" cxnId="{25A1CFE3-F1DC-4913-86AB-10A143B35A05}">
      <dgm:prSet/>
      <dgm:spPr/>
      <dgm:t>
        <a:bodyPr/>
        <a:lstStyle/>
        <a:p>
          <a:endParaRPr lang="en-GB"/>
        </a:p>
      </dgm:t>
    </dgm:pt>
    <dgm:pt modelId="{5611B563-5EF4-4B1F-8D82-07AC1874B6F5}" type="sibTrans" cxnId="{25A1CFE3-F1DC-4913-86AB-10A143B35A05}">
      <dgm:prSet/>
      <dgm:spPr/>
      <dgm:t>
        <a:bodyPr/>
        <a:lstStyle/>
        <a:p>
          <a:endParaRPr lang="en-GB"/>
        </a:p>
      </dgm:t>
    </dgm:pt>
    <dgm:pt modelId="{CFE21E62-FC46-4B29-BBD2-75D4D26AFD3B}">
      <dgm:prSet phldrT="[Text]" custT="1"/>
      <dgm:spPr/>
      <dgm:t>
        <a:bodyPr/>
        <a:lstStyle/>
        <a:p>
          <a:endParaRPr lang="en-GB" sz="1800" dirty="0"/>
        </a:p>
      </dgm:t>
    </dgm:pt>
    <dgm:pt modelId="{B4AE2F1E-E112-4C8A-9735-F6E9687C51B3}" type="parTrans" cxnId="{1D19D65C-A696-4F7B-8A33-6C7FB1208F7A}">
      <dgm:prSet/>
      <dgm:spPr/>
      <dgm:t>
        <a:bodyPr/>
        <a:lstStyle/>
        <a:p>
          <a:endParaRPr lang="en-GB"/>
        </a:p>
      </dgm:t>
    </dgm:pt>
    <dgm:pt modelId="{EB2CB8F3-5584-4FB6-A44B-FFFFE976E069}" type="sibTrans" cxnId="{1D19D65C-A696-4F7B-8A33-6C7FB1208F7A}">
      <dgm:prSet/>
      <dgm:spPr/>
      <dgm:t>
        <a:bodyPr/>
        <a:lstStyle/>
        <a:p>
          <a:endParaRPr lang="en-GB"/>
        </a:p>
      </dgm:t>
    </dgm:pt>
    <dgm:pt modelId="{A61E6875-7C42-4DD6-A84B-32C4BF30424B}">
      <dgm:prSet phldrT="[Text]" custT="1"/>
      <dgm:spPr/>
      <dgm:t>
        <a:bodyPr/>
        <a:lstStyle/>
        <a:p>
          <a:endParaRPr lang="en-GB" sz="1800" dirty="0"/>
        </a:p>
      </dgm:t>
    </dgm:pt>
    <dgm:pt modelId="{D747EEC8-69C9-4915-9884-3F142576F6C9}" type="parTrans" cxnId="{90B67E74-35B5-4759-B71B-90C648F55F38}">
      <dgm:prSet/>
      <dgm:spPr/>
      <dgm:t>
        <a:bodyPr/>
        <a:lstStyle/>
        <a:p>
          <a:endParaRPr lang="en-GB"/>
        </a:p>
      </dgm:t>
    </dgm:pt>
    <dgm:pt modelId="{0CA0E66E-6FF1-4123-84E2-019726999C9E}" type="sibTrans" cxnId="{90B67E74-35B5-4759-B71B-90C648F55F38}">
      <dgm:prSet/>
      <dgm:spPr/>
      <dgm:t>
        <a:bodyPr/>
        <a:lstStyle/>
        <a:p>
          <a:endParaRPr lang="en-GB"/>
        </a:p>
      </dgm:t>
    </dgm:pt>
    <dgm:pt modelId="{E9D6ACC5-0815-47E8-A80A-585D880971DC}">
      <dgm:prSet phldrT="[Text]" custT="1"/>
      <dgm:spPr/>
      <dgm:t>
        <a:bodyPr/>
        <a:lstStyle/>
        <a:p>
          <a:endParaRPr lang="en-GB" sz="1800" dirty="0"/>
        </a:p>
      </dgm:t>
    </dgm:pt>
    <dgm:pt modelId="{C8428326-4FDB-4F22-B403-F66EB4F6E9DB}" type="parTrans" cxnId="{7C95784F-37EC-4D36-9CD7-7F7AA5399F8A}">
      <dgm:prSet/>
      <dgm:spPr/>
      <dgm:t>
        <a:bodyPr/>
        <a:lstStyle/>
        <a:p>
          <a:endParaRPr lang="en-GB"/>
        </a:p>
      </dgm:t>
    </dgm:pt>
    <dgm:pt modelId="{AC1170D6-F90D-4113-BDEC-EC63296920E1}" type="sibTrans" cxnId="{7C95784F-37EC-4D36-9CD7-7F7AA5399F8A}">
      <dgm:prSet/>
      <dgm:spPr/>
      <dgm:t>
        <a:bodyPr/>
        <a:lstStyle/>
        <a:p>
          <a:endParaRPr lang="en-GB"/>
        </a:p>
      </dgm:t>
    </dgm:pt>
    <dgm:pt modelId="{40361E45-8C60-4E44-AE85-386A549AB150}">
      <dgm:prSet phldrT="[Text]" custT="1"/>
      <dgm:spPr/>
      <dgm:t>
        <a:bodyPr/>
        <a:lstStyle/>
        <a:p>
          <a:endParaRPr lang="en-GB" sz="1800" dirty="0"/>
        </a:p>
      </dgm:t>
    </dgm:pt>
    <dgm:pt modelId="{6F009E50-4E0F-49FF-AFDE-022CBAA4238A}" type="parTrans" cxnId="{13F4B44B-303B-427D-B83D-9F1A338CC3A6}">
      <dgm:prSet/>
      <dgm:spPr/>
      <dgm:t>
        <a:bodyPr/>
        <a:lstStyle/>
        <a:p>
          <a:endParaRPr lang="en-GB"/>
        </a:p>
      </dgm:t>
    </dgm:pt>
    <dgm:pt modelId="{E52077C4-7606-44B2-9E2C-F904E395314C}" type="sibTrans" cxnId="{13F4B44B-303B-427D-B83D-9F1A338CC3A6}">
      <dgm:prSet/>
      <dgm:spPr/>
      <dgm:t>
        <a:bodyPr/>
        <a:lstStyle/>
        <a:p>
          <a:endParaRPr lang="en-GB"/>
        </a:p>
      </dgm:t>
    </dgm:pt>
    <dgm:pt modelId="{B0F97A56-3235-4AAB-A3A6-00AA0C54B9D0}">
      <dgm:prSet phldrT="[Text]" custT="1"/>
      <dgm:spPr/>
      <dgm:t>
        <a:bodyPr/>
        <a:lstStyle/>
        <a:p>
          <a:endParaRPr lang="en-GB" sz="1800" dirty="0"/>
        </a:p>
      </dgm:t>
    </dgm:pt>
    <dgm:pt modelId="{1CE1EBDB-B115-489C-BE38-C3EE8C2D8A0C}" type="parTrans" cxnId="{208F2928-5B08-4B64-BF23-2B215514D42D}">
      <dgm:prSet/>
      <dgm:spPr/>
      <dgm:t>
        <a:bodyPr/>
        <a:lstStyle/>
        <a:p>
          <a:endParaRPr lang="en-GB"/>
        </a:p>
      </dgm:t>
    </dgm:pt>
    <dgm:pt modelId="{CF7E8961-30BD-4BA3-B1B4-AB9F459ADC77}" type="sibTrans" cxnId="{208F2928-5B08-4B64-BF23-2B215514D42D}">
      <dgm:prSet/>
      <dgm:spPr/>
      <dgm:t>
        <a:bodyPr/>
        <a:lstStyle/>
        <a:p>
          <a:endParaRPr lang="en-GB"/>
        </a:p>
      </dgm:t>
    </dgm:pt>
    <dgm:pt modelId="{9463D1BD-F32C-4724-9301-148CAA4798A9}">
      <dgm:prSet phldrT="[Text]" custT="1"/>
      <dgm:spPr/>
      <dgm:t>
        <a:bodyPr/>
        <a:lstStyle/>
        <a:p>
          <a:endParaRPr lang="en-GB" sz="1800" dirty="0"/>
        </a:p>
      </dgm:t>
    </dgm:pt>
    <dgm:pt modelId="{D23E704F-55F4-44A8-9D7C-6A41F78BDBBA}" type="parTrans" cxnId="{A85929DE-4FB8-44F9-852B-3BCEE257D8AB}">
      <dgm:prSet/>
      <dgm:spPr/>
      <dgm:t>
        <a:bodyPr/>
        <a:lstStyle/>
        <a:p>
          <a:endParaRPr lang="en-GB"/>
        </a:p>
      </dgm:t>
    </dgm:pt>
    <dgm:pt modelId="{C517CBE8-C023-4DEC-AB49-E19270E04DCD}" type="sibTrans" cxnId="{A85929DE-4FB8-44F9-852B-3BCEE257D8AB}">
      <dgm:prSet/>
      <dgm:spPr/>
      <dgm:t>
        <a:bodyPr/>
        <a:lstStyle/>
        <a:p>
          <a:endParaRPr lang="en-GB"/>
        </a:p>
      </dgm:t>
    </dgm:pt>
    <dgm:pt modelId="{074DA3B7-F87A-4B43-A229-E183765305FB}">
      <dgm:prSet phldrT="[Text]" custT="1"/>
      <dgm:spPr/>
      <dgm:t>
        <a:bodyPr/>
        <a:lstStyle/>
        <a:p>
          <a:endParaRPr lang="en-GB" sz="1800" dirty="0"/>
        </a:p>
      </dgm:t>
    </dgm:pt>
    <dgm:pt modelId="{40413F36-262F-415F-B43D-80B319CC1B08}" type="parTrans" cxnId="{063D7421-E7DE-4E61-A061-1930104A7ADA}">
      <dgm:prSet/>
      <dgm:spPr/>
      <dgm:t>
        <a:bodyPr/>
        <a:lstStyle/>
        <a:p>
          <a:endParaRPr lang="en-GB"/>
        </a:p>
      </dgm:t>
    </dgm:pt>
    <dgm:pt modelId="{1F4550B1-5C39-47F3-B150-6097D4DBFF73}" type="sibTrans" cxnId="{063D7421-E7DE-4E61-A061-1930104A7ADA}">
      <dgm:prSet/>
      <dgm:spPr/>
      <dgm:t>
        <a:bodyPr/>
        <a:lstStyle/>
        <a:p>
          <a:endParaRPr lang="en-GB"/>
        </a:p>
      </dgm:t>
    </dgm:pt>
    <dgm:pt modelId="{27219C46-0F75-4EF7-8D89-064F4D3E4032}">
      <dgm:prSet phldrT="[Text]" custT="1"/>
      <dgm:spPr/>
      <dgm:t>
        <a:bodyPr/>
        <a:lstStyle/>
        <a:p>
          <a:endParaRPr lang="en-GB" sz="1800" dirty="0"/>
        </a:p>
      </dgm:t>
    </dgm:pt>
    <dgm:pt modelId="{4227FA1B-880B-4AA9-ACF5-69A3115B27F5}" type="parTrans" cxnId="{F0641CCE-1C1E-407E-80BA-C892AB8EA839}">
      <dgm:prSet/>
      <dgm:spPr/>
      <dgm:t>
        <a:bodyPr/>
        <a:lstStyle/>
        <a:p>
          <a:endParaRPr lang="en-GB"/>
        </a:p>
      </dgm:t>
    </dgm:pt>
    <dgm:pt modelId="{194B4E9C-DE0B-4D07-A550-7927F5B74DE4}" type="sibTrans" cxnId="{F0641CCE-1C1E-407E-80BA-C892AB8EA839}">
      <dgm:prSet/>
      <dgm:spPr/>
      <dgm:t>
        <a:bodyPr/>
        <a:lstStyle/>
        <a:p>
          <a:endParaRPr lang="en-GB"/>
        </a:p>
      </dgm:t>
    </dgm:pt>
    <dgm:pt modelId="{80B244B6-7641-477D-954B-AEEC7FDBF12C}">
      <dgm:prSet phldrT="[Text]" custT="1"/>
      <dgm:spPr/>
      <dgm:t>
        <a:bodyPr/>
        <a:lstStyle/>
        <a:p>
          <a:endParaRPr lang="en-GB" sz="1800" dirty="0"/>
        </a:p>
      </dgm:t>
    </dgm:pt>
    <dgm:pt modelId="{3DC0B66D-7B06-4FEB-85AB-0CB77A22548B}" type="parTrans" cxnId="{05C435CE-46D7-42F0-BB18-A7D06F62ACFF}">
      <dgm:prSet/>
      <dgm:spPr/>
      <dgm:t>
        <a:bodyPr/>
        <a:lstStyle/>
        <a:p>
          <a:endParaRPr lang="en-GB"/>
        </a:p>
      </dgm:t>
    </dgm:pt>
    <dgm:pt modelId="{A9FEE599-63AB-4CF1-BDBE-E5ECA1864242}" type="sibTrans" cxnId="{05C435CE-46D7-42F0-BB18-A7D06F62ACFF}">
      <dgm:prSet/>
      <dgm:spPr/>
      <dgm:t>
        <a:bodyPr/>
        <a:lstStyle/>
        <a:p>
          <a:endParaRPr lang="en-GB"/>
        </a:p>
      </dgm:t>
    </dgm:pt>
    <dgm:pt modelId="{7A23ABCA-996A-41BF-B04C-CDE2A595A515}">
      <dgm:prSet phldrT="[Text]" custT="1"/>
      <dgm:spPr/>
      <dgm:t>
        <a:bodyPr/>
        <a:lstStyle/>
        <a:p>
          <a:endParaRPr lang="en-GB" sz="1800" dirty="0"/>
        </a:p>
      </dgm:t>
    </dgm:pt>
    <dgm:pt modelId="{3EDFEAA6-64F0-4D3E-BBB0-70933B07B696}" type="parTrans" cxnId="{997533DC-46D6-4578-B726-15DAA802D4FF}">
      <dgm:prSet/>
      <dgm:spPr/>
      <dgm:t>
        <a:bodyPr/>
        <a:lstStyle/>
        <a:p>
          <a:endParaRPr lang="en-GB"/>
        </a:p>
      </dgm:t>
    </dgm:pt>
    <dgm:pt modelId="{08D29585-407A-46CD-9B9D-55983FF04C8F}" type="sibTrans" cxnId="{997533DC-46D6-4578-B726-15DAA802D4FF}">
      <dgm:prSet/>
      <dgm:spPr/>
      <dgm:t>
        <a:bodyPr/>
        <a:lstStyle/>
        <a:p>
          <a:endParaRPr lang="en-GB"/>
        </a:p>
      </dgm:t>
    </dgm:pt>
    <dgm:pt modelId="{2A823DF9-DE12-4A46-A685-0104960A5F93}">
      <dgm:prSet custT="1"/>
      <dgm:spPr/>
      <dgm:t>
        <a:bodyPr/>
        <a:lstStyle/>
        <a:p>
          <a:r>
            <a:rPr lang="en-GB" sz="1800" dirty="0" smtClean="0"/>
            <a:t>Acting up allowance</a:t>
          </a:r>
          <a:endParaRPr lang="en-GB" sz="1800" dirty="0"/>
        </a:p>
      </dgm:t>
    </dgm:pt>
    <dgm:pt modelId="{B6F3DD14-A574-4005-8848-054BA2F5F740}" type="parTrans" cxnId="{5F9AE4AB-C659-40D9-A551-12B19630FEB7}">
      <dgm:prSet/>
      <dgm:spPr/>
      <dgm:t>
        <a:bodyPr/>
        <a:lstStyle/>
        <a:p>
          <a:endParaRPr lang="en-GB"/>
        </a:p>
      </dgm:t>
    </dgm:pt>
    <dgm:pt modelId="{923E5512-75C4-4315-8177-2B9186A1650C}" type="sibTrans" cxnId="{5F9AE4AB-C659-40D9-A551-12B19630FEB7}">
      <dgm:prSet/>
      <dgm:spPr/>
      <dgm:t>
        <a:bodyPr/>
        <a:lstStyle/>
        <a:p>
          <a:endParaRPr lang="en-GB"/>
        </a:p>
      </dgm:t>
    </dgm:pt>
    <dgm:pt modelId="{8029C690-7978-4DD5-930B-DC02D3167566}">
      <dgm:prSet custT="1"/>
      <dgm:spPr/>
      <dgm:t>
        <a:bodyPr/>
        <a:lstStyle/>
        <a:p>
          <a:r>
            <a:rPr lang="en-GB" sz="1800" dirty="0" smtClean="0"/>
            <a:t>Honorarium</a:t>
          </a:r>
          <a:endParaRPr lang="en-GB" sz="1800" dirty="0"/>
        </a:p>
      </dgm:t>
    </dgm:pt>
    <dgm:pt modelId="{64DFAD6B-1AEE-422F-81D0-8244E6DDC14A}" type="parTrans" cxnId="{AB19A9A1-8132-488F-A7AD-69A4223B3339}">
      <dgm:prSet/>
      <dgm:spPr/>
      <dgm:t>
        <a:bodyPr/>
        <a:lstStyle/>
        <a:p>
          <a:endParaRPr lang="en-GB"/>
        </a:p>
      </dgm:t>
    </dgm:pt>
    <dgm:pt modelId="{13CEA0FB-7CCA-43D6-A052-C18385BBE935}" type="sibTrans" cxnId="{AB19A9A1-8132-488F-A7AD-69A4223B3339}">
      <dgm:prSet/>
      <dgm:spPr/>
      <dgm:t>
        <a:bodyPr/>
        <a:lstStyle/>
        <a:p>
          <a:endParaRPr lang="en-GB"/>
        </a:p>
      </dgm:t>
    </dgm:pt>
    <dgm:pt modelId="{4DE0A972-B68D-4B3C-BB1E-F008C0BD76FC}">
      <dgm:prSet phldrT="[Text]" custT="1"/>
      <dgm:spPr/>
      <dgm:t>
        <a:bodyPr/>
        <a:lstStyle/>
        <a:p>
          <a:endParaRPr lang="en-GB" sz="1800" dirty="0"/>
        </a:p>
      </dgm:t>
    </dgm:pt>
    <dgm:pt modelId="{9A82D638-A1D3-4B04-AD3C-ADC5C81CB385}" type="parTrans" cxnId="{37B32E6E-6BE4-4741-9FFB-2941D53ACE0E}">
      <dgm:prSet/>
      <dgm:spPr/>
      <dgm:t>
        <a:bodyPr/>
        <a:lstStyle/>
        <a:p>
          <a:endParaRPr lang="en-GB"/>
        </a:p>
      </dgm:t>
    </dgm:pt>
    <dgm:pt modelId="{6CB53B3B-9551-440C-804A-0237F9028422}" type="sibTrans" cxnId="{37B32E6E-6BE4-4741-9FFB-2941D53ACE0E}">
      <dgm:prSet/>
      <dgm:spPr/>
      <dgm:t>
        <a:bodyPr/>
        <a:lstStyle/>
        <a:p>
          <a:endParaRPr lang="en-GB"/>
        </a:p>
      </dgm:t>
    </dgm:pt>
    <dgm:pt modelId="{4DBAEA44-6584-4316-B6F4-85B10346DB1C}">
      <dgm:prSet phldrT="[Text]" custT="1"/>
      <dgm:spPr/>
      <dgm:t>
        <a:bodyPr/>
        <a:lstStyle/>
        <a:p>
          <a:endParaRPr lang="en-GB" sz="1800" dirty="0"/>
        </a:p>
      </dgm:t>
    </dgm:pt>
    <dgm:pt modelId="{5C6D93CE-1528-45F4-910A-D49AF76DE5A0}" type="parTrans" cxnId="{62F63ACE-E6B3-46D7-8E38-B7DF8FD9CF64}">
      <dgm:prSet/>
      <dgm:spPr/>
      <dgm:t>
        <a:bodyPr/>
        <a:lstStyle/>
        <a:p>
          <a:endParaRPr lang="en-GB"/>
        </a:p>
      </dgm:t>
    </dgm:pt>
    <dgm:pt modelId="{68827431-EBE6-4793-94FD-4B46730A37F5}" type="sibTrans" cxnId="{62F63ACE-E6B3-46D7-8E38-B7DF8FD9CF64}">
      <dgm:prSet/>
      <dgm:spPr/>
      <dgm:t>
        <a:bodyPr/>
        <a:lstStyle/>
        <a:p>
          <a:endParaRPr lang="en-GB"/>
        </a:p>
      </dgm:t>
    </dgm:pt>
    <dgm:pt modelId="{0F2EDE67-D8F1-4C53-A749-71B34B4755E1}">
      <dgm:prSet custT="1"/>
      <dgm:spPr/>
      <dgm:t>
        <a:bodyPr/>
        <a:lstStyle/>
        <a:p>
          <a:endParaRPr lang="en-GB" sz="1800" dirty="0"/>
        </a:p>
      </dgm:t>
    </dgm:pt>
    <dgm:pt modelId="{499D6FC4-5723-4CC5-A007-BD1D72CDB748}" type="parTrans" cxnId="{BE699841-849D-4448-9F13-243B879D7420}">
      <dgm:prSet/>
      <dgm:spPr/>
      <dgm:t>
        <a:bodyPr/>
        <a:lstStyle/>
        <a:p>
          <a:endParaRPr lang="en-GB"/>
        </a:p>
      </dgm:t>
    </dgm:pt>
    <dgm:pt modelId="{C9E76082-C359-4B5B-8513-D32CCDE7C425}" type="sibTrans" cxnId="{BE699841-849D-4448-9F13-243B879D7420}">
      <dgm:prSet/>
      <dgm:spPr/>
      <dgm:t>
        <a:bodyPr/>
        <a:lstStyle/>
        <a:p>
          <a:endParaRPr lang="en-GB"/>
        </a:p>
      </dgm:t>
    </dgm:pt>
    <dgm:pt modelId="{8AC52383-7A2F-4E51-8547-DB4E65D97DCE}">
      <dgm:prSet phldrT="[Text]" custT="1"/>
      <dgm:spPr/>
      <dgm:t>
        <a:bodyPr/>
        <a:lstStyle/>
        <a:p>
          <a:r>
            <a:rPr lang="en-GB" sz="1800" dirty="0" smtClean="0"/>
            <a:t>Position Management (Financial Approval)</a:t>
          </a:r>
          <a:endParaRPr lang="en-GB" sz="1800" dirty="0"/>
        </a:p>
      </dgm:t>
    </dgm:pt>
    <dgm:pt modelId="{2FD1C95C-44BA-433B-962D-3B765B875F87}" type="parTrans" cxnId="{47F1497A-2071-44F3-8176-534C00087E68}">
      <dgm:prSet/>
      <dgm:spPr/>
    </dgm:pt>
    <dgm:pt modelId="{FB897CE1-E562-465D-AEF4-A1C385D57172}" type="sibTrans" cxnId="{47F1497A-2071-44F3-8176-534C00087E68}">
      <dgm:prSet/>
      <dgm:spPr/>
    </dgm:pt>
    <dgm:pt modelId="{185EC874-95A4-43B9-8904-C75AEDE3EFF1}">
      <dgm:prSet phldrT="[Text]" custT="1"/>
      <dgm:spPr/>
      <dgm:t>
        <a:bodyPr/>
        <a:lstStyle/>
        <a:p>
          <a:endParaRPr lang="en-GB" sz="1800" dirty="0"/>
        </a:p>
      </dgm:t>
    </dgm:pt>
    <dgm:pt modelId="{6A206CB4-2B28-4546-A08D-24F9B16085B6}" type="parTrans" cxnId="{60AA57E9-F882-4EF1-8476-278FFE02E561}">
      <dgm:prSet/>
      <dgm:spPr/>
    </dgm:pt>
    <dgm:pt modelId="{6573FF9D-7121-4A40-B0F5-48DBC431604B}" type="sibTrans" cxnId="{60AA57E9-F882-4EF1-8476-278FFE02E561}">
      <dgm:prSet/>
      <dgm:spPr/>
    </dgm:pt>
    <dgm:pt modelId="{2CD02132-161F-44A9-AB2A-AB3F1AE4D2A1}" type="pres">
      <dgm:prSet presAssocID="{8087E642-21C6-4C05-89E4-888F3DF6A3C1}" presName="Name0" presStyleCnt="0">
        <dgm:presLayoutVars>
          <dgm:dir/>
          <dgm:animLvl val="lvl"/>
          <dgm:resizeHandles val="exact"/>
        </dgm:presLayoutVars>
      </dgm:prSet>
      <dgm:spPr/>
      <dgm:t>
        <a:bodyPr/>
        <a:lstStyle/>
        <a:p>
          <a:endParaRPr lang="en-US"/>
        </a:p>
      </dgm:t>
    </dgm:pt>
    <dgm:pt modelId="{1CA582EE-859D-4DF3-B2C3-3D7397B97AFE}" type="pres">
      <dgm:prSet presAssocID="{EACAE2DE-DE62-4F1B-91C1-DF07E1E8375A}" presName="composite" presStyleCnt="0"/>
      <dgm:spPr/>
    </dgm:pt>
    <dgm:pt modelId="{384B0C61-4C38-4083-9604-7000950ED6F2}" type="pres">
      <dgm:prSet presAssocID="{EACAE2DE-DE62-4F1B-91C1-DF07E1E8375A}" presName="parTx" presStyleLbl="alignNode1" presStyleIdx="0" presStyleCnt="3" custScaleX="108708">
        <dgm:presLayoutVars>
          <dgm:chMax val="0"/>
          <dgm:chPref val="0"/>
          <dgm:bulletEnabled val="1"/>
        </dgm:presLayoutVars>
      </dgm:prSet>
      <dgm:spPr/>
      <dgm:t>
        <a:bodyPr/>
        <a:lstStyle/>
        <a:p>
          <a:endParaRPr lang="en-GB"/>
        </a:p>
      </dgm:t>
    </dgm:pt>
    <dgm:pt modelId="{B4C67162-8561-463C-B1D9-E90343AB2D95}" type="pres">
      <dgm:prSet presAssocID="{EACAE2DE-DE62-4F1B-91C1-DF07E1E8375A}" presName="desTx" presStyleLbl="alignAccFollowNode1" presStyleIdx="0" presStyleCnt="3" custScaleX="108202">
        <dgm:presLayoutVars>
          <dgm:bulletEnabled val="1"/>
        </dgm:presLayoutVars>
      </dgm:prSet>
      <dgm:spPr/>
      <dgm:t>
        <a:bodyPr/>
        <a:lstStyle/>
        <a:p>
          <a:endParaRPr lang="en-GB"/>
        </a:p>
      </dgm:t>
    </dgm:pt>
    <dgm:pt modelId="{6DAA31EF-E4E8-45F3-935D-CD4D47508409}" type="pres">
      <dgm:prSet presAssocID="{51FB8A18-41FB-40DA-97BD-29FBFABA2696}" presName="space" presStyleCnt="0"/>
      <dgm:spPr/>
    </dgm:pt>
    <dgm:pt modelId="{01FE3582-1B50-42F8-9F99-F6815F657DCC}" type="pres">
      <dgm:prSet presAssocID="{F76A603E-A61C-4D6E-ADC3-C46301707132}" presName="composite" presStyleCnt="0"/>
      <dgm:spPr/>
    </dgm:pt>
    <dgm:pt modelId="{68D54A65-C02C-4AAF-AA74-8E3BF4904F81}" type="pres">
      <dgm:prSet presAssocID="{F76A603E-A61C-4D6E-ADC3-C46301707132}" presName="parTx" presStyleLbl="alignNode1" presStyleIdx="1" presStyleCnt="3" custScaleX="105302" custLinFactNeighborX="507" custLinFactNeighborY="-1717">
        <dgm:presLayoutVars>
          <dgm:chMax val="0"/>
          <dgm:chPref val="0"/>
          <dgm:bulletEnabled val="1"/>
        </dgm:presLayoutVars>
      </dgm:prSet>
      <dgm:spPr/>
      <dgm:t>
        <a:bodyPr/>
        <a:lstStyle/>
        <a:p>
          <a:endParaRPr lang="en-GB"/>
        </a:p>
      </dgm:t>
    </dgm:pt>
    <dgm:pt modelId="{47B60E14-338F-4239-B5D3-ACE876B881AC}" type="pres">
      <dgm:prSet presAssocID="{F76A603E-A61C-4D6E-ADC3-C46301707132}" presName="desTx" presStyleLbl="alignAccFollowNode1" presStyleIdx="1" presStyleCnt="3" custScaleX="105609">
        <dgm:presLayoutVars>
          <dgm:bulletEnabled val="1"/>
        </dgm:presLayoutVars>
      </dgm:prSet>
      <dgm:spPr/>
      <dgm:t>
        <a:bodyPr/>
        <a:lstStyle/>
        <a:p>
          <a:endParaRPr lang="en-GB"/>
        </a:p>
      </dgm:t>
    </dgm:pt>
    <dgm:pt modelId="{02F7D9F2-5AF5-4187-8FD1-890726762089}" type="pres">
      <dgm:prSet presAssocID="{25775028-066E-47F2-ACE2-1B693B658F75}" presName="space" presStyleCnt="0"/>
      <dgm:spPr/>
    </dgm:pt>
    <dgm:pt modelId="{1F7DCE7A-1000-4A34-871D-1A44F4FB83D2}" type="pres">
      <dgm:prSet presAssocID="{099609C3-E444-4F8E-A971-9FA55352DC54}" presName="composite" presStyleCnt="0"/>
      <dgm:spPr/>
    </dgm:pt>
    <dgm:pt modelId="{A18BA585-E2AE-47CA-9517-74CF728662FB}" type="pres">
      <dgm:prSet presAssocID="{099609C3-E444-4F8E-A971-9FA55352DC54}" presName="parTx" presStyleLbl="alignNode1" presStyleIdx="2" presStyleCnt="3" custScaleX="109474">
        <dgm:presLayoutVars>
          <dgm:chMax val="0"/>
          <dgm:chPref val="0"/>
          <dgm:bulletEnabled val="1"/>
        </dgm:presLayoutVars>
      </dgm:prSet>
      <dgm:spPr/>
      <dgm:t>
        <a:bodyPr/>
        <a:lstStyle/>
        <a:p>
          <a:endParaRPr lang="en-GB"/>
        </a:p>
      </dgm:t>
    </dgm:pt>
    <dgm:pt modelId="{A9CDC87F-B2EE-42EA-A79D-BFDA4B112624}" type="pres">
      <dgm:prSet presAssocID="{099609C3-E444-4F8E-A971-9FA55352DC54}" presName="desTx" presStyleLbl="alignAccFollowNode1" presStyleIdx="2" presStyleCnt="3" custScaleX="109599">
        <dgm:presLayoutVars>
          <dgm:bulletEnabled val="1"/>
        </dgm:presLayoutVars>
      </dgm:prSet>
      <dgm:spPr/>
      <dgm:t>
        <a:bodyPr/>
        <a:lstStyle/>
        <a:p>
          <a:endParaRPr lang="en-GB"/>
        </a:p>
      </dgm:t>
    </dgm:pt>
  </dgm:ptLst>
  <dgm:cxnLst>
    <dgm:cxn modelId="{5F9AE4AB-C659-40D9-A551-12B19630FEB7}" srcId="{F76A603E-A61C-4D6E-ADC3-C46301707132}" destId="{2A823DF9-DE12-4A46-A685-0104960A5F93}" srcOrd="11" destOrd="0" parTransId="{B6F3DD14-A574-4005-8848-054BA2F5F740}" sibTransId="{923E5512-75C4-4315-8177-2B9186A1650C}"/>
    <dgm:cxn modelId="{281522D7-610B-41DA-A868-2D1B250EC084}" type="presOf" srcId="{FB90D41F-AC55-4953-B90B-F90D8547A17F}" destId="{B4C67162-8561-463C-B1D9-E90343AB2D95}" srcOrd="0" destOrd="9" presId="urn:microsoft.com/office/officeart/2005/8/layout/hList1"/>
    <dgm:cxn modelId="{05C435CE-46D7-42F0-BB18-A7D06F62ACFF}" srcId="{F76A603E-A61C-4D6E-ADC3-C46301707132}" destId="{80B244B6-7641-477D-954B-AEEC7FDBF12C}" srcOrd="0" destOrd="0" parTransId="{3DC0B66D-7B06-4FEB-85AB-0CB77A22548B}" sibTransId="{A9FEE599-63AB-4CF1-BDBE-E5ECA1864242}"/>
    <dgm:cxn modelId="{E5CDDA4A-FBA3-4B29-8B86-0DCCFF9D9F7B}" srcId="{8087E642-21C6-4C05-89E4-888F3DF6A3C1}" destId="{F76A603E-A61C-4D6E-ADC3-C46301707132}" srcOrd="1" destOrd="0" parTransId="{9F96030A-39E2-4589-B696-11ED9047113B}" sibTransId="{25775028-066E-47F2-ACE2-1B693B658F75}"/>
    <dgm:cxn modelId="{65172C08-8533-46E7-9328-AB0789B6188C}" type="presOf" srcId="{099609C3-E444-4F8E-A971-9FA55352DC54}" destId="{A18BA585-E2AE-47CA-9517-74CF728662FB}" srcOrd="0" destOrd="0" presId="urn:microsoft.com/office/officeart/2005/8/layout/hList1"/>
    <dgm:cxn modelId="{74356640-B748-4EED-A21E-7941257B228F}" srcId="{099609C3-E444-4F8E-A971-9FA55352DC54}" destId="{18E20818-5B19-4820-AF6A-A66DB4B388AC}" srcOrd="5" destOrd="0" parTransId="{4CFD5246-8B94-4E9E-9FF8-86EF8DEBACC5}" sibTransId="{97758F76-C6B5-4D2A-9A70-61D66760E5BC}"/>
    <dgm:cxn modelId="{3B6BF25B-A617-4379-B7FB-85F0D03E851F}" type="presOf" srcId="{18E20818-5B19-4820-AF6A-A66DB4B388AC}" destId="{A9CDC87F-B2EE-42EA-A79D-BFDA4B112624}" srcOrd="0" destOrd="5" presId="urn:microsoft.com/office/officeart/2005/8/layout/hList1"/>
    <dgm:cxn modelId="{47F1497A-2071-44F3-8176-534C00087E68}" srcId="{EACAE2DE-DE62-4F1B-91C1-DF07E1E8375A}" destId="{8AC52383-7A2F-4E51-8547-DB4E65D97DCE}" srcOrd="1" destOrd="0" parTransId="{2FD1C95C-44BA-433B-962D-3B765B875F87}" sibTransId="{FB897CE1-E562-465D-AEF4-A1C385D57172}"/>
    <dgm:cxn modelId="{B12FCB56-9EC6-4025-AC84-25EBF028B91D}" type="presOf" srcId="{DAEAA659-6146-4CB4-BA98-677F17BA382D}" destId="{A9CDC87F-B2EE-42EA-A79D-BFDA4B112624}" srcOrd="0" destOrd="1" presId="urn:microsoft.com/office/officeart/2005/8/layout/hList1"/>
    <dgm:cxn modelId="{977C0B2F-1E45-4B7E-9D45-B6C82AB412F1}" type="presOf" srcId="{CFE21E62-FC46-4B29-BBD2-75D4D26AFD3B}" destId="{B4C67162-8561-463C-B1D9-E90343AB2D95}" srcOrd="0" destOrd="6" presId="urn:microsoft.com/office/officeart/2005/8/layout/hList1"/>
    <dgm:cxn modelId="{3B4A5B7E-A7E3-4A15-841C-6F24A110B97A}" type="presOf" srcId="{074DA3B7-F87A-4B43-A229-E183765305FB}" destId="{47B60E14-338F-4239-B5D3-ACE876B881AC}" srcOrd="0" destOrd="2" presId="urn:microsoft.com/office/officeart/2005/8/layout/hList1"/>
    <dgm:cxn modelId="{208F2928-5B08-4B64-BF23-2B215514D42D}" srcId="{F76A603E-A61C-4D6E-ADC3-C46301707132}" destId="{B0F97A56-3235-4AAB-A3A6-00AA0C54B9D0}" srcOrd="8" destOrd="0" parTransId="{1CE1EBDB-B115-489C-BE38-C3EE8C2D8A0C}" sibTransId="{CF7E8961-30BD-4BA3-B1B4-AB9F459ADC77}"/>
    <dgm:cxn modelId="{9665100D-0CA5-4451-82A7-2362A7081797}" type="presOf" srcId="{E9D6ACC5-0815-47E8-A80A-585D880971DC}" destId="{A9CDC87F-B2EE-42EA-A79D-BFDA4B112624}" srcOrd="0" destOrd="2" presId="urn:microsoft.com/office/officeart/2005/8/layout/hList1"/>
    <dgm:cxn modelId="{EF621A07-DCE6-44C5-AC9E-40C15A315063}" srcId="{EACAE2DE-DE62-4F1B-91C1-DF07E1E8375A}" destId="{56CB0676-939E-428C-AE0C-E33351068098}" srcOrd="5" destOrd="0" parTransId="{99912803-A24F-4FD8-84BC-EC3A30A38EE7}" sibTransId="{0A584265-9675-4643-A232-00AEE6D5BDB3}"/>
    <dgm:cxn modelId="{B0F94EE9-AF89-4762-8E41-0F89AB472C54}" type="presOf" srcId="{185EC874-95A4-43B9-8904-C75AEDE3EFF1}" destId="{B4C67162-8561-463C-B1D9-E90343AB2D95}" srcOrd="0" destOrd="2" presId="urn:microsoft.com/office/officeart/2005/8/layout/hList1"/>
    <dgm:cxn modelId="{F0641CCE-1C1E-407E-80BA-C892AB8EA839}" srcId="{F76A603E-A61C-4D6E-ADC3-C46301707132}" destId="{27219C46-0F75-4EF7-8D89-064F4D3E4032}" srcOrd="4" destOrd="0" parTransId="{4227FA1B-880B-4AA9-ACF5-69A3115B27F5}" sibTransId="{194B4E9C-DE0B-4D07-A550-7927F5B74DE4}"/>
    <dgm:cxn modelId="{5100C467-4DE2-4010-BAFD-250E6A3BD7A8}" type="presOf" srcId="{9463D1BD-F32C-4724-9301-148CAA4798A9}" destId="{47B60E14-338F-4239-B5D3-ACE876B881AC}" srcOrd="0" destOrd="6" presId="urn:microsoft.com/office/officeart/2005/8/layout/hList1"/>
    <dgm:cxn modelId="{90B67E74-35B5-4759-B71B-90C648F55F38}" srcId="{EACAE2DE-DE62-4F1B-91C1-DF07E1E8375A}" destId="{A61E6875-7C42-4DD6-A84B-32C4BF30424B}" srcOrd="8" destOrd="0" parTransId="{D747EEC8-69C9-4915-9884-3F142576F6C9}" sibTransId="{0CA0E66E-6FF1-4123-84E2-019726999C9E}"/>
    <dgm:cxn modelId="{B3979479-A96F-4E86-98D0-F7000D6A6D8B}" type="presOf" srcId="{2AD3C98B-51D1-4E73-A138-0BCF674AF67D}" destId="{47B60E14-338F-4239-B5D3-ACE876B881AC}" srcOrd="0" destOrd="9" presId="urn:microsoft.com/office/officeart/2005/8/layout/hList1"/>
    <dgm:cxn modelId="{7C95784F-37EC-4D36-9CD7-7F7AA5399F8A}" srcId="{099609C3-E444-4F8E-A971-9FA55352DC54}" destId="{E9D6ACC5-0815-47E8-A80A-585D880971DC}" srcOrd="2" destOrd="0" parTransId="{C8428326-4FDB-4F22-B403-F66EB4F6E9DB}" sibTransId="{AC1170D6-F90D-4113-BDEC-EC63296920E1}"/>
    <dgm:cxn modelId="{AA3C13B9-384F-4348-95FF-E61949D31DD9}" srcId="{F76A603E-A61C-4D6E-ADC3-C46301707132}" destId="{C17D0B9C-098A-40B1-93D9-2B536D2EC6CF}" srcOrd="5" destOrd="0" parTransId="{C96A576E-A6B2-4B66-A086-1702428DE471}" sibTransId="{7ECB2506-7890-43BE-8CCB-8B8591BB942D}"/>
    <dgm:cxn modelId="{B49D7784-A5E8-4FAF-B6EB-E8CF9F3686D5}" type="presOf" srcId="{C17D0B9C-098A-40B1-93D9-2B536D2EC6CF}" destId="{47B60E14-338F-4239-B5D3-ACE876B881AC}" srcOrd="0" destOrd="5" presId="urn:microsoft.com/office/officeart/2005/8/layout/hList1"/>
    <dgm:cxn modelId="{C0D4ADFF-F2E6-401E-9BB7-FFC5BFACD1A8}" type="presOf" srcId="{8AC52383-7A2F-4E51-8547-DB4E65D97DCE}" destId="{B4C67162-8561-463C-B1D9-E90343AB2D95}" srcOrd="0" destOrd="1" presId="urn:microsoft.com/office/officeart/2005/8/layout/hList1"/>
    <dgm:cxn modelId="{A52FC29C-B034-442F-9AD2-04B64965CD8A}" type="presOf" srcId="{30628891-562F-4C4E-84FB-4368275D1EAC}" destId="{B4C67162-8561-463C-B1D9-E90343AB2D95}" srcOrd="0" destOrd="3" presId="urn:microsoft.com/office/officeart/2005/8/layout/hList1"/>
    <dgm:cxn modelId="{AB19A9A1-8132-488F-A7AD-69A4223B3339}" srcId="{F76A603E-A61C-4D6E-ADC3-C46301707132}" destId="{8029C690-7978-4DD5-930B-DC02D3167566}" srcOrd="13" destOrd="0" parTransId="{64DFAD6B-1AEE-422F-81D0-8244E6DDC14A}" sibTransId="{13CEA0FB-7CCA-43D6-A052-C18385BBE935}"/>
    <dgm:cxn modelId="{4DB92FF5-ABBA-44A3-B2FD-CC402273589B}" srcId="{EACAE2DE-DE62-4F1B-91C1-DF07E1E8375A}" destId="{6B76899F-1FE2-4E5B-B1C3-E1FA8C19FDFA}" srcOrd="7" destOrd="0" parTransId="{AADB9059-A01E-404C-9963-449ED98DF53B}" sibTransId="{FD63D07C-E87B-43F9-A06B-0E6650AD2855}"/>
    <dgm:cxn modelId="{CF47F462-A657-4F9C-9A67-E59C17873937}" type="presOf" srcId="{EACAE2DE-DE62-4F1B-91C1-DF07E1E8375A}" destId="{384B0C61-4C38-4083-9604-7000950ED6F2}" srcOrd="0" destOrd="0" presId="urn:microsoft.com/office/officeart/2005/8/layout/hList1"/>
    <dgm:cxn modelId="{D2310C9D-842B-4A3F-B9B3-752800320142}" srcId="{F76A603E-A61C-4D6E-ADC3-C46301707132}" destId="{F6C78745-41C3-4B84-9145-3E4190BC9B79}" srcOrd="3" destOrd="0" parTransId="{04147006-8EA6-47FC-A15B-334A7D721B7F}" sibTransId="{AF8751B1-05DD-48A3-93D6-0DE1E12F8C54}"/>
    <dgm:cxn modelId="{4CC8B634-D0E4-4964-875A-F95EED6CCD04}" srcId="{8087E642-21C6-4C05-89E4-888F3DF6A3C1}" destId="{099609C3-E444-4F8E-A971-9FA55352DC54}" srcOrd="2" destOrd="0" parTransId="{74AC8C55-3047-4DC9-A9FF-9E0F6DCC0621}" sibTransId="{AEA8106C-9C88-447F-9B1D-692F86C755BC}"/>
    <dgm:cxn modelId="{F955214E-6890-41DB-A695-918D4001038A}" type="presOf" srcId="{F76A603E-A61C-4D6E-ADC3-C46301707132}" destId="{68D54A65-C02C-4AAF-AA74-8E3BF4904F81}" srcOrd="0" destOrd="0" presId="urn:microsoft.com/office/officeart/2005/8/layout/hList1"/>
    <dgm:cxn modelId="{A008E986-56A6-4C4D-AECA-7317A7DCFC9E}" srcId="{EACAE2DE-DE62-4F1B-91C1-DF07E1E8375A}" destId="{30628891-562F-4C4E-84FB-4368275D1EAC}" srcOrd="3" destOrd="0" parTransId="{A4605DA1-C92F-4CE5-A266-FFAE0546BD65}" sibTransId="{88831486-E181-4003-88F5-A02AB4F3D252}"/>
    <dgm:cxn modelId="{E0D9FB8C-21A7-44BE-B246-C9AB928B0955}" type="presOf" srcId="{40361E45-8C60-4E44-AE85-386A549AB150}" destId="{A9CDC87F-B2EE-42EA-A79D-BFDA4B112624}" srcOrd="0" destOrd="4" presId="urn:microsoft.com/office/officeart/2005/8/layout/hList1"/>
    <dgm:cxn modelId="{60AA57E9-F882-4EF1-8476-278FFE02E561}" srcId="{EACAE2DE-DE62-4F1B-91C1-DF07E1E8375A}" destId="{185EC874-95A4-43B9-8904-C75AEDE3EFF1}" srcOrd="2" destOrd="0" parTransId="{6A206CB4-2B28-4546-A08D-24F9B16085B6}" sibTransId="{6573FF9D-7121-4A40-B0F5-48DBC431604B}"/>
    <dgm:cxn modelId="{BE699841-849D-4448-9F13-243B879D7420}" srcId="{F76A603E-A61C-4D6E-ADC3-C46301707132}" destId="{0F2EDE67-D8F1-4C53-A749-71B34B4755E1}" srcOrd="12" destOrd="0" parTransId="{499D6FC4-5723-4CC5-A007-BD1D72CDB748}" sibTransId="{C9E76082-C359-4B5B-8513-D32CCDE7C425}"/>
    <dgm:cxn modelId="{8D788FD6-AD6A-4B26-8E04-E9A97725F40F}" type="presOf" srcId="{6B76899F-1FE2-4E5B-B1C3-E1FA8C19FDFA}" destId="{B4C67162-8561-463C-B1D9-E90343AB2D95}" srcOrd="0" destOrd="7" presId="urn:microsoft.com/office/officeart/2005/8/layout/hList1"/>
    <dgm:cxn modelId="{C9DD0961-D40A-4DDE-A3E1-027D86287BFB}" type="presOf" srcId="{80B244B6-7641-477D-954B-AEEC7FDBF12C}" destId="{47B60E14-338F-4239-B5D3-ACE876B881AC}" srcOrd="0" destOrd="0" presId="urn:microsoft.com/office/officeart/2005/8/layout/hList1"/>
    <dgm:cxn modelId="{A85929DE-4FB8-44F9-852B-3BCEE257D8AB}" srcId="{F76A603E-A61C-4D6E-ADC3-C46301707132}" destId="{9463D1BD-F32C-4724-9301-148CAA4798A9}" srcOrd="6" destOrd="0" parTransId="{D23E704F-55F4-44A8-9D7C-6A41F78BDBBA}" sibTransId="{C517CBE8-C023-4DEC-AB49-E19270E04DCD}"/>
    <dgm:cxn modelId="{185ABC77-BD7C-44B4-85B3-A3F3FB493E2B}" type="presOf" srcId="{27677760-7779-423C-BA8F-BBAFC281C4A3}" destId="{47B60E14-338F-4239-B5D3-ACE876B881AC}" srcOrd="0" destOrd="7" presId="urn:microsoft.com/office/officeart/2005/8/layout/hList1"/>
    <dgm:cxn modelId="{62F63ACE-E6B3-46D7-8E38-B7DF8FD9CF64}" srcId="{F76A603E-A61C-4D6E-ADC3-C46301707132}" destId="{4DBAEA44-6584-4316-B6F4-85B10346DB1C}" srcOrd="10" destOrd="0" parTransId="{5C6D93CE-1528-45F4-910A-D49AF76DE5A0}" sibTransId="{68827431-EBE6-4793-94FD-4B46730A37F5}"/>
    <dgm:cxn modelId="{76115C47-AFF2-4443-A004-C3E23A216F1B}" srcId="{099609C3-E444-4F8E-A971-9FA55352DC54}" destId="{72E7A7B0-9BE2-4032-98B7-E8083CE7A31D}" srcOrd="3" destOrd="0" parTransId="{A8223D6A-ADE3-4796-AEA6-F36A2D6B32DE}" sibTransId="{9D7086AF-F39D-433E-9398-F5BC76E013F3}"/>
    <dgm:cxn modelId="{5423C7CC-8946-4E7F-ADB3-099EEEC75F03}" srcId="{099609C3-E444-4F8E-A971-9FA55352DC54}" destId="{DAEAA659-6146-4CB4-BA98-677F17BA382D}" srcOrd="1" destOrd="0" parTransId="{68BB81CC-FCE8-499E-B967-A034F32DA4DB}" sibTransId="{BC63860B-7421-4455-9AFA-69D868CAD920}"/>
    <dgm:cxn modelId="{FCC6E770-551E-4D0E-9721-B1F098AB615D}" type="presOf" srcId="{56CB0676-939E-428C-AE0C-E33351068098}" destId="{B4C67162-8561-463C-B1D9-E90343AB2D95}" srcOrd="0" destOrd="5" presId="urn:microsoft.com/office/officeart/2005/8/layout/hList1"/>
    <dgm:cxn modelId="{CCCD6243-FE81-4AF6-B8A9-52E86552575C}" type="presOf" srcId="{8029C690-7978-4DD5-930B-DC02D3167566}" destId="{47B60E14-338F-4239-B5D3-ACE876B881AC}" srcOrd="0" destOrd="13" presId="urn:microsoft.com/office/officeart/2005/8/layout/hList1"/>
    <dgm:cxn modelId="{9046731C-BF9E-43C1-ACCA-443A2EB834F6}" srcId="{EACAE2DE-DE62-4F1B-91C1-DF07E1E8375A}" destId="{FB90D41F-AC55-4953-B90B-F90D8547A17F}" srcOrd="9" destOrd="0" parTransId="{7C1EB6EE-ED94-4BCB-8D08-B420760C20DF}" sibTransId="{39385324-915B-43EE-8D21-5B1070DE9411}"/>
    <dgm:cxn modelId="{58DD3017-2F6E-499C-9D51-9784A552C516}" srcId="{EACAE2DE-DE62-4F1B-91C1-DF07E1E8375A}" destId="{FA3FD55E-3DF6-4A33-A768-80F3946F8F6F}" srcOrd="0" destOrd="0" parTransId="{DDDC473B-7B31-4C28-A46D-4D30C6F93756}" sibTransId="{5FEC491C-59DA-4A9F-9329-B57B98424203}"/>
    <dgm:cxn modelId="{D0A6A045-16D5-4FD8-958C-148FFDE6B625}" type="presOf" srcId="{C6508FDF-EA54-4656-B194-5E6C7F20C0E2}" destId="{B4C67162-8561-463C-B1D9-E90343AB2D95}" srcOrd="0" destOrd="4" presId="urn:microsoft.com/office/officeart/2005/8/layout/hList1"/>
    <dgm:cxn modelId="{69105E57-C7EE-4A1A-ABF0-147B6ED33A38}" type="presOf" srcId="{4DBAEA44-6584-4316-B6F4-85B10346DB1C}" destId="{47B60E14-338F-4239-B5D3-ACE876B881AC}" srcOrd="0" destOrd="10" presId="urn:microsoft.com/office/officeart/2005/8/layout/hList1"/>
    <dgm:cxn modelId="{F1AB578E-2B06-4A8F-9A3D-546269FC4E2B}" type="presOf" srcId="{0F2EDE67-D8F1-4C53-A749-71B34B4755E1}" destId="{47B60E14-338F-4239-B5D3-ACE876B881AC}" srcOrd="0" destOrd="12" presId="urn:microsoft.com/office/officeart/2005/8/layout/hList1"/>
    <dgm:cxn modelId="{C71E4F1D-5A16-4119-91F4-B1A310C795A6}" type="presOf" srcId="{2A823DF9-DE12-4A46-A685-0104960A5F93}" destId="{47B60E14-338F-4239-B5D3-ACE876B881AC}" srcOrd="0" destOrd="11" presId="urn:microsoft.com/office/officeart/2005/8/layout/hList1"/>
    <dgm:cxn modelId="{54AFA73B-5D11-4E83-8F19-353C0903574C}" srcId="{8087E642-21C6-4C05-89E4-888F3DF6A3C1}" destId="{EACAE2DE-DE62-4F1B-91C1-DF07E1E8375A}" srcOrd="0" destOrd="0" parTransId="{5B9646FC-E5B1-4C50-8D9D-DDF488D7EA88}" sibTransId="{51FB8A18-41FB-40DA-97BD-29FBFABA2696}"/>
    <dgm:cxn modelId="{37B32E6E-6BE4-4741-9FFB-2941D53ACE0E}" srcId="{F76A603E-A61C-4D6E-ADC3-C46301707132}" destId="{4DE0A972-B68D-4B3C-BB1E-F008C0BD76FC}" srcOrd="14" destOrd="0" parTransId="{9A82D638-A1D3-4B04-AD3C-ADC5C81CB385}" sibTransId="{6CB53B3B-9551-440C-804A-0237F9028422}"/>
    <dgm:cxn modelId="{515BDE06-DB8A-4E06-B0EB-B39DAB031217}" srcId="{F76A603E-A61C-4D6E-ADC3-C46301707132}" destId="{2AD3C98B-51D1-4E73-A138-0BCF674AF67D}" srcOrd="9" destOrd="0" parTransId="{AA88F366-2E89-4CF8-B067-152F89FB3FAF}" sibTransId="{1B75E559-8439-4387-88D2-2BF4427F5263}"/>
    <dgm:cxn modelId="{13F4B44B-303B-427D-B83D-9F1A338CC3A6}" srcId="{099609C3-E444-4F8E-A971-9FA55352DC54}" destId="{40361E45-8C60-4E44-AE85-386A549AB150}" srcOrd="4" destOrd="0" parTransId="{6F009E50-4E0F-49FF-AFDE-022CBAA4238A}" sibTransId="{E52077C4-7606-44B2-9E2C-F904E395314C}"/>
    <dgm:cxn modelId="{E2AC682C-E15A-4D8B-A45E-2F42D073344B}" type="presOf" srcId="{8087E642-21C6-4C05-89E4-888F3DF6A3C1}" destId="{2CD02132-161F-44A9-AB2A-AB3F1AE4D2A1}" srcOrd="0" destOrd="0" presId="urn:microsoft.com/office/officeart/2005/8/layout/hList1"/>
    <dgm:cxn modelId="{14ACB05D-8982-4FB3-BC40-6BAC64694FEE}" type="presOf" srcId="{72E7A7B0-9BE2-4032-98B7-E8083CE7A31D}" destId="{A9CDC87F-B2EE-42EA-A79D-BFDA4B112624}" srcOrd="0" destOrd="3" presId="urn:microsoft.com/office/officeart/2005/8/layout/hList1"/>
    <dgm:cxn modelId="{19BEE5F4-ED18-4D9E-96A2-CA7A5A0DC745}" srcId="{F76A603E-A61C-4D6E-ADC3-C46301707132}" destId="{311F205A-3E26-4285-979D-37D4372DC840}" srcOrd="1" destOrd="0" parTransId="{50C98043-C21F-40EA-811F-1AB1D0B40145}" sibTransId="{E126895D-7EA8-48CD-B126-533FBB900860}"/>
    <dgm:cxn modelId="{7391F5C8-EF41-41E6-8128-A218093CF61A}" type="presOf" srcId="{7A23ABCA-996A-41BF-B04C-CDE2A595A515}" destId="{A9CDC87F-B2EE-42EA-A79D-BFDA4B112624}" srcOrd="0" destOrd="0" presId="urn:microsoft.com/office/officeart/2005/8/layout/hList1"/>
    <dgm:cxn modelId="{25A1CFE3-F1DC-4913-86AB-10A143B35A05}" srcId="{EACAE2DE-DE62-4F1B-91C1-DF07E1E8375A}" destId="{C6508FDF-EA54-4656-B194-5E6C7F20C0E2}" srcOrd="4" destOrd="0" parTransId="{46701A31-E15C-4B30-A4CA-826C6566B536}" sibTransId="{5611B563-5EF4-4B1F-8D82-07AC1874B6F5}"/>
    <dgm:cxn modelId="{B58C7CB5-5045-404B-880C-2F5C66EC7BD9}" type="presOf" srcId="{311F205A-3E26-4285-979D-37D4372DC840}" destId="{47B60E14-338F-4239-B5D3-ACE876B881AC}" srcOrd="0" destOrd="1" presId="urn:microsoft.com/office/officeart/2005/8/layout/hList1"/>
    <dgm:cxn modelId="{997533DC-46D6-4578-B726-15DAA802D4FF}" srcId="{099609C3-E444-4F8E-A971-9FA55352DC54}" destId="{7A23ABCA-996A-41BF-B04C-CDE2A595A515}" srcOrd="0" destOrd="0" parTransId="{3EDFEAA6-64F0-4D3E-BBB0-70933B07B696}" sibTransId="{08D29585-407A-46CD-9B9D-55983FF04C8F}"/>
    <dgm:cxn modelId="{B060CB14-1A80-4749-9E9E-7D4A88F26F5F}" type="presOf" srcId="{B0F97A56-3235-4AAB-A3A6-00AA0C54B9D0}" destId="{47B60E14-338F-4239-B5D3-ACE876B881AC}" srcOrd="0" destOrd="8" presId="urn:microsoft.com/office/officeart/2005/8/layout/hList1"/>
    <dgm:cxn modelId="{65F8D157-AAD2-4B77-9180-06DC9A5615C8}" type="presOf" srcId="{FA3FD55E-3DF6-4A33-A768-80F3946F8F6F}" destId="{B4C67162-8561-463C-B1D9-E90343AB2D95}" srcOrd="0" destOrd="0" presId="urn:microsoft.com/office/officeart/2005/8/layout/hList1"/>
    <dgm:cxn modelId="{9970101F-5FE2-4BD9-B506-08CE17F4AE1C}" srcId="{F76A603E-A61C-4D6E-ADC3-C46301707132}" destId="{27677760-7779-423C-BA8F-BBAFC281C4A3}" srcOrd="7" destOrd="0" parTransId="{A408B6B2-1D0F-4CE8-AFFC-336DE45655B5}" sibTransId="{B31887C1-45A9-42CA-BFB9-E654EE3D8225}"/>
    <dgm:cxn modelId="{F2C78107-30C3-44E1-AE30-2C289ADE2E9B}" type="presOf" srcId="{27219C46-0F75-4EF7-8D89-064F4D3E4032}" destId="{47B60E14-338F-4239-B5D3-ACE876B881AC}" srcOrd="0" destOrd="4" presId="urn:microsoft.com/office/officeart/2005/8/layout/hList1"/>
    <dgm:cxn modelId="{1D19D65C-A696-4F7B-8A33-6C7FB1208F7A}" srcId="{EACAE2DE-DE62-4F1B-91C1-DF07E1E8375A}" destId="{CFE21E62-FC46-4B29-BBD2-75D4D26AFD3B}" srcOrd="6" destOrd="0" parTransId="{B4AE2F1E-E112-4C8A-9735-F6E9687C51B3}" sibTransId="{EB2CB8F3-5584-4FB6-A44B-FFFFE976E069}"/>
    <dgm:cxn modelId="{063D7421-E7DE-4E61-A061-1930104A7ADA}" srcId="{F76A603E-A61C-4D6E-ADC3-C46301707132}" destId="{074DA3B7-F87A-4B43-A229-E183765305FB}" srcOrd="2" destOrd="0" parTransId="{40413F36-262F-415F-B43D-80B319CC1B08}" sibTransId="{1F4550B1-5C39-47F3-B150-6097D4DBFF73}"/>
    <dgm:cxn modelId="{744ED83E-28DD-431B-9C61-89B7723AE256}" type="presOf" srcId="{A61E6875-7C42-4DD6-A84B-32C4BF30424B}" destId="{B4C67162-8561-463C-B1D9-E90343AB2D95}" srcOrd="0" destOrd="8" presId="urn:microsoft.com/office/officeart/2005/8/layout/hList1"/>
    <dgm:cxn modelId="{8D0AAF31-ABD3-423E-BA65-79F4269B9E22}" type="presOf" srcId="{F6C78745-41C3-4B84-9145-3E4190BC9B79}" destId="{47B60E14-338F-4239-B5D3-ACE876B881AC}" srcOrd="0" destOrd="3" presId="urn:microsoft.com/office/officeart/2005/8/layout/hList1"/>
    <dgm:cxn modelId="{13120C4D-BA91-4B8A-B7A7-CF5F6B627D89}" type="presOf" srcId="{4DE0A972-B68D-4B3C-BB1E-F008C0BD76FC}" destId="{47B60E14-338F-4239-B5D3-ACE876B881AC}" srcOrd="0" destOrd="14" presId="urn:microsoft.com/office/officeart/2005/8/layout/hList1"/>
    <dgm:cxn modelId="{7E0AA300-5303-42EE-B189-5CFF137C2706}" type="presParOf" srcId="{2CD02132-161F-44A9-AB2A-AB3F1AE4D2A1}" destId="{1CA582EE-859D-4DF3-B2C3-3D7397B97AFE}" srcOrd="0" destOrd="0" presId="urn:microsoft.com/office/officeart/2005/8/layout/hList1"/>
    <dgm:cxn modelId="{C2FE7CF4-C1FD-4674-8AA1-2A215D230C24}" type="presParOf" srcId="{1CA582EE-859D-4DF3-B2C3-3D7397B97AFE}" destId="{384B0C61-4C38-4083-9604-7000950ED6F2}" srcOrd="0" destOrd="0" presId="urn:microsoft.com/office/officeart/2005/8/layout/hList1"/>
    <dgm:cxn modelId="{9207A6D8-507E-4520-89F1-84EF2F08B762}" type="presParOf" srcId="{1CA582EE-859D-4DF3-B2C3-3D7397B97AFE}" destId="{B4C67162-8561-463C-B1D9-E90343AB2D95}" srcOrd="1" destOrd="0" presId="urn:microsoft.com/office/officeart/2005/8/layout/hList1"/>
    <dgm:cxn modelId="{11B3019C-208D-4FDD-A5E7-961574F0551E}" type="presParOf" srcId="{2CD02132-161F-44A9-AB2A-AB3F1AE4D2A1}" destId="{6DAA31EF-E4E8-45F3-935D-CD4D47508409}" srcOrd="1" destOrd="0" presId="urn:microsoft.com/office/officeart/2005/8/layout/hList1"/>
    <dgm:cxn modelId="{B1741C4B-84AB-440F-8E13-585A9E76CCA9}" type="presParOf" srcId="{2CD02132-161F-44A9-AB2A-AB3F1AE4D2A1}" destId="{01FE3582-1B50-42F8-9F99-F6815F657DCC}" srcOrd="2" destOrd="0" presId="urn:microsoft.com/office/officeart/2005/8/layout/hList1"/>
    <dgm:cxn modelId="{E66E95BE-2977-40B3-9596-F4E4CFD3F6EA}" type="presParOf" srcId="{01FE3582-1B50-42F8-9F99-F6815F657DCC}" destId="{68D54A65-C02C-4AAF-AA74-8E3BF4904F81}" srcOrd="0" destOrd="0" presId="urn:microsoft.com/office/officeart/2005/8/layout/hList1"/>
    <dgm:cxn modelId="{FB3A572E-050F-47EA-9B5D-76B7BB1E5BAF}" type="presParOf" srcId="{01FE3582-1B50-42F8-9F99-F6815F657DCC}" destId="{47B60E14-338F-4239-B5D3-ACE876B881AC}" srcOrd="1" destOrd="0" presId="urn:microsoft.com/office/officeart/2005/8/layout/hList1"/>
    <dgm:cxn modelId="{6AF74CE5-CF02-4623-9EDF-1B29B9CD2020}" type="presParOf" srcId="{2CD02132-161F-44A9-AB2A-AB3F1AE4D2A1}" destId="{02F7D9F2-5AF5-4187-8FD1-890726762089}" srcOrd="3" destOrd="0" presId="urn:microsoft.com/office/officeart/2005/8/layout/hList1"/>
    <dgm:cxn modelId="{0848DFB2-345E-4B37-9178-5A729FEF9F3A}" type="presParOf" srcId="{2CD02132-161F-44A9-AB2A-AB3F1AE4D2A1}" destId="{1F7DCE7A-1000-4A34-871D-1A44F4FB83D2}" srcOrd="4" destOrd="0" presId="urn:microsoft.com/office/officeart/2005/8/layout/hList1"/>
    <dgm:cxn modelId="{ED6B5382-E4AD-45CC-8CA9-490758E2B77C}" type="presParOf" srcId="{1F7DCE7A-1000-4A34-871D-1A44F4FB83D2}" destId="{A18BA585-E2AE-47CA-9517-74CF728662FB}" srcOrd="0" destOrd="0" presId="urn:microsoft.com/office/officeart/2005/8/layout/hList1"/>
    <dgm:cxn modelId="{A4D592F4-C2B9-42F6-9C55-B6583FC21899}" type="presParOf" srcId="{1F7DCE7A-1000-4A34-871D-1A44F4FB83D2}" destId="{A9CDC87F-B2EE-42EA-A79D-BFDA4B1126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0C61-4C38-4083-9604-7000950ED6F2}">
      <dsp:nvSpPr>
        <dsp:cNvPr id="0" name=""/>
        <dsp:cNvSpPr/>
      </dsp:nvSpPr>
      <dsp:spPr>
        <a:xfrm>
          <a:off x="9877" y="-415186"/>
          <a:ext cx="2256704" cy="8303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Contract of Employment</a:t>
          </a:r>
          <a:endParaRPr lang="en-GB" sz="2400" kern="1200" dirty="0"/>
        </a:p>
      </dsp:txBody>
      <dsp:txXfrm>
        <a:off x="9877" y="-415186"/>
        <a:ext cx="2256704" cy="830372"/>
      </dsp:txXfrm>
    </dsp:sp>
    <dsp:sp modelId="{B4C67162-8561-463C-B1D9-E90343AB2D95}">
      <dsp:nvSpPr>
        <dsp:cNvPr id="0" name=""/>
        <dsp:cNvSpPr/>
      </dsp:nvSpPr>
      <dsp:spPr>
        <a:xfrm>
          <a:off x="15129" y="415186"/>
          <a:ext cx="2246200" cy="377070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Position Management (Financial Approval)</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New Contract</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Transfer of appointment</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Additional appointment</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Rehire	</a:t>
          </a:r>
          <a:endParaRPr lang="en-GB" sz="1800" kern="1200" dirty="0"/>
        </a:p>
      </dsp:txBody>
      <dsp:txXfrm>
        <a:off x="15129" y="415186"/>
        <a:ext cx="2246200" cy="3770709"/>
      </dsp:txXfrm>
    </dsp:sp>
    <dsp:sp modelId="{68D54A65-C02C-4AAF-AA74-8E3BF4904F81}">
      <dsp:nvSpPr>
        <dsp:cNvPr id="0" name=""/>
        <dsp:cNvSpPr/>
      </dsp:nvSpPr>
      <dsp:spPr>
        <a:xfrm>
          <a:off x="2570640" y="-415186"/>
          <a:ext cx="2185998" cy="830372"/>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Change of Appointment</a:t>
          </a:r>
          <a:endParaRPr lang="en-GB" sz="2400" kern="1200" dirty="0"/>
        </a:p>
      </dsp:txBody>
      <dsp:txXfrm>
        <a:off x="2570640" y="-415186"/>
        <a:ext cx="2185998" cy="830372"/>
      </dsp:txXfrm>
    </dsp:sp>
    <dsp:sp modelId="{47B60E14-338F-4239-B5D3-ACE876B881AC}">
      <dsp:nvSpPr>
        <dsp:cNvPr id="0" name=""/>
        <dsp:cNvSpPr/>
      </dsp:nvSpPr>
      <dsp:spPr>
        <a:xfrm>
          <a:off x="2556928" y="415186"/>
          <a:ext cx="2192371" cy="3770709"/>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Change of Hours (FTE)</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Extension of appointment</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Change to funding</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Change of working pattern</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Termination of appointment</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Acting up allowance</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Honorarium</a:t>
          </a:r>
          <a:endParaRPr lang="en-GB" sz="1800" kern="1200" dirty="0"/>
        </a:p>
        <a:p>
          <a:pPr marL="171450" lvl="1" indent="-171450" algn="l" defTabSz="800100">
            <a:lnSpc>
              <a:spcPct val="90000"/>
            </a:lnSpc>
            <a:spcBef>
              <a:spcPct val="0"/>
            </a:spcBef>
            <a:spcAft>
              <a:spcPct val="15000"/>
            </a:spcAft>
            <a:buChar char="••"/>
          </a:pPr>
          <a:endParaRPr lang="en-GB" sz="1800" kern="1200" dirty="0"/>
        </a:p>
      </dsp:txBody>
      <dsp:txXfrm>
        <a:off x="2556928" y="415186"/>
        <a:ext cx="2192371" cy="3770709"/>
      </dsp:txXfrm>
    </dsp:sp>
    <dsp:sp modelId="{A18BA585-E2AE-47CA-9517-74CF728662FB}">
      <dsp:nvSpPr>
        <dsp:cNvPr id="0" name=""/>
        <dsp:cNvSpPr/>
      </dsp:nvSpPr>
      <dsp:spPr>
        <a:xfrm>
          <a:off x="5040944" y="-415186"/>
          <a:ext cx="2272606" cy="830372"/>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Payments and Allowances</a:t>
          </a:r>
          <a:endParaRPr lang="en-GB" sz="2400" kern="1200" dirty="0"/>
        </a:p>
      </dsp:txBody>
      <dsp:txXfrm>
        <a:off x="5040944" y="-415186"/>
        <a:ext cx="2272606" cy="830372"/>
      </dsp:txXfrm>
    </dsp:sp>
    <dsp:sp modelId="{A9CDC87F-B2EE-42EA-A79D-BFDA4B112624}">
      <dsp:nvSpPr>
        <dsp:cNvPr id="0" name=""/>
        <dsp:cNvSpPr/>
      </dsp:nvSpPr>
      <dsp:spPr>
        <a:xfrm>
          <a:off x="5039646" y="415186"/>
          <a:ext cx="2275201" cy="3770709"/>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One off payment to employee</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One off payment to non employee</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Clinical allowances</a:t>
          </a:r>
          <a:endParaRPr lang="en-GB" sz="1800" kern="1200" dirty="0"/>
        </a:p>
      </dsp:txBody>
      <dsp:txXfrm>
        <a:off x="5039646" y="415186"/>
        <a:ext cx="2275201" cy="37707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7A848-CEE9-2E4C-88D4-3A15E34C9D1F}"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2AD9B-210B-A545-8A1E-463FED0920B4}" type="slidenum">
              <a:rPr lang="en-US" smtClean="0"/>
              <a:t>‹#›</a:t>
            </a:fld>
            <a:endParaRPr lang="en-US"/>
          </a:p>
        </p:txBody>
      </p:sp>
    </p:spTree>
    <p:extLst>
      <p:ext uri="{BB962C8B-B14F-4D97-AF65-F5344CB8AC3E}">
        <p14:creationId xmlns:p14="http://schemas.microsoft.com/office/powerpoint/2010/main" val="1993855586"/>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08623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Chlamydia</a:t>
            </a:r>
            <a:r>
              <a:rPr lang="en-GB" baseline="0" dirty="0" smtClean="0"/>
              <a:t> is the most common</a:t>
            </a:r>
            <a:endParaRPr lang="en-GB" dirty="0"/>
          </a:p>
        </p:txBody>
      </p:sp>
      <p:sp>
        <p:nvSpPr>
          <p:cNvPr id="4" name="Slide Number Placeholder 3"/>
          <p:cNvSpPr>
            <a:spLocks noGrp="1"/>
          </p:cNvSpPr>
          <p:nvPr>
            <p:ph type="sldNum" sz="quarter" idx="10"/>
          </p:nvPr>
        </p:nvSpPr>
        <p:spPr/>
        <p:txBody>
          <a:bodyPr/>
          <a:lstStyle/>
          <a:p>
            <a:fld id="{0F02AD9B-210B-A545-8A1E-463FED0920B4}" type="slidenum">
              <a:rPr lang="en-US" smtClean="0"/>
              <a:t>29</a:t>
            </a:fld>
            <a:endParaRPr lang="en-US"/>
          </a:p>
        </p:txBody>
      </p:sp>
    </p:spTree>
    <p:extLst>
      <p:ext uri="{BB962C8B-B14F-4D97-AF65-F5344CB8AC3E}">
        <p14:creationId xmlns:p14="http://schemas.microsoft.com/office/powerpoint/2010/main" val="354212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Existing</a:t>
            </a:r>
            <a:r>
              <a:rPr lang="en-GB" sz="1200" baseline="0" dirty="0" smtClean="0"/>
              <a:t> HR/Payroll database </a:t>
            </a:r>
            <a:r>
              <a:rPr lang="en-GB" sz="1200" baseline="0" dirty="0" err="1" smtClean="0"/>
              <a:t>ResourceLink</a:t>
            </a:r>
            <a:r>
              <a:rPr lang="en-GB" sz="1200" baseline="0" dirty="0" smtClean="0"/>
              <a:t> will be replaced with Oracle HR / Payroll</a:t>
            </a:r>
          </a:p>
          <a:p>
            <a:r>
              <a:rPr lang="en-GB" sz="1200" baseline="0" dirty="0" err="1" smtClean="0"/>
              <a:t>MyView</a:t>
            </a:r>
            <a:r>
              <a:rPr lang="en-GB" sz="1200" baseline="0" dirty="0" smtClean="0"/>
              <a:t> Self Service will be replaced with Oracle self service – including accessing payslips and booking annual leave</a:t>
            </a:r>
          </a:p>
          <a:p>
            <a:endParaRPr lang="en-GB" sz="1200" baseline="0" dirty="0" smtClean="0"/>
          </a:p>
          <a:p>
            <a:r>
              <a:rPr lang="en-GB" sz="1200" baseline="0" dirty="0" smtClean="0"/>
              <a:t>Existing course booking systems – Learning Event Records System and the Single Training Booking System will be replaced with the Oracle training module (</a:t>
            </a:r>
            <a:r>
              <a:rPr lang="en-GB" sz="1200" baseline="0" dirty="0" err="1" smtClean="0"/>
              <a:t>MyLearning</a:t>
            </a:r>
            <a:r>
              <a:rPr lang="en-GB" sz="1200" baseline="0" dirty="0" smtClean="0"/>
              <a:t>)</a:t>
            </a:r>
          </a:p>
          <a:p>
            <a:endParaRPr lang="en-GB" sz="1200" baseline="0" dirty="0" smtClean="0"/>
          </a:p>
          <a:p>
            <a:r>
              <a:rPr lang="en-GB" sz="1200" baseline="0" dirty="0" smtClean="0"/>
              <a:t>Service in Partnership (</a:t>
            </a:r>
            <a:r>
              <a:rPr lang="en-GB" sz="1200" baseline="0" dirty="0" err="1" smtClean="0"/>
              <a:t>SiP</a:t>
            </a:r>
            <a:r>
              <a:rPr lang="en-GB" sz="1200" baseline="0" dirty="0" smtClean="0"/>
              <a:t>) will be replaced by Oracle functionality – MyHR Workflow … this training session. Training in each role (contracts, changes and payments is mandatory to receive a log on). No training no access!</a:t>
            </a:r>
          </a:p>
          <a:p>
            <a:endParaRPr lang="en-GB" sz="1200" baseline="0" dirty="0" smtClean="0"/>
          </a:p>
          <a:p>
            <a:r>
              <a:rPr lang="en-GB" sz="1200" baseline="0" dirty="0" smtClean="0"/>
              <a:t>The existing reporting tool (Departmental Administrator Module – DAM and </a:t>
            </a:r>
            <a:r>
              <a:rPr lang="en-GB" sz="1200" baseline="0" dirty="0" err="1" smtClean="0"/>
              <a:t>Infoview</a:t>
            </a:r>
            <a:r>
              <a:rPr lang="en-GB" sz="1200" baseline="0" dirty="0" smtClean="0"/>
              <a:t>) will be replaced with the Oracle reporting tool (OBIA). Dashboards that can be configured  and reports refreshed by departments.</a:t>
            </a:r>
          </a:p>
          <a:p>
            <a:endParaRPr lang="en-GB" sz="1200" baseline="0" dirty="0" smtClean="0"/>
          </a:p>
          <a:p>
            <a:r>
              <a:rPr lang="en-GB" sz="1200" baseline="0" dirty="0" smtClean="0"/>
              <a:t>Existing reminder system (probation, appraisal reminders) will be replaced by notifications from Oracle. </a:t>
            </a:r>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63886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31620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408677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423664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Managers will</a:t>
            </a:r>
            <a:r>
              <a:rPr lang="en-GB" baseline="0" dirty="0" smtClean="0"/>
              <a:t> be able to view info for all in-direct reports (anyone reporting to their direct reports) </a:t>
            </a:r>
            <a:endParaRPr lang="en-GB" dirty="0"/>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14271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50887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Contracts</a:t>
            </a:r>
            <a:r>
              <a:rPr lang="en-GB" baseline="0" dirty="0" smtClean="0"/>
              <a:t> – different way of submitting forms. Not one form per contract type but one form per type of action. For example transfer of appointment. The system works this way so that once the workflow is approved the necessary action is automatically taken and the record in Oracle created or updated.</a:t>
            </a:r>
          </a:p>
          <a:p>
            <a:endParaRPr lang="en-GB" baseline="0" dirty="0" smtClean="0"/>
          </a:p>
          <a:p>
            <a:r>
              <a:rPr lang="en-GB" baseline="0" dirty="0" smtClean="0"/>
              <a:t>Financial approval will be managed on a workflow and not via emails.  A workflow will be submitted to Finance and once approved the position (post in </a:t>
            </a:r>
            <a:r>
              <a:rPr lang="en-GB" baseline="0" dirty="0" err="1" smtClean="0"/>
              <a:t>ResourceLink</a:t>
            </a:r>
            <a:r>
              <a:rPr lang="en-GB" baseline="0" dirty="0" smtClean="0"/>
              <a:t>) will be automatically created and a notification sent back to the contracts administrator. All Finance teams (NHS Billings, Research and School Finance) will also be providing positions prior to advert otherwise you cannot submit a contract request. The processes are being worked through to ensure this is a swift process.</a:t>
            </a:r>
          </a:p>
          <a:p>
            <a:endParaRPr lang="en-GB" baseline="0" dirty="0" smtClean="0"/>
          </a:p>
          <a:p>
            <a:r>
              <a:rPr lang="en-GB" baseline="0" dirty="0" smtClean="0"/>
              <a:t>Changes of appointment and payments / allowances will be covered in more detail at the appropriate training sessions.</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64430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02AB13-19FC-48A6-89BB-6B44C01C53DD}"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428088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grpSp>
        <p:nvGrpSpPr>
          <p:cNvPr id="13" name="Group 12"/>
          <p:cNvGrpSpPr/>
          <p:nvPr userDrawn="1"/>
        </p:nvGrpSpPr>
        <p:grpSpPr>
          <a:xfrm>
            <a:off x="0" y="1"/>
            <a:ext cx="9144000" cy="1235075"/>
            <a:chOff x="0" y="-66259"/>
            <a:chExt cx="9144000" cy="1235075"/>
          </a:xfrm>
        </p:grpSpPr>
        <p:sp>
          <p:nvSpPr>
            <p:cNvPr id="14"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16" name="TextBox 15"/>
          <p:cNvSpPr txBox="1"/>
          <p:nvPr userDrawn="1"/>
        </p:nvSpPr>
        <p:spPr>
          <a:xfrm>
            <a:off x="294124" y="253355"/>
            <a:ext cx="3786374" cy="173124"/>
          </a:xfrm>
          <a:prstGeom prst="rect">
            <a:avLst/>
          </a:prstGeom>
          <a:noFill/>
        </p:spPr>
        <p:txBody>
          <a:bodyPr wrap="none" lIns="0" tIns="0" rIns="0" bIns="0" rtlCol="0" anchor="t" anchorCtr="0">
            <a:spAutoFit/>
          </a:bodyPr>
          <a:lstStyle/>
          <a:p>
            <a:r>
              <a:rPr lang="en-US" sz="1100" b="1" dirty="0" smtClean="0">
                <a:solidFill>
                  <a:schemeClr val="bg1"/>
                </a:solidFill>
                <a:latin typeface="Arial"/>
                <a:cs typeface="Arial"/>
              </a:rPr>
              <a:t>INSTITUTE OF CLINICAL TRIALS AND METHODOLOGY</a:t>
            </a:r>
            <a:endParaRPr lang="en-US" sz="1100" b="1" dirty="0">
              <a:solidFill>
                <a:schemeClr val="bg1"/>
              </a:solidFill>
              <a:latin typeface="Arial"/>
              <a:cs typeface="Aria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
        <p:nvSpPr>
          <p:cNvPr id="8" name="Rectangle 7"/>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184153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5500"/>
            <a:ext cx="8229600" cy="85725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19417"/>
            <a:ext cx="8229600" cy="3075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
        <p:nvSpPr>
          <p:cNvPr id="7" name="Rectangle 6"/>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667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5667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
        <p:nvSpPr>
          <p:cNvPr id="7" name="Rectangle 6"/>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0032" y="1359855"/>
            <a:ext cx="5950744" cy="1790700"/>
          </a:xfrm>
        </p:spPr>
        <p:txBody>
          <a:bodyPr anchor="b">
            <a:normAutofit/>
          </a:bodyPr>
          <a:lstStyle>
            <a:lvl1pPr algn="ctr">
              <a:defRPr sz="3300"/>
            </a:lvl1pPr>
          </a:lstStyle>
          <a:p>
            <a:r>
              <a:rPr lang="en-US" dirty="0" smtClean="0"/>
              <a:t>Click to add Title </a:t>
            </a:r>
            <a:br>
              <a:rPr lang="en-US" dirty="0" smtClean="0"/>
            </a:br>
            <a:r>
              <a:rPr lang="en-US" dirty="0" smtClean="0"/>
              <a:t/>
            </a:r>
            <a:br>
              <a:rPr lang="en-US" dirty="0" smtClean="0"/>
            </a:br>
            <a:endParaRPr lang="en-GB" dirty="0"/>
          </a:p>
        </p:txBody>
      </p:sp>
      <p:sp>
        <p:nvSpPr>
          <p:cNvPr id="3" name="Subtitle 2"/>
          <p:cNvSpPr>
            <a:spLocks noGrp="1"/>
          </p:cNvSpPr>
          <p:nvPr>
            <p:ph type="subTitle" idx="1"/>
          </p:nvPr>
        </p:nvSpPr>
        <p:spPr>
          <a:xfrm>
            <a:off x="250032" y="3275517"/>
            <a:ext cx="5950744"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
        <p:nvSpPr>
          <p:cNvPr id="8" name="Rectangle 7"/>
          <p:cNvSpPr/>
          <p:nvPr userDrawn="1"/>
        </p:nvSpPr>
        <p:spPr>
          <a:xfrm>
            <a:off x="193172" y="230536"/>
            <a:ext cx="2411494" cy="284693"/>
          </a:xfrm>
          <a:prstGeom prst="rect">
            <a:avLst/>
          </a:prstGeom>
        </p:spPr>
        <p:txBody>
          <a:bodyPr wrap="none" lIns="68580" tIns="34290" rIns="68580" bIns="34290">
            <a:spAutoFit/>
          </a:bodyPr>
          <a:lstStyle/>
          <a:p>
            <a:r>
              <a:rPr lang="en-US" sz="1400" b="1" dirty="0">
                <a:solidFill>
                  <a:prstClr val="black"/>
                </a:solidFill>
                <a:cs typeface="Arial" panose="020B0604020202020204" pitchFamily="34" charset="0"/>
              </a:rPr>
              <a:t>UCL HUMAN RESOURCES</a:t>
            </a:r>
          </a:p>
        </p:txBody>
      </p:sp>
      <p:sp>
        <p:nvSpPr>
          <p:cNvPr id="9" name="Rectangle 8"/>
          <p:cNvSpPr/>
          <p:nvPr userDrawn="1"/>
        </p:nvSpPr>
        <p:spPr>
          <a:xfrm>
            <a:off x="7871528" y="922492"/>
            <a:ext cx="1213805" cy="3844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1400" dirty="0">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9676" y="2105416"/>
            <a:ext cx="2222315" cy="1865846"/>
          </a:xfrm>
          <a:prstGeom prst="rect">
            <a:avLst/>
          </a:prstGeom>
        </p:spPr>
      </p:pic>
      <p:sp>
        <p:nvSpPr>
          <p:cNvPr id="7" name="TextBox 6"/>
          <p:cNvSpPr txBox="1"/>
          <p:nvPr userDrawn="1"/>
        </p:nvSpPr>
        <p:spPr>
          <a:xfrm>
            <a:off x="250032" y="971432"/>
            <a:ext cx="646652" cy="284693"/>
          </a:xfrm>
          <a:prstGeom prst="rect">
            <a:avLst/>
          </a:prstGeom>
          <a:noFill/>
        </p:spPr>
        <p:txBody>
          <a:bodyPr wrap="none" lIns="68580" tIns="34290" rIns="68580" bIns="34290" rtlCol="0">
            <a:spAutoFit/>
          </a:bodyPr>
          <a:lstStyle/>
          <a:p>
            <a:pPr defTabSz="685800"/>
            <a:r>
              <a:rPr lang="en-GB" sz="1400" b="1" dirty="0">
                <a:solidFill>
                  <a:srgbClr val="002060"/>
                </a:solidFill>
              </a:rPr>
              <a:t>MyHR</a:t>
            </a:r>
          </a:p>
        </p:txBody>
      </p:sp>
    </p:spTree>
    <p:extLst>
      <p:ext uri="{BB962C8B-B14F-4D97-AF65-F5344CB8AC3E}">
        <p14:creationId xmlns:p14="http://schemas.microsoft.com/office/powerpoint/2010/main" val="3308925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57175" y="1334095"/>
            <a:ext cx="7143750" cy="3263504"/>
          </a:xfrm>
        </p:spPr>
        <p:txBody>
          <a:bodyPr/>
          <a:lstStyle>
            <a:lvl1pPr>
              <a:defRPr sz="15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9692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284244" cy="2139553"/>
          </a:xfrm>
        </p:spPr>
        <p:txBody>
          <a:bodyPr anchor="b"/>
          <a:lstStyle>
            <a:lvl1pPr>
              <a:defRPr sz="4500"/>
            </a:lvl1pPr>
          </a:lstStyle>
          <a:p>
            <a:r>
              <a:rPr lang="en-US" dirty="0" smtClean="0"/>
              <a:t>Click to edit Master title style</a:t>
            </a:r>
            <a:endParaRPr lang="en-GB" dirty="0"/>
          </a:p>
        </p:txBody>
      </p:sp>
      <p:sp>
        <p:nvSpPr>
          <p:cNvPr id="3" name="Text Placeholder 2"/>
          <p:cNvSpPr>
            <a:spLocks noGrp="1"/>
          </p:cNvSpPr>
          <p:nvPr>
            <p:ph type="body" idx="1"/>
          </p:nvPr>
        </p:nvSpPr>
        <p:spPr>
          <a:xfrm>
            <a:off x="623888" y="3442098"/>
            <a:ext cx="728424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49916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257176" y="1369219"/>
            <a:ext cx="3560445" cy="3263504"/>
          </a:xfrm>
        </p:spPr>
        <p:txBody>
          <a:bodyPr/>
          <a:lstStyle>
            <a:lvl1pPr>
              <a:defRPr sz="1400"/>
            </a:lvl1pPr>
            <a:lvl2pPr>
              <a:defRPr sz="1200"/>
            </a:lvl2pPr>
            <a:lvl3pPr>
              <a:defRPr sz="1100"/>
            </a:lvl3pPr>
            <a:lvl4pPr>
              <a:defRPr sz="9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257676" y="1369219"/>
            <a:ext cx="3560445" cy="3263504"/>
          </a:xfrm>
        </p:spPr>
        <p:txBody>
          <a:bodyPr/>
          <a:lstStyle>
            <a:lvl1pPr>
              <a:defRPr sz="1400"/>
            </a:lvl1pPr>
            <a:lvl2pPr>
              <a:defRPr sz="1200"/>
            </a:lvl2pPr>
            <a:lvl3pPr>
              <a:defRPr sz="1100"/>
            </a:lvl3pPr>
            <a:lvl4pPr>
              <a:defRPr sz="9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388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366" y="750094"/>
            <a:ext cx="7886700" cy="510779"/>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785813" y="1260872"/>
            <a:ext cx="3228975"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785813" y="1878806"/>
            <a:ext cx="3228975" cy="27634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29151" y="1260872"/>
            <a:ext cx="3193256"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193256"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621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1969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8319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grpSp>
        <p:nvGrpSpPr>
          <p:cNvPr id="14" name="Group 13"/>
          <p:cNvGrpSpPr/>
          <p:nvPr userDrawn="1"/>
        </p:nvGrpSpPr>
        <p:grpSpPr>
          <a:xfrm>
            <a:off x="0" y="-1588"/>
            <a:ext cx="9144000" cy="741363"/>
            <a:chOff x="0" y="-1588"/>
            <a:chExt cx="9144000" cy="741363"/>
          </a:xfrm>
        </p:grpSpPr>
        <p:sp>
          <p:nvSpPr>
            <p:cNvPr id="15"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7" name="TextBox 16"/>
          <p:cNvSpPr txBox="1"/>
          <p:nvPr userDrawn="1"/>
        </p:nvSpPr>
        <p:spPr>
          <a:xfrm>
            <a:off x="294124" y="253355"/>
            <a:ext cx="3375924" cy="153888"/>
          </a:xfrm>
          <a:prstGeom prst="rect">
            <a:avLst/>
          </a:prstGeom>
          <a:noFill/>
        </p:spPr>
        <p:txBody>
          <a:bodyPr wrap="none" lIns="0" tIns="0" rIns="0" bIns="0" rtlCol="0" anchor="t" anchorCtr="0">
            <a:spAutoFit/>
          </a:bodyPr>
          <a:lstStyle/>
          <a:p>
            <a:r>
              <a:rPr lang="en-US" sz="1000" b="1" dirty="0" smtClean="0">
                <a:solidFill>
                  <a:schemeClr val="bg1"/>
                </a:solidFill>
                <a:latin typeface="Arial"/>
                <a:cs typeface="Arial"/>
              </a:rPr>
              <a:t>INSTITUTE OF CLINICAL TRIALS AND METHODOLOGY</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253477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94E05E-EDFF-41D1-88F8-3EF8B5736AB9}" type="datetimeFigureOut">
              <a:rPr lang="en-GB" smtClean="0">
                <a:solidFill>
                  <a:prstClr val="black">
                    <a:tint val="75000"/>
                  </a:prstClr>
                </a:solidFill>
              </a:rPr>
              <a:pPr/>
              <a:t>10/12/2018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B7F432E-EA67-4C72-B096-AEAED459B5F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644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4388"/>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56301"/>
            <a:ext cx="8229600" cy="27383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356A461-EA6A-5444-9DB9-803F995328F6}"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grpSp>
        <p:nvGrpSpPr>
          <p:cNvPr id="7" name="Group 6"/>
          <p:cNvGrpSpPr/>
          <p:nvPr userDrawn="1"/>
        </p:nvGrpSpPr>
        <p:grpSpPr>
          <a:xfrm>
            <a:off x="0" y="-1588"/>
            <a:ext cx="9144000" cy="741363"/>
            <a:chOff x="0" y="-1588"/>
            <a:chExt cx="9144000" cy="741363"/>
          </a:xfrm>
        </p:grpSpPr>
        <p:sp>
          <p:nvSpPr>
            <p:cNvPr id="8"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0" name="TextBox 9"/>
          <p:cNvSpPr txBox="1"/>
          <p:nvPr userDrawn="1"/>
        </p:nvSpPr>
        <p:spPr>
          <a:xfrm>
            <a:off x="294124" y="253355"/>
            <a:ext cx="3375924" cy="153888"/>
          </a:xfrm>
          <a:prstGeom prst="rect">
            <a:avLst/>
          </a:prstGeom>
          <a:noFill/>
        </p:spPr>
        <p:txBody>
          <a:bodyPr wrap="none" lIns="0" tIns="0" rIns="0" bIns="0" rtlCol="0" anchor="t" anchorCtr="0">
            <a:spAutoFit/>
          </a:bodyPr>
          <a:lstStyle/>
          <a:p>
            <a:r>
              <a:rPr lang="en-US" sz="1000" b="1" dirty="0" smtClean="0">
                <a:solidFill>
                  <a:schemeClr val="bg1"/>
                </a:solidFill>
                <a:latin typeface="Arial"/>
                <a:cs typeface="Arial"/>
              </a:rPr>
              <a:t>INSTITUTE OF CLINICAL TRIALS AND METHODOLOGY</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208869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grpSp>
        <p:nvGrpSpPr>
          <p:cNvPr id="7" name="Group 6"/>
          <p:cNvGrpSpPr/>
          <p:nvPr userDrawn="1"/>
        </p:nvGrpSpPr>
        <p:grpSpPr>
          <a:xfrm>
            <a:off x="0" y="-1588"/>
            <a:ext cx="9144000" cy="741363"/>
            <a:chOff x="0" y="-1588"/>
            <a:chExt cx="9144000" cy="741363"/>
          </a:xfrm>
        </p:grpSpPr>
        <p:sp>
          <p:nvSpPr>
            <p:cNvPr id="8"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2" name="TextBox 11"/>
          <p:cNvSpPr txBox="1"/>
          <p:nvPr userDrawn="1"/>
        </p:nvSpPr>
        <p:spPr>
          <a:xfrm>
            <a:off x="294124" y="253355"/>
            <a:ext cx="3375924" cy="153888"/>
          </a:xfrm>
          <a:prstGeom prst="rect">
            <a:avLst/>
          </a:prstGeom>
          <a:noFill/>
        </p:spPr>
        <p:txBody>
          <a:bodyPr wrap="none" lIns="0" tIns="0" rIns="0" bIns="0" rtlCol="0" anchor="t" anchorCtr="0">
            <a:spAutoFit/>
          </a:bodyPr>
          <a:lstStyle/>
          <a:p>
            <a:r>
              <a:rPr lang="en-US" sz="1000" b="1" dirty="0" smtClean="0">
                <a:solidFill>
                  <a:schemeClr val="bg1"/>
                </a:solidFill>
                <a:latin typeface="Arial"/>
                <a:cs typeface="Arial"/>
              </a:rPr>
              <a:t>INSTITUTE OF CLINICAL TRIALS AND METHODOLOGY</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187076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8484"/>
            <a:ext cx="8229600" cy="85725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88251"/>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8251"/>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6A461-EA6A-5444-9DB9-803F995328F6}"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
        <p:nvSpPr>
          <p:cNvPr id="8" name="Rectangle 7"/>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424671"/>
            <a:ext cx="8229600"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91247"/>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00681"/>
            <a:ext cx="4040188" cy="2593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396882"/>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000681"/>
            <a:ext cx="4041775" cy="2593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356A461-EA6A-5444-9DB9-803F995328F6}"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
        <p:nvSpPr>
          <p:cNvPr id="10" name="Rectangle 9"/>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455849"/>
            <a:ext cx="8229600" cy="85725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356A461-EA6A-5444-9DB9-803F995328F6}"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
        <p:nvSpPr>
          <p:cNvPr id="6" name="Rectangle 5"/>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
        <p:nvSpPr>
          <p:cNvPr id="5" name="Rectangle 4"/>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391886"/>
            <a:ext cx="3008313" cy="68443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91887"/>
            <a:ext cx="5111750" cy="4202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
        <p:nvSpPr>
          <p:cNvPr id="8" name="Rectangle 7"/>
          <p:cNvSpPr/>
          <p:nvPr userDrawn="1"/>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350391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2.emf"/><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B356A461-EA6A-5444-9DB9-803F995328F6}" type="datetimeFigureOut">
              <a:rPr lang="en-US" smtClean="0"/>
              <a:t>12/10/2018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189"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31" indent="-285743" algn="l" defTabSz="457189"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2972" indent="-228594" algn="l" defTabSz="457189"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160" indent="-228594" algn="l" defTabSz="457189"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348" indent="-228594" algn="l" defTabSz="457189"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75" y="779860"/>
            <a:ext cx="7886700" cy="384572"/>
          </a:xfrm>
          <a:prstGeom prst="rect">
            <a:avLst/>
          </a:prstGeom>
        </p:spPr>
        <p:txBody>
          <a:bodyPr vert="horz" lIns="68580" tIns="34290" rIns="68580" bIns="3429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369219"/>
            <a:ext cx="7143750" cy="3263504"/>
          </a:xfrm>
          <a:prstGeom prst="rect">
            <a:avLst/>
          </a:prstGeom>
        </p:spPr>
        <p:txBody>
          <a:bodyPr vert="horz" lIns="68580" tIns="34290" rIns="6858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defTabSz="685800"/>
            <a:fld id="{B094E05E-EDFF-41D1-88F8-3EF8B5736AB9}" type="datetimeFigureOut">
              <a:rPr lang="en-GB" smtClean="0">
                <a:solidFill>
                  <a:prstClr val="black">
                    <a:tint val="75000"/>
                  </a:prstClr>
                </a:solidFill>
              </a:rPr>
              <a:pPr defTabSz="685800"/>
              <a:t>10/12/2018</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defTabSz="685800"/>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685800"/>
            <a:fld id="{EB7F432E-EA67-4C72-B096-AEAED459B5F2}" type="slidenum">
              <a:rPr lang="en-GB" smtClean="0">
                <a:solidFill>
                  <a:prstClr val="black">
                    <a:tint val="75000"/>
                  </a:prstClr>
                </a:solidFill>
              </a:rPr>
              <a:pPr defTabSz="685800"/>
              <a:t>‹#›</a:t>
            </a:fld>
            <a:endParaRPr lang="en-GB" dirty="0">
              <a:solidFill>
                <a:prstClr val="black">
                  <a:tint val="75000"/>
                </a:prstClr>
              </a:solidFill>
            </a:endParaRPr>
          </a:p>
        </p:txBody>
      </p:sp>
      <p:pic>
        <p:nvPicPr>
          <p:cNvPr id="7" name="Picture 6" descr="powerpoint_banner_celeste2.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762000"/>
          </a:xfrm>
          <a:prstGeom prst="rect">
            <a:avLst/>
          </a:prstGeom>
          <a:ln>
            <a:noFill/>
          </a:ln>
        </p:spPr>
      </p:pic>
      <p:sp>
        <p:nvSpPr>
          <p:cNvPr id="8" name="Rectangle 7"/>
          <p:cNvSpPr/>
          <p:nvPr userDrawn="1"/>
        </p:nvSpPr>
        <p:spPr>
          <a:xfrm>
            <a:off x="8452971" y="971550"/>
            <a:ext cx="90954" cy="3771900"/>
          </a:xfrm>
          <a:prstGeom prst="rect">
            <a:avLst/>
          </a:prstGeom>
          <a:solidFill>
            <a:srgbClr val="B4EB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1400" dirty="0">
              <a:solidFill>
                <a:prstClr val="white"/>
              </a:solidFill>
            </a:endParaRPr>
          </a:p>
        </p:txBody>
      </p:sp>
      <p:sp>
        <p:nvSpPr>
          <p:cNvPr id="10" name="Oval 9"/>
          <p:cNvSpPr/>
          <p:nvPr userDrawn="1"/>
        </p:nvSpPr>
        <p:spPr>
          <a:xfrm>
            <a:off x="7924978" y="3356252"/>
            <a:ext cx="1146941" cy="1088842"/>
          </a:xfrm>
          <a:prstGeom prst="ellipse">
            <a:avLst/>
          </a:prstGeom>
          <a:solidFill>
            <a:schemeClr val="bg1"/>
          </a:solidFill>
          <a:ln w="38100">
            <a:solidFill>
              <a:srgbClr val="B5EBF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a:endParaRPr lang="en-GB" sz="1400" dirty="0">
              <a:solidFill>
                <a:prstClr val="white"/>
              </a:solidFill>
            </a:endParaRP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76665" y="3457942"/>
            <a:ext cx="1054628" cy="885461"/>
          </a:xfrm>
          <a:prstGeom prst="rect">
            <a:avLst/>
          </a:prstGeom>
        </p:spPr>
      </p:pic>
    </p:spTree>
    <p:extLst>
      <p:ext uri="{BB962C8B-B14F-4D97-AF65-F5344CB8AC3E}">
        <p14:creationId xmlns:p14="http://schemas.microsoft.com/office/powerpoint/2010/main" val="35164652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6858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MyHR@ucl.ac.uk"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ucl.ac.uk/human-resources/about-hr/myh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ictm.hr@ucl.ac.uk" TargetMode="External"/><Relationship Id="rId2" Type="http://schemas.openxmlformats.org/officeDocument/2006/relationships/hyperlink" Target="https://www.ucl.ac.uk/clinical-trials-and-methodology/intranet/hr/appraisals-development-promotion" TargetMode="External"/><Relationship Id="rId1" Type="http://schemas.openxmlformats.org/officeDocument/2006/relationships/slideLayout" Target="../slideLayouts/slideLayout3.xml"/><Relationship Id="rId4" Type="http://schemas.openxmlformats.org/officeDocument/2006/relationships/hyperlink" Target="https://www.ucl.ac.uk/human-resources/policies-advice/academic-careers-framework-and-promotions-processes/academic-promotions-guidance#process-7-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jpeg"/><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305742" y="3332572"/>
            <a:ext cx="4812268" cy="123237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oAutofit/>
          </a:bodyPr>
          <a:lstStyle/>
          <a:p>
            <a:r>
              <a:rPr lang="en-GB" sz="4000" baseline="30000" dirty="0">
                <a:solidFill>
                  <a:srgbClr val="0097A9"/>
                </a:solidFill>
                <a:latin typeface="Arial" charset="0"/>
                <a:ea typeface="Arial" charset="0"/>
                <a:cs typeface="Arial" charset="0"/>
              </a:rPr>
              <a:t>ICTM All Staff meeting</a:t>
            </a:r>
          </a:p>
          <a:p>
            <a:r>
              <a:rPr lang="en-GB" sz="3600" baseline="30000" dirty="0">
                <a:latin typeface="Arial" charset="0"/>
                <a:ea typeface="Arial" charset="0"/>
                <a:cs typeface="Arial" charset="0"/>
              </a:rPr>
              <a:t>Nick Thomas</a:t>
            </a:r>
            <a:r>
              <a:rPr lang="en-GB" sz="3600" dirty="0">
                <a:latin typeface="Arial" charset="0"/>
                <a:ea typeface="Arial" charset="0"/>
                <a:cs typeface="Arial" charset="0"/>
              </a:rPr>
              <a:t> </a:t>
            </a:r>
            <a:endParaRPr lang="en-GB" sz="3600" baseline="30000" dirty="0">
              <a:latin typeface="Arial" charset="0"/>
              <a:ea typeface="Arial" charset="0"/>
              <a:cs typeface="Arial" charset="0"/>
            </a:endParaRPr>
          </a:p>
          <a:p>
            <a:r>
              <a:rPr lang="en-GB" sz="3600" baseline="30000" dirty="0">
                <a:latin typeface="Arial" charset="0"/>
                <a:ea typeface="Arial" charset="0"/>
                <a:cs typeface="Arial" charset="0"/>
              </a:rPr>
              <a:t>Institute Manager</a:t>
            </a:r>
            <a:endParaRPr lang="en-GB" sz="3600" baseline="30000" dirty="0">
              <a:latin typeface="Arial" charset="0"/>
              <a:ea typeface="Arial" charset="0"/>
              <a:cs typeface="Arial" charset="0"/>
            </a:endParaRPr>
          </a:p>
        </p:txBody>
      </p:sp>
      <p:sp>
        <p:nvSpPr>
          <p:cNvPr id="7" name="Rectangle 12"/>
          <p:cNvSpPr>
            <a:spLocks noChangeArrowheads="1"/>
          </p:cNvSpPr>
          <p:nvPr/>
        </p:nvSpPr>
        <p:spPr bwMode="auto">
          <a:xfrm>
            <a:off x="305742" y="4564944"/>
            <a:ext cx="3049252" cy="368869"/>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chor="b" anchorCtr="0">
            <a:noAutofit/>
          </a:bodyPr>
          <a:lstStyle/>
          <a:p>
            <a:r>
              <a:rPr lang="en-GB" baseline="-25000" dirty="0" smtClean="0">
                <a:latin typeface="Arial" charset="0"/>
                <a:ea typeface="Arial" charset="0"/>
                <a:cs typeface="Arial" charset="0"/>
              </a:rPr>
              <a:t>10</a:t>
            </a:r>
            <a:r>
              <a:rPr lang="en-GB" baseline="-25000" dirty="0" smtClean="0">
                <a:latin typeface="Arial" charset="0"/>
                <a:ea typeface="Arial" charset="0"/>
                <a:cs typeface="Arial" charset="0"/>
              </a:rPr>
              <a:t> December 2018</a:t>
            </a:r>
            <a:endParaRPr lang="en-GB" baseline="-25000" dirty="0">
              <a:latin typeface="Arial" charset="0"/>
              <a:ea typeface="Arial" charset="0"/>
              <a:cs typeface="Arial" charset="0"/>
            </a:endParaRPr>
          </a:p>
        </p:txBody>
      </p:sp>
      <p:grpSp>
        <p:nvGrpSpPr>
          <p:cNvPr id="5" name="Group 4"/>
          <p:cNvGrpSpPr/>
          <p:nvPr/>
        </p:nvGrpSpPr>
        <p:grpSpPr>
          <a:xfrm>
            <a:off x="0" y="1"/>
            <a:ext cx="9144000" cy="1235075"/>
            <a:chOff x="0" y="-66259"/>
            <a:chExt cx="9144000" cy="1235075"/>
          </a:xfrm>
        </p:grpSpPr>
        <p:sp>
          <p:nvSpPr>
            <p:cNvPr id="3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9" name="TextBox 8"/>
          <p:cNvSpPr txBox="1"/>
          <p:nvPr/>
        </p:nvSpPr>
        <p:spPr>
          <a:xfrm>
            <a:off x="294124" y="253355"/>
            <a:ext cx="3786374" cy="173124"/>
          </a:xfrm>
          <a:prstGeom prst="rect">
            <a:avLst/>
          </a:prstGeom>
          <a:noFill/>
        </p:spPr>
        <p:txBody>
          <a:bodyPr wrap="none" lIns="0" tIns="0" rIns="0" bIns="0" rtlCol="0" anchor="t" anchorCtr="0">
            <a:spAutoFit/>
          </a:bodyPr>
          <a:lstStyle/>
          <a:p>
            <a:r>
              <a:rPr lang="en-US" sz="1100" b="1" dirty="0">
                <a:solidFill>
                  <a:schemeClr val="bg1"/>
                </a:solidFill>
                <a:latin typeface="Arial"/>
                <a:cs typeface="Arial"/>
              </a:rPr>
              <a:t>INSTITUTE OF CLINICAL TRIALS AND METHODOLOGY</a:t>
            </a:r>
            <a:endParaRPr lang="en-US" sz="1100" b="1" dirty="0">
              <a:solidFill>
                <a:schemeClr val="bg1"/>
              </a:solidFill>
              <a:latin typeface="Arial"/>
              <a:cs typeface="Arial"/>
            </a:endParaRPr>
          </a:p>
        </p:txBody>
      </p:sp>
    </p:spTree>
    <p:extLst>
      <p:ext uri="{BB962C8B-B14F-4D97-AF65-F5344CB8AC3E}">
        <p14:creationId xmlns:p14="http://schemas.microsoft.com/office/powerpoint/2010/main" val="127989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305742" y="4564944"/>
            <a:ext cx="2756116" cy="29104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chor="b" anchorCtr="0">
            <a:noAutofit/>
          </a:bodyPr>
          <a:lstStyle/>
          <a:p>
            <a:pPr>
              <a:defRPr/>
            </a:pPr>
            <a:r>
              <a:rPr lang="en-GB" baseline="-25000" dirty="0">
                <a:solidFill>
                  <a:prstClr val="black"/>
                </a:solidFill>
                <a:latin typeface="Arial" charset="0"/>
                <a:ea typeface="Arial" charset="0"/>
                <a:cs typeface="Arial" charset="0"/>
              </a:rPr>
              <a:t>10 Dec 2018</a:t>
            </a:r>
            <a:endParaRPr lang="en-GB" baseline="-25000" dirty="0">
              <a:solidFill>
                <a:prstClr val="black"/>
              </a:solidFill>
              <a:latin typeface="Arial" charset="0"/>
              <a:ea typeface="Arial" charset="0"/>
              <a:cs typeface="Arial" charset="0"/>
            </a:endParaRPr>
          </a:p>
        </p:txBody>
      </p:sp>
      <p:grpSp>
        <p:nvGrpSpPr>
          <p:cNvPr id="5" name="Group 4"/>
          <p:cNvGrpSpPr/>
          <p:nvPr/>
        </p:nvGrpSpPr>
        <p:grpSpPr>
          <a:xfrm>
            <a:off x="0" y="1"/>
            <a:ext cx="9144000" cy="1235075"/>
            <a:chOff x="0" y="-66259"/>
            <a:chExt cx="9144000" cy="1235075"/>
          </a:xfrm>
        </p:grpSpPr>
        <p:sp>
          <p:nvSpPr>
            <p:cNvPr id="3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pPr>
                <a:defRPr/>
              </a:pPr>
              <a:endParaRPr lang="en-GB" dirty="0">
                <a:solidFill>
                  <a:prstClr val="black"/>
                </a:solidFill>
                <a:latin typeface="Calibri"/>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9" name="TextBox 8"/>
          <p:cNvSpPr txBox="1"/>
          <p:nvPr/>
        </p:nvSpPr>
        <p:spPr>
          <a:xfrm>
            <a:off x="294124" y="253355"/>
            <a:ext cx="3786374" cy="173124"/>
          </a:xfrm>
          <a:prstGeom prst="rect">
            <a:avLst/>
          </a:prstGeom>
          <a:noFill/>
        </p:spPr>
        <p:txBody>
          <a:bodyPr wrap="none" lIns="0" tIns="0" rIns="0" bIns="0" rtlCol="0" anchor="t" anchorCtr="0">
            <a:spAutoFit/>
          </a:bodyPr>
          <a:lstStyle/>
          <a:p>
            <a:pPr>
              <a:defRPr/>
            </a:pPr>
            <a:r>
              <a:rPr lang="en-US" sz="1100" b="1" dirty="0">
                <a:solidFill>
                  <a:prstClr val="white"/>
                </a:solidFill>
                <a:latin typeface="Arial"/>
                <a:cs typeface="Arial"/>
              </a:rPr>
              <a:t>INSTITUTE OF CLINICAL TRIALS AND METHODOLOGY</a:t>
            </a:r>
            <a:endParaRPr lang="en-US" sz="1100" b="1" dirty="0">
              <a:solidFill>
                <a:prstClr val="white"/>
              </a:solidFill>
              <a:latin typeface="Arial"/>
              <a:cs typeface="Arial"/>
            </a:endParaRPr>
          </a:p>
        </p:txBody>
      </p:sp>
      <p:sp>
        <p:nvSpPr>
          <p:cNvPr id="8" name="Rectangle 12"/>
          <p:cNvSpPr>
            <a:spLocks noChangeArrowheads="1"/>
          </p:cNvSpPr>
          <p:nvPr/>
        </p:nvSpPr>
        <p:spPr bwMode="auto">
          <a:xfrm>
            <a:off x="178152" y="3348792"/>
            <a:ext cx="4812268" cy="123237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oAutofit/>
          </a:bodyPr>
          <a:lstStyle/>
          <a:p>
            <a:r>
              <a:rPr lang="en-GB" sz="4000" baseline="30000" dirty="0" err="1">
                <a:solidFill>
                  <a:srgbClr val="0097A9"/>
                </a:solidFill>
                <a:latin typeface="Arial" charset="0"/>
                <a:ea typeface="Arial" charset="0"/>
                <a:cs typeface="Arial" charset="0"/>
              </a:rPr>
              <a:t>MyHR</a:t>
            </a:r>
            <a:r>
              <a:rPr lang="en-GB" sz="4000" baseline="30000" dirty="0">
                <a:solidFill>
                  <a:srgbClr val="0097A9"/>
                </a:solidFill>
                <a:latin typeface="Arial" charset="0"/>
                <a:ea typeface="Arial" charset="0"/>
                <a:cs typeface="Arial" charset="0"/>
              </a:rPr>
              <a:t> Briefing</a:t>
            </a:r>
          </a:p>
          <a:p>
            <a:r>
              <a:rPr lang="en-GB" sz="3600" baseline="30000" dirty="0">
                <a:latin typeface="Arial" charset="0"/>
                <a:ea typeface="Arial" charset="0"/>
                <a:cs typeface="Arial" charset="0"/>
              </a:rPr>
              <a:t>Helen Brown</a:t>
            </a:r>
            <a:r>
              <a:rPr lang="en-GB" sz="3600" dirty="0">
                <a:latin typeface="Arial" charset="0"/>
                <a:ea typeface="Arial" charset="0"/>
                <a:cs typeface="Arial" charset="0"/>
              </a:rPr>
              <a:t> </a:t>
            </a:r>
            <a:endParaRPr lang="en-GB" sz="3600" baseline="30000" dirty="0">
              <a:latin typeface="Arial" charset="0"/>
              <a:ea typeface="Arial" charset="0"/>
              <a:cs typeface="Arial" charset="0"/>
            </a:endParaRPr>
          </a:p>
          <a:p>
            <a:r>
              <a:rPr lang="en-GB" sz="3600" baseline="30000" dirty="0">
                <a:latin typeface="Arial" charset="0"/>
                <a:ea typeface="Arial" charset="0"/>
                <a:cs typeface="Arial" charset="0"/>
              </a:rPr>
              <a:t>HR Projects</a:t>
            </a:r>
            <a:endParaRPr lang="en-GB" sz="3600" baseline="30000" dirty="0">
              <a:latin typeface="Arial" charset="0"/>
              <a:ea typeface="Arial" charset="0"/>
              <a:cs typeface="Arial" charset="0"/>
            </a:endParaRPr>
          </a:p>
        </p:txBody>
      </p:sp>
    </p:spTree>
    <p:extLst>
      <p:ext uri="{BB962C8B-B14F-4D97-AF65-F5344CB8AC3E}">
        <p14:creationId xmlns:p14="http://schemas.microsoft.com/office/powerpoint/2010/main" val="2423810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2" y="838200"/>
            <a:ext cx="101203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dirty="0">
              <a:solidFill>
                <a:prstClr val="white"/>
              </a:solidFill>
            </a:endParaRPr>
          </a:p>
        </p:txBody>
      </p:sp>
      <p:sp>
        <p:nvSpPr>
          <p:cNvPr id="6" name="TextBox 5"/>
          <p:cNvSpPr txBox="1"/>
          <p:nvPr/>
        </p:nvSpPr>
        <p:spPr>
          <a:xfrm>
            <a:off x="1636062" y="1632065"/>
            <a:ext cx="4815840" cy="2225040"/>
          </a:xfrm>
          <a:prstGeom prst="rect">
            <a:avLst/>
          </a:prstGeom>
        </p:spPr>
        <p:txBody>
          <a:bodyPr vert="horz" wrap="square" lIns="68579" tIns="34289" rIns="68579" bIns="34289" rtlCol="0">
            <a:noAutofit/>
          </a:bodyPr>
          <a:lstStyle/>
          <a:p>
            <a:pPr algn="ctr" defTabSz="685783">
              <a:lnSpc>
                <a:spcPct val="150000"/>
              </a:lnSpc>
            </a:pPr>
            <a:r>
              <a:rPr lang="en-GB" sz="3000" dirty="0">
                <a:solidFill>
                  <a:prstClr val="black"/>
                </a:solidFill>
                <a:latin typeface="Calibri" panose="020F0502020204030204" pitchFamily="34" charset="0"/>
              </a:rPr>
              <a:t>MyHR Overview</a:t>
            </a:r>
          </a:p>
          <a:p>
            <a:pPr algn="ctr" defTabSz="685783">
              <a:lnSpc>
                <a:spcPct val="150000"/>
              </a:lnSpc>
            </a:pPr>
            <a:r>
              <a:rPr lang="en-GB" sz="3000" dirty="0">
                <a:solidFill>
                  <a:prstClr val="black"/>
                </a:solidFill>
                <a:latin typeface="Calibri" panose="020F0502020204030204" pitchFamily="34" charset="0"/>
              </a:rPr>
              <a:t>Helen Brown</a:t>
            </a:r>
            <a:r>
              <a:rPr lang="en-GB" sz="3000" dirty="0">
                <a:solidFill>
                  <a:srgbClr val="E7E6E6">
                    <a:lumMod val="50000"/>
                  </a:srgbClr>
                </a:solidFill>
                <a:latin typeface="Calibri" panose="020F0502020204030204" pitchFamily="34" charset="0"/>
              </a:rPr>
              <a:t/>
            </a:r>
            <a:br>
              <a:rPr lang="en-GB" sz="3000" dirty="0">
                <a:solidFill>
                  <a:srgbClr val="E7E6E6">
                    <a:lumMod val="50000"/>
                  </a:srgbClr>
                </a:solidFill>
                <a:latin typeface="Calibri" panose="020F0502020204030204" pitchFamily="34" charset="0"/>
              </a:rPr>
            </a:br>
            <a:r>
              <a:rPr lang="en-GB" sz="3000" dirty="0">
                <a:solidFill>
                  <a:prstClr val="black"/>
                </a:solidFill>
                <a:latin typeface="Calibri" panose="020F0502020204030204" pitchFamily="34" charset="0"/>
              </a:rPr>
              <a:t>10 December 2018</a:t>
            </a:r>
          </a:p>
        </p:txBody>
      </p:sp>
    </p:spTree>
    <p:extLst>
      <p:ext uri="{BB962C8B-B14F-4D97-AF65-F5344CB8AC3E}">
        <p14:creationId xmlns:p14="http://schemas.microsoft.com/office/powerpoint/2010/main" val="66449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6BFA0AA-BB42-4DE1-8614-99E0012DE206}"/>
              </a:ext>
            </a:extLst>
          </p:cNvPr>
          <p:cNvSpPr txBox="1">
            <a:spLocks/>
          </p:cNvSpPr>
          <p:nvPr/>
        </p:nvSpPr>
        <p:spPr bwMode="auto">
          <a:xfrm>
            <a:off x="235405" y="217378"/>
            <a:ext cx="5518547" cy="34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8579" tIns="34289" rIns="68579" bIns="34289" numCol="1" anchor="t"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defTabSz="685783">
              <a:defRPr/>
            </a:pPr>
            <a:r>
              <a:rPr lang="en-GB" sz="1800" dirty="0">
                <a:solidFill>
                  <a:prstClr val="white"/>
                </a:solidFill>
                <a:latin typeface="Calibri" panose="020F0502020204030204" pitchFamily="34" charset="0"/>
              </a:rPr>
              <a:t>What’s Going and What’s Coming from the 4</a:t>
            </a:r>
            <a:r>
              <a:rPr lang="en-GB" sz="1800" baseline="30000" dirty="0">
                <a:solidFill>
                  <a:prstClr val="white"/>
                </a:solidFill>
                <a:latin typeface="Calibri" panose="020F0502020204030204" pitchFamily="34" charset="0"/>
              </a:rPr>
              <a:t>th</a:t>
            </a:r>
            <a:r>
              <a:rPr lang="en-GB" sz="1800" dirty="0">
                <a:solidFill>
                  <a:prstClr val="white"/>
                </a:solidFill>
                <a:latin typeface="Calibri" panose="020F0502020204030204" pitchFamily="34" charset="0"/>
              </a:rPr>
              <a:t> February</a:t>
            </a:r>
          </a:p>
          <a:p>
            <a:pPr defTabSz="685783">
              <a:defRPr/>
            </a:pPr>
            <a:endParaRPr lang="en-GB" sz="1800" dirty="0">
              <a:solidFill>
                <a:prstClr val="white"/>
              </a:solidFill>
              <a:latin typeface="Calibri" panose="020F0502020204030204" pitchFamily="34" charset="0"/>
            </a:endParaRPr>
          </a:p>
        </p:txBody>
      </p:sp>
      <p:sp>
        <p:nvSpPr>
          <p:cNvPr id="22" name="Rounded Rectangle 21"/>
          <p:cNvSpPr/>
          <p:nvPr/>
        </p:nvSpPr>
        <p:spPr>
          <a:xfrm>
            <a:off x="412168" y="1195032"/>
            <a:ext cx="3243398" cy="4401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HR/Payroll Database (</a:t>
            </a:r>
            <a:r>
              <a:rPr lang="en-GB" sz="1400" b="1" dirty="0" err="1">
                <a:solidFill>
                  <a:prstClr val="white"/>
                </a:solidFill>
              </a:rPr>
              <a:t>ResourceLink</a:t>
            </a:r>
            <a:r>
              <a:rPr lang="en-GB" sz="1400" b="1" dirty="0">
                <a:solidFill>
                  <a:prstClr val="white"/>
                </a:solidFill>
              </a:rPr>
              <a:t>)</a:t>
            </a:r>
          </a:p>
        </p:txBody>
      </p:sp>
      <p:sp>
        <p:nvSpPr>
          <p:cNvPr id="28" name="Rounded Rectangle 27"/>
          <p:cNvSpPr/>
          <p:nvPr/>
        </p:nvSpPr>
        <p:spPr>
          <a:xfrm>
            <a:off x="4625215" y="1195032"/>
            <a:ext cx="3243398" cy="440140"/>
          </a:xfrm>
          <a:prstGeom prst="roundRect">
            <a:avLst/>
          </a:prstGeom>
          <a:solidFill>
            <a:srgbClr val="0AC637"/>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HR/Payroll Database </a:t>
            </a:r>
          </a:p>
          <a:p>
            <a:pPr defTabSz="685783"/>
            <a:r>
              <a:rPr lang="en-GB" sz="1400" b="1" dirty="0">
                <a:solidFill>
                  <a:prstClr val="white"/>
                </a:solidFill>
              </a:rPr>
              <a:t>(Oracle HR/Finance integration)</a:t>
            </a:r>
          </a:p>
        </p:txBody>
      </p:sp>
      <p:sp>
        <p:nvSpPr>
          <p:cNvPr id="31" name="Rounded Rectangle 30"/>
          <p:cNvSpPr/>
          <p:nvPr/>
        </p:nvSpPr>
        <p:spPr>
          <a:xfrm>
            <a:off x="385879" y="1785297"/>
            <a:ext cx="3243398" cy="4401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err="1">
                <a:solidFill>
                  <a:prstClr val="white"/>
                </a:solidFill>
              </a:rPr>
              <a:t>MyView</a:t>
            </a:r>
            <a:r>
              <a:rPr lang="en-GB" sz="1400" b="1" dirty="0">
                <a:solidFill>
                  <a:prstClr val="white"/>
                </a:solidFill>
              </a:rPr>
              <a:t> Self Service</a:t>
            </a:r>
          </a:p>
        </p:txBody>
      </p:sp>
      <p:sp>
        <p:nvSpPr>
          <p:cNvPr id="32" name="Rounded Rectangle 31"/>
          <p:cNvSpPr/>
          <p:nvPr/>
        </p:nvSpPr>
        <p:spPr>
          <a:xfrm>
            <a:off x="385879" y="2405417"/>
            <a:ext cx="3243398" cy="4401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Course Booking (LERS/ STBS)</a:t>
            </a:r>
          </a:p>
        </p:txBody>
      </p:sp>
      <p:sp>
        <p:nvSpPr>
          <p:cNvPr id="33" name="Rounded Rectangle 32"/>
          <p:cNvSpPr/>
          <p:nvPr/>
        </p:nvSpPr>
        <p:spPr>
          <a:xfrm>
            <a:off x="385879" y="2995686"/>
            <a:ext cx="3243398" cy="4401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err="1">
                <a:solidFill>
                  <a:prstClr val="white"/>
                </a:solidFill>
              </a:rPr>
              <a:t>SiP</a:t>
            </a:r>
            <a:r>
              <a:rPr lang="en-GB" sz="1400" b="1" dirty="0">
                <a:solidFill>
                  <a:prstClr val="white"/>
                </a:solidFill>
              </a:rPr>
              <a:t> (Service in Partnership)</a:t>
            </a:r>
          </a:p>
        </p:txBody>
      </p:sp>
      <p:sp>
        <p:nvSpPr>
          <p:cNvPr id="34" name="Rounded Rectangle 33"/>
          <p:cNvSpPr/>
          <p:nvPr/>
        </p:nvSpPr>
        <p:spPr>
          <a:xfrm>
            <a:off x="385879" y="3604716"/>
            <a:ext cx="3243398" cy="4401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Reporting (DAM / </a:t>
            </a:r>
            <a:r>
              <a:rPr lang="en-GB" sz="1400" b="1" dirty="0" err="1">
                <a:solidFill>
                  <a:prstClr val="white"/>
                </a:solidFill>
              </a:rPr>
              <a:t>Infoview</a:t>
            </a:r>
            <a:r>
              <a:rPr lang="en-GB" sz="1400" b="1" dirty="0">
                <a:solidFill>
                  <a:prstClr val="white"/>
                </a:solidFill>
              </a:rPr>
              <a:t>)</a:t>
            </a:r>
          </a:p>
        </p:txBody>
      </p:sp>
      <p:sp>
        <p:nvSpPr>
          <p:cNvPr id="35" name="Rounded Rectangle 34"/>
          <p:cNvSpPr/>
          <p:nvPr/>
        </p:nvSpPr>
        <p:spPr>
          <a:xfrm>
            <a:off x="357906" y="4217160"/>
            <a:ext cx="3243398" cy="4401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Reminder systems</a:t>
            </a:r>
          </a:p>
        </p:txBody>
      </p:sp>
      <p:sp>
        <p:nvSpPr>
          <p:cNvPr id="37" name="Rounded Rectangle 36"/>
          <p:cNvSpPr/>
          <p:nvPr/>
        </p:nvSpPr>
        <p:spPr>
          <a:xfrm>
            <a:off x="4625215" y="1785297"/>
            <a:ext cx="3243398" cy="440140"/>
          </a:xfrm>
          <a:prstGeom prst="roundRect">
            <a:avLst/>
          </a:prstGeom>
          <a:solidFill>
            <a:srgbClr val="0AC637"/>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MyHR Self Service</a:t>
            </a:r>
          </a:p>
        </p:txBody>
      </p:sp>
      <p:sp>
        <p:nvSpPr>
          <p:cNvPr id="38" name="Rounded Rectangle 37"/>
          <p:cNvSpPr/>
          <p:nvPr/>
        </p:nvSpPr>
        <p:spPr>
          <a:xfrm>
            <a:off x="4658656" y="2346561"/>
            <a:ext cx="3243398" cy="440140"/>
          </a:xfrm>
          <a:prstGeom prst="roundRect">
            <a:avLst/>
          </a:prstGeom>
          <a:solidFill>
            <a:srgbClr val="0AC637"/>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err="1">
                <a:solidFill>
                  <a:prstClr val="white"/>
                </a:solidFill>
              </a:rPr>
              <a:t>MyLearning</a:t>
            </a:r>
            <a:r>
              <a:rPr lang="en-GB" sz="1400" b="1" dirty="0">
                <a:solidFill>
                  <a:prstClr val="white"/>
                </a:solidFill>
              </a:rPr>
              <a:t> Online Course Booking</a:t>
            </a:r>
          </a:p>
        </p:txBody>
      </p:sp>
      <p:sp>
        <p:nvSpPr>
          <p:cNvPr id="39" name="Rounded Rectangle 38"/>
          <p:cNvSpPr/>
          <p:nvPr/>
        </p:nvSpPr>
        <p:spPr>
          <a:xfrm>
            <a:off x="4625215" y="2992272"/>
            <a:ext cx="3243398" cy="440140"/>
          </a:xfrm>
          <a:prstGeom prst="roundRect">
            <a:avLst/>
          </a:prstGeom>
          <a:solidFill>
            <a:srgbClr val="0AC637"/>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MyHR Workflow</a:t>
            </a:r>
          </a:p>
        </p:txBody>
      </p:sp>
      <p:sp>
        <p:nvSpPr>
          <p:cNvPr id="40" name="Rounded Rectangle 39"/>
          <p:cNvSpPr/>
          <p:nvPr/>
        </p:nvSpPr>
        <p:spPr>
          <a:xfrm>
            <a:off x="4625215" y="3604716"/>
            <a:ext cx="3243398" cy="440140"/>
          </a:xfrm>
          <a:prstGeom prst="roundRect">
            <a:avLst/>
          </a:prstGeom>
          <a:solidFill>
            <a:srgbClr val="0AC637"/>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Oracle Reporting and Dashboards</a:t>
            </a:r>
          </a:p>
        </p:txBody>
      </p:sp>
      <p:sp>
        <p:nvSpPr>
          <p:cNvPr id="41" name="Rounded Rectangle 40"/>
          <p:cNvSpPr/>
          <p:nvPr/>
        </p:nvSpPr>
        <p:spPr>
          <a:xfrm>
            <a:off x="4658656" y="4217160"/>
            <a:ext cx="3243398" cy="440140"/>
          </a:xfrm>
          <a:prstGeom prst="roundRect">
            <a:avLst/>
          </a:prstGeom>
          <a:solidFill>
            <a:srgbClr val="0AC637"/>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en-GB" sz="1400" b="1" dirty="0">
                <a:solidFill>
                  <a:prstClr val="white"/>
                </a:solidFill>
              </a:rPr>
              <a:t>MyHR Notifications and Reminders</a:t>
            </a:r>
          </a:p>
        </p:txBody>
      </p:sp>
      <p:sp>
        <p:nvSpPr>
          <p:cNvPr id="42" name="Right Arrow 41"/>
          <p:cNvSpPr/>
          <p:nvPr/>
        </p:nvSpPr>
        <p:spPr>
          <a:xfrm>
            <a:off x="3711175" y="1293143"/>
            <a:ext cx="858433" cy="32327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
        <p:nvSpPr>
          <p:cNvPr id="44" name="Right Arrow 43"/>
          <p:cNvSpPr/>
          <p:nvPr/>
        </p:nvSpPr>
        <p:spPr>
          <a:xfrm>
            <a:off x="3711175" y="1808798"/>
            <a:ext cx="858433" cy="32327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
        <p:nvSpPr>
          <p:cNvPr id="45" name="Right Arrow 44"/>
          <p:cNvSpPr/>
          <p:nvPr/>
        </p:nvSpPr>
        <p:spPr>
          <a:xfrm>
            <a:off x="3711175" y="2452760"/>
            <a:ext cx="858433" cy="32327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
        <p:nvSpPr>
          <p:cNvPr id="46" name="Right Arrow 45"/>
          <p:cNvSpPr/>
          <p:nvPr/>
        </p:nvSpPr>
        <p:spPr>
          <a:xfrm>
            <a:off x="3711175" y="3040062"/>
            <a:ext cx="858433" cy="32327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
        <p:nvSpPr>
          <p:cNvPr id="47" name="Right Arrow 46"/>
          <p:cNvSpPr/>
          <p:nvPr/>
        </p:nvSpPr>
        <p:spPr>
          <a:xfrm>
            <a:off x="3695311" y="3706241"/>
            <a:ext cx="858433" cy="32327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
        <p:nvSpPr>
          <p:cNvPr id="48" name="Right Arrow 47"/>
          <p:cNvSpPr/>
          <p:nvPr/>
        </p:nvSpPr>
        <p:spPr>
          <a:xfrm>
            <a:off x="3695311" y="4275590"/>
            <a:ext cx="858433" cy="32327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Tree>
    <p:extLst>
      <p:ext uri="{BB962C8B-B14F-4D97-AF65-F5344CB8AC3E}">
        <p14:creationId xmlns:p14="http://schemas.microsoft.com/office/powerpoint/2010/main" val="470417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2" y="838200"/>
            <a:ext cx="101203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dirty="0">
              <a:solidFill>
                <a:prstClr val="white"/>
              </a:solidFill>
            </a:endParaRPr>
          </a:p>
        </p:txBody>
      </p:sp>
      <p:sp>
        <p:nvSpPr>
          <p:cNvPr id="6" name="TextBox 5"/>
          <p:cNvSpPr txBox="1"/>
          <p:nvPr/>
        </p:nvSpPr>
        <p:spPr>
          <a:xfrm>
            <a:off x="1636062" y="1632065"/>
            <a:ext cx="4815840" cy="2225040"/>
          </a:xfrm>
          <a:prstGeom prst="rect">
            <a:avLst/>
          </a:prstGeom>
        </p:spPr>
        <p:txBody>
          <a:bodyPr vert="horz" wrap="square" lIns="68579" tIns="34289" rIns="68579" bIns="34289" rtlCol="0">
            <a:noAutofit/>
          </a:bodyPr>
          <a:lstStyle/>
          <a:p>
            <a:pPr algn="ctr" defTabSz="685783">
              <a:lnSpc>
                <a:spcPct val="150000"/>
              </a:lnSpc>
            </a:pPr>
            <a:r>
              <a:rPr lang="en-GB" sz="3000" dirty="0">
                <a:solidFill>
                  <a:prstClr val="black"/>
                </a:solidFill>
                <a:latin typeface="Calibri" panose="020F0502020204030204" pitchFamily="34" charset="0"/>
              </a:rPr>
              <a:t>MyHR</a:t>
            </a:r>
          </a:p>
          <a:p>
            <a:pPr algn="ctr" defTabSz="685783">
              <a:lnSpc>
                <a:spcPct val="150000"/>
              </a:lnSpc>
            </a:pPr>
            <a:r>
              <a:rPr lang="en-GB" sz="3000" dirty="0">
                <a:solidFill>
                  <a:prstClr val="black"/>
                </a:solidFill>
                <a:latin typeface="Calibri" panose="020F0502020204030204" pitchFamily="34" charset="0"/>
              </a:rPr>
              <a:t>Employee and Manager </a:t>
            </a:r>
          </a:p>
          <a:p>
            <a:pPr algn="ctr" defTabSz="685783">
              <a:lnSpc>
                <a:spcPct val="150000"/>
              </a:lnSpc>
            </a:pPr>
            <a:r>
              <a:rPr lang="en-GB" sz="3000" dirty="0">
                <a:solidFill>
                  <a:prstClr val="black"/>
                </a:solidFill>
                <a:latin typeface="Calibri" panose="020F0502020204030204" pitchFamily="34" charset="0"/>
              </a:rPr>
              <a:t>Self Service</a:t>
            </a:r>
            <a:r>
              <a:rPr lang="en-GB" sz="3000" dirty="0">
                <a:solidFill>
                  <a:srgbClr val="E7E6E6">
                    <a:lumMod val="50000"/>
                  </a:srgbClr>
                </a:solidFill>
                <a:latin typeface="Calibri" panose="020F0502020204030204" pitchFamily="34" charset="0"/>
              </a:rPr>
              <a:t/>
            </a:r>
            <a:br>
              <a:rPr lang="en-GB" sz="3000" dirty="0">
                <a:solidFill>
                  <a:srgbClr val="E7E6E6">
                    <a:lumMod val="50000"/>
                  </a:srgbClr>
                </a:solidFill>
                <a:latin typeface="Calibri" panose="020F0502020204030204" pitchFamily="34" charset="0"/>
              </a:rPr>
            </a:br>
            <a:endParaRPr lang="en-GB" sz="3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1505978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584" y="868483"/>
            <a:ext cx="7439186" cy="4347344"/>
          </a:xfrm>
          <a:prstGeom prst="rect">
            <a:avLst/>
          </a:prstGeom>
        </p:spPr>
        <p:txBody>
          <a:bodyPr wrap="square" lIns="68579" tIns="34289" rIns="68579" bIns="34289">
            <a:spAutoFit/>
          </a:bodyPr>
          <a:lstStyle/>
          <a:p>
            <a:pPr defTabSz="685783"/>
            <a:r>
              <a:rPr lang="en-GB"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Changes to Absence</a:t>
            </a:r>
          </a:p>
          <a:p>
            <a:pPr defTabSz="685783"/>
            <a:r>
              <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This relates to requesting and recording absence (annual leave) </a:t>
            </a:r>
          </a:p>
          <a:p>
            <a:pPr defTabSz="685783"/>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783"/>
            <a:r>
              <a:rPr lang="en-GB"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is changing? </a:t>
            </a:r>
          </a:p>
          <a:p>
            <a:pPr marL="257168" indent="-257168" defTabSz="685783">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68" indent="-257168" defTabSz="685783">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Annual Leave will be deducted based on work pattern recorded for the days being booked </a:t>
            </a:r>
          </a:p>
          <a:p>
            <a:pPr marL="257168" indent="-257168" defTabSz="685783">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Annual leave will be recorded and visible in hours but bookable by day</a:t>
            </a:r>
          </a:p>
          <a:p>
            <a:pPr marL="257168" indent="-257168" defTabSz="685783">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Minimum period to be booked will be half a day </a:t>
            </a:r>
          </a:p>
          <a:p>
            <a:pPr marL="257168" indent="-257168" defTabSz="685783">
              <a:buFont typeface="Arial" panose="020B0604020202020204" pitchFamily="34" charset="0"/>
              <a:buChar cha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68" indent="-257168" defTabSz="685783">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will be automatically be a five day carry over for annual leave (it will no longer be at discretion of managers) . Policy will be changed to reflect this. </a:t>
            </a:r>
          </a:p>
          <a:p>
            <a:pPr marL="257168" indent="-257168" defTabSz="685783">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Manager/Absence administrator will record the start of the absence, but there is ability for individual to record themselves back </a:t>
            </a:r>
          </a:p>
          <a:p>
            <a:pPr marL="257168" indent="-257168" defTabSz="685783">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68" indent="-257168" defTabSz="685783">
              <a:buFont typeface="Calibri" panose="020F050202020403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bwMode="auto">
          <a:xfrm>
            <a:off x="228601" y="214314"/>
            <a:ext cx="5506550" cy="36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8579" tIns="34289" rIns="68579" bIns="34289" numCol="1" anchor="t"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defTabSz="685783">
              <a:defRPr/>
            </a:pPr>
            <a:r>
              <a:rPr lang="en-GB" sz="1800" dirty="0">
                <a:solidFill>
                  <a:prstClr val="white"/>
                </a:solidFill>
                <a:latin typeface="Calibri" panose="020F0502020204030204" pitchFamily="34" charset="0"/>
              </a:rPr>
              <a:t>Self Service - Changes to Absence  </a:t>
            </a:r>
          </a:p>
        </p:txBody>
      </p:sp>
    </p:spTree>
    <p:extLst>
      <p:ext uri="{BB962C8B-B14F-4D97-AF65-F5344CB8AC3E}">
        <p14:creationId xmlns:p14="http://schemas.microsoft.com/office/powerpoint/2010/main" val="1024899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788665-B3A2-4DED-8DD4-7F7949A0448A}"/>
              </a:ext>
            </a:extLst>
          </p:cNvPr>
          <p:cNvSpPr>
            <a:spLocks noGrp="1"/>
          </p:cNvSpPr>
          <p:nvPr>
            <p:ph idx="1"/>
          </p:nvPr>
        </p:nvSpPr>
        <p:spPr>
          <a:xfrm>
            <a:off x="150223" y="816343"/>
            <a:ext cx="8175356" cy="4111621"/>
          </a:xfrm>
        </p:spPr>
        <p:txBody>
          <a:bodyPr>
            <a:noAutofit/>
          </a:bodyPr>
          <a:lstStyle/>
          <a:p>
            <a:pPr marL="0" indent="0">
              <a:buNone/>
            </a:pPr>
            <a:r>
              <a:rPr lang="en-US" sz="1200" b="1" dirty="0">
                <a:latin typeface="Calibri" panose="020F0502020204030204" pitchFamily="34" charset="0"/>
                <a:cs typeface="Calibri" panose="020F0502020204030204" pitchFamily="34" charset="0"/>
              </a:rPr>
              <a:t>What’s changing: </a:t>
            </a:r>
          </a:p>
          <a:p>
            <a:pPr marL="0" indent="0">
              <a:buNone/>
            </a:pPr>
            <a:r>
              <a:rPr lang="en-US" sz="1200" b="1" dirty="0">
                <a:latin typeface="Calibri" panose="020F0502020204030204" pitchFamily="34" charset="0"/>
                <a:cs typeface="Calibri" panose="020F0502020204030204" pitchFamily="34" charset="0"/>
              </a:rPr>
              <a:t>E</a:t>
            </a:r>
            <a:r>
              <a:rPr lang="en-US" sz="1200" b="1" dirty="0">
                <a:latin typeface="Calibri" panose="020F0502020204030204" pitchFamily="34" charset="0"/>
                <a:cs typeface="Calibri" panose="020F0502020204030204" pitchFamily="34" charset="0"/>
              </a:rPr>
              <a:t>mployees will be able to: </a:t>
            </a:r>
          </a:p>
          <a:p>
            <a:r>
              <a:rPr lang="en-US" sz="1200" dirty="0">
                <a:latin typeface="Calibri" panose="020F0502020204030204" pitchFamily="34" charset="0"/>
                <a:cs typeface="Calibri" panose="020F0502020204030204" pitchFamily="34" charset="0"/>
              </a:rPr>
              <a:t>Update and maintain equalities data (visible to employee only) </a:t>
            </a:r>
          </a:p>
          <a:p>
            <a:r>
              <a:rPr lang="en-US" sz="1200" dirty="0">
                <a:latin typeface="Calibri" panose="020F0502020204030204" pitchFamily="34" charset="0"/>
                <a:cs typeface="Calibri" panose="020F0502020204030204" pitchFamily="34" charset="0"/>
              </a:rPr>
              <a:t>update and maintain professional and qualifications </a:t>
            </a:r>
          </a:p>
          <a:p>
            <a:r>
              <a:rPr lang="en-US" sz="1200" dirty="0">
                <a:latin typeface="Calibri" panose="020F0502020204030204" pitchFamily="34" charset="0"/>
                <a:cs typeface="Calibri" panose="020F0502020204030204" pitchFamily="34" charset="0"/>
              </a:rPr>
              <a:t>Update bank details </a:t>
            </a:r>
            <a:r>
              <a:rPr lang="en-US" sz="1200" dirty="0">
                <a:latin typeface="Calibri" panose="020F0502020204030204" pitchFamily="34" charset="0"/>
                <a:cs typeface="Calibri" panose="020F0502020204030204" pitchFamily="34" charset="0"/>
              </a:rPr>
              <a:t>(and processed directly to Payroll)</a:t>
            </a:r>
          </a:p>
          <a:p>
            <a:r>
              <a:rPr lang="en-US" sz="1200" dirty="0">
                <a:latin typeface="Calibri" panose="020F0502020204030204" pitchFamily="34" charset="0"/>
                <a:cs typeface="Calibri" panose="020F0502020204030204" pitchFamily="34" charset="0"/>
              </a:rPr>
              <a:t>Employees will be able </a:t>
            </a:r>
            <a:r>
              <a:rPr lang="en-US" sz="1200" dirty="0">
                <a:latin typeface="Calibri" panose="020F0502020204030204" pitchFamily="34" charset="0"/>
                <a:cs typeface="Calibri" panose="020F0502020204030204" pitchFamily="34" charset="0"/>
              </a:rPr>
              <a:t>to request absence, including annual leave  - Enhanced functionality for annual leave including full automation of leave calculation for part timers (Managers and Self service administrators will be able to enter on behalf of the employee)  </a:t>
            </a:r>
          </a:p>
          <a:p>
            <a:r>
              <a:rPr lang="en-US" sz="1200" dirty="0">
                <a:latin typeface="Calibri" panose="020F0502020204030204" pitchFamily="34" charset="0"/>
                <a:cs typeface="Calibri" panose="020F0502020204030204" pitchFamily="34" charset="0"/>
              </a:rPr>
              <a:t>request changes </a:t>
            </a:r>
            <a:r>
              <a:rPr lang="en-US" sz="1200" dirty="0">
                <a:latin typeface="Calibri" panose="020F0502020204030204" pitchFamily="34" charset="0"/>
                <a:cs typeface="Calibri" panose="020F0502020204030204" pitchFamily="34" charset="0"/>
              </a:rPr>
              <a:t>to working patterns </a:t>
            </a:r>
            <a:r>
              <a:rPr lang="en-US" sz="1200" dirty="0">
                <a:latin typeface="Calibri" panose="020F0502020204030204" pitchFamily="34" charset="0"/>
                <a:cs typeface="Calibri" panose="020F0502020204030204" pitchFamily="34" charset="0"/>
              </a:rPr>
              <a:t>(within existing FTE) </a:t>
            </a:r>
            <a:r>
              <a:rPr lang="en-US" sz="1200" dirty="0">
                <a:latin typeface="Calibri" panose="020F0502020204030204" pitchFamily="34" charset="0"/>
                <a:cs typeface="Calibri" panose="020F0502020204030204" pitchFamily="34" charset="0"/>
              </a:rPr>
              <a:t>(Managers and Self service administrators will be able to enter on behalf of the employee)  </a:t>
            </a:r>
            <a:r>
              <a:rPr lang="en-US" sz="1200" dirty="0">
                <a:latin typeface="Calibri" panose="020F0502020204030204" pitchFamily="34" charset="0"/>
                <a:cs typeface="Calibri" panose="020F0502020204030204" pitchFamily="34" charset="0"/>
              </a:rPr>
              <a:t>Includes approval process</a:t>
            </a:r>
          </a:p>
          <a:p>
            <a:r>
              <a:rPr lang="en-US" sz="1200" dirty="0">
                <a:latin typeface="Calibri" panose="020F0502020204030204" pitchFamily="34" charset="0"/>
                <a:cs typeface="Calibri" panose="020F0502020204030204" pitchFamily="34" charset="0"/>
              </a:rPr>
              <a:t>View </a:t>
            </a:r>
            <a:r>
              <a:rPr lang="en-US" sz="1200" dirty="0">
                <a:latin typeface="Calibri" panose="020F0502020204030204" pitchFamily="34" charset="0"/>
                <a:cs typeface="Calibri" panose="020F0502020204030204" pitchFamily="34" charset="0"/>
              </a:rPr>
              <a:t>clinical contract information </a:t>
            </a:r>
            <a:r>
              <a:rPr lang="en-US" sz="1200" dirty="0">
                <a:latin typeface="Calibri" panose="020F0502020204030204" pitchFamily="34" charset="0"/>
                <a:cs typeface="Calibri" panose="020F0502020204030204" pitchFamily="34" charset="0"/>
              </a:rPr>
              <a:t> (visible to Managers and </a:t>
            </a:r>
            <a:r>
              <a:rPr lang="en-US" sz="1200" dirty="0">
                <a:latin typeface="Calibri" panose="020F0502020204030204" pitchFamily="34" charset="0"/>
                <a:cs typeface="Calibri" panose="020F0502020204030204" pitchFamily="34" charset="0"/>
              </a:rPr>
              <a:t>Self service administrators </a:t>
            </a:r>
            <a:r>
              <a:rPr lang="en-US" sz="1200" dirty="0">
                <a:latin typeface="Calibri" panose="020F0502020204030204" pitchFamily="34" charset="0"/>
                <a:cs typeface="Calibri" panose="020F0502020204030204" pitchFamily="34" charset="0"/>
              </a:rPr>
              <a:t>)</a:t>
            </a:r>
          </a:p>
          <a:p>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View, </a:t>
            </a:r>
            <a:r>
              <a:rPr lang="en-US" sz="1200" dirty="0">
                <a:latin typeface="Calibri" panose="020F0502020204030204" pitchFamily="34" charset="0"/>
                <a:cs typeface="Calibri" panose="020F0502020204030204" pitchFamily="34" charset="0"/>
              </a:rPr>
              <a:t>and update changes </a:t>
            </a:r>
            <a:r>
              <a:rPr lang="en-US" sz="1200" dirty="0">
                <a:latin typeface="Calibri" panose="020F0502020204030204" pitchFamily="34" charset="0"/>
                <a:cs typeface="Calibri" panose="020F0502020204030204" pitchFamily="34" charset="0"/>
              </a:rPr>
              <a:t>to clinical registration information </a:t>
            </a:r>
            <a:r>
              <a:rPr lang="en-US" sz="1200" dirty="0">
                <a:latin typeface="Calibri" panose="020F0502020204030204" pitchFamily="34" charset="0"/>
                <a:cs typeface="Calibri" panose="020F0502020204030204" pitchFamily="34" charset="0"/>
              </a:rPr>
              <a:t>(approval by Manager/self service administrator)</a:t>
            </a:r>
          </a:p>
          <a:p>
            <a:r>
              <a:rPr lang="en-US" sz="1200" dirty="0">
                <a:latin typeface="Calibri" panose="020F0502020204030204" pitchFamily="34" charset="0"/>
                <a:cs typeface="Calibri" panose="020F0502020204030204" pitchFamily="34" charset="0"/>
              </a:rPr>
              <a:t>View DBS and Right To Work </a:t>
            </a:r>
            <a:r>
              <a:rPr lang="en-US" sz="1200" dirty="0">
                <a:latin typeface="Calibri" panose="020F0502020204030204" pitchFamily="34" charset="0"/>
                <a:cs typeface="Calibri" panose="020F0502020204030204" pitchFamily="34" charset="0"/>
              </a:rPr>
              <a:t>status </a:t>
            </a:r>
          </a:p>
          <a:p>
            <a:r>
              <a:rPr lang="en-US" sz="1200" dirty="0">
                <a:latin typeface="Calibri" panose="020F0502020204030204" pitchFamily="34" charset="0"/>
                <a:cs typeface="Calibri" panose="020F0502020204030204" pitchFamily="34" charset="0"/>
              </a:rPr>
              <a:t>Update </a:t>
            </a:r>
            <a:r>
              <a:rPr lang="en-US" sz="1200" dirty="0">
                <a:latin typeface="Calibri" panose="020F0502020204030204" pitchFamily="34" charset="0"/>
                <a:cs typeface="Calibri" panose="020F0502020204030204" pitchFamily="34" charset="0"/>
              </a:rPr>
              <a:t>onsite and offsite locations </a:t>
            </a:r>
          </a:p>
          <a:p>
            <a:pPr marL="0" indent="0">
              <a:buNone/>
            </a:pPr>
            <a:r>
              <a:rPr lang="en-US" sz="1200" b="1" dirty="0">
                <a:latin typeface="Calibri" panose="020F0502020204030204" pitchFamily="34" charset="0"/>
                <a:cs typeface="Calibri" panose="020F0502020204030204" pitchFamily="34" charset="0"/>
              </a:rPr>
              <a:t>Managers will be able to: </a:t>
            </a:r>
          </a:p>
          <a:p>
            <a:r>
              <a:rPr lang="en-US" sz="1200" dirty="0">
                <a:latin typeface="Calibri" panose="020F0502020204030204" pitchFamily="34" charset="0"/>
                <a:cs typeface="Calibri" panose="020F0502020204030204" pitchFamily="34" charset="0"/>
              </a:rPr>
              <a:t>manage changes to reporting lines (post to post reporting) </a:t>
            </a:r>
          </a:p>
          <a:p>
            <a:r>
              <a:rPr lang="en-US" sz="1200" dirty="0">
                <a:latin typeface="Calibri" panose="020F0502020204030204" pitchFamily="34" charset="0"/>
                <a:cs typeface="Calibri" panose="020F0502020204030204" pitchFamily="34" charset="0"/>
              </a:rPr>
              <a:t>Record probation stages and outcomes  (visible to employee) </a:t>
            </a: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Title 1"/>
          <p:cNvSpPr txBox="1">
            <a:spLocks/>
          </p:cNvSpPr>
          <p:nvPr/>
        </p:nvSpPr>
        <p:spPr bwMode="auto">
          <a:xfrm>
            <a:off x="228601" y="214314"/>
            <a:ext cx="5506550" cy="36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8579" tIns="34289" rIns="68579" bIns="34289" numCol="1" anchor="t"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defTabSz="685783">
              <a:defRPr/>
            </a:pPr>
            <a:r>
              <a:rPr lang="en-GB" sz="1800" dirty="0">
                <a:solidFill>
                  <a:prstClr val="white"/>
                </a:solidFill>
                <a:latin typeface="Calibri" panose="020F0502020204030204" pitchFamily="34" charset="0"/>
              </a:rPr>
              <a:t>Employee and Manager Self Service Overview </a:t>
            </a:r>
          </a:p>
        </p:txBody>
      </p:sp>
    </p:spTree>
    <p:extLst>
      <p:ext uri="{BB962C8B-B14F-4D97-AF65-F5344CB8AC3E}">
        <p14:creationId xmlns:p14="http://schemas.microsoft.com/office/powerpoint/2010/main" val="3630956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 y="197272"/>
            <a:ext cx="7886700" cy="384572"/>
          </a:xfrm>
        </p:spPr>
        <p:txBody>
          <a:bodyPr/>
          <a:lstStyle/>
          <a:p>
            <a:r>
              <a:rPr lang="en-GB" b="1" dirty="0" smtClean="0">
                <a:solidFill>
                  <a:schemeClr val="bg1"/>
                </a:solidFill>
              </a:rPr>
              <a:t>Employee Self Service</a:t>
            </a:r>
            <a:endParaRPr lang="en-GB" b="1" dirty="0">
              <a:solidFill>
                <a:schemeClr val="bg1"/>
              </a:solidFill>
            </a:endParaRPr>
          </a:p>
        </p:txBody>
      </p:sp>
      <p:pic>
        <p:nvPicPr>
          <p:cNvPr id="4" name="Content Placeholder 3"/>
          <p:cNvPicPr>
            <a:picLocks noGrp="1"/>
          </p:cNvPicPr>
          <p:nvPr>
            <p:ph idx="1"/>
          </p:nvPr>
        </p:nvPicPr>
        <p:blipFill rotWithShape="1">
          <a:blip r:embed="rId3"/>
          <a:srcRect t="10007" r="12573" b="18580"/>
          <a:stretch/>
        </p:blipFill>
        <p:spPr bwMode="auto">
          <a:xfrm>
            <a:off x="3420878" y="1735798"/>
            <a:ext cx="1858431" cy="2500208"/>
          </a:xfrm>
          <a:prstGeom prst="rect">
            <a:avLst/>
          </a:prstGeom>
          <a:ln>
            <a:solidFill>
              <a:schemeClr val="accent1"/>
            </a:solidFill>
          </a:ln>
          <a:scene3d>
            <a:camera prst="orthographicFront"/>
            <a:lightRig rig="threePt" dir="t"/>
          </a:scene3d>
          <a:sp3d>
            <a:bevelT prst="relaxedInset"/>
          </a:sp3d>
          <a:extLst>
            <a:ext uri="{53640926-AAD7-44D8-BBD7-CCE9431645EC}">
              <a14:shadowObscured xmlns:a14="http://schemas.microsoft.com/office/drawing/2010/main"/>
            </a:ext>
          </a:extLst>
        </p:spPr>
      </p:pic>
      <p:pic>
        <p:nvPicPr>
          <p:cNvPr id="5" name="Picture 4"/>
          <p:cNvPicPr/>
          <p:nvPr/>
        </p:nvPicPr>
        <p:blipFill rotWithShape="1">
          <a:blip r:embed="rId4"/>
          <a:srcRect t="8592" r="17995" b="10590"/>
          <a:stretch/>
        </p:blipFill>
        <p:spPr bwMode="auto">
          <a:xfrm>
            <a:off x="6011942" y="1164433"/>
            <a:ext cx="1455659" cy="2144282"/>
          </a:xfrm>
          <a:prstGeom prst="rect">
            <a:avLst/>
          </a:prstGeom>
          <a:ln>
            <a:solidFill>
              <a:schemeClr val="accent1"/>
            </a:solidFill>
          </a:ln>
          <a:scene3d>
            <a:camera prst="orthographicFront"/>
            <a:lightRig rig="threePt" dir="t"/>
          </a:scene3d>
          <a:sp3d extrusionH="76200">
            <a:bevelT/>
            <a:extrusionClr>
              <a:schemeClr val="bg1">
                <a:lumMod val="75000"/>
              </a:schemeClr>
            </a:extrusionClr>
          </a:sp3d>
          <a:extLst>
            <a:ext uri="{53640926-AAD7-44D8-BBD7-CCE9431645EC}">
              <a14:shadowObscured xmlns:a14="http://schemas.microsoft.com/office/drawing/2010/main"/>
            </a:ext>
          </a:extLst>
        </p:spPr>
      </p:pic>
      <p:pic>
        <p:nvPicPr>
          <p:cNvPr id="6" name="Picture 5"/>
          <p:cNvPicPr/>
          <p:nvPr/>
        </p:nvPicPr>
        <p:blipFill rotWithShape="1">
          <a:blip r:embed="rId5"/>
          <a:srcRect t="9461" r="26897" b="36154"/>
          <a:stretch/>
        </p:blipFill>
        <p:spPr bwMode="auto">
          <a:xfrm>
            <a:off x="1069301" y="1164433"/>
            <a:ext cx="1455659" cy="1815584"/>
          </a:xfrm>
          <a:prstGeom prst="rect">
            <a:avLst/>
          </a:prstGeom>
          <a:ln>
            <a:solidFill>
              <a:schemeClr val="accent1"/>
            </a:solidFill>
          </a:ln>
          <a:scene3d>
            <a:camera prst="orthographicFront"/>
            <a:lightRig rig="threePt" dir="t"/>
          </a:scene3d>
          <a:sp3d>
            <a:bevelT/>
          </a:sp3d>
          <a:extLst>
            <a:ext uri="{53640926-AAD7-44D8-BBD7-CCE9431645EC}">
              <a14:shadowObscured xmlns:a14="http://schemas.microsoft.com/office/drawing/2010/main"/>
            </a:ext>
          </a:extLst>
        </p:spPr>
      </p:pic>
      <p:pic>
        <p:nvPicPr>
          <p:cNvPr id="7" name="Picture 6"/>
          <p:cNvPicPr/>
          <p:nvPr/>
        </p:nvPicPr>
        <p:blipFill rotWithShape="1">
          <a:blip r:embed="rId6"/>
          <a:srcRect t="14607" r="6547" b="11924"/>
          <a:stretch/>
        </p:blipFill>
        <p:spPr bwMode="auto">
          <a:xfrm>
            <a:off x="1069301" y="3499546"/>
            <a:ext cx="1455659" cy="1248830"/>
          </a:xfrm>
          <a:prstGeom prst="rect">
            <a:avLst/>
          </a:prstGeom>
          <a:ln>
            <a:solidFill>
              <a:schemeClr val="accent1"/>
            </a:solidFill>
          </a:ln>
          <a:scene3d>
            <a:camera prst="orthographicFront"/>
            <a:lightRig rig="threePt" dir="t"/>
          </a:scene3d>
          <a:sp3d>
            <a:bevelT/>
          </a:sp3d>
          <a:extLst>
            <a:ext uri="{53640926-AAD7-44D8-BBD7-CCE9431645EC}">
              <a14:shadowObscured xmlns:a14="http://schemas.microsoft.com/office/drawing/2010/main"/>
            </a:ext>
          </a:extLst>
        </p:spPr>
      </p:pic>
      <p:pic>
        <p:nvPicPr>
          <p:cNvPr id="8" name="Picture 7"/>
          <p:cNvPicPr/>
          <p:nvPr/>
        </p:nvPicPr>
        <p:blipFill rotWithShape="1">
          <a:blip r:embed="rId7"/>
          <a:srcRect t="30958" r="19725" b="8679"/>
          <a:stretch/>
        </p:blipFill>
        <p:spPr bwMode="auto">
          <a:xfrm>
            <a:off x="6011943" y="4000400"/>
            <a:ext cx="1455659" cy="734887"/>
          </a:xfrm>
          <a:prstGeom prst="rect">
            <a:avLst/>
          </a:prstGeom>
          <a:ln>
            <a:solidFill>
              <a:schemeClr val="accent1"/>
            </a:solidFill>
          </a:ln>
          <a:scene3d>
            <a:camera prst="orthographicFront"/>
            <a:lightRig rig="threePt" dir="t"/>
          </a:scene3d>
          <a:sp3d>
            <a:bevelT/>
          </a:sp3d>
          <a:extLst>
            <a:ext uri="{53640926-AAD7-44D8-BBD7-CCE9431645EC}">
              <a14:shadowObscured xmlns:a14="http://schemas.microsoft.com/office/drawing/2010/main"/>
            </a:ext>
          </a:extLst>
        </p:spPr>
      </p:pic>
      <p:cxnSp>
        <p:nvCxnSpPr>
          <p:cNvPr id="13" name="Straight Arrow Connector 12"/>
          <p:cNvCxnSpPr/>
          <p:nvPr/>
        </p:nvCxnSpPr>
        <p:spPr>
          <a:xfrm flipV="1">
            <a:off x="5279308" y="1735798"/>
            <a:ext cx="732634" cy="418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5279308" y="3880079"/>
            <a:ext cx="732634" cy="487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524957" y="3880080"/>
            <a:ext cx="895920" cy="449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24957" y="1735798"/>
            <a:ext cx="895920" cy="418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67600" y="1164433"/>
            <a:ext cx="407670" cy="21442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vert" wrap="square" lIns="68579" tIns="34289" rIns="68579" bIns="34289" rtlCol="0">
            <a:normAutofit/>
          </a:bodyPr>
          <a:lstStyle/>
          <a:p>
            <a:pPr algn="ctr" defTabSz="685783">
              <a:lnSpc>
                <a:spcPct val="120000"/>
              </a:lnSpc>
            </a:pPr>
            <a:r>
              <a:rPr lang="en-GB" sz="1400" dirty="0">
                <a:solidFill>
                  <a:prstClr val="black"/>
                </a:solidFill>
              </a:rPr>
              <a:t>Personal Information</a:t>
            </a:r>
          </a:p>
        </p:txBody>
      </p:sp>
      <p:sp>
        <p:nvSpPr>
          <p:cNvPr id="27" name="TextBox 26"/>
          <p:cNvSpPr txBox="1"/>
          <p:nvPr/>
        </p:nvSpPr>
        <p:spPr>
          <a:xfrm>
            <a:off x="7467600" y="3985040"/>
            <a:ext cx="407670" cy="7479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vert" wrap="square" lIns="68579" tIns="34289" rIns="68579" bIns="34289" rtlCol="0">
            <a:normAutofit fontScale="92500"/>
          </a:bodyPr>
          <a:lstStyle/>
          <a:p>
            <a:pPr algn="ctr" defTabSz="685783">
              <a:lnSpc>
                <a:spcPct val="120000"/>
              </a:lnSpc>
            </a:pPr>
            <a:r>
              <a:rPr lang="en-GB" sz="1400" dirty="0">
                <a:solidFill>
                  <a:prstClr val="black"/>
                </a:solidFill>
              </a:rPr>
              <a:t>Absence</a:t>
            </a:r>
          </a:p>
        </p:txBody>
      </p:sp>
      <p:sp>
        <p:nvSpPr>
          <p:cNvPr id="28" name="TextBox 27"/>
          <p:cNvSpPr txBox="1"/>
          <p:nvPr/>
        </p:nvSpPr>
        <p:spPr>
          <a:xfrm>
            <a:off x="661628" y="1163831"/>
            <a:ext cx="407670" cy="18161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vert" wrap="square" lIns="68579" tIns="34289" rIns="68579" bIns="34289" rtlCol="0">
            <a:normAutofit fontScale="85000" lnSpcReduction="10000"/>
          </a:bodyPr>
          <a:lstStyle/>
          <a:p>
            <a:pPr algn="ctr" defTabSz="685783">
              <a:lnSpc>
                <a:spcPct val="120000"/>
              </a:lnSpc>
            </a:pPr>
            <a:r>
              <a:rPr lang="en-GB" sz="1400" dirty="0">
                <a:solidFill>
                  <a:prstClr val="black"/>
                </a:solidFill>
              </a:rPr>
              <a:t>Employment Information</a:t>
            </a:r>
          </a:p>
        </p:txBody>
      </p:sp>
      <p:sp>
        <p:nvSpPr>
          <p:cNvPr id="29" name="TextBox 28"/>
          <p:cNvSpPr txBox="1"/>
          <p:nvPr/>
        </p:nvSpPr>
        <p:spPr>
          <a:xfrm>
            <a:off x="661628" y="3499547"/>
            <a:ext cx="407670" cy="12494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vert" wrap="square" lIns="68579" tIns="34289" rIns="68579" bIns="34289" rtlCol="0">
            <a:normAutofit/>
          </a:bodyPr>
          <a:lstStyle/>
          <a:p>
            <a:pPr algn="ctr" defTabSz="685783">
              <a:lnSpc>
                <a:spcPct val="120000"/>
              </a:lnSpc>
            </a:pPr>
            <a:r>
              <a:rPr lang="en-GB" sz="1400" dirty="0">
                <a:solidFill>
                  <a:prstClr val="black"/>
                </a:solidFill>
              </a:rPr>
              <a:t>Pay</a:t>
            </a:r>
          </a:p>
        </p:txBody>
      </p:sp>
    </p:spTree>
    <p:extLst>
      <p:ext uri="{BB962C8B-B14F-4D97-AF65-F5344CB8AC3E}">
        <p14:creationId xmlns:p14="http://schemas.microsoft.com/office/powerpoint/2010/main" val="236252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372478" y="871062"/>
            <a:ext cx="2054690" cy="1573411"/>
          </a:xfrm>
          <a:prstGeom prst="rect">
            <a:avLst/>
          </a:prstGeom>
          <a:ln>
            <a:solidFill>
              <a:schemeClr val="accent1"/>
            </a:solidFill>
          </a:ln>
        </p:spPr>
      </p:pic>
      <p:sp>
        <p:nvSpPr>
          <p:cNvPr id="4" name="Title 1"/>
          <p:cNvSpPr txBox="1">
            <a:spLocks/>
          </p:cNvSpPr>
          <p:nvPr/>
        </p:nvSpPr>
        <p:spPr>
          <a:xfrm>
            <a:off x="257175" y="225625"/>
            <a:ext cx="7886700" cy="384572"/>
          </a:xfrm>
          <a:prstGeom prst="rect">
            <a:avLst/>
          </a:prstGeom>
        </p:spPr>
        <p:txBody>
          <a:bodyPr vert="horz" lIns="68579" tIns="34289" rIns="68579" bIns="34289" rtlCol="0" anchor="ctr">
            <a:normAutofit lnSpcReduction="10000"/>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r>
              <a:rPr lang="en-GB" b="1" dirty="0" smtClean="0">
                <a:solidFill>
                  <a:prstClr val="white"/>
                </a:solidFill>
              </a:rPr>
              <a:t>Manager Self Service</a:t>
            </a:r>
            <a:endParaRPr lang="en-GB" b="1" dirty="0">
              <a:solidFill>
                <a:prstClr val="white"/>
              </a:solidFill>
            </a:endParaRPr>
          </a:p>
        </p:txBody>
      </p:sp>
      <p:pic>
        <p:nvPicPr>
          <p:cNvPr id="6" name="Picture 5"/>
          <p:cNvPicPr>
            <a:picLocks noChangeAspect="1"/>
          </p:cNvPicPr>
          <p:nvPr/>
        </p:nvPicPr>
        <p:blipFill>
          <a:blip r:embed="rId4"/>
          <a:stretch>
            <a:fillRect/>
          </a:stretch>
        </p:blipFill>
        <p:spPr>
          <a:xfrm>
            <a:off x="1018612" y="3023681"/>
            <a:ext cx="1915508" cy="1180090"/>
          </a:xfrm>
          <a:prstGeom prst="rect">
            <a:avLst/>
          </a:prstGeom>
          <a:scene3d>
            <a:camera prst="orthographicFront"/>
            <a:lightRig rig="threePt" dir="t"/>
          </a:scene3d>
          <a:sp3d>
            <a:bevelT/>
          </a:sp3d>
        </p:spPr>
      </p:pic>
      <p:pic>
        <p:nvPicPr>
          <p:cNvPr id="7" name="Picture 6"/>
          <p:cNvPicPr>
            <a:picLocks noChangeAspect="1"/>
          </p:cNvPicPr>
          <p:nvPr/>
        </p:nvPicPr>
        <p:blipFill>
          <a:blip r:embed="rId5"/>
          <a:stretch>
            <a:fillRect/>
          </a:stretch>
        </p:blipFill>
        <p:spPr>
          <a:xfrm>
            <a:off x="3398952" y="3007458"/>
            <a:ext cx="2020610" cy="1892026"/>
          </a:xfrm>
          <a:prstGeom prst="rect">
            <a:avLst/>
          </a:prstGeom>
          <a:scene3d>
            <a:camera prst="orthographicFront"/>
            <a:lightRig rig="threePt" dir="t"/>
          </a:scene3d>
          <a:sp3d>
            <a:bevelT/>
          </a:sp3d>
        </p:spPr>
      </p:pic>
      <p:pic>
        <p:nvPicPr>
          <p:cNvPr id="8" name="Picture 7"/>
          <p:cNvPicPr>
            <a:picLocks noChangeAspect="1"/>
          </p:cNvPicPr>
          <p:nvPr/>
        </p:nvPicPr>
        <p:blipFill>
          <a:blip r:embed="rId6"/>
          <a:stretch>
            <a:fillRect/>
          </a:stretch>
        </p:blipFill>
        <p:spPr>
          <a:xfrm>
            <a:off x="5715087" y="3022226"/>
            <a:ext cx="2108750" cy="794327"/>
          </a:xfrm>
          <a:prstGeom prst="rect">
            <a:avLst/>
          </a:prstGeom>
          <a:ln>
            <a:solidFill>
              <a:schemeClr val="accent1"/>
            </a:solidFill>
          </a:ln>
          <a:scene3d>
            <a:camera prst="orthographicFront"/>
            <a:lightRig rig="threePt" dir="t"/>
          </a:scene3d>
          <a:sp3d>
            <a:bevelT/>
          </a:sp3d>
        </p:spPr>
      </p:pic>
      <p:cxnSp>
        <p:nvCxnSpPr>
          <p:cNvPr id="10" name="Straight Arrow Connector 9"/>
          <p:cNvCxnSpPr>
            <a:stCxn id="5" idx="3"/>
            <a:endCxn id="28" idx="0"/>
          </p:cNvCxnSpPr>
          <p:nvPr/>
        </p:nvCxnSpPr>
        <p:spPr>
          <a:xfrm>
            <a:off x="5427168" y="1657767"/>
            <a:ext cx="1340375" cy="108543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a:endCxn id="25" idx="0"/>
          </p:cNvCxnSpPr>
          <p:nvPr/>
        </p:nvCxnSpPr>
        <p:spPr>
          <a:xfrm flipH="1">
            <a:off x="1959328" y="1657768"/>
            <a:ext cx="1413151" cy="110210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1572" y="2759870"/>
            <a:ext cx="1915508" cy="2647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a:scene3d>
            <a:camera prst="orthographicFront"/>
            <a:lightRig rig="threePt" dir="t"/>
          </a:scene3d>
          <a:sp3d>
            <a:bevelT/>
          </a:sp3d>
        </p:spPr>
        <p:txBody>
          <a:bodyPr vert="horz" wrap="square" lIns="68579" tIns="34289" rIns="68579" bIns="34289" rtlCol="0">
            <a:normAutofit fontScale="85000" lnSpcReduction="20000"/>
          </a:bodyPr>
          <a:lstStyle/>
          <a:p>
            <a:pPr algn="ctr" defTabSz="685783">
              <a:lnSpc>
                <a:spcPct val="120000"/>
              </a:lnSpc>
            </a:pPr>
            <a:r>
              <a:rPr lang="en-GB" sz="1400" dirty="0">
                <a:solidFill>
                  <a:prstClr val="black"/>
                </a:solidFill>
              </a:rPr>
              <a:t>Personal Information</a:t>
            </a:r>
          </a:p>
        </p:txBody>
      </p:sp>
      <p:sp>
        <p:nvSpPr>
          <p:cNvPr id="27" name="TextBox 26"/>
          <p:cNvSpPr txBox="1"/>
          <p:nvPr/>
        </p:nvSpPr>
        <p:spPr>
          <a:xfrm>
            <a:off x="3397598" y="2728195"/>
            <a:ext cx="2004449" cy="2608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a:scene3d>
            <a:camera prst="orthographicFront"/>
            <a:lightRig rig="threePt" dir="t"/>
          </a:scene3d>
          <a:sp3d>
            <a:bevelT/>
          </a:sp3d>
        </p:spPr>
        <p:txBody>
          <a:bodyPr vert="horz" wrap="square" lIns="68579" tIns="34289" rIns="68579" bIns="34289" rtlCol="0">
            <a:normAutofit fontScale="85000" lnSpcReduction="20000"/>
          </a:bodyPr>
          <a:lstStyle/>
          <a:p>
            <a:pPr algn="ctr" defTabSz="685783">
              <a:lnSpc>
                <a:spcPct val="120000"/>
              </a:lnSpc>
            </a:pPr>
            <a:r>
              <a:rPr lang="en-GB" sz="1400" dirty="0">
                <a:solidFill>
                  <a:prstClr val="black"/>
                </a:solidFill>
              </a:rPr>
              <a:t>Employment Information</a:t>
            </a:r>
          </a:p>
        </p:txBody>
      </p:sp>
      <p:sp>
        <p:nvSpPr>
          <p:cNvPr id="28" name="TextBox 27"/>
          <p:cNvSpPr txBox="1"/>
          <p:nvPr/>
        </p:nvSpPr>
        <p:spPr>
          <a:xfrm>
            <a:off x="5715088" y="2743202"/>
            <a:ext cx="2104910" cy="2790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a:scene3d>
            <a:camera prst="orthographicFront"/>
            <a:lightRig rig="threePt" dir="t"/>
          </a:scene3d>
          <a:sp3d>
            <a:bevelT/>
          </a:sp3d>
        </p:spPr>
        <p:txBody>
          <a:bodyPr vert="horz" wrap="square" lIns="68579" tIns="34289" rIns="68579" bIns="34289" rtlCol="0">
            <a:normAutofit fontScale="92500" lnSpcReduction="20000"/>
          </a:bodyPr>
          <a:lstStyle/>
          <a:p>
            <a:pPr algn="ctr" defTabSz="685783">
              <a:lnSpc>
                <a:spcPct val="120000"/>
              </a:lnSpc>
            </a:pPr>
            <a:r>
              <a:rPr lang="en-GB" sz="1400" dirty="0">
                <a:solidFill>
                  <a:prstClr val="black"/>
                </a:solidFill>
              </a:rPr>
              <a:t>Absence</a:t>
            </a:r>
          </a:p>
        </p:txBody>
      </p:sp>
      <p:cxnSp>
        <p:nvCxnSpPr>
          <p:cNvPr id="45" name="Straight Arrow Connector 44"/>
          <p:cNvCxnSpPr/>
          <p:nvPr/>
        </p:nvCxnSpPr>
        <p:spPr>
          <a:xfrm>
            <a:off x="4330231" y="2444473"/>
            <a:ext cx="0" cy="31539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72478" y="3477987"/>
            <a:ext cx="2054690" cy="338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Tree>
    <p:extLst>
      <p:ext uri="{BB962C8B-B14F-4D97-AF65-F5344CB8AC3E}">
        <p14:creationId xmlns:p14="http://schemas.microsoft.com/office/powerpoint/2010/main" val="1905019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788665-B3A2-4DED-8DD4-7F7949A0448A}"/>
              </a:ext>
            </a:extLst>
          </p:cNvPr>
          <p:cNvSpPr>
            <a:spLocks noGrp="1"/>
          </p:cNvSpPr>
          <p:nvPr>
            <p:ph idx="1"/>
          </p:nvPr>
        </p:nvSpPr>
        <p:spPr>
          <a:xfrm>
            <a:off x="228601" y="1031880"/>
            <a:ext cx="8175356" cy="3263504"/>
          </a:xfrm>
        </p:spPr>
        <p:txBody>
          <a:bodyPr>
            <a:normAutofit/>
          </a:bodyPr>
          <a:lstStyle/>
          <a:p>
            <a:pPr marL="0" indent="0">
              <a:buNone/>
            </a:pPr>
            <a:r>
              <a:rPr lang="en-US" b="1" dirty="0" smtClean="0"/>
              <a:t>What’s Changing?  </a:t>
            </a:r>
          </a:p>
          <a:p>
            <a:endParaRPr lang="en-US" dirty="0"/>
          </a:p>
          <a:p>
            <a:r>
              <a:rPr lang="en-US" dirty="0" smtClean="0"/>
              <a:t>Ability to create learning paths at individual or </a:t>
            </a:r>
            <a:r>
              <a:rPr lang="en-US" dirty="0" err="1" smtClean="0"/>
              <a:t>organisational</a:t>
            </a:r>
            <a:r>
              <a:rPr lang="en-US" dirty="0" smtClean="0"/>
              <a:t> level</a:t>
            </a:r>
          </a:p>
          <a:p>
            <a:r>
              <a:rPr lang="en-US" dirty="0" smtClean="0"/>
              <a:t>Online course booking for multiple training providers and key courses</a:t>
            </a:r>
          </a:p>
          <a:p>
            <a:r>
              <a:rPr lang="en-US" dirty="0" smtClean="0"/>
              <a:t>Course booking integrated with standard Oracle dashboard</a:t>
            </a:r>
          </a:p>
          <a:p>
            <a:r>
              <a:rPr lang="en-US" dirty="0" smtClean="0"/>
              <a:t>Online course booking for non UCL employees</a:t>
            </a:r>
          </a:p>
          <a:p>
            <a:endParaRPr lang="en-US" dirty="0" smtClean="0"/>
          </a:p>
        </p:txBody>
      </p:sp>
      <p:sp>
        <p:nvSpPr>
          <p:cNvPr id="4" name="Title 1"/>
          <p:cNvSpPr txBox="1">
            <a:spLocks/>
          </p:cNvSpPr>
          <p:nvPr/>
        </p:nvSpPr>
        <p:spPr bwMode="auto">
          <a:xfrm>
            <a:off x="228601" y="214314"/>
            <a:ext cx="5506550" cy="36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8579" tIns="34289" rIns="68579" bIns="34289" numCol="1" anchor="t"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pPr defTabSz="685783">
              <a:defRPr/>
            </a:pPr>
            <a:r>
              <a:rPr lang="en-GB" sz="1800" dirty="0" err="1">
                <a:solidFill>
                  <a:prstClr val="white"/>
                </a:solidFill>
                <a:latin typeface="Calibri" panose="020F0502020204030204" pitchFamily="34" charset="0"/>
              </a:rPr>
              <a:t>MyLearning</a:t>
            </a:r>
            <a:r>
              <a:rPr lang="en-GB" sz="1800" dirty="0">
                <a:solidFill>
                  <a:prstClr val="white"/>
                </a:solidFill>
                <a:latin typeface="Calibri" panose="020F0502020204030204" pitchFamily="34" charset="0"/>
              </a:rPr>
              <a:t> </a:t>
            </a:r>
          </a:p>
        </p:txBody>
      </p:sp>
    </p:spTree>
    <p:extLst>
      <p:ext uri="{BB962C8B-B14F-4D97-AF65-F5344CB8AC3E}">
        <p14:creationId xmlns:p14="http://schemas.microsoft.com/office/powerpoint/2010/main" val="476531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2" y="838200"/>
            <a:ext cx="101203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dirty="0">
              <a:solidFill>
                <a:prstClr val="white"/>
              </a:solidFill>
            </a:endParaRPr>
          </a:p>
        </p:txBody>
      </p:sp>
      <p:sp>
        <p:nvSpPr>
          <p:cNvPr id="6" name="TextBox 5"/>
          <p:cNvSpPr txBox="1"/>
          <p:nvPr/>
        </p:nvSpPr>
        <p:spPr>
          <a:xfrm>
            <a:off x="1636062" y="1632065"/>
            <a:ext cx="4815840" cy="2225040"/>
          </a:xfrm>
          <a:prstGeom prst="rect">
            <a:avLst/>
          </a:prstGeom>
        </p:spPr>
        <p:txBody>
          <a:bodyPr vert="horz" wrap="square" lIns="68579" tIns="34289" rIns="68579" bIns="34289" rtlCol="0">
            <a:noAutofit/>
          </a:bodyPr>
          <a:lstStyle/>
          <a:p>
            <a:pPr algn="ctr" defTabSz="685783">
              <a:lnSpc>
                <a:spcPct val="150000"/>
              </a:lnSpc>
            </a:pPr>
            <a:r>
              <a:rPr lang="en-GB" sz="3000" dirty="0">
                <a:solidFill>
                  <a:prstClr val="black"/>
                </a:solidFill>
                <a:latin typeface="Calibri" panose="020F0502020204030204" pitchFamily="34" charset="0"/>
              </a:rPr>
              <a:t>MyHR Workflow</a:t>
            </a:r>
          </a:p>
          <a:p>
            <a:pPr algn="ctr" defTabSz="685783">
              <a:lnSpc>
                <a:spcPct val="150000"/>
              </a:lnSpc>
            </a:pPr>
            <a:r>
              <a:rPr lang="en-GB" sz="3000" dirty="0">
                <a:solidFill>
                  <a:prstClr val="black"/>
                </a:solidFill>
                <a:latin typeface="Calibri" panose="020F0502020204030204" pitchFamily="34" charset="0"/>
              </a:rPr>
              <a:t>(</a:t>
            </a:r>
            <a:r>
              <a:rPr lang="en-GB" sz="3000" dirty="0" err="1">
                <a:solidFill>
                  <a:prstClr val="black"/>
                </a:solidFill>
                <a:latin typeface="Calibri" panose="020F0502020204030204" pitchFamily="34" charset="0"/>
              </a:rPr>
              <a:t>SiP</a:t>
            </a:r>
            <a:r>
              <a:rPr lang="en-GB" sz="3000" dirty="0">
                <a:solidFill>
                  <a:prstClr val="black"/>
                </a:solidFill>
                <a:latin typeface="Calibri" panose="020F0502020204030204" pitchFamily="34" charset="0"/>
              </a:rPr>
              <a:t> replacement)</a:t>
            </a:r>
            <a:r>
              <a:rPr lang="en-GB" sz="3000" dirty="0">
                <a:solidFill>
                  <a:srgbClr val="E7E6E6">
                    <a:lumMod val="50000"/>
                  </a:srgbClr>
                </a:solidFill>
                <a:latin typeface="Calibri" panose="020F0502020204030204" pitchFamily="34" charset="0"/>
              </a:rPr>
              <a:t/>
            </a:r>
            <a:br>
              <a:rPr lang="en-GB" sz="3000" dirty="0">
                <a:solidFill>
                  <a:srgbClr val="E7E6E6">
                    <a:lumMod val="50000"/>
                  </a:srgbClr>
                </a:solidFill>
                <a:latin typeface="Calibri" panose="020F0502020204030204" pitchFamily="34" charset="0"/>
              </a:rPr>
            </a:br>
            <a:endParaRPr lang="en-GB" sz="3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85298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3857224" y="873336"/>
            <a:ext cx="1114883" cy="338240"/>
          </a:xfrm>
          <a:prstGeom prst="rect">
            <a:avLst/>
          </a:prstGeom>
          <a:noFill/>
          <a:ln w="9525">
            <a:noFill/>
            <a:prstDash val="sysDot"/>
            <a:miter lim="800000"/>
            <a:headEnd/>
            <a:tailEnd/>
          </a:ln>
          <a:effectLst/>
          <a:extLst/>
        </p:spPr>
        <p:txBody>
          <a:bodyPr lIns="0" tIns="0" rIns="0" bIns="0" numCol="1" spcCol="7199820">
            <a:noAutofit/>
          </a:bodyPr>
          <a:lstStyle/>
          <a:p>
            <a:pPr>
              <a:lnSpc>
                <a:spcPts val="3800"/>
              </a:lnSpc>
            </a:pPr>
            <a:r>
              <a:rPr lang="en-GB" sz="3600" kern="0" baseline="30000" dirty="0">
                <a:solidFill>
                  <a:srgbClr val="0097A9"/>
                </a:solidFill>
                <a:latin typeface="Arial" charset="0"/>
                <a:ea typeface="Arial" charset="0"/>
                <a:cs typeface="Arial" charset="0"/>
              </a:rPr>
              <a:t>Agenda</a:t>
            </a:r>
            <a:endParaRPr lang="en-GB" sz="3600" baseline="30000" dirty="0">
              <a:solidFill>
                <a:srgbClr val="0097A9"/>
              </a:solidFill>
              <a:latin typeface="Arial" charset="0"/>
              <a:ea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0082219"/>
              </p:ext>
            </p:extLst>
          </p:nvPr>
        </p:nvGraphicFramePr>
        <p:xfrm>
          <a:off x="2422670" y="1318437"/>
          <a:ext cx="4298662" cy="3680038"/>
        </p:xfrm>
        <a:graphic>
          <a:graphicData uri="http://schemas.openxmlformats.org/drawingml/2006/table">
            <a:tbl>
              <a:tblPr firstRow="1" firstCol="1" bandRow="1"/>
              <a:tblGrid>
                <a:gridCol w="360687">
                  <a:extLst>
                    <a:ext uri="{9D8B030D-6E8A-4147-A177-3AD203B41FA5}">
                      <a16:colId xmlns:a16="http://schemas.microsoft.com/office/drawing/2014/main" xmlns="" val="366843677"/>
                    </a:ext>
                  </a:extLst>
                </a:gridCol>
                <a:gridCol w="1449369">
                  <a:extLst>
                    <a:ext uri="{9D8B030D-6E8A-4147-A177-3AD203B41FA5}">
                      <a16:colId xmlns:a16="http://schemas.microsoft.com/office/drawing/2014/main" xmlns="" val="3094221361"/>
                    </a:ext>
                  </a:extLst>
                </a:gridCol>
                <a:gridCol w="2488606">
                  <a:extLst>
                    <a:ext uri="{9D8B030D-6E8A-4147-A177-3AD203B41FA5}">
                      <a16:colId xmlns:a16="http://schemas.microsoft.com/office/drawing/2014/main" xmlns="" val="3977364174"/>
                    </a:ext>
                  </a:extLst>
                </a:gridCol>
              </a:tblGrid>
              <a:tr h="261080">
                <a:tc>
                  <a:txBody>
                    <a:bodyPr/>
                    <a:lstStyle/>
                    <a:p>
                      <a:endParaRPr lang="en-GB" sz="800">
                        <a:effectLst/>
                        <a:latin typeface="Helvetica Neue"/>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Welcome</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a:effectLst/>
                        <a:latin typeface="Helvetica Neue"/>
                        <a:ea typeface="MS Mincho" panose="02020609040205080304" pitchFamily="49" charset="-128"/>
                        <a:cs typeface="Times New Roman" panose="02020603050405020304" pitchFamily="18" charset="0"/>
                      </a:endParaRPr>
                    </a:p>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Mr Nicholas Thomas, ICTM Manager</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999787"/>
                  </a:ext>
                </a:extLst>
              </a:tr>
              <a:tr h="408404">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a:effectLst/>
                        <a:latin typeface="Helvetica Neue"/>
                        <a:ea typeface="MS Mincho" panose="02020609040205080304" pitchFamily="49" charset="-128"/>
                        <a:cs typeface="Times New Roman" panose="02020603050405020304" pitchFamily="18" charset="0"/>
                      </a:endParaRPr>
                    </a:p>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GB" sz="800">
                        <a:effectLst/>
                        <a:latin typeface="Helvetica Neue"/>
                        <a:ea typeface="MS Mincho" panose="02020609040205080304" pitchFamily="49" charset="-128"/>
                        <a:cs typeface="Times New Roman" panose="02020603050405020304" pitchFamily="18" charset="0"/>
                      </a:endParaRPr>
                    </a:p>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MHRA Inspection</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Max Parmar</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8323208"/>
                  </a:ext>
                </a:extLst>
              </a:tr>
              <a:tr h="408404">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a:effectLst/>
                        <a:latin typeface="Helvetica Neue"/>
                        <a:ea typeface="MS Mincho" panose="02020609040205080304" pitchFamily="49" charset="-128"/>
                        <a:cs typeface="Times New Roman" panose="02020603050405020304" pitchFamily="18" charset="0"/>
                      </a:endParaRPr>
                    </a:p>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10.05</a:t>
                      </a:r>
                      <a:endParaRPr lang="en-GB" sz="800">
                        <a:effectLst/>
                        <a:latin typeface="Helvetica Neue"/>
                        <a:ea typeface="MS Mincho" panose="02020609040205080304" pitchFamily="49" charset="-128"/>
                        <a:cs typeface="Times New Roman" panose="02020603050405020304" pitchFamily="18" charset="0"/>
                      </a:endParaRPr>
                    </a:p>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EDIT Update</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Fleur Hudson</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2960"/>
                  </a:ext>
                </a:extLst>
              </a:tr>
              <a:tr h="261080">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10:15</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a:effectLst/>
                        <a:latin typeface="Helvetica Neue"/>
                        <a:ea typeface="MS Mincho" panose="02020609040205080304" pitchFamily="49" charset="-128"/>
                        <a:cs typeface="Times New Roman" panose="02020603050405020304" pitchFamily="18" charset="0"/>
                      </a:endParaRPr>
                    </a:p>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MyHR Briefing </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Helen Brown, HR Projects</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9460831"/>
                  </a:ext>
                </a:extLst>
              </a:tr>
              <a:tr h="433929">
                <a:tc>
                  <a:txBody>
                    <a:bodyPr/>
                    <a:lstStyle/>
                    <a:p>
                      <a:pPr>
                        <a:spcAft>
                          <a:spcPts val="0"/>
                        </a:spcAft>
                      </a:pPr>
                      <a:r>
                        <a:rPr lang="en-GB" sz="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10:40 </a:t>
                      </a:r>
                      <a:endParaRPr lang="en-GB" sz="800" dirty="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HR Update- Appraisals</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Carole Booth, ICTM HR Manager</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6832282"/>
                  </a:ext>
                </a:extLst>
              </a:tr>
              <a:tr h="459455">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MS Mincho" panose="02020609040205080304" pitchFamily="49" charset="-128"/>
                          <a:cs typeface="Times New Roman" panose="02020603050405020304" pitchFamily="18" charset="0"/>
                        </a:rPr>
                        <a:t>HipVac Trial Results</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MS Mincho" panose="02020609040205080304" pitchFamily="49" charset="-128"/>
                          <a:cs typeface="Times New Roman" panose="02020603050405020304" pitchFamily="18" charset="0"/>
                        </a:rPr>
                        <a:t>Kate Bennett, CCTU</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3902544"/>
                  </a:ext>
                </a:extLst>
              </a:tr>
              <a:tr h="459455">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11.00</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ICTM Facilities</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Rachel Martino, MRC Unit Manager</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4836126"/>
                  </a:ext>
                </a:extLst>
              </a:tr>
              <a:tr h="522159">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11.10</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MS Mincho" panose="02020609040205080304" pitchFamily="49" charset="-128"/>
                          <a:cs typeface="Times New Roman" panose="02020603050405020304" pitchFamily="18" charset="0"/>
                        </a:rPr>
                        <a:t>Stampede Trial - the addition of a new arm for oligometastatic disease</a:t>
                      </a:r>
                      <a:endParaRPr lang="en-GB" sz="800">
                        <a:effectLst/>
                        <a:latin typeface="Helvetica Neue"/>
                        <a:ea typeface="MS Mincho" panose="02020609040205080304" pitchFamily="49" charset="-128"/>
                        <a:cs typeface="Times New Roman" panose="02020603050405020304" pitchFamily="18" charset="0"/>
                      </a:endParaRPr>
                    </a:p>
                    <a:p>
                      <a:pPr>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Louise Brown, Statistician, Cancer</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4963668"/>
                  </a:ext>
                </a:extLst>
              </a:tr>
              <a:tr h="466072">
                <a:tc>
                  <a:txBody>
                    <a:bodyPr/>
                    <a:lstStyle/>
                    <a:p>
                      <a:pPr>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11.20</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Closing remarks </a:t>
                      </a:r>
                      <a:endParaRPr lang="en-GB" sz="80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dirty="0">
                        <a:effectLst/>
                        <a:latin typeface="Helvetica Neue"/>
                        <a:ea typeface="MS Mincho" panose="02020609040205080304" pitchFamily="49" charset="-128"/>
                        <a:cs typeface="Times New Roman" panose="02020603050405020304" pitchFamily="18" charset="0"/>
                      </a:endParaRPr>
                    </a:p>
                    <a:p>
                      <a:pPr>
                        <a:spcAft>
                          <a:spcPts val="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Nicholas Thomas, ICTM Manager</a:t>
                      </a:r>
                      <a:endParaRPr lang="en-GB" sz="800" dirty="0">
                        <a:effectLst/>
                        <a:latin typeface="Helvetica Neue"/>
                        <a:ea typeface="MS Mincho" panose="02020609040205080304" pitchFamily="49" charset="-128"/>
                        <a:cs typeface="Times New Roman" panose="02020603050405020304" pitchFamily="18" charset="0"/>
                      </a:endParaRPr>
                    </a:p>
                    <a:p>
                      <a:pPr>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dirty="0">
                        <a:effectLst/>
                        <a:latin typeface="Helvetica Neue"/>
                        <a:ea typeface="MS Mincho" panose="02020609040205080304" pitchFamily="49" charset="-128"/>
                        <a:cs typeface="Times New Roman" panose="02020603050405020304" pitchFamily="18" charset="0"/>
                      </a:endParaRPr>
                    </a:p>
                  </a:txBody>
                  <a:tcPr marL="47680" marR="4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5848652"/>
                  </a:ext>
                </a:extLst>
              </a:tr>
            </a:tbl>
          </a:graphicData>
        </a:graphic>
      </p:graphicFrame>
    </p:spTree>
    <p:extLst>
      <p:ext uri="{BB962C8B-B14F-4D97-AF65-F5344CB8AC3E}">
        <p14:creationId xmlns:p14="http://schemas.microsoft.com/office/powerpoint/2010/main" val="1891953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6" y="158682"/>
            <a:ext cx="7273178" cy="346249"/>
          </a:xfrm>
          <a:prstGeom prst="rect">
            <a:avLst/>
          </a:prstGeom>
        </p:spPr>
        <p:txBody>
          <a:bodyPr wrap="square" lIns="68579" tIns="34289" rIns="68579" bIns="34289">
            <a:spAutoFit/>
          </a:bodyPr>
          <a:lstStyle/>
          <a:p>
            <a:pPr defTabSz="685783"/>
            <a:r>
              <a:rPr lang="en-GB" b="1" dirty="0">
                <a:solidFill>
                  <a:prstClr val="white"/>
                </a:solidFill>
              </a:rPr>
              <a:t>MyHR Workflow (</a:t>
            </a:r>
            <a:r>
              <a:rPr lang="en-GB" b="1" dirty="0" err="1">
                <a:solidFill>
                  <a:prstClr val="white"/>
                </a:solidFill>
              </a:rPr>
              <a:t>SiP</a:t>
            </a:r>
            <a:r>
              <a:rPr lang="en-GB" b="1" dirty="0">
                <a:solidFill>
                  <a:prstClr val="white"/>
                </a:solidFill>
              </a:rPr>
              <a:t> replacement) – What’s Included</a:t>
            </a:r>
          </a:p>
        </p:txBody>
      </p:sp>
      <p:graphicFrame>
        <p:nvGraphicFramePr>
          <p:cNvPr id="13" name="Content Placeholder 12"/>
          <p:cNvGraphicFramePr>
            <a:graphicFrameLocks noGrp="1"/>
          </p:cNvGraphicFramePr>
          <p:nvPr>
            <p:ph idx="1"/>
            <p:extLst/>
          </p:nvPr>
        </p:nvGraphicFramePr>
        <p:xfrm>
          <a:off x="600076" y="1029892"/>
          <a:ext cx="7324725" cy="3770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478705" y="2433252"/>
            <a:ext cx="188991" cy="288539"/>
          </a:xfrm>
          <a:prstGeom prst="rect">
            <a:avLst/>
          </a:prstGeom>
        </p:spPr>
        <p:txBody>
          <a:bodyPr wrap="none" lIns="68579" tIns="34289" rIns="68579" bIns="34289">
            <a:spAutoFit/>
          </a:bodyPr>
          <a:lstStyle/>
          <a:p>
            <a:pPr defTabSz="685783"/>
            <a:r>
              <a:rPr lang="en-GB" sz="1400" dirty="0">
                <a:solidFill>
                  <a:prstClr val="black"/>
                </a:solidFill>
              </a:rPr>
              <a:t> </a:t>
            </a:r>
          </a:p>
        </p:txBody>
      </p:sp>
      <p:sp>
        <p:nvSpPr>
          <p:cNvPr id="3" name="Rectangle 2"/>
          <p:cNvSpPr/>
          <p:nvPr/>
        </p:nvSpPr>
        <p:spPr>
          <a:xfrm>
            <a:off x="4478705" y="2433252"/>
            <a:ext cx="188991" cy="288539"/>
          </a:xfrm>
          <a:prstGeom prst="rect">
            <a:avLst/>
          </a:prstGeom>
        </p:spPr>
        <p:txBody>
          <a:bodyPr wrap="none" lIns="68579" tIns="34289" rIns="68579" bIns="34289">
            <a:spAutoFit/>
          </a:bodyPr>
          <a:lstStyle/>
          <a:p>
            <a:pPr defTabSz="685783"/>
            <a:r>
              <a:rPr lang="en-GB" sz="1400" dirty="0">
                <a:solidFill>
                  <a:prstClr val="black"/>
                </a:solidFill>
              </a:rPr>
              <a:t> </a:t>
            </a:r>
          </a:p>
        </p:txBody>
      </p:sp>
    </p:spTree>
    <p:extLst>
      <p:ext uri="{BB962C8B-B14F-4D97-AF65-F5344CB8AC3E}">
        <p14:creationId xmlns:p14="http://schemas.microsoft.com/office/powerpoint/2010/main" val="224520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2" y="838200"/>
            <a:ext cx="1012031"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dirty="0">
              <a:solidFill>
                <a:prstClr val="white"/>
              </a:solidFill>
            </a:endParaRPr>
          </a:p>
        </p:txBody>
      </p:sp>
      <p:sp>
        <p:nvSpPr>
          <p:cNvPr id="6" name="TextBox 5"/>
          <p:cNvSpPr txBox="1"/>
          <p:nvPr/>
        </p:nvSpPr>
        <p:spPr>
          <a:xfrm>
            <a:off x="460208" y="955288"/>
            <a:ext cx="5982671" cy="2225040"/>
          </a:xfrm>
          <a:prstGeom prst="rect">
            <a:avLst/>
          </a:prstGeom>
        </p:spPr>
        <p:txBody>
          <a:bodyPr vert="horz" wrap="square" lIns="68579" tIns="34289" rIns="68579" bIns="34289" rtlCol="0">
            <a:noAutofit/>
          </a:bodyPr>
          <a:lstStyle/>
          <a:p>
            <a:pPr defTabSz="685783"/>
            <a:r>
              <a:rPr lang="en-GB" sz="3000" b="1" dirty="0">
                <a:solidFill>
                  <a:prstClr val="black"/>
                </a:solidFill>
                <a:latin typeface="Calibri" panose="020F0502020204030204" pitchFamily="34" charset="0"/>
              </a:rPr>
              <a:t>Any Questions?</a:t>
            </a:r>
            <a:endParaRPr lang="en-GB" sz="3000" b="1" dirty="0">
              <a:solidFill>
                <a:prstClr val="black"/>
              </a:solidFill>
              <a:latin typeface="Calibri" panose="020F0502020204030204" pitchFamily="34" charset="0"/>
              <a:cs typeface="Calibri" panose="020F0502020204030204" pitchFamily="34" charset="0"/>
            </a:endParaRPr>
          </a:p>
          <a:p>
            <a:pPr defTabSz="685783"/>
            <a:endParaRPr lang="en-GB" sz="3000" dirty="0">
              <a:solidFill>
                <a:prstClr val="black"/>
              </a:solidFill>
              <a:latin typeface="Calibri" panose="020F0502020204030204" pitchFamily="34" charset="0"/>
              <a:cs typeface="Calibri" panose="020F0502020204030204" pitchFamily="34" charset="0"/>
            </a:endParaRPr>
          </a:p>
          <a:p>
            <a:pPr defTabSz="685783"/>
            <a:r>
              <a:rPr lang="en-GB" sz="3000" dirty="0">
                <a:solidFill>
                  <a:prstClr val="black"/>
                </a:solidFill>
                <a:latin typeface="Calibri" panose="020F0502020204030204" pitchFamily="34" charset="0"/>
                <a:cs typeface="Calibri" panose="020F0502020204030204" pitchFamily="34" charset="0"/>
              </a:rPr>
              <a:t>If you have any questions about the MyHR project please email us at </a:t>
            </a:r>
            <a:r>
              <a:rPr lang="en-GB" sz="3000" dirty="0">
                <a:solidFill>
                  <a:prstClr val="black"/>
                </a:solidFill>
                <a:latin typeface="Calibri" panose="020F0502020204030204" pitchFamily="34" charset="0"/>
                <a:hlinkClick r:id="rId3"/>
              </a:rPr>
              <a:t>MyHR@ucl.ac.uk</a:t>
            </a:r>
            <a:endParaRPr lang="en-GB" sz="3000" dirty="0">
              <a:solidFill>
                <a:prstClr val="black"/>
              </a:solidFill>
              <a:latin typeface="Calibri" panose="020F0502020204030204" pitchFamily="34" charset="0"/>
            </a:endParaRPr>
          </a:p>
          <a:p>
            <a:pPr defTabSz="685783"/>
            <a:r>
              <a:rPr lang="en-GB" sz="3000" dirty="0">
                <a:solidFill>
                  <a:prstClr val="black"/>
                </a:solidFill>
                <a:latin typeface="Calibri" panose="020F0502020204030204" pitchFamily="34" charset="0"/>
              </a:rPr>
              <a:t/>
            </a:r>
            <a:br>
              <a:rPr lang="en-GB" sz="3000" dirty="0">
                <a:solidFill>
                  <a:prstClr val="black"/>
                </a:solidFill>
                <a:latin typeface="Calibri" panose="020F0502020204030204" pitchFamily="34" charset="0"/>
              </a:rPr>
            </a:br>
            <a:r>
              <a:rPr lang="en-GB" sz="3000" dirty="0">
                <a:solidFill>
                  <a:prstClr val="black"/>
                </a:solidFill>
                <a:latin typeface="Calibri" panose="020F0502020204030204" pitchFamily="34" charset="0"/>
              </a:rPr>
              <a:t>You can also find more information at the </a:t>
            </a:r>
            <a:r>
              <a:rPr lang="en-GB" sz="3000" dirty="0">
                <a:solidFill>
                  <a:prstClr val="black"/>
                </a:solidFill>
                <a:latin typeface="Calibri" panose="020F0502020204030204" pitchFamily="34" charset="0"/>
                <a:hlinkClick r:id="rId4"/>
              </a:rPr>
              <a:t>MyHR website</a:t>
            </a:r>
            <a:endParaRPr lang="en-GB" sz="3000" dirty="0">
              <a:solidFill>
                <a:prstClr val="black"/>
              </a:solidFill>
              <a:latin typeface="Calibri" panose="020F0502020204030204" pitchFamily="34" charset="0"/>
              <a:cs typeface="Calibri" panose="020F0502020204030204" pitchFamily="34" charset="0"/>
            </a:endParaRPr>
          </a:p>
          <a:p>
            <a:pPr algn="ctr" defTabSz="685783">
              <a:lnSpc>
                <a:spcPct val="150000"/>
              </a:lnSpc>
            </a:pPr>
            <a:endParaRPr lang="en-GB" sz="3000" dirty="0">
              <a:solidFill>
                <a:srgbClr val="E7E6E6">
                  <a:lumMod val="50000"/>
                </a:srgbClr>
              </a:solidFill>
              <a:latin typeface="Calibri" panose="020F0502020204030204" pitchFamily="34" charset="0"/>
            </a:endParaRPr>
          </a:p>
          <a:p>
            <a:pPr algn="ctr" defTabSz="685783">
              <a:lnSpc>
                <a:spcPct val="150000"/>
              </a:lnSpc>
            </a:pPr>
            <a:endParaRPr lang="en-GB" sz="3000" dirty="0">
              <a:solidFill>
                <a:srgbClr val="E7E6E6">
                  <a:lumMod val="50000"/>
                </a:srgbClr>
              </a:solidFill>
              <a:latin typeface="Calibri" panose="020F0502020204030204" pitchFamily="34" charset="0"/>
            </a:endParaRPr>
          </a:p>
          <a:p>
            <a:pPr algn="ctr" defTabSz="685783">
              <a:lnSpc>
                <a:spcPct val="150000"/>
              </a:lnSpc>
            </a:pPr>
            <a:r>
              <a:rPr lang="en-GB" sz="3000" dirty="0">
                <a:solidFill>
                  <a:srgbClr val="E7E6E6">
                    <a:lumMod val="50000"/>
                  </a:srgbClr>
                </a:solidFill>
                <a:latin typeface="Calibri" panose="020F0502020204030204" pitchFamily="34" charset="0"/>
              </a:rPr>
              <a:t/>
            </a:r>
            <a:br>
              <a:rPr lang="en-GB" sz="3000" dirty="0">
                <a:solidFill>
                  <a:srgbClr val="E7E6E6">
                    <a:lumMod val="50000"/>
                  </a:srgbClr>
                </a:solidFill>
                <a:latin typeface="Calibri" panose="020F0502020204030204" pitchFamily="34" charset="0"/>
              </a:rPr>
            </a:br>
            <a:endParaRPr lang="en-GB" sz="3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083303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305742" y="4564944"/>
            <a:ext cx="2756116" cy="29104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chor="b" anchorCtr="0">
            <a:noAutofit/>
          </a:bodyPr>
          <a:lstStyle/>
          <a:p>
            <a:pPr>
              <a:defRPr/>
            </a:pPr>
            <a:r>
              <a:rPr lang="en-GB" baseline="-25000" dirty="0">
                <a:solidFill>
                  <a:prstClr val="black"/>
                </a:solidFill>
                <a:latin typeface="Arial" charset="0"/>
                <a:ea typeface="Arial" charset="0"/>
                <a:cs typeface="Arial" charset="0"/>
              </a:rPr>
              <a:t>10 Dec 2018</a:t>
            </a:r>
            <a:endParaRPr lang="en-GB" baseline="-25000" dirty="0">
              <a:solidFill>
                <a:prstClr val="black"/>
              </a:solidFill>
              <a:latin typeface="Arial" charset="0"/>
              <a:ea typeface="Arial" charset="0"/>
              <a:cs typeface="Arial" charset="0"/>
            </a:endParaRPr>
          </a:p>
        </p:txBody>
      </p:sp>
      <p:grpSp>
        <p:nvGrpSpPr>
          <p:cNvPr id="5" name="Group 4"/>
          <p:cNvGrpSpPr/>
          <p:nvPr/>
        </p:nvGrpSpPr>
        <p:grpSpPr>
          <a:xfrm>
            <a:off x="0" y="1"/>
            <a:ext cx="9144000" cy="1235075"/>
            <a:chOff x="0" y="-66259"/>
            <a:chExt cx="9144000" cy="1235075"/>
          </a:xfrm>
        </p:grpSpPr>
        <p:sp>
          <p:nvSpPr>
            <p:cNvPr id="3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pPr>
                <a:defRPr/>
              </a:pPr>
              <a:endParaRPr lang="en-GB" dirty="0">
                <a:solidFill>
                  <a:prstClr val="black"/>
                </a:solidFill>
                <a:latin typeface="Calibri"/>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9" name="TextBox 8"/>
          <p:cNvSpPr txBox="1"/>
          <p:nvPr/>
        </p:nvSpPr>
        <p:spPr>
          <a:xfrm>
            <a:off x="294124" y="253355"/>
            <a:ext cx="3786374" cy="173124"/>
          </a:xfrm>
          <a:prstGeom prst="rect">
            <a:avLst/>
          </a:prstGeom>
          <a:noFill/>
        </p:spPr>
        <p:txBody>
          <a:bodyPr wrap="none" lIns="0" tIns="0" rIns="0" bIns="0" rtlCol="0" anchor="t" anchorCtr="0">
            <a:spAutoFit/>
          </a:bodyPr>
          <a:lstStyle/>
          <a:p>
            <a:pPr>
              <a:defRPr/>
            </a:pPr>
            <a:r>
              <a:rPr lang="en-US" sz="1100" b="1" dirty="0">
                <a:solidFill>
                  <a:prstClr val="white"/>
                </a:solidFill>
                <a:latin typeface="Arial"/>
                <a:cs typeface="Arial"/>
              </a:rPr>
              <a:t>INSTITUTE OF CLINICAL TRIALS AND METHODOLOGY</a:t>
            </a:r>
            <a:endParaRPr lang="en-US" sz="1100" b="1" dirty="0">
              <a:solidFill>
                <a:prstClr val="white"/>
              </a:solidFill>
              <a:latin typeface="Arial"/>
              <a:cs typeface="Arial"/>
            </a:endParaRPr>
          </a:p>
        </p:txBody>
      </p:sp>
      <p:sp>
        <p:nvSpPr>
          <p:cNvPr id="8" name="Rectangle 12"/>
          <p:cNvSpPr>
            <a:spLocks noChangeArrowheads="1"/>
          </p:cNvSpPr>
          <p:nvPr/>
        </p:nvSpPr>
        <p:spPr bwMode="auto">
          <a:xfrm>
            <a:off x="178152" y="3348792"/>
            <a:ext cx="4812268" cy="123237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oAutofit/>
          </a:bodyPr>
          <a:lstStyle/>
          <a:p>
            <a:r>
              <a:rPr lang="en-GB" sz="4000" baseline="30000" dirty="0">
                <a:solidFill>
                  <a:srgbClr val="0097A9"/>
                </a:solidFill>
                <a:latin typeface="Arial" charset="0"/>
                <a:ea typeface="Arial" charset="0"/>
                <a:cs typeface="Arial" charset="0"/>
              </a:rPr>
              <a:t>HR update - appraisals</a:t>
            </a:r>
          </a:p>
          <a:p>
            <a:r>
              <a:rPr lang="en-GB" sz="3600" baseline="30000" dirty="0">
                <a:latin typeface="Arial" charset="0"/>
                <a:ea typeface="Arial" charset="0"/>
                <a:cs typeface="Arial" charset="0"/>
              </a:rPr>
              <a:t>Carole Booth</a:t>
            </a:r>
            <a:r>
              <a:rPr lang="en-GB" sz="3600" dirty="0">
                <a:latin typeface="Arial" charset="0"/>
                <a:ea typeface="Arial" charset="0"/>
                <a:cs typeface="Arial" charset="0"/>
              </a:rPr>
              <a:t> </a:t>
            </a:r>
            <a:endParaRPr lang="en-GB" sz="3600" baseline="30000" dirty="0">
              <a:latin typeface="Arial" charset="0"/>
              <a:ea typeface="Arial" charset="0"/>
              <a:cs typeface="Arial" charset="0"/>
            </a:endParaRPr>
          </a:p>
          <a:p>
            <a:r>
              <a:rPr lang="en-GB" sz="3600" baseline="30000" dirty="0">
                <a:latin typeface="Arial" charset="0"/>
                <a:ea typeface="Arial" charset="0"/>
                <a:cs typeface="Arial" charset="0"/>
              </a:rPr>
              <a:t>HR Manager</a:t>
            </a:r>
            <a:endParaRPr lang="en-GB" sz="3600" baseline="30000" dirty="0">
              <a:latin typeface="Arial" charset="0"/>
              <a:ea typeface="Arial" charset="0"/>
              <a:cs typeface="Arial" charset="0"/>
            </a:endParaRPr>
          </a:p>
        </p:txBody>
      </p:sp>
    </p:spTree>
    <p:extLst>
      <p:ext uri="{BB962C8B-B14F-4D97-AF65-F5344CB8AC3E}">
        <p14:creationId xmlns:p14="http://schemas.microsoft.com/office/powerpoint/2010/main" val="1984671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91" y="513575"/>
            <a:ext cx="8489950" cy="972741"/>
          </a:xfrm>
        </p:spPr>
        <p:txBody>
          <a:bodyPr>
            <a:normAutofit fontScale="90000"/>
          </a:bodyPr>
          <a:lstStyle/>
          <a:p>
            <a:r>
              <a:rPr lang="en-GB" dirty="0" smtClean="0"/>
              <a:t/>
            </a:r>
            <a:br>
              <a:rPr lang="en-GB" dirty="0" smtClean="0"/>
            </a:br>
            <a:r>
              <a:rPr lang="en-GB" sz="1800" b="1" dirty="0"/>
              <a:t>End of Year – Key Dates</a:t>
            </a:r>
            <a:r>
              <a:rPr lang="en-GB" dirty="0" smtClean="0"/>
              <a:t/>
            </a:r>
            <a:br>
              <a:rPr lang="en-GB" dirty="0" smtClean="0"/>
            </a:br>
            <a:endParaRPr lang="en-GB" dirty="0"/>
          </a:p>
        </p:txBody>
      </p:sp>
      <p:sp>
        <p:nvSpPr>
          <p:cNvPr id="4" name="Title 1"/>
          <p:cNvSpPr txBox="1">
            <a:spLocks/>
          </p:cNvSpPr>
          <p:nvPr/>
        </p:nvSpPr>
        <p:spPr bwMode="auto">
          <a:xfrm>
            <a:off x="319791" y="3526802"/>
            <a:ext cx="8489950"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r>
              <a:rPr lang="en-GB" kern="0" dirty="0" smtClean="0"/>
              <a:t/>
            </a:r>
            <a:br>
              <a:rPr lang="en-GB" kern="0" dirty="0" smtClean="0"/>
            </a:br>
            <a:endParaRPr lang="en-GB" kern="0" dirty="0"/>
          </a:p>
        </p:txBody>
      </p:sp>
      <p:sp>
        <p:nvSpPr>
          <p:cNvPr id="3" name="TextBox 2"/>
          <p:cNvSpPr txBox="1"/>
          <p:nvPr/>
        </p:nvSpPr>
        <p:spPr>
          <a:xfrm>
            <a:off x="319791" y="1156922"/>
            <a:ext cx="7920880" cy="2477601"/>
          </a:xfrm>
          <a:prstGeom prst="rect">
            <a:avLst/>
          </a:prstGeom>
          <a:noFill/>
        </p:spPr>
        <p:txBody>
          <a:bodyPr wrap="square" lIns="91438" tIns="45719" rIns="91438" bIns="45719" rtlCol="0">
            <a:spAutoFit/>
          </a:bodyPr>
          <a:lstStyle/>
          <a:p>
            <a:r>
              <a:rPr lang="en-GB" sz="1400" b="1" kern="0" dirty="0">
                <a:solidFill>
                  <a:schemeClr val="tx2">
                    <a:lumMod val="60000"/>
                    <a:lumOff val="40000"/>
                  </a:schemeClr>
                </a:solidFill>
              </a:rPr>
              <a:t>Appraisals </a:t>
            </a:r>
            <a:r>
              <a:rPr lang="en-GB" sz="1400" b="1" kern="0" dirty="0">
                <a:solidFill>
                  <a:schemeClr val="tx2">
                    <a:lumMod val="60000"/>
                    <a:lumOff val="40000"/>
                  </a:schemeClr>
                </a:solidFill>
              </a:rPr>
              <a:t>2018/9:</a:t>
            </a:r>
            <a:endParaRPr lang="en-GB" sz="1400" b="1" kern="0" dirty="0">
              <a:solidFill>
                <a:schemeClr val="tx2">
                  <a:lumMod val="60000"/>
                  <a:lumOff val="40000"/>
                </a:schemeClr>
              </a:solidFill>
            </a:endParaRPr>
          </a:p>
          <a:p>
            <a:endParaRPr lang="en-GB" sz="1400" dirty="0"/>
          </a:p>
          <a:p>
            <a:pPr marL="285743" indent="-285743">
              <a:buFont typeface="Wingdings" panose="05000000000000000000" pitchFamily="2" charset="2"/>
              <a:buChar char="Ø"/>
            </a:pPr>
            <a:r>
              <a:rPr lang="en-GB" sz="1300" dirty="0"/>
              <a:t>Appraisal completion </a:t>
            </a:r>
            <a:r>
              <a:rPr lang="en-GB" sz="1300" b="1" dirty="0"/>
              <a:t>by 31 March 2019</a:t>
            </a:r>
          </a:p>
          <a:p>
            <a:pPr marL="285743" indent="-285743">
              <a:buFont typeface="Wingdings" panose="05000000000000000000" pitchFamily="2" charset="2"/>
              <a:buChar char="Ø"/>
            </a:pPr>
            <a:r>
              <a:rPr lang="en-GB" sz="1300" dirty="0"/>
              <a:t>Objectives in place </a:t>
            </a:r>
            <a:r>
              <a:rPr lang="en-GB" sz="1300" b="1" dirty="0"/>
              <a:t>by 31 March 2019</a:t>
            </a:r>
          </a:p>
          <a:p>
            <a:r>
              <a:rPr lang="en-GB" sz="1300" dirty="0"/>
              <a:t>Support available: </a:t>
            </a:r>
          </a:p>
          <a:p>
            <a:pPr marL="285743" indent="-285743">
              <a:buFont typeface="Arial" panose="020B0604020202020204" pitchFamily="34" charset="0"/>
              <a:buChar char="•"/>
            </a:pPr>
            <a:r>
              <a:rPr lang="en-GB" sz="1300" dirty="0"/>
              <a:t>Briefing sessions on appraisal process (19 Dec for people managers; 23 Jan for individuals)</a:t>
            </a:r>
          </a:p>
          <a:p>
            <a:pPr marL="285743" indent="-285743">
              <a:buFont typeface="Arial" panose="020B0604020202020204" pitchFamily="34" charset="0"/>
              <a:buChar char="•"/>
            </a:pPr>
            <a:r>
              <a:rPr lang="en-GB" sz="1300" dirty="0"/>
              <a:t>Briefing sessions on managing challenging conversations – for people managers (30 Jan and 13 Feb)</a:t>
            </a:r>
          </a:p>
          <a:p>
            <a:pPr marL="285743" indent="-285743">
              <a:buFont typeface="Arial" panose="020B0604020202020204" pitchFamily="34" charset="0"/>
              <a:buChar char="•"/>
            </a:pPr>
            <a:r>
              <a:rPr lang="en-GB" sz="1300" dirty="0"/>
              <a:t>ECN sponsored drop in session to support completion of documents (7 Feb)</a:t>
            </a:r>
          </a:p>
          <a:p>
            <a:pPr marL="285743" indent="-285743">
              <a:buFont typeface="Arial" panose="020B0604020202020204" pitchFamily="34" charset="0"/>
              <a:buChar char="•"/>
            </a:pPr>
            <a:r>
              <a:rPr lang="en-GB" sz="1300" dirty="0"/>
              <a:t>Appraisal </a:t>
            </a:r>
            <a:r>
              <a:rPr lang="en-GB" sz="1300" dirty="0"/>
              <a:t>Toolkit,  </a:t>
            </a:r>
            <a:r>
              <a:rPr lang="en-GB" sz="1300" dirty="0"/>
              <a:t>Career Development Toolkit </a:t>
            </a:r>
            <a:r>
              <a:rPr lang="en-GB" sz="1300" dirty="0"/>
              <a:t>and documents</a:t>
            </a:r>
          </a:p>
          <a:p>
            <a:r>
              <a:rPr lang="en-GB" sz="800" dirty="0">
                <a:hlinkClick r:id="rId2"/>
              </a:rPr>
              <a:t>https</a:t>
            </a:r>
            <a:r>
              <a:rPr lang="en-GB" sz="800" dirty="0">
                <a:hlinkClick r:id="rId2"/>
              </a:rPr>
              <a:t>://</a:t>
            </a:r>
            <a:r>
              <a:rPr lang="en-GB" sz="800" dirty="0">
                <a:hlinkClick r:id="rId2"/>
              </a:rPr>
              <a:t>www.ucl.ac.uk/clinical-trials-and-methodology/intranet/hr/appraisals-development-promotion</a:t>
            </a:r>
            <a:endParaRPr lang="en-GB" sz="800" dirty="0"/>
          </a:p>
          <a:p>
            <a:pPr marL="285743" indent="-285743">
              <a:buFont typeface="Arial" panose="020B0604020202020204" pitchFamily="34" charset="0"/>
              <a:buChar char="•"/>
            </a:pPr>
            <a:endParaRPr lang="en-GB" sz="1400" dirty="0"/>
          </a:p>
          <a:p>
            <a:pPr marL="285743" indent="-285743">
              <a:buFont typeface="Arial" panose="020B0604020202020204" pitchFamily="34" charset="0"/>
              <a:buChar char="•"/>
            </a:pPr>
            <a:endParaRPr lang="en-GB" sz="1400" dirty="0"/>
          </a:p>
        </p:txBody>
      </p:sp>
      <p:sp>
        <p:nvSpPr>
          <p:cNvPr id="7" name="TextBox 6"/>
          <p:cNvSpPr txBox="1"/>
          <p:nvPr/>
        </p:nvSpPr>
        <p:spPr>
          <a:xfrm>
            <a:off x="319791" y="3359405"/>
            <a:ext cx="7920880" cy="1877437"/>
          </a:xfrm>
          <a:prstGeom prst="rect">
            <a:avLst/>
          </a:prstGeom>
          <a:noFill/>
        </p:spPr>
        <p:txBody>
          <a:bodyPr wrap="square" lIns="91438" tIns="45719" rIns="91438" bIns="45719" rtlCol="0">
            <a:spAutoFit/>
          </a:bodyPr>
          <a:lstStyle/>
          <a:p>
            <a:r>
              <a:rPr lang="en-GB" sz="1400" b="1" kern="0" dirty="0">
                <a:solidFill>
                  <a:schemeClr val="tx2">
                    <a:lumMod val="60000"/>
                    <a:lumOff val="40000"/>
                  </a:schemeClr>
                </a:solidFill>
              </a:rPr>
              <a:t>Academic/Research Promotion (to UCL Grades 7 &amp; 8):</a:t>
            </a:r>
            <a:endParaRPr lang="en-GB" sz="1400" b="1" kern="0" dirty="0">
              <a:solidFill>
                <a:schemeClr val="tx2">
                  <a:lumMod val="60000"/>
                  <a:lumOff val="40000"/>
                </a:schemeClr>
              </a:solidFill>
            </a:endParaRPr>
          </a:p>
          <a:p>
            <a:endParaRPr lang="en-GB" sz="1400" dirty="0"/>
          </a:p>
          <a:p>
            <a:pPr marL="285743" indent="-285743">
              <a:buFont typeface="Wingdings" panose="05000000000000000000" pitchFamily="2" charset="2"/>
              <a:buChar char="Ø"/>
            </a:pPr>
            <a:r>
              <a:rPr lang="en-GB" sz="1300" dirty="0"/>
              <a:t>Applications in to </a:t>
            </a:r>
            <a:r>
              <a:rPr lang="en-GB" sz="1300" dirty="0">
                <a:hlinkClick r:id="rId3"/>
              </a:rPr>
              <a:t>ictm.hr@ucl.ac.uk</a:t>
            </a:r>
            <a:r>
              <a:rPr lang="en-GB" sz="1300" dirty="0"/>
              <a:t> </a:t>
            </a:r>
            <a:r>
              <a:rPr lang="en-GB" sz="1300" b="1" dirty="0"/>
              <a:t>by 8 Feb 2019</a:t>
            </a:r>
          </a:p>
          <a:p>
            <a:pPr marL="285743" indent="-285743">
              <a:buFont typeface="Wingdings" panose="05000000000000000000" pitchFamily="2" charset="2"/>
              <a:buChar char="Ø"/>
            </a:pPr>
            <a:r>
              <a:rPr lang="en-GB" sz="1300" dirty="0"/>
              <a:t>ICTM Committee on </a:t>
            </a:r>
            <a:r>
              <a:rPr lang="en-GB" sz="1300" b="1" dirty="0"/>
              <a:t>25 Feb 2019</a:t>
            </a:r>
          </a:p>
          <a:p>
            <a:pPr marL="285743" indent="-285743">
              <a:buFont typeface="Wingdings" panose="05000000000000000000" pitchFamily="2" charset="2"/>
              <a:buChar char="Ø"/>
            </a:pPr>
            <a:r>
              <a:rPr lang="en-GB" sz="1300" dirty="0"/>
              <a:t>Faculty Committee in </a:t>
            </a:r>
            <a:r>
              <a:rPr lang="en-GB" sz="1300" b="1" dirty="0"/>
              <a:t>April 2019  </a:t>
            </a:r>
          </a:p>
          <a:p>
            <a:r>
              <a:rPr lang="en-GB" sz="1300" dirty="0"/>
              <a:t>Support available: </a:t>
            </a:r>
          </a:p>
          <a:p>
            <a:r>
              <a:rPr lang="en-GB" sz="800" dirty="0">
                <a:hlinkClick r:id="rId4"/>
              </a:rPr>
              <a:t>https</a:t>
            </a:r>
            <a:r>
              <a:rPr lang="en-GB" sz="800" dirty="0">
                <a:hlinkClick r:id="rId4"/>
              </a:rPr>
              <a:t>://</a:t>
            </a:r>
            <a:r>
              <a:rPr lang="en-GB" sz="800" dirty="0">
                <a:hlinkClick r:id="rId4"/>
              </a:rPr>
              <a:t>www.ucl.ac.uk/human-resources/policies-advice/academic-careers-framework-and-promotions-processes/academic-promotions-guidance#process-7-8</a:t>
            </a:r>
            <a:endParaRPr lang="en-GB" sz="800" dirty="0"/>
          </a:p>
          <a:p>
            <a:pPr marL="285743" indent="-285743">
              <a:buFont typeface="Arial" panose="020B0604020202020204" pitchFamily="34" charset="0"/>
              <a:buChar char="•"/>
            </a:pPr>
            <a:endParaRPr lang="en-GB" sz="1400" dirty="0"/>
          </a:p>
          <a:p>
            <a:pPr marL="285743" indent="-285743">
              <a:buFont typeface="Arial" panose="020B0604020202020204" pitchFamily="34" charset="0"/>
              <a:buChar char="•"/>
            </a:pPr>
            <a:endParaRPr lang="en-GB" sz="1400" dirty="0"/>
          </a:p>
        </p:txBody>
      </p:sp>
    </p:spTree>
    <p:extLst>
      <p:ext uri="{BB962C8B-B14F-4D97-AF65-F5344CB8AC3E}">
        <p14:creationId xmlns:p14="http://schemas.microsoft.com/office/powerpoint/2010/main" val="3743872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The </a:t>
            </a:r>
            <a:r>
              <a:rPr lang="en-GB" dirty="0" err="1" smtClean="0"/>
              <a:t>HIPvac</a:t>
            </a:r>
            <a:r>
              <a:rPr lang="en-GB" dirty="0" smtClean="0"/>
              <a:t> trial – Results</a:t>
            </a:r>
            <a:br>
              <a:rPr lang="en-GB" dirty="0" smtClean="0"/>
            </a:br>
            <a:r>
              <a:rPr lang="en-GB" sz="2700" dirty="0"/>
              <a:t>10</a:t>
            </a:r>
            <a:r>
              <a:rPr lang="en-GB" sz="2700" baseline="30000" dirty="0"/>
              <a:t>th</a:t>
            </a:r>
            <a:r>
              <a:rPr lang="en-GB" sz="2700" dirty="0"/>
              <a:t> December 2018</a:t>
            </a:r>
            <a:endParaRPr lang="en-GB" sz="2700" dirty="0"/>
          </a:p>
        </p:txBody>
      </p:sp>
      <p:sp>
        <p:nvSpPr>
          <p:cNvPr id="3" name="Subtitle 2"/>
          <p:cNvSpPr>
            <a:spLocks noGrp="1"/>
          </p:cNvSpPr>
          <p:nvPr>
            <p:ph type="subTitle" idx="1"/>
          </p:nvPr>
        </p:nvSpPr>
        <p:spPr>
          <a:xfrm>
            <a:off x="1371600" y="3305268"/>
            <a:ext cx="6400800" cy="1314450"/>
          </a:xfrm>
        </p:spPr>
        <p:txBody>
          <a:bodyPr>
            <a:normAutofit fontScale="85000" lnSpcReduction="20000"/>
          </a:bodyPr>
          <a:lstStyle/>
          <a:p>
            <a:r>
              <a:rPr lang="en-GB" dirty="0" smtClean="0"/>
              <a:t>Kate Bennett </a:t>
            </a:r>
          </a:p>
          <a:p>
            <a:r>
              <a:rPr lang="en-GB" dirty="0" smtClean="0"/>
              <a:t>Statistician</a:t>
            </a:r>
          </a:p>
          <a:p>
            <a:r>
              <a:rPr lang="en-GB" dirty="0" smtClean="0"/>
              <a:t>CCTU</a:t>
            </a:r>
            <a:endParaRPr lang="en-GB" dirty="0"/>
          </a:p>
        </p:txBody>
      </p:sp>
    </p:spTree>
    <p:extLst>
      <p:ext uri="{BB962C8B-B14F-4D97-AF65-F5344CB8AC3E}">
        <p14:creationId xmlns:p14="http://schemas.microsoft.com/office/powerpoint/2010/main" val="3356845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28575"/>
            <a:ext cx="9048750" cy="5086350"/>
          </a:xfrm>
          <a:prstGeom prst="rect">
            <a:avLst/>
          </a:prstGeom>
        </p:spPr>
      </p:pic>
    </p:spTree>
    <p:extLst>
      <p:ext uri="{BB962C8B-B14F-4D97-AF65-F5344CB8AC3E}">
        <p14:creationId xmlns:p14="http://schemas.microsoft.com/office/powerpoint/2010/main" val="2642446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have in common?</a:t>
            </a:r>
            <a:endParaRPr lang="en-GB" dirty="0"/>
          </a:p>
        </p:txBody>
      </p:sp>
      <p:sp>
        <p:nvSpPr>
          <p:cNvPr id="3" name="Text Placeholder 2"/>
          <p:cNvSpPr>
            <a:spLocks noGrp="1"/>
          </p:cNvSpPr>
          <p:nvPr>
            <p:ph type="body" idx="1"/>
          </p:nvPr>
        </p:nvSpPr>
        <p:spPr>
          <a:xfrm>
            <a:off x="457200" y="1391247"/>
            <a:ext cx="4040188" cy="473065"/>
          </a:xfrm>
        </p:spPr>
        <p:txBody>
          <a:bodyPr>
            <a:normAutofit/>
          </a:bodyPr>
          <a:lstStyle/>
          <a:p>
            <a:r>
              <a:rPr lang="en-GB" dirty="0" smtClean="0"/>
              <a:t>Wealth? Status?</a:t>
            </a:r>
            <a:endParaRPr lang="en-GB" dirty="0"/>
          </a:p>
        </p:txBody>
      </p:sp>
      <p:sp>
        <p:nvSpPr>
          <p:cNvPr id="4" name="Content Placeholder 3"/>
          <p:cNvSpPr>
            <a:spLocks noGrp="1"/>
          </p:cNvSpPr>
          <p:nvPr>
            <p:ph sz="half" idx="2"/>
          </p:nvPr>
        </p:nvSpPr>
        <p:spPr/>
        <p:txBody>
          <a:bodyPr>
            <a:normAutofit/>
          </a:bodyPr>
          <a:lstStyle/>
          <a:p>
            <a:r>
              <a:rPr lang="en-GB" sz="3600" dirty="0" err="1"/>
              <a:t>Annus</a:t>
            </a:r>
            <a:r>
              <a:rPr lang="en-GB" sz="3600" dirty="0"/>
              <a:t> </a:t>
            </a:r>
            <a:r>
              <a:rPr lang="en-GB" sz="3600" dirty="0" err="1"/>
              <a:t>horribilis</a:t>
            </a:r>
            <a:endParaRPr lang="en-GB" sz="3600" dirty="0"/>
          </a:p>
          <a:p>
            <a:r>
              <a:rPr lang="en-GB" sz="3600" dirty="0"/>
              <a:t>ER: 1992</a:t>
            </a:r>
            <a:endParaRPr lang="en-GB" sz="3600" dirty="0"/>
          </a:p>
        </p:txBody>
      </p:sp>
      <p:sp>
        <p:nvSpPr>
          <p:cNvPr id="5" name="Text Placeholder 4"/>
          <p:cNvSpPr>
            <a:spLocks noGrp="1"/>
          </p:cNvSpPr>
          <p:nvPr>
            <p:ph type="body" sz="quarter" idx="3"/>
          </p:nvPr>
        </p:nvSpPr>
        <p:spPr>
          <a:xfrm>
            <a:off x="4645027" y="1396883"/>
            <a:ext cx="4041775" cy="467429"/>
          </a:xfrm>
        </p:spPr>
        <p:txBody>
          <a:bodyPr>
            <a:normAutofit/>
          </a:bodyPr>
          <a:lstStyle/>
          <a:p>
            <a:r>
              <a:rPr lang="en-GB" dirty="0" smtClean="0"/>
              <a:t>Taste in hats?</a:t>
            </a:r>
            <a:endParaRPr lang="en-GB" dirty="0"/>
          </a:p>
        </p:txBody>
      </p:sp>
      <p:sp>
        <p:nvSpPr>
          <p:cNvPr id="6" name="Content Placeholder 5"/>
          <p:cNvSpPr>
            <a:spLocks noGrp="1"/>
          </p:cNvSpPr>
          <p:nvPr>
            <p:ph sz="quarter" idx="4"/>
          </p:nvPr>
        </p:nvSpPr>
        <p:spPr/>
        <p:txBody>
          <a:bodyPr>
            <a:normAutofit/>
          </a:bodyPr>
          <a:lstStyle/>
          <a:p>
            <a:r>
              <a:rPr lang="en-GB" sz="3600" dirty="0"/>
              <a:t>Anus </a:t>
            </a:r>
            <a:r>
              <a:rPr lang="en-GB" sz="3600" dirty="0" err="1"/>
              <a:t>horribilis</a:t>
            </a:r>
            <a:endParaRPr lang="en-GB" sz="3600" dirty="0"/>
          </a:p>
          <a:p>
            <a:r>
              <a:rPr lang="en-GB" sz="3600" dirty="0"/>
              <a:t>KB: 2018</a:t>
            </a:r>
            <a:endParaRPr lang="en-GB" sz="3600" dirty="0"/>
          </a:p>
        </p:txBody>
      </p:sp>
    </p:spTree>
    <p:extLst>
      <p:ext uri="{BB962C8B-B14F-4D97-AF65-F5344CB8AC3E}">
        <p14:creationId xmlns:p14="http://schemas.microsoft.com/office/powerpoint/2010/main" val="292187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My </a:t>
            </a:r>
            <a:r>
              <a:rPr lang="en-GB" dirty="0" err="1" smtClean="0"/>
              <a:t>An</a:t>
            </a:r>
            <a:r>
              <a:rPr lang="en-GB" dirty="0" err="1" smtClean="0">
                <a:solidFill>
                  <a:srgbClr val="FF0000"/>
                </a:solidFill>
              </a:rPr>
              <a:t>n</a:t>
            </a:r>
            <a:r>
              <a:rPr lang="en-GB" dirty="0" err="1" smtClean="0"/>
              <a:t>us</a:t>
            </a:r>
            <a:r>
              <a:rPr lang="en-GB" dirty="0" smtClean="0"/>
              <a:t> </a:t>
            </a:r>
            <a:r>
              <a:rPr lang="en-GB" dirty="0" err="1"/>
              <a:t>H</a:t>
            </a:r>
            <a:r>
              <a:rPr lang="en-GB" dirty="0" err="1" smtClean="0"/>
              <a:t>orribilis</a:t>
            </a:r>
            <a:endParaRPr lang="en-GB" dirty="0"/>
          </a:p>
        </p:txBody>
      </p:sp>
      <p:sp>
        <p:nvSpPr>
          <p:cNvPr id="3" name="Subtitle 2"/>
          <p:cNvSpPr>
            <a:spLocks noGrp="1"/>
          </p:cNvSpPr>
          <p:nvPr>
            <p:ph type="subTitle" idx="1"/>
          </p:nvPr>
        </p:nvSpPr>
        <p:spPr/>
        <p:txBody>
          <a:bodyPr/>
          <a:lstStyle/>
          <a:p>
            <a:r>
              <a:rPr lang="en-GB" dirty="0" smtClean="0"/>
              <a:t>Or </a:t>
            </a:r>
          </a:p>
          <a:p>
            <a:r>
              <a:rPr lang="en-GB" dirty="0" smtClean="0"/>
              <a:t> The Final Analysis</a:t>
            </a:r>
            <a:endParaRPr lang="en-GB" dirty="0"/>
          </a:p>
        </p:txBody>
      </p:sp>
    </p:spTree>
    <p:extLst>
      <p:ext uri="{BB962C8B-B14F-4D97-AF65-F5344CB8AC3E}">
        <p14:creationId xmlns:p14="http://schemas.microsoft.com/office/powerpoint/2010/main" val="2238070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Trial</a:t>
            </a:r>
            <a:endParaRPr lang="en-GB" dirty="0"/>
          </a:p>
        </p:txBody>
      </p:sp>
      <p:sp>
        <p:nvSpPr>
          <p:cNvPr id="3" name="Content Placeholder 2"/>
          <p:cNvSpPr>
            <a:spLocks noGrp="1"/>
          </p:cNvSpPr>
          <p:nvPr>
            <p:ph idx="1"/>
          </p:nvPr>
        </p:nvSpPr>
        <p:spPr/>
        <p:txBody>
          <a:bodyPr>
            <a:noAutofit/>
          </a:bodyPr>
          <a:lstStyle/>
          <a:p>
            <a:r>
              <a:rPr lang="en-US" sz="2600" dirty="0"/>
              <a:t>Human papillomavirus infection: a </a:t>
            </a:r>
            <a:r>
              <a:rPr lang="en-US" sz="2600" dirty="0" err="1"/>
              <a:t>randomised</a:t>
            </a:r>
            <a:r>
              <a:rPr lang="en-US" sz="2600" dirty="0"/>
              <a:t> controlled trial of Imiquimod cream (5%) versus Podophyllotoxin cream (0.15%), in combination with </a:t>
            </a:r>
            <a:r>
              <a:rPr lang="en-US" sz="2600" dirty="0" err="1"/>
              <a:t>quadrivalent</a:t>
            </a:r>
            <a:r>
              <a:rPr lang="en-US" sz="2600" dirty="0"/>
              <a:t> human papillomavirus </a:t>
            </a:r>
            <a:r>
              <a:rPr lang="en-US" sz="2600" dirty="0"/>
              <a:t>(qHPV) or </a:t>
            </a:r>
            <a:r>
              <a:rPr lang="en-US" sz="2600" dirty="0"/>
              <a:t>control vaccination in the treatment and prevention of recurrence of </a:t>
            </a:r>
            <a:r>
              <a:rPr lang="en-US" sz="2600" dirty="0" err="1"/>
              <a:t>anogenital</a:t>
            </a:r>
            <a:r>
              <a:rPr lang="en-US" sz="2600" dirty="0"/>
              <a:t> warts </a:t>
            </a:r>
            <a:br>
              <a:rPr lang="en-US" sz="2600" dirty="0"/>
            </a:br>
            <a:r>
              <a:rPr lang="en-US" sz="2600" dirty="0"/>
              <a:t>(</a:t>
            </a:r>
            <a:r>
              <a:rPr lang="en-US" sz="2600" dirty="0" err="1"/>
              <a:t>HIPvac</a:t>
            </a:r>
            <a:r>
              <a:rPr lang="en-US" sz="2600" dirty="0"/>
              <a:t> Trial)</a:t>
            </a:r>
            <a:endParaRPr lang="en-GB" sz="2600" dirty="0"/>
          </a:p>
        </p:txBody>
      </p:sp>
    </p:spTree>
    <p:extLst>
      <p:ext uri="{BB962C8B-B14F-4D97-AF65-F5344CB8AC3E}">
        <p14:creationId xmlns:p14="http://schemas.microsoft.com/office/powerpoint/2010/main" val="982087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388"/>
            <a:ext cx="8229600" cy="659204"/>
          </a:xfrm>
        </p:spPr>
        <p:txBody>
          <a:bodyPr>
            <a:normAutofit fontScale="90000"/>
          </a:bodyPr>
          <a:lstStyle/>
          <a:p>
            <a:r>
              <a:rPr lang="en-GB" dirty="0" smtClean="0"/>
              <a:t>Background</a:t>
            </a:r>
            <a:endParaRPr lang="en-GB" dirty="0"/>
          </a:p>
        </p:txBody>
      </p:sp>
      <p:sp>
        <p:nvSpPr>
          <p:cNvPr id="5" name="Content Placeholder 2"/>
          <p:cNvSpPr txBox="1">
            <a:spLocks noGrp="1"/>
          </p:cNvSpPr>
          <p:nvPr>
            <p:ph idx="1"/>
          </p:nvPr>
        </p:nvSpPr>
        <p:spPr>
          <a:xfrm>
            <a:off x="457200" y="1634361"/>
            <a:ext cx="8229600" cy="3310502"/>
          </a:xfrm>
          <a:prstGeom prst="rect">
            <a:avLst/>
          </a:prstGeom>
        </p:spPr>
        <p:txBody>
          <a:bodyPr vert="horz" lIns="91438" tIns="45719" rIns="91438" bIns="45719"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b="1" kern="1200">
                <a:solidFill>
                  <a:schemeClr val="tx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Arial" charset="0"/>
                <a:ea typeface="Arial" charset="0"/>
                <a:cs typeface="Arial" charset="0"/>
              </a:defRPr>
            </a:lvl2pPr>
            <a:lvl3pPr marL="6858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Arial" charset="0"/>
                <a:ea typeface="Arial" charset="0"/>
                <a:cs typeface="Arial" charset="0"/>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charset="0"/>
                <a:ea typeface="Arial" charset="0"/>
                <a:cs typeface="Arial" charset="0"/>
              </a:defRPr>
            </a:lvl4pPr>
            <a:lvl5pPr marL="13716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Arial" charset="0"/>
                <a:ea typeface="Arial" charset="0"/>
                <a:cs typeface="Arial" charset="0"/>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892" indent="-342892">
              <a:lnSpc>
                <a:spcPct val="100000"/>
              </a:lnSpc>
              <a:spcBef>
                <a:spcPts val="600"/>
              </a:spcBef>
              <a:buFont typeface="Arial" panose="020B0604020202020204" pitchFamily="34" charset="0"/>
              <a:buChar char="•"/>
            </a:pPr>
            <a:r>
              <a:rPr lang="en-US" sz="2000" b="0" dirty="0" err="1"/>
              <a:t>Anogenital</a:t>
            </a:r>
            <a:r>
              <a:rPr lang="en-US" sz="2000" b="0" dirty="0"/>
              <a:t> warts are the second most common sexually transmitted infection diagnosed in sexual health services in the UK. </a:t>
            </a:r>
          </a:p>
          <a:p>
            <a:pPr marL="342892" indent="-342892">
              <a:lnSpc>
                <a:spcPct val="100000"/>
              </a:lnSpc>
              <a:spcBef>
                <a:spcPts val="600"/>
              </a:spcBef>
              <a:buFont typeface="Arial" panose="020B0604020202020204" pitchFamily="34" charset="0"/>
              <a:buChar char="•"/>
            </a:pPr>
            <a:r>
              <a:rPr lang="en-US" sz="2000" b="0" dirty="0"/>
              <a:t>Lack of evidence to guide choice of treatment; two most commonly used are self-administered topical agents, </a:t>
            </a:r>
            <a:r>
              <a:rPr lang="en-US" sz="2000" b="0" dirty="0" err="1"/>
              <a:t>podophyllotoxin</a:t>
            </a:r>
            <a:r>
              <a:rPr lang="en-US" sz="2000" b="0" dirty="0"/>
              <a:t> and </a:t>
            </a:r>
            <a:r>
              <a:rPr lang="en-US" sz="2000" b="0" dirty="0" err="1"/>
              <a:t>imiquimod</a:t>
            </a:r>
            <a:r>
              <a:rPr lang="en-US" sz="2000" b="0" dirty="0"/>
              <a:t>, have not been compared in a large RCT. </a:t>
            </a:r>
          </a:p>
          <a:p>
            <a:pPr marL="342892" indent="-342892">
              <a:lnSpc>
                <a:spcPct val="100000"/>
              </a:lnSpc>
              <a:spcBef>
                <a:spcPts val="600"/>
              </a:spcBef>
              <a:buFont typeface="Arial" panose="020B0604020202020204" pitchFamily="34" charset="0"/>
              <a:buChar char="•"/>
            </a:pPr>
            <a:r>
              <a:rPr lang="en-US" sz="2000" b="0" dirty="0"/>
              <a:t>Recurrence after treatment is common; it has been suggested that </a:t>
            </a:r>
            <a:r>
              <a:rPr lang="en-US" sz="2000" b="0" dirty="0" err="1"/>
              <a:t>imiquimod</a:t>
            </a:r>
            <a:r>
              <a:rPr lang="en-US" sz="2000" b="0" dirty="0"/>
              <a:t> treatment leads to a lower rate of recurrence.</a:t>
            </a:r>
          </a:p>
          <a:p>
            <a:pPr marL="342892" indent="-342892">
              <a:lnSpc>
                <a:spcPct val="100000"/>
              </a:lnSpc>
              <a:spcBef>
                <a:spcPts val="600"/>
              </a:spcBef>
              <a:buFont typeface="Arial" panose="020B0604020202020204" pitchFamily="34" charset="0"/>
              <a:buChar char="•"/>
            </a:pPr>
            <a:r>
              <a:rPr lang="en-US" sz="2000" b="0" dirty="0" err="1"/>
              <a:t>Quadrivalent</a:t>
            </a:r>
            <a:r>
              <a:rPr lang="en-US" sz="2000" b="0" dirty="0"/>
              <a:t> HPV (</a:t>
            </a:r>
            <a:r>
              <a:rPr lang="en-US" sz="2000" b="0" dirty="0" err="1"/>
              <a:t>qHPV</a:t>
            </a:r>
            <a:r>
              <a:rPr lang="en-US" sz="2000" b="0" dirty="0"/>
              <a:t>) vaccination is effective in preventing HPV 6/11 infection, and disease, but its effect to prevent wart recurrence is unknown.</a:t>
            </a:r>
          </a:p>
        </p:txBody>
      </p:sp>
    </p:spTree>
    <p:extLst>
      <p:ext uri="{BB962C8B-B14F-4D97-AF65-F5344CB8AC3E}">
        <p14:creationId xmlns:p14="http://schemas.microsoft.com/office/powerpoint/2010/main" val="868487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MHRA Inspection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An inspection of MRC CTU from the </a:t>
            </a:r>
            <a:r>
              <a:rPr lang="en-GB" dirty="0"/>
              <a:t>Medicines and Healthcare products Regulatory Agency (MHRA</a:t>
            </a:r>
            <a:r>
              <a:rPr lang="en-GB" dirty="0" smtClean="0"/>
              <a:t>) has been confirmed</a:t>
            </a:r>
          </a:p>
          <a:p>
            <a:r>
              <a:rPr lang="en-GB" dirty="0" smtClean="0"/>
              <a:t>It will take place over 4 days from Monday 14 January to Thursday 17 January 2019</a:t>
            </a:r>
          </a:p>
        </p:txBody>
      </p:sp>
    </p:spTree>
    <p:extLst>
      <p:ext uri="{BB962C8B-B14F-4D97-AF65-F5344CB8AC3E}">
        <p14:creationId xmlns:p14="http://schemas.microsoft.com/office/powerpoint/2010/main" val="587291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fontScale="92500" lnSpcReduction="10000"/>
          </a:bodyPr>
          <a:lstStyle/>
          <a:p>
            <a:pPr>
              <a:spcBef>
                <a:spcPts val="600"/>
              </a:spcBef>
              <a:buFont typeface="Arial" panose="020B0604020202020204" pitchFamily="34" charset="0"/>
              <a:buChar char="•"/>
            </a:pPr>
            <a:r>
              <a:rPr lang="en-US" dirty="0"/>
              <a:t>To compare the efficacy of imiquimod (IMIQ) 5% cream or podophyllotoxin (PDX) 0.15% cream to treat </a:t>
            </a:r>
            <a:r>
              <a:rPr lang="en-US" dirty="0" err="1"/>
              <a:t>anogenital</a:t>
            </a:r>
            <a:r>
              <a:rPr lang="en-US" dirty="0"/>
              <a:t> warts </a:t>
            </a:r>
          </a:p>
          <a:p>
            <a:pPr>
              <a:spcBef>
                <a:spcPts val="600"/>
              </a:spcBef>
              <a:buFont typeface="Arial" panose="020B0604020202020204" pitchFamily="34" charset="0"/>
              <a:buChar char="•"/>
            </a:pPr>
            <a:r>
              <a:rPr lang="en-US" dirty="0"/>
              <a:t>To determine whether qHPV vaccine (Gardasil®, Merck) increases wart clearance or prevents recurrence.</a:t>
            </a:r>
          </a:p>
          <a:p>
            <a:endParaRPr lang="en-GB" dirty="0"/>
          </a:p>
        </p:txBody>
      </p:sp>
    </p:spTree>
    <p:extLst>
      <p:ext uri="{BB962C8B-B14F-4D97-AF65-F5344CB8AC3E}">
        <p14:creationId xmlns:p14="http://schemas.microsoft.com/office/powerpoint/2010/main" val="2339152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(1)</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US" dirty="0"/>
              <a:t>Design: Multi-</a:t>
            </a:r>
            <a:r>
              <a:rPr lang="en-US" dirty="0" err="1"/>
              <a:t>centre</a:t>
            </a:r>
            <a:r>
              <a:rPr lang="en-US" dirty="0"/>
              <a:t>, partially-blinded </a:t>
            </a:r>
            <a:r>
              <a:rPr lang="en-US" dirty="0" smtClean="0"/>
              <a:t>2x2 factorial </a:t>
            </a:r>
            <a:r>
              <a:rPr lang="en-US" dirty="0"/>
              <a:t>design RCT, in 22 sexual health clinics in the UK</a:t>
            </a:r>
            <a:r>
              <a:rPr lang="en-US" dirty="0" smtClean="0"/>
              <a:t>.</a:t>
            </a:r>
          </a:p>
          <a:p>
            <a:pPr marL="0" indent="0" algn="just">
              <a:buNone/>
            </a:pPr>
            <a:endParaRPr lang="en-US" dirty="0" smtClean="0"/>
          </a:p>
          <a:p>
            <a:pPr lvl="1" algn="just">
              <a:spcBef>
                <a:spcPts val="0"/>
              </a:spcBef>
              <a:buFont typeface="Arial" panose="020B0604020202020204" pitchFamily="34" charset="0"/>
              <a:buChar char="•"/>
            </a:pPr>
            <a:r>
              <a:rPr lang="en-GB" i="1" dirty="0" smtClean="0"/>
              <a:t>Topical </a:t>
            </a:r>
            <a:r>
              <a:rPr lang="en-GB" i="1" dirty="0"/>
              <a:t>treatment</a:t>
            </a:r>
            <a:r>
              <a:rPr lang="en-GB" dirty="0"/>
              <a:t>: open-label</a:t>
            </a:r>
            <a:r>
              <a:rPr lang="en-GB" dirty="0" smtClean="0"/>
              <a:t>, 1:1 randomisation</a:t>
            </a:r>
            <a:r>
              <a:rPr lang="en-GB" dirty="0"/>
              <a:t>, stratified by gender, previous warts, </a:t>
            </a:r>
            <a:r>
              <a:rPr lang="en-GB" dirty="0" smtClean="0"/>
              <a:t>HIV-status, </a:t>
            </a:r>
            <a:r>
              <a:rPr lang="en-GB" dirty="0"/>
              <a:t>to IMIQ 5% (for up to 16 weeks), or PDX 0.15% cream (for 4 weeks, but extended up to 16 weeks if warts persist). </a:t>
            </a:r>
            <a:endParaRPr lang="en-GB" dirty="0" smtClean="0"/>
          </a:p>
          <a:p>
            <a:pPr>
              <a:spcBef>
                <a:spcPts val="0"/>
              </a:spcBef>
              <a:buFont typeface="Arial" panose="020B0604020202020204" pitchFamily="34" charset="0"/>
              <a:buChar char="•"/>
            </a:pPr>
            <a:endParaRPr lang="en-GB" dirty="0"/>
          </a:p>
          <a:p>
            <a:pPr lvl="1" algn="just">
              <a:spcBef>
                <a:spcPts val="0"/>
              </a:spcBef>
              <a:buFont typeface="Arial" panose="020B0604020202020204" pitchFamily="34" charset="0"/>
              <a:buChar char="•"/>
            </a:pPr>
            <a:r>
              <a:rPr lang="en-GB" i="1" dirty="0"/>
              <a:t>Vaccine</a:t>
            </a:r>
            <a:r>
              <a:rPr lang="en-GB" dirty="0"/>
              <a:t>: </a:t>
            </a:r>
            <a:r>
              <a:rPr lang="en-GB" dirty="0" smtClean="0"/>
              <a:t>blinded, 1:1 </a:t>
            </a:r>
            <a:r>
              <a:rPr lang="en-GB" dirty="0"/>
              <a:t>randomisation to Gardasil® or saline control (3 doses at 0-2-6 months). </a:t>
            </a:r>
          </a:p>
          <a:p>
            <a:endParaRPr lang="en-US" dirty="0"/>
          </a:p>
          <a:p>
            <a:endParaRPr lang="en-GB" dirty="0"/>
          </a:p>
        </p:txBody>
      </p:sp>
    </p:spTree>
    <p:extLst>
      <p:ext uri="{BB962C8B-B14F-4D97-AF65-F5344CB8AC3E}">
        <p14:creationId xmlns:p14="http://schemas.microsoft.com/office/powerpoint/2010/main" val="1233178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389"/>
            <a:ext cx="8229600" cy="685837"/>
          </a:xfrm>
        </p:spPr>
        <p:txBody>
          <a:bodyPr>
            <a:noAutofit/>
          </a:bodyPr>
          <a:lstStyle/>
          <a:p>
            <a:r>
              <a:rPr lang="en-GB" dirty="0" smtClean="0"/>
              <a:t>Methods (2)</a:t>
            </a:r>
            <a:endParaRPr lang="en-GB" dirty="0"/>
          </a:p>
        </p:txBody>
      </p:sp>
      <p:sp>
        <p:nvSpPr>
          <p:cNvPr id="3" name="Content Placeholder 2"/>
          <p:cNvSpPr>
            <a:spLocks noGrp="1"/>
          </p:cNvSpPr>
          <p:nvPr>
            <p:ph idx="1"/>
          </p:nvPr>
        </p:nvSpPr>
        <p:spPr/>
        <p:txBody>
          <a:bodyPr>
            <a:normAutofit fontScale="70000" lnSpcReduction="20000"/>
          </a:bodyPr>
          <a:lstStyle/>
          <a:p>
            <a:pPr>
              <a:spcBef>
                <a:spcPts val="0"/>
              </a:spcBef>
              <a:buFont typeface="Arial" panose="020B0604020202020204" pitchFamily="34" charset="0"/>
              <a:buChar char="•"/>
            </a:pPr>
            <a:r>
              <a:rPr lang="en-US" dirty="0" smtClean="0"/>
              <a:t>Inclusion </a:t>
            </a:r>
            <a:r>
              <a:rPr lang="en-US" dirty="0"/>
              <a:t>criteria: patients age 18+ with new or recurrent </a:t>
            </a:r>
            <a:r>
              <a:rPr lang="en-US" dirty="0" err="1"/>
              <a:t>anogenital</a:t>
            </a:r>
            <a:r>
              <a:rPr lang="en-US" dirty="0"/>
              <a:t> </a:t>
            </a:r>
            <a:r>
              <a:rPr lang="en-US" dirty="0" smtClean="0"/>
              <a:t>warts</a:t>
            </a:r>
            <a:endParaRPr lang="en-US" dirty="0"/>
          </a:p>
          <a:p>
            <a:pPr>
              <a:spcBef>
                <a:spcPts val="0"/>
              </a:spcBef>
              <a:buFont typeface="Arial" panose="020B0604020202020204" pitchFamily="34" charset="0"/>
              <a:buChar char="•"/>
            </a:pPr>
            <a:r>
              <a:rPr lang="en-US" dirty="0"/>
              <a:t>Exclusion criteria: treatment for warts in the past 3 months; previous qHPV vaccine; contraindications to any of the products (previous intolerance, pregnancy, lactation); a total wart area in excess of 4 cm</a:t>
            </a:r>
            <a:r>
              <a:rPr lang="en-US" baseline="30000" dirty="0"/>
              <a:t>2</a:t>
            </a:r>
            <a:r>
              <a:rPr lang="en-US" dirty="0"/>
              <a:t>; patients requiring topical steroids applied to the affected area, or on systemic immunosuppressive agents. Patients living with HIV were initially excluded but allowed, after a protocol amendment</a:t>
            </a:r>
            <a:r>
              <a:rPr lang="en-US" dirty="0" smtClean="0"/>
              <a:t>.</a:t>
            </a:r>
            <a:endParaRPr lang="en-US" dirty="0"/>
          </a:p>
        </p:txBody>
      </p:sp>
    </p:spTree>
    <p:extLst>
      <p:ext uri="{BB962C8B-B14F-4D97-AF65-F5344CB8AC3E}">
        <p14:creationId xmlns:p14="http://schemas.microsoft.com/office/powerpoint/2010/main" val="1797581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(3)</a:t>
            </a:r>
            <a:endParaRPr lang="en-GB" dirty="0"/>
          </a:p>
        </p:txBody>
      </p:sp>
      <p:sp>
        <p:nvSpPr>
          <p:cNvPr id="3" name="Content Placeholder 2"/>
          <p:cNvSpPr>
            <a:spLocks noGrp="1"/>
          </p:cNvSpPr>
          <p:nvPr>
            <p:ph idx="1"/>
          </p:nvPr>
        </p:nvSpPr>
        <p:spPr/>
        <p:txBody>
          <a:bodyPr>
            <a:normAutofit fontScale="85000" lnSpcReduction="10000"/>
          </a:bodyPr>
          <a:lstStyle/>
          <a:p>
            <a:pPr>
              <a:spcBef>
                <a:spcPts val="0"/>
              </a:spcBef>
              <a:buFont typeface="Arial" panose="020B0604020202020204" pitchFamily="34" charset="0"/>
              <a:buChar char="•"/>
            </a:pPr>
            <a:r>
              <a:rPr lang="en-GB" dirty="0"/>
              <a:t>Endpoints: Composite primary outcome of wart clearance at 16 weeks and remaining clear to 48 weeks; analysis </a:t>
            </a:r>
            <a:r>
              <a:rPr lang="en-GB" dirty="0" smtClean="0"/>
              <a:t>carried out on multiply imputed datasets due to high rates of loss to follow-up. </a:t>
            </a:r>
            <a:endParaRPr lang="en-GB" dirty="0"/>
          </a:p>
          <a:p>
            <a:pPr>
              <a:spcBef>
                <a:spcPts val="0"/>
              </a:spcBef>
              <a:buFont typeface="Arial" panose="020B0604020202020204" pitchFamily="34" charset="0"/>
              <a:buChar char="•"/>
            </a:pPr>
            <a:r>
              <a:rPr lang="en-GB" dirty="0"/>
              <a:t>Sample size: Planned sample size initially n=1000 but reduced to n=500 because of recruitment delays.</a:t>
            </a:r>
          </a:p>
          <a:p>
            <a:endParaRPr lang="en-GB" dirty="0"/>
          </a:p>
        </p:txBody>
      </p:sp>
    </p:spTree>
    <p:extLst>
      <p:ext uri="{BB962C8B-B14F-4D97-AF65-F5344CB8AC3E}">
        <p14:creationId xmlns:p14="http://schemas.microsoft.com/office/powerpoint/2010/main" val="87239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participant characteristics</a:t>
            </a:r>
            <a:endParaRPr lang="en-GB" dirty="0"/>
          </a:p>
        </p:txBody>
      </p:sp>
      <p:sp>
        <p:nvSpPr>
          <p:cNvPr id="3" name="Content Placeholder 2"/>
          <p:cNvSpPr>
            <a:spLocks noGrp="1"/>
          </p:cNvSpPr>
          <p:nvPr>
            <p:ph idx="1"/>
          </p:nvPr>
        </p:nvSpPr>
        <p:spPr>
          <a:xfrm>
            <a:off x="537099" y="1899822"/>
            <a:ext cx="8229600" cy="3058786"/>
          </a:xfrm>
        </p:spPr>
        <p:txBody>
          <a:bodyPr>
            <a:normAutofit fontScale="77500" lnSpcReduction="20000"/>
          </a:bodyPr>
          <a:lstStyle/>
          <a:p>
            <a:pPr>
              <a:spcBef>
                <a:spcPts val="0"/>
              </a:spcBef>
              <a:buFont typeface="Arial" panose="020B0604020202020204" pitchFamily="34" charset="0"/>
              <a:buChar char="•"/>
            </a:pPr>
            <a:r>
              <a:rPr lang="en-US" sz="3000" dirty="0"/>
              <a:t>506 participants </a:t>
            </a:r>
            <a:r>
              <a:rPr lang="en-US" sz="3000" dirty="0" err="1"/>
              <a:t>randomised</a:t>
            </a:r>
            <a:r>
              <a:rPr lang="en-US" sz="3000" dirty="0"/>
              <a:t> (of </a:t>
            </a:r>
            <a:r>
              <a:rPr lang="en-US" sz="3000" dirty="0"/>
              <a:t>whom 3 excluded: n=2 not started; n=1 ineligible</a:t>
            </a:r>
            <a:r>
              <a:rPr lang="en-US" sz="3000" dirty="0"/>
              <a:t>); 503 included in the analysis</a:t>
            </a:r>
          </a:p>
          <a:p>
            <a:pPr>
              <a:spcBef>
                <a:spcPts val="0"/>
              </a:spcBef>
              <a:buFont typeface="Arial" panose="020B0604020202020204" pitchFamily="34" charset="0"/>
              <a:buChar char="•"/>
            </a:pPr>
            <a:endParaRPr lang="en-US" sz="3000" dirty="0"/>
          </a:p>
          <a:p>
            <a:pPr>
              <a:spcBef>
                <a:spcPts val="0"/>
              </a:spcBef>
              <a:buFont typeface="Arial" panose="020B0604020202020204" pitchFamily="34" charset="0"/>
              <a:buChar char="•"/>
            </a:pPr>
            <a:r>
              <a:rPr lang="en-US" sz="3000" dirty="0"/>
              <a:t>Mean age 31 </a:t>
            </a:r>
            <a:r>
              <a:rPr lang="en-US" sz="3000" dirty="0"/>
              <a:t>years</a:t>
            </a:r>
          </a:p>
          <a:p>
            <a:pPr>
              <a:spcBef>
                <a:spcPts val="0"/>
              </a:spcBef>
              <a:buFont typeface="Arial" panose="020B0604020202020204" pitchFamily="34" charset="0"/>
              <a:buChar char="•"/>
            </a:pPr>
            <a:endParaRPr lang="en-US" sz="3000" dirty="0"/>
          </a:p>
          <a:p>
            <a:pPr>
              <a:spcBef>
                <a:spcPts val="0"/>
              </a:spcBef>
              <a:buFont typeface="Arial" panose="020B0604020202020204" pitchFamily="34" charset="0"/>
              <a:buChar char="•"/>
            </a:pPr>
            <a:r>
              <a:rPr lang="en-US" sz="3000" dirty="0"/>
              <a:t>66% male (20% of males MSM</a:t>
            </a:r>
            <a:r>
              <a:rPr lang="en-US" sz="3000" dirty="0"/>
              <a:t>)</a:t>
            </a:r>
          </a:p>
          <a:p>
            <a:pPr>
              <a:spcBef>
                <a:spcPts val="0"/>
              </a:spcBef>
              <a:buFont typeface="Arial" panose="020B0604020202020204" pitchFamily="34" charset="0"/>
              <a:buChar char="•"/>
            </a:pPr>
            <a:endParaRPr lang="en-US" sz="3000" dirty="0"/>
          </a:p>
          <a:p>
            <a:pPr>
              <a:spcBef>
                <a:spcPts val="0"/>
              </a:spcBef>
              <a:buFont typeface="Arial" panose="020B0604020202020204" pitchFamily="34" charset="0"/>
              <a:buChar char="•"/>
            </a:pPr>
            <a:r>
              <a:rPr lang="en-US" sz="3000" dirty="0"/>
              <a:t>50% previous </a:t>
            </a:r>
            <a:r>
              <a:rPr lang="en-US" sz="3000" dirty="0"/>
              <a:t>warts</a:t>
            </a:r>
          </a:p>
          <a:p>
            <a:pPr>
              <a:spcBef>
                <a:spcPts val="0"/>
              </a:spcBef>
              <a:buFont typeface="Arial" panose="020B0604020202020204" pitchFamily="34" charset="0"/>
              <a:buChar char="•"/>
            </a:pPr>
            <a:endParaRPr lang="en-US" sz="3000" dirty="0"/>
          </a:p>
          <a:p>
            <a:pPr>
              <a:spcBef>
                <a:spcPts val="0"/>
              </a:spcBef>
              <a:buFont typeface="Arial" panose="020B0604020202020204" pitchFamily="34" charset="0"/>
              <a:buChar char="•"/>
            </a:pPr>
            <a:r>
              <a:rPr lang="en-US" sz="3000" dirty="0"/>
              <a:t>2% known HIV+</a:t>
            </a:r>
          </a:p>
          <a:p>
            <a:endParaRPr lang="en-GB" dirty="0"/>
          </a:p>
        </p:txBody>
      </p:sp>
    </p:spTree>
    <p:extLst>
      <p:ext uri="{BB962C8B-B14F-4D97-AF65-F5344CB8AC3E}">
        <p14:creationId xmlns:p14="http://schemas.microsoft.com/office/powerpoint/2010/main" val="735670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Results </a:t>
            </a:r>
            <a:endParaRPr lang="en-GB" sz="4000" dirty="0"/>
          </a:p>
        </p:txBody>
      </p:sp>
      <p:graphicFrame>
        <p:nvGraphicFramePr>
          <p:cNvPr id="5" name="Content Placeholder 4"/>
          <p:cNvGraphicFramePr>
            <a:graphicFrameLocks noGrp="1"/>
          </p:cNvGraphicFramePr>
          <p:nvPr>
            <p:ph idx="1"/>
            <p:extLst/>
          </p:nvPr>
        </p:nvGraphicFramePr>
        <p:xfrm>
          <a:off x="656949" y="1966834"/>
          <a:ext cx="7794595" cy="2972087"/>
        </p:xfrm>
        <a:graphic>
          <a:graphicData uri="http://schemas.openxmlformats.org/drawingml/2006/table">
            <a:tbl>
              <a:tblPr firstRow="1" firstCol="1" bandRow="1"/>
              <a:tblGrid>
                <a:gridCol w="2597910">
                  <a:extLst>
                    <a:ext uri="{9D8B030D-6E8A-4147-A177-3AD203B41FA5}">
                      <a16:colId xmlns:a16="http://schemas.microsoft.com/office/drawing/2014/main" xmlns="" val="167025175"/>
                    </a:ext>
                  </a:extLst>
                </a:gridCol>
                <a:gridCol w="2597910">
                  <a:extLst>
                    <a:ext uri="{9D8B030D-6E8A-4147-A177-3AD203B41FA5}">
                      <a16:colId xmlns:a16="http://schemas.microsoft.com/office/drawing/2014/main" xmlns="" val="3035322629"/>
                    </a:ext>
                  </a:extLst>
                </a:gridCol>
                <a:gridCol w="2598775">
                  <a:extLst>
                    <a:ext uri="{9D8B030D-6E8A-4147-A177-3AD203B41FA5}">
                      <a16:colId xmlns:a16="http://schemas.microsoft.com/office/drawing/2014/main" xmlns="" val="597479127"/>
                    </a:ext>
                  </a:extLst>
                </a:gridCol>
              </a:tblGrid>
              <a:tr h="660464">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Outcome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Topical treatment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effect (IMIQ v PDX)</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Vaccine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effect</a:t>
                      </a:r>
                    </a:p>
                    <a:p>
                      <a:pPr>
                        <a:lnSpc>
                          <a:spcPct val="107000"/>
                        </a:lnSpc>
                        <a:spcAft>
                          <a:spcPts val="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(qHPV v placebo)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7905452"/>
                  </a:ext>
                </a:extLst>
              </a:tr>
              <a:tr h="660464">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aOR</a:t>
                      </a:r>
                      <a:r>
                        <a:rPr lang="en-GB" sz="2000" dirty="0">
                          <a:effectLst/>
                          <a:latin typeface="Calibri" panose="020F0502020204030204" pitchFamily="34" charset="0"/>
                          <a:ea typeface="Calibri" panose="020F0502020204030204" pitchFamily="34" charset="0"/>
                          <a:cs typeface="Times New Roman" panose="02020603050405020304" pitchFamily="18" charset="0"/>
                        </a:rPr>
                        <a:t> (95%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aOR</a:t>
                      </a:r>
                      <a:r>
                        <a:rPr lang="en-GB" sz="2000" dirty="0">
                          <a:effectLst/>
                          <a:latin typeface="Calibri" panose="020F0502020204030204" pitchFamily="34" charset="0"/>
                          <a:ea typeface="Calibri" panose="020F0502020204030204" pitchFamily="34" charset="0"/>
                          <a:cs typeface="Times New Roman" panose="02020603050405020304" pitchFamily="18" charset="0"/>
                        </a:rPr>
                        <a:t> (95%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8972697"/>
                  </a:ext>
                </a:extLst>
              </a:tr>
              <a:tr h="330232">
                <a:tc gridSpan="3">
                  <a:txBody>
                    <a:bodyPr/>
                    <a:lstStyle/>
                    <a:p>
                      <a:pPr algn="ctr">
                        <a:lnSpc>
                          <a:spcPct val="107000"/>
                        </a:lnSpc>
                        <a:spcAft>
                          <a:spcPts val="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Primary outcome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188986749"/>
                  </a:ext>
                </a:extLst>
              </a:tr>
              <a:tr h="1320927">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Wart clearance by 16 weeks and remaining wart free until 48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0.81 (0.54, 1.23)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1.46 (0.97, 2.20)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5668896"/>
                  </a:ext>
                </a:extLst>
              </a:tr>
            </a:tbl>
          </a:graphicData>
        </a:graphic>
      </p:graphicFrame>
    </p:spTree>
    <p:extLst>
      <p:ext uri="{BB962C8B-B14F-4D97-AF65-F5344CB8AC3E}">
        <p14:creationId xmlns:p14="http://schemas.microsoft.com/office/powerpoint/2010/main" val="964389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532660" y="870675"/>
          <a:ext cx="8091996" cy="3632550"/>
        </p:xfrm>
        <a:graphic>
          <a:graphicData uri="http://schemas.openxmlformats.org/drawingml/2006/table">
            <a:tbl>
              <a:tblPr firstRow="1" firstCol="1" bandRow="1"/>
              <a:tblGrid>
                <a:gridCol w="2697033">
                  <a:extLst>
                    <a:ext uri="{9D8B030D-6E8A-4147-A177-3AD203B41FA5}">
                      <a16:colId xmlns:a16="http://schemas.microsoft.com/office/drawing/2014/main" xmlns="" val="172236912"/>
                    </a:ext>
                  </a:extLst>
                </a:gridCol>
                <a:gridCol w="2697033">
                  <a:extLst>
                    <a:ext uri="{9D8B030D-6E8A-4147-A177-3AD203B41FA5}">
                      <a16:colId xmlns:a16="http://schemas.microsoft.com/office/drawing/2014/main" xmlns="" val="1124253660"/>
                    </a:ext>
                  </a:extLst>
                </a:gridCol>
                <a:gridCol w="2697930">
                  <a:extLst>
                    <a:ext uri="{9D8B030D-6E8A-4147-A177-3AD203B41FA5}">
                      <a16:colId xmlns:a16="http://schemas.microsoft.com/office/drawing/2014/main" xmlns="" val="14497672"/>
                    </a:ext>
                  </a:extLst>
                </a:gridCol>
              </a:tblGrid>
              <a:tr h="660464">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Outcome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Topical treatment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effect (IMIQ v PDX)</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Vaccine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effect</a:t>
                      </a:r>
                    </a:p>
                    <a:p>
                      <a:pPr>
                        <a:lnSpc>
                          <a:spcPct val="107000"/>
                        </a:lnSpc>
                        <a:spcAft>
                          <a:spcPts val="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(qHPV v placebo)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8749695"/>
                  </a:ext>
                </a:extLst>
              </a:tr>
              <a:tr h="660464">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aOR</a:t>
                      </a:r>
                      <a:r>
                        <a:rPr lang="en-GB" sz="2000" dirty="0">
                          <a:effectLst/>
                          <a:latin typeface="Calibri" panose="020F0502020204030204" pitchFamily="34" charset="0"/>
                          <a:ea typeface="Calibri" panose="020F0502020204030204" pitchFamily="34" charset="0"/>
                          <a:cs typeface="Times New Roman" panose="02020603050405020304" pitchFamily="18" charset="0"/>
                        </a:rPr>
                        <a:t> (95%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aOR</a:t>
                      </a:r>
                      <a:r>
                        <a:rPr lang="en-GB" sz="2000" dirty="0">
                          <a:effectLst/>
                          <a:latin typeface="Calibri" panose="020F0502020204030204" pitchFamily="34" charset="0"/>
                          <a:ea typeface="Calibri" panose="020F0502020204030204" pitchFamily="34" charset="0"/>
                          <a:cs typeface="Times New Roman" panose="02020603050405020304" pitchFamily="18" charset="0"/>
                        </a:rPr>
                        <a:t> (95%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7398012"/>
                  </a:ext>
                </a:extLst>
              </a:tr>
              <a:tr h="330232">
                <a:tc gridSpan="3">
                  <a:txBody>
                    <a:bodyPr/>
                    <a:lstStyle/>
                    <a:p>
                      <a:pPr algn="ctr">
                        <a:lnSpc>
                          <a:spcPct val="107000"/>
                        </a:lnSpc>
                        <a:spcAft>
                          <a:spcPts val="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Clinically important secondary outcomes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97988694"/>
                  </a:ext>
                </a:extLst>
              </a:tr>
              <a:tr h="990695">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Wart free by 16 weeks</a:t>
                      </a:r>
                    </a:p>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0.77 (0.52, 1.14)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1.30 (0.89, 1.91)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1445783"/>
                  </a:ext>
                </a:extLst>
              </a:tr>
              <a:tr h="990695">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No recurrences by 48 weeks following clearance by 16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0.98 (0.54, 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1.39 (0.73,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2.63)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1528287"/>
                  </a:ext>
                </a:extLst>
              </a:tr>
            </a:tbl>
          </a:graphicData>
        </a:graphic>
      </p:graphicFrame>
    </p:spTree>
    <p:extLst>
      <p:ext uri="{BB962C8B-B14F-4D97-AF65-F5344CB8AC3E}">
        <p14:creationId xmlns:p14="http://schemas.microsoft.com/office/powerpoint/2010/main" val="1511295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559293" y="915187"/>
          <a:ext cx="8091996" cy="3947657"/>
        </p:xfrm>
        <a:graphic>
          <a:graphicData uri="http://schemas.openxmlformats.org/drawingml/2006/table">
            <a:tbl>
              <a:tblPr firstRow="1" firstCol="1" bandRow="1"/>
              <a:tblGrid>
                <a:gridCol w="2697033">
                  <a:extLst>
                    <a:ext uri="{9D8B030D-6E8A-4147-A177-3AD203B41FA5}">
                      <a16:colId xmlns:a16="http://schemas.microsoft.com/office/drawing/2014/main" xmlns="" val="172236912"/>
                    </a:ext>
                  </a:extLst>
                </a:gridCol>
                <a:gridCol w="2697033">
                  <a:extLst>
                    <a:ext uri="{9D8B030D-6E8A-4147-A177-3AD203B41FA5}">
                      <a16:colId xmlns:a16="http://schemas.microsoft.com/office/drawing/2014/main" xmlns="" val="1124253660"/>
                    </a:ext>
                  </a:extLst>
                </a:gridCol>
                <a:gridCol w="2697930">
                  <a:extLst>
                    <a:ext uri="{9D8B030D-6E8A-4147-A177-3AD203B41FA5}">
                      <a16:colId xmlns:a16="http://schemas.microsoft.com/office/drawing/2014/main" xmlns="" val="14497672"/>
                    </a:ext>
                  </a:extLst>
                </a:gridCol>
              </a:tblGrid>
              <a:tr h="660464">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Outcome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Topical treatment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effect (IMIQ v PDX)</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Vaccine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effect</a:t>
                      </a:r>
                    </a:p>
                    <a:p>
                      <a:pPr>
                        <a:lnSpc>
                          <a:spcPct val="107000"/>
                        </a:lnSpc>
                        <a:spcAft>
                          <a:spcPts val="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(qHPV v placebo)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8749695"/>
                  </a:ext>
                </a:extLst>
              </a:tr>
              <a:tr h="736322">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smtClean="0">
                          <a:effectLst/>
                          <a:latin typeface="Calibri" panose="020F0502020204030204" pitchFamily="34" charset="0"/>
                          <a:ea typeface="Calibri" panose="020F0502020204030204" pitchFamily="34" charset="0"/>
                          <a:cs typeface="Times New Roman" panose="02020603050405020304" pitchFamily="18" charset="0"/>
                        </a:rPr>
                        <a:t>aHR</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smtClean="0">
                          <a:effectLst/>
                          <a:latin typeface="Calibri" panose="020F0502020204030204" pitchFamily="34" charset="0"/>
                          <a:ea typeface="Calibri" panose="020F0502020204030204" pitchFamily="34" charset="0"/>
                          <a:cs typeface="Times New Roman" panose="02020603050405020304" pitchFamily="18" charset="0"/>
                        </a:rPr>
                        <a:t>aHR</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7398012"/>
                  </a:ext>
                </a:extLst>
              </a:tr>
              <a:tr h="368161">
                <a:tc gridSpan="3">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97988694"/>
                  </a:ext>
                </a:extLst>
              </a:tr>
              <a:tr h="1091355">
                <a:tc>
                  <a:txBody>
                    <a:bodyPr/>
                    <a:lstStyle/>
                    <a:p>
                      <a:pPr>
                        <a:lnSpc>
                          <a:spcPct val="107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Time to complete wart clearance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830580" algn="l"/>
                        </a:tabLst>
                      </a:pPr>
                      <a:r>
                        <a:rPr lang="en-GB" sz="2000" b="1" i="1" dirty="0">
                          <a:effectLst/>
                          <a:latin typeface="Calibri" panose="020F0502020204030204" pitchFamily="34" charset="0"/>
                          <a:ea typeface="Times New Roman" panose="02020603050405020304" pitchFamily="18" charset="0"/>
                          <a:cs typeface="Arial" panose="020B0604020202020204" pitchFamily="34" charset="0"/>
                        </a:rPr>
                        <a:t>0.77 (0.60, 0.97)</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830580" algn="l"/>
                        </a:tabLst>
                      </a:pPr>
                      <a:r>
                        <a:rPr lang="en-GB" sz="2000" i="1" dirty="0">
                          <a:effectLst/>
                          <a:latin typeface="Calibri" panose="020F0502020204030204" pitchFamily="34" charset="0"/>
                          <a:ea typeface="Times New Roman" panose="02020603050405020304" pitchFamily="18" charset="0"/>
                          <a:cs typeface="Arial" panose="020B0604020202020204" pitchFamily="34" charset="0"/>
                        </a:rPr>
                        <a:t>1.24 (0.99,1.56)</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1445783"/>
                  </a:ext>
                </a:extLst>
              </a:tr>
              <a:tr h="1091355">
                <a:tc>
                  <a:txBody>
                    <a:bodyPr/>
                    <a:lstStyle/>
                    <a:p>
                      <a:pPr>
                        <a:lnSpc>
                          <a:spcPct val="107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Time from</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wart clearance to recurrence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830580" algn="l"/>
                        </a:tabLst>
                      </a:pPr>
                      <a:r>
                        <a:rPr lang="en-GB" sz="2000" i="1">
                          <a:effectLst/>
                          <a:latin typeface="Calibri" panose="020F0502020204030204" pitchFamily="34" charset="0"/>
                          <a:ea typeface="Times New Roman" panose="02020603050405020304" pitchFamily="18" charset="0"/>
                          <a:cs typeface="Arial" panose="020B0604020202020204" pitchFamily="34" charset="0"/>
                        </a:rPr>
                        <a:t>1.07 (0.66,1.73)</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830580" algn="l"/>
                        </a:tabLst>
                      </a:pPr>
                      <a:r>
                        <a:rPr lang="en-GB" sz="2000" i="1" dirty="0">
                          <a:effectLst/>
                          <a:latin typeface="Calibri" panose="020F0502020204030204" pitchFamily="34" charset="0"/>
                          <a:ea typeface="Times New Roman" panose="02020603050405020304" pitchFamily="18" charset="0"/>
                          <a:cs typeface="Arial" panose="020B0604020202020204" pitchFamily="34" charset="0"/>
                        </a:rPr>
                        <a:t>0.72 (0.42,1.24)</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1528287"/>
                  </a:ext>
                </a:extLst>
              </a:tr>
            </a:tbl>
          </a:graphicData>
        </a:graphic>
      </p:graphicFrame>
    </p:spTree>
    <p:extLst>
      <p:ext uri="{BB962C8B-B14F-4D97-AF65-F5344CB8AC3E}">
        <p14:creationId xmlns:p14="http://schemas.microsoft.com/office/powerpoint/2010/main" val="35856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742950"/>
            <a:ext cx="5029200" cy="3657600"/>
          </a:xfrm>
          <a:prstGeom prst="rect">
            <a:avLst/>
          </a:prstGeom>
          <a:noFill/>
          <a:ln>
            <a:noFill/>
          </a:ln>
        </p:spPr>
      </p:pic>
    </p:spTree>
    <p:extLst>
      <p:ext uri="{BB962C8B-B14F-4D97-AF65-F5344CB8AC3E}">
        <p14:creationId xmlns:p14="http://schemas.microsoft.com/office/powerpoint/2010/main" val="769479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742950"/>
            <a:ext cx="5029200" cy="3657600"/>
          </a:xfrm>
          <a:prstGeom prst="rect">
            <a:avLst/>
          </a:prstGeom>
          <a:noFill/>
          <a:ln>
            <a:noFill/>
          </a:ln>
        </p:spPr>
      </p:pic>
    </p:spTree>
    <p:extLst>
      <p:ext uri="{BB962C8B-B14F-4D97-AF65-F5344CB8AC3E}">
        <p14:creationId xmlns:p14="http://schemas.microsoft.com/office/powerpoint/2010/main" val="3726722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305742" y="4564944"/>
            <a:ext cx="2756116" cy="29104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chor="b" anchorCtr="0">
            <a:noAutofit/>
          </a:bodyPr>
          <a:lstStyle/>
          <a:p>
            <a:pPr>
              <a:defRPr/>
            </a:pPr>
            <a:r>
              <a:rPr lang="en-GB" baseline="-25000" dirty="0">
                <a:solidFill>
                  <a:prstClr val="black"/>
                </a:solidFill>
                <a:latin typeface="Arial" charset="0"/>
                <a:ea typeface="Arial" charset="0"/>
                <a:cs typeface="Arial" charset="0"/>
              </a:rPr>
              <a:t>10 Dec 2018</a:t>
            </a:r>
            <a:endParaRPr lang="en-GB" baseline="-25000" dirty="0">
              <a:solidFill>
                <a:prstClr val="black"/>
              </a:solidFill>
              <a:latin typeface="Arial" charset="0"/>
              <a:ea typeface="Arial" charset="0"/>
              <a:cs typeface="Arial" charset="0"/>
            </a:endParaRPr>
          </a:p>
        </p:txBody>
      </p:sp>
      <p:grpSp>
        <p:nvGrpSpPr>
          <p:cNvPr id="5" name="Group 4"/>
          <p:cNvGrpSpPr/>
          <p:nvPr/>
        </p:nvGrpSpPr>
        <p:grpSpPr>
          <a:xfrm>
            <a:off x="0" y="1"/>
            <a:ext cx="9144000" cy="1235075"/>
            <a:chOff x="0" y="-66259"/>
            <a:chExt cx="9144000" cy="1235075"/>
          </a:xfrm>
        </p:grpSpPr>
        <p:sp>
          <p:nvSpPr>
            <p:cNvPr id="3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pPr>
                <a:defRPr/>
              </a:pPr>
              <a:endParaRPr lang="en-GB" dirty="0">
                <a:solidFill>
                  <a:prstClr val="black"/>
                </a:solidFill>
                <a:latin typeface="Calibri"/>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9" name="TextBox 8"/>
          <p:cNvSpPr txBox="1"/>
          <p:nvPr/>
        </p:nvSpPr>
        <p:spPr>
          <a:xfrm>
            <a:off x="294124" y="253355"/>
            <a:ext cx="3786374" cy="173124"/>
          </a:xfrm>
          <a:prstGeom prst="rect">
            <a:avLst/>
          </a:prstGeom>
          <a:noFill/>
        </p:spPr>
        <p:txBody>
          <a:bodyPr wrap="none" lIns="0" tIns="0" rIns="0" bIns="0" rtlCol="0" anchor="t" anchorCtr="0">
            <a:spAutoFit/>
          </a:bodyPr>
          <a:lstStyle/>
          <a:p>
            <a:pPr>
              <a:defRPr/>
            </a:pPr>
            <a:r>
              <a:rPr lang="en-US" sz="1100" b="1" dirty="0">
                <a:solidFill>
                  <a:prstClr val="white"/>
                </a:solidFill>
                <a:latin typeface="Arial"/>
                <a:cs typeface="Arial"/>
              </a:rPr>
              <a:t>INSTITUTE OF CLINICAL TRIALS AND METHODOLOGY</a:t>
            </a:r>
            <a:endParaRPr lang="en-US" sz="1100" b="1" dirty="0">
              <a:solidFill>
                <a:prstClr val="white"/>
              </a:solidFill>
              <a:latin typeface="Arial"/>
              <a:cs typeface="Arial"/>
            </a:endParaRPr>
          </a:p>
        </p:txBody>
      </p:sp>
      <p:sp>
        <p:nvSpPr>
          <p:cNvPr id="8" name="Rectangle 12"/>
          <p:cNvSpPr>
            <a:spLocks noChangeArrowheads="1"/>
          </p:cNvSpPr>
          <p:nvPr/>
        </p:nvSpPr>
        <p:spPr bwMode="auto">
          <a:xfrm>
            <a:off x="305742" y="3647284"/>
            <a:ext cx="4812268" cy="123237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oAutofit/>
          </a:bodyPr>
          <a:lstStyle/>
          <a:p>
            <a:r>
              <a:rPr lang="en-GB" sz="4000" baseline="30000" dirty="0">
                <a:solidFill>
                  <a:srgbClr val="0097A9"/>
                </a:solidFill>
                <a:latin typeface="Arial" charset="0"/>
                <a:ea typeface="Arial" charset="0"/>
                <a:cs typeface="Arial" charset="0"/>
              </a:rPr>
              <a:t>EDIT update</a:t>
            </a:r>
          </a:p>
          <a:p>
            <a:r>
              <a:rPr lang="en-GB" sz="3600" baseline="30000" dirty="0">
                <a:latin typeface="Arial" charset="0"/>
                <a:ea typeface="Arial" charset="0"/>
                <a:cs typeface="Arial" charset="0"/>
              </a:rPr>
              <a:t>Fleur Hudson</a:t>
            </a:r>
            <a:r>
              <a:rPr lang="en-GB" sz="3600" dirty="0">
                <a:latin typeface="Arial" charset="0"/>
                <a:ea typeface="Arial" charset="0"/>
                <a:cs typeface="Arial" charset="0"/>
              </a:rPr>
              <a:t> </a:t>
            </a:r>
            <a:endParaRPr lang="en-GB" sz="3600" baseline="30000" dirty="0">
              <a:latin typeface="Arial" charset="0"/>
              <a:ea typeface="Arial" charset="0"/>
              <a:cs typeface="Arial" charset="0"/>
            </a:endParaRPr>
          </a:p>
          <a:p>
            <a:endParaRPr lang="en-GB" sz="3600" baseline="30000" dirty="0">
              <a:latin typeface="Arial" charset="0"/>
              <a:ea typeface="Arial" charset="0"/>
              <a:cs typeface="Arial" charset="0"/>
            </a:endParaRPr>
          </a:p>
        </p:txBody>
      </p:sp>
    </p:spTree>
    <p:extLst>
      <p:ext uri="{BB962C8B-B14F-4D97-AF65-F5344CB8AC3E}">
        <p14:creationId xmlns:p14="http://schemas.microsoft.com/office/powerpoint/2010/main" val="1867332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12559" y="1049739"/>
          <a:ext cx="7182035" cy="2978819"/>
        </p:xfrm>
        <a:graphic>
          <a:graphicData uri="http://schemas.openxmlformats.org/drawingml/2006/table">
            <a:tbl>
              <a:tblPr firstRow="1" firstCol="1" bandRow="1"/>
              <a:tblGrid>
                <a:gridCol w="2393746">
                  <a:extLst>
                    <a:ext uri="{9D8B030D-6E8A-4147-A177-3AD203B41FA5}">
                      <a16:colId xmlns:a16="http://schemas.microsoft.com/office/drawing/2014/main" xmlns="" val="2332981913"/>
                    </a:ext>
                  </a:extLst>
                </a:gridCol>
                <a:gridCol w="2393746">
                  <a:extLst>
                    <a:ext uri="{9D8B030D-6E8A-4147-A177-3AD203B41FA5}">
                      <a16:colId xmlns:a16="http://schemas.microsoft.com/office/drawing/2014/main" xmlns="" val="3019737906"/>
                    </a:ext>
                  </a:extLst>
                </a:gridCol>
                <a:gridCol w="2394543">
                  <a:extLst>
                    <a:ext uri="{9D8B030D-6E8A-4147-A177-3AD203B41FA5}">
                      <a16:colId xmlns:a16="http://schemas.microsoft.com/office/drawing/2014/main" xmlns="" val="2671973236"/>
                    </a:ext>
                  </a:extLst>
                </a:gridCol>
              </a:tblGrid>
              <a:tr h="660464">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Outcome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Topical treatment effect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Vaccine effect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0970771"/>
                  </a:ext>
                </a:extLst>
              </a:tr>
              <a:tr h="667196">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aOR (95%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aOR</a:t>
                      </a:r>
                      <a:r>
                        <a:rPr lang="en-GB" sz="2000" dirty="0">
                          <a:effectLst/>
                          <a:latin typeface="Calibri" panose="020F0502020204030204" pitchFamily="34" charset="0"/>
                          <a:ea typeface="Calibri" panose="020F0502020204030204" pitchFamily="34" charset="0"/>
                          <a:cs typeface="Times New Roman" panose="02020603050405020304" pitchFamily="18" charset="0"/>
                        </a:rPr>
                        <a:t> (95% CI)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0860301"/>
                  </a:ext>
                </a:extLst>
              </a:tr>
              <a:tr h="1651159">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Wart free by end of treatment period (4 weeks or 16 weeks)</a:t>
                      </a:r>
                    </a:p>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i="1">
                          <a:effectLst/>
                          <a:latin typeface="Calibri" panose="020F0502020204030204" pitchFamily="34" charset="0"/>
                          <a:ea typeface="Calibri" panose="020F0502020204030204" pitchFamily="34" charset="0"/>
                          <a:cs typeface="Times New Roman" panose="02020603050405020304" pitchFamily="18" charset="0"/>
                        </a:rPr>
                        <a:t>2.92 (1.75, 4.87</a:t>
                      </a:r>
                      <a:r>
                        <a:rPr lang="en-GB" sz="2000" i="1">
                          <a:effectLst/>
                          <a:latin typeface="Calibri" panose="020F0502020204030204" pitchFamily="34" charset="0"/>
                          <a:ea typeface="Calibri" panose="020F0502020204030204" pitchFamily="34" charset="0"/>
                          <a:cs typeface="Times New Roman" panose="02020603050405020304" pitchFamily="18"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1.13 (0.72, 1.77)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621438"/>
                  </a:ext>
                </a:extLst>
              </a:tr>
            </a:tbl>
          </a:graphicData>
        </a:graphic>
      </p:graphicFrame>
    </p:spTree>
    <p:extLst>
      <p:ext uri="{BB962C8B-B14F-4D97-AF65-F5344CB8AC3E}">
        <p14:creationId xmlns:p14="http://schemas.microsoft.com/office/powerpoint/2010/main" val="1003765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70000" lnSpcReduction="20000"/>
          </a:bodyPr>
          <a:lstStyle/>
          <a:p>
            <a:pPr marL="268281" indent="-268281">
              <a:spcBef>
                <a:spcPts val="0"/>
              </a:spcBef>
              <a:buSzPct val="150000"/>
              <a:buFont typeface="Arial" panose="020B0604020202020204" pitchFamily="34" charset="0"/>
              <a:buChar char="•"/>
              <a:defRPr/>
            </a:pPr>
            <a:r>
              <a:rPr lang="en-GB" dirty="0">
                <a:latin typeface="Arial" panose="020B0604020202020204" pitchFamily="34" charset="0"/>
                <a:cs typeface="Arial" panose="020B0604020202020204" pitchFamily="34" charset="0"/>
              </a:rPr>
              <a:t>Effect of vaccine was not statistically significant in primary endpoint analysis, but the odds of clearance at 16 weeks, and remaining clear at 48 weeks were 46% higher with vaccine</a:t>
            </a:r>
            <a:r>
              <a:rPr lang="en-GB" dirty="0" smtClean="0">
                <a:latin typeface="Arial" panose="020B0604020202020204" pitchFamily="34" charset="0"/>
                <a:cs typeface="Arial" panose="020B0604020202020204" pitchFamily="34" charset="0"/>
              </a:rPr>
              <a:t>.</a:t>
            </a:r>
          </a:p>
          <a:p>
            <a:pPr marL="268281" indent="-268281">
              <a:spcBef>
                <a:spcPts val="0"/>
              </a:spcBef>
              <a:buSzPct val="15000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68281" indent="-268281">
              <a:spcBef>
                <a:spcPts val="0"/>
              </a:spcBef>
              <a:buSzPct val="150000"/>
              <a:buFont typeface="Arial" panose="020B0604020202020204" pitchFamily="34" charset="0"/>
              <a:buChar char="•"/>
              <a:defRPr/>
            </a:pPr>
            <a:r>
              <a:rPr lang="en-GB" dirty="0">
                <a:latin typeface="Arial" panose="020B0604020202020204" pitchFamily="34" charset="0"/>
                <a:cs typeface="Arial" panose="020B0604020202020204" pitchFamily="34" charset="0"/>
              </a:rPr>
              <a:t>Effects seen in key secondary outcomes, i.e. wart-free at 16 weeks, and remaining clear at 48 weeks, were consistent with primary outcome</a:t>
            </a:r>
            <a:r>
              <a:rPr lang="en-GB" dirty="0" smtClean="0">
                <a:latin typeface="Arial" panose="020B0604020202020204" pitchFamily="34" charset="0"/>
                <a:cs typeface="Arial" panose="020B0604020202020204" pitchFamily="34" charset="0"/>
              </a:rPr>
              <a:t>.</a:t>
            </a:r>
          </a:p>
          <a:p>
            <a:pPr marL="268281" indent="-268281">
              <a:spcBef>
                <a:spcPts val="0"/>
              </a:spcBef>
              <a:buSzPct val="150000"/>
              <a:buFont typeface="Arial" panose="020B0604020202020204" pitchFamily="34" charset="0"/>
              <a:buChar char="•"/>
              <a:defRPr/>
            </a:pPr>
            <a:endParaRPr lang="en-GB" i="1" dirty="0">
              <a:latin typeface="Arial" panose="020B0604020202020204" pitchFamily="34" charset="0"/>
              <a:cs typeface="Arial" panose="020B0604020202020204" pitchFamily="34" charset="0"/>
            </a:endParaRPr>
          </a:p>
          <a:p>
            <a:pPr marL="268281" indent="-268281">
              <a:spcBef>
                <a:spcPts val="0"/>
              </a:spcBef>
              <a:buSzPct val="150000"/>
              <a:buFont typeface="Arial" panose="020B0604020202020204" pitchFamily="34" charset="0"/>
              <a:buChar char="•"/>
              <a:defRPr/>
            </a:pPr>
            <a:r>
              <a:rPr lang="en-GB" dirty="0">
                <a:latin typeface="Arial" panose="020B0604020202020204" pitchFamily="34" charset="0"/>
                <a:cs typeface="Arial" panose="020B0604020202020204" pitchFamily="34" charset="0"/>
              </a:rPr>
              <a:t>IMIQ and PDX had similar efficacy at 16 </a:t>
            </a:r>
            <a:r>
              <a:rPr lang="en-GB" dirty="0" smtClean="0">
                <a:latin typeface="Arial" panose="020B0604020202020204" pitchFamily="34" charset="0"/>
                <a:cs typeface="Arial" panose="020B0604020202020204" pitchFamily="34" charset="0"/>
              </a:rPr>
              <a:t>weeks.</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831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389"/>
            <a:ext cx="8229600" cy="108789"/>
          </a:xfrm>
        </p:spPr>
        <p:txBody>
          <a:bodyPr>
            <a:normAutofit fontScale="90000"/>
          </a:bodyPr>
          <a:lstStyle/>
          <a:p>
            <a:endParaRPr lang="en-GB" dirty="0"/>
          </a:p>
        </p:txBody>
      </p:sp>
      <p:sp>
        <p:nvSpPr>
          <p:cNvPr id="3" name="Content Placeholder 2"/>
          <p:cNvSpPr>
            <a:spLocks noGrp="1"/>
          </p:cNvSpPr>
          <p:nvPr>
            <p:ph idx="1"/>
          </p:nvPr>
        </p:nvSpPr>
        <p:spPr>
          <a:xfrm>
            <a:off x="457200" y="1331651"/>
            <a:ext cx="8229600" cy="3480047"/>
          </a:xfrm>
        </p:spPr>
        <p:txBody>
          <a:bodyPr>
            <a:normAutofit fontScale="77500" lnSpcReduction="20000"/>
          </a:bodyPr>
          <a:lstStyle/>
          <a:p>
            <a:pPr marL="268281" indent="-268281">
              <a:spcBef>
                <a:spcPts val="0"/>
              </a:spcBef>
              <a:buSzPct val="150000"/>
              <a:buFont typeface="Arial" panose="020B0604020202020204" pitchFamily="34" charset="0"/>
              <a:buChar char="•"/>
              <a:defRPr/>
            </a:pPr>
            <a:r>
              <a:rPr lang="en-GB" dirty="0">
                <a:latin typeface="Arial" panose="020B0604020202020204" pitchFamily="34" charset="0"/>
                <a:cs typeface="Arial" panose="020B0604020202020204" pitchFamily="34" charset="0"/>
              </a:rPr>
              <a:t>Clearance rate higher in the IMIQ </a:t>
            </a:r>
            <a:r>
              <a:rPr lang="en-GB" dirty="0" smtClean="0">
                <a:latin typeface="Arial" panose="020B0604020202020204" pitchFamily="34" charset="0"/>
                <a:cs typeface="Arial" panose="020B0604020202020204" pitchFamily="34" charset="0"/>
              </a:rPr>
              <a:t>arm </a:t>
            </a:r>
            <a:r>
              <a:rPr lang="en-GB" dirty="0">
                <a:latin typeface="Arial" panose="020B0604020202020204" pitchFamily="34" charset="0"/>
                <a:cs typeface="Arial" panose="020B0604020202020204" pitchFamily="34" charset="0"/>
              </a:rPr>
              <a:t>at 16 weeks than in the PDX </a:t>
            </a:r>
            <a:r>
              <a:rPr lang="en-GB" dirty="0" smtClean="0">
                <a:latin typeface="Arial" panose="020B0604020202020204" pitchFamily="34" charset="0"/>
                <a:cs typeface="Arial" panose="020B0604020202020204" pitchFamily="34" charset="0"/>
              </a:rPr>
              <a:t>arm </a:t>
            </a:r>
            <a:r>
              <a:rPr lang="en-GB" dirty="0">
                <a:latin typeface="Arial" panose="020B0604020202020204" pitchFamily="34" charset="0"/>
                <a:cs typeface="Arial" panose="020B0604020202020204" pitchFamily="34" charset="0"/>
              </a:rPr>
              <a:t>at 4 weeks (the licensed duration of each treatment</a:t>
            </a:r>
            <a:r>
              <a:rPr lang="en-GB" dirty="0" smtClean="0">
                <a:latin typeface="Arial" panose="020B0604020202020204" pitchFamily="34" charset="0"/>
                <a:cs typeface="Arial" panose="020B0604020202020204" pitchFamily="34" charset="0"/>
              </a:rPr>
              <a:t>).</a:t>
            </a:r>
          </a:p>
          <a:p>
            <a:pPr marL="268281" indent="-268281">
              <a:spcBef>
                <a:spcPts val="0"/>
              </a:spcBef>
              <a:buSzPct val="150000"/>
              <a:buFont typeface="Arial" panose="020B0604020202020204" pitchFamily="34" charset="0"/>
              <a:buChar char="•"/>
              <a:defRPr/>
            </a:pPr>
            <a:endParaRPr lang="en-GB" i="1" dirty="0">
              <a:latin typeface="Arial" panose="020B0604020202020204" pitchFamily="34" charset="0"/>
              <a:cs typeface="Arial" panose="020B0604020202020204" pitchFamily="34" charset="0"/>
            </a:endParaRPr>
          </a:p>
          <a:p>
            <a:pPr marL="268281" indent="-268281">
              <a:spcBef>
                <a:spcPts val="0"/>
              </a:spcBef>
              <a:buSzPct val="150000"/>
              <a:buFont typeface="Arial" panose="020B0604020202020204" pitchFamily="34" charset="0"/>
              <a:buChar char="•"/>
              <a:defRPr/>
            </a:pPr>
            <a:r>
              <a:rPr lang="en-GB" dirty="0">
                <a:latin typeface="Arial" panose="020B0604020202020204" pitchFamily="34" charset="0"/>
                <a:cs typeface="Arial" panose="020B0604020202020204" pitchFamily="34" charset="0"/>
              </a:rPr>
              <a:t>There was no evidence of a lower rate of recurrence with IMIQ</a:t>
            </a:r>
            <a:r>
              <a:rPr lang="en-GB" dirty="0" smtClean="0">
                <a:latin typeface="Arial" panose="020B0604020202020204" pitchFamily="34" charset="0"/>
                <a:cs typeface="Arial" panose="020B0604020202020204" pitchFamily="34" charset="0"/>
              </a:rPr>
              <a:t>.</a:t>
            </a:r>
          </a:p>
          <a:p>
            <a:pPr marL="268281" indent="-268281">
              <a:spcBef>
                <a:spcPts val="0"/>
              </a:spcBef>
              <a:buSzPct val="15000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68281" indent="-268281">
              <a:spcBef>
                <a:spcPts val="0"/>
              </a:spcBef>
              <a:buSzPct val="150000"/>
              <a:buFont typeface="Arial" panose="020B0604020202020204" pitchFamily="34" charset="0"/>
              <a:buChar char="•"/>
              <a:defRPr/>
            </a:pPr>
            <a:r>
              <a:rPr lang="en-GB" dirty="0">
                <a:latin typeface="Arial" panose="020B0604020202020204" pitchFamily="34" charset="0"/>
                <a:cs typeface="Arial" panose="020B0604020202020204" pitchFamily="34" charset="0"/>
              </a:rPr>
              <a:t>The study was limited by the need to reduce the sample size due to delays in initiating the study, fewer than expected sites able to participate, and delays in site set-up.</a:t>
            </a:r>
          </a:p>
          <a:p>
            <a:endParaRPr lang="en-GB" dirty="0"/>
          </a:p>
        </p:txBody>
      </p:sp>
    </p:spTree>
    <p:extLst>
      <p:ext uri="{BB962C8B-B14F-4D97-AF65-F5344CB8AC3E}">
        <p14:creationId xmlns:p14="http://schemas.microsoft.com/office/powerpoint/2010/main" val="327012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And finally…</a:t>
            </a:r>
            <a:endParaRPr lang="en-GB" dirty="0"/>
          </a:p>
        </p:txBody>
      </p:sp>
      <p:sp>
        <p:nvSpPr>
          <p:cNvPr id="5" name="Content Placeholder 4"/>
          <p:cNvSpPr>
            <a:spLocks noGrp="1"/>
          </p:cNvSpPr>
          <p:nvPr>
            <p:ph idx="1"/>
          </p:nvPr>
        </p:nvSpPr>
        <p:spPr/>
        <p:txBody>
          <a:bodyPr>
            <a:normAutofit fontScale="47500" lnSpcReduction="20000"/>
          </a:bodyPr>
          <a:lstStyle/>
          <a:p>
            <a:r>
              <a:rPr lang="en-GB" dirty="0"/>
              <a:t>Cervarix started in girls 2008; Gardasil </a:t>
            </a:r>
            <a:r>
              <a:rPr lang="en-GB" dirty="0" smtClean="0"/>
              <a:t>2012.</a:t>
            </a:r>
            <a:endParaRPr lang="en-GB" dirty="0"/>
          </a:p>
          <a:p>
            <a:endParaRPr lang="en-GB" dirty="0" smtClean="0"/>
          </a:p>
          <a:p>
            <a:r>
              <a:rPr lang="en-GB" dirty="0"/>
              <a:t>B</a:t>
            </a:r>
            <a:r>
              <a:rPr lang="en-GB" dirty="0" smtClean="0"/>
              <a:t>etween </a:t>
            </a:r>
            <a:r>
              <a:rPr lang="en-GB" dirty="0"/>
              <a:t>2009 and 2017, diagnoses of genital </a:t>
            </a:r>
            <a:r>
              <a:rPr lang="en-GB" dirty="0" smtClean="0"/>
              <a:t>warts </a:t>
            </a:r>
            <a:r>
              <a:rPr lang="en-GB" dirty="0"/>
              <a:t>declined by 90% in 15-17 year old girls and 70% in 15-17 year old boys</a:t>
            </a:r>
            <a:r>
              <a:rPr lang="en-GB" dirty="0" smtClean="0"/>
              <a:t>.</a:t>
            </a:r>
          </a:p>
          <a:p>
            <a:endParaRPr lang="en-GB" dirty="0" smtClean="0"/>
          </a:p>
          <a:p>
            <a:r>
              <a:rPr lang="en-GB" dirty="0" smtClean="0"/>
              <a:t>In April 2018 the national programme was extended to MSM.</a:t>
            </a:r>
          </a:p>
          <a:p>
            <a:endParaRPr lang="en-GB" dirty="0" smtClean="0"/>
          </a:p>
          <a:p>
            <a:r>
              <a:rPr lang="en-GB" dirty="0" smtClean="0"/>
              <a:t>July 2018 announced that 12-13 year old boys to receive the vaccine.</a:t>
            </a:r>
          </a:p>
          <a:p>
            <a:endParaRPr lang="en-GB" dirty="0" smtClean="0"/>
          </a:p>
          <a:p>
            <a:r>
              <a:rPr lang="en-GB" dirty="0" smtClean="0"/>
              <a:t>Within ?? years HPV </a:t>
            </a:r>
            <a:r>
              <a:rPr lang="en-GB" smtClean="0"/>
              <a:t>infections may </a:t>
            </a:r>
            <a:r>
              <a:rPr lang="en-GB" dirty="0" smtClean="0"/>
              <a:t>be eradicated in this country and we can look forward to….</a:t>
            </a:r>
          </a:p>
        </p:txBody>
      </p:sp>
    </p:spTree>
    <p:extLst>
      <p:ext uri="{BB962C8B-B14F-4D97-AF65-F5344CB8AC3E}">
        <p14:creationId xmlns:p14="http://schemas.microsoft.com/office/powerpoint/2010/main" val="4117008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3946680"/>
            <a:ext cx="5486400" cy="425054"/>
          </a:xfrm>
        </p:spPr>
        <p:txBody>
          <a:bodyPr/>
          <a:lstStyle/>
          <a:p>
            <a:pPr algn="ctr"/>
            <a:r>
              <a:rPr lang="en-GB" dirty="0" smtClean="0"/>
              <a:t>ANUS MIRABILIS</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5804" b="5804"/>
          <a:stretch>
            <a:fillRect/>
          </a:stretch>
        </p:blipFill>
        <p:spPr>
          <a:xfrm>
            <a:off x="1792288" y="459581"/>
            <a:ext cx="5486400" cy="3304551"/>
          </a:xfrm>
        </p:spPr>
      </p:pic>
      <p:sp>
        <p:nvSpPr>
          <p:cNvPr id="6" name="Text Placeholder 5"/>
          <p:cNvSpPr>
            <a:spLocks noGrp="1"/>
          </p:cNvSpPr>
          <p:nvPr>
            <p:ph type="body" sz="half" idx="2"/>
          </p:nvPr>
        </p:nvSpPr>
        <p:spPr>
          <a:xfrm flipV="1">
            <a:off x="1792288" y="4629151"/>
            <a:ext cx="54864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4025718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Acknowledgements</a:t>
            </a:r>
            <a:endParaRPr lang="en-GB" dirty="0"/>
          </a:p>
        </p:txBody>
      </p:sp>
      <p:sp>
        <p:nvSpPr>
          <p:cNvPr id="6" name="Content Placeholder 5"/>
          <p:cNvSpPr>
            <a:spLocks noGrp="1"/>
          </p:cNvSpPr>
          <p:nvPr>
            <p:ph idx="1"/>
          </p:nvPr>
        </p:nvSpPr>
        <p:spPr>
          <a:xfrm>
            <a:off x="457200" y="1856301"/>
            <a:ext cx="8229600" cy="3044173"/>
          </a:xfrm>
        </p:spPr>
        <p:txBody>
          <a:bodyPr>
            <a:normAutofit fontScale="92500" lnSpcReduction="20000"/>
          </a:bodyPr>
          <a:lstStyle/>
          <a:p>
            <a:pPr marL="0" indent="0">
              <a:buNone/>
            </a:pPr>
            <a:r>
              <a:rPr lang="en-GB" sz="2600" dirty="0"/>
              <a:t>Macey Murray</a:t>
            </a:r>
          </a:p>
          <a:p>
            <a:pPr marL="0" indent="0">
              <a:buNone/>
            </a:pPr>
            <a:r>
              <a:rPr lang="en-GB" sz="2600" dirty="0"/>
              <a:t>Emilia Caverly</a:t>
            </a:r>
          </a:p>
          <a:p>
            <a:pPr marL="0" indent="0">
              <a:buNone/>
            </a:pPr>
            <a:r>
              <a:rPr lang="en-GB" sz="2600" dirty="0"/>
              <a:t>Carolina </a:t>
            </a:r>
            <a:r>
              <a:rPr lang="en-GB" sz="2600" dirty="0" err="1"/>
              <a:t>Estaveo</a:t>
            </a:r>
            <a:endParaRPr lang="en-GB" sz="2600" dirty="0"/>
          </a:p>
          <a:p>
            <a:pPr marL="0" indent="0">
              <a:buNone/>
            </a:pPr>
            <a:r>
              <a:rPr lang="en-GB" sz="2600" dirty="0"/>
              <a:t>Caroline Dore</a:t>
            </a:r>
          </a:p>
          <a:p>
            <a:pPr marL="0" indent="0">
              <a:buNone/>
            </a:pPr>
            <a:r>
              <a:rPr lang="en-GB" sz="2600" dirty="0"/>
              <a:t>Andrew Copas</a:t>
            </a:r>
          </a:p>
          <a:p>
            <a:pPr marL="0" indent="0">
              <a:buNone/>
            </a:pPr>
            <a:r>
              <a:rPr lang="en-GB" sz="2600" dirty="0"/>
              <a:t>Tim Morris</a:t>
            </a:r>
          </a:p>
          <a:p>
            <a:pPr marL="0" indent="0">
              <a:buNone/>
            </a:pPr>
            <a:r>
              <a:rPr lang="en-GB" sz="2600" dirty="0"/>
              <a:t>Richard Gilson (CI)</a:t>
            </a:r>
          </a:p>
          <a:p>
            <a:pPr marL="0" indent="0">
              <a:buNone/>
            </a:pPr>
            <a:r>
              <a:rPr lang="en-GB" sz="2600" dirty="0"/>
              <a:t>Diarmuid Nugent</a:t>
            </a:r>
          </a:p>
          <a:p>
            <a:pPr marL="0" indent="0">
              <a:buNone/>
            </a:pPr>
            <a:endParaRPr lang="en-GB" sz="2600" dirty="0"/>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290901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12"/>
          <p:cNvSpPr>
            <a:spLocks noChangeArrowheads="1"/>
          </p:cNvSpPr>
          <p:nvPr/>
        </p:nvSpPr>
        <p:spPr bwMode="auto">
          <a:xfrm>
            <a:off x="305741" y="2960914"/>
            <a:ext cx="5775745" cy="1604030"/>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oAutofit/>
          </a:bodyPr>
          <a:lstStyle/>
          <a:p>
            <a:pPr>
              <a:lnSpc>
                <a:spcPct val="150000"/>
              </a:lnSpc>
              <a:defRPr/>
            </a:pPr>
            <a:r>
              <a:rPr lang="en-GB" sz="3600" dirty="0">
                <a:solidFill>
                  <a:srgbClr val="0097A9"/>
                </a:solidFill>
                <a:latin typeface="Arial" charset="0"/>
                <a:ea typeface="Arial" charset="0"/>
                <a:cs typeface="Arial" charset="0"/>
              </a:rPr>
              <a:t>ICTM Facilities Update</a:t>
            </a:r>
            <a:endParaRPr lang="en-GB" sz="3600" baseline="30000" dirty="0">
              <a:solidFill>
                <a:srgbClr val="0097A9"/>
              </a:solidFill>
              <a:latin typeface="Arial" charset="0"/>
              <a:ea typeface="Arial" charset="0"/>
              <a:cs typeface="Arial" charset="0"/>
            </a:endParaRPr>
          </a:p>
          <a:p>
            <a:pPr>
              <a:defRPr/>
            </a:pPr>
            <a:r>
              <a:rPr lang="en-GB" sz="3600" baseline="30000" dirty="0">
                <a:solidFill>
                  <a:prstClr val="black"/>
                </a:solidFill>
                <a:latin typeface="Arial" charset="0"/>
                <a:ea typeface="Arial" charset="0"/>
                <a:cs typeface="Arial" charset="0"/>
              </a:rPr>
              <a:t>Rachel Martino</a:t>
            </a:r>
          </a:p>
          <a:p>
            <a:pPr>
              <a:defRPr/>
            </a:pPr>
            <a:r>
              <a:rPr lang="en-GB" sz="3600" baseline="30000" dirty="0">
                <a:solidFill>
                  <a:prstClr val="black"/>
                </a:solidFill>
                <a:latin typeface="Arial" charset="0"/>
                <a:ea typeface="Arial" charset="0"/>
                <a:cs typeface="Arial" charset="0"/>
              </a:rPr>
              <a:t>Unit Manager, MRC CTU</a:t>
            </a:r>
          </a:p>
          <a:p>
            <a:pPr>
              <a:defRPr/>
            </a:pPr>
            <a:endParaRPr lang="en-GB" sz="3600" baseline="30000" dirty="0">
              <a:solidFill>
                <a:prstClr val="black"/>
              </a:solidFill>
              <a:latin typeface="Arial" charset="0"/>
              <a:ea typeface="Arial" charset="0"/>
              <a:cs typeface="Arial" charset="0"/>
            </a:endParaRPr>
          </a:p>
        </p:txBody>
      </p:sp>
      <p:sp>
        <p:nvSpPr>
          <p:cNvPr id="7" name="Rectangle 12"/>
          <p:cNvSpPr>
            <a:spLocks noChangeArrowheads="1"/>
          </p:cNvSpPr>
          <p:nvPr/>
        </p:nvSpPr>
        <p:spPr bwMode="auto">
          <a:xfrm>
            <a:off x="305742" y="4564944"/>
            <a:ext cx="2756116" cy="291042"/>
          </a:xfrm>
          <a:prstGeom prst="rect">
            <a:avLst/>
          </a:prstGeom>
          <a:noFill/>
          <a:ln w="952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199820" anchor="b" anchorCtr="0">
            <a:noAutofit/>
          </a:bodyPr>
          <a:lstStyle/>
          <a:p>
            <a:pPr>
              <a:defRPr/>
            </a:pPr>
            <a:r>
              <a:rPr lang="en-GB" baseline="-25000" dirty="0">
                <a:solidFill>
                  <a:prstClr val="black"/>
                </a:solidFill>
                <a:latin typeface="Arial" charset="0"/>
                <a:ea typeface="Arial" charset="0"/>
                <a:cs typeface="Arial" charset="0"/>
              </a:rPr>
              <a:t>July 2018</a:t>
            </a:r>
            <a:endParaRPr lang="en-GB" baseline="-25000" dirty="0">
              <a:solidFill>
                <a:prstClr val="black"/>
              </a:solidFill>
              <a:latin typeface="Arial" charset="0"/>
              <a:ea typeface="Arial" charset="0"/>
              <a:cs typeface="Arial" charset="0"/>
            </a:endParaRPr>
          </a:p>
        </p:txBody>
      </p:sp>
      <p:grpSp>
        <p:nvGrpSpPr>
          <p:cNvPr id="5" name="Group 4"/>
          <p:cNvGrpSpPr/>
          <p:nvPr/>
        </p:nvGrpSpPr>
        <p:grpSpPr>
          <a:xfrm>
            <a:off x="0" y="1"/>
            <a:ext cx="9144000" cy="1235075"/>
            <a:chOff x="0" y="-66259"/>
            <a:chExt cx="9144000" cy="1235075"/>
          </a:xfrm>
        </p:grpSpPr>
        <p:sp>
          <p:nvSpPr>
            <p:cNvPr id="3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pPr>
                <a:defRPr/>
              </a:pPr>
              <a:endParaRPr lang="en-GB">
                <a:solidFill>
                  <a:prstClr val="black"/>
                </a:solidFill>
                <a:latin typeface="Calibri"/>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9" name="TextBox 8"/>
          <p:cNvSpPr txBox="1"/>
          <p:nvPr/>
        </p:nvSpPr>
        <p:spPr>
          <a:xfrm>
            <a:off x="294124" y="253355"/>
            <a:ext cx="3786374" cy="173124"/>
          </a:xfrm>
          <a:prstGeom prst="rect">
            <a:avLst/>
          </a:prstGeom>
          <a:noFill/>
        </p:spPr>
        <p:txBody>
          <a:bodyPr wrap="none" lIns="0" tIns="0" rIns="0" bIns="0" rtlCol="0" anchor="t" anchorCtr="0">
            <a:spAutoFit/>
          </a:bodyPr>
          <a:lstStyle/>
          <a:p>
            <a:pPr>
              <a:defRPr/>
            </a:pPr>
            <a:r>
              <a:rPr lang="en-US" sz="1100" b="1" dirty="0">
                <a:solidFill>
                  <a:prstClr val="white"/>
                </a:solidFill>
                <a:latin typeface="Arial"/>
                <a:cs typeface="Arial"/>
              </a:rPr>
              <a:t>INSTITUTE OF CLINICAL TRIALS AND METHODOLOGY</a:t>
            </a:r>
            <a:endParaRPr lang="en-US" sz="1100" b="1" dirty="0">
              <a:solidFill>
                <a:prstClr val="white"/>
              </a:solidFill>
              <a:latin typeface="Arial"/>
              <a:cs typeface="Arial"/>
            </a:endParaRPr>
          </a:p>
        </p:txBody>
      </p:sp>
    </p:spTree>
    <p:extLst>
      <p:ext uri="{BB962C8B-B14F-4D97-AF65-F5344CB8AC3E}">
        <p14:creationId xmlns:p14="http://schemas.microsoft.com/office/powerpoint/2010/main" val="2850808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40" y="2336800"/>
            <a:ext cx="6662504" cy="2274966"/>
          </a:xfrm>
          <a:prstGeom prst="rect">
            <a:avLst/>
          </a:prstGeom>
          <a:noFill/>
          <a:ln w="9525">
            <a:noFill/>
            <a:prstDash val="sysDot"/>
            <a:miter lim="800000"/>
            <a:headEnd/>
            <a:tailEnd/>
          </a:ln>
          <a:effectLst/>
          <a:extLst/>
        </p:spPr>
        <p:txBody>
          <a:bodyPr lIns="0" tIns="0" rIns="0" bIns="0" numCol="1" spcCol="7199820">
            <a:noAutofit/>
          </a:bodyPr>
          <a:lstStyle/>
          <a:p>
            <a:pPr>
              <a:lnSpc>
                <a:spcPct val="150000"/>
              </a:lnSpc>
              <a:defRPr/>
            </a:pPr>
            <a:r>
              <a:rPr lang="en-US" sz="2400" dirty="0">
                <a:solidFill>
                  <a:prstClr val="black"/>
                </a:solidFill>
                <a:latin typeface="Arial" charset="0"/>
                <a:ea typeface="Arial" charset="0"/>
                <a:cs typeface="Arial" charset="0"/>
              </a:rPr>
              <a:t>ICTM Accommodation Committee updates</a:t>
            </a:r>
          </a:p>
          <a:p>
            <a:pPr>
              <a:lnSpc>
                <a:spcPct val="150000"/>
              </a:lnSpc>
              <a:defRPr/>
            </a:pPr>
            <a:r>
              <a:rPr lang="en-US" sz="2400" dirty="0">
                <a:solidFill>
                  <a:prstClr val="black"/>
                </a:solidFill>
                <a:latin typeface="Arial" charset="0"/>
                <a:ea typeface="Arial" charset="0"/>
                <a:cs typeface="Arial" charset="0"/>
              </a:rPr>
              <a:t>Holiday Closure</a:t>
            </a:r>
          </a:p>
          <a:p>
            <a:pPr>
              <a:lnSpc>
                <a:spcPct val="150000"/>
              </a:lnSpc>
              <a:defRPr/>
            </a:pPr>
            <a:r>
              <a:rPr lang="en-US" sz="2400" dirty="0">
                <a:solidFill>
                  <a:prstClr val="black"/>
                </a:solidFill>
                <a:latin typeface="Arial" charset="0"/>
                <a:ea typeface="Arial" charset="0"/>
                <a:cs typeface="Arial" charset="0"/>
              </a:rPr>
              <a:t>Business Continuity test</a:t>
            </a:r>
          </a:p>
          <a:p>
            <a:pPr>
              <a:lnSpc>
                <a:spcPct val="150000"/>
              </a:lnSpc>
              <a:defRPr/>
            </a:pPr>
            <a:r>
              <a:rPr lang="en-US" sz="2400" dirty="0">
                <a:solidFill>
                  <a:prstClr val="black"/>
                </a:solidFill>
                <a:latin typeface="Arial" charset="0"/>
                <a:ea typeface="Arial" charset="0"/>
                <a:cs typeface="Arial" charset="0"/>
              </a:rPr>
              <a:t>Emergency contacts</a:t>
            </a:r>
            <a:endParaRPr lang="en-US" sz="2400" dirty="0">
              <a:solidFill>
                <a:prstClr val="black"/>
              </a:solidFill>
              <a:latin typeface="Arial" charset="0"/>
              <a:ea typeface="Arial" charset="0"/>
              <a:cs typeface="Arial" charset="0"/>
            </a:endParaRPr>
          </a:p>
        </p:txBody>
      </p:sp>
      <p:sp>
        <p:nvSpPr>
          <p:cNvPr id="10" name="Rectangle 12"/>
          <p:cNvSpPr>
            <a:spLocks noChangeArrowheads="1"/>
          </p:cNvSpPr>
          <p:nvPr/>
        </p:nvSpPr>
        <p:spPr bwMode="auto">
          <a:xfrm>
            <a:off x="289839" y="1566069"/>
            <a:ext cx="4104000" cy="972000"/>
          </a:xfrm>
          <a:prstGeom prst="rect">
            <a:avLst/>
          </a:prstGeom>
          <a:noFill/>
          <a:ln w="9525">
            <a:noFill/>
            <a:prstDash val="sysDot"/>
            <a:miter lim="800000"/>
            <a:headEnd/>
            <a:tailEnd/>
          </a:ln>
          <a:effectLst/>
          <a:extLst/>
        </p:spPr>
        <p:txBody>
          <a:bodyPr lIns="0" tIns="0" rIns="0" bIns="0" numCol="1" spcCol="7199820">
            <a:noAutofit/>
          </a:bodyPr>
          <a:lstStyle/>
          <a:p>
            <a:pPr>
              <a:lnSpc>
                <a:spcPts val="3800"/>
              </a:lnSpc>
              <a:defRPr/>
            </a:pPr>
            <a:r>
              <a:rPr lang="en-GB" sz="4800" kern="0" baseline="30000" dirty="0">
                <a:solidFill>
                  <a:srgbClr val="0097A9"/>
                </a:solidFill>
                <a:latin typeface="Arial" charset="0"/>
                <a:ea typeface="Arial" charset="0"/>
                <a:cs typeface="Arial" charset="0"/>
              </a:rPr>
              <a:t>Key Items</a:t>
            </a:r>
            <a:endParaRPr lang="en-GB" sz="4800" baseline="30000" dirty="0">
              <a:solidFill>
                <a:srgbClr val="0097A9"/>
              </a:solidFill>
              <a:latin typeface="Arial" charset="0"/>
              <a:ea typeface="Arial" charset="0"/>
              <a:cs typeface="Arial" charset="0"/>
            </a:endParaRPr>
          </a:p>
        </p:txBody>
      </p:sp>
    </p:spTree>
    <p:extLst>
      <p:ext uri="{BB962C8B-B14F-4D97-AF65-F5344CB8AC3E}">
        <p14:creationId xmlns:p14="http://schemas.microsoft.com/office/powerpoint/2010/main" val="893374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200"/>
              </a:lnSpc>
              <a:defRPr/>
            </a:pPr>
            <a:r>
              <a:rPr lang="en-GB" sz="2800" kern="0" baseline="30000" dirty="0">
                <a:solidFill>
                  <a:srgbClr val="0097A9"/>
                </a:solidFill>
                <a:latin typeface="Arial" charset="0"/>
                <a:ea typeface="Arial" charset="0"/>
                <a:cs typeface="Arial" charset="0"/>
              </a:rPr>
              <a:t>ICTM Accommodation Committee</a:t>
            </a:r>
            <a:endParaRPr lang="en-GB" sz="3600" baseline="30000" dirty="0">
              <a:solidFill>
                <a:prstClr val="black"/>
              </a:solidFill>
              <a:latin typeface="Helvetica"/>
            </a:endParaRPr>
          </a:p>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11" name="Rectangle 12"/>
          <p:cNvSpPr>
            <a:spLocks noChangeArrowheads="1"/>
          </p:cNvSpPr>
          <p:nvPr/>
        </p:nvSpPr>
        <p:spPr bwMode="auto">
          <a:xfrm>
            <a:off x="1303157" y="1761629"/>
            <a:ext cx="6142671" cy="2781342"/>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800"/>
              </a:lnSpc>
              <a:defRPr/>
            </a:pPr>
            <a:r>
              <a:rPr lang="en-GB" sz="2800" baseline="30000" dirty="0">
                <a:solidFill>
                  <a:prstClr val="black"/>
                </a:solidFill>
                <a:latin typeface="Arial" panose="020B0604020202020204" pitchFamily="34" charset="0"/>
                <a:cs typeface="Arial" panose="020B0604020202020204" pitchFamily="34" charset="0"/>
              </a:rPr>
              <a:t>Utilisation</a:t>
            </a:r>
          </a:p>
          <a:p>
            <a:pPr marL="457189" indent="-457189">
              <a:lnSpc>
                <a:spcPts val="2800"/>
              </a:lnSpc>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Desk expansion</a:t>
            </a:r>
          </a:p>
          <a:p>
            <a:pPr marL="457189" indent="-457189">
              <a:lnSpc>
                <a:spcPts val="2800"/>
              </a:lnSpc>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Desk zone review</a:t>
            </a:r>
          </a:p>
          <a:p>
            <a:pPr marL="457189" indent="-457189">
              <a:lnSpc>
                <a:spcPts val="2800"/>
              </a:lnSpc>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Agile guide – COMING SOON</a:t>
            </a:r>
          </a:p>
          <a:p>
            <a:pPr>
              <a:lnSpc>
                <a:spcPts val="1200"/>
              </a:lnSpc>
              <a:defRPr/>
            </a:pPr>
            <a:r>
              <a:rPr lang="en-GB" sz="1000" baseline="30000" dirty="0">
                <a:solidFill>
                  <a:prstClr val="black"/>
                </a:solidFill>
                <a:latin typeface="Arial" charset="0"/>
                <a:ea typeface="Arial" charset="0"/>
                <a:cs typeface="Arial" charset="0"/>
              </a:rPr>
              <a:t> </a:t>
            </a:r>
            <a:endParaRPr lang="en-GB" sz="1000" baseline="3000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8874991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200"/>
              </a:lnSpc>
              <a:defRPr/>
            </a:pPr>
            <a:r>
              <a:rPr lang="en-GB" sz="2800" kern="0" baseline="30000" dirty="0">
                <a:solidFill>
                  <a:srgbClr val="0097A9"/>
                </a:solidFill>
                <a:latin typeface="Arial" charset="0"/>
                <a:ea typeface="Arial" charset="0"/>
                <a:cs typeface="Arial" charset="0"/>
              </a:rPr>
              <a:t>Desk expansion</a:t>
            </a:r>
            <a:endParaRPr lang="en-GB" sz="3600" baseline="30000" dirty="0">
              <a:solidFill>
                <a:prstClr val="black"/>
              </a:solidFill>
              <a:latin typeface="Helvetica"/>
            </a:endParaRPr>
          </a:p>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11" name="Rectangle 12"/>
          <p:cNvSpPr>
            <a:spLocks noChangeArrowheads="1"/>
          </p:cNvSpPr>
          <p:nvPr/>
        </p:nvSpPr>
        <p:spPr bwMode="auto">
          <a:xfrm>
            <a:off x="1303158" y="1761629"/>
            <a:ext cx="7361872" cy="2781342"/>
          </a:xfrm>
          <a:prstGeom prst="rect">
            <a:avLst/>
          </a:prstGeom>
          <a:noFill/>
          <a:ln w="9525">
            <a:noFill/>
            <a:prstDash val="sysDot"/>
            <a:miter lim="800000"/>
            <a:headEnd/>
            <a:tailEnd/>
          </a:ln>
          <a:effectLst/>
          <a:extLst/>
        </p:spPr>
        <p:txBody>
          <a:bodyPr lIns="179996" tIns="179996" rIns="179996" bIns="179996" numCol="1" spcCol="7199820">
            <a:noAutofit/>
          </a:bodyPr>
          <a:lstStyle/>
          <a:p>
            <a:pPr marL="457189"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THANKS to all involved</a:t>
            </a:r>
          </a:p>
          <a:p>
            <a:pPr marL="457189"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Additional 10 desks to 2nd floor</a:t>
            </a:r>
          </a:p>
          <a:p>
            <a:pPr marL="457189"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Nearly snag-free</a:t>
            </a:r>
          </a:p>
          <a:p>
            <a:pPr marL="457189"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Final collection crates today</a:t>
            </a:r>
          </a:p>
          <a:p>
            <a:pPr lvl="1">
              <a:lnSpc>
                <a:spcPts val="2800"/>
              </a:lnSpc>
              <a:buSzPct val="100000"/>
              <a:defRPr/>
            </a:pPr>
            <a:endParaRPr lang="en-GB" sz="2800" baseline="30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801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chemeClr val="accent5">
                    <a:lumMod val="75000"/>
                  </a:schemeClr>
                </a:solidFill>
              </a:rPr>
              <a:t>Staff Survey</a:t>
            </a:r>
            <a:endParaRPr lang="en-GB" sz="2800" dirty="0">
              <a:solidFill>
                <a:schemeClr val="accent5">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endParaRPr lang="en-GB" dirty="0" smtClean="0">
              <a:solidFill>
                <a:srgbClr val="8A7967"/>
              </a:solidFill>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Is now closed!</a:t>
            </a:r>
          </a:p>
          <a:p>
            <a:pPr marL="0" indent="0">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Thanks to everyone who found time to respond</a:t>
            </a:r>
            <a:endParaRPr lang="en-GB" dirty="0"/>
          </a:p>
        </p:txBody>
      </p:sp>
    </p:spTree>
    <p:extLst>
      <p:ext uri="{BB962C8B-B14F-4D97-AF65-F5344CB8AC3E}">
        <p14:creationId xmlns:p14="http://schemas.microsoft.com/office/powerpoint/2010/main" val="77361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200"/>
              </a:lnSpc>
              <a:defRPr/>
            </a:pPr>
            <a:r>
              <a:rPr lang="en-GB" sz="2800" kern="0" baseline="30000" dirty="0">
                <a:solidFill>
                  <a:srgbClr val="0097A9"/>
                </a:solidFill>
                <a:latin typeface="Arial" charset="0"/>
                <a:cs typeface="Arial" charset="0"/>
              </a:rPr>
              <a:t>Desk Zone Review</a:t>
            </a:r>
            <a:endParaRPr lang="en-GB" sz="3600" baseline="30000" dirty="0">
              <a:solidFill>
                <a:prstClr val="black"/>
              </a:solidFill>
              <a:latin typeface="Helvetica"/>
            </a:endParaRPr>
          </a:p>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11" name="Rectangle 12"/>
          <p:cNvSpPr>
            <a:spLocks noChangeArrowheads="1"/>
          </p:cNvSpPr>
          <p:nvPr/>
        </p:nvSpPr>
        <p:spPr bwMode="auto">
          <a:xfrm>
            <a:off x="1303158" y="1761629"/>
            <a:ext cx="7361872" cy="2781342"/>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800"/>
              </a:lnSpc>
              <a:defRPr/>
            </a:pPr>
            <a:r>
              <a:rPr lang="en-GB" sz="2800" baseline="30000" dirty="0">
                <a:solidFill>
                  <a:prstClr val="black"/>
                </a:solidFill>
                <a:latin typeface="Arial" panose="020B0604020202020204" pitchFamily="34" charset="0"/>
                <a:cs typeface="Arial" panose="020B0604020202020204" pitchFamily="34" charset="0"/>
              </a:rPr>
              <a:t>All zones </a:t>
            </a:r>
            <a:endParaRPr lang="en-GB" sz="2800" baseline="30000" dirty="0">
              <a:solidFill>
                <a:prstClr val="black"/>
              </a:solidFill>
              <a:latin typeface="Arial" panose="020B0604020202020204" pitchFamily="34" charset="0"/>
              <a:cs typeface="Arial" panose="020B0604020202020204" pitchFamily="34" charset="0"/>
            </a:endParaRP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Further move towards optimal utilisation</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More agile working practices where able**</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Make full use of available desks &amp; offices</a:t>
            </a:r>
          </a:p>
        </p:txBody>
      </p:sp>
    </p:spTree>
    <p:extLst>
      <p:ext uri="{BB962C8B-B14F-4D97-AF65-F5344CB8AC3E}">
        <p14:creationId xmlns:p14="http://schemas.microsoft.com/office/powerpoint/2010/main" val="3143707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200"/>
              </a:lnSpc>
              <a:defRPr/>
            </a:pPr>
            <a:r>
              <a:rPr lang="en-GB" sz="2800" kern="0" baseline="30000" dirty="0">
                <a:solidFill>
                  <a:srgbClr val="0097A9"/>
                </a:solidFill>
                <a:latin typeface="Arial" charset="0"/>
                <a:ea typeface="Arial" charset="0"/>
                <a:cs typeface="Arial" charset="0"/>
              </a:rPr>
              <a:t>Agile guide – COMING SOON</a:t>
            </a:r>
            <a:endParaRPr lang="en-GB" sz="3600" baseline="30000" dirty="0">
              <a:solidFill>
                <a:prstClr val="black"/>
              </a:solidFill>
              <a:latin typeface="Helvetica"/>
            </a:endParaRPr>
          </a:p>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11" name="Rectangle 12"/>
          <p:cNvSpPr>
            <a:spLocks noChangeArrowheads="1"/>
          </p:cNvSpPr>
          <p:nvPr/>
        </p:nvSpPr>
        <p:spPr bwMode="auto">
          <a:xfrm>
            <a:off x="1303158" y="1761629"/>
            <a:ext cx="7361872" cy="2781342"/>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800"/>
              </a:lnSpc>
              <a:defRPr/>
            </a:pPr>
            <a:r>
              <a:rPr lang="en-GB" sz="2800" baseline="30000" dirty="0">
                <a:solidFill>
                  <a:prstClr val="black"/>
                </a:solidFill>
                <a:latin typeface="Arial" panose="020B0604020202020204" pitchFamily="34" charset="0"/>
                <a:cs typeface="Arial" panose="020B0604020202020204" pitchFamily="34" charset="0"/>
              </a:rPr>
              <a:t>Highlights</a:t>
            </a:r>
            <a:endParaRPr lang="en-GB" sz="2800" baseline="30000" dirty="0">
              <a:solidFill>
                <a:prstClr val="black"/>
              </a:solidFill>
              <a:latin typeface="Arial" panose="020B0604020202020204" pitchFamily="34" charset="0"/>
              <a:cs typeface="Arial" panose="020B0604020202020204" pitchFamily="34" charset="0"/>
            </a:endParaRP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Use of </a:t>
            </a:r>
            <a:r>
              <a:rPr lang="en-GB" sz="2800" baseline="30000" dirty="0">
                <a:solidFill>
                  <a:srgbClr val="FF0000"/>
                </a:solidFill>
                <a:latin typeface="Arial" panose="020B0604020202020204" pitchFamily="34" charset="0"/>
                <a:cs typeface="Arial" panose="020B0604020202020204" pitchFamily="34" charset="0"/>
              </a:rPr>
              <a:t>Red</a:t>
            </a:r>
            <a:r>
              <a:rPr lang="en-GB" sz="2800" baseline="30000" dirty="0">
                <a:solidFill>
                  <a:prstClr val="black"/>
                </a:solidFill>
                <a:latin typeface="Arial" panose="020B0604020202020204" pitchFamily="34" charset="0"/>
                <a:cs typeface="Arial" panose="020B0604020202020204" pitchFamily="34" charset="0"/>
              </a:rPr>
              <a:t> cards or Fortnightly desk plan across ICTM</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General etiquette for share-ready desk use</a:t>
            </a:r>
          </a:p>
          <a:p>
            <a:pPr marL="1371566" lvl="2" indent="-457189">
              <a:lnSpc>
                <a:spcPts val="2800"/>
              </a:lnSpc>
              <a:buSzPct val="100000"/>
              <a:buFont typeface="Wingdings" panose="05000000000000000000" pitchFamily="2" charset="2"/>
              <a:buChar char="ü"/>
              <a:defRPr/>
            </a:pPr>
            <a:r>
              <a:rPr lang="en-GB" sz="2800" baseline="30000" dirty="0">
                <a:solidFill>
                  <a:prstClr val="black"/>
                </a:solidFill>
                <a:latin typeface="Arial" panose="020B0604020202020204" pitchFamily="34" charset="0"/>
                <a:cs typeface="Arial" panose="020B0604020202020204" pitchFamily="34" charset="0"/>
              </a:rPr>
              <a:t>Keeping desk clean &amp; welcoming</a:t>
            </a:r>
          </a:p>
          <a:p>
            <a:pPr marL="1371566" lvl="2" indent="-457189">
              <a:lnSpc>
                <a:spcPts val="2800"/>
              </a:lnSpc>
              <a:buSzPct val="100000"/>
              <a:buFont typeface="Wingdings" panose="05000000000000000000" pitchFamily="2" charset="2"/>
              <a:buChar char="ü"/>
              <a:defRPr/>
            </a:pPr>
            <a:r>
              <a:rPr lang="en-GB" sz="2800" baseline="30000" dirty="0">
                <a:solidFill>
                  <a:prstClr val="black"/>
                </a:solidFill>
                <a:latin typeface="Arial" panose="020B0604020202020204" pitchFamily="34" charset="0"/>
                <a:cs typeface="Arial" panose="020B0604020202020204" pitchFamily="34" charset="0"/>
              </a:rPr>
              <a:t>Be mindful of sound levels &amp; marked chairs</a:t>
            </a:r>
          </a:p>
          <a:p>
            <a:pPr marL="1371566" lvl="2" indent="-457189">
              <a:lnSpc>
                <a:spcPts val="2800"/>
              </a:lnSpc>
              <a:buSzPct val="100000"/>
              <a:buFont typeface="Wingdings" panose="05000000000000000000" pitchFamily="2" charset="2"/>
              <a:buChar char="ü"/>
              <a:defRPr/>
            </a:pPr>
            <a:r>
              <a:rPr lang="en-GB" sz="2800" baseline="30000" dirty="0">
                <a:solidFill>
                  <a:prstClr val="black"/>
                </a:solidFill>
                <a:latin typeface="Arial" panose="020B0604020202020204" pitchFamily="34" charset="0"/>
                <a:cs typeface="Arial" panose="020B0604020202020204" pitchFamily="34" charset="0"/>
              </a:rPr>
              <a:t>Using your assigned desk</a:t>
            </a:r>
          </a:p>
        </p:txBody>
      </p:sp>
    </p:spTree>
    <p:extLst>
      <p:ext uri="{BB962C8B-B14F-4D97-AF65-F5344CB8AC3E}">
        <p14:creationId xmlns:p14="http://schemas.microsoft.com/office/powerpoint/2010/main" val="593975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40" y="2336800"/>
            <a:ext cx="6662504" cy="2274966"/>
          </a:xfrm>
          <a:prstGeom prst="rect">
            <a:avLst/>
          </a:prstGeom>
          <a:noFill/>
          <a:ln w="9525">
            <a:noFill/>
            <a:prstDash val="sysDot"/>
            <a:miter lim="800000"/>
            <a:headEnd/>
            <a:tailEnd/>
          </a:ln>
          <a:effectLst/>
          <a:extLst/>
        </p:spPr>
        <p:txBody>
          <a:bodyPr lIns="0" tIns="0" rIns="0" bIns="0" numCol="1" spcCol="7199820">
            <a:noAutofit/>
          </a:bodyPr>
          <a:lstStyle/>
          <a:p>
            <a:pPr>
              <a:lnSpc>
                <a:spcPct val="150000"/>
              </a:lnSpc>
              <a:defRPr/>
            </a:pPr>
            <a:r>
              <a:rPr lang="en-US" sz="2400" dirty="0">
                <a:solidFill>
                  <a:prstClr val="black"/>
                </a:solidFill>
                <a:latin typeface="Arial" charset="0"/>
                <a:ea typeface="Arial" charset="0"/>
                <a:cs typeface="Arial" charset="0"/>
              </a:rPr>
              <a:t>ICTM Accommodation Committee updates</a:t>
            </a:r>
          </a:p>
          <a:p>
            <a:pPr>
              <a:lnSpc>
                <a:spcPct val="150000"/>
              </a:lnSpc>
              <a:defRPr/>
            </a:pPr>
            <a:r>
              <a:rPr lang="en-US" sz="2400" dirty="0">
                <a:solidFill>
                  <a:prstClr val="black"/>
                </a:solidFill>
                <a:latin typeface="Arial" charset="0"/>
                <a:ea typeface="Arial" charset="0"/>
                <a:cs typeface="Arial" charset="0"/>
              </a:rPr>
              <a:t>Holiday Closure</a:t>
            </a:r>
          </a:p>
          <a:p>
            <a:pPr>
              <a:lnSpc>
                <a:spcPct val="150000"/>
              </a:lnSpc>
              <a:defRPr/>
            </a:pPr>
            <a:r>
              <a:rPr lang="en-US" sz="2400" dirty="0">
                <a:solidFill>
                  <a:prstClr val="black"/>
                </a:solidFill>
                <a:latin typeface="Arial" charset="0"/>
                <a:ea typeface="Arial" charset="0"/>
                <a:cs typeface="Arial" charset="0"/>
              </a:rPr>
              <a:t>Business Continuity test</a:t>
            </a:r>
          </a:p>
          <a:p>
            <a:pPr>
              <a:lnSpc>
                <a:spcPct val="150000"/>
              </a:lnSpc>
              <a:defRPr/>
            </a:pPr>
            <a:r>
              <a:rPr lang="en-US" sz="2400" dirty="0">
                <a:solidFill>
                  <a:prstClr val="black"/>
                </a:solidFill>
                <a:latin typeface="Arial" charset="0"/>
                <a:ea typeface="Arial" charset="0"/>
                <a:cs typeface="Arial" charset="0"/>
              </a:rPr>
              <a:t>Emergency contacts</a:t>
            </a:r>
            <a:endParaRPr lang="en-US" sz="2400" dirty="0">
              <a:solidFill>
                <a:prstClr val="black"/>
              </a:solidFill>
              <a:latin typeface="Arial" charset="0"/>
              <a:ea typeface="Arial" charset="0"/>
              <a:cs typeface="Arial" charset="0"/>
            </a:endParaRPr>
          </a:p>
        </p:txBody>
      </p:sp>
      <p:sp>
        <p:nvSpPr>
          <p:cNvPr id="10" name="Rectangle 12"/>
          <p:cNvSpPr>
            <a:spLocks noChangeArrowheads="1"/>
          </p:cNvSpPr>
          <p:nvPr/>
        </p:nvSpPr>
        <p:spPr bwMode="auto">
          <a:xfrm>
            <a:off x="289839" y="1566069"/>
            <a:ext cx="4104000" cy="972000"/>
          </a:xfrm>
          <a:prstGeom prst="rect">
            <a:avLst/>
          </a:prstGeom>
          <a:noFill/>
          <a:ln w="9525">
            <a:noFill/>
            <a:prstDash val="sysDot"/>
            <a:miter lim="800000"/>
            <a:headEnd/>
            <a:tailEnd/>
          </a:ln>
          <a:effectLst/>
          <a:extLst/>
        </p:spPr>
        <p:txBody>
          <a:bodyPr lIns="0" tIns="0" rIns="0" bIns="0" numCol="1" spcCol="7199820">
            <a:noAutofit/>
          </a:bodyPr>
          <a:lstStyle/>
          <a:p>
            <a:pPr>
              <a:lnSpc>
                <a:spcPts val="3800"/>
              </a:lnSpc>
              <a:defRPr/>
            </a:pPr>
            <a:r>
              <a:rPr lang="en-GB" sz="4800" kern="0" baseline="30000" dirty="0">
                <a:solidFill>
                  <a:srgbClr val="0097A9"/>
                </a:solidFill>
                <a:latin typeface="Arial" charset="0"/>
                <a:ea typeface="Arial" charset="0"/>
                <a:cs typeface="Arial" charset="0"/>
              </a:rPr>
              <a:t>Key Items</a:t>
            </a:r>
            <a:endParaRPr lang="en-GB" sz="4800" baseline="30000" dirty="0">
              <a:solidFill>
                <a:srgbClr val="0097A9"/>
              </a:solidFill>
              <a:latin typeface="Arial" charset="0"/>
              <a:ea typeface="Arial" charset="0"/>
              <a:cs typeface="Arial" charset="0"/>
            </a:endParaRPr>
          </a:p>
        </p:txBody>
      </p:sp>
    </p:spTree>
    <p:extLst>
      <p:ext uri="{BB962C8B-B14F-4D97-AF65-F5344CB8AC3E}">
        <p14:creationId xmlns:p14="http://schemas.microsoft.com/office/powerpoint/2010/main" val="1656944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5" name="Content Placeholder 2"/>
          <p:cNvSpPr txBox="1">
            <a:spLocks/>
          </p:cNvSpPr>
          <p:nvPr/>
        </p:nvSpPr>
        <p:spPr>
          <a:xfrm>
            <a:off x="323528" y="1332251"/>
            <a:ext cx="3744417" cy="3546394"/>
          </a:xfrm>
          <a:prstGeom prst="rect">
            <a:avLst/>
          </a:prstGeom>
        </p:spPr>
        <p:style>
          <a:lnRef idx="2">
            <a:schemeClr val="accent1"/>
          </a:lnRef>
          <a:fillRef idx="1">
            <a:schemeClr val="lt1"/>
          </a:fillRef>
          <a:effectRef idx="0">
            <a:schemeClr val="accent1"/>
          </a:effectRef>
          <a:fontRef idx="minor">
            <a:schemeClr val="dk1"/>
          </a:fontRef>
        </p:style>
        <p:txBody>
          <a:bodyPr vert="horz" lIns="91438" tIns="45719" rIns="91438" bIns="45719" rtlCol="0">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a:defRPr/>
            </a:pPr>
            <a:r>
              <a:rPr lang="en-GB">
                <a:solidFill>
                  <a:prstClr val="black">
                    <a:tint val="75000"/>
                  </a:prstClr>
                </a:solidFill>
                <a:latin typeface="Calibri"/>
              </a:rPr>
              <a:t>UCL wastes a large amount of energy from equipment being left on unnecessarily.</a:t>
            </a:r>
          </a:p>
          <a:p>
            <a:pPr defTabSz="457189">
              <a:defRPr/>
            </a:pPr>
            <a:r>
              <a:rPr lang="en-GB">
                <a:solidFill>
                  <a:prstClr val="black">
                    <a:tint val="75000"/>
                  </a:prstClr>
                </a:solidFill>
                <a:latin typeface="Calibri"/>
              </a:rPr>
              <a:t/>
            </a:r>
            <a:br>
              <a:rPr lang="en-GB">
                <a:solidFill>
                  <a:prstClr val="black">
                    <a:tint val="75000"/>
                  </a:prstClr>
                </a:solidFill>
                <a:latin typeface="Calibri"/>
              </a:rPr>
            </a:br>
            <a:r>
              <a:rPr lang="en-GB">
                <a:solidFill>
                  <a:prstClr val="black">
                    <a:tint val="75000"/>
                  </a:prstClr>
                </a:solidFill>
                <a:latin typeface="Calibri"/>
              </a:rPr>
              <a:t>To help reduce this, we’re asking you to pledge that you will </a:t>
            </a:r>
            <a:r>
              <a:rPr lang="en-GB" b="1">
                <a:solidFill>
                  <a:prstClr val="black">
                    <a:tint val="75000"/>
                  </a:prstClr>
                </a:solidFill>
                <a:latin typeface="Calibri"/>
              </a:rPr>
              <a:t>switch off all your appliances</a:t>
            </a:r>
            <a:r>
              <a:rPr lang="en-GB">
                <a:solidFill>
                  <a:prstClr val="black">
                    <a:tint val="75000"/>
                  </a:prstClr>
                </a:solidFill>
                <a:latin typeface="Calibri"/>
              </a:rPr>
              <a:t> when you leave the office for the holidays.</a:t>
            </a:r>
          </a:p>
          <a:p>
            <a:pPr defTabSz="457189">
              <a:defRPr/>
            </a:pPr>
            <a:endParaRPr lang="en-GB">
              <a:solidFill>
                <a:prstClr val="black">
                  <a:tint val="75000"/>
                </a:prstClr>
              </a:solidFill>
              <a:latin typeface="Calibri"/>
            </a:endParaRPr>
          </a:p>
          <a:p>
            <a:pPr defTabSz="457189">
              <a:defRPr/>
            </a:pPr>
            <a:r>
              <a:rPr lang="en-GB" i="1">
                <a:solidFill>
                  <a:prstClr val="black">
                    <a:tint val="75000"/>
                  </a:prstClr>
                </a:solidFill>
                <a:latin typeface="Calibri"/>
              </a:rPr>
              <a:t>This includes:</a:t>
            </a:r>
          </a:p>
          <a:p>
            <a:pPr defTabSz="457189">
              <a:buFontTx/>
              <a:buChar char="-"/>
              <a:defRPr/>
            </a:pPr>
            <a:r>
              <a:rPr lang="en-GB">
                <a:solidFill>
                  <a:prstClr val="black">
                    <a:tint val="75000"/>
                  </a:prstClr>
                </a:solidFill>
                <a:latin typeface="Calibri"/>
              </a:rPr>
              <a:t>Switching off </a:t>
            </a:r>
            <a:r>
              <a:rPr lang="en-GB" b="1">
                <a:solidFill>
                  <a:prstClr val="black">
                    <a:tint val="75000"/>
                  </a:prstClr>
                </a:solidFill>
                <a:latin typeface="Calibri"/>
              </a:rPr>
              <a:t>laptops</a:t>
            </a:r>
          </a:p>
          <a:p>
            <a:pPr defTabSz="457189">
              <a:buFontTx/>
              <a:buChar char="-"/>
              <a:defRPr/>
            </a:pPr>
            <a:r>
              <a:rPr lang="en-GB">
                <a:solidFill>
                  <a:prstClr val="black">
                    <a:tint val="75000"/>
                  </a:prstClr>
                </a:solidFill>
                <a:latin typeface="Calibri"/>
              </a:rPr>
              <a:t>Unplugging laptop </a:t>
            </a:r>
            <a:r>
              <a:rPr lang="en-GB" b="1">
                <a:solidFill>
                  <a:prstClr val="black">
                    <a:tint val="75000"/>
                  </a:prstClr>
                </a:solidFill>
                <a:latin typeface="Calibri"/>
              </a:rPr>
              <a:t>chargers</a:t>
            </a:r>
          </a:p>
          <a:p>
            <a:pPr defTabSz="457189">
              <a:buFontTx/>
              <a:buChar char="-"/>
              <a:defRPr/>
            </a:pPr>
            <a:r>
              <a:rPr lang="en-GB">
                <a:solidFill>
                  <a:prstClr val="black">
                    <a:tint val="75000"/>
                  </a:prstClr>
                </a:solidFill>
                <a:latin typeface="Calibri"/>
              </a:rPr>
              <a:t>Unplugging </a:t>
            </a:r>
            <a:r>
              <a:rPr lang="en-GB" b="1">
                <a:solidFill>
                  <a:prstClr val="black">
                    <a:tint val="75000"/>
                  </a:prstClr>
                </a:solidFill>
                <a:latin typeface="Calibri"/>
              </a:rPr>
              <a:t>phone chargers </a:t>
            </a:r>
            <a:r>
              <a:rPr lang="en-GB">
                <a:solidFill>
                  <a:prstClr val="black">
                    <a:tint val="75000"/>
                  </a:prstClr>
                </a:solidFill>
                <a:latin typeface="Calibri"/>
              </a:rPr>
              <a:t>and other appliances</a:t>
            </a:r>
          </a:p>
          <a:p>
            <a:pPr defTabSz="457189">
              <a:buFontTx/>
              <a:buChar char="-"/>
              <a:defRPr/>
            </a:pPr>
            <a:r>
              <a:rPr lang="en-GB">
                <a:solidFill>
                  <a:prstClr val="black">
                    <a:tint val="75000"/>
                  </a:prstClr>
                </a:solidFill>
                <a:latin typeface="Calibri"/>
              </a:rPr>
              <a:t>Switching off </a:t>
            </a:r>
            <a:r>
              <a:rPr lang="en-GB" b="1">
                <a:solidFill>
                  <a:prstClr val="black">
                    <a:tint val="75000"/>
                  </a:prstClr>
                </a:solidFill>
                <a:latin typeface="Calibri"/>
              </a:rPr>
              <a:t>monitors</a:t>
            </a:r>
            <a:endParaRPr lang="en-GB" b="1" dirty="0">
              <a:solidFill>
                <a:prstClr val="black">
                  <a:tint val="75000"/>
                </a:prstClr>
              </a:solidFill>
              <a:latin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326502"/>
            <a:ext cx="2511941" cy="3552142"/>
          </a:xfrm>
          <a:prstGeom prst="rect">
            <a:avLst/>
          </a:prstGeom>
        </p:spPr>
      </p:pic>
      <p:sp>
        <p:nvSpPr>
          <p:cNvPr id="7" name="TextBox 6"/>
          <p:cNvSpPr txBox="1"/>
          <p:nvPr/>
        </p:nvSpPr>
        <p:spPr>
          <a:xfrm>
            <a:off x="4211961" y="1343627"/>
            <a:ext cx="2088232" cy="2092881"/>
          </a:xfrm>
          <a:prstGeom prst="rect">
            <a:avLst/>
          </a:prstGeom>
        </p:spPr>
        <p:style>
          <a:lnRef idx="2">
            <a:schemeClr val="accent1"/>
          </a:lnRef>
          <a:fillRef idx="1">
            <a:schemeClr val="lt1"/>
          </a:fillRef>
          <a:effectRef idx="0">
            <a:schemeClr val="accent1"/>
          </a:effectRef>
          <a:fontRef idx="minor">
            <a:schemeClr val="dk1"/>
          </a:fontRef>
        </p:style>
        <p:txBody>
          <a:bodyPr wrap="square" lIns="91438" tIns="45719" rIns="91438" bIns="45719" rtlCol="0">
            <a:spAutoFit/>
          </a:bodyPr>
          <a:lstStyle/>
          <a:p>
            <a:pPr defTabSz="914378">
              <a:defRPr/>
            </a:pPr>
            <a:r>
              <a:rPr lang="en-GB" sz="1300" b="1" dirty="0">
                <a:solidFill>
                  <a:prstClr val="black"/>
                </a:solidFill>
                <a:latin typeface="Arial"/>
              </a:rPr>
              <a:t>Why make a pledge?</a:t>
            </a:r>
            <a:br>
              <a:rPr lang="en-GB" sz="1300" b="1" dirty="0">
                <a:solidFill>
                  <a:prstClr val="black"/>
                </a:solidFill>
                <a:latin typeface="Arial"/>
              </a:rPr>
            </a:br>
            <a:endParaRPr lang="en-GB" sz="1300" dirty="0">
              <a:solidFill>
                <a:prstClr val="black"/>
              </a:solidFill>
              <a:latin typeface="Arial"/>
            </a:endParaRPr>
          </a:p>
          <a:p>
            <a:pPr defTabSz="914378">
              <a:defRPr/>
            </a:pPr>
            <a:r>
              <a:rPr lang="en-GB" sz="1300" dirty="0">
                <a:solidFill>
                  <a:prstClr val="black"/>
                </a:solidFill>
                <a:latin typeface="Arial"/>
              </a:rPr>
              <a:t>UCL is offering a £100 prize for the Institute which gets the highest number of pledges.</a:t>
            </a:r>
          </a:p>
          <a:p>
            <a:pPr defTabSz="914378">
              <a:defRPr/>
            </a:pPr>
            <a:endParaRPr lang="en-GB" sz="1300" dirty="0">
              <a:solidFill>
                <a:prstClr val="black"/>
              </a:solidFill>
              <a:latin typeface="Arial"/>
            </a:endParaRPr>
          </a:p>
          <a:p>
            <a:pPr defTabSz="914378">
              <a:defRPr/>
            </a:pPr>
            <a:r>
              <a:rPr lang="en-GB" sz="1300" dirty="0">
                <a:solidFill>
                  <a:prstClr val="black"/>
                </a:solidFill>
                <a:latin typeface="Arial"/>
              </a:rPr>
              <a:t>We could spend this money on greening our office!</a:t>
            </a:r>
            <a:endParaRPr lang="en-GB" sz="1300" dirty="0">
              <a:solidFill>
                <a:prstClr val="black"/>
              </a:solidFill>
              <a:latin typeface="Arial"/>
            </a:endParaRPr>
          </a:p>
        </p:txBody>
      </p:sp>
      <p:sp>
        <p:nvSpPr>
          <p:cNvPr id="10" name="TextBox 9"/>
          <p:cNvSpPr txBox="1"/>
          <p:nvPr/>
        </p:nvSpPr>
        <p:spPr>
          <a:xfrm>
            <a:off x="4211960" y="3585983"/>
            <a:ext cx="2088233" cy="1292662"/>
          </a:xfrm>
          <a:prstGeom prst="rect">
            <a:avLst/>
          </a:prstGeom>
        </p:spPr>
        <p:style>
          <a:lnRef idx="2">
            <a:schemeClr val="accent1"/>
          </a:lnRef>
          <a:fillRef idx="1">
            <a:schemeClr val="lt1"/>
          </a:fillRef>
          <a:effectRef idx="0">
            <a:schemeClr val="accent1"/>
          </a:effectRef>
          <a:fontRef idx="minor">
            <a:schemeClr val="dk1"/>
          </a:fontRef>
        </p:style>
        <p:txBody>
          <a:bodyPr wrap="square" lIns="91438" tIns="45719" rIns="91438" bIns="45719" rtlCol="0">
            <a:spAutoFit/>
          </a:bodyPr>
          <a:lstStyle/>
          <a:p>
            <a:pPr defTabSz="914378">
              <a:defRPr/>
            </a:pPr>
            <a:r>
              <a:rPr lang="en-GB" sz="1300" b="1" dirty="0">
                <a:solidFill>
                  <a:prstClr val="black"/>
                </a:solidFill>
                <a:latin typeface="Arial"/>
              </a:rPr>
              <a:t>How to make a pledge?</a:t>
            </a:r>
            <a:br>
              <a:rPr lang="en-GB" sz="1300" b="1" dirty="0">
                <a:solidFill>
                  <a:prstClr val="black"/>
                </a:solidFill>
                <a:latin typeface="Arial"/>
              </a:rPr>
            </a:br>
            <a:endParaRPr lang="en-GB" sz="1300" b="1" dirty="0">
              <a:solidFill>
                <a:prstClr val="black"/>
              </a:solidFill>
              <a:latin typeface="Arial"/>
            </a:endParaRPr>
          </a:p>
          <a:p>
            <a:pPr defTabSz="914378">
              <a:defRPr/>
            </a:pPr>
            <a:r>
              <a:rPr lang="en-GB" sz="1300" dirty="0">
                <a:solidFill>
                  <a:prstClr val="black"/>
                </a:solidFill>
                <a:latin typeface="Arial"/>
              </a:rPr>
              <a:t>Follow the link on the news item on the intranet.</a:t>
            </a:r>
            <a:br>
              <a:rPr lang="en-GB" sz="1300" dirty="0">
                <a:solidFill>
                  <a:prstClr val="black"/>
                </a:solidFill>
                <a:latin typeface="Arial"/>
              </a:rPr>
            </a:br>
            <a:r>
              <a:rPr lang="en-GB" sz="1300" dirty="0">
                <a:solidFill>
                  <a:prstClr val="black"/>
                </a:solidFill>
                <a:latin typeface="Arial"/>
              </a:rPr>
              <a:t> </a:t>
            </a:r>
            <a:br>
              <a:rPr lang="en-GB" sz="1300" dirty="0">
                <a:solidFill>
                  <a:prstClr val="black"/>
                </a:solidFill>
                <a:latin typeface="Arial"/>
              </a:rPr>
            </a:br>
            <a:r>
              <a:rPr lang="en-GB" sz="1300" dirty="0">
                <a:solidFill>
                  <a:prstClr val="black"/>
                </a:solidFill>
                <a:latin typeface="Arial"/>
              </a:rPr>
              <a:t>It takes just 15 seconds…</a:t>
            </a:r>
            <a:endParaRPr lang="en-GB" sz="1300" dirty="0">
              <a:solidFill>
                <a:prstClr val="black"/>
              </a:solidFill>
              <a:latin typeface="Arial"/>
            </a:endParaRPr>
          </a:p>
        </p:txBody>
      </p:sp>
    </p:spTree>
    <p:extLst>
      <p:ext uri="{BB962C8B-B14F-4D97-AF65-F5344CB8AC3E}">
        <p14:creationId xmlns:p14="http://schemas.microsoft.com/office/powerpoint/2010/main" val="3527579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40" y="2336800"/>
            <a:ext cx="6662504" cy="2274966"/>
          </a:xfrm>
          <a:prstGeom prst="rect">
            <a:avLst/>
          </a:prstGeom>
          <a:noFill/>
          <a:ln w="9525">
            <a:noFill/>
            <a:prstDash val="sysDot"/>
            <a:miter lim="800000"/>
            <a:headEnd/>
            <a:tailEnd/>
          </a:ln>
          <a:effectLst/>
          <a:extLst/>
        </p:spPr>
        <p:txBody>
          <a:bodyPr lIns="0" tIns="0" rIns="0" bIns="0" numCol="1" spcCol="7199820">
            <a:noAutofit/>
          </a:bodyPr>
          <a:lstStyle/>
          <a:p>
            <a:pPr>
              <a:lnSpc>
                <a:spcPct val="150000"/>
              </a:lnSpc>
              <a:defRPr/>
            </a:pPr>
            <a:r>
              <a:rPr lang="en-US" sz="2400" dirty="0">
                <a:solidFill>
                  <a:prstClr val="black"/>
                </a:solidFill>
                <a:latin typeface="Arial" charset="0"/>
                <a:ea typeface="Arial" charset="0"/>
                <a:cs typeface="Arial" charset="0"/>
              </a:rPr>
              <a:t>ICTM Accommodation Committee updates</a:t>
            </a:r>
          </a:p>
          <a:p>
            <a:pPr>
              <a:lnSpc>
                <a:spcPct val="150000"/>
              </a:lnSpc>
              <a:defRPr/>
            </a:pPr>
            <a:r>
              <a:rPr lang="en-US" sz="2400" dirty="0">
                <a:solidFill>
                  <a:prstClr val="black"/>
                </a:solidFill>
                <a:latin typeface="Arial" charset="0"/>
                <a:ea typeface="Arial" charset="0"/>
                <a:cs typeface="Arial" charset="0"/>
              </a:rPr>
              <a:t>Holiday Closure</a:t>
            </a:r>
          </a:p>
          <a:p>
            <a:pPr>
              <a:lnSpc>
                <a:spcPct val="150000"/>
              </a:lnSpc>
              <a:defRPr/>
            </a:pPr>
            <a:r>
              <a:rPr lang="en-US" sz="2400" dirty="0">
                <a:solidFill>
                  <a:prstClr val="black"/>
                </a:solidFill>
                <a:latin typeface="Arial" charset="0"/>
                <a:ea typeface="Arial" charset="0"/>
                <a:cs typeface="Arial" charset="0"/>
              </a:rPr>
              <a:t>Business Continuity test</a:t>
            </a:r>
          </a:p>
          <a:p>
            <a:pPr>
              <a:lnSpc>
                <a:spcPct val="150000"/>
              </a:lnSpc>
              <a:defRPr/>
            </a:pPr>
            <a:r>
              <a:rPr lang="en-US" sz="2400" dirty="0">
                <a:solidFill>
                  <a:prstClr val="black"/>
                </a:solidFill>
                <a:latin typeface="Arial" charset="0"/>
                <a:ea typeface="Arial" charset="0"/>
                <a:cs typeface="Arial" charset="0"/>
              </a:rPr>
              <a:t>Emergency contacts</a:t>
            </a:r>
            <a:endParaRPr lang="en-US" sz="2400" dirty="0">
              <a:solidFill>
                <a:prstClr val="black"/>
              </a:solidFill>
              <a:latin typeface="Arial" charset="0"/>
              <a:ea typeface="Arial" charset="0"/>
              <a:cs typeface="Arial" charset="0"/>
            </a:endParaRPr>
          </a:p>
        </p:txBody>
      </p:sp>
      <p:sp>
        <p:nvSpPr>
          <p:cNvPr id="10" name="Rectangle 12"/>
          <p:cNvSpPr>
            <a:spLocks noChangeArrowheads="1"/>
          </p:cNvSpPr>
          <p:nvPr/>
        </p:nvSpPr>
        <p:spPr bwMode="auto">
          <a:xfrm>
            <a:off x="289839" y="1566069"/>
            <a:ext cx="4104000" cy="972000"/>
          </a:xfrm>
          <a:prstGeom prst="rect">
            <a:avLst/>
          </a:prstGeom>
          <a:noFill/>
          <a:ln w="9525">
            <a:noFill/>
            <a:prstDash val="sysDot"/>
            <a:miter lim="800000"/>
            <a:headEnd/>
            <a:tailEnd/>
          </a:ln>
          <a:effectLst/>
          <a:extLst/>
        </p:spPr>
        <p:txBody>
          <a:bodyPr lIns="0" tIns="0" rIns="0" bIns="0" numCol="1" spcCol="7199820">
            <a:noAutofit/>
          </a:bodyPr>
          <a:lstStyle/>
          <a:p>
            <a:pPr>
              <a:lnSpc>
                <a:spcPts val="3800"/>
              </a:lnSpc>
              <a:defRPr/>
            </a:pPr>
            <a:r>
              <a:rPr lang="en-GB" sz="4800" kern="0" baseline="30000" dirty="0">
                <a:solidFill>
                  <a:srgbClr val="0097A9"/>
                </a:solidFill>
                <a:latin typeface="Arial" charset="0"/>
                <a:ea typeface="Arial" charset="0"/>
                <a:cs typeface="Arial" charset="0"/>
              </a:rPr>
              <a:t>Key Items</a:t>
            </a:r>
            <a:endParaRPr lang="en-GB" sz="4800" baseline="30000" dirty="0">
              <a:solidFill>
                <a:srgbClr val="0097A9"/>
              </a:solidFill>
              <a:latin typeface="Arial" charset="0"/>
              <a:ea typeface="Arial" charset="0"/>
              <a:cs typeface="Arial" charset="0"/>
            </a:endParaRPr>
          </a:p>
        </p:txBody>
      </p:sp>
    </p:spTree>
    <p:extLst>
      <p:ext uri="{BB962C8B-B14F-4D97-AF65-F5344CB8AC3E}">
        <p14:creationId xmlns:p14="http://schemas.microsoft.com/office/powerpoint/2010/main" val="3958685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39" y="2336800"/>
            <a:ext cx="8113932" cy="2274966"/>
          </a:xfrm>
          <a:prstGeom prst="rect">
            <a:avLst/>
          </a:prstGeom>
          <a:noFill/>
          <a:ln w="9525">
            <a:noFill/>
            <a:prstDash val="sysDot"/>
            <a:miter lim="800000"/>
            <a:headEnd/>
            <a:tailEnd/>
          </a:ln>
          <a:effectLst/>
          <a:extLst/>
        </p:spPr>
        <p:txBody>
          <a:bodyPr lIns="0" tIns="0" rIns="0" bIns="0" numCol="1" spcCol="7199820">
            <a:noAutofit/>
          </a:bodyPr>
          <a:lstStyle/>
          <a:p>
            <a:pPr>
              <a:lnSpc>
                <a:spcPct val="150000"/>
              </a:lnSpc>
              <a:defRPr/>
            </a:pPr>
            <a:r>
              <a:rPr lang="en-GB" sz="2400" dirty="0">
                <a:solidFill>
                  <a:prstClr val="black"/>
                </a:solidFill>
                <a:latin typeface="Arial" charset="0"/>
                <a:ea typeface="Arial" charset="0"/>
                <a:cs typeface="Arial" charset="0"/>
              </a:rPr>
              <a:t>A plan to be used in the event of any </a:t>
            </a:r>
            <a:r>
              <a:rPr lang="en-GB" sz="2400" b="1" dirty="0">
                <a:solidFill>
                  <a:prstClr val="black"/>
                </a:solidFill>
                <a:latin typeface="Arial" charset="0"/>
                <a:ea typeface="Arial" charset="0"/>
                <a:cs typeface="Arial" charset="0"/>
              </a:rPr>
              <a:t>major incident or disaster</a:t>
            </a:r>
            <a:r>
              <a:rPr lang="en-GB" sz="2400" dirty="0">
                <a:solidFill>
                  <a:prstClr val="black"/>
                </a:solidFill>
                <a:latin typeface="Arial" charset="0"/>
                <a:ea typeface="Arial" charset="0"/>
                <a:cs typeface="Arial" charset="0"/>
              </a:rPr>
              <a:t>, which impacts the normal undertaking of our business with the aim to </a:t>
            </a:r>
            <a:r>
              <a:rPr lang="en-GB" sz="2400" b="1" dirty="0">
                <a:solidFill>
                  <a:prstClr val="black"/>
                </a:solidFill>
                <a:latin typeface="Arial" charset="0"/>
                <a:ea typeface="Arial" charset="0"/>
                <a:cs typeface="Arial" charset="0"/>
              </a:rPr>
              <a:t>minimise disruption and maximise safety.</a:t>
            </a:r>
          </a:p>
        </p:txBody>
      </p:sp>
      <p:sp>
        <p:nvSpPr>
          <p:cNvPr id="10" name="Rectangle 12"/>
          <p:cNvSpPr>
            <a:spLocks noChangeArrowheads="1"/>
          </p:cNvSpPr>
          <p:nvPr/>
        </p:nvSpPr>
        <p:spPr bwMode="auto">
          <a:xfrm>
            <a:off x="289839" y="1566069"/>
            <a:ext cx="4104000" cy="972000"/>
          </a:xfrm>
          <a:prstGeom prst="rect">
            <a:avLst/>
          </a:prstGeom>
          <a:noFill/>
          <a:ln w="9525">
            <a:noFill/>
            <a:prstDash val="sysDot"/>
            <a:miter lim="800000"/>
            <a:headEnd/>
            <a:tailEnd/>
          </a:ln>
          <a:effectLst/>
          <a:extLst/>
        </p:spPr>
        <p:txBody>
          <a:bodyPr lIns="0" tIns="0" rIns="0" bIns="0" numCol="1" spcCol="7199820">
            <a:noAutofit/>
          </a:bodyPr>
          <a:lstStyle/>
          <a:p>
            <a:pPr>
              <a:lnSpc>
                <a:spcPts val="3800"/>
              </a:lnSpc>
              <a:defRPr/>
            </a:pPr>
            <a:r>
              <a:rPr lang="en-GB" sz="4800" kern="0" baseline="30000" dirty="0">
                <a:solidFill>
                  <a:srgbClr val="0097A9"/>
                </a:solidFill>
                <a:latin typeface="Arial" charset="0"/>
                <a:ea typeface="Arial" charset="0"/>
                <a:cs typeface="Arial" charset="0"/>
              </a:rPr>
              <a:t>Business Continuity</a:t>
            </a:r>
            <a:endParaRPr lang="en-GB" sz="4800" baseline="30000" dirty="0">
              <a:solidFill>
                <a:srgbClr val="0097A9"/>
              </a:solidFill>
              <a:latin typeface="Arial" charset="0"/>
              <a:ea typeface="Arial" charset="0"/>
              <a:cs typeface="Arial" charset="0"/>
            </a:endParaRPr>
          </a:p>
        </p:txBody>
      </p:sp>
    </p:spTree>
    <p:extLst>
      <p:ext uri="{BB962C8B-B14F-4D97-AF65-F5344CB8AC3E}">
        <p14:creationId xmlns:p14="http://schemas.microsoft.com/office/powerpoint/2010/main" val="536337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200"/>
              </a:lnSpc>
              <a:defRPr/>
            </a:pPr>
            <a:r>
              <a:rPr lang="en-GB" sz="2800" kern="0" baseline="30000" dirty="0">
                <a:solidFill>
                  <a:srgbClr val="0097A9"/>
                </a:solidFill>
                <a:latin typeface="Arial" charset="0"/>
                <a:ea typeface="Arial" charset="0"/>
                <a:cs typeface="Arial" charset="0"/>
              </a:rPr>
              <a:t>REMINDER - What you need to know!</a:t>
            </a:r>
            <a:endParaRPr lang="en-GB" sz="3600" baseline="30000" dirty="0">
              <a:solidFill>
                <a:prstClr val="black"/>
              </a:solidFill>
              <a:latin typeface="Helvetica"/>
            </a:endParaRPr>
          </a:p>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11" name="Rectangle 12"/>
          <p:cNvSpPr>
            <a:spLocks noChangeArrowheads="1"/>
          </p:cNvSpPr>
          <p:nvPr/>
        </p:nvSpPr>
        <p:spPr bwMode="auto">
          <a:xfrm>
            <a:off x="1303158" y="1761629"/>
            <a:ext cx="7361872" cy="2781342"/>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800"/>
              </a:lnSpc>
              <a:defRPr/>
            </a:pPr>
            <a:r>
              <a:rPr lang="en-GB" sz="2800" baseline="30000" dirty="0">
                <a:solidFill>
                  <a:prstClr val="black"/>
                </a:solidFill>
                <a:latin typeface="Arial" panose="020B0604020202020204" pitchFamily="34" charset="0"/>
                <a:cs typeface="Arial" panose="020B0604020202020204" pitchFamily="34" charset="0"/>
              </a:rPr>
              <a:t>Role of individual</a:t>
            </a:r>
            <a:endParaRPr lang="en-GB" sz="2800" baseline="30000" dirty="0">
              <a:solidFill>
                <a:prstClr val="black"/>
              </a:solidFill>
              <a:latin typeface="Arial" panose="020B0604020202020204" pitchFamily="34" charset="0"/>
              <a:cs typeface="Arial" panose="020B0604020202020204" pitchFamily="34" charset="0"/>
            </a:endParaRP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How to stay safe</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How to contact your Line Manager &amp; team</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How to connect to email</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Plan in advance</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Always have your badges on you!</a:t>
            </a:r>
          </a:p>
        </p:txBody>
      </p:sp>
    </p:spTree>
    <p:extLst>
      <p:ext uri="{BB962C8B-B14F-4D97-AF65-F5344CB8AC3E}">
        <p14:creationId xmlns:p14="http://schemas.microsoft.com/office/powerpoint/2010/main" val="29503471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200"/>
              </a:lnSpc>
              <a:defRPr/>
            </a:pPr>
            <a:r>
              <a:rPr lang="en-GB" sz="2800" kern="0" baseline="30000" dirty="0">
                <a:solidFill>
                  <a:srgbClr val="0097A9"/>
                </a:solidFill>
                <a:latin typeface="Arial" charset="0"/>
                <a:ea typeface="Arial" charset="0"/>
                <a:cs typeface="Arial" charset="0"/>
              </a:rPr>
              <a:t>Test PART 1</a:t>
            </a:r>
            <a:endParaRPr lang="en-GB" sz="3600" baseline="30000" dirty="0">
              <a:solidFill>
                <a:prstClr val="black"/>
              </a:solidFill>
              <a:latin typeface="Helvetica"/>
            </a:endParaRPr>
          </a:p>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11" name="Rectangle 12"/>
          <p:cNvSpPr>
            <a:spLocks noChangeArrowheads="1"/>
          </p:cNvSpPr>
          <p:nvPr/>
        </p:nvSpPr>
        <p:spPr bwMode="auto">
          <a:xfrm>
            <a:off x="1303158" y="1761629"/>
            <a:ext cx="7361872" cy="2781342"/>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800"/>
              </a:lnSpc>
              <a:buSzPct val="100000"/>
              <a:defRPr/>
            </a:pPr>
            <a:r>
              <a:rPr lang="en-GB" sz="2800" baseline="30000" dirty="0">
                <a:solidFill>
                  <a:prstClr val="black"/>
                </a:solidFill>
                <a:latin typeface="Arial" panose="020B0604020202020204" pitchFamily="34" charset="0"/>
                <a:cs typeface="Arial" panose="020B0604020202020204" pitchFamily="34" charset="0"/>
              </a:rPr>
              <a:t>SMS cascade test for ICTM</a:t>
            </a:r>
            <a:r>
              <a:rPr lang="en-GB" sz="2800" dirty="0">
                <a:solidFill>
                  <a:prstClr val="black"/>
                </a:solidFill>
                <a:latin typeface="Arial" panose="020B0604020202020204" pitchFamily="34" charset="0"/>
                <a:cs typeface="Arial" panose="020B0604020202020204" pitchFamily="34" charset="0"/>
              </a:rPr>
              <a:t> </a:t>
            </a:r>
            <a:endParaRPr lang="en-GB" sz="2800" baseline="30000" dirty="0">
              <a:solidFill>
                <a:prstClr val="black"/>
              </a:solidFill>
              <a:latin typeface="Arial" panose="020B0604020202020204" pitchFamily="34" charset="0"/>
              <a:cs typeface="Arial" panose="020B0604020202020204" pitchFamily="34" charset="0"/>
            </a:endParaRP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Email last week</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SMS text message </a:t>
            </a:r>
            <a:r>
              <a:rPr lang="en-GB" sz="2800" baseline="30000" dirty="0">
                <a:solidFill>
                  <a:srgbClr val="FF0000"/>
                </a:solidFill>
                <a:latin typeface="Arial" panose="020B0604020202020204" pitchFamily="34" charset="0"/>
                <a:cs typeface="Arial" panose="020B0604020202020204" pitchFamily="34" charset="0"/>
              </a:rPr>
              <a:t>TODAY</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Email following text message</a:t>
            </a:r>
          </a:p>
        </p:txBody>
      </p:sp>
    </p:spTree>
    <p:extLst>
      <p:ext uri="{BB962C8B-B14F-4D97-AF65-F5344CB8AC3E}">
        <p14:creationId xmlns:p14="http://schemas.microsoft.com/office/powerpoint/2010/main" val="52069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0391" y="655138"/>
            <a:ext cx="4851400" cy="3378200"/>
          </a:xfrm>
          <a:prstGeom prst="rect">
            <a:avLst/>
          </a:prstGeom>
        </p:spPr>
      </p:pic>
      <p:sp>
        <p:nvSpPr>
          <p:cNvPr id="9" name="Rectangle 12"/>
          <p:cNvSpPr>
            <a:spLocks noChangeArrowheads="1"/>
          </p:cNvSpPr>
          <p:nvPr/>
        </p:nvSpPr>
        <p:spPr bwMode="auto">
          <a:xfrm>
            <a:off x="1303159" y="957298"/>
            <a:ext cx="4605866" cy="643466"/>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200"/>
              </a:lnSpc>
              <a:defRPr/>
            </a:pPr>
            <a:r>
              <a:rPr lang="en-GB" sz="2800" kern="0" baseline="30000" dirty="0">
                <a:solidFill>
                  <a:srgbClr val="0097A9"/>
                </a:solidFill>
                <a:latin typeface="Arial" charset="0"/>
                <a:ea typeface="Arial" charset="0"/>
                <a:cs typeface="Arial" charset="0"/>
              </a:rPr>
              <a:t>SMS contact for BCP</a:t>
            </a:r>
            <a:endParaRPr lang="en-GB" sz="3600" baseline="30000" dirty="0">
              <a:solidFill>
                <a:prstClr val="black"/>
              </a:solidFill>
              <a:latin typeface="Helvetica"/>
            </a:endParaRPr>
          </a:p>
          <a:p>
            <a:pPr>
              <a:lnSpc>
                <a:spcPts val="2800"/>
              </a:lnSpc>
              <a:defRPr/>
            </a:pPr>
            <a:endParaRPr lang="en-GB" sz="3600" baseline="30000" dirty="0">
              <a:solidFill>
                <a:prstClr val="black"/>
              </a:solidFill>
              <a:latin typeface="Helvetica"/>
            </a:endParaRPr>
          </a:p>
          <a:p>
            <a:pPr>
              <a:lnSpc>
                <a:spcPts val="2800"/>
              </a:lnSpc>
              <a:defRPr/>
            </a:pPr>
            <a:r>
              <a:rPr lang="en-GB" sz="3600" baseline="30000" dirty="0">
                <a:solidFill>
                  <a:prstClr val="black"/>
                </a:solidFill>
                <a:latin typeface="Helvetica"/>
              </a:rPr>
              <a:t> </a:t>
            </a:r>
            <a:endParaRPr lang="en-GB" sz="3600" baseline="30000" dirty="0">
              <a:solidFill>
                <a:prstClr val="black"/>
              </a:solidFill>
              <a:latin typeface="Helvetica"/>
            </a:endParaRPr>
          </a:p>
        </p:txBody>
      </p:sp>
      <p:sp>
        <p:nvSpPr>
          <p:cNvPr id="11" name="Rectangle 12"/>
          <p:cNvSpPr>
            <a:spLocks noChangeArrowheads="1"/>
          </p:cNvSpPr>
          <p:nvPr/>
        </p:nvSpPr>
        <p:spPr bwMode="auto">
          <a:xfrm>
            <a:off x="1303158" y="1761629"/>
            <a:ext cx="7361872" cy="2781342"/>
          </a:xfrm>
          <a:prstGeom prst="rect">
            <a:avLst/>
          </a:prstGeom>
          <a:noFill/>
          <a:ln w="9525">
            <a:noFill/>
            <a:prstDash val="sysDot"/>
            <a:miter lim="800000"/>
            <a:headEnd/>
            <a:tailEnd/>
          </a:ln>
          <a:effectLst/>
          <a:extLst/>
        </p:spPr>
        <p:txBody>
          <a:bodyPr lIns="179996" tIns="179996" rIns="179996" bIns="179996" numCol="1" spcCol="7199820">
            <a:noAutofit/>
          </a:bodyPr>
          <a:lstStyle/>
          <a:p>
            <a:pPr>
              <a:lnSpc>
                <a:spcPts val="2800"/>
              </a:lnSpc>
              <a:defRPr/>
            </a:pPr>
            <a:r>
              <a:rPr lang="en-GB" sz="2800" baseline="30000" dirty="0">
                <a:solidFill>
                  <a:prstClr val="black"/>
                </a:solidFill>
                <a:latin typeface="Arial" panose="020B0604020202020204" pitchFamily="34" charset="0"/>
                <a:cs typeface="Arial" panose="020B0604020202020204" pitchFamily="34" charset="0"/>
              </a:rPr>
              <a:t>How &amp; why?</a:t>
            </a:r>
            <a:endParaRPr lang="en-GB" sz="2800" baseline="30000" dirty="0">
              <a:solidFill>
                <a:prstClr val="black"/>
              </a:solidFill>
              <a:latin typeface="Arial" panose="020B0604020202020204" pitchFamily="34" charset="0"/>
              <a:cs typeface="Arial" panose="020B0604020202020204" pitchFamily="34" charset="0"/>
            </a:endParaRP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Duty of care &amp; your safety</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Collection of data</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U</a:t>
            </a:r>
            <a:r>
              <a:rPr lang="en-GB" sz="2800" baseline="30000" dirty="0">
                <a:solidFill>
                  <a:prstClr val="black"/>
                </a:solidFill>
                <a:latin typeface="Arial" panose="020B0604020202020204" pitchFamily="34" charset="0"/>
                <a:cs typeface="Arial" panose="020B0604020202020204" pitchFamily="34" charset="0"/>
              </a:rPr>
              <a:t>se of your number</a:t>
            </a:r>
          </a:p>
          <a:p>
            <a:pPr marL="914378" lvl="1"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Security &amp; access</a:t>
            </a:r>
          </a:p>
        </p:txBody>
      </p:sp>
    </p:spTree>
    <p:extLst>
      <p:ext uri="{BB962C8B-B14F-4D97-AF65-F5344CB8AC3E}">
        <p14:creationId xmlns:p14="http://schemas.microsoft.com/office/powerpoint/2010/main" val="448344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40" y="2336800"/>
            <a:ext cx="6662504" cy="2274966"/>
          </a:xfrm>
          <a:prstGeom prst="rect">
            <a:avLst/>
          </a:prstGeom>
          <a:noFill/>
          <a:ln w="9525">
            <a:noFill/>
            <a:prstDash val="sysDot"/>
            <a:miter lim="800000"/>
            <a:headEnd/>
            <a:tailEnd/>
          </a:ln>
          <a:effectLst/>
          <a:extLst/>
        </p:spPr>
        <p:txBody>
          <a:bodyPr lIns="0" tIns="0" rIns="0" bIns="0" numCol="1" spcCol="7199820">
            <a:noAutofit/>
          </a:bodyPr>
          <a:lstStyle/>
          <a:p>
            <a:pPr>
              <a:lnSpc>
                <a:spcPct val="150000"/>
              </a:lnSpc>
              <a:defRPr/>
            </a:pPr>
            <a:r>
              <a:rPr lang="en-US" sz="2400" dirty="0">
                <a:solidFill>
                  <a:prstClr val="black"/>
                </a:solidFill>
                <a:latin typeface="Arial" charset="0"/>
                <a:ea typeface="Arial" charset="0"/>
                <a:cs typeface="Arial" charset="0"/>
              </a:rPr>
              <a:t>ICTM Accommodation Committee updates</a:t>
            </a:r>
          </a:p>
          <a:p>
            <a:pPr>
              <a:lnSpc>
                <a:spcPct val="150000"/>
              </a:lnSpc>
              <a:defRPr/>
            </a:pPr>
            <a:r>
              <a:rPr lang="en-US" sz="2400" dirty="0">
                <a:solidFill>
                  <a:prstClr val="black"/>
                </a:solidFill>
                <a:latin typeface="Arial" charset="0"/>
                <a:ea typeface="Arial" charset="0"/>
                <a:cs typeface="Arial" charset="0"/>
              </a:rPr>
              <a:t>Holiday Closure</a:t>
            </a:r>
          </a:p>
          <a:p>
            <a:pPr>
              <a:lnSpc>
                <a:spcPct val="150000"/>
              </a:lnSpc>
              <a:defRPr/>
            </a:pPr>
            <a:r>
              <a:rPr lang="en-US" sz="2400" dirty="0">
                <a:solidFill>
                  <a:prstClr val="black"/>
                </a:solidFill>
                <a:latin typeface="Arial" charset="0"/>
                <a:ea typeface="Arial" charset="0"/>
                <a:cs typeface="Arial" charset="0"/>
              </a:rPr>
              <a:t>Business Continuity test</a:t>
            </a:r>
          </a:p>
          <a:p>
            <a:pPr>
              <a:lnSpc>
                <a:spcPct val="150000"/>
              </a:lnSpc>
              <a:defRPr/>
            </a:pPr>
            <a:r>
              <a:rPr lang="en-US" sz="2400" dirty="0">
                <a:solidFill>
                  <a:prstClr val="black"/>
                </a:solidFill>
                <a:latin typeface="Arial" charset="0"/>
                <a:ea typeface="Arial" charset="0"/>
                <a:cs typeface="Arial" charset="0"/>
              </a:rPr>
              <a:t>Emergency contacts</a:t>
            </a:r>
            <a:endParaRPr lang="en-US" sz="2400" dirty="0">
              <a:solidFill>
                <a:prstClr val="black"/>
              </a:solidFill>
              <a:latin typeface="Arial" charset="0"/>
              <a:ea typeface="Arial" charset="0"/>
              <a:cs typeface="Arial" charset="0"/>
            </a:endParaRPr>
          </a:p>
        </p:txBody>
      </p:sp>
      <p:sp>
        <p:nvSpPr>
          <p:cNvPr id="10" name="Rectangle 12"/>
          <p:cNvSpPr>
            <a:spLocks noChangeArrowheads="1"/>
          </p:cNvSpPr>
          <p:nvPr/>
        </p:nvSpPr>
        <p:spPr bwMode="auto">
          <a:xfrm>
            <a:off x="289839" y="1566069"/>
            <a:ext cx="4104000" cy="972000"/>
          </a:xfrm>
          <a:prstGeom prst="rect">
            <a:avLst/>
          </a:prstGeom>
          <a:noFill/>
          <a:ln w="9525">
            <a:noFill/>
            <a:prstDash val="sysDot"/>
            <a:miter lim="800000"/>
            <a:headEnd/>
            <a:tailEnd/>
          </a:ln>
          <a:effectLst/>
          <a:extLst/>
        </p:spPr>
        <p:txBody>
          <a:bodyPr lIns="0" tIns="0" rIns="0" bIns="0" numCol="1" spcCol="7199820">
            <a:noAutofit/>
          </a:bodyPr>
          <a:lstStyle/>
          <a:p>
            <a:pPr>
              <a:lnSpc>
                <a:spcPts val="3800"/>
              </a:lnSpc>
              <a:defRPr/>
            </a:pPr>
            <a:r>
              <a:rPr lang="en-GB" sz="4800" kern="0" baseline="30000" dirty="0">
                <a:solidFill>
                  <a:srgbClr val="0097A9"/>
                </a:solidFill>
                <a:latin typeface="Arial" charset="0"/>
                <a:ea typeface="Arial" charset="0"/>
                <a:cs typeface="Arial" charset="0"/>
              </a:rPr>
              <a:t>Key Items</a:t>
            </a:r>
            <a:endParaRPr lang="en-GB" sz="4800" baseline="30000" dirty="0">
              <a:solidFill>
                <a:srgbClr val="0097A9"/>
              </a:solidFill>
              <a:latin typeface="Arial" charset="0"/>
              <a:ea typeface="Arial" charset="0"/>
              <a:cs typeface="Arial" charset="0"/>
            </a:endParaRPr>
          </a:p>
        </p:txBody>
      </p:sp>
    </p:spTree>
    <p:extLst>
      <p:ext uri="{BB962C8B-B14F-4D97-AF65-F5344CB8AC3E}">
        <p14:creationId xmlns:p14="http://schemas.microsoft.com/office/powerpoint/2010/main" val="414660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accent5">
                    <a:lumMod val="75000"/>
                  </a:schemeClr>
                </a:solidFill>
              </a:rPr>
              <a:t>Staff survey </a:t>
            </a:r>
            <a:endParaRPr lang="en-GB" sz="2800" b="1"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GB" sz="2800" dirty="0">
                <a:solidFill>
                  <a:srgbClr val="0C1A44"/>
                </a:solidFill>
              </a:rPr>
              <a:t>231 people have responded overall. </a:t>
            </a:r>
            <a:endParaRPr lang="en-GB" sz="2800" dirty="0">
              <a:solidFill>
                <a:srgbClr val="0C1A44"/>
              </a:solidFill>
            </a:endParaRPr>
          </a:p>
          <a:p>
            <a:r>
              <a:rPr lang="en-GB" sz="2800" dirty="0">
                <a:solidFill>
                  <a:srgbClr val="0C1A44"/>
                </a:solidFill>
              </a:rPr>
              <a:t>86% completion rate</a:t>
            </a:r>
          </a:p>
          <a:p>
            <a:r>
              <a:rPr lang="en-GB" sz="2800" dirty="0">
                <a:solidFill>
                  <a:srgbClr val="0C1A44"/>
                </a:solidFill>
              </a:rPr>
              <a:t>Up 12% on the last application survey</a:t>
            </a:r>
            <a:endParaRPr lang="en-GB" sz="2800" dirty="0">
              <a:solidFill>
                <a:srgbClr val="0C1A44"/>
              </a:solidFill>
            </a:endParaRPr>
          </a:p>
          <a:p>
            <a:endParaRPr lang="en-GB" dirty="0">
              <a:solidFill>
                <a:srgbClr val="0C1A44"/>
              </a:solidFill>
            </a:endParaRPr>
          </a:p>
          <a:p>
            <a:pPr marL="0" indent="0">
              <a:buNone/>
            </a:pPr>
            <a:endParaRPr lang="en-GB" dirty="0"/>
          </a:p>
        </p:txBody>
      </p:sp>
    </p:spTree>
    <p:extLst>
      <p:ext uri="{BB962C8B-B14F-4D97-AF65-F5344CB8AC3E}">
        <p14:creationId xmlns:p14="http://schemas.microsoft.com/office/powerpoint/2010/main" val="21863182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349440" y="1258317"/>
            <a:ext cx="8121374" cy="715481"/>
          </a:xfrm>
          <a:prstGeom prst="rect">
            <a:avLst/>
          </a:prstGeom>
          <a:noFill/>
          <a:ln w="9525">
            <a:noFill/>
            <a:prstDash val="sysDot"/>
            <a:miter lim="800000"/>
            <a:headEnd/>
            <a:tailEnd/>
          </a:ln>
          <a:effectLst/>
          <a:extLst/>
        </p:spPr>
        <p:txBody>
          <a:bodyPr lIns="0" tIns="0" rIns="0" bIns="0" numCol="1" spcCol="7199820">
            <a:noAutofit/>
          </a:bodyPr>
          <a:lstStyle/>
          <a:p>
            <a:pPr>
              <a:lnSpc>
                <a:spcPts val="2200"/>
              </a:lnSpc>
              <a:defRPr/>
            </a:pPr>
            <a:r>
              <a:rPr lang="en-GB" sz="4800" kern="0" baseline="30000" dirty="0">
                <a:solidFill>
                  <a:srgbClr val="0097A9"/>
                </a:solidFill>
                <a:latin typeface="Arial" charset="0"/>
                <a:ea typeface="Arial" charset="0"/>
                <a:cs typeface="Arial" charset="0"/>
              </a:rPr>
              <a:t>Emergency contacts</a:t>
            </a:r>
            <a:endParaRPr lang="en-GB" sz="4800" baseline="30000" dirty="0">
              <a:solidFill>
                <a:prstClr val="black"/>
              </a:solidFill>
              <a:latin typeface="Arial" charset="0"/>
              <a:ea typeface="Arial" charset="0"/>
              <a:cs typeface="Arial" charset="0"/>
            </a:endParaRPr>
          </a:p>
          <a:p>
            <a:pPr>
              <a:lnSpc>
                <a:spcPts val="2800"/>
              </a:lnSpc>
              <a:defRPr/>
            </a:pPr>
            <a:endParaRPr lang="en-GB" sz="3600" baseline="30000" dirty="0">
              <a:solidFill>
                <a:prstClr val="black"/>
              </a:solidFill>
              <a:latin typeface="Arial" charset="0"/>
              <a:ea typeface="Arial" charset="0"/>
              <a:cs typeface="Arial" charset="0"/>
            </a:endParaRPr>
          </a:p>
          <a:p>
            <a:pPr>
              <a:lnSpc>
                <a:spcPts val="2800"/>
              </a:lnSpc>
              <a:defRPr/>
            </a:pPr>
            <a:endParaRPr lang="en-GB" sz="3600" baseline="30000" dirty="0">
              <a:solidFill>
                <a:prstClr val="black"/>
              </a:solidFill>
              <a:latin typeface="Arial" charset="0"/>
              <a:ea typeface="Arial" charset="0"/>
              <a:cs typeface="Arial" charset="0"/>
            </a:endParaRPr>
          </a:p>
          <a:p>
            <a:pPr>
              <a:lnSpc>
                <a:spcPts val="2800"/>
              </a:lnSpc>
              <a:defRPr/>
            </a:pPr>
            <a:r>
              <a:rPr lang="en-GB" sz="3600" baseline="30000" dirty="0">
                <a:solidFill>
                  <a:prstClr val="black"/>
                </a:solidFill>
                <a:latin typeface="Arial" charset="0"/>
                <a:ea typeface="Arial" charset="0"/>
                <a:cs typeface="Arial" charset="0"/>
              </a:rPr>
              <a:t> </a:t>
            </a:r>
          </a:p>
        </p:txBody>
      </p:sp>
      <p:sp>
        <p:nvSpPr>
          <p:cNvPr id="11" name="Rectangle 12"/>
          <p:cNvSpPr>
            <a:spLocks noChangeArrowheads="1"/>
          </p:cNvSpPr>
          <p:nvPr/>
        </p:nvSpPr>
        <p:spPr bwMode="auto">
          <a:xfrm>
            <a:off x="5681452" y="1973797"/>
            <a:ext cx="2732123" cy="2880000"/>
          </a:xfrm>
          <a:prstGeom prst="rect">
            <a:avLst/>
          </a:prstGeom>
          <a:noFill/>
          <a:ln w="9525">
            <a:noFill/>
            <a:prstDash val="sysDot"/>
            <a:miter lim="800000"/>
            <a:headEnd/>
            <a:tailEnd/>
          </a:ln>
          <a:effectLst/>
          <a:extLst/>
        </p:spPr>
        <p:txBody>
          <a:bodyPr lIns="0" tIns="0" rIns="0" bIns="0" numCol="1" spcCol="7199820">
            <a:noAutofit/>
          </a:bodyPr>
          <a:lstStyle/>
          <a:p>
            <a:pPr marL="457189"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Desk guide</a:t>
            </a:r>
            <a:endParaRPr lang="en-GB" sz="2800" baseline="30000" dirty="0">
              <a:solidFill>
                <a:prstClr val="black"/>
              </a:solidFill>
              <a:latin typeface="Arial" panose="020B0604020202020204" pitchFamily="34" charset="0"/>
              <a:cs typeface="Arial" panose="020B0604020202020204" pitchFamily="34" charset="0"/>
            </a:endParaRPr>
          </a:p>
          <a:p>
            <a:pPr marL="457189"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Kitchen</a:t>
            </a:r>
            <a:endParaRPr lang="en-GB" sz="2800" baseline="30000" dirty="0">
              <a:solidFill>
                <a:prstClr val="black"/>
              </a:solidFill>
              <a:latin typeface="Arial" panose="020B0604020202020204" pitchFamily="34" charset="0"/>
              <a:cs typeface="Arial" panose="020B0604020202020204" pitchFamily="34" charset="0"/>
            </a:endParaRPr>
          </a:p>
          <a:p>
            <a:pPr marL="457189" indent="-457189">
              <a:lnSpc>
                <a:spcPts val="2800"/>
              </a:lnSpc>
              <a:buSzPct val="100000"/>
              <a:buFont typeface="Arial" panose="020B0604020202020204" pitchFamily="34" charset="0"/>
              <a:buChar char="•"/>
              <a:defRPr/>
            </a:pPr>
            <a:r>
              <a:rPr lang="en-GB" sz="2800" baseline="30000" dirty="0">
                <a:solidFill>
                  <a:prstClr val="black"/>
                </a:solidFill>
                <a:latin typeface="Arial" panose="020B0604020202020204" pitchFamily="34" charset="0"/>
                <a:cs typeface="Arial" panose="020B0604020202020204" pitchFamily="34" charset="0"/>
              </a:rPr>
              <a:t>First Aid Room</a:t>
            </a:r>
            <a:endParaRPr lang="en-GB" sz="2800" baseline="30000" dirty="0">
              <a:solidFill>
                <a:prstClr val="black"/>
              </a:solidFill>
              <a:latin typeface="Arial" panose="020B0604020202020204" pitchFamily="34" charset="0"/>
              <a:cs typeface="Arial" panose="020B0604020202020204" pitchFamily="34" charset="0"/>
            </a:endParaRPr>
          </a:p>
          <a:p>
            <a:pPr marL="171446" indent="-171446">
              <a:lnSpc>
                <a:spcPts val="1300"/>
              </a:lnSpc>
              <a:buClr>
                <a:srgbClr val="F7CBB3"/>
              </a:buClr>
              <a:buSzPct val="150000"/>
              <a:buFont typeface="Arial"/>
              <a:buChar char="•"/>
              <a:defRPr/>
            </a:pPr>
            <a:endParaRPr lang="en-US" sz="1000" dirty="0">
              <a:solidFill>
                <a:prstClr val="black"/>
              </a:solidFill>
              <a:latin typeface="Helvetica"/>
            </a:endParaRPr>
          </a:p>
        </p:txBody>
      </p:sp>
      <p:sp>
        <p:nvSpPr>
          <p:cNvPr id="8" name="Rectangle 7"/>
          <p:cNvSpPr/>
          <p:nvPr/>
        </p:nvSpPr>
        <p:spPr>
          <a:xfrm>
            <a:off x="-1" y="1"/>
            <a:ext cx="9144001" cy="333152"/>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defRPr/>
            </a:pPr>
            <a:endParaRPr lang="en-US">
              <a:solidFill>
                <a:prstClr val="white"/>
              </a:solidFill>
              <a:latin typeface="Calibri"/>
            </a:endParaRPr>
          </a:p>
        </p:txBody>
      </p:sp>
      <p:pic>
        <p:nvPicPr>
          <p:cNvPr id="6" name="Picture 5"/>
          <p:cNvPicPr>
            <a:picLocks noChangeAspect="1"/>
          </p:cNvPicPr>
          <p:nvPr/>
        </p:nvPicPr>
        <p:blipFill>
          <a:blip r:embed="rId2"/>
          <a:stretch>
            <a:fillRect/>
          </a:stretch>
        </p:blipFill>
        <p:spPr>
          <a:xfrm>
            <a:off x="528343" y="1751570"/>
            <a:ext cx="4789328" cy="2711467"/>
          </a:xfrm>
          <a:prstGeom prst="rect">
            <a:avLst/>
          </a:prstGeom>
        </p:spPr>
      </p:pic>
    </p:spTree>
    <p:extLst>
      <p:ext uri="{BB962C8B-B14F-4D97-AF65-F5344CB8AC3E}">
        <p14:creationId xmlns:p14="http://schemas.microsoft.com/office/powerpoint/2010/main" val="23969982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40" y="2336800"/>
            <a:ext cx="6662504" cy="2274966"/>
          </a:xfrm>
          <a:prstGeom prst="rect">
            <a:avLst/>
          </a:prstGeom>
          <a:noFill/>
          <a:ln w="9525">
            <a:noFill/>
            <a:prstDash val="sysDot"/>
            <a:miter lim="800000"/>
            <a:headEnd/>
            <a:tailEnd/>
          </a:ln>
          <a:effectLst/>
          <a:extLst/>
        </p:spPr>
        <p:txBody>
          <a:bodyPr lIns="0" tIns="0" rIns="0" bIns="0" numCol="1" spcCol="7199820">
            <a:noAutofit/>
          </a:bodyPr>
          <a:lstStyle/>
          <a:p>
            <a:pPr>
              <a:lnSpc>
                <a:spcPct val="150000"/>
              </a:lnSpc>
              <a:defRPr/>
            </a:pPr>
            <a:endParaRPr lang="en-US" sz="2400" dirty="0">
              <a:solidFill>
                <a:prstClr val="black"/>
              </a:solidFill>
              <a:latin typeface="Arial" charset="0"/>
              <a:ea typeface="Arial" charset="0"/>
              <a:cs typeface="Arial" charset="0"/>
            </a:endParaRPr>
          </a:p>
        </p:txBody>
      </p:sp>
      <p:sp>
        <p:nvSpPr>
          <p:cNvPr id="10" name="Rectangle 12"/>
          <p:cNvSpPr>
            <a:spLocks noChangeArrowheads="1"/>
          </p:cNvSpPr>
          <p:nvPr/>
        </p:nvSpPr>
        <p:spPr bwMode="auto">
          <a:xfrm>
            <a:off x="289839" y="1566069"/>
            <a:ext cx="4104000" cy="972000"/>
          </a:xfrm>
          <a:prstGeom prst="rect">
            <a:avLst/>
          </a:prstGeom>
          <a:noFill/>
          <a:ln w="9525">
            <a:noFill/>
            <a:prstDash val="sysDot"/>
            <a:miter lim="800000"/>
            <a:headEnd/>
            <a:tailEnd/>
          </a:ln>
          <a:effectLst/>
          <a:extLst/>
        </p:spPr>
        <p:txBody>
          <a:bodyPr lIns="0" tIns="0" rIns="0" bIns="0" numCol="1" spcCol="7199820">
            <a:noAutofit/>
          </a:bodyPr>
          <a:lstStyle/>
          <a:p>
            <a:pPr>
              <a:lnSpc>
                <a:spcPts val="3800"/>
              </a:lnSpc>
              <a:defRPr/>
            </a:pPr>
            <a:r>
              <a:rPr lang="en-GB" sz="4800" kern="0" baseline="30000" dirty="0">
                <a:solidFill>
                  <a:srgbClr val="0097A9"/>
                </a:solidFill>
                <a:latin typeface="Arial" charset="0"/>
                <a:ea typeface="Arial" charset="0"/>
                <a:cs typeface="Arial" charset="0"/>
              </a:rPr>
              <a:t>Questions?</a:t>
            </a:r>
            <a:endParaRPr lang="en-GB" sz="4800" baseline="30000" dirty="0">
              <a:solidFill>
                <a:srgbClr val="0097A9"/>
              </a:solidFill>
              <a:latin typeface="Arial" charset="0"/>
              <a:ea typeface="Arial" charset="0"/>
              <a:cs typeface="Arial" charset="0"/>
            </a:endParaRPr>
          </a:p>
        </p:txBody>
      </p:sp>
    </p:spTree>
    <p:extLst>
      <p:ext uri="{BB962C8B-B14F-4D97-AF65-F5344CB8AC3E}">
        <p14:creationId xmlns:p14="http://schemas.microsoft.com/office/powerpoint/2010/main" val="2713810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1"/>
            <a:ext cx="9144000" cy="1235075"/>
            <a:chOff x="0" y="-66259"/>
            <a:chExt cx="9144000" cy="1235075"/>
          </a:xfrm>
        </p:grpSpPr>
        <p:sp>
          <p:nvSpPr>
            <p:cNvPr id="3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97A9"/>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9" name="TextBox 8"/>
          <p:cNvSpPr txBox="1"/>
          <p:nvPr/>
        </p:nvSpPr>
        <p:spPr>
          <a:xfrm>
            <a:off x="294124" y="253355"/>
            <a:ext cx="3786374" cy="173124"/>
          </a:xfrm>
          <a:prstGeom prst="rect">
            <a:avLst/>
          </a:prstGeom>
          <a:noFill/>
        </p:spPr>
        <p:txBody>
          <a:bodyPr wrap="none" lIns="0" tIns="0" rIns="0" bIns="0" rtlCol="0" anchor="t" anchorCtr="0">
            <a:spAutoFit/>
          </a:bodyPr>
          <a:lstStyle/>
          <a:p>
            <a:r>
              <a:rPr lang="en-US" sz="1100" b="1" dirty="0">
                <a:solidFill>
                  <a:schemeClr val="bg1"/>
                </a:solidFill>
                <a:latin typeface="Arial"/>
                <a:cs typeface="Arial"/>
              </a:rPr>
              <a:t>INSTITUTE OF CLINICAL TRIALS AND METHODOLOGY</a:t>
            </a:r>
            <a:endParaRPr lang="en-US" sz="1100" b="1" dirty="0">
              <a:solidFill>
                <a:schemeClr val="bg1"/>
              </a:solidFill>
              <a:latin typeface="Arial"/>
              <a:cs typeface="Arial"/>
            </a:endParaRPr>
          </a:p>
        </p:txBody>
      </p:sp>
      <p:sp>
        <p:nvSpPr>
          <p:cNvPr id="2" name="TextBox 1"/>
          <p:cNvSpPr txBox="1"/>
          <p:nvPr/>
        </p:nvSpPr>
        <p:spPr>
          <a:xfrm>
            <a:off x="457200" y="1524388"/>
            <a:ext cx="7805057" cy="646331"/>
          </a:xfrm>
          <a:prstGeom prst="rect">
            <a:avLst/>
          </a:prstGeom>
          <a:noFill/>
        </p:spPr>
        <p:txBody>
          <a:bodyPr wrap="square" lIns="91438" tIns="45719" rIns="91438" bIns="45719" rtlCol="0">
            <a:spAutoFit/>
          </a:bodyPr>
          <a:lstStyle/>
          <a:p>
            <a:r>
              <a:rPr lang="en-GB" sz="3600" b="1" dirty="0">
                <a:solidFill>
                  <a:schemeClr val="accent1"/>
                </a:solidFill>
              </a:rPr>
              <a:t>STAMPEDE: A new baby on the way…….</a:t>
            </a:r>
            <a:endParaRPr lang="en-GB" sz="3600" b="1" dirty="0">
              <a:solidFill>
                <a:schemeClr val="accent1"/>
              </a:solidFill>
            </a:endParaRPr>
          </a:p>
        </p:txBody>
      </p:sp>
      <p:pic>
        <p:nvPicPr>
          <p:cNvPr id="1026" name="Picture 2" descr="C:\Users\rmjllcb\AppData\Local\Microsoft\Windows\Temporary Internet Files\Content.IE5\8DR330IX\clipart00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15132"/>
            <a:ext cx="1778000" cy="15740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6365" y="2399832"/>
            <a:ext cx="6389915" cy="2308324"/>
          </a:xfrm>
          <a:prstGeom prst="rect">
            <a:avLst/>
          </a:prstGeom>
          <a:noFill/>
        </p:spPr>
        <p:txBody>
          <a:bodyPr wrap="square" lIns="91438" tIns="45719" rIns="91438" bIns="45719" rtlCol="0">
            <a:spAutoFit/>
          </a:bodyPr>
          <a:lstStyle/>
          <a:p>
            <a:pPr algn="ctr"/>
            <a:r>
              <a:rPr lang="en-GB" sz="3600" b="1" dirty="0"/>
              <a:t>Comparison M </a:t>
            </a:r>
          </a:p>
          <a:p>
            <a:pPr algn="ctr"/>
            <a:r>
              <a:rPr lang="en-GB" sz="3600" dirty="0"/>
              <a:t>Testing the efficacy of metastasis-directed therapy for </a:t>
            </a:r>
            <a:r>
              <a:rPr lang="en-GB" sz="3600" dirty="0" err="1"/>
              <a:t>oligometastatic</a:t>
            </a:r>
            <a:r>
              <a:rPr lang="en-GB" sz="3600" dirty="0"/>
              <a:t> prostate cancer</a:t>
            </a:r>
            <a:endParaRPr lang="en-GB" sz="3600" dirty="0"/>
          </a:p>
        </p:txBody>
      </p:sp>
    </p:spTree>
    <p:extLst>
      <p:ext uri="{BB962C8B-B14F-4D97-AF65-F5344CB8AC3E}">
        <p14:creationId xmlns:p14="http://schemas.microsoft.com/office/powerpoint/2010/main" val="39035663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5312230" cy="631669"/>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9" name="TextBox 8"/>
          <p:cNvSpPr txBox="1"/>
          <p:nvPr/>
        </p:nvSpPr>
        <p:spPr>
          <a:xfrm>
            <a:off x="276877" y="104894"/>
            <a:ext cx="2728952" cy="461665"/>
          </a:xfrm>
          <a:prstGeom prst="rect">
            <a:avLst/>
          </a:prstGeom>
          <a:noFill/>
        </p:spPr>
        <p:txBody>
          <a:bodyPr wrap="none" lIns="91438" tIns="45719" rIns="91438" bIns="45719" rtlCol="0">
            <a:spAutoFit/>
          </a:bodyPr>
          <a:lstStyle/>
          <a:p>
            <a:r>
              <a:rPr lang="en-GB" sz="2400" b="1" dirty="0">
                <a:solidFill>
                  <a:schemeClr val="bg1"/>
                </a:solidFill>
              </a:rPr>
              <a:t>The STAMPEDE Trial</a:t>
            </a:r>
            <a:endParaRPr lang="en-GB" sz="2400" b="1" dirty="0">
              <a:solidFill>
                <a:schemeClr val="bg1"/>
              </a:solidFill>
            </a:endParaRPr>
          </a:p>
        </p:txBody>
      </p:sp>
      <p:sp>
        <p:nvSpPr>
          <p:cNvPr id="2" name="TextBox 1"/>
          <p:cNvSpPr txBox="1"/>
          <p:nvPr/>
        </p:nvSpPr>
        <p:spPr>
          <a:xfrm>
            <a:off x="1360718" y="936169"/>
            <a:ext cx="6237514" cy="2062103"/>
          </a:xfrm>
          <a:prstGeom prst="rect">
            <a:avLst/>
          </a:prstGeom>
          <a:noFill/>
        </p:spPr>
        <p:txBody>
          <a:bodyPr wrap="square" lIns="91438" tIns="45719" rIns="91438" bIns="45719" rtlCol="0">
            <a:spAutoFit/>
          </a:bodyPr>
          <a:lstStyle/>
          <a:p>
            <a:pPr algn="ctr"/>
            <a:r>
              <a:rPr lang="en-GB" sz="3200" dirty="0"/>
              <a:t>A large phase III MAMS platform </a:t>
            </a:r>
            <a:r>
              <a:rPr lang="en-GB" sz="3200" dirty="0"/>
              <a:t>trial </a:t>
            </a:r>
            <a:r>
              <a:rPr lang="en-GB" sz="3200" dirty="0"/>
              <a:t>testing multiple therapies for locally advanced (M0) or metastatic (M1) prostate cancer</a:t>
            </a:r>
            <a:endParaRPr lang="en-GB" sz="3200" dirty="0"/>
          </a:p>
        </p:txBody>
      </p:sp>
      <p:sp>
        <p:nvSpPr>
          <p:cNvPr id="7" name="TextBox 6"/>
          <p:cNvSpPr txBox="1"/>
          <p:nvPr/>
        </p:nvSpPr>
        <p:spPr>
          <a:xfrm>
            <a:off x="1338944" y="3096245"/>
            <a:ext cx="6237514" cy="1569660"/>
          </a:xfrm>
          <a:prstGeom prst="rect">
            <a:avLst/>
          </a:prstGeom>
          <a:noFill/>
        </p:spPr>
        <p:txBody>
          <a:bodyPr wrap="square" lIns="91438" tIns="45719" rIns="91438" bIns="45719" rtlCol="0">
            <a:spAutoFit/>
          </a:bodyPr>
          <a:lstStyle/>
          <a:p>
            <a:pPr algn="ctr"/>
            <a:r>
              <a:rPr lang="en-GB" sz="3200" dirty="0">
                <a:solidFill>
                  <a:schemeClr val="accent1"/>
                </a:solidFill>
              </a:rPr>
              <a:t>Running since 2005 </a:t>
            </a:r>
          </a:p>
          <a:p>
            <a:pPr algn="ctr"/>
            <a:r>
              <a:rPr lang="en-GB" sz="3200" dirty="0">
                <a:solidFill>
                  <a:schemeClr val="accent1"/>
                </a:solidFill>
              </a:rPr>
              <a:t>Randomised &gt;10,000 patients from &gt;100 sites in UK and Switzerland</a:t>
            </a:r>
            <a:endParaRPr lang="en-GB" sz="3200" dirty="0">
              <a:solidFill>
                <a:schemeClr val="accent1"/>
              </a:solidFill>
            </a:endParaRPr>
          </a:p>
        </p:txBody>
      </p:sp>
    </p:spTree>
    <p:extLst>
      <p:ext uri="{BB962C8B-B14F-4D97-AF65-F5344CB8AC3E}">
        <p14:creationId xmlns:p14="http://schemas.microsoft.com/office/powerpoint/2010/main" val="6137465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5312230" cy="631669"/>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9" name="TextBox 8"/>
          <p:cNvSpPr txBox="1"/>
          <p:nvPr/>
        </p:nvSpPr>
        <p:spPr>
          <a:xfrm>
            <a:off x="276877" y="104894"/>
            <a:ext cx="6396066" cy="461665"/>
          </a:xfrm>
          <a:prstGeom prst="rect">
            <a:avLst/>
          </a:prstGeom>
          <a:noFill/>
        </p:spPr>
        <p:txBody>
          <a:bodyPr wrap="square" lIns="91438" tIns="45719" rIns="91438" bIns="45719" rtlCol="0">
            <a:spAutoFit/>
          </a:bodyPr>
          <a:lstStyle/>
          <a:p>
            <a:r>
              <a:rPr lang="en-GB" sz="2400" b="1" dirty="0">
                <a:solidFill>
                  <a:schemeClr val="bg1"/>
                </a:solidFill>
              </a:rPr>
              <a:t>Current status of STAMPEDE Platform</a:t>
            </a:r>
            <a:endParaRPr lang="en-GB" sz="2400" b="1" dirty="0">
              <a:solidFill>
                <a:schemeClr val="bg1"/>
              </a:solidFill>
            </a:endParaRPr>
          </a:p>
        </p:txBody>
      </p:sp>
      <p:pic>
        <p:nvPicPr>
          <p:cNvPr id="10" name="Picture 2" descr="C:\Users\rmjllcb\AppData\Local\Microsoft\Windows\Temporary Internet Files\Content.Outlook\2URQ6A3M\activity_v19_oli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40531"/>
            <a:ext cx="7345134" cy="44070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3" y="3951415"/>
            <a:ext cx="2362200" cy="37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3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5312230" cy="631669"/>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9" name="TextBox 8"/>
          <p:cNvSpPr txBox="1"/>
          <p:nvPr/>
        </p:nvSpPr>
        <p:spPr>
          <a:xfrm>
            <a:off x="276877" y="104894"/>
            <a:ext cx="5786466" cy="461665"/>
          </a:xfrm>
          <a:prstGeom prst="rect">
            <a:avLst/>
          </a:prstGeom>
          <a:noFill/>
        </p:spPr>
        <p:txBody>
          <a:bodyPr wrap="square" lIns="91438" tIns="45719" rIns="91438" bIns="45719" rtlCol="0">
            <a:spAutoFit/>
          </a:bodyPr>
          <a:lstStyle/>
          <a:p>
            <a:r>
              <a:rPr lang="en-GB" sz="2400" b="1" dirty="0">
                <a:solidFill>
                  <a:schemeClr val="bg1"/>
                </a:solidFill>
              </a:rPr>
              <a:t>M1|RT comparison H results: N=2061</a:t>
            </a:r>
            <a:endParaRPr lang="en-GB" sz="2400" b="1"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95"/>
          <a:stretch/>
        </p:blipFill>
        <p:spPr>
          <a:xfrm>
            <a:off x="227255" y="1447800"/>
            <a:ext cx="4087444" cy="267877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95"/>
          <a:stretch/>
        </p:blipFill>
        <p:spPr>
          <a:xfrm>
            <a:off x="4550246" y="1534885"/>
            <a:ext cx="3954565" cy="2591693"/>
          </a:xfrm>
          <a:prstGeom prst="rect">
            <a:avLst/>
          </a:prstGeom>
        </p:spPr>
      </p:pic>
      <p:sp>
        <p:nvSpPr>
          <p:cNvPr id="6" name="TextBox 5"/>
          <p:cNvSpPr txBox="1"/>
          <p:nvPr/>
        </p:nvSpPr>
        <p:spPr>
          <a:xfrm>
            <a:off x="7094689" y="1964589"/>
            <a:ext cx="1152128" cy="338554"/>
          </a:xfrm>
          <a:prstGeom prst="rect">
            <a:avLst/>
          </a:prstGeom>
          <a:noFill/>
        </p:spPr>
        <p:txBody>
          <a:bodyPr wrap="square" lIns="91438" tIns="45719" rIns="91438" bIns="45719" rtlCol="0">
            <a:spAutoFit/>
          </a:bodyPr>
          <a:lstStyle/>
          <a:p>
            <a:r>
              <a:rPr lang="en-GB" sz="1600" dirty="0">
                <a:solidFill>
                  <a:srgbClr val="0000FF"/>
                </a:solidFill>
              </a:rPr>
              <a:t>SOC+RT</a:t>
            </a:r>
            <a:endParaRPr lang="en-GB" sz="1600" dirty="0">
              <a:solidFill>
                <a:srgbClr val="0000FF"/>
              </a:solidFill>
            </a:endParaRPr>
          </a:p>
        </p:txBody>
      </p:sp>
      <p:sp>
        <p:nvSpPr>
          <p:cNvPr id="7" name="TextBox 6"/>
          <p:cNvSpPr txBox="1"/>
          <p:nvPr/>
        </p:nvSpPr>
        <p:spPr>
          <a:xfrm>
            <a:off x="6597355" y="2303144"/>
            <a:ext cx="1152128" cy="338554"/>
          </a:xfrm>
          <a:prstGeom prst="rect">
            <a:avLst/>
          </a:prstGeom>
          <a:noFill/>
        </p:spPr>
        <p:txBody>
          <a:bodyPr wrap="square" lIns="91438" tIns="45719" rIns="91438" bIns="45719" rtlCol="0">
            <a:spAutoFit/>
          </a:bodyPr>
          <a:lstStyle/>
          <a:p>
            <a:r>
              <a:rPr lang="en-GB" sz="1600" dirty="0"/>
              <a:t>SOC</a:t>
            </a:r>
            <a:endParaRPr lang="en-GB" sz="1600" dirty="0"/>
          </a:p>
        </p:txBody>
      </p:sp>
      <p:sp>
        <p:nvSpPr>
          <p:cNvPr id="10" name="TextBox 9"/>
          <p:cNvSpPr txBox="1"/>
          <p:nvPr/>
        </p:nvSpPr>
        <p:spPr>
          <a:xfrm>
            <a:off x="3306415" y="2682399"/>
            <a:ext cx="1152128" cy="338554"/>
          </a:xfrm>
          <a:prstGeom prst="rect">
            <a:avLst/>
          </a:prstGeom>
          <a:noFill/>
        </p:spPr>
        <p:txBody>
          <a:bodyPr wrap="square" lIns="91438" tIns="45719" rIns="91438" bIns="45719" rtlCol="0">
            <a:spAutoFit/>
          </a:bodyPr>
          <a:lstStyle/>
          <a:p>
            <a:r>
              <a:rPr lang="en-GB" sz="1600" dirty="0">
                <a:solidFill>
                  <a:srgbClr val="0000FF"/>
                </a:solidFill>
              </a:rPr>
              <a:t>SOC+RT</a:t>
            </a:r>
            <a:endParaRPr lang="en-GB" sz="1600" dirty="0">
              <a:solidFill>
                <a:srgbClr val="0000FF"/>
              </a:solidFill>
            </a:endParaRPr>
          </a:p>
        </p:txBody>
      </p:sp>
      <p:sp>
        <p:nvSpPr>
          <p:cNvPr id="11" name="TextBox 10"/>
          <p:cNvSpPr txBox="1"/>
          <p:nvPr/>
        </p:nvSpPr>
        <p:spPr>
          <a:xfrm>
            <a:off x="2809081" y="3020952"/>
            <a:ext cx="1152128" cy="338554"/>
          </a:xfrm>
          <a:prstGeom prst="rect">
            <a:avLst/>
          </a:prstGeom>
          <a:noFill/>
        </p:spPr>
        <p:txBody>
          <a:bodyPr wrap="square" lIns="91438" tIns="45719" rIns="91438" bIns="45719" rtlCol="0">
            <a:spAutoFit/>
          </a:bodyPr>
          <a:lstStyle/>
          <a:p>
            <a:r>
              <a:rPr lang="en-GB" sz="1600" dirty="0"/>
              <a:t>SOC</a:t>
            </a:r>
            <a:endParaRPr lang="en-GB" sz="1600" dirty="0"/>
          </a:p>
        </p:txBody>
      </p:sp>
      <p:sp>
        <p:nvSpPr>
          <p:cNvPr id="12" name="Title 4"/>
          <p:cNvSpPr txBox="1">
            <a:spLocks/>
          </p:cNvSpPr>
          <p:nvPr/>
        </p:nvSpPr>
        <p:spPr>
          <a:xfrm>
            <a:off x="3961208" y="1088148"/>
            <a:ext cx="6053649" cy="450050"/>
          </a:xfrm>
          <a:prstGeom prst="rect">
            <a:avLst/>
          </a:prstGeom>
        </p:spPr>
        <p:txBody>
          <a:bodyPr vert="horz" lIns="91438" tIns="45719" rIns="91438" bIns="45719" rtlCol="0" anchor="ctr">
            <a:normAutofit fontScale="97500"/>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r>
              <a:rPr lang="en-GB" sz="2400" dirty="0"/>
              <a:t>Overall survival</a:t>
            </a:r>
            <a:endParaRPr lang="en-GB" sz="2400" dirty="0"/>
          </a:p>
        </p:txBody>
      </p:sp>
      <p:sp>
        <p:nvSpPr>
          <p:cNvPr id="13" name="Title 4"/>
          <p:cNvSpPr txBox="1">
            <a:spLocks/>
          </p:cNvSpPr>
          <p:nvPr/>
        </p:nvSpPr>
        <p:spPr>
          <a:xfrm>
            <a:off x="-217745" y="1062214"/>
            <a:ext cx="6053649" cy="450050"/>
          </a:xfrm>
          <a:prstGeom prst="rect">
            <a:avLst/>
          </a:prstGeom>
        </p:spPr>
        <p:txBody>
          <a:bodyPr vert="horz" lIns="91438" tIns="45719" rIns="91438" bIns="45719" rtlCol="0" anchor="ctr">
            <a:normAutofit fontScale="97500"/>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r>
              <a:rPr lang="en-GB" sz="2400" dirty="0"/>
              <a:t>Failure-free survival</a:t>
            </a:r>
            <a:endParaRPr lang="en-GB" sz="2400" dirty="0"/>
          </a:p>
        </p:txBody>
      </p:sp>
      <p:sp>
        <p:nvSpPr>
          <p:cNvPr id="15" name="TextBox 14"/>
          <p:cNvSpPr txBox="1"/>
          <p:nvPr/>
        </p:nvSpPr>
        <p:spPr>
          <a:xfrm>
            <a:off x="5170715" y="4181008"/>
            <a:ext cx="3788229" cy="369332"/>
          </a:xfrm>
          <a:prstGeom prst="rect">
            <a:avLst/>
          </a:prstGeom>
          <a:solidFill>
            <a:srgbClr val="0000FF"/>
          </a:solidFill>
          <a:ln>
            <a:solidFill>
              <a:schemeClr val="tx1"/>
            </a:solidFill>
          </a:ln>
        </p:spPr>
        <p:txBody>
          <a:bodyPr wrap="square" lIns="91438" tIns="45719" rIns="91438" bIns="45719" rtlCol="0">
            <a:spAutoFit/>
          </a:bodyPr>
          <a:lstStyle/>
          <a:p>
            <a:pPr>
              <a:tabLst>
                <a:tab pos="1076298" algn="l"/>
              </a:tabLst>
            </a:pPr>
            <a:r>
              <a:rPr lang="en-GB" b="1" dirty="0" smtClean="0">
                <a:solidFill>
                  <a:schemeClr val="bg1"/>
                </a:solidFill>
              </a:rPr>
              <a:t>HR: 0.92 (95% CI 0.80-1.06); p=0.266</a:t>
            </a:r>
          </a:p>
        </p:txBody>
      </p:sp>
      <p:sp>
        <p:nvSpPr>
          <p:cNvPr id="16" name="TextBox 15"/>
          <p:cNvSpPr txBox="1"/>
          <p:nvPr/>
        </p:nvSpPr>
        <p:spPr>
          <a:xfrm>
            <a:off x="664585" y="4185004"/>
            <a:ext cx="4005386" cy="369332"/>
          </a:xfrm>
          <a:prstGeom prst="rect">
            <a:avLst/>
          </a:prstGeom>
          <a:solidFill>
            <a:srgbClr val="0000FF"/>
          </a:solidFill>
          <a:ln>
            <a:solidFill>
              <a:schemeClr val="tx1"/>
            </a:solidFill>
          </a:ln>
        </p:spPr>
        <p:txBody>
          <a:bodyPr wrap="square" lIns="91438" tIns="45719" rIns="91438" bIns="45719" rtlCol="0">
            <a:spAutoFit/>
          </a:bodyPr>
          <a:lstStyle/>
          <a:p>
            <a:pPr>
              <a:tabLst>
                <a:tab pos="1076298" algn="l"/>
              </a:tabLst>
            </a:pPr>
            <a:r>
              <a:rPr lang="en-GB" b="1" dirty="0" smtClean="0">
                <a:solidFill>
                  <a:schemeClr val="bg1"/>
                </a:solidFill>
              </a:rPr>
              <a:t>HR: 0.76 (95% CI 0.68-0.84); p&lt;0.001</a:t>
            </a:r>
          </a:p>
        </p:txBody>
      </p:sp>
    </p:spTree>
    <p:extLst>
      <p:ext uri="{BB962C8B-B14F-4D97-AF65-F5344CB8AC3E}">
        <p14:creationId xmlns:p14="http://schemas.microsoft.com/office/powerpoint/2010/main" val="1809539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5312230" cy="631669"/>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4" name="Title 1"/>
          <p:cNvSpPr txBox="1">
            <a:spLocks/>
          </p:cNvSpPr>
          <p:nvPr/>
        </p:nvSpPr>
        <p:spPr>
          <a:xfrm>
            <a:off x="75473" y="102616"/>
            <a:ext cx="8229600" cy="450050"/>
          </a:xfrm>
          <a:prstGeom prst="rect">
            <a:avLst/>
          </a:prstGeom>
        </p:spPr>
        <p:txBody>
          <a:bodyPr vert="horz" lIns="91438" tIns="45719" rIns="91438" bIns="45719" rtlCol="0" anchor="ctr">
            <a:no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GB" sz="2200" b="1" dirty="0">
                <a:solidFill>
                  <a:schemeClr val="bg1"/>
                </a:solidFill>
              </a:rPr>
              <a:t>Overall survival: metastatic burden subgroup analysis</a:t>
            </a:r>
            <a:endParaRPr lang="en-GB" sz="2200" b="1" dirty="0">
              <a:solidFill>
                <a:schemeClr val="bg1"/>
              </a:solidFill>
            </a:endParaRPr>
          </a:p>
        </p:txBody>
      </p:sp>
      <p:pic>
        <p:nvPicPr>
          <p:cNvPr id="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93" y="1390356"/>
            <a:ext cx="4247146" cy="2831431"/>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526" y="1390356"/>
            <a:ext cx="4247146" cy="2831431"/>
          </a:xfrm>
          <a:prstGeom prst="rect">
            <a:avLst/>
          </a:prstGeom>
        </p:spPr>
      </p:pic>
      <p:sp>
        <p:nvSpPr>
          <p:cNvPr id="7" name="TextBox 6"/>
          <p:cNvSpPr txBox="1"/>
          <p:nvPr/>
        </p:nvSpPr>
        <p:spPr>
          <a:xfrm>
            <a:off x="1420689" y="995962"/>
            <a:ext cx="2514397" cy="646331"/>
          </a:xfrm>
          <a:prstGeom prst="rect">
            <a:avLst/>
          </a:prstGeom>
          <a:solidFill>
            <a:schemeClr val="bg1"/>
          </a:solidFill>
          <a:ln>
            <a:noFill/>
          </a:ln>
        </p:spPr>
        <p:txBody>
          <a:bodyPr wrap="square" lIns="91438" tIns="45719" rIns="91438" bIns="45719" rtlCol="0">
            <a:spAutoFit/>
          </a:bodyPr>
          <a:lstStyle/>
          <a:p>
            <a:pPr algn="ctr"/>
            <a:r>
              <a:rPr lang="en-GB" b="1" dirty="0" smtClean="0"/>
              <a:t>Low burden (≤4 </a:t>
            </a:r>
            <a:r>
              <a:rPr lang="en-GB" b="1" dirty="0" err="1" smtClean="0"/>
              <a:t>mets</a:t>
            </a:r>
            <a:r>
              <a:rPr lang="en-GB" b="1" dirty="0" smtClean="0"/>
              <a:t>)</a:t>
            </a:r>
          </a:p>
          <a:p>
            <a:pPr algn="ctr"/>
            <a:r>
              <a:rPr lang="en-GB" b="1" dirty="0" smtClean="0"/>
              <a:t>N=817</a:t>
            </a:r>
            <a:endParaRPr lang="en-GB" b="1" dirty="0"/>
          </a:p>
        </p:txBody>
      </p:sp>
      <p:sp>
        <p:nvSpPr>
          <p:cNvPr id="10" name="TextBox 9"/>
          <p:cNvSpPr txBox="1"/>
          <p:nvPr/>
        </p:nvSpPr>
        <p:spPr>
          <a:xfrm>
            <a:off x="5703158" y="995963"/>
            <a:ext cx="2803737" cy="646331"/>
          </a:xfrm>
          <a:prstGeom prst="rect">
            <a:avLst/>
          </a:prstGeom>
          <a:solidFill>
            <a:schemeClr val="bg1"/>
          </a:solidFill>
          <a:ln>
            <a:noFill/>
          </a:ln>
        </p:spPr>
        <p:txBody>
          <a:bodyPr wrap="square" lIns="91438" tIns="45719" rIns="91438" bIns="45719" rtlCol="0">
            <a:spAutoFit/>
          </a:bodyPr>
          <a:lstStyle/>
          <a:p>
            <a:pPr algn="ctr"/>
            <a:r>
              <a:rPr lang="en-GB" b="1" dirty="0" smtClean="0"/>
              <a:t>High burden (&gt;4 </a:t>
            </a:r>
            <a:r>
              <a:rPr lang="en-GB" b="1" dirty="0" err="1" smtClean="0"/>
              <a:t>mets</a:t>
            </a:r>
            <a:r>
              <a:rPr lang="en-GB" b="1" dirty="0" smtClean="0"/>
              <a:t>)</a:t>
            </a:r>
          </a:p>
          <a:p>
            <a:pPr algn="ctr"/>
            <a:r>
              <a:rPr lang="en-GB" b="1" dirty="0" smtClean="0"/>
              <a:t>N=1117</a:t>
            </a:r>
            <a:endParaRPr lang="en-GB" b="1" dirty="0"/>
          </a:p>
        </p:txBody>
      </p:sp>
      <p:sp>
        <p:nvSpPr>
          <p:cNvPr id="11" name="TextBox 10"/>
          <p:cNvSpPr txBox="1"/>
          <p:nvPr/>
        </p:nvSpPr>
        <p:spPr>
          <a:xfrm>
            <a:off x="925286" y="4205341"/>
            <a:ext cx="3766457" cy="369332"/>
          </a:xfrm>
          <a:prstGeom prst="rect">
            <a:avLst/>
          </a:prstGeom>
          <a:solidFill>
            <a:srgbClr val="0000FF"/>
          </a:solidFill>
          <a:ln>
            <a:solidFill>
              <a:schemeClr val="tx1"/>
            </a:solidFill>
          </a:ln>
        </p:spPr>
        <p:txBody>
          <a:bodyPr wrap="square" lIns="91438" tIns="45719" rIns="91438" bIns="45719" rtlCol="0">
            <a:spAutoFit/>
          </a:bodyPr>
          <a:lstStyle/>
          <a:p>
            <a:r>
              <a:rPr lang="en-GB" b="1" dirty="0" smtClean="0">
                <a:solidFill>
                  <a:schemeClr val="bg1"/>
                </a:solidFill>
              </a:rPr>
              <a:t>HR: 0.68 (95% CI 0.52-0.90); p=0.007</a:t>
            </a:r>
            <a:endParaRPr lang="en-GB" b="1" baseline="30000" dirty="0" smtClean="0">
              <a:solidFill>
                <a:schemeClr val="bg1"/>
              </a:solidFill>
            </a:endParaRPr>
          </a:p>
        </p:txBody>
      </p:sp>
      <p:sp>
        <p:nvSpPr>
          <p:cNvPr id="12" name="TextBox 11"/>
          <p:cNvSpPr txBox="1"/>
          <p:nvPr/>
        </p:nvSpPr>
        <p:spPr>
          <a:xfrm>
            <a:off x="5143134" y="4205341"/>
            <a:ext cx="3820972" cy="369332"/>
          </a:xfrm>
          <a:prstGeom prst="rect">
            <a:avLst/>
          </a:prstGeom>
          <a:solidFill>
            <a:srgbClr val="0000FF"/>
          </a:solidFill>
          <a:ln>
            <a:solidFill>
              <a:schemeClr val="tx1"/>
            </a:solidFill>
          </a:ln>
        </p:spPr>
        <p:txBody>
          <a:bodyPr wrap="square" lIns="91438" tIns="45719" rIns="91438" bIns="45719" rtlCol="0">
            <a:spAutoFit/>
          </a:bodyPr>
          <a:lstStyle/>
          <a:p>
            <a:r>
              <a:rPr lang="en-GB" b="1" dirty="0" smtClean="0">
                <a:solidFill>
                  <a:schemeClr val="bg1"/>
                </a:solidFill>
              </a:rPr>
              <a:t>HR: 1.07 (95% CI 0.90-1.28); p=0.420</a:t>
            </a:r>
            <a:endParaRPr lang="en-GB" b="1" baseline="30000" dirty="0" smtClean="0">
              <a:solidFill>
                <a:schemeClr val="bg1"/>
              </a:solidFill>
            </a:endParaRPr>
          </a:p>
        </p:txBody>
      </p:sp>
      <p:sp>
        <p:nvSpPr>
          <p:cNvPr id="13" name="TextBox 12"/>
          <p:cNvSpPr txBox="1"/>
          <p:nvPr/>
        </p:nvSpPr>
        <p:spPr>
          <a:xfrm>
            <a:off x="3846271" y="1970852"/>
            <a:ext cx="1152128" cy="276999"/>
          </a:xfrm>
          <a:prstGeom prst="rect">
            <a:avLst/>
          </a:prstGeom>
          <a:noFill/>
        </p:spPr>
        <p:txBody>
          <a:bodyPr wrap="square" lIns="91438" tIns="45719" rIns="91438" bIns="45719" rtlCol="0">
            <a:spAutoFit/>
          </a:bodyPr>
          <a:lstStyle/>
          <a:p>
            <a:r>
              <a:rPr lang="en-GB" sz="1200" b="1" dirty="0">
                <a:solidFill>
                  <a:srgbClr val="0000FF"/>
                </a:solidFill>
              </a:rPr>
              <a:t>SOC+RT</a:t>
            </a:r>
            <a:endParaRPr lang="en-GB" sz="1200" b="1" dirty="0">
              <a:solidFill>
                <a:srgbClr val="0000FF"/>
              </a:solidFill>
            </a:endParaRPr>
          </a:p>
        </p:txBody>
      </p:sp>
      <p:sp>
        <p:nvSpPr>
          <p:cNvPr id="14" name="TextBox 13"/>
          <p:cNvSpPr txBox="1"/>
          <p:nvPr/>
        </p:nvSpPr>
        <p:spPr>
          <a:xfrm>
            <a:off x="3838603" y="2561885"/>
            <a:ext cx="1152128" cy="276999"/>
          </a:xfrm>
          <a:prstGeom prst="rect">
            <a:avLst/>
          </a:prstGeom>
          <a:noFill/>
        </p:spPr>
        <p:txBody>
          <a:bodyPr wrap="square" lIns="91438" tIns="45719" rIns="91438" bIns="45719" rtlCol="0">
            <a:spAutoFit/>
          </a:bodyPr>
          <a:lstStyle/>
          <a:p>
            <a:r>
              <a:rPr lang="en-GB" sz="1200" b="1" dirty="0"/>
              <a:t>SOC</a:t>
            </a:r>
            <a:endParaRPr lang="en-GB" sz="1200" b="1" dirty="0"/>
          </a:p>
        </p:txBody>
      </p:sp>
      <p:sp>
        <p:nvSpPr>
          <p:cNvPr id="15" name="TextBox 14"/>
          <p:cNvSpPr txBox="1"/>
          <p:nvPr/>
        </p:nvSpPr>
        <p:spPr>
          <a:xfrm>
            <a:off x="7768435" y="2837533"/>
            <a:ext cx="1152128" cy="276999"/>
          </a:xfrm>
          <a:prstGeom prst="rect">
            <a:avLst/>
          </a:prstGeom>
          <a:noFill/>
        </p:spPr>
        <p:txBody>
          <a:bodyPr wrap="square" lIns="91438" tIns="45719" rIns="91438" bIns="45719" rtlCol="0">
            <a:spAutoFit/>
          </a:bodyPr>
          <a:lstStyle/>
          <a:p>
            <a:r>
              <a:rPr lang="en-GB" sz="1200" b="1" dirty="0">
                <a:solidFill>
                  <a:srgbClr val="0000FF"/>
                </a:solidFill>
              </a:rPr>
              <a:t>SOC+RT</a:t>
            </a:r>
            <a:endParaRPr lang="en-GB" sz="1200" b="1" dirty="0">
              <a:solidFill>
                <a:srgbClr val="0000FF"/>
              </a:solidFill>
            </a:endParaRPr>
          </a:p>
        </p:txBody>
      </p:sp>
      <p:sp>
        <p:nvSpPr>
          <p:cNvPr id="16" name="TextBox 15"/>
          <p:cNvSpPr txBox="1"/>
          <p:nvPr/>
        </p:nvSpPr>
        <p:spPr>
          <a:xfrm>
            <a:off x="8080392" y="2415994"/>
            <a:ext cx="1152128" cy="276999"/>
          </a:xfrm>
          <a:prstGeom prst="rect">
            <a:avLst/>
          </a:prstGeom>
          <a:noFill/>
        </p:spPr>
        <p:txBody>
          <a:bodyPr wrap="square" lIns="91438" tIns="45719" rIns="91438" bIns="45719" rtlCol="0">
            <a:spAutoFit/>
          </a:bodyPr>
          <a:lstStyle/>
          <a:p>
            <a:r>
              <a:rPr lang="en-GB" sz="1200" b="1" dirty="0"/>
              <a:t>SOC</a:t>
            </a:r>
            <a:endParaRPr lang="en-GB" sz="1200" b="1" dirty="0"/>
          </a:p>
        </p:txBody>
      </p:sp>
      <p:sp>
        <p:nvSpPr>
          <p:cNvPr id="2" name="TextBox 1"/>
          <p:cNvSpPr txBox="1"/>
          <p:nvPr/>
        </p:nvSpPr>
        <p:spPr>
          <a:xfrm>
            <a:off x="3167757" y="4691740"/>
            <a:ext cx="3483428" cy="369332"/>
          </a:xfrm>
          <a:prstGeom prst="rect">
            <a:avLst/>
          </a:prstGeom>
          <a:noFill/>
        </p:spPr>
        <p:txBody>
          <a:bodyPr wrap="square" lIns="91438" tIns="45719" rIns="91438" bIns="45719" rtlCol="0">
            <a:spAutoFit/>
          </a:bodyPr>
          <a:lstStyle/>
          <a:p>
            <a:r>
              <a:rPr lang="en-GB" b="1" dirty="0" smtClean="0"/>
              <a:t>Test for interaction p=0.0098</a:t>
            </a:r>
            <a:endParaRPr lang="en-GB" b="1" dirty="0"/>
          </a:p>
        </p:txBody>
      </p:sp>
    </p:spTree>
    <p:extLst>
      <p:ext uri="{BB962C8B-B14F-4D97-AF65-F5344CB8AC3E}">
        <p14:creationId xmlns:p14="http://schemas.microsoft.com/office/powerpoint/2010/main" val="1809539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5312230" cy="631669"/>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9" name="TextBox 8"/>
          <p:cNvSpPr txBox="1"/>
          <p:nvPr/>
        </p:nvSpPr>
        <p:spPr>
          <a:xfrm>
            <a:off x="222447" y="106774"/>
            <a:ext cx="6046912" cy="461665"/>
          </a:xfrm>
          <a:prstGeom prst="rect">
            <a:avLst/>
          </a:prstGeom>
          <a:noFill/>
        </p:spPr>
        <p:txBody>
          <a:bodyPr wrap="none" lIns="91438" tIns="45719" rIns="91438" bIns="45719" rtlCol="0">
            <a:spAutoFit/>
          </a:bodyPr>
          <a:lstStyle/>
          <a:p>
            <a:r>
              <a:rPr lang="en-GB" sz="2400" b="1" dirty="0">
                <a:solidFill>
                  <a:schemeClr val="bg1"/>
                </a:solidFill>
              </a:rPr>
              <a:t>For men with </a:t>
            </a:r>
            <a:r>
              <a:rPr lang="en-GB" sz="2400" b="1" dirty="0" err="1">
                <a:solidFill>
                  <a:schemeClr val="bg1"/>
                </a:solidFill>
              </a:rPr>
              <a:t>oligometastatic</a:t>
            </a:r>
            <a:r>
              <a:rPr lang="en-GB" sz="2400" b="1" dirty="0">
                <a:solidFill>
                  <a:schemeClr val="bg1"/>
                </a:solidFill>
              </a:rPr>
              <a:t> prostate </a:t>
            </a:r>
            <a:r>
              <a:rPr lang="en-GB" sz="2400" b="1" dirty="0">
                <a:solidFill>
                  <a:schemeClr val="bg1"/>
                </a:solidFill>
              </a:rPr>
              <a:t>cancer:</a:t>
            </a:r>
            <a:endParaRPr lang="en-GB" sz="2400" b="1" dirty="0">
              <a:solidFill>
                <a:schemeClr val="bg1"/>
              </a:solidFill>
            </a:endParaRPr>
          </a:p>
        </p:txBody>
      </p:sp>
      <p:sp>
        <p:nvSpPr>
          <p:cNvPr id="2" name="TextBox 1"/>
          <p:cNvSpPr txBox="1"/>
          <p:nvPr/>
        </p:nvSpPr>
        <p:spPr>
          <a:xfrm>
            <a:off x="286343" y="957943"/>
            <a:ext cx="5349285" cy="1938992"/>
          </a:xfrm>
          <a:prstGeom prst="rect">
            <a:avLst/>
          </a:prstGeom>
          <a:noFill/>
        </p:spPr>
        <p:txBody>
          <a:bodyPr wrap="none" lIns="91438" tIns="45719" rIns="91438" bIns="45719" rtlCol="0">
            <a:spAutoFit/>
          </a:bodyPr>
          <a:lstStyle/>
          <a:p>
            <a:r>
              <a:rPr lang="en-GB" sz="2400" b="1" dirty="0"/>
              <a:t>Standard of Care becomes:</a:t>
            </a:r>
          </a:p>
          <a:p>
            <a:pPr marL="285743" indent="-285743">
              <a:buFont typeface="Arial" panose="020B0604020202020204" pitchFamily="34" charset="0"/>
              <a:buChar char="•"/>
            </a:pPr>
            <a:r>
              <a:rPr lang="en-GB" sz="2400" dirty="0"/>
              <a:t>Androgen Deprivation Therapy (ADT)</a:t>
            </a:r>
          </a:p>
          <a:p>
            <a:pPr marL="285743" indent="-285743">
              <a:buFont typeface="Arial" panose="020B0604020202020204" pitchFamily="34" charset="0"/>
              <a:buChar char="•"/>
            </a:pPr>
            <a:r>
              <a:rPr lang="en-GB" sz="2400" dirty="0"/>
              <a:t>± docetaxel (or </a:t>
            </a:r>
            <a:r>
              <a:rPr lang="en-GB" sz="2400" dirty="0" err="1"/>
              <a:t>abiraterone</a:t>
            </a:r>
            <a:r>
              <a:rPr lang="en-GB" sz="2400" dirty="0"/>
              <a:t> if available)</a:t>
            </a:r>
          </a:p>
          <a:p>
            <a:pPr marL="285743" indent="-285743">
              <a:buFont typeface="Arial" panose="020B0604020202020204" pitchFamily="34" charset="0"/>
              <a:buChar char="•"/>
            </a:pPr>
            <a:r>
              <a:rPr lang="en-GB" sz="2400" dirty="0"/>
              <a:t>+ Radiotherapy (RT) to the prostate</a:t>
            </a:r>
          </a:p>
          <a:p>
            <a:pPr marL="285743" indent="-285743">
              <a:buFont typeface="Arial" panose="020B0604020202020204" pitchFamily="34" charset="0"/>
              <a:buChar char="•"/>
            </a:pPr>
            <a:endParaRPr lang="en-GB" sz="2400" dirty="0"/>
          </a:p>
        </p:txBody>
      </p:sp>
      <p:grpSp>
        <p:nvGrpSpPr>
          <p:cNvPr id="4" name="Group 3"/>
          <p:cNvGrpSpPr/>
          <p:nvPr/>
        </p:nvGrpSpPr>
        <p:grpSpPr>
          <a:xfrm>
            <a:off x="395199" y="2743201"/>
            <a:ext cx="8488294" cy="1976485"/>
            <a:chOff x="395199" y="2743200"/>
            <a:chExt cx="8488294" cy="1976485"/>
          </a:xfrm>
        </p:grpSpPr>
        <p:sp>
          <p:nvSpPr>
            <p:cNvPr id="6" name="TextBox 5"/>
            <p:cNvSpPr txBox="1"/>
            <p:nvPr/>
          </p:nvSpPr>
          <p:spPr>
            <a:xfrm>
              <a:off x="395199" y="2743200"/>
              <a:ext cx="1661352" cy="830997"/>
            </a:xfrm>
            <a:prstGeom prst="rect">
              <a:avLst/>
            </a:prstGeom>
            <a:noFill/>
          </p:spPr>
          <p:txBody>
            <a:bodyPr wrap="none" rtlCol="0">
              <a:spAutoFit/>
            </a:bodyPr>
            <a:lstStyle/>
            <a:p>
              <a:r>
                <a:rPr lang="en-GB" sz="2400" b="1" dirty="0"/>
                <a:t>What next?</a:t>
              </a:r>
            </a:p>
            <a:p>
              <a:endParaRPr lang="en-GB" sz="2400" dirty="0"/>
            </a:p>
          </p:txBody>
        </p:sp>
        <p:pic>
          <p:nvPicPr>
            <p:cNvPr id="3079" name="Picture 7" descr="C:\Users\rmjllcb\AppData\Local\Microsoft\Windows\Temporary Internet Files\Content.IE5\0L433HQM\The_1908_British_cavalry_sword_2013-07-31_17-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959" y="3279321"/>
              <a:ext cx="2360534" cy="14178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10195" y="3150025"/>
              <a:ext cx="6112764" cy="1569660"/>
            </a:xfrm>
            <a:prstGeom prst="rect">
              <a:avLst/>
            </a:prstGeom>
            <a:noFill/>
          </p:spPr>
          <p:txBody>
            <a:bodyPr wrap="none" rtlCol="0">
              <a:spAutoFit/>
            </a:bodyPr>
            <a:lstStyle/>
            <a:p>
              <a:r>
                <a:rPr lang="en-GB" sz="2400" dirty="0"/>
                <a:t>Stereotactic Ablative Body Radiotherapy (SABR)</a:t>
              </a:r>
            </a:p>
            <a:p>
              <a:r>
                <a:rPr lang="en-GB" sz="2400" dirty="0"/>
                <a:t>t</a:t>
              </a:r>
              <a:r>
                <a:rPr lang="en-GB" sz="2400" dirty="0"/>
                <a:t>o treat the </a:t>
              </a:r>
              <a:r>
                <a:rPr lang="en-GB" sz="2400" dirty="0" err="1"/>
                <a:t>oligometastatic</a:t>
              </a:r>
              <a:r>
                <a:rPr lang="en-GB" sz="2400" dirty="0"/>
                <a:t> sites</a:t>
              </a:r>
            </a:p>
            <a:p>
              <a:endParaRPr lang="en-GB" sz="2400" dirty="0"/>
            </a:p>
            <a:p>
              <a:r>
                <a:rPr lang="en-GB" sz="2400" dirty="0"/>
                <a:t>Is it safe and effective?</a:t>
              </a:r>
              <a:endParaRPr lang="en-GB" sz="2400" dirty="0"/>
            </a:p>
          </p:txBody>
        </p:sp>
      </p:grpSp>
    </p:spTree>
    <p:extLst>
      <p:ext uri="{BB962C8B-B14F-4D97-AF65-F5344CB8AC3E}">
        <p14:creationId xmlns:p14="http://schemas.microsoft.com/office/powerpoint/2010/main" val="1809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5312230" cy="631669"/>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9" name="TextBox 8"/>
          <p:cNvSpPr txBox="1"/>
          <p:nvPr/>
        </p:nvSpPr>
        <p:spPr>
          <a:xfrm>
            <a:off x="276877" y="104894"/>
            <a:ext cx="2674386" cy="461665"/>
          </a:xfrm>
          <a:prstGeom prst="rect">
            <a:avLst/>
          </a:prstGeom>
          <a:noFill/>
        </p:spPr>
        <p:txBody>
          <a:bodyPr wrap="none" lIns="91438" tIns="45719" rIns="91438" bIns="45719" rtlCol="0">
            <a:spAutoFit/>
          </a:bodyPr>
          <a:lstStyle/>
          <a:p>
            <a:r>
              <a:rPr lang="en-GB" sz="2400" b="1" dirty="0">
                <a:solidFill>
                  <a:schemeClr val="bg1"/>
                </a:solidFill>
              </a:rPr>
              <a:t>New comparison M</a:t>
            </a:r>
            <a:endParaRPr lang="en-GB" sz="2400" b="1" dirty="0">
              <a:solidFill>
                <a:schemeClr val="bg1"/>
              </a:solidFill>
            </a:endParaRPr>
          </a:p>
        </p:txBody>
      </p:sp>
      <p:grpSp>
        <p:nvGrpSpPr>
          <p:cNvPr id="5" name="Group 4"/>
          <p:cNvGrpSpPr/>
          <p:nvPr/>
        </p:nvGrpSpPr>
        <p:grpSpPr>
          <a:xfrm>
            <a:off x="936173" y="827293"/>
            <a:ext cx="7717971" cy="4229120"/>
            <a:chOff x="-686476" y="1212436"/>
            <a:chExt cx="7815593" cy="5887903"/>
          </a:xfrm>
        </p:grpSpPr>
        <p:sp>
          <p:nvSpPr>
            <p:cNvPr id="10" name="Text Box 2"/>
            <p:cNvSpPr txBox="1">
              <a:spLocks noChangeArrowheads="1"/>
            </p:cNvSpPr>
            <p:nvPr/>
          </p:nvSpPr>
          <p:spPr bwMode="auto">
            <a:xfrm>
              <a:off x="2137229" y="5477297"/>
              <a:ext cx="2776178" cy="16230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GB" sz="1100" b="1" dirty="0">
                  <a:latin typeface="Calibri"/>
                  <a:ea typeface="Calibri"/>
                </a:rPr>
                <a:t>ARM M</a:t>
              </a:r>
              <a:endParaRPr lang="en-GB" sz="1200" dirty="0">
                <a:latin typeface="Times New Roman"/>
                <a:ea typeface="MS Mincho"/>
              </a:endParaRPr>
            </a:p>
            <a:p>
              <a:pPr algn="ctr">
                <a:spcAft>
                  <a:spcPts val="1000"/>
                </a:spcAft>
              </a:pPr>
              <a:r>
                <a:rPr lang="en-GB" sz="1100" dirty="0">
                  <a:latin typeface="Calibri"/>
                  <a:ea typeface="Calibri"/>
                </a:rPr>
                <a:t>SOC: ADT ± chemotherapy + local RT</a:t>
              </a:r>
              <a:endParaRPr lang="en-GB" sz="1200" dirty="0">
                <a:latin typeface="Times New Roman"/>
                <a:ea typeface="MS Mincho"/>
              </a:endParaRPr>
            </a:p>
            <a:p>
              <a:pPr algn="ctr">
                <a:spcAft>
                  <a:spcPts val="1000"/>
                </a:spcAft>
              </a:pPr>
              <a:r>
                <a:rPr lang="en-GB" sz="1100" dirty="0">
                  <a:latin typeface="Calibri"/>
                  <a:ea typeface="Calibri"/>
                </a:rPr>
                <a:t>+ SABR to </a:t>
              </a:r>
              <a:r>
                <a:rPr lang="en-GB" sz="1100" dirty="0" err="1">
                  <a:latin typeface="Calibri"/>
                  <a:ea typeface="Calibri"/>
                </a:rPr>
                <a:t>oligometastatic</a:t>
              </a:r>
              <a:r>
                <a:rPr lang="en-GB" sz="1100" dirty="0">
                  <a:latin typeface="Calibri"/>
                  <a:ea typeface="Calibri"/>
                </a:rPr>
                <a:t> sites</a:t>
              </a:r>
              <a:endParaRPr lang="en-GB" sz="1200" dirty="0">
                <a:latin typeface="Times New Roman"/>
                <a:ea typeface="MS Mincho"/>
              </a:endParaRPr>
            </a:p>
            <a:p>
              <a:pPr algn="ctr">
                <a:spcAft>
                  <a:spcPts val="1000"/>
                </a:spcAft>
              </a:pPr>
              <a:r>
                <a:rPr lang="en-GB" sz="1100" dirty="0">
                  <a:latin typeface="Calibri"/>
                  <a:ea typeface="Calibri"/>
                </a:rPr>
                <a:t>N=900</a:t>
              </a:r>
              <a:endParaRPr lang="en-GB" sz="1200" dirty="0">
                <a:latin typeface="Times New Roman"/>
                <a:ea typeface="MS Mincho"/>
              </a:endParaRPr>
            </a:p>
            <a:p>
              <a:pPr algn="ctr">
                <a:spcAft>
                  <a:spcPts val="1000"/>
                </a:spcAft>
              </a:pPr>
              <a:r>
                <a:rPr lang="en-GB" sz="1100" b="1" dirty="0">
                  <a:latin typeface="Calibri"/>
                  <a:ea typeface="Calibri"/>
                </a:rPr>
                <a:t> </a:t>
              </a:r>
              <a:endParaRPr lang="en-GB" sz="1200" dirty="0">
                <a:latin typeface="Times New Roman"/>
                <a:ea typeface="MS Mincho"/>
              </a:endParaRPr>
            </a:p>
          </p:txBody>
        </p:sp>
        <p:sp>
          <p:nvSpPr>
            <p:cNvPr id="11" name="Text Box 2"/>
            <p:cNvSpPr txBox="1">
              <a:spLocks noChangeArrowheads="1"/>
            </p:cNvSpPr>
            <p:nvPr/>
          </p:nvSpPr>
          <p:spPr bwMode="auto">
            <a:xfrm>
              <a:off x="3514725" y="1793700"/>
              <a:ext cx="3614392" cy="11391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1000"/>
                </a:spcAft>
              </a:pPr>
              <a:r>
                <a:rPr lang="en-GB" sz="1100" b="1" dirty="0">
                  <a:latin typeface="Calibri"/>
                  <a:ea typeface="Calibri"/>
                </a:rPr>
                <a:t>M1: High burden (non-</a:t>
              </a:r>
              <a:r>
                <a:rPr lang="en-GB" sz="1100" b="1" dirty="0" err="1">
                  <a:latin typeface="Calibri"/>
                  <a:ea typeface="Calibri"/>
                </a:rPr>
                <a:t>oligometastatic</a:t>
              </a:r>
              <a:r>
                <a:rPr lang="en-GB" sz="1100" b="1" dirty="0">
                  <a:latin typeface="Calibri"/>
                  <a:ea typeface="Calibri"/>
                </a:rPr>
                <a:t> </a:t>
              </a:r>
              <a:r>
                <a:rPr lang="en-GB" sz="1100" b="1" dirty="0">
                  <a:latin typeface="Calibri"/>
                  <a:ea typeface="Calibri"/>
                </a:rPr>
                <a:t>disease) </a:t>
              </a:r>
              <a:r>
                <a:rPr lang="en-GB" sz="1100" b="1" dirty="0">
                  <a:latin typeface="Calibri"/>
                  <a:ea typeface="Calibri"/>
                </a:rPr>
                <a:t>or no local therapy planned</a:t>
              </a:r>
              <a:endParaRPr lang="en-GB" sz="1200" dirty="0">
                <a:latin typeface="Times New Roman"/>
                <a:ea typeface="MS Mincho"/>
              </a:endParaRPr>
            </a:p>
            <a:p>
              <a:pPr algn="ctr">
                <a:lnSpc>
                  <a:spcPct val="115000"/>
                </a:lnSpc>
                <a:spcAft>
                  <a:spcPts val="1000"/>
                </a:spcAft>
              </a:pPr>
              <a:r>
                <a:rPr lang="en-GB" sz="1100" b="1" dirty="0">
                  <a:latin typeface="Calibri"/>
                  <a:ea typeface="Calibri"/>
                </a:rPr>
                <a:t>Eligible for other comparisons</a:t>
              </a:r>
              <a:endParaRPr lang="en-GB" sz="1200" dirty="0">
                <a:latin typeface="Times New Roman"/>
                <a:ea typeface="MS Mincho"/>
              </a:endParaRPr>
            </a:p>
          </p:txBody>
        </p:sp>
        <p:sp>
          <p:nvSpPr>
            <p:cNvPr id="12" name="Text Box 2"/>
            <p:cNvSpPr txBox="1">
              <a:spLocks noChangeArrowheads="1"/>
            </p:cNvSpPr>
            <p:nvPr/>
          </p:nvSpPr>
          <p:spPr bwMode="auto">
            <a:xfrm>
              <a:off x="751077" y="1212436"/>
              <a:ext cx="2286000" cy="7782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latin typeface="Calibri"/>
                  <a:ea typeface="Calibri"/>
                </a:rPr>
                <a:t>M1 patients (60%): Baseline imaging using CT and bone scan</a:t>
              </a:r>
              <a:endParaRPr lang="en-GB" sz="1200" dirty="0">
                <a:latin typeface="Times New Roman"/>
                <a:ea typeface="MS Mincho"/>
              </a:endParaRPr>
            </a:p>
          </p:txBody>
        </p:sp>
        <p:sp>
          <p:nvSpPr>
            <p:cNvPr id="14" name="Text Box 2"/>
            <p:cNvSpPr txBox="1">
              <a:spLocks noChangeArrowheads="1"/>
            </p:cNvSpPr>
            <p:nvPr/>
          </p:nvSpPr>
          <p:spPr bwMode="auto">
            <a:xfrm>
              <a:off x="526101" y="2763933"/>
              <a:ext cx="2721924" cy="6460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latin typeface="Calibri"/>
                  <a:ea typeface="Calibri"/>
                </a:rPr>
                <a:t>Confirmed </a:t>
              </a:r>
              <a:r>
                <a:rPr lang="en-GB" sz="1100" b="1" dirty="0" err="1">
                  <a:latin typeface="Calibri"/>
                  <a:ea typeface="Calibri"/>
                </a:rPr>
                <a:t>oligometastatic</a:t>
              </a:r>
              <a:r>
                <a:rPr lang="en-GB" sz="1100" b="1" dirty="0">
                  <a:latin typeface="Calibri"/>
                  <a:ea typeface="Calibri"/>
                </a:rPr>
                <a:t> </a:t>
              </a:r>
              <a:r>
                <a:rPr lang="en-GB" sz="1100" b="1" dirty="0">
                  <a:latin typeface="Calibri"/>
                  <a:ea typeface="Calibri"/>
                </a:rPr>
                <a:t>disease </a:t>
              </a:r>
              <a:r>
                <a:rPr lang="en-GB" sz="1100" b="1" dirty="0">
                  <a:latin typeface="Calibri"/>
                  <a:ea typeface="Calibri"/>
                </a:rPr>
                <a:t>and local treatment planned</a:t>
              </a:r>
              <a:endParaRPr lang="en-GB" sz="1200" dirty="0">
                <a:latin typeface="Times New Roman"/>
                <a:ea typeface="MS Mincho"/>
              </a:endParaRPr>
            </a:p>
          </p:txBody>
        </p:sp>
        <p:sp>
          <p:nvSpPr>
            <p:cNvPr id="15" name="Text Box 2"/>
            <p:cNvSpPr txBox="1">
              <a:spLocks noChangeArrowheads="1"/>
            </p:cNvSpPr>
            <p:nvPr/>
          </p:nvSpPr>
          <p:spPr bwMode="auto">
            <a:xfrm>
              <a:off x="771263" y="4511798"/>
              <a:ext cx="2286000" cy="6191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latin typeface="Calibri"/>
                  <a:ea typeface="Calibri"/>
                </a:rPr>
                <a:t>Informed consent and randomisation, N=1800</a:t>
              </a:r>
              <a:endParaRPr lang="en-GB" sz="1200">
                <a:latin typeface="Times New Roman"/>
                <a:ea typeface="MS Mincho"/>
              </a:endParaRPr>
            </a:p>
          </p:txBody>
        </p:sp>
        <p:sp>
          <p:nvSpPr>
            <p:cNvPr id="16" name="Text Box 2"/>
            <p:cNvSpPr txBox="1">
              <a:spLocks noChangeArrowheads="1"/>
            </p:cNvSpPr>
            <p:nvPr/>
          </p:nvSpPr>
          <p:spPr bwMode="auto">
            <a:xfrm>
              <a:off x="-686476" y="5477297"/>
              <a:ext cx="2397010" cy="16230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GB" sz="1100" b="1" dirty="0">
                  <a:latin typeface="Calibri"/>
                  <a:ea typeface="Calibri"/>
                </a:rPr>
                <a:t>ARM A</a:t>
              </a:r>
              <a:endParaRPr lang="en-GB" sz="1200" dirty="0">
                <a:latin typeface="Times New Roman"/>
                <a:ea typeface="MS Mincho"/>
              </a:endParaRPr>
            </a:p>
            <a:p>
              <a:pPr algn="ctr">
                <a:spcAft>
                  <a:spcPts val="1000"/>
                </a:spcAft>
              </a:pPr>
              <a:r>
                <a:rPr lang="en-GB" sz="1100" dirty="0">
                  <a:latin typeface="Calibri"/>
                  <a:ea typeface="Calibri"/>
                </a:rPr>
                <a:t>SOC: ADT ± chemotherapy + local RT</a:t>
              </a:r>
              <a:endParaRPr lang="en-GB" sz="1200" dirty="0">
                <a:latin typeface="Times New Roman"/>
                <a:ea typeface="MS Mincho"/>
              </a:endParaRPr>
            </a:p>
            <a:p>
              <a:pPr algn="ctr">
                <a:spcAft>
                  <a:spcPts val="1000"/>
                </a:spcAft>
              </a:pPr>
              <a:r>
                <a:rPr lang="en-GB" sz="1100" dirty="0">
                  <a:latin typeface="Calibri"/>
                  <a:ea typeface="Calibri"/>
                </a:rPr>
                <a:t>N=900</a:t>
              </a:r>
              <a:endParaRPr lang="en-GB" sz="1200" dirty="0">
                <a:latin typeface="Times New Roman"/>
                <a:ea typeface="MS Mincho"/>
              </a:endParaRPr>
            </a:p>
            <a:p>
              <a:pPr algn="ctr">
                <a:spcAft>
                  <a:spcPts val="1000"/>
                </a:spcAft>
              </a:pPr>
              <a:r>
                <a:rPr lang="en-GB" sz="1100" b="1" dirty="0">
                  <a:latin typeface="Calibri"/>
                  <a:ea typeface="Calibri"/>
                </a:rPr>
                <a:t> </a:t>
              </a:r>
              <a:endParaRPr lang="en-GB" sz="1200" dirty="0">
                <a:latin typeface="Times New Roman"/>
                <a:ea typeface="MS Mincho"/>
              </a:endParaRPr>
            </a:p>
          </p:txBody>
        </p:sp>
        <p:sp>
          <p:nvSpPr>
            <p:cNvPr id="17" name="Text Box 2"/>
            <p:cNvSpPr txBox="1">
              <a:spLocks noChangeArrowheads="1"/>
            </p:cNvSpPr>
            <p:nvPr/>
          </p:nvSpPr>
          <p:spPr bwMode="auto">
            <a:xfrm>
              <a:off x="3554422" y="3446734"/>
              <a:ext cx="3376267" cy="1066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b="1" dirty="0">
                  <a:latin typeface="Calibri"/>
                  <a:ea typeface="Calibri"/>
                  <a:cs typeface="Times New Roman"/>
                </a:rPr>
                <a:t>Surgery Sub-Trial</a:t>
              </a:r>
              <a:endParaRPr lang="en-GB" sz="1100" dirty="0">
                <a:latin typeface="Calibri"/>
                <a:ea typeface="Calibri"/>
                <a:cs typeface="Times New Roman"/>
              </a:endParaRPr>
            </a:p>
            <a:p>
              <a:pPr algn="ctr">
                <a:lnSpc>
                  <a:spcPct val="107000"/>
                </a:lnSpc>
                <a:spcAft>
                  <a:spcPts val="800"/>
                </a:spcAft>
              </a:pPr>
              <a:r>
                <a:rPr lang="en-GB" sz="1100" dirty="0">
                  <a:latin typeface="Calibri"/>
                  <a:ea typeface="Calibri"/>
                  <a:cs typeface="Times New Roman"/>
                </a:rPr>
                <a:t>(randomisation between </a:t>
              </a:r>
              <a:r>
                <a:rPr lang="en-GB" sz="1100" dirty="0" err="1">
                  <a:latin typeface="Calibri"/>
                  <a:ea typeface="Calibri"/>
                  <a:cs typeface="Times New Roman"/>
                </a:rPr>
                <a:t>SoC</a:t>
              </a:r>
              <a:r>
                <a:rPr lang="en-GB" sz="1100" dirty="0">
                  <a:latin typeface="Calibri"/>
                  <a:ea typeface="Calibri"/>
                  <a:cs typeface="Times New Roman"/>
                </a:rPr>
                <a:t> and </a:t>
              </a:r>
              <a:r>
                <a:rPr lang="en-GB" sz="1100" dirty="0" err="1">
                  <a:latin typeface="Calibri"/>
                  <a:ea typeface="Calibri"/>
                  <a:cs typeface="Times New Roman"/>
                </a:rPr>
                <a:t>SoC</a:t>
              </a:r>
              <a:r>
                <a:rPr lang="en-GB" sz="1100" dirty="0">
                  <a:latin typeface="Calibri"/>
                  <a:ea typeface="Calibri"/>
                  <a:cs typeface="Times New Roman"/>
                </a:rPr>
                <a:t> + SABR)</a:t>
              </a:r>
            </a:p>
            <a:p>
              <a:pPr algn="ctr">
                <a:lnSpc>
                  <a:spcPct val="107000"/>
                </a:lnSpc>
                <a:spcAft>
                  <a:spcPts val="800"/>
                </a:spcAft>
              </a:pPr>
              <a:r>
                <a:rPr lang="en-GB" sz="1100" dirty="0">
                  <a:latin typeface="Calibri"/>
                  <a:ea typeface="Calibri"/>
                  <a:cs typeface="Times New Roman"/>
                </a:rPr>
                <a:t>N~770</a:t>
              </a:r>
              <a:endParaRPr lang="en-GB" sz="1100" dirty="0">
                <a:latin typeface="Calibri"/>
                <a:ea typeface="Calibri"/>
                <a:cs typeface="Times New Roman"/>
              </a:endParaRPr>
            </a:p>
            <a:p>
              <a:pPr algn="ctr">
                <a:lnSpc>
                  <a:spcPct val="115000"/>
                </a:lnSpc>
                <a:spcAft>
                  <a:spcPts val="1000"/>
                </a:spcAft>
              </a:pPr>
              <a:r>
                <a:rPr lang="en-GB" sz="1200" dirty="0">
                  <a:latin typeface="Times New Roman"/>
                  <a:ea typeface="MS Mincho"/>
                </a:rPr>
                <a:t> </a:t>
              </a:r>
            </a:p>
          </p:txBody>
        </p:sp>
        <p:cxnSp>
          <p:nvCxnSpPr>
            <p:cNvPr id="19" name="Straight Arrow Connector 18"/>
            <p:cNvCxnSpPr/>
            <p:nvPr/>
          </p:nvCxnSpPr>
          <p:spPr>
            <a:xfrm flipH="1">
              <a:off x="1873527" y="1943100"/>
              <a:ext cx="9525" cy="800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894076" y="2336204"/>
              <a:ext cx="1620648" cy="6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83052" y="3427684"/>
              <a:ext cx="9525" cy="1085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92577" y="3946348"/>
              <a:ext cx="1638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46269" y="5148815"/>
              <a:ext cx="714375" cy="276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02056" y="5138737"/>
              <a:ext cx="714375" cy="276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2018434" y="3607343"/>
              <a:ext cx="1419225" cy="5708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latin typeface="Calibri"/>
                  <a:ea typeface="Calibri"/>
                </a:rPr>
                <a:t>Surgery planned (30%)</a:t>
              </a:r>
              <a:endParaRPr lang="en-GB" sz="1200" dirty="0">
                <a:latin typeface="Times New Roman"/>
                <a:ea typeface="MS Mincho"/>
              </a:endParaRPr>
            </a:p>
          </p:txBody>
        </p:sp>
        <p:sp>
          <p:nvSpPr>
            <p:cNvPr id="27" name="Text Box 2"/>
            <p:cNvSpPr txBox="1">
              <a:spLocks noChangeArrowheads="1"/>
            </p:cNvSpPr>
            <p:nvPr/>
          </p:nvSpPr>
          <p:spPr bwMode="auto">
            <a:xfrm>
              <a:off x="1055225" y="3885725"/>
              <a:ext cx="895350" cy="4762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latin typeface="Calibri"/>
                  <a:ea typeface="Calibri"/>
                </a:rPr>
                <a:t>RT planned (70%)</a:t>
              </a:r>
              <a:endParaRPr lang="en-GB" sz="1200" dirty="0">
                <a:latin typeface="Times New Roman"/>
                <a:ea typeface="MS Mincho"/>
              </a:endParaRPr>
            </a:p>
          </p:txBody>
        </p:sp>
      </p:grpSp>
    </p:spTree>
    <p:extLst>
      <p:ext uri="{BB962C8B-B14F-4D97-AF65-F5344CB8AC3E}">
        <p14:creationId xmlns:p14="http://schemas.microsoft.com/office/powerpoint/2010/main" val="180953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5312230" cy="631669"/>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9" name="TextBox 8"/>
          <p:cNvSpPr txBox="1"/>
          <p:nvPr/>
        </p:nvSpPr>
        <p:spPr>
          <a:xfrm>
            <a:off x="135360" y="104894"/>
            <a:ext cx="2952860" cy="461665"/>
          </a:xfrm>
          <a:prstGeom prst="rect">
            <a:avLst/>
          </a:prstGeom>
          <a:noFill/>
        </p:spPr>
        <p:txBody>
          <a:bodyPr wrap="none" lIns="91438" tIns="45719" rIns="91438" bIns="45719" rtlCol="0">
            <a:spAutoFit/>
          </a:bodyPr>
          <a:lstStyle/>
          <a:p>
            <a:r>
              <a:rPr lang="en-GB" sz="2400" b="1" dirty="0">
                <a:solidFill>
                  <a:schemeClr val="bg1"/>
                </a:solidFill>
              </a:rPr>
              <a:t> A long timescale……..</a:t>
            </a:r>
            <a:endParaRPr lang="en-GB" sz="2400" b="1"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8940468"/>
              </p:ext>
            </p:extLst>
          </p:nvPr>
        </p:nvGraphicFramePr>
        <p:xfrm>
          <a:off x="483702" y="1008744"/>
          <a:ext cx="8236306" cy="1689100"/>
        </p:xfrm>
        <a:graphic>
          <a:graphicData uri="http://schemas.openxmlformats.org/presentationml/2006/ole">
            <mc:AlternateContent xmlns:mc="http://schemas.openxmlformats.org/markup-compatibility/2006">
              <mc:Choice xmlns:v="urn:schemas-microsoft-com:vml" Requires="v">
                <p:oleObj spid="_x0000_s4147" name="Document" r:id="rId3" imgW="5875263" imgH="1204444" progId="Word.Document.12">
                  <p:embed/>
                </p:oleObj>
              </mc:Choice>
              <mc:Fallback>
                <p:oleObj name="Document" r:id="rId3" imgW="5875263" imgH="1204444" progId="Word.Document.12">
                  <p:embed/>
                  <p:pic>
                    <p:nvPicPr>
                      <p:cNvPr id="0" name=""/>
                      <p:cNvPicPr/>
                      <p:nvPr/>
                    </p:nvPicPr>
                    <p:blipFill>
                      <a:blip r:embed="rId4"/>
                      <a:stretch>
                        <a:fillRect/>
                      </a:stretch>
                    </p:blipFill>
                    <p:spPr>
                      <a:xfrm>
                        <a:off x="483702" y="1008744"/>
                        <a:ext cx="8236306" cy="1689100"/>
                      </a:xfrm>
                      <a:prstGeom prst="rect">
                        <a:avLst/>
                      </a:prstGeom>
                    </p:spPr>
                  </p:pic>
                </p:oleObj>
              </mc:Fallback>
            </mc:AlternateContent>
          </a:graphicData>
        </a:graphic>
      </p:graphicFrame>
      <p:pic>
        <p:nvPicPr>
          <p:cNvPr id="4121" name="Picture 25" descr="C:\Users\rmjllcb\AppData\Local\Microsoft\Windows\Temporary Internet Files\Content.IE5\0L433HQM\Old_people_eating_00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636" y="2331109"/>
            <a:ext cx="3910149" cy="26468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8663" y="3469879"/>
            <a:ext cx="3842656" cy="369332"/>
          </a:xfrm>
          <a:prstGeom prst="rect">
            <a:avLst/>
          </a:prstGeom>
          <a:noFill/>
        </p:spPr>
        <p:txBody>
          <a:bodyPr wrap="square" lIns="91438" tIns="45719" rIns="91438" bIns="45719" rtlCol="0">
            <a:spAutoFit/>
          </a:bodyPr>
          <a:lstStyle/>
          <a:p>
            <a:r>
              <a:rPr lang="en-GB" b="1" dirty="0" smtClean="0"/>
              <a:t>STAMPEDE team 2028…….</a:t>
            </a:r>
            <a:endParaRPr lang="en-GB" b="1" dirty="0"/>
          </a:p>
        </p:txBody>
      </p:sp>
    </p:spTree>
    <p:extLst>
      <p:ext uri="{BB962C8B-B14F-4D97-AF65-F5344CB8AC3E}">
        <p14:creationId xmlns:p14="http://schemas.microsoft.com/office/powerpoint/2010/main" val="1087288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73" y="872012"/>
            <a:ext cx="8178127" cy="393615"/>
          </a:xfrm>
        </p:spPr>
        <p:txBody>
          <a:bodyPr>
            <a:normAutofit fontScale="90000"/>
          </a:bodyPr>
          <a:lstStyle/>
          <a:p>
            <a:r>
              <a:rPr lang="en-GB" sz="3200" b="1" dirty="0"/>
              <a:t/>
            </a:r>
            <a:br>
              <a:rPr lang="en-GB" sz="3200" b="1" dirty="0"/>
            </a:br>
            <a:r>
              <a:rPr lang="en-GB" sz="3200" b="1" dirty="0"/>
              <a:t/>
            </a:r>
            <a:br>
              <a:rPr lang="en-GB" sz="3200" b="1" dirty="0"/>
            </a:br>
            <a:r>
              <a:rPr lang="en-GB" sz="3100" b="1" dirty="0">
                <a:solidFill>
                  <a:schemeClr val="accent5">
                    <a:lumMod val="75000"/>
                  </a:schemeClr>
                </a:solidFill>
              </a:rPr>
              <a:t>Timelines</a:t>
            </a:r>
            <a:r>
              <a:rPr lang="en-GB" sz="2700" b="1" dirty="0">
                <a:solidFill>
                  <a:schemeClr val="accent5">
                    <a:lumMod val="75000"/>
                  </a:schemeClr>
                </a:solidFill>
              </a:rPr>
              <a:t/>
            </a:r>
            <a:br>
              <a:rPr lang="en-GB" sz="2700" b="1" dirty="0">
                <a:solidFill>
                  <a:schemeClr val="accent5">
                    <a:lumMod val="75000"/>
                  </a:schemeClr>
                </a:solidFill>
              </a:rPr>
            </a:br>
            <a:r>
              <a:rPr lang="en-GB" sz="3200" b="1" dirty="0"/>
              <a:t/>
            </a:r>
            <a:br>
              <a:rPr lang="en-GB" sz="3200" b="1" dirty="0"/>
            </a:br>
            <a:endParaRPr lang="en-GB" sz="3200" b="1" dirty="0"/>
          </a:p>
        </p:txBody>
      </p:sp>
      <p:sp>
        <p:nvSpPr>
          <p:cNvPr id="3" name="Content Placeholder 2"/>
          <p:cNvSpPr>
            <a:spLocks noGrp="1"/>
          </p:cNvSpPr>
          <p:nvPr>
            <p:ph idx="1"/>
          </p:nvPr>
        </p:nvSpPr>
        <p:spPr>
          <a:xfrm>
            <a:off x="199836" y="1211126"/>
            <a:ext cx="8486964" cy="3790893"/>
          </a:xfrm>
        </p:spPr>
        <p:txBody>
          <a:bodyPr>
            <a:noAutofit/>
          </a:bodyPr>
          <a:lstStyle/>
          <a:p>
            <a:pPr marL="0" indent="0">
              <a:spcBef>
                <a:spcPts val="0"/>
              </a:spcBef>
              <a:buNone/>
            </a:pPr>
            <a:endParaRPr lang="en-GB" sz="2000" b="1" dirty="0"/>
          </a:p>
          <a:p>
            <a:pPr marL="0" indent="0">
              <a:spcBef>
                <a:spcPts val="0"/>
              </a:spcBef>
              <a:buNone/>
            </a:pPr>
            <a:r>
              <a:rPr lang="en-GB" sz="2400" b="1" dirty="0"/>
              <a:t>Dec 2018</a:t>
            </a:r>
          </a:p>
          <a:p>
            <a:pPr>
              <a:spcBef>
                <a:spcPts val="0"/>
              </a:spcBef>
            </a:pPr>
            <a:r>
              <a:rPr lang="en-GB" sz="2400" dirty="0"/>
              <a:t>Analysis and review of survey data</a:t>
            </a:r>
            <a:endParaRPr lang="en-GB" sz="2400" dirty="0"/>
          </a:p>
          <a:p>
            <a:pPr>
              <a:spcBef>
                <a:spcPts val="0"/>
              </a:spcBef>
            </a:pPr>
            <a:r>
              <a:rPr lang="en-GB" sz="2400" dirty="0"/>
              <a:t>First </a:t>
            </a:r>
            <a:r>
              <a:rPr lang="en-GB" sz="2400" dirty="0"/>
              <a:t>draft </a:t>
            </a:r>
            <a:r>
              <a:rPr lang="en-GB" sz="2400" dirty="0"/>
              <a:t>of application </a:t>
            </a:r>
            <a:r>
              <a:rPr lang="en-GB" sz="2400" dirty="0"/>
              <a:t>sections completed by Dec 14th</a:t>
            </a:r>
          </a:p>
          <a:p>
            <a:pPr>
              <a:spcBef>
                <a:spcPts val="0"/>
              </a:spcBef>
            </a:pPr>
            <a:r>
              <a:rPr lang="en-GB" sz="2400" dirty="0"/>
              <a:t>Inform </a:t>
            </a:r>
            <a:r>
              <a:rPr lang="en-GB" sz="2400" dirty="0"/>
              <a:t>UCL of intention to submit in April</a:t>
            </a:r>
          </a:p>
          <a:p>
            <a:pPr marL="0" indent="0">
              <a:spcBef>
                <a:spcPts val="0"/>
              </a:spcBef>
              <a:buNone/>
            </a:pPr>
            <a:endParaRPr lang="en-GB" sz="2400" b="1" dirty="0"/>
          </a:p>
          <a:p>
            <a:pPr marL="0" indent="0">
              <a:spcBef>
                <a:spcPts val="0"/>
              </a:spcBef>
              <a:buNone/>
            </a:pPr>
            <a:r>
              <a:rPr lang="en-GB" sz="2400" b="1" dirty="0"/>
              <a:t>Jan </a:t>
            </a:r>
            <a:r>
              <a:rPr lang="en-GB" sz="2400" b="1" dirty="0"/>
              <a:t>2019</a:t>
            </a:r>
          </a:p>
          <a:p>
            <a:pPr marL="0" indent="0">
              <a:spcBef>
                <a:spcPts val="0"/>
              </a:spcBef>
              <a:buNone/>
            </a:pPr>
            <a:r>
              <a:rPr lang="en-GB" sz="2400" dirty="0"/>
              <a:t>•   Finalisation of draft </a:t>
            </a:r>
            <a:r>
              <a:rPr lang="en-GB" sz="2400" dirty="0"/>
              <a:t>application and </a:t>
            </a:r>
            <a:r>
              <a:rPr lang="en-GB" sz="2400" dirty="0"/>
              <a:t>action plan </a:t>
            </a:r>
          </a:p>
          <a:p>
            <a:pPr marL="0" indent="0">
              <a:spcBef>
                <a:spcPts val="0"/>
              </a:spcBef>
              <a:buNone/>
            </a:pPr>
            <a:r>
              <a:rPr lang="en-GB" sz="2400" dirty="0"/>
              <a:t>•   Send </a:t>
            </a:r>
            <a:r>
              <a:rPr lang="en-GB" sz="2400" dirty="0"/>
              <a:t>draft </a:t>
            </a:r>
            <a:r>
              <a:rPr lang="en-GB" sz="2400" dirty="0"/>
              <a:t>to central </a:t>
            </a:r>
            <a:r>
              <a:rPr lang="en-GB" sz="2400" dirty="0"/>
              <a:t>UCL </a:t>
            </a:r>
            <a:r>
              <a:rPr lang="en-GB" sz="2400" dirty="0"/>
              <a:t>for review by </a:t>
            </a:r>
            <a:r>
              <a:rPr lang="en-GB" sz="2400" dirty="0"/>
              <a:t>30th January</a:t>
            </a:r>
          </a:p>
          <a:p>
            <a:pPr marL="0" indent="0">
              <a:spcBef>
                <a:spcPts val="0"/>
              </a:spcBef>
              <a:buNone/>
            </a:pPr>
            <a:endParaRPr lang="en-GB" sz="2400" dirty="0"/>
          </a:p>
        </p:txBody>
      </p:sp>
    </p:spTree>
    <p:extLst>
      <p:ext uri="{BB962C8B-B14F-4D97-AF65-F5344CB8AC3E}">
        <p14:creationId xmlns:p14="http://schemas.microsoft.com/office/powerpoint/2010/main" val="1367089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7278"/>
            <a:ext cx="8229600" cy="3805070"/>
          </a:xfrm>
        </p:spPr>
        <p:txBody>
          <a:bodyPr>
            <a:normAutofit fontScale="62500" lnSpcReduction="20000"/>
          </a:bodyPr>
          <a:lstStyle/>
          <a:p>
            <a:pPr marL="0" indent="0">
              <a:buNone/>
            </a:pPr>
            <a:r>
              <a:rPr lang="en-GB" b="1" dirty="0"/>
              <a:t>Feb- Mar 2019</a:t>
            </a:r>
          </a:p>
          <a:p>
            <a:r>
              <a:rPr lang="en-GB" dirty="0" smtClean="0"/>
              <a:t>Mock </a:t>
            </a:r>
            <a:r>
              <a:rPr lang="en-GB" dirty="0"/>
              <a:t>Athena Swan panel review by </a:t>
            </a:r>
            <a:r>
              <a:rPr lang="en-GB" dirty="0" smtClean="0"/>
              <a:t>central UCL </a:t>
            </a:r>
            <a:r>
              <a:rPr lang="en-GB" dirty="0"/>
              <a:t>EDI – early Feb </a:t>
            </a:r>
          </a:p>
          <a:p>
            <a:r>
              <a:rPr lang="en-GB" dirty="0" smtClean="0"/>
              <a:t>Amendments </a:t>
            </a:r>
            <a:r>
              <a:rPr lang="en-GB" dirty="0"/>
              <a:t>to the application based on feedback </a:t>
            </a:r>
          </a:p>
          <a:p>
            <a:r>
              <a:rPr lang="en-GB" dirty="0" smtClean="0"/>
              <a:t>Review </a:t>
            </a:r>
            <a:r>
              <a:rPr lang="en-GB" dirty="0"/>
              <a:t>of application by Director</a:t>
            </a:r>
          </a:p>
          <a:p>
            <a:pPr marL="0" indent="0">
              <a:buNone/>
            </a:pPr>
            <a:endParaRPr lang="en-GB" dirty="0"/>
          </a:p>
          <a:p>
            <a:pPr marL="0" indent="0">
              <a:buNone/>
            </a:pPr>
            <a:r>
              <a:rPr lang="en-GB" b="1" dirty="0"/>
              <a:t>April 2019</a:t>
            </a:r>
          </a:p>
          <a:p>
            <a:r>
              <a:rPr lang="en-GB" dirty="0"/>
              <a:t>Final </a:t>
            </a:r>
            <a:r>
              <a:rPr lang="en-GB" dirty="0" smtClean="0"/>
              <a:t>checks and edits</a:t>
            </a:r>
            <a:endParaRPr lang="en-GB" dirty="0"/>
          </a:p>
          <a:p>
            <a:r>
              <a:rPr lang="en-GB" dirty="0" smtClean="0"/>
              <a:t>Sign </a:t>
            </a:r>
            <a:r>
              <a:rPr lang="en-GB" dirty="0"/>
              <a:t>off </a:t>
            </a:r>
          </a:p>
          <a:p>
            <a:r>
              <a:rPr lang="en-GB" dirty="0" smtClean="0"/>
              <a:t>Submit Application by 30</a:t>
            </a:r>
            <a:r>
              <a:rPr lang="en-GB" baseline="30000" dirty="0" smtClean="0"/>
              <a:t>th</a:t>
            </a:r>
            <a:r>
              <a:rPr lang="en-GB" dirty="0" smtClean="0"/>
              <a:t> April </a:t>
            </a:r>
            <a:endParaRPr lang="en-GB" dirty="0"/>
          </a:p>
          <a:p>
            <a:pPr marL="0" indent="0">
              <a:buNone/>
            </a:pPr>
            <a:endParaRPr lang="en-GB" dirty="0"/>
          </a:p>
          <a:p>
            <a:pPr marL="0" indent="0">
              <a:buNone/>
            </a:pPr>
            <a:r>
              <a:rPr lang="en-GB" b="1" dirty="0" smtClean="0"/>
              <a:t>Late summer/early Autumn</a:t>
            </a:r>
            <a:endParaRPr lang="en-GB" b="1" dirty="0"/>
          </a:p>
          <a:p>
            <a:r>
              <a:rPr lang="en-GB" dirty="0"/>
              <a:t>Award results made public</a:t>
            </a:r>
          </a:p>
        </p:txBody>
      </p:sp>
    </p:spTree>
    <p:extLst>
      <p:ext uri="{BB962C8B-B14F-4D97-AF65-F5344CB8AC3E}">
        <p14:creationId xmlns:p14="http://schemas.microsoft.com/office/powerpoint/2010/main" val="133597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accent5">
                    <a:lumMod val="75000"/>
                  </a:schemeClr>
                </a:solidFill>
              </a:rPr>
              <a:t>Work still continues</a:t>
            </a:r>
            <a:endParaRPr lang="en-GB" sz="2800" b="1" dirty="0">
              <a:solidFill>
                <a:schemeClr val="accent5">
                  <a:lumMod val="75000"/>
                </a:schemeClr>
              </a:solidFill>
            </a:endParaRPr>
          </a:p>
        </p:txBody>
      </p:sp>
      <p:sp>
        <p:nvSpPr>
          <p:cNvPr id="3" name="Content Placeholder 2"/>
          <p:cNvSpPr>
            <a:spLocks noGrp="1"/>
          </p:cNvSpPr>
          <p:nvPr>
            <p:ph idx="1"/>
          </p:nvPr>
        </p:nvSpPr>
        <p:spPr>
          <a:xfrm>
            <a:off x="457200" y="1628965"/>
            <a:ext cx="8229600" cy="2965659"/>
          </a:xfrm>
        </p:spPr>
        <p:txBody>
          <a:bodyPr>
            <a:normAutofit fontScale="77500" lnSpcReduction="20000"/>
          </a:bodyPr>
          <a:lstStyle/>
          <a:p>
            <a:r>
              <a:rPr lang="en-GB" sz="2800" dirty="0"/>
              <a:t>May ask for additional focus groups or information if issues arise from the survey</a:t>
            </a:r>
          </a:p>
          <a:p>
            <a:pPr marL="0" indent="0">
              <a:buNone/>
            </a:pPr>
            <a:endParaRPr lang="en-GB" sz="2800" dirty="0"/>
          </a:p>
          <a:p>
            <a:r>
              <a:rPr lang="en-GB" sz="2800" dirty="0"/>
              <a:t>Looking to the next award period and having new EDIT members- if you are interested in joining the committee or an associated group ( ECN, wellbeing, mentoring) raise this at your PDR</a:t>
            </a:r>
          </a:p>
          <a:p>
            <a:pPr marL="0" indent="0">
              <a:buNone/>
            </a:pPr>
            <a:endParaRPr lang="en-GB" sz="2800" dirty="0"/>
          </a:p>
          <a:p>
            <a:r>
              <a:rPr lang="en-GB" sz="2800" dirty="0"/>
              <a:t>Plan a second Athena Swan week early in the Autumn 2019</a:t>
            </a:r>
          </a:p>
          <a:p>
            <a:endParaRPr lang="en-GB" dirty="0" smtClean="0"/>
          </a:p>
        </p:txBody>
      </p:sp>
    </p:spTree>
    <p:extLst>
      <p:ext uri="{BB962C8B-B14F-4D97-AF65-F5344CB8AC3E}">
        <p14:creationId xmlns:p14="http://schemas.microsoft.com/office/powerpoint/2010/main" val="2705988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62500" lnSpcReduction="20000"/>
      </a:bodyPr>
      <a:lstStyle>
        <a:defPPr marL="342900" indent="-342900">
          <a:lnSpc>
            <a:spcPct val="120000"/>
          </a:lnSpc>
          <a:buFont typeface="+mj-lt"/>
          <a:buAutoNum type="arabicPeriod"/>
          <a:defRPr sz="1800" dirty="0"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2935</Words>
  <Application>Microsoft Office PowerPoint</Application>
  <PresentationFormat>On-screen Show (16:9)</PresentationFormat>
  <Paragraphs>540</Paragraphs>
  <Slides>69</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69</vt:i4>
      </vt:variant>
    </vt:vector>
  </HeadingPairs>
  <TitlesOfParts>
    <vt:vector size="72" baseType="lpstr">
      <vt:lpstr>Office Theme</vt:lpstr>
      <vt:lpstr>1_Office Theme</vt:lpstr>
      <vt:lpstr>Document</vt:lpstr>
      <vt:lpstr>PowerPoint Presentation</vt:lpstr>
      <vt:lpstr>PowerPoint Presentation</vt:lpstr>
      <vt:lpstr>MHRA Inspection</vt:lpstr>
      <vt:lpstr>PowerPoint Presentation</vt:lpstr>
      <vt:lpstr>Staff Survey</vt:lpstr>
      <vt:lpstr>Staff survey </vt:lpstr>
      <vt:lpstr>  Timelines  </vt:lpstr>
      <vt:lpstr>PowerPoint Presentation</vt:lpstr>
      <vt:lpstr>Work still continues</vt:lpstr>
      <vt:lpstr>PowerPoint Presentation</vt:lpstr>
      <vt:lpstr>PowerPoint Presentation</vt:lpstr>
      <vt:lpstr>PowerPoint Presentation</vt:lpstr>
      <vt:lpstr>PowerPoint Presentation</vt:lpstr>
      <vt:lpstr>PowerPoint Presentation</vt:lpstr>
      <vt:lpstr>PowerPoint Presentation</vt:lpstr>
      <vt:lpstr>Employee Self Service</vt:lpstr>
      <vt:lpstr>PowerPoint Presentation</vt:lpstr>
      <vt:lpstr>PowerPoint Presentation</vt:lpstr>
      <vt:lpstr>PowerPoint Presentation</vt:lpstr>
      <vt:lpstr>PowerPoint Presentation</vt:lpstr>
      <vt:lpstr>PowerPoint Presentation</vt:lpstr>
      <vt:lpstr>PowerPoint Presentation</vt:lpstr>
      <vt:lpstr> End of Year – Key Dates </vt:lpstr>
      <vt:lpstr>The HIPvac trial – Results 10th December 2018</vt:lpstr>
      <vt:lpstr>PowerPoint Presentation</vt:lpstr>
      <vt:lpstr>What do we have in common?</vt:lpstr>
      <vt:lpstr>My Annus Horribilis</vt:lpstr>
      <vt:lpstr>The Trial</vt:lpstr>
      <vt:lpstr>Background</vt:lpstr>
      <vt:lpstr>Objectives</vt:lpstr>
      <vt:lpstr>Methods (1)</vt:lpstr>
      <vt:lpstr>Methods (2)</vt:lpstr>
      <vt:lpstr>Methods (3)</vt:lpstr>
      <vt:lpstr>Key participant characteristics</vt:lpstr>
      <vt:lpstr>Results </vt:lpstr>
      <vt:lpstr>PowerPoint Presentation</vt:lpstr>
      <vt:lpstr>PowerPoint Presentation</vt:lpstr>
      <vt:lpstr>PowerPoint Presentation</vt:lpstr>
      <vt:lpstr>PowerPoint Presentation</vt:lpstr>
      <vt:lpstr>PowerPoint Presentation</vt:lpstr>
      <vt:lpstr>Conclusions</vt:lpstr>
      <vt:lpstr>PowerPoint Presentation</vt:lpstr>
      <vt:lpstr>And finally…</vt:lpstr>
      <vt:lpstr>ANUS MIRABILIS</vt:lpstr>
      <vt:lpstr>Acknowledgements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Meeting Room User</cp:lastModifiedBy>
  <cp:revision>139</cp:revision>
  <dcterms:created xsi:type="dcterms:W3CDTF">2014-08-20T12:29:59Z</dcterms:created>
  <dcterms:modified xsi:type="dcterms:W3CDTF">2018-12-10T11:05:19Z</dcterms:modified>
</cp:coreProperties>
</file>