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5"/>
  </p:normalViewPr>
  <p:slideViewPr>
    <p:cSldViewPr snapToGrid="0" snapToObjects="1">
      <p:cViewPr varScale="1">
        <p:scale>
          <a:sx n="89" d="100"/>
          <a:sy n="89" d="100"/>
        </p:scale>
        <p:origin x="89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5/31/21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5/31/21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5/31/21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5/31/21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5/31/21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Closing the BAME Awarding Gap at UCL</a:t>
            </a:r>
            <a:r>
              <a:rPr lang="en-US" dirty="0" smtClean="0"/>
              <a:t>: The importance of increasing inclusivity </a:t>
            </a:r>
            <a:endParaRPr lang="en-US" dirty="0"/>
          </a:p>
        </p:txBody>
      </p:sp>
      <p:sp>
        <p:nvSpPr>
          <p:cNvPr id="3" name="Subtitle 2"/>
          <p:cNvSpPr>
            <a:spLocks noGrp="1"/>
          </p:cNvSpPr>
          <p:nvPr>
            <p:ph type="subTitle" idx="1"/>
          </p:nvPr>
        </p:nvSpPr>
        <p:spPr/>
        <p:txBody>
          <a:bodyPr/>
          <a:lstStyle/>
          <a:p>
            <a:r>
              <a:rPr lang="en-US" dirty="0" smtClean="0"/>
              <a:t>Aysha Rahman, Philosophy Department</a:t>
            </a:r>
            <a:endParaRPr lang="en-US" dirty="0"/>
          </a:p>
        </p:txBody>
      </p:sp>
    </p:spTree>
    <p:extLst>
      <p:ext uri="{BB962C8B-B14F-4D97-AF65-F5344CB8AC3E}">
        <p14:creationId xmlns:p14="http://schemas.microsoft.com/office/powerpoint/2010/main" val="1918510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Preliminaries </a:t>
            </a:r>
            <a:endParaRPr lang="en-US" dirty="0"/>
          </a:p>
        </p:txBody>
      </p:sp>
      <p:sp>
        <p:nvSpPr>
          <p:cNvPr id="3" name="Content Placeholder 2"/>
          <p:cNvSpPr>
            <a:spLocks noGrp="1"/>
          </p:cNvSpPr>
          <p:nvPr>
            <p:ph idx="1"/>
          </p:nvPr>
        </p:nvSpPr>
        <p:spPr/>
        <p:txBody>
          <a:bodyPr/>
          <a:lstStyle/>
          <a:p>
            <a:r>
              <a:rPr lang="en-GB" dirty="0" smtClean="0"/>
              <a:t>For philosophy, I took part in analysing two modules in terms of their content and how they are supporting closing the BAME Gap.</a:t>
            </a:r>
          </a:p>
          <a:p>
            <a:r>
              <a:rPr lang="en-GB" dirty="0" smtClean="0"/>
              <a:t>Modules: Ancient Philosophy and Political Philosophy.</a:t>
            </a:r>
          </a:p>
          <a:p>
            <a:r>
              <a:rPr lang="en-GB" dirty="0" smtClean="0"/>
              <a:t>In the next slides, I will detail key takeaways from certain sections: focusing on the reading lists and increasing cultural awareness. </a:t>
            </a:r>
          </a:p>
          <a:p>
            <a:r>
              <a:rPr lang="en-GB" dirty="0" smtClean="0"/>
              <a:t>I will then provide some key takeaways from this research project.</a:t>
            </a:r>
          </a:p>
          <a:p>
            <a:r>
              <a:rPr lang="en-GB" dirty="0" smtClean="0"/>
              <a:t>Finally, there will be some ideas of how we can close the BAME Gap further. </a:t>
            </a:r>
            <a:endParaRPr lang="en-GB" dirty="0"/>
          </a:p>
        </p:txBody>
      </p:sp>
    </p:spTree>
    <p:extLst>
      <p:ext uri="{BB962C8B-B14F-4D97-AF65-F5344CB8AC3E}">
        <p14:creationId xmlns:p14="http://schemas.microsoft.com/office/powerpoint/2010/main" val="1072915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Raising cultural awareness</a:t>
            </a:r>
            <a:endParaRPr lang="en-US" dirty="0"/>
          </a:p>
        </p:txBody>
      </p:sp>
      <p:sp>
        <p:nvSpPr>
          <p:cNvPr id="3" name="Content Placeholder 2"/>
          <p:cNvSpPr>
            <a:spLocks noGrp="1"/>
          </p:cNvSpPr>
          <p:nvPr>
            <p:ph idx="1"/>
          </p:nvPr>
        </p:nvSpPr>
        <p:spPr>
          <a:xfrm>
            <a:off x="2589212" y="1562100"/>
            <a:ext cx="8915400" cy="4610100"/>
          </a:xfrm>
        </p:spPr>
        <p:txBody>
          <a:bodyPr/>
          <a:lstStyle/>
          <a:p>
            <a:r>
              <a:rPr lang="en-GB" dirty="0"/>
              <a:t>Ancient Philosophy: </a:t>
            </a:r>
            <a:r>
              <a:rPr lang="en-GB" dirty="0" smtClean="0"/>
              <a:t>There is some gesture in the secondary literature to raise the problems within classical Greek thought (for example, Aristotle’s views on slavery). But because of the narrow focus of the module on classical Greek thought, there is little movement to expand upon raising cultural awareness across different schools of thought. </a:t>
            </a:r>
          </a:p>
          <a:p>
            <a:endParaRPr lang="en-GB" dirty="0" smtClean="0"/>
          </a:p>
          <a:p>
            <a:r>
              <a:rPr lang="en-GB" dirty="0" smtClean="0"/>
              <a:t>Political Philosophy: There is certainly a range of different scholars used to increase cultural awareness: ranging from feminism, to communism to POC (including African Americans). These additions are certainly a good gesture. For more expansion in intellectual thought and cultural awareness, there could be a push for more inclusion of other members of people of colour. </a:t>
            </a:r>
          </a:p>
        </p:txBody>
      </p:sp>
    </p:spTree>
    <p:extLst>
      <p:ext uri="{BB962C8B-B14F-4D97-AF65-F5344CB8AC3E}">
        <p14:creationId xmlns:p14="http://schemas.microsoft.com/office/powerpoint/2010/main" val="241611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reading lists</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Ancient Philosophy: some gesture to Ethiopian thought for instance. But, significantly lacking. A point of concern because these are introductory modules and it’s important to say that a wide range of cultures make up and influence classical philosophical thought. </a:t>
            </a:r>
          </a:p>
          <a:p>
            <a:r>
              <a:rPr lang="en-GB" dirty="0" smtClean="0"/>
              <a:t>Examples of expanding the lists: how Aquinas was influenced by the middle east. The position of women in Ancient Philosophy. Seeing how all of these factors interlink will enrich student’s ideas. </a:t>
            </a:r>
          </a:p>
          <a:p>
            <a:endParaRPr lang="en-GB" dirty="0" smtClean="0"/>
          </a:p>
          <a:p>
            <a:r>
              <a:rPr lang="en-GB" dirty="0" smtClean="0"/>
              <a:t>Political Philosophy: There’s a good gesture towards an inclusive reading list as it includes women and African American scholars. Whilst this is a good move, there is always room to include a broader spectrum of voices from minorities. This includes political thought about colonisation for instance as well as an array of members from Africa and Asia, to lessen the dominance of white men in the intellectual arena. This is important because politics is made up of a range of different voices who have different experiences. </a:t>
            </a:r>
          </a:p>
        </p:txBody>
      </p:sp>
    </p:spTree>
    <p:extLst>
      <p:ext uri="{BB962C8B-B14F-4D97-AF65-F5344CB8AC3E}">
        <p14:creationId xmlns:p14="http://schemas.microsoft.com/office/powerpoint/2010/main" val="1903895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takeaways </a:t>
            </a:r>
            <a:endParaRPr lang="en-US" dirty="0"/>
          </a:p>
        </p:txBody>
      </p:sp>
      <p:sp>
        <p:nvSpPr>
          <p:cNvPr id="3" name="Content Placeholder 2"/>
          <p:cNvSpPr>
            <a:spLocks noGrp="1"/>
          </p:cNvSpPr>
          <p:nvPr>
            <p:ph idx="1"/>
          </p:nvPr>
        </p:nvSpPr>
        <p:spPr/>
        <p:txBody>
          <a:bodyPr/>
          <a:lstStyle/>
          <a:p>
            <a:r>
              <a:rPr lang="en-GB" dirty="0" smtClean="0"/>
              <a:t>How a wide reading list is crucial for increasing diversity of thought. </a:t>
            </a:r>
          </a:p>
          <a:p>
            <a:r>
              <a:rPr lang="en-GB" dirty="0" smtClean="0"/>
              <a:t>For </a:t>
            </a:r>
            <a:r>
              <a:rPr lang="en-GB" dirty="0"/>
              <a:t>both, we recognised an increased push for drawing attention to different parts of political and ancient thought. There could however, we more of a focus on increasing </a:t>
            </a:r>
            <a:r>
              <a:rPr lang="en-GB" dirty="0" smtClean="0"/>
              <a:t>cultural awareness. </a:t>
            </a:r>
          </a:p>
          <a:p>
            <a:r>
              <a:rPr lang="en-GB" dirty="0" smtClean="0"/>
              <a:t>Some clarity is needed in terms of changing the names of the modules. They are very broad, seemingly encompassing all aspects of Ancient and Political philosophy. But as we found out, it is still very western orientated. So, to give students the correct impression of each subject, it is worth clarifying what the module leaders mean by an ‘Introduction to Political/ Ancient Philosophy’. Because this provides a foundation to the student’s expectations of the schools of thought involved. </a:t>
            </a:r>
            <a:endParaRPr lang="en-GB" dirty="0"/>
          </a:p>
        </p:txBody>
      </p:sp>
    </p:spTree>
    <p:extLst>
      <p:ext uri="{BB962C8B-B14F-4D97-AF65-F5344CB8AC3E}">
        <p14:creationId xmlns:p14="http://schemas.microsoft.com/office/powerpoint/2010/main" val="252828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forward </a:t>
            </a:r>
            <a:endParaRPr lang="en-US" dirty="0"/>
          </a:p>
        </p:txBody>
      </p:sp>
      <p:sp>
        <p:nvSpPr>
          <p:cNvPr id="3" name="Content Placeholder 2"/>
          <p:cNvSpPr>
            <a:spLocks noGrp="1"/>
          </p:cNvSpPr>
          <p:nvPr>
            <p:ph idx="1"/>
          </p:nvPr>
        </p:nvSpPr>
        <p:spPr/>
        <p:txBody>
          <a:bodyPr>
            <a:normAutofit lnSpcReduction="10000"/>
          </a:bodyPr>
          <a:lstStyle/>
          <a:p>
            <a:r>
              <a:rPr lang="en-GB" dirty="0" smtClean="0"/>
              <a:t>There is always room for improvement.</a:t>
            </a:r>
          </a:p>
          <a:p>
            <a:r>
              <a:rPr lang="en-GB" dirty="0" smtClean="0"/>
              <a:t>This cannot happen without a genuine interest in breaking down barriers to make the learning experience and content more enriching. Doing it half-heartedly won’t make it easier to close the BAME gap.</a:t>
            </a:r>
          </a:p>
          <a:p>
            <a:r>
              <a:rPr lang="en-GB" dirty="0" smtClean="0"/>
              <a:t>Use the alumni who fall under the BAME category to reach out to their professors and have conversations. This is an effort to recognise ways in which the department can expand and grow.</a:t>
            </a:r>
          </a:p>
          <a:p>
            <a:r>
              <a:rPr lang="en-GB" dirty="0" smtClean="0"/>
              <a:t>And finally a reminder: that being more inclusive in the curriculum will not compromise academic integrity. Making small efforts with the reading lists and asking questions will act as a way to improve the quality of the student’s experiences, as well as allowing them to gain valuable insights into pressing matters. The students have everything to gain, in knowledge and student experience. </a:t>
            </a:r>
          </a:p>
          <a:p>
            <a:endParaRPr lang="en-US" dirty="0"/>
          </a:p>
        </p:txBody>
      </p:sp>
    </p:spTree>
    <p:extLst>
      <p:ext uri="{BB962C8B-B14F-4D97-AF65-F5344CB8AC3E}">
        <p14:creationId xmlns:p14="http://schemas.microsoft.com/office/powerpoint/2010/main" val="136584428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156</TotalTime>
  <Words>691</Words>
  <Application>Microsoft Macintosh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Century Gothic</vt:lpstr>
      <vt:lpstr>Wingdings 3</vt:lpstr>
      <vt:lpstr>Arial</vt:lpstr>
      <vt:lpstr>Wisp</vt:lpstr>
      <vt:lpstr>Closing the BAME Awarding Gap at UCL: The importance of increasing inclusivity </vt:lpstr>
      <vt:lpstr>Preliminaries </vt:lpstr>
      <vt:lpstr>Raising cultural awareness</vt:lpstr>
      <vt:lpstr>Importance of reading lists</vt:lpstr>
      <vt:lpstr>Key takeaways </vt:lpstr>
      <vt:lpstr>Next steps forward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the BAME Awarding Gap at UCL: our journey so far</dc:title>
  <dc:creator>Aysha Rahman</dc:creator>
  <cp:lastModifiedBy>Aysha Rahman</cp:lastModifiedBy>
  <cp:revision>6</cp:revision>
  <dcterms:created xsi:type="dcterms:W3CDTF">2021-05-31T13:44:58Z</dcterms:created>
  <dcterms:modified xsi:type="dcterms:W3CDTF">2021-05-31T16:22:56Z</dcterms:modified>
</cp:coreProperties>
</file>