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0" r:id="rId2"/>
  </p:sldMasterIdLst>
  <p:notesMasterIdLst>
    <p:notesMasterId r:id="rId43"/>
  </p:notesMasterIdLst>
  <p:sldIdLst>
    <p:sldId id="303" r:id="rId3"/>
    <p:sldId id="304" r:id="rId4"/>
    <p:sldId id="305" r:id="rId5"/>
    <p:sldId id="306" r:id="rId6"/>
    <p:sldId id="307" r:id="rId7"/>
    <p:sldId id="261" r:id="rId8"/>
    <p:sldId id="263" r:id="rId9"/>
    <p:sldId id="266"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5" r:id="rId26"/>
    <p:sldId id="283" r:id="rId27"/>
    <p:sldId id="284" r:id="rId28"/>
    <p:sldId id="287" r:id="rId29"/>
    <p:sldId id="288" r:id="rId30"/>
    <p:sldId id="289" r:id="rId31"/>
    <p:sldId id="290" r:id="rId32"/>
    <p:sldId id="291" r:id="rId33"/>
    <p:sldId id="310" r:id="rId34"/>
    <p:sldId id="293" r:id="rId35"/>
    <p:sldId id="294" r:id="rId36"/>
    <p:sldId id="295" r:id="rId37"/>
    <p:sldId id="296" r:id="rId38"/>
    <p:sldId id="297" r:id="rId39"/>
    <p:sldId id="308" r:id="rId40"/>
    <p:sldId id="309" r:id="rId41"/>
    <p:sldId id="30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2" autoAdjust="0"/>
    <p:restoredTop sz="90349" autoAdjust="0"/>
  </p:normalViewPr>
  <p:slideViewPr>
    <p:cSldViewPr snapToGrid="0" snapToObjects="1">
      <p:cViewPr varScale="1">
        <p:scale>
          <a:sx n="71" d="100"/>
          <a:sy n="71" d="100"/>
        </p:scale>
        <p:origin x="1085" y="48"/>
      </p:cViewPr>
      <p:guideLst/>
    </p:cSldViewPr>
  </p:slideViewPr>
  <p:outlineViewPr>
    <p:cViewPr>
      <p:scale>
        <a:sx n="33" d="100"/>
        <a:sy n="33" d="100"/>
      </p:scale>
      <p:origin x="0" y="-2604"/>
    </p:cViewPr>
  </p:outlineViewPr>
  <p:notesTextViewPr>
    <p:cViewPr>
      <p:scale>
        <a:sx n="1" d="1"/>
        <a:sy n="1" d="1"/>
      </p:scale>
      <p:origin x="0" y="0"/>
    </p:cViewPr>
  </p:notesTextViewPr>
  <p:notesViewPr>
    <p:cSldViewPr snapToGrid="0" snapToObjects="1">
      <p:cViewPr varScale="1">
        <p:scale>
          <a:sx n="81" d="100"/>
          <a:sy n="81" d="100"/>
        </p:scale>
        <p:origin x="162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40C85-773C-4DF4-A817-0B3DC6D19978}" type="doc">
      <dgm:prSet loTypeId="urn:microsoft.com/office/officeart/2005/8/layout/hChevron3" loCatId="process" qsTypeId="urn:microsoft.com/office/officeart/2005/8/quickstyle/simple1" qsCatId="simple" csTypeId="urn:microsoft.com/office/officeart/2005/8/colors/accent3_2" csCatId="accent3" phldr="1"/>
      <dgm:spPr/>
    </dgm:pt>
    <dgm:pt modelId="{0C25660C-776A-4909-936F-58FD2C297CA0}">
      <dgm:prSet phldrT="[Text]" custT="1"/>
      <dgm:spPr>
        <a:solidFill>
          <a:srgbClr val="475855"/>
        </a:solidFill>
      </dgm:spPr>
      <dgm:t>
        <a:bodyPr/>
        <a:lstStyle/>
        <a:p>
          <a:r>
            <a:rPr lang="en-US" sz="1200" dirty="0" smtClean="0">
              <a:latin typeface="Arial" panose="020B0604020202020204" pitchFamily="34" charset="0"/>
              <a:cs typeface="Arial" panose="020B0604020202020204" pitchFamily="34" charset="0"/>
            </a:rPr>
            <a:t>Complete Confusion </a:t>
          </a:r>
          <a:endParaRPr lang="en-US" sz="1200" dirty="0">
            <a:latin typeface="Arial" panose="020B0604020202020204" pitchFamily="34" charset="0"/>
            <a:cs typeface="Arial" panose="020B0604020202020204" pitchFamily="34" charset="0"/>
          </a:endParaRPr>
        </a:p>
      </dgm:t>
    </dgm:pt>
    <dgm:pt modelId="{220B4B15-096A-40A5-817F-25DDD755217D}" type="parTrans" cxnId="{6C470FDA-81A5-4E56-A936-6E3CDF3294F2}">
      <dgm:prSet/>
      <dgm:spPr/>
      <dgm:t>
        <a:bodyPr/>
        <a:lstStyle/>
        <a:p>
          <a:endParaRPr lang="en-US"/>
        </a:p>
      </dgm:t>
    </dgm:pt>
    <dgm:pt modelId="{F661BA75-A4E6-4A4E-BCF1-A0F93A3AAA7F}" type="sibTrans" cxnId="{6C470FDA-81A5-4E56-A936-6E3CDF3294F2}">
      <dgm:prSet/>
      <dgm:spPr/>
      <dgm:t>
        <a:bodyPr/>
        <a:lstStyle/>
        <a:p>
          <a:endParaRPr lang="en-US"/>
        </a:p>
      </dgm:t>
    </dgm:pt>
    <dgm:pt modelId="{1CE40F3D-2C3F-463D-9D5E-7E24F20F819B}">
      <dgm:prSet phldrT="[Text]" custT="1"/>
      <dgm:spPr>
        <a:solidFill>
          <a:srgbClr val="475855"/>
        </a:solidFill>
      </dgm:spPr>
      <dgm:t>
        <a:bodyPr anchor="b"/>
        <a:lstStyle/>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Some idea of what I want for my next step</a:t>
          </a:r>
        </a:p>
        <a:p>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dgm:t>
    </dgm:pt>
    <dgm:pt modelId="{8E9323B7-C2F4-48EB-8666-8123BB652910}" type="parTrans" cxnId="{82185B62-0FB1-4D43-B39B-B7C880629EF9}">
      <dgm:prSet/>
      <dgm:spPr/>
      <dgm:t>
        <a:bodyPr/>
        <a:lstStyle/>
        <a:p>
          <a:endParaRPr lang="en-US"/>
        </a:p>
      </dgm:t>
    </dgm:pt>
    <dgm:pt modelId="{B0EE51BB-0EE1-461B-87A6-E3538524B373}" type="sibTrans" cxnId="{82185B62-0FB1-4D43-B39B-B7C880629EF9}">
      <dgm:prSet/>
      <dgm:spPr/>
      <dgm:t>
        <a:bodyPr/>
        <a:lstStyle/>
        <a:p>
          <a:endParaRPr lang="en-US"/>
        </a:p>
      </dgm:t>
    </dgm:pt>
    <dgm:pt modelId="{95EFE867-9404-4D5D-A67C-8CBFF89B7886}">
      <dgm:prSet phldrT="[Text]" custT="1"/>
      <dgm:spPr>
        <a:solidFill>
          <a:srgbClr val="475855"/>
        </a:solidFill>
      </dgm:spPr>
      <dgm:t>
        <a:bodyPr/>
        <a:lstStyle/>
        <a:p>
          <a:r>
            <a:rPr lang="en-US" sz="1200" dirty="0" smtClean="0">
              <a:latin typeface="Arial" panose="020B0604020202020204" pitchFamily="34" charset="0"/>
              <a:cs typeface="Arial" panose="020B0604020202020204" pitchFamily="34" charset="0"/>
            </a:rPr>
            <a:t>Strong ideas of what I want and potential options</a:t>
          </a:r>
          <a:endParaRPr lang="en-US" sz="1200" dirty="0">
            <a:latin typeface="Arial" panose="020B0604020202020204" pitchFamily="34" charset="0"/>
            <a:cs typeface="Arial" panose="020B0604020202020204" pitchFamily="34" charset="0"/>
          </a:endParaRPr>
        </a:p>
      </dgm:t>
    </dgm:pt>
    <dgm:pt modelId="{D857081C-2996-4C85-9EB6-6195D6788D4E}" type="parTrans" cxnId="{60C1C3B0-631E-4C02-9735-DDEAF5EB3E54}">
      <dgm:prSet/>
      <dgm:spPr/>
      <dgm:t>
        <a:bodyPr/>
        <a:lstStyle/>
        <a:p>
          <a:endParaRPr lang="en-US"/>
        </a:p>
      </dgm:t>
    </dgm:pt>
    <dgm:pt modelId="{61590775-FB1E-4B79-B6E9-EF4C0845F27F}" type="sibTrans" cxnId="{60C1C3B0-631E-4C02-9735-DDEAF5EB3E54}">
      <dgm:prSet/>
      <dgm:spPr/>
      <dgm:t>
        <a:bodyPr/>
        <a:lstStyle/>
        <a:p>
          <a:endParaRPr lang="en-US"/>
        </a:p>
      </dgm:t>
    </dgm:pt>
    <dgm:pt modelId="{C7F93FC6-0D27-495D-8E1B-62D078ED5DEB}">
      <dgm:prSet custT="1"/>
      <dgm:spPr>
        <a:solidFill>
          <a:srgbClr val="475855"/>
        </a:solidFill>
      </dgm:spPr>
      <dgm:t>
        <a:bodyPr/>
        <a:lstStyle/>
        <a:p>
          <a:r>
            <a:rPr lang="en-US" sz="1200" dirty="0" smtClean="0">
              <a:latin typeface="Arial" panose="020B0604020202020204" pitchFamily="34" charset="0"/>
              <a:cs typeface="Arial" panose="020B0604020202020204" pitchFamily="34" charset="0"/>
            </a:rPr>
            <a:t>Some Concrete Ideas but undecided</a:t>
          </a:r>
          <a:endParaRPr lang="en-US" sz="1200" dirty="0">
            <a:latin typeface="Arial" panose="020B0604020202020204" pitchFamily="34" charset="0"/>
            <a:cs typeface="Arial" panose="020B0604020202020204" pitchFamily="34" charset="0"/>
          </a:endParaRPr>
        </a:p>
      </dgm:t>
    </dgm:pt>
    <dgm:pt modelId="{EF61FCC1-8A7B-4ADC-84BB-2A782CE1F6C2}" type="parTrans" cxnId="{0C70836A-1F88-4134-9BFE-140153EFDED6}">
      <dgm:prSet/>
      <dgm:spPr/>
      <dgm:t>
        <a:bodyPr/>
        <a:lstStyle/>
        <a:p>
          <a:endParaRPr lang="en-US"/>
        </a:p>
      </dgm:t>
    </dgm:pt>
    <dgm:pt modelId="{8A56BD55-6E55-45AC-B01D-60886217C92F}" type="sibTrans" cxnId="{0C70836A-1F88-4134-9BFE-140153EFDED6}">
      <dgm:prSet/>
      <dgm:spPr/>
      <dgm:t>
        <a:bodyPr/>
        <a:lstStyle/>
        <a:p>
          <a:endParaRPr lang="en-US"/>
        </a:p>
      </dgm:t>
    </dgm:pt>
    <dgm:pt modelId="{A98709E8-D481-4CA1-9C2C-AF9ABEE78BBA}">
      <dgm:prSet custT="1"/>
      <dgm:spPr>
        <a:solidFill>
          <a:srgbClr val="475855"/>
        </a:solidFill>
      </dgm:spPr>
      <dgm:t>
        <a:bodyPr/>
        <a:lstStyle/>
        <a:p>
          <a:r>
            <a:rPr lang="en-US" sz="1200" dirty="0" smtClean="0">
              <a:latin typeface="Arial" panose="020B0604020202020204" pitchFamily="34" charset="0"/>
              <a:cs typeface="Arial" panose="020B0604020202020204" pitchFamily="34" charset="0"/>
            </a:rPr>
            <a:t>Strong Clear focus</a:t>
          </a:r>
          <a:endParaRPr lang="en-US" sz="1200" dirty="0">
            <a:latin typeface="Arial" panose="020B0604020202020204" pitchFamily="34" charset="0"/>
            <a:cs typeface="Arial" panose="020B0604020202020204" pitchFamily="34" charset="0"/>
          </a:endParaRPr>
        </a:p>
      </dgm:t>
    </dgm:pt>
    <dgm:pt modelId="{1F69BDD5-A78E-4541-B573-6CF65625047C}" type="parTrans" cxnId="{8966FD49-B536-4F3A-8F21-335CCEA6FD82}">
      <dgm:prSet/>
      <dgm:spPr/>
      <dgm:t>
        <a:bodyPr/>
        <a:lstStyle/>
        <a:p>
          <a:endParaRPr lang="en-US"/>
        </a:p>
      </dgm:t>
    </dgm:pt>
    <dgm:pt modelId="{4DA35ECC-BBCF-4E82-A2D8-1B2B953FEA14}" type="sibTrans" cxnId="{8966FD49-B536-4F3A-8F21-335CCEA6FD82}">
      <dgm:prSet/>
      <dgm:spPr/>
      <dgm:t>
        <a:bodyPr/>
        <a:lstStyle/>
        <a:p>
          <a:endParaRPr lang="en-US"/>
        </a:p>
      </dgm:t>
    </dgm:pt>
    <dgm:pt modelId="{CD616D92-569E-44FC-91B8-CC18DFF56DDA}" type="pres">
      <dgm:prSet presAssocID="{9D540C85-773C-4DF4-A817-0B3DC6D19978}" presName="Name0" presStyleCnt="0">
        <dgm:presLayoutVars>
          <dgm:dir/>
          <dgm:resizeHandles val="exact"/>
        </dgm:presLayoutVars>
      </dgm:prSet>
      <dgm:spPr/>
    </dgm:pt>
    <dgm:pt modelId="{3AC68B8E-D6F8-4B86-A6D4-EAFFFA2B2AD6}" type="pres">
      <dgm:prSet presAssocID="{0C25660C-776A-4909-936F-58FD2C297CA0}" presName="parTxOnly" presStyleLbl="node1" presStyleIdx="0" presStyleCnt="5">
        <dgm:presLayoutVars>
          <dgm:bulletEnabled val="1"/>
        </dgm:presLayoutVars>
      </dgm:prSet>
      <dgm:spPr/>
      <dgm:t>
        <a:bodyPr/>
        <a:lstStyle/>
        <a:p>
          <a:endParaRPr lang="en-US"/>
        </a:p>
      </dgm:t>
    </dgm:pt>
    <dgm:pt modelId="{439A8547-6DE4-4CA7-966A-0294DDDAC10F}" type="pres">
      <dgm:prSet presAssocID="{F661BA75-A4E6-4A4E-BCF1-A0F93A3AAA7F}" presName="parSpace" presStyleCnt="0"/>
      <dgm:spPr/>
    </dgm:pt>
    <dgm:pt modelId="{0FCEE3D7-4184-46CA-B7A8-C5F5F9787699}" type="pres">
      <dgm:prSet presAssocID="{1CE40F3D-2C3F-463D-9D5E-7E24F20F819B}" presName="parTxOnly" presStyleLbl="node1" presStyleIdx="1" presStyleCnt="5">
        <dgm:presLayoutVars>
          <dgm:bulletEnabled val="1"/>
        </dgm:presLayoutVars>
      </dgm:prSet>
      <dgm:spPr/>
      <dgm:t>
        <a:bodyPr/>
        <a:lstStyle/>
        <a:p>
          <a:endParaRPr lang="en-US"/>
        </a:p>
      </dgm:t>
    </dgm:pt>
    <dgm:pt modelId="{D1CDC2BB-ADB9-410E-8462-5EB0840A1031}" type="pres">
      <dgm:prSet presAssocID="{B0EE51BB-0EE1-461B-87A6-E3538524B373}" presName="parSpace" presStyleCnt="0"/>
      <dgm:spPr/>
    </dgm:pt>
    <dgm:pt modelId="{96A8693E-A114-41B1-92AB-5DE15B0D831E}" type="pres">
      <dgm:prSet presAssocID="{95EFE867-9404-4D5D-A67C-8CBFF89B7886}" presName="parTxOnly" presStyleLbl="node1" presStyleIdx="2" presStyleCnt="5">
        <dgm:presLayoutVars>
          <dgm:bulletEnabled val="1"/>
        </dgm:presLayoutVars>
      </dgm:prSet>
      <dgm:spPr/>
      <dgm:t>
        <a:bodyPr/>
        <a:lstStyle/>
        <a:p>
          <a:endParaRPr lang="en-US"/>
        </a:p>
      </dgm:t>
    </dgm:pt>
    <dgm:pt modelId="{A002FD31-966F-4AC5-AC7E-7F5361547253}" type="pres">
      <dgm:prSet presAssocID="{61590775-FB1E-4B79-B6E9-EF4C0845F27F}" presName="parSpace" presStyleCnt="0"/>
      <dgm:spPr/>
    </dgm:pt>
    <dgm:pt modelId="{B5C72010-4507-45EB-881E-11CD6067E036}" type="pres">
      <dgm:prSet presAssocID="{C7F93FC6-0D27-495D-8E1B-62D078ED5DEB}" presName="parTxOnly" presStyleLbl="node1" presStyleIdx="3" presStyleCnt="5">
        <dgm:presLayoutVars>
          <dgm:bulletEnabled val="1"/>
        </dgm:presLayoutVars>
      </dgm:prSet>
      <dgm:spPr/>
      <dgm:t>
        <a:bodyPr/>
        <a:lstStyle/>
        <a:p>
          <a:endParaRPr lang="en-US"/>
        </a:p>
      </dgm:t>
    </dgm:pt>
    <dgm:pt modelId="{5C91821D-6A12-4C9A-BAD7-6FB39E19FBEE}" type="pres">
      <dgm:prSet presAssocID="{8A56BD55-6E55-45AC-B01D-60886217C92F}" presName="parSpace" presStyleCnt="0"/>
      <dgm:spPr/>
    </dgm:pt>
    <dgm:pt modelId="{A40F14AC-B8A0-4FA0-9D0B-91059A2B8EF9}" type="pres">
      <dgm:prSet presAssocID="{A98709E8-D481-4CA1-9C2C-AF9ABEE78BBA}" presName="parTxOnly" presStyleLbl="node1" presStyleIdx="4" presStyleCnt="5">
        <dgm:presLayoutVars>
          <dgm:bulletEnabled val="1"/>
        </dgm:presLayoutVars>
      </dgm:prSet>
      <dgm:spPr/>
      <dgm:t>
        <a:bodyPr/>
        <a:lstStyle/>
        <a:p>
          <a:endParaRPr lang="en-US"/>
        </a:p>
      </dgm:t>
    </dgm:pt>
  </dgm:ptLst>
  <dgm:cxnLst>
    <dgm:cxn modelId="{C269036B-7267-45A2-92A8-BBC0E00DA82C}" type="presOf" srcId="{C7F93FC6-0D27-495D-8E1B-62D078ED5DEB}" destId="{B5C72010-4507-45EB-881E-11CD6067E036}" srcOrd="0" destOrd="0" presId="urn:microsoft.com/office/officeart/2005/8/layout/hChevron3"/>
    <dgm:cxn modelId="{82185B62-0FB1-4D43-B39B-B7C880629EF9}" srcId="{9D540C85-773C-4DF4-A817-0B3DC6D19978}" destId="{1CE40F3D-2C3F-463D-9D5E-7E24F20F819B}" srcOrd="1" destOrd="0" parTransId="{8E9323B7-C2F4-48EB-8666-8123BB652910}" sibTransId="{B0EE51BB-0EE1-461B-87A6-E3538524B373}"/>
    <dgm:cxn modelId="{1F76E9CB-0165-47F6-932E-D7C8210FF4DC}" type="presOf" srcId="{95EFE867-9404-4D5D-A67C-8CBFF89B7886}" destId="{96A8693E-A114-41B1-92AB-5DE15B0D831E}" srcOrd="0" destOrd="0" presId="urn:microsoft.com/office/officeart/2005/8/layout/hChevron3"/>
    <dgm:cxn modelId="{60C1C3B0-631E-4C02-9735-DDEAF5EB3E54}" srcId="{9D540C85-773C-4DF4-A817-0B3DC6D19978}" destId="{95EFE867-9404-4D5D-A67C-8CBFF89B7886}" srcOrd="2" destOrd="0" parTransId="{D857081C-2996-4C85-9EB6-6195D6788D4E}" sibTransId="{61590775-FB1E-4B79-B6E9-EF4C0845F27F}"/>
    <dgm:cxn modelId="{64F3C46E-FA21-49B0-BD12-EF1221DAA348}" type="presOf" srcId="{0C25660C-776A-4909-936F-58FD2C297CA0}" destId="{3AC68B8E-D6F8-4B86-A6D4-EAFFFA2B2AD6}" srcOrd="0" destOrd="0" presId="urn:microsoft.com/office/officeart/2005/8/layout/hChevron3"/>
    <dgm:cxn modelId="{0C70836A-1F88-4134-9BFE-140153EFDED6}" srcId="{9D540C85-773C-4DF4-A817-0B3DC6D19978}" destId="{C7F93FC6-0D27-495D-8E1B-62D078ED5DEB}" srcOrd="3" destOrd="0" parTransId="{EF61FCC1-8A7B-4ADC-84BB-2A782CE1F6C2}" sibTransId="{8A56BD55-6E55-45AC-B01D-60886217C92F}"/>
    <dgm:cxn modelId="{EF213AF9-5AE8-4268-882D-3AEB139ABE31}" type="presOf" srcId="{A98709E8-D481-4CA1-9C2C-AF9ABEE78BBA}" destId="{A40F14AC-B8A0-4FA0-9D0B-91059A2B8EF9}" srcOrd="0" destOrd="0" presId="urn:microsoft.com/office/officeart/2005/8/layout/hChevron3"/>
    <dgm:cxn modelId="{631732BF-0F56-44B8-9448-F36B61990F96}" type="presOf" srcId="{1CE40F3D-2C3F-463D-9D5E-7E24F20F819B}" destId="{0FCEE3D7-4184-46CA-B7A8-C5F5F9787699}" srcOrd="0" destOrd="0" presId="urn:microsoft.com/office/officeart/2005/8/layout/hChevron3"/>
    <dgm:cxn modelId="{710619EC-D111-4C99-BD85-8B3F14D06DB8}" type="presOf" srcId="{9D540C85-773C-4DF4-A817-0B3DC6D19978}" destId="{CD616D92-569E-44FC-91B8-CC18DFF56DDA}" srcOrd="0" destOrd="0" presId="urn:microsoft.com/office/officeart/2005/8/layout/hChevron3"/>
    <dgm:cxn modelId="{6C470FDA-81A5-4E56-A936-6E3CDF3294F2}" srcId="{9D540C85-773C-4DF4-A817-0B3DC6D19978}" destId="{0C25660C-776A-4909-936F-58FD2C297CA0}" srcOrd="0" destOrd="0" parTransId="{220B4B15-096A-40A5-817F-25DDD755217D}" sibTransId="{F661BA75-A4E6-4A4E-BCF1-A0F93A3AAA7F}"/>
    <dgm:cxn modelId="{8966FD49-B536-4F3A-8F21-335CCEA6FD82}" srcId="{9D540C85-773C-4DF4-A817-0B3DC6D19978}" destId="{A98709E8-D481-4CA1-9C2C-AF9ABEE78BBA}" srcOrd="4" destOrd="0" parTransId="{1F69BDD5-A78E-4541-B573-6CF65625047C}" sibTransId="{4DA35ECC-BBCF-4E82-A2D8-1B2B953FEA14}"/>
    <dgm:cxn modelId="{1D397F03-2875-410A-B964-117096158780}" type="presParOf" srcId="{CD616D92-569E-44FC-91B8-CC18DFF56DDA}" destId="{3AC68B8E-D6F8-4B86-A6D4-EAFFFA2B2AD6}" srcOrd="0" destOrd="0" presId="urn:microsoft.com/office/officeart/2005/8/layout/hChevron3"/>
    <dgm:cxn modelId="{999B937D-FA4F-4268-AFE2-C200934787F6}" type="presParOf" srcId="{CD616D92-569E-44FC-91B8-CC18DFF56DDA}" destId="{439A8547-6DE4-4CA7-966A-0294DDDAC10F}" srcOrd="1" destOrd="0" presId="urn:microsoft.com/office/officeart/2005/8/layout/hChevron3"/>
    <dgm:cxn modelId="{F0822DDB-A6EB-41A3-A49E-9A37B94E0409}" type="presParOf" srcId="{CD616D92-569E-44FC-91B8-CC18DFF56DDA}" destId="{0FCEE3D7-4184-46CA-B7A8-C5F5F9787699}" srcOrd="2" destOrd="0" presId="urn:microsoft.com/office/officeart/2005/8/layout/hChevron3"/>
    <dgm:cxn modelId="{F15DFA21-6070-4D45-A41F-6B4B3BEE5792}" type="presParOf" srcId="{CD616D92-569E-44FC-91B8-CC18DFF56DDA}" destId="{D1CDC2BB-ADB9-410E-8462-5EB0840A1031}" srcOrd="3" destOrd="0" presId="urn:microsoft.com/office/officeart/2005/8/layout/hChevron3"/>
    <dgm:cxn modelId="{5532F320-5326-4EC2-9B00-7A7EE54AB8B2}" type="presParOf" srcId="{CD616D92-569E-44FC-91B8-CC18DFF56DDA}" destId="{96A8693E-A114-41B1-92AB-5DE15B0D831E}" srcOrd="4" destOrd="0" presId="urn:microsoft.com/office/officeart/2005/8/layout/hChevron3"/>
    <dgm:cxn modelId="{A5EDD314-5312-44B1-867B-7871879D697C}" type="presParOf" srcId="{CD616D92-569E-44FC-91B8-CC18DFF56DDA}" destId="{A002FD31-966F-4AC5-AC7E-7F5361547253}" srcOrd="5" destOrd="0" presId="urn:microsoft.com/office/officeart/2005/8/layout/hChevron3"/>
    <dgm:cxn modelId="{78C572D5-835D-49B6-AE05-12BE6F977CE9}" type="presParOf" srcId="{CD616D92-569E-44FC-91B8-CC18DFF56DDA}" destId="{B5C72010-4507-45EB-881E-11CD6067E036}" srcOrd="6" destOrd="0" presId="urn:microsoft.com/office/officeart/2005/8/layout/hChevron3"/>
    <dgm:cxn modelId="{91791DCF-4877-4DC6-88A9-AC135EF2D037}" type="presParOf" srcId="{CD616D92-569E-44FC-91B8-CC18DFF56DDA}" destId="{5C91821D-6A12-4C9A-BAD7-6FB39E19FBEE}" srcOrd="7" destOrd="0" presId="urn:microsoft.com/office/officeart/2005/8/layout/hChevron3"/>
    <dgm:cxn modelId="{AE008855-213C-473F-939B-51244B38EF30}" type="presParOf" srcId="{CD616D92-569E-44FC-91B8-CC18DFF56DDA}" destId="{A40F14AC-B8A0-4FA0-9D0B-91059A2B8EF9}"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3B8890-1936-4CB4-93E9-E9EF734A141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C5E5555F-33C5-4370-AF99-2EAA4EE43C3C}">
      <dgm:prSet phldrT="[Text]"/>
      <dgm:spPr>
        <a:xfrm>
          <a:off x="1467862" y="692698"/>
          <a:ext cx="1605733" cy="1605733"/>
        </a:xfrm>
        <a:prstGeom prst="ellipse">
          <a:avLst/>
        </a:prstGeom>
        <a:solidFill>
          <a:srgbClr val="00B0F0"/>
        </a:solidFill>
        <a:ln w="25400" cap="flat" cmpd="sng" algn="ctr">
          <a:solidFill>
            <a:srgbClr val="FFFFFF">
              <a:hueOff val="0"/>
              <a:satOff val="0"/>
              <a:lumOff val="0"/>
              <a:alphaOff val="0"/>
            </a:srgbClr>
          </a:solidFill>
          <a:prstDash val="solid"/>
        </a:ln>
        <a:effectLst/>
      </dgm:spPr>
      <dgm:t>
        <a:bodyPr/>
        <a:lstStyle/>
        <a:p>
          <a:r>
            <a:rPr lang="en-GB" dirty="0" smtClean="0">
              <a:solidFill>
                <a:srgbClr val="1E0064"/>
              </a:solidFill>
              <a:latin typeface="Arial"/>
              <a:ea typeface="+mn-ea"/>
              <a:cs typeface="+mn-cs"/>
            </a:rPr>
            <a:t>Impact on children</a:t>
          </a:r>
          <a:endParaRPr lang="en-GB" dirty="0">
            <a:solidFill>
              <a:srgbClr val="1E0064"/>
            </a:solidFill>
            <a:latin typeface="Arial"/>
            <a:ea typeface="+mn-ea"/>
            <a:cs typeface="+mn-cs"/>
          </a:endParaRPr>
        </a:p>
      </dgm:t>
    </dgm:pt>
    <dgm:pt modelId="{CF5233FD-E8FB-4B1C-80A9-31549595F7CE}" type="parTrans" cxnId="{A4383031-24E7-4526-BC77-34532F3A61DF}">
      <dgm:prSet/>
      <dgm:spPr/>
      <dgm:t>
        <a:bodyPr/>
        <a:lstStyle/>
        <a:p>
          <a:endParaRPr lang="en-GB"/>
        </a:p>
      </dgm:t>
    </dgm:pt>
    <dgm:pt modelId="{4D84E96F-88FE-4C17-8E06-788A5D1582A9}" type="sibTrans" cxnId="{A4383031-24E7-4526-BC77-34532F3A61DF}">
      <dgm:prSet/>
      <dgm:spPr/>
      <dgm:t>
        <a:bodyPr/>
        <a:lstStyle/>
        <a:p>
          <a:endParaRPr lang="en-GB"/>
        </a:p>
      </dgm:t>
    </dgm:pt>
    <dgm:pt modelId="{53FBFC42-3D0F-4A46-AABC-C65388D55EA8}">
      <dgm:prSet phldrT="[Text]"/>
      <dgm:spPr>
        <a:xfrm>
          <a:off x="1869296" y="49540"/>
          <a:ext cx="802866" cy="802866"/>
        </a:xfrm>
        <a:prstGeom prst="ellipse">
          <a:avLst/>
        </a:prstGeom>
        <a:solidFill>
          <a:srgbClr val="00B0F0">
            <a:alpha val="5000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1E0064"/>
              </a:solidFill>
              <a:latin typeface="Arial"/>
              <a:ea typeface="+mn-ea"/>
              <a:cs typeface="+mn-cs"/>
            </a:rPr>
            <a:t>The Education Foundation</a:t>
          </a:r>
          <a:endParaRPr lang="en-GB" dirty="0">
            <a:solidFill>
              <a:srgbClr val="1E0064"/>
            </a:solidFill>
            <a:latin typeface="Arial"/>
            <a:ea typeface="+mn-ea"/>
            <a:cs typeface="+mn-cs"/>
          </a:endParaRPr>
        </a:p>
      </dgm:t>
    </dgm:pt>
    <dgm:pt modelId="{0D33B52A-E371-47F4-BC3B-EA3C1428AB5E}" type="parTrans" cxnId="{5B2191F4-22FA-412A-89D9-15ED3303DF86}">
      <dgm:prSet/>
      <dgm:spPr/>
      <dgm:t>
        <a:bodyPr/>
        <a:lstStyle/>
        <a:p>
          <a:endParaRPr lang="en-GB"/>
        </a:p>
      </dgm:t>
    </dgm:pt>
    <dgm:pt modelId="{B776EAC9-F919-4BC8-B04E-77ACD26ECACD}" type="sibTrans" cxnId="{5B2191F4-22FA-412A-89D9-15ED3303DF86}">
      <dgm:prSet/>
      <dgm:spPr/>
      <dgm:t>
        <a:bodyPr/>
        <a:lstStyle/>
        <a:p>
          <a:endParaRPr lang="en-GB"/>
        </a:p>
      </dgm:t>
    </dgm:pt>
    <dgm:pt modelId="{8C51A287-470B-40AC-830D-C77F8622461A}">
      <dgm:prSet phldrT="[Text]"/>
      <dgm:spPr>
        <a:xfrm>
          <a:off x="2862761" y="771335"/>
          <a:ext cx="802866" cy="802866"/>
        </a:xfrm>
        <a:prstGeom prst="ellipse">
          <a:avLst/>
        </a:prstGeom>
        <a:solidFill>
          <a:srgbClr val="00B0F0">
            <a:alpha val="5000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1E0064"/>
              </a:solidFill>
              <a:latin typeface="Arial"/>
              <a:ea typeface="+mn-ea"/>
              <a:cs typeface="+mn-cs"/>
            </a:rPr>
            <a:t>Centre For Skills Development</a:t>
          </a:r>
          <a:endParaRPr lang="en-GB" dirty="0">
            <a:solidFill>
              <a:srgbClr val="1E0064"/>
            </a:solidFill>
            <a:latin typeface="Arial"/>
            <a:ea typeface="+mn-ea"/>
            <a:cs typeface="+mn-cs"/>
          </a:endParaRPr>
        </a:p>
      </dgm:t>
    </dgm:pt>
    <dgm:pt modelId="{BE24DA3C-0EF3-4CE5-8230-227C9EFB4404}" type="parTrans" cxnId="{2F218EAF-E31C-4624-AF51-6A9FCECEC7C1}">
      <dgm:prSet/>
      <dgm:spPr/>
      <dgm:t>
        <a:bodyPr/>
        <a:lstStyle/>
        <a:p>
          <a:endParaRPr lang="en-GB"/>
        </a:p>
      </dgm:t>
    </dgm:pt>
    <dgm:pt modelId="{E1118B61-6328-4DB6-B867-A748B3143E04}" type="sibTrans" cxnId="{2F218EAF-E31C-4624-AF51-6A9FCECEC7C1}">
      <dgm:prSet/>
      <dgm:spPr/>
      <dgm:t>
        <a:bodyPr/>
        <a:lstStyle/>
        <a:p>
          <a:endParaRPr lang="en-GB"/>
        </a:p>
      </dgm:t>
    </dgm:pt>
    <dgm:pt modelId="{888E6D71-4834-44BF-86D7-0B85165D9801}">
      <dgm:prSet phldrT="[Text]"/>
      <dgm:spPr>
        <a:xfrm>
          <a:off x="2483291" y="1939224"/>
          <a:ext cx="802866" cy="802866"/>
        </a:xfrm>
        <a:prstGeom prst="ellipse">
          <a:avLst/>
        </a:prstGeom>
        <a:solidFill>
          <a:srgbClr val="00B0F0">
            <a:alpha val="5000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1E0064"/>
              </a:solidFill>
              <a:latin typeface="Arial"/>
              <a:ea typeface="+mn-ea"/>
              <a:cs typeface="+mn-cs"/>
            </a:rPr>
            <a:t>Fabian </a:t>
          </a:r>
          <a:r>
            <a:rPr lang="en-GB" dirty="0" err="1" smtClean="0">
              <a:solidFill>
                <a:srgbClr val="1E0064"/>
              </a:solidFill>
              <a:latin typeface="Arial"/>
              <a:ea typeface="+mn-ea"/>
              <a:cs typeface="+mn-cs"/>
            </a:rPr>
            <a:t>Scoiety</a:t>
          </a:r>
          <a:endParaRPr lang="en-GB" dirty="0">
            <a:solidFill>
              <a:srgbClr val="1E0064"/>
            </a:solidFill>
            <a:latin typeface="Arial"/>
            <a:ea typeface="+mn-ea"/>
            <a:cs typeface="+mn-cs"/>
          </a:endParaRPr>
        </a:p>
      </dgm:t>
    </dgm:pt>
    <dgm:pt modelId="{3CC0C7DE-65D3-423C-866E-532885981C1A}" type="parTrans" cxnId="{09E3B594-AC79-47CE-A8DB-BC9C3FC23A37}">
      <dgm:prSet/>
      <dgm:spPr/>
      <dgm:t>
        <a:bodyPr/>
        <a:lstStyle/>
        <a:p>
          <a:endParaRPr lang="en-GB"/>
        </a:p>
      </dgm:t>
    </dgm:pt>
    <dgm:pt modelId="{F942DBE4-CEC0-479C-AF83-B29349AD0C13}" type="sibTrans" cxnId="{09E3B594-AC79-47CE-A8DB-BC9C3FC23A37}">
      <dgm:prSet/>
      <dgm:spPr/>
      <dgm:t>
        <a:bodyPr/>
        <a:lstStyle/>
        <a:p>
          <a:endParaRPr lang="en-GB"/>
        </a:p>
      </dgm:t>
    </dgm:pt>
    <dgm:pt modelId="{0B0A7087-F27E-47D8-9F28-CC6D1F28F0E4}">
      <dgm:prSet phldrT="[Text]"/>
      <dgm:spPr>
        <a:xfrm>
          <a:off x="1255300" y="1939224"/>
          <a:ext cx="802866" cy="802866"/>
        </a:xfrm>
        <a:prstGeom prst="ellipse">
          <a:avLst/>
        </a:prstGeom>
        <a:solidFill>
          <a:srgbClr val="00B0F0">
            <a:alpha val="5000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1E0064"/>
              </a:solidFill>
              <a:latin typeface="Arial"/>
              <a:ea typeface="+mn-ea"/>
              <a:cs typeface="+mn-cs"/>
            </a:rPr>
            <a:t>Smith Institute</a:t>
          </a:r>
          <a:endParaRPr lang="en-GB" dirty="0">
            <a:solidFill>
              <a:srgbClr val="1E0064"/>
            </a:solidFill>
            <a:latin typeface="Arial"/>
            <a:ea typeface="+mn-ea"/>
            <a:cs typeface="+mn-cs"/>
          </a:endParaRPr>
        </a:p>
      </dgm:t>
    </dgm:pt>
    <dgm:pt modelId="{1DD3AA27-F841-4D49-8BC6-539687B314B5}" type="parTrans" cxnId="{715225D3-A5EB-413C-B7A9-B9C56157B61B}">
      <dgm:prSet/>
      <dgm:spPr/>
      <dgm:t>
        <a:bodyPr/>
        <a:lstStyle/>
        <a:p>
          <a:endParaRPr lang="en-GB"/>
        </a:p>
      </dgm:t>
    </dgm:pt>
    <dgm:pt modelId="{389EA478-64C5-4159-8C2C-02E70E2AC64D}" type="sibTrans" cxnId="{715225D3-A5EB-413C-B7A9-B9C56157B61B}">
      <dgm:prSet/>
      <dgm:spPr/>
      <dgm:t>
        <a:bodyPr/>
        <a:lstStyle/>
        <a:p>
          <a:endParaRPr lang="en-GB"/>
        </a:p>
      </dgm:t>
    </dgm:pt>
    <dgm:pt modelId="{4870F2BF-B551-4124-87A3-7AC4F99BD42E}">
      <dgm:prSet phldrT="[Text]"/>
      <dgm:spPr>
        <a:xfrm>
          <a:off x="875830" y="771335"/>
          <a:ext cx="802866" cy="802866"/>
        </a:xfrm>
        <a:prstGeom prst="ellipse">
          <a:avLst/>
        </a:prstGeom>
        <a:solidFill>
          <a:srgbClr val="00B0F0">
            <a:alpha val="5000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1E0064"/>
              </a:solidFill>
              <a:latin typeface="Arial"/>
              <a:ea typeface="+mn-ea"/>
              <a:cs typeface="+mn-cs"/>
            </a:rPr>
            <a:t>Centre for the Economics of Education</a:t>
          </a:r>
          <a:endParaRPr lang="en-GB" dirty="0">
            <a:solidFill>
              <a:srgbClr val="1E0064"/>
            </a:solidFill>
            <a:latin typeface="Arial"/>
            <a:ea typeface="+mn-ea"/>
            <a:cs typeface="+mn-cs"/>
          </a:endParaRPr>
        </a:p>
      </dgm:t>
    </dgm:pt>
    <dgm:pt modelId="{0AC9D842-1215-4006-9B15-B8C7D1BB6182}" type="parTrans" cxnId="{D923BD7E-D6F1-4743-B0E3-41A5CD0CF256}">
      <dgm:prSet/>
      <dgm:spPr/>
      <dgm:t>
        <a:bodyPr/>
        <a:lstStyle/>
        <a:p>
          <a:endParaRPr lang="en-GB"/>
        </a:p>
      </dgm:t>
    </dgm:pt>
    <dgm:pt modelId="{688C61DB-10B5-4E45-9552-802A1A2EC590}" type="sibTrans" cxnId="{D923BD7E-D6F1-4743-B0E3-41A5CD0CF256}">
      <dgm:prSet/>
      <dgm:spPr/>
      <dgm:t>
        <a:bodyPr/>
        <a:lstStyle/>
        <a:p>
          <a:endParaRPr lang="en-GB"/>
        </a:p>
      </dgm:t>
    </dgm:pt>
    <dgm:pt modelId="{E3675A98-61C7-4ED6-B41E-6AF79B7F0D50}" type="pres">
      <dgm:prSet presAssocID="{C93B8890-1936-4CB4-93E9-E9EF734A1415}" presName="composite" presStyleCnt="0">
        <dgm:presLayoutVars>
          <dgm:chMax val="1"/>
          <dgm:dir/>
          <dgm:resizeHandles val="exact"/>
        </dgm:presLayoutVars>
      </dgm:prSet>
      <dgm:spPr/>
      <dgm:t>
        <a:bodyPr/>
        <a:lstStyle/>
        <a:p>
          <a:endParaRPr lang="en-GB"/>
        </a:p>
      </dgm:t>
    </dgm:pt>
    <dgm:pt modelId="{E89D8F5C-D60C-4212-8ED1-E6603B36DE6E}" type="pres">
      <dgm:prSet presAssocID="{C93B8890-1936-4CB4-93E9-E9EF734A1415}" presName="radial" presStyleCnt="0">
        <dgm:presLayoutVars>
          <dgm:animLvl val="ctr"/>
        </dgm:presLayoutVars>
      </dgm:prSet>
      <dgm:spPr/>
    </dgm:pt>
    <dgm:pt modelId="{71A394E2-0DFD-4FF7-88E8-8FC2CD08B1A6}" type="pres">
      <dgm:prSet presAssocID="{C5E5555F-33C5-4370-AF99-2EAA4EE43C3C}" presName="centerShape" presStyleLbl="vennNode1" presStyleIdx="0" presStyleCnt="6"/>
      <dgm:spPr/>
      <dgm:t>
        <a:bodyPr/>
        <a:lstStyle/>
        <a:p>
          <a:endParaRPr lang="en-GB"/>
        </a:p>
      </dgm:t>
    </dgm:pt>
    <dgm:pt modelId="{A5D3B82B-8E8C-4687-A4FA-9CF7F8EB4BDF}" type="pres">
      <dgm:prSet presAssocID="{53FBFC42-3D0F-4A46-AABC-C65388D55EA8}" presName="node" presStyleLbl="vennNode1" presStyleIdx="1" presStyleCnt="6">
        <dgm:presLayoutVars>
          <dgm:bulletEnabled val="1"/>
        </dgm:presLayoutVars>
      </dgm:prSet>
      <dgm:spPr/>
      <dgm:t>
        <a:bodyPr/>
        <a:lstStyle/>
        <a:p>
          <a:endParaRPr lang="en-GB"/>
        </a:p>
      </dgm:t>
    </dgm:pt>
    <dgm:pt modelId="{65C77667-EA37-4315-8DE3-00C64EA1A0DE}" type="pres">
      <dgm:prSet presAssocID="{8C51A287-470B-40AC-830D-C77F8622461A}" presName="node" presStyleLbl="vennNode1" presStyleIdx="2" presStyleCnt="6">
        <dgm:presLayoutVars>
          <dgm:bulletEnabled val="1"/>
        </dgm:presLayoutVars>
      </dgm:prSet>
      <dgm:spPr/>
      <dgm:t>
        <a:bodyPr/>
        <a:lstStyle/>
        <a:p>
          <a:endParaRPr lang="en-GB"/>
        </a:p>
      </dgm:t>
    </dgm:pt>
    <dgm:pt modelId="{74CFA2E6-6779-494C-B509-FB3F1FB8B8CC}" type="pres">
      <dgm:prSet presAssocID="{888E6D71-4834-44BF-86D7-0B85165D9801}" presName="node" presStyleLbl="vennNode1" presStyleIdx="3" presStyleCnt="6">
        <dgm:presLayoutVars>
          <dgm:bulletEnabled val="1"/>
        </dgm:presLayoutVars>
      </dgm:prSet>
      <dgm:spPr/>
      <dgm:t>
        <a:bodyPr/>
        <a:lstStyle/>
        <a:p>
          <a:endParaRPr lang="en-GB"/>
        </a:p>
      </dgm:t>
    </dgm:pt>
    <dgm:pt modelId="{5F992322-8D5E-4280-8E2E-AF1176E9E02F}" type="pres">
      <dgm:prSet presAssocID="{0B0A7087-F27E-47D8-9F28-CC6D1F28F0E4}" presName="node" presStyleLbl="vennNode1" presStyleIdx="4" presStyleCnt="6">
        <dgm:presLayoutVars>
          <dgm:bulletEnabled val="1"/>
        </dgm:presLayoutVars>
      </dgm:prSet>
      <dgm:spPr/>
      <dgm:t>
        <a:bodyPr/>
        <a:lstStyle/>
        <a:p>
          <a:endParaRPr lang="en-GB"/>
        </a:p>
      </dgm:t>
    </dgm:pt>
    <dgm:pt modelId="{754DAB34-84B9-4C2C-9D83-2F144900F002}" type="pres">
      <dgm:prSet presAssocID="{4870F2BF-B551-4124-87A3-7AC4F99BD42E}" presName="node" presStyleLbl="vennNode1" presStyleIdx="5" presStyleCnt="6">
        <dgm:presLayoutVars>
          <dgm:bulletEnabled val="1"/>
        </dgm:presLayoutVars>
      </dgm:prSet>
      <dgm:spPr/>
      <dgm:t>
        <a:bodyPr/>
        <a:lstStyle/>
        <a:p>
          <a:endParaRPr lang="en-GB"/>
        </a:p>
      </dgm:t>
    </dgm:pt>
  </dgm:ptLst>
  <dgm:cxnLst>
    <dgm:cxn modelId="{D768EA8B-CA37-47C1-BF87-5E1F2FE4CF80}" type="presOf" srcId="{C93B8890-1936-4CB4-93E9-E9EF734A1415}" destId="{E3675A98-61C7-4ED6-B41E-6AF79B7F0D50}" srcOrd="0" destOrd="0" presId="urn:microsoft.com/office/officeart/2005/8/layout/radial3"/>
    <dgm:cxn modelId="{D923BD7E-D6F1-4743-B0E3-41A5CD0CF256}" srcId="{C5E5555F-33C5-4370-AF99-2EAA4EE43C3C}" destId="{4870F2BF-B551-4124-87A3-7AC4F99BD42E}" srcOrd="4" destOrd="0" parTransId="{0AC9D842-1215-4006-9B15-B8C7D1BB6182}" sibTransId="{688C61DB-10B5-4E45-9552-802A1A2EC590}"/>
    <dgm:cxn modelId="{5B2191F4-22FA-412A-89D9-15ED3303DF86}" srcId="{C5E5555F-33C5-4370-AF99-2EAA4EE43C3C}" destId="{53FBFC42-3D0F-4A46-AABC-C65388D55EA8}" srcOrd="0" destOrd="0" parTransId="{0D33B52A-E371-47F4-BC3B-EA3C1428AB5E}" sibTransId="{B776EAC9-F919-4BC8-B04E-77ACD26ECACD}"/>
    <dgm:cxn modelId="{13041D1C-817E-404C-94E1-07A0E878D4B3}" type="presOf" srcId="{8C51A287-470B-40AC-830D-C77F8622461A}" destId="{65C77667-EA37-4315-8DE3-00C64EA1A0DE}" srcOrd="0" destOrd="0" presId="urn:microsoft.com/office/officeart/2005/8/layout/radial3"/>
    <dgm:cxn modelId="{32D9E2FC-3491-4838-BE3E-C1A504919290}" type="presOf" srcId="{4870F2BF-B551-4124-87A3-7AC4F99BD42E}" destId="{754DAB34-84B9-4C2C-9D83-2F144900F002}" srcOrd="0" destOrd="0" presId="urn:microsoft.com/office/officeart/2005/8/layout/radial3"/>
    <dgm:cxn modelId="{A322F7FD-C3AD-4BF7-84D4-380F8F72806F}" type="presOf" srcId="{888E6D71-4834-44BF-86D7-0B85165D9801}" destId="{74CFA2E6-6779-494C-B509-FB3F1FB8B8CC}" srcOrd="0" destOrd="0" presId="urn:microsoft.com/office/officeart/2005/8/layout/radial3"/>
    <dgm:cxn modelId="{09E3B594-AC79-47CE-A8DB-BC9C3FC23A37}" srcId="{C5E5555F-33C5-4370-AF99-2EAA4EE43C3C}" destId="{888E6D71-4834-44BF-86D7-0B85165D9801}" srcOrd="2" destOrd="0" parTransId="{3CC0C7DE-65D3-423C-866E-532885981C1A}" sibTransId="{F942DBE4-CEC0-479C-AF83-B29349AD0C13}"/>
    <dgm:cxn modelId="{A4383031-24E7-4526-BC77-34532F3A61DF}" srcId="{C93B8890-1936-4CB4-93E9-E9EF734A1415}" destId="{C5E5555F-33C5-4370-AF99-2EAA4EE43C3C}" srcOrd="0" destOrd="0" parTransId="{CF5233FD-E8FB-4B1C-80A9-31549595F7CE}" sibTransId="{4D84E96F-88FE-4C17-8E06-788A5D1582A9}"/>
    <dgm:cxn modelId="{81BC04E7-CD92-4429-962D-D0DD964D54B6}" type="presOf" srcId="{53FBFC42-3D0F-4A46-AABC-C65388D55EA8}" destId="{A5D3B82B-8E8C-4687-A4FA-9CF7F8EB4BDF}" srcOrd="0" destOrd="0" presId="urn:microsoft.com/office/officeart/2005/8/layout/radial3"/>
    <dgm:cxn modelId="{86B9800F-96D3-4513-B9F9-DB054BCF889A}" type="presOf" srcId="{0B0A7087-F27E-47D8-9F28-CC6D1F28F0E4}" destId="{5F992322-8D5E-4280-8E2E-AF1176E9E02F}" srcOrd="0" destOrd="0" presId="urn:microsoft.com/office/officeart/2005/8/layout/radial3"/>
    <dgm:cxn modelId="{E9297447-3601-48C3-A281-DFF1C2CB3352}" type="presOf" srcId="{C5E5555F-33C5-4370-AF99-2EAA4EE43C3C}" destId="{71A394E2-0DFD-4FF7-88E8-8FC2CD08B1A6}" srcOrd="0" destOrd="0" presId="urn:microsoft.com/office/officeart/2005/8/layout/radial3"/>
    <dgm:cxn modelId="{2F218EAF-E31C-4624-AF51-6A9FCECEC7C1}" srcId="{C5E5555F-33C5-4370-AF99-2EAA4EE43C3C}" destId="{8C51A287-470B-40AC-830D-C77F8622461A}" srcOrd="1" destOrd="0" parTransId="{BE24DA3C-0EF3-4CE5-8230-227C9EFB4404}" sibTransId="{E1118B61-6328-4DB6-B867-A748B3143E04}"/>
    <dgm:cxn modelId="{715225D3-A5EB-413C-B7A9-B9C56157B61B}" srcId="{C5E5555F-33C5-4370-AF99-2EAA4EE43C3C}" destId="{0B0A7087-F27E-47D8-9F28-CC6D1F28F0E4}" srcOrd="3" destOrd="0" parTransId="{1DD3AA27-F841-4D49-8BC6-539687B314B5}" sibTransId="{389EA478-64C5-4159-8C2C-02E70E2AC64D}"/>
    <dgm:cxn modelId="{2FB90546-5EA2-4E99-BACE-94E838AC985B}" type="presParOf" srcId="{E3675A98-61C7-4ED6-B41E-6AF79B7F0D50}" destId="{E89D8F5C-D60C-4212-8ED1-E6603B36DE6E}" srcOrd="0" destOrd="0" presId="urn:microsoft.com/office/officeart/2005/8/layout/radial3"/>
    <dgm:cxn modelId="{483CB379-D968-47D3-A490-46BDEDF28FE9}" type="presParOf" srcId="{E89D8F5C-D60C-4212-8ED1-E6603B36DE6E}" destId="{71A394E2-0DFD-4FF7-88E8-8FC2CD08B1A6}" srcOrd="0" destOrd="0" presId="urn:microsoft.com/office/officeart/2005/8/layout/radial3"/>
    <dgm:cxn modelId="{F88148CF-778C-4AAE-BD6E-4EB8FCDCDB42}" type="presParOf" srcId="{E89D8F5C-D60C-4212-8ED1-E6603B36DE6E}" destId="{A5D3B82B-8E8C-4687-A4FA-9CF7F8EB4BDF}" srcOrd="1" destOrd="0" presId="urn:microsoft.com/office/officeart/2005/8/layout/radial3"/>
    <dgm:cxn modelId="{F443D386-0C05-4222-9B1F-887281B4006D}" type="presParOf" srcId="{E89D8F5C-D60C-4212-8ED1-E6603B36DE6E}" destId="{65C77667-EA37-4315-8DE3-00C64EA1A0DE}" srcOrd="2" destOrd="0" presId="urn:microsoft.com/office/officeart/2005/8/layout/radial3"/>
    <dgm:cxn modelId="{0391BC8A-BBDD-4B75-9E83-D0DCDD405535}" type="presParOf" srcId="{E89D8F5C-D60C-4212-8ED1-E6603B36DE6E}" destId="{74CFA2E6-6779-494C-B509-FB3F1FB8B8CC}" srcOrd="3" destOrd="0" presId="urn:microsoft.com/office/officeart/2005/8/layout/radial3"/>
    <dgm:cxn modelId="{6F4DAD84-DB3C-4585-8109-B3F9D859860B}" type="presParOf" srcId="{E89D8F5C-D60C-4212-8ED1-E6603B36DE6E}" destId="{5F992322-8D5E-4280-8E2E-AF1176E9E02F}" srcOrd="4" destOrd="0" presId="urn:microsoft.com/office/officeart/2005/8/layout/radial3"/>
    <dgm:cxn modelId="{E5B73E1E-9D8F-47C3-8026-F3D7578A8C9C}" type="presParOf" srcId="{E89D8F5C-D60C-4212-8ED1-E6603B36DE6E}" destId="{754DAB34-84B9-4C2C-9D83-2F144900F002}" srcOrd="5" destOrd="0" presId="urn:microsoft.com/office/officeart/2005/8/layout/radial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0126FC-5524-4797-A549-7032E54FBD05}"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EECAE0A5-75EC-4A6A-91EA-7BE5DA01F5B5}">
      <dgm:prSet phldrT="[Text]"/>
      <dgm:spPr>
        <a:xfrm>
          <a:off x="2400357" y="707994"/>
          <a:ext cx="1763774" cy="1763774"/>
        </a:xfrm>
        <a:prstGeom prst="ellipse">
          <a:avLst/>
        </a:prstGeom>
        <a:solidFill>
          <a:srgbClr val="0070C0"/>
        </a:solidFill>
        <a:ln w="25400" cap="flat" cmpd="sng" algn="ctr">
          <a:solidFill>
            <a:srgbClr val="FFFFFF">
              <a:hueOff val="0"/>
              <a:satOff val="0"/>
              <a:lumOff val="0"/>
              <a:alphaOff val="0"/>
            </a:srgbClr>
          </a:solidFill>
          <a:prstDash val="solid"/>
        </a:ln>
        <a:effectLst/>
      </dgm:spPr>
      <dgm:t>
        <a:bodyPr/>
        <a:lstStyle/>
        <a:p>
          <a:r>
            <a:rPr lang="en-GB" dirty="0" smtClean="0">
              <a:solidFill>
                <a:srgbClr val="1E0064"/>
              </a:solidFill>
              <a:latin typeface="Arial"/>
              <a:ea typeface="+mn-ea"/>
              <a:cs typeface="+mn-cs"/>
            </a:rPr>
            <a:t>Impact on children</a:t>
          </a:r>
          <a:endParaRPr lang="en-GB" dirty="0">
            <a:solidFill>
              <a:srgbClr val="1E0064"/>
            </a:solidFill>
            <a:latin typeface="Arial"/>
            <a:ea typeface="+mn-ea"/>
            <a:cs typeface="+mn-cs"/>
          </a:endParaRPr>
        </a:p>
      </dgm:t>
    </dgm:pt>
    <dgm:pt modelId="{6AB6DE82-20EB-4444-BF16-824CB597A7DF}" type="parTrans" cxnId="{7FEFCFCB-27AC-4D81-9DEF-26ECADEA4F33}">
      <dgm:prSet/>
      <dgm:spPr/>
      <dgm:t>
        <a:bodyPr/>
        <a:lstStyle/>
        <a:p>
          <a:endParaRPr lang="en-GB"/>
        </a:p>
      </dgm:t>
    </dgm:pt>
    <dgm:pt modelId="{560E77C8-2CDB-42D3-8EEC-5ABBBCC83E3B}" type="sibTrans" cxnId="{7FEFCFCB-27AC-4D81-9DEF-26ECADEA4F33}">
      <dgm:prSet/>
      <dgm:spPr/>
      <dgm:t>
        <a:bodyPr/>
        <a:lstStyle/>
        <a:p>
          <a:endParaRPr lang="en-GB"/>
        </a:p>
      </dgm:t>
    </dgm:pt>
    <dgm:pt modelId="{DE1A8501-A46F-4BC4-A806-B6941B05D8E7}">
      <dgm:prSet phldrT="[Text]" custT="1"/>
      <dgm:spPr>
        <a:xfrm>
          <a:off x="3516444" y="219682"/>
          <a:ext cx="881887" cy="881887"/>
        </a:xfrm>
        <a:prstGeom prst="ellipse">
          <a:avLst/>
        </a:prstGeom>
        <a:solidFill>
          <a:srgbClr val="0070C0">
            <a:alpha val="50000"/>
          </a:srgbClr>
        </a:solidFill>
        <a:ln w="25400" cap="flat" cmpd="sng" algn="ctr">
          <a:solidFill>
            <a:srgbClr val="FFFFFF">
              <a:hueOff val="0"/>
              <a:satOff val="0"/>
              <a:lumOff val="0"/>
              <a:alphaOff val="0"/>
            </a:srgbClr>
          </a:solidFill>
          <a:prstDash val="solid"/>
        </a:ln>
        <a:effectLst/>
      </dgm:spPr>
      <dgm:t>
        <a:bodyPr/>
        <a:lstStyle/>
        <a:p>
          <a:r>
            <a:rPr lang="en-GB" sz="1000" dirty="0" smtClean="0">
              <a:solidFill>
                <a:srgbClr val="1E0064"/>
              </a:solidFill>
              <a:latin typeface="Arial"/>
              <a:ea typeface="+mn-ea"/>
              <a:cs typeface="+mn-cs"/>
            </a:rPr>
            <a:t>Save the Children</a:t>
          </a:r>
          <a:endParaRPr lang="en-GB" sz="1000" dirty="0">
            <a:solidFill>
              <a:srgbClr val="1E0064"/>
            </a:solidFill>
            <a:latin typeface="Arial"/>
            <a:ea typeface="+mn-ea"/>
            <a:cs typeface="+mn-cs"/>
          </a:endParaRPr>
        </a:p>
      </dgm:t>
    </dgm:pt>
    <dgm:pt modelId="{9C124D8D-FBE2-46D7-8413-AECC53F1959B}" type="parTrans" cxnId="{499D100B-688E-4317-9C3F-1531BC44A339}">
      <dgm:prSet/>
      <dgm:spPr/>
      <dgm:t>
        <a:bodyPr/>
        <a:lstStyle/>
        <a:p>
          <a:endParaRPr lang="en-GB"/>
        </a:p>
      </dgm:t>
    </dgm:pt>
    <dgm:pt modelId="{03EDB3C7-9518-4F0A-822D-CD6B961252E9}" type="sibTrans" cxnId="{499D100B-688E-4317-9C3F-1531BC44A339}">
      <dgm:prSet/>
      <dgm:spPr/>
      <dgm:t>
        <a:bodyPr/>
        <a:lstStyle/>
        <a:p>
          <a:endParaRPr lang="en-GB"/>
        </a:p>
      </dgm:t>
    </dgm:pt>
    <dgm:pt modelId="{63B80535-5930-4F40-B007-BDD1D3171CA0}">
      <dgm:prSet phldrT="[Text]" custT="1"/>
      <dgm:spPr>
        <a:xfrm>
          <a:off x="3933706" y="793993"/>
          <a:ext cx="881887" cy="881887"/>
        </a:xfrm>
        <a:prstGeom prst="ellipse">
          <a:avLst/>
        </a:prstGeom>
        <a:solidFill>
          <a:srgbClr val="0070C0">
            <a:alpha val="50000"/>
          </a:srgbClr>
        </a:solidFill>
        <a:ln w="25400" cap="flat" cmpd="sng" algn="ctr">
          <a:solidFill>
            <a:srgbClr val="FFFFFF">
              <a:hueOff val="0"/>
              <a:satOff val="0"/>
              <a:lumOff val="0"/>
              <a:alphaOff val="0"/>
            </a:srgbClr>
          </a:solidFill>
          <a:prstDash val="solid"/>
        </a:ln>
        <a:effectLst/>
      </dgm:spPr>
      <dgm:t>
        <a:bodyPr/>
        <a:lstStyle/>
        <a:p>
          <a:r>
            <a:rPr lang="en-GB" sz="1000" dirty="0" smtClean="0">
              <a:solidFill>
                <a:srgbClr val="1E0064"/>
              </a:solidFill>
              <a:latin typeface="Arial"/>
              <a:ea typeface="+mn-ea"/>
              <a:cs typeface="+mn-cs"/>
            </a:rPr>
            <a:t>Care </a:t>
          </a:r>
          <a:r>
            <a:rPr lang="en-GB" sz="1000" dirty="0" err="1" smtClean="0">
              <a:solidFill>
                <a:srgbClr val="1E0064"/>
              </a:solidFill>
              <a:latin typeface="Arial"/>
              <a:ea typeface="+mn-ea"/>
              <a:cs typeface="+mn-cs"/>
            </a:rPr>
            <a:t>Int</a:t>
          </a:r>
          <a:endParaRPr lang="en-GB" sz="1000" dirty="0">
            <a:solidFill>
              <a:srgbClr val="1E0064"/>
            </a:solidFill>
            <a:latin typeface="Arial"/>
            <a:ea typeface="+mn-ea"/>
            <a:cs typeface="+mn-cs"/>
          </a:endParaRPr>
        </a:p>
      </dgm:t>
    </dgm:pt>
    <dgm:pt modelId="{4E1A7AF0-6AF1-4751-BB59-330EAF1DD1F9}" type="parTrans" cxnId="{2E5D18B0-DD58-4A81-A108-93883B720E08}">
      <dgm:prSet/>
      <dgm:spPr/>
      <dgm:t>
        <a:bodyPr/>
        <a:lstStyle/>
        <a:p>
          <a:endParaRPr lang="en-GB"/>
        </a:p>
      </dgm:t>
    </dgm:pt>
    <dgm:pt modelId="{38CDAB2E-1C90-4EBC-BA46-1A2B76C3CA05}" type="sibTrans" cxnId="{2E5D18B0-DD58-4A81-A108-93883B720E08}">
      <dgm:prSet/>
      <dgm:spPr/>
      <dgm:t>
        <a:bodyPr/>
        <a:lstStyle/>
        <a:p>
          <a:endParaRPr lang="en-GB"/>
        </a:p>
      </dgm:t>
    </dgm:pt>
    <dgm:pt modelId="{9E2521EE-8655-440F-9727-CF61AF60B918}">
      <dgm:prSet phldrT="[Text]" custT="1"/>
      <dgm:spPr>
        <a:xfrm>
          <a:off x="2831230" y="29776"/>
          <a:ext cx="881887" cy="881887"/>
        </a:xfrm>
        <a:prstGeom prst="ellipse">
          <a:avLst/>
        </a:prstGeom>
        <a:solidFill>
          <a:srgbClr val="0070C0">
            <a:alpha val="50000"/>
          </a:srgbClr>
        </a:solidFill>
        <a:ln w="25400" cap="flat" cmpd="sng" algn="ctr">
          <a:solidFill>
            <a:srgbClr val="FFFFFF">
              <a:hueOff val="0"/>
              <a:satOff val="0"/>
              <a:lumOff val="0"/>
              <a:alphaOff val="0"/>
            </a:srgbClr>
          </a:solidFill>
          <a:prstDash val="solid"/>
        </a:ln>
        <a:effectLst/>
      </dgm:spPr>
      <dgm:t>
        <a:bodyPr/>
        <a:lstStyle/>
        <a:p>
          <a:r>
            <a:rPr lang="en-GB" sz="1000" dirty="0" smtClean="0">
              <a:solidFill>
                <a:srgbClr val="1E0064"/>
              </a:solidFill>
              <a:latin typeface="Arial"/>
              <a:ea typeface="+mn-ea"/>
              <a:cs typeface="+mn-cs"/>
            </a:rPr>
            <a:t>NSPCC</a:t>
          </a:r>
          <a:endParaRPr lang="en-GB" sz="1000" dirty="0">
            <a:solidFill>
              <a:srgbClr val="1E0064"/>
            </a:solidFill>
            <a:latin typeface="Arial"/>
            <a:ea typeface="+mn-ea"/>
            <a:cs typeface="+mn-cs"/>
          </a:endParaRPr>
        </a:p>
      </dgm:t>
    </dgm:pt>
    <dgm:pt modelId="{809B9C15-5ADF-4A18-B815-E8E4467434DF}" type="parTrans" cxnId="{B2E67348-12C4-4BB8-BE17-BA45138AE3F5}">
      <dgm:prSet/>
      <dgm:spPr/>
      <dgm:t>
        <a:bodyPr/>
        <a:lstStyle/>
        <a:p>
          <a:endParaRPr lang="en-GB"/>
        </a:p>
      </dgm:t>
    </dgm:pt>
    <dgm:pt modelId="{3FC88C5A-59FA-43EE-B02A-0C7893D3689E}" type="sibTrans" cxnId="{B2E67348-12C4-4BB8-BE17-BA45138AE3F5}">
      <dgm:prSet/>
      <dgm:spPr/>
      <dgm:t>
        <a:bodyPr/>
        <a:lstStyle/>
        <a:p>
          <a:endParaRPr lang="en-GB"/>
        </a:p>
      </dgm:t>
    </dgm:pt>
    <dgm:pt modelId="{042AE110-2134-4C11-9BDA-CD3F473820AC}">
      <dgm:prSet phldrT="[Text]" custT="1"/>
      <dgm:spPr>
        <a:xfrm>
          <a:off x="3516444" y="2078193"/>
          <a:ext cx="881887" cy="881887"/>
        </a:xfrm>
        <a:prstGeom prst="ellipse">
          <a:avLst/>
        </a:prstGeom>
        <a:solidFill>
          <a:srgbClr val="0070C0">
            <a:alpha val="50000"/>
          </a:srgbClr>
        </a:solidFill>
        <a:ln w="25400" cap="flat" cmpd="sng" algn="ctr">
          <a:solidFill>
            <a:srgbClr val="FFFFFF">
              <a:hueOff val="0"/>
              <a:satOff val="0"/>
              <a:lumOff val="0"/>
              <a:alphaOff val="0"/>
            </a:srgbClr>
          </a:solidFill>
          <a:prstDash val="solid"/>
        </a:ln>
        <a:effectLst/>
      </dgm:spPr>
      <dgm:t>
        <a:bodyPr/>
        <a:lstStyle/>
        <a:p>
          <a:r>
            <a:rPr lang="en-GB" sz="1000" dirty="0" smtClean="0">
              <a:solidFill>
                <a:srgbClr val="1E0064"/>
              </a:solidFill>
              <a:latin typeface="Arial"/>
              <a:ea typeface="+mn-ea"/>
              <a:cs typeface="+mn-cs"/>
            </a:rPr>
            <a:t>Children’s Society</a:t>
          </a:r>
          <a:endParaRPr lang="en-GB" sz="1000" dirty="0">
            <a:solidFill>
              <a:srgbClr val="1E0064"/>
            </a:solidFill>
            <a:latin typeface="Arial"/>
            <a:ea typeface="+mn-ea"/>
            <a:cs typeface="+mn-cs"/>
          </a:endParaRPr>
        </a:p>
      </dgm:t>
    </dgm:pt>
    <dgm:pt modelId="{2187D10C-AFED-4849-ACB7-58CCE55620E7}" type="parTrans" cxnId="{0752C5BB-1893-4B54-9418-016D3D875041}">
      <dgm:prSet/>
      <dgm:spPr/>
      <dgm:t>
        <a:bodyPr/>
        <a:lstStyle/>
        <a:p>
          <a:endParaRPr lang="en-GB"/>
        </a:p>
      </dgm:t>
    </dgm:pt>
    <dgm:pt modelId="{65AFF6AB-27AB-4A70-AC2B-3635A65C33A2}" type="sibTrans" cxnId="{0752C5BB-1893-4B54-9418-016D3D875041}">
      <dgm:prSet/>
      <dgm:spPr/>
      <dgm:t>
        <a:bodyPr/>
        <a:lstStyle/>
        <a:p>
          <a:endParaRPr lang="en-GB"/>
        </a:p>
      </dgm:t>
    </dgm:pt>
    <dgm:pt modelId="{14F6EC1E-DF8D-4509-88D8-EA6DCC2ACAED}">
      <dgm:prSet phldrT="[Text]" custT="1"/>
      <dgm:spPr>
        <a:xfrm>
          <a:off x="2841300" y="2297560"/>
          <a:ext cx="881887" cy="881887"/>
        </a:xfrm>
        <a:prstGeom prst="ellipse">
          <a:avLst/>
        </a:prstGeom>
        <a:solidFill>
          <a:srgbClr val="0070C0">
            <a:alpha val="50000"/>
          </a:srgbClr>
        </a:solidFill>
        <a:ln w="25400" cap="flat" cmpd="sng" algn="ctr">
          <a:solidFill>
            <a:srgbClr val="FFFFFF">
              <a:hueOff val="0"/>
              <a:satOff val="0"/>
              <a:lumOff val="0"/>
              <a:alphaOff val="0"/>
            </a:srgbClr>
          </a:solidFill>
          <a:prstDash val="solid"/>
        </a:ln>
        <a:effectLst/>
      </dgm:spPr>
      <dgm:t>
        <a:bodyPr/>
        <a:lstStyle/>
        <a:p>
          <a:r>
            <a:rPr lang="en-GB" sz="1000" dirty="0" smtClean="0">
              <a:solidFill>
                <a:srgbClr val="1E0064"/>
              </a:solidFill>
              <a:latin typeface="Arial"/>
              <a:ea typeface="+mn-ea"/>
              <a:cs typeface="+mn-cs"/>
            </a:rPr>
            <a:t>Rainbow Trust</a:t>
          </a:r>
          <a:endParaRPr lang="en-GB" sz="1000" dirty="0">
            <a:solidFill>
              <a:srgbClr val="1E0064"/>
            </a:solidFill>
            <a:latin typeface="Arial"/>
            <a:ea typeface="+mn-ea"/>
            <a:cs typeface="+mn-cs"/>
          </a:endParaRPr>
        </a:p>
      </dgm:t>
    </dgm:pt>
    <dgm:pt modelId="{3EC2FAD8-0730-4D6D-A709-58FEB919E84A}" type="parTrans" cxnId="{27A4C363-4B48-434C-A19A-57438878BF38}">
      <dgm:prSet/>
      <dgm:spPr/>
      <dgm:t>
        <a:bodyPr/>
        <a:lstStyle/>
        <a:p>
          <a:endParaRPr lang="en-GB"/>
        </a:p>
      </dgm:t>
    </dgm:pt>
    <dgm:pt modelId="{55252A4D-03A7-43D0-8B9A-8ED5309AF6C1}" type="sibTrans" cxnId="{27A4C363-4B48-434C-A19A-57438878BF38}">
      <dgm:prSet/>
      <dgm:spPr/>
      <dgm:t>
        <a:bodyPr/>
        <a:lstStyle/>
        <a:p>
          <a:endParaRPr lang="en-GB"/>
        </a:p>
      </dgm:t>
    </dgm:pt>
    <dgm:pt modelId="{8954632E-7EDD-4D65-A46D-1B95C34A9045}">
      <dgm:prSet phldrT="[Text]" custT="1"/>
      <dgm:spPr>
        <a:xfrm>
          <a:off x="2166157" y="2078193"/>
          <a:ext cx="881887" cy="881887"/>
        </a:xfrm>
        <a:prstGeom prst="ellipse">
          <a:avLst/>
        </a:prstGeom>
        <a:solidFill>
          <a:srgbClr val="0070C0">
            <a:alpha val="50000"/>
          </a:srgbClr>
        </a:solidFill>
        <a:ln w="25400" cap="flat" cmpd="sng" algn="ctr">
          <a:solidFill>
            <a:srgbClr val="FFFFFF">
              <a:hueOff val="0"/>
              <a:satOff val="0"/>
              <a:lumOff val="0"/>
              <a:alphaOff val="0"/>
            </a:srgbClr>
          </a:solidFill>
          <a:prstDash val="solid"/>
        </a:ln>
        <a:effectLst/>
      </dgm:spPr>
      <dgm:t>
        <a:bodyPr/>
        <a:lstStyle/>
        <a:p>
          <a:r>
            <a:rPr lang="en-GB" sz="1000" dirty="0" err="1" smtClean="0">
              <a:solidFill>
                <a:srgbClr val="1E0064"/>
              </a:solidFill>
              <a:latin typeface="Arial"/>
              <a:ea typeface="+mn-ea"/>
              <a:cs typeface="+mn-cs"/>
            </a:rPr>
            <a:t>Unicef</a:t>
          </a:r>
          <a:endParaRPr lang="en-GB" sz="1000" dirty="0">
            <a:solidFill>
              <a:srgbClr val="1E0064"/>
            </a:solidFill>
            <a:latin typeface="Arial"/>
            <a:ea typeface="+mn-ea"/>
            <a:cs typeface="+mn-cs"/>
          </a:endParaRPr>
        </a:p>
      </dgm:t>
    </dgm:pt>
    <dgm:pt modelId="{2A3693D9-B54C-444B-AF69-5C3D8BA8E8D9}" type="parTrans" cxnId="{A4A11239-20CE-4071-BBEB-AB7ECBF44F87}">
      <dgm:prSet/>
      <dgm:spPr/>
      <dgm:t>
        <a:bodyPr/>
        <a:lstStyle/>
        <a:p>
          <a:endParaRPr lang="en-GB"/>
        </a:p>
      </dgm:t>
    </dgm:pt>
    <dgm:pt modelId="{762F1272-42CE-4D26-8149-B172A97FE44B}" type="sibTrans" cxnId="{A4A11239-20CE-4071-BBEB-AB7ECBF44F87}">
      <dgm:prSet/>
      <dgm:spPr/>
      <dgm:t>
        <a:bodyPr/>
        <a:lstStyle/>
        <a:p>
          <a:endParaRPr lang="en-GB"/>
        </a:p>
      </dgm:t>
    </dgm:pt>
    <dgm:pt modelId="{F6A5CEE5-0883-4B0F-B5EF-111581AEE59D}">
      <dgm:prSet phldrT="[Text]" custT="1"/>
      <dgm:spPr>
        <a:xfrm>
          <a:off x="1748895" y="1503881"/>
          <a:ext cx="881887" cy="881887"/>
        </a:xfrm>
        <a:prstGeom prst="ellipse">
          <a:avLst/>
        </a:prstGeom>
        <a:solidFill>
          <a:srgbClr val="0070C0">
            <a:alpha val="50000"/>
          </a:srgbClr>
        </a:solidFill>
        <a:ln w="25400" cap="flat" cmpd="sng" algn="ctr">
          <a:solidFill>
            <a:srgbClr val="FFFFFF">
              <a:hueOff val="0"/>
              <a:satOff val="0"/>
              <a:lumOff val="0"/>
              <a:alphaOff val="0"/>
            </a:srgbClr>
          </a:solidFill>
          <a:prstDash val="solid"/>
        </a:ln>
        <a:effectLst/>
      </dgm:spPr>
      <dgm:t>
        <a:bodyPr/>
        <a:lstStyle/>
        <a:p>
          <a:r>
            <a:rPr lang="en-GB" sz="1000" dirty="0" smtClean="0">
              <a:solidFill>
                <a:srgbClr val="1E0064"/>
              </a:solidFill>
              <a:latin typeface="Arial"/>
              <a:ea typeface="+mn-ea"/>
              <a:cs typeface="+mn-cs"/>
            </a:rPr>
            <a:t>Kids</a:t>
          </a:r>
          <a:endParaRPr lang="en-GB" sz="1000" dirty="0">
            <a:solidFill>
              <a:srgbClr val="1E0064"/>
            </a:solidFill>
            <a:latin typeface="Arial"/>
            <a:ea typeface="+mn-ea"/>
            <a:cs typeface="+mn-cs"/>
          </a:endParaRPr>
        </a:p>
      </dgm:t>
    </dgm:pt>
    <dgm:pt modelId="{78731BEA-3520-4380-9490-DD3A826AA199}" type="parTrans" cxnId="{B071E7F4-3171-4A53-ABDA-120B86FE1305}">
      <dgm:prSet/>
      <dgm:spPr/>
      <dgm:t>
        <a:bodyPr/>
        <a:lstStyle/>
        <a:p>
          <a:endParaRPr lang="en-GB"/>
        </a:p>
      </dgm:t>
    </dgm:pt>
    <dgm:pt modelId="{F4647013-6606-48BF-95C1-CE391A90F0D9}" type="sibTrans" cxnId="{B071E7F4-3171-4A53-ABDA-120B86FE1305}">
      <dgm:prSet/>
      <dgm:spPr/>
      <dgm:t>
        <a:bodyPr/>
        <a:lstStyle/>
        <a:p>
          <a:endParaRPr lang="en-GB"/>
        </a:p>
      </dgm:t>
    </dgm:pt>
    <dgm:pt modelId="{B2976E37-D6E0-46F3-8F79-AC83FD10840E}">
      <dgm:prSet phldrT="[Text]" custT="1"/>
      <dgm:spPr>
        <a:xfrm>
          <a:off x="2166157" y="219682"/>
          <a:ext cx="881887" cy="881887"/>
        </a:xfrm>
        <a:prstGeom prst="ellipse">
          <a:avLst/>
        </a:prstGeom>
        <a:solidFill>
          <a:srgbClr val="0070C0">
            <a:alpha val="50000"/>
          </a:srgbClr>
        </a:solidFill>
        <a:ln w="25400" cap="flat" cmpd="sng" algn="ctr">
          <a:solidFill>
            <a:srgbClr val="FFFFFF">
              <a:hueOff val="0"/>
              <a:satOff val="0"/>
              <a:lumOff val="0"/>
              <a:alphaOff val="0"/>
            </a:srgbClr>
          </a:solidFill>
          <a:prstDash val="solid"/>
        </a:ln>
        <a:effectLst/>
      </dgm:spPr>
      <dgm:t>
        <a:bodyPr/>
        <a:lstStyle/>
        <a:p>
          <a:r>
            <a:rPr lang="en-GB" sz="1000" dirty="0" err="1" smtClean="0">
              <a:solidFill>
                <a:srgbClr val="1E0064"/>
              </a:solidFill>
              <a:latin typeface="Arial"/>
              <a:ea typeface="+mn-ea"/>
              <a:cs typeface="+mn-cs"/>
            </a:rPr>
            <a:t>Barnardos</a:t>
          </a:r>
          <a:endParaRPr lang="en-GB" sz="1000" dirty="0">
            <a:solidFill>
              <a:srgbClr val="1E0064"/>
            </a:solidFill>
            <a:latin typeface="Arial"/>
            <a:ea typeface="+mn-ea"/>
            <a:cs typeface="+mn-cs"/>
          </a:endParaRPr>
        </a:p>
      </dgm:t>
    </dgm:pt>
    <dgm:pt modelId="{64A2659C-ADFC-4105-A2FC-47BF2BC4C87F}" type="parTrans" cxnId="{5B324BC5-AB75-46D0-8BE6-266F18B9623C}">
      <dgm:prSet/>
      <dgm:spPr/>
      <dgm:t>
        <a:bodyPr/>
        <a:lstStyle/>
        <a:p>
          <a:endParaRPr lang="en-GB"/>
        </a:p>
      </dgm:t>
    </dgm:pt>
    <dgm:pt modelId="{D480CCA6-CDAA-4FC7-A0E1-534CF0C3C134}" type="sibTrans" cxnId="{5B324BC5-AB75-46D0-8BE6-266F18B9623C}">
      <dgm:prSet/>
      <dgm:spPr/>
      <dgm:t>
        <a:bodyPr/>
        <a:lstStyle/>
        <a:p>
          <a:endParaRPr lang="en-GB"/>
        </a:p>
      </dgm:t>
    </dgm:pt>
    <dgm:pt modelId="{F8CEBA7C-9BC1-42D3-81E4-6DA3108830AF}">
      <dgm:prSet phldrT="[Text]" custT="1"/>
      <dgm:spPr>
        <a:xfrm>
          <a:off x="3933706" y="1503881"/>
          <a:ext cx="881887" cy="881887"/>
        </a:xfrm>
        <a:prstGeom prst="ellipse">
          <a:avLst/>
        </a:prstGeom>
        <a:solidFill>
          <a:srgbClr val="0070C0">
            <a:alpha val="50000"/>
          </a:srgbClr>
        </a:solidFill>
        <a:ln w="25400" cap="flat" cmpd="sng" algn="ctr">
          <a:solidFill>
            <a:srgbClr val="FFFFFF">
              <a:hueOff val="0"/>
              <a:satOff val="0"/>
              <a:lumOff val="0"/>
              <a:alphaOff val="0"/>
            </a:srgbClr>
          </a:solidFill>
          <a:prstDash val="solid"/>
        </a:ln>
        <a:effectLst/>
      </dgm:spPr>
      <dgm:t>
        <a:bodyPr/>
        <a:lstStyle/>
        <a:p>
          <a:r>
            <a:rPr lang="en-GB" sz="1000" dirty="0" smtClean="0">
              <a:solidFill>
                <a:srgbClr val="1E0064"/>
              </a:solidFill>
              <a:latin typeface="Arial"/>
              <a:ea typeface="+mn-ea"/>
              <a:cs typeface="+mn-cs"/>
            </a:rPr>
            <a:t>Islamic Relief</a:t>
          </a:r>
          <a:endParaRPr lang="en-GB" sz="1000" dirty="0">
            <a:solidFill>
              <a:srgbClr val="1E0064"/>
            </a:solidFill>
            <a:latin typeface="Arial"/>
            <a:ea typeface="+mn-ea"/>
            <a:cs typeface="+mn-cs"/>
          </a:endParaRPr>
        </a:p>
      </dgm:t>
    </dgm:pt>
    <dgm:pt modelId="{38656FB0-0260-4403-A027-3207156C2586}" type="parTrans" cxnId="{13744AE6-B668-493A-AE1C-631D8C79B1F2}">
      <dgm:prSet/>
      <dgm:spPr/>
      <dgm:t>
        <a:bodyPr/>
        <a:lstStyle/>
        <a:p>
          <a:endParaRPr lang="en-GB"/>
        </a:p>
      </dgm:t>
    </dgm:pt>
    <dgm:pt modelId="{12159F29-812F-4448-B76D-680E958133C8}" type="sibTrans" cxnId="{13744AE6-B668-493A-AE1C-631D8C79B1F2}">
      <dgm:prSet/>
      <dgm:spPr/>
      <dgm:t>
        <a:bodyPr/>
        <a:lstStyle/>
        <a:p>
          <a:endParaRPr lang="en-GB"/>
        </a:p>
      </dgm:t>
    </dgm:pt>
    <dgm:pt modelId="{4E26ED40-7891-40CD-AFC6-315674CD092B}">
      <dgm:prSet phldrT="[Text]" custT="1"/>
      <dgm:spPr>
        <a:xfrm>
          <a:off x="1748895" y="793993"/>
          <a:ext cx="881887" cy="881887"/>
        </a:xfrm>
        <a:prstGeom prst="ellipse">
          <a:avLst/>
        </a:prstGeom>
        <a:solidFill>
          <a:srgbClr val="0070C0">
            <a:alpha val="50000"/>
          </a:srgbClr>
        </a:solidFill>
        <a:ln w="25400" cap="flat" cmpd="sng" algn="ctr">
          <a:solidFill>
            <a:srgbClr val="FFFFFF">
              <a:hueOff val="0"/>
              <a:satOff val="0"/>
              <a:lumOff val="0"/>
              <a:alphaOff val="0"/>
            </a:srgbClr>
          </a:solidFill>
          <a:prstDash val="solid"/>
        </a:ln>
        <a:effectLst/>
      </dgm:spPr>
      <dgm:t>
        <a:bodyPr/>
        <a:lstStyle/>
        <a:p>
          <a:r>
            <a:rPr lang="en-GB" sz="1000" dirty="0" err="1" smtClean="0">
              <a:solidFill>
                <a:srgbClr val="1E0064"/>
              </a:solidFill>
              <a:latin typeface="Arial"/>
              <a:ea typeface="+mn-ea"/>
              <a:cs typeface="+mn-cs"/>
            </a:rPr>
            <a:t>Etc.etc</a:t>
          </a:r>
          <a:r>
            <a:rPr lang="en-GB" sz="1000" dirty="0" smtClean="0">
              <a:solidFill>
                <a:srgbClr val="1E0064"/>
              </a:solidFill>
              <a:latin typeface="Arial"/>
              <a:ea typeface="+mn-ea"/>
              <a:cs typeface="+mn-cs"/>
            </a:rPr>
            <a:t>.</a:t>
          </a:r>
          <a:endParaRPr lang="en-GB" sz="1000" dirty="0">
            <a:solidFill>
              <a:srgbClr val="1E0064"/>
            </a:solidFill>
            <a:latin typeface="Arial"/>
            <a:ea typeface="+mn-ea"/>
            <a:cs typeface="+mn-cs"/>
          </a:endParaRPr>
        </a:p>
      </dgm:t>
    </dgm:pt>
    <dgm:pt modelId="{72BCBFB7-4AB2-433A-AF2A-54520339609C}" type="parTrans" cxnId="{725463B7-65E7-4901-9764-941BD7FA7E6C}">
      <dgm:prSet/>
      <dgm:spPr/>
      <dgm:t>
        <a:bodyPr/>
        <a:lstStyle/>
        <a:p>
          <a:endParaRPr lang="en-GB"/>
        </a:p>
      </dgm:t>
    </dgm:pt>
    <dgm:pt modelId="{48DF21D1-5CB9-408D-B2C1-725D2E70259A}" type="sibTrans" cxnId="{725463B7-65E7-4901-9764-941BD7FA7E6C}">
      <dgm:prSet/>
      <dgm:spPr/>
      <dgm:t>
        <a:bodyPr/>
        <a:lstStyle/>
        <a:p>
          <a:endParaRPr lang="en-GB"/>
        </a:p>
      </dgm:t>
    </dgm:pt>
    <dgm:pt modelId="{33FC8C03-DE34-44B9-A14F-1D8FBA58B3B7}" type="pres">
      <dgm:prSet presAssocID="{D30126FC-5524-4797-A549-7032E54FBD05}" presName="composite" presStyleCnt="0">
        <dgm:presLayoutVars>
          <dgm:chMax val="1"/>
          <dgm:dir/>
          <dgm:resizeHandles val="exact"/>
        </dgm:presLayoutVars>
      </dgm:prSet>
      <dgm:spPr/>
      <dgm:t>
        <a:bodyPr/>
        <a:lstStyle/>
        <a:p>
          <a:endParaRPr lang="en-GB"/>
        </a:p>
      </dgm:t>
    </dgm:pt>
    <dgm:pt modelId="{6E4634C0-252A-4ACF-A6B1-ED54957696CA}" type="pres">
      <dgm:prSet presAssocID="{D30126FC-5524-4797-A549-7032E54FBD05}" presName="radial" presStyleCnt="0">
        <dgm:presLayoutVars>
          <dgm:animLvl val="ctr"/>
        </dgm:presLayoutVars>
      </dgm:prSet>
      <dgm:spPr/>
    </dgm:pt>
    <dgm:pt modelId="{2F487561-2431-4DDE-860F-2E70FB74D89E}" type="pres">
      <dgm:prSet presAssocID="{EECAE0A5-75EC-4A6A-91EA-7BE5DA01F5B5}" presName="centerShape" presStyleLbl="vennNode1" presStyleIdx="0" presStyleCnt="11"/>
      <dgm:spPr/>
      <dgm:t>
        <a:bodyPr/>
        <a:lstStyle/>
        <a:p>
          <a:endParaRPr lang="en-GB"/>
        </a:p>
      </dgm:t>
    </dgm:pt>
    <dgm:pt modelId="{7C3E320B-81A6-4F53-854B-974B5B07D2B9}" type="pres">
      <dgm:prSet presAssocID="{9E2521EE-8655-440F-9727-CF61AF60B918}" presName="node" presStyleLbl="vennNode1" presStyleIdx="1" presStyleCnt="11" custRadScaleRad="97439" custRadScaleInc="-1432">
        <dgm:presLayoutVars>
          <dgm:bulletEnabled val="1"/>
        </dgm:presLayoutVars>
      </dgm:prSet>
      <dgm:spPr/>
      <dgm:t>
        <a:bodyPr/>
        <a:lstStyle/>
        <a:p>
          <a:endParaRPr lang="en-GB"/>
        </a:p>
      </dgm:t>
    </dgm:pt>
    <dgm:pt modelId="{04BEA99E-2641-4B0B-B807-36E61496871C}" type="pres">
      <dgm:prSet presAssocID="{DE1A8501-A46F-4BC4-A806-B6941B05D8E7}" presName="node" presStyleLbl="vennNode1" presStyleIdx="2" presStyleCnt="11">
        <dgm:presLayoutVars>
          <dgm:bulletEnabled val="1"/>
        </dgm:presLayoutVars>
      </dgm:prSet>
      <dgm:spPr/>
      <dgm:t>
        <a:bodyPr/>
        <a:lstStyle/>
        <a:p>
          <a:endParaRPr lang="en-GB"/>
        </a:p>
      </dgm:t>
    </dgm:pt>
    <dgm:pt modelId="{391BA043-E5D1-478B-84CC-04F1612F683D}" type="pres">
      <dgm:prSet presAssocID="{63B80535-5930-4F40-B007-BDD1D3171CA0}" presName="node" presStyleLbl="vennNode1" presStyleIdx="3" presStyleCnt="11">
        <dgm:presLayoutVars>
          <dgm:bulletEnabled val="1"/>
        </dgm:presLayoutVars>
      </dgm:prSet>
      <dgm:spPr/>
      <dgm:t>
        <a:bodyPr/>
        <a:lstStyle/>
        <a:p>
          <a:endParaRPr lang="en-GB"/>
        </a:p>
      </dgm:t>
    </dgm:pt>
    <dgm:pt modelId="{1D5AB698-358A-4A5B-9EF1-C4B975DD8968}" type="pres">
      <dgm:prSet presAssocID="{F8CEBA7C-9BC1-42D3-81E4-6DA3108830AF}" presName="node" presStyleLbl="vennNode1" presStyleIdx="4" presStyleCnt="11">
        <dgm:presLayoutVars>
          <dgm:bulletEnabled val="1"/>
        </dgm:presLayoutVars>
      </dgm:prSet>
      <dgm:spPr/>
      <dgm:t>
        <a:bodyPr/>
        <a:lstStyle/>
        <a:p>
          <a:endParaRPr lang="en-GB"/>
        </a:p>
      </dgm:t>
    </dgm:pt>
    <dgm:pt modelId="{18EB26A2-84D9-4C11-87B3-2F75F63F7A27}" type="pres">
      <dgm:prSet presAssocID="{042AE110-2134-4C11-9BDA-CD3F473820AC}" presName="node" presStyleLbl="vennNode1" presStyleIdx="5" presStyleCnt="11">
        <dgm:presLayoutVars>
          <dgm:bulletEnabled val="1"/>
        </dgm:presLayoutVars>
      </dgm:prSet>
      <dgm:spPr/>
      <dgm:t>
        <a:bodyPr/>
        <a:lstStyle/>
        <a:p>
          <a:endParaRPr lang="en-GB"/>
        </a:p>
      </dgm:t>
    </dgm:pt>
    <dgm:pt modelId="{452AE514-18F1-425A-A51C-B46269374198}" type="pres">
      <dgm:prSet presAssocID="{14F6EC1E-DF8D-4509-88D8-EA6DCC2ACAED}" presName="node" presStyleLbl="vennNode1" presStyleIdx="6" presStyleCnt="11">
        <dgm:presLayoutVars>
          <dgm:bulletEnabled val="1"/>
        </dgm:presLayoutVars>
      </dgm:prSet>
      <dgm:spPr/>
      <dgm:t>
        <a:bodyPr/>
        <a:lstStyle/>
        <a:p>
          <a:endParaRPr lang="en-GB"/>
        </a:p>
      </dgm:t>
    </dgm:pt>
    <dgm:pt modelId="{766D72FE-26B5-4E7C-B371-AB413095FF1B}" type="pres">
      <dgm:prSet presAssocID="{8954632E-7EDD-4D65-A46D-1B95C34A9045}" presName="node" presStyleLbl="vennNode1" presStyleIdx="7" presStyleCnt="11">
        <dgm:presLayoutVars>
          <dgm:bulletEnabled val="1"/>
        </dgm:presLayoutVars>
      </dgm:prSet>
      <dgm:spPr/>
      <dgm:t>
        <a:bodyPr/>
        <a:lstStyle/>
        <a:p>
          <a:endParaRPr lang="en-GB"/>
        </a:p>
      </dgm:t>
    </dgm:pt>
    <dgm:pt modelId="{74277898-0219-4B83-8C56-A5BEEACED7BC}" type="pres">
      <dgm:prSet presAssocID="{F6A5CEE5-0883-4B0F-B5EF-111581AEE59D}" presName="node" presStyleLbl="vennNode1" presStyleIdx="8" presStyleCnt="11">
        <dgm:presLayoutVars>
          <dgm:bulletEnabled val="1"/>
        </dgm:presLayoutVars>
      </dgm:prSet>
      <dgm:spPr/>
      <dgm:t>
        <a:bodyPr/>
        <a:lstStyle/>
        <a:p>
          <a:endParaRPr lang="en-GB"/>
        </a:p>
      </dgm:t>
    </dgm:pt>
    <dgm:pt modelId="{EAE273A6-9B9D-4AAD-A2AF-CF8742778863}" type="pres">
      <dgm:prSet presAssocID="{4E26ED40-7891-40CD-AFC6-315674CD092B}" presName="node" presStyleLbl="vennNode1" presStyleIdx="9" presStyleCnt="11">
        <dgm:presLayoutVars>
          <dgm:bulletEnabled val="1"/>
        </dgm:presLayoutVars>
      </dgm:prSet>
      <dgm:spPr/>
      <dgm:t>
        <a:bodyPr/>
        <a:lstStyle/>
        <a:p>
          <a:endParaRPr lang="en-GB"/>
        </a:p>
      </dgm:t>
    </dgm:pt>
    <dgm:pt modelId="{4975071F-1C51-4D87-92A4-541A847CE963}" type="pres">
      <dgm:prSet presAssocID="{B2976E37-D6E0-46F3-8F79-AC83FD10840E}" presName="node" presStyleLbl="vennNode1" presStyleIdx="10" presStyleCnt="11">
        <dgm:presLayoutVars>
          <dgm:bulletEnabled val="1"/>
        </dgm:presLayoutVars>
      </dgm:prSet>
      <dgm:spPr/>
      <dgm:t>
        <a:bodyPr/>
        <a:lstStyle/>
        <a:p>
          <a:endParaRPr lang="en-GB"/>
        </a:p>
      </dgm:t>
    </dgm:pt>
  </dgm:ptLst>
  <dgm:cxnLst>
    <dgm:cxn modelId="{2E5D18B0-DD58-4A81-A108-93883B720E08}" srcId="{EECAE0A5-75EC-4A6A-91EA-7BE5DA01F5B5}" destId="{63B80535-5930-4F40-B007-BDD1D3171CA0}" srcOrd="2" destOrd="0" parTransId="{4E1A7AF0-6AF1-4751-BB59-330EAF1DD1F9}" sibTransId="{38CDAB2E-1C90-4EBC-BA46-1A2B76C3CA05}"/>
    <dgm:cxn modelId="{579EBA60-0D6F-4C83-B6A8-D9911E4CABD1}" type="presOf" srcId="{9E2521EE-8655-440F-9727-CF61AF60B918}" destId="{7C3E320B-81A6-4F53-854B-974B5B07D2B9}" srcOrd="0" destOrd="0" presId="urn:microsoft.com/office/officeart/2005/8/layout/radial3"/>
    <dgm:cxn modelId="{C37305D6-61FB-4EEA-A346-B4B5F0DA54AD}" type="presOf" srcId="{DE1A8501-A46F-4BC4-A806-B6941B05D8E7}" destId="{04BEA99E-2641-4B0B-B807-36E61496871C}" srcOrd="0" destOrd="0" presId="urn:microsoft.com/office/officeart/2005/8/layout/radial3"/>
    <dgm:cxn modelId="{13744AE6-B668-493A-AE1C-631D8C79B1F2}" srcId="{EECAE0A5-75EC-4A6A-91EA-7BE5DA01F5B5}" destId="{F8CEBA7C-9BC1-42D3-81E4-6DA3108830AF}" srcOrd="3" destOrd="0" parTransId="{38656FB0-0260-4403-A027-3207156C2586}" sibTransId="{12159F29-812F-4448-B76D-680E958133C8}"/>
    <dgm:cxn modelId="{27A4C363-4B48-434C-A19A-57438878BF38}" srcId="{EECAE0A5-75EC-4A6A-91EA-7BE5DA01F5B5}" destId="{14F6EC1E-DF8D-4509-88D8-EA6DCC2ACAED}" srcOrd="5" destOrd="0" parTransId="{3EC2FAD8-0730-4D6D-A709-58FEB919E84A}" sibTransId="{55252A4D-03A7-43D0-8B9A-8ED5309AF6C1}"/>
    <dgm:cxn modelId="{725463B7-65E7-4901-9764-941BD7FA7E6C}" srcId="{EECAE0A5-75EC-4A6A-91EA-7BE5DA01F5B5}" destId="{4E26ED40-7891-40CD-AFC6-315674CD092B}" srcOrd="8" destOrd="0" parTransId="{72BCBFB7-4AB2-433A-AF2A-54520339609C}" sibTransId="{48DF21D1-5CB9-408D-B2C1-725D2E70259A}"/>
    <dgm:cxn modelId="{B70478C6-8C3C-4EB4-AC2C-DBE37E9C5D93}" type="presOf" srcId="{F6A5CEE5-0883-4B0F-B5EF-111581AEE59D}" destId="{74277898-0219-4B83-8C56-A5BEEACED7BC}" srcOrd="0" destOrd="0" presId="urn:microsoft.com/office/officeart/2005/8/layout/radial3"/>
    <dgm:cxn modelId="{C41A2B40-3870-4D62-A86B-49B43F470D4E}" type="presOf" srcId="{042AE110-2134-4C11-9BDA-CD3F473820AC}" destId="{18EB26A2-84D9-4C11-87B3-2F75F63F7A27}" srcOrd="0" destOrd="0" presId="urn:microsoft.com/office/officeart/2005/8/layout/radial3"/>
    <dgm:cxn modelId="{8E1095E5-F07C-42DF-B6FD-B747F6DB1AB1}" type="presOf" srcId="{8954632E-7EDD-4D65-A46D-1B95C34A9045}" destId="{766D72FE-26B5-4E7C-B371-AB413095FF1B}" srcOrd="0" destOrd="0" presId="urn:microsoft.com/office/officeart/2005/8/layout/radial3"/>
    <dgm:cxn modelId="{0752C5BB-1893-4B54-9418-016D3D875041}" srcId="{EECAE0A5-75EC-4A6A-91EA-7BE5DA01F5B5}" destId="{042AE110-2134-4C11-9BDA-CD3F473820AC}" srcOrd="4" destOrd="0" parTransId="{2187D10C-AFED-4849-ACB7-58CCE55620E7}" sibTransId="{65AFF6AB-27AB-4A70-AC2B-3635A65C33A2}"/>
    <dgm:cxn modelId="{9C7E6210-F52A-4810-B950-416D3F3D25A5}" type="presOf" srcId="{B2976E37-D6E0-46F3-8F79-AC83FD10840E}" destId="{4975071F-1C51-4D87-92A4-541A847CE963}" srcOrd="0" destOrd="0" presId="urn:microsoft.com/office/officeart/2005/8/layout/radial3"/>
    <dgm:cxn modelId="{499D100B-688E-4317-9C3F-1531BC44A339}" srcId="{EECAE0A5-75EC-4A6A-91EA-7BE5DA01F5B5}" destId="{DE1A8501-A46F-4BC4-A806-B6941B05D8E7}" srcOrd="1" destOrd="0" parTransId="{9C124D8D-FBE2-46D7-8413-AECC53F1959B}" sibTransId="{03EDB3C7-9518-4F0A-822D-CD6B961252E9}"/>
    <dgm:cxn modelId="{B2E67348-12C4-4BB8-BE17-BA45138AE3F5}" srcId="{EECAE0A5-75EC-4A6A-91EA-7BE5DA01F5B5}" destId="{9E2521EE-8655-440F-9727-CF61AF60B918}" srcOrd="0" destOrd="0" parTransId="{809B9C15-5ADF-4A18-B815-E8E4467434DF}" sibTransId="{3FC88C5A-59FA-43EE-B02A-0C7893D3689E}"/>
    <dgm:cxn modelId="{7BFA397C-FABE-4CAA-A009-B6D02356EB07}" type="presOf" srcId="{14F6EC1E-DF8D-4509-88D8-EA6DCC2ACAED}" destId="{452AE514-18F1-425A-A51C-B46269374198}" srcOrd="0" destOrd="0" presId="urn:microsoft.com/office/officeart/2005/8/layout/radial3"/>
    <dgm:cxn modelId="{B071E7F4-3171-4A53-ABDA-120B86FE1305}" srcId="{EECAE0A5-75EC-4A6A-91EA-7BE5DA01F5B5}" destId="{F6A5CEE5-0883-4B0F-B5EF-111581AEE59D}" srcOrd="7" destOrd="0" parTransId="{78731BEA-3520-4380-9490-DD3A826AA199}" sibTransId="{F4647013-6606-48BF-95C1-CE391A90F0D9}"/>
    <dgm:cxn modelId="{7FA36071-53F0-47F3-9E83-D64962066BBE}" type="presOf" srcId="{4E26ED40-7891-40CD-AFC6-315674CD092B}" destId="{EAE273A6-9B9D-4AAD-A2AF-CF8742778863}" srcOrd="0" destOrd="0" presId="urn:microsoft.com/office/officeart/2005/8/layout/radial3"/>
    <dgm:cxn modelId="{7FEFCFCB-27AC-4D81-9DEF-26ECADEA4F33}" srcId="{D30126FC-5524-4797-A549-7032E54FBD05}" destId="{EECAE0A5-75EC-4A6A-91EA-7BE5DA01F5B5}" srcOrd="0" destOrd="0" parTransId="{6AB6DE82-20EB-4444-BF16-824CB597A7DF}" sibTransId="{560E77C8-2CDB-42D3-8EEC-5ABBBCC83E3B}"/>
    <dgm:cxn modelId="{111E48BE-9D78-4787-98EC-AC35C8567594}" type="presOf" srcId="{EECAE0A5-75EC-4A6A-91EA-7BE5DA01F5B5}" destId="{2F487561-2431-4DDE-860F-2E70FB74D89E}" srcOrd="0" destOrd="0" presId="urn:microsoft.com/office/officeart/2005/8/layout/radial3"/>
    <dgm:cxn modelId="{5B324BC5-AB75-46D0-8BE6-266F18B9623C}" srcId="{EECAE0A5-75EC-4A6A-91EA-7BE5DA01F5B5}" destId="{B2976E37-D6E0-46F3-8F79-AC83FD10840E}" srcOrd="9" destOrd="0" parTransId="{64A2659C-ADFC-4105-A2FC-47BF2BC4C87F}" sibTransId="{D480CCA6-CDAA-4FC7-A0E1-534CF0C3C134}"/>
    <dgm:cxn modelId="{D1BA1B76-9FC4-446A-ACCE-565BEAFF8079}" type="presOf" srcId="{63B80535-5930-4F40-B007-BDD1D3171CA0}" destId="{391BA043-E5D1-478B-84CC-04F1612F683D}" srcOrd="0" destOrd="0" presId="urn:microsoft.com/office/officeart/2005/8/layout/radial3"/>
    <dgm:cxn modelId="{E63D55AB-E7D2-4A53-BB2E-DEA876CDEBC2}" type="presOf" srcId="{D30126FC-5524-4797-A549-7032E54FBD05}" destId="{33FC8C03-DE34-44B9-A14F-1D8FBA58B3B7}" srcOrd="0" destOrd="0" presId="urn:microsoft.com/office/officeart/2005/8/layout/radial3"/>
    <dgm:cxn modelId="{C37AAD7C-A41A-456E-9E40-86AAACEDF0D4}" type="presOf" srcId="{F8CEBA7C-9BC1-42D3-81E4-6DA3108830AF}" destId="{1D5AB698-358A-4A5B-9EF1-C4B975DD8968}" srcOrd="0" destOrd="0" presId="urn:microsoft.com/office/officeart/2005/8/layout/radial3"/>
    <dgm:cxn modelId="{A4A11239-20CE-4071-BBEB-AB7ECBF44F87}" srcId="{EECAE0A5-75EC-4A6A-91EA-7BE5DA01F5B5}" destId="{8954632E-7EDD-4D65-A46D-1B95C34A9045}" srcOrd="6" destOrd="0" parTransId="{2A3693D9-B54C-444B-AF69-5C3D8BA8E8D9}" sibTransId="{762F1272-42CE-4D26-8149-B172A97FE44B}"/>
    <dgm:cxn modelId="{44926D2B-529F-4F11-9A02-2A187640B46D}" type="presParOf" srcId="{33FC8C03-DE34-44B9-A14F-1D8FBA58B3B7}" destId="{6E4634C0-252A-4ACF-A6B1-ED54957696CA}" srcOrd="0" destOrd="0" presId="urn:microsoft.com/office/officeart/2005/8/layout/radial3"/>
    <dgm:cxn modelId="{2C004047-99FA-4E6C-9372-9A1AB7CCC420}" type="presParOf" srcId="{6E4634C0-252A-4ACF-A6B1-ED54957696CA}" destId="{2F487561-2431-4DDE-860F-2E70FB74D89E}" srcOrd="0" destOrd="0" presId="urn:microsoft.com/office/officeart/2005/8/layout/radial3"/>
    <dgm:cxn modelId="{E8355910-B689-4B8B-A0E0-3ACD33E95523}" type="presParOf" srcId="{6E4634C0-252A-4ACF-A6B1-ED54957696CA}" destId="{7C3E320B-81A6-4F53-854B-974B5B07D2B9}" srcOrd="1" destOrd="0" presId="urn:microsoft.com/office/officeart/2005/8/layout/radial3"/>
    <dgm:cxn modelId="{F7C2C845-7D24-4D91-A403-E392409F03CF}" type="presParOf" srcId="{6E4634C0-252A-4ACF-A6B1-ED54957696CA}" destId="{04BEA99E-2641-4B0B-B807-36E61496871C}" srcOrd="2" destOrd="0" presId="urn:microsoft.com/office/officeart/2005/8/layout/radial3"/>
    <dgm:cxn modelId="{B68BB98E-EE73-4550-AF39-E4A8CC3D4CD9}" type="presParOf" srcId="{6E4634C0-252A-4ACF-A6B1-ED54957696CA}" destId="{391BA043-E5D1-478B-84CC-04F1612F683D}" srcOrd="3" destOrd="0" presId="urn:microsoft.com/office/officeart/2005/8/layout/radial3"/>
    <dgm:cxn modelId="{A1F0F948-0F24-4173-80E9-7A021ABCD777}" type="presParOf" srcId="{6E4634C0-252A-4ACF-A6B1-ED54957696CA}" destId="{1D5AB698-358A-4A5B-9EF1-C4B975DD8968}" srcOrd="4" destOrd="0" presId="urn:microsoft.com/office/officeart/2005/8/layout/radial3"/>
    <dgm:cxn modelId="{18A35085-86A8-4121-A378-66104B245415}" type="presParOf" srcId="{6E4634C0-252A-4ACF-A6B1-ED54957696CA}" destId="{18EB26A2-84D9-4C11-87B3-2F75F63F7A27}" srcOrd="5" destOrd="0" presId="urn:microsoft.com/office/officeart/2005/8/layout/radial3"/>
    <dgm:cxn modelId="{A619FAEE-3F97-449F-B81D-ACEB9494398A}" type="presParOf" srcId="{6E4634C0-252A-4ACF-A6B1-ED54957696CA}" destId="{452AE514-18F1-425A-A51C-B46269374198}" srcOrd="6" destOrd="0" presId="urn:microsoft.com/office/officeart/2005/8/layout/radial3"/>
    <dgm:cxn modelId="{2640FEAF-5E5F-4E69-9963-E7D5730DEEB9}" type="presParOf" srcId="{6E4634C0-252A-4ACF-A6B1-ED54957696CA}" destId="{766D72FE-26B5-4E7C-B371-AB413095FF1B}" srcOrd="7" destOrd="0" presId="urn:microsoft.com/office/officeart/2005/8/layout/radial3"/>
    <dgm:cxn modelId="{B948FE24-C2FD-46B7-9FE9-91AE41FE79B7}" type="presParOf" srcId="{6E4634C0-252A-4ACF-A6B1-ED54957696CA}" destId="{74277898-0219-4B83-8C56-A5BEEACED7BC}" srcOrd="8" destOrd="0" presId="urn:microsoft.com/office/officeart/2005/8/layout/radial3"/>
    <dgm:cxn modelId="{53A81F24-E948-42F2-8DA0-9D0B252DC174}" type="presParOf" srcId="{6E4634C0-252A-4ACF-A6B1-ED54957696CA}" destId="{EAE273A6-9B9D-4AAD-A2AF-CF8742778863}" srcOrd="9" destOrd="0" presId="urn:microsoft.com/office/officeart/2005/8/layout/radial3"/>
    <dgm:cxn modelId="{54FB6590-D4EB-4045-BA1F-0D7CC663678A}" type="presParOf" srcId="{6E4634C0-252A-4ACF-A6B1-ED54957696CA}" destId="{4975071F-1C51-4D87-92A4-541A847CE963}" srcOrd="10" destOrd="0" presId="urn:microsoft.com/office/officeart/2005/8/layout/radial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40C85-773C-4DF4-A817-0B3DC6D19978}" type="doc">
      <dgm:prSet loTypeId="urn:microsoft.com/office/officeart/2005/8/layout/hChevron3" loCatId="process" qsTypeId="urn:microsoft.com/office/officeart/2005/8/quickstyle/simple1" qsCatId="simple" csTypeId="urn:microsoft.com/office/officeart/2005/8/colors/accent3_2" csCatId="accent3" phldr="1"/>
      <dgm:spPr/>
    </dgm:pt>
    <dgm:pt modelId="{0C25660C-776A-4909-936F-58FD2C297CA0}">
      <dgm:prSet phldrT="[Text]" custT="1"/>
      <dgm:spPr>
        <a:solidFill>
          <a:srgbClr val="475855"/>
        </a:solidFill>
      </dgm:spPr>
      <dgm:t>
        <a:bodyPr/>
        <a:lstStyle/>
        <a:p>
          <a:r>
            <a:rPr lang="en-US" sz="1200" dirty="0" smtClean="0">
              <a:latin typeface="Arial" panose="020B0604020202020204" pitchFamily="34" charset="0"/>
              <a:cs typeface="Arial" panose="020B0604020202020204" pitchFamily="34" charset="0"/>
            </a:rPr>
            <a:t>Complete Confusion </a:t>
          </a:r>
          <a:endParaRPr lang="en-US" sz="1200" dirty="0">
            <a:latin typeface="Arial" panose="020B0604020202020204" pitchFamily="34" charset="0"/>
            <a:cs typeface="Arial" panose="020B0604020202020204" pitchFamily="34" charset="0"/>
          </a:endParaRPr>
        </a:p>
      </dgm:t>
    </dgm:pt>
    <dgm:pt modelId="{220B4B15-096A-40A5-817F-25DDD755217D}" type="parTrans" cxnId="{6C470FDA-81A5-4E56-A936-6E3CDF3294F2}">
      <dgm:prSet/>
      <dgm:spPr/>
      <dgm:t>
        <a:bodyPr/>
        <a:lstStyle/>
        <a:p>
          <a:endParaRPr lang="en-US"/>
        </a:p>
      </dgm:t>
    </dgm:pt>
    <dgm:pt modelId="{F661BA75-A4E6-4A4E-BCF1-A0F93A3AAA7F}" type="sibTrans" cxnId="{6C470FDA-81A5-4E56-A936-6E3CDF3294F2}">
      <dgm:prSet/>
      <dgm:spPr/>
      <dgm:t>
        <a:bodyPr/>
        <a:lstStyle/>
        <a:p>
          <a:endParaRPr lang="en-US"/>
        </a:p>
      </dgm:t>
    </dgm:pt>
    <dgm:pt modelId="{1CE40F3D-2C3F-463D-9D5E-7E24F20F819B}">
      <dgm:prSet phldrT="[Text]" custT="1"/>
      <dgm:spPr>
        <a:solidFill>
          <a:srgbClr val="475855"/>
        </a:solidFill>
      </dgm:spPr>
      <dgm:t>
        <a:bodyPr anchor="b"/>
        <a:lstStyle/>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Some idea of what I want for my next step</a:t>
          </a:r>
        </a:p>
        <a:p>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dgm:t>
    </dgm:pt>
    <dgm:pt modelId="{8E9323B7-C2F4-48EB-8666-8123BB652910}" type="parTrans" cxnId="{82185B62-0FB1-4D43-B39B-B7C880629EF9}">
      <dgm:prSet/>
      <dgm:spPr/>
      <dgm:t>
        <a:bodyPr/>
        <a:lstStyle/>
        <a:p>
          <a:endParaRPr lang="en-US"/>
        </a:p>
      </dgm:t>
    </dgm:pt>
    <dgm:pt modelId="{B0EE51BB-0EE1-461B-87A6-E3538524B373}" type="sibTrans" cxnId="{82185B62-0FB1-4D43-B39B-B7C880629EF9}">
      <dgm:prSet/>
      <dgm:spPr/>
      <dgm:t>
        <a:bodyPr/>
        <a:lstStyle/>
        <a:p>
          <a:endParaRPr lang="en-US"/>
        </a:p>
      </dgm:t>
    </dgm:pt>
    <dgm:pt modelId="{95EFE867-9404-4D5D-A67C-8CBFF89B7886}">
      <dgm:prSet phldrT="[Text]" custT="1"/>
      <dgm:spPr>
        <a:solidFill>
          <a:srgbClr val="475855"/>
        </a:solidFill>
      </dgm:spPr>
      <dgm:t>
        <a:bodyPr/>
        <a:lstStyle/>
        <a:p>
          <a:r>
            <a:rPr lang="en-US" sz="1200" dirty="0" smtClean="0">
              <a:latin typeface="Arial" panose="020B0604020202020204" pitchFamily="34" charset="0"/>
              <a:cs typeface="Arial" panose="020B0604020202020204" pitchFamily="34" charset="0"/>
            </a:rPr>
            <a:t>Strong ideas of what I want and potential options</a:t>
          </a:r>
          <a:endParaRPr lang="en-US" sz="1200" dirty="0">
            <a:latin typeface="Arial" panose="020B0604020202020204" pitchFamily="34" charset="0"/>
            <a:cs typeface="Arial" panose="020B0604020202020204" pitchFamily="34" charset="0"/>
          </a:endParaRPr>
        </a:p>
      </dgm:t>
    </dgm:pt>
    <dgm:pt modelId="{D857081C-2996-4C85-9EB6-6195D6788D4E}" type="parTrans" cxnId="{60C1C3B0-631E-4C02-9735-DDEAF5EB3E54}">
      <dgm:prSet/>
      <dgm:spPr/>
      <dgm:t>
        <a:bodyPr/>
        <a:lstStyle/>
        <a:p>
          <a:endParaRPr lang="en-US"/>
        </a:p>
      </dgm:t>
    </dgm:pt>
    <dgm:pt modelId="{61590775-FB1E-4B79-B6E9-EF4C0845F27F}" type="sibTrans" cxnId="{60C1C3B0-631E-4C02-9735-DDEAF5EB3E54}">
      <dgm:prSet/>
      <dgm:spPr/>
      <dgm:t>
        <a:bodyPr/>
        <a:lstStyle/>
        <a:p>
          <a:endParaRPr lang="en-US"/>
        </a:p>
      </dgm:t>
    </dgm:pt>
    <dgm:pt modelId="{C7F93FC6-0D27-495D-8E1B-62D078ED5DEB}">
      <dgm:prSet custT="1"/>
      <dgm:spPr>
        <a:solidFill>
          <a:srgbClr val="475855"/>
        </a:solidFill>
      </dgm:spPr>
      <dgm:t>
        <a:bodyPr/>
        <a:lstStyle/>
        <a:p>
          <a:r>
            <a:rPr lang="en-US" sz="1200" dirty="0" smtClean="0">
              <a:latin typeface="Arial" panose="020B0604020202020204" pitchFamily="34" charset="0"/>
              <a:cs typeface="Arial" panose="020B0604020202020204" pitchFamily="34" charset="0"/>
            </a:rPr>
            <a:t>Some Concrete Ideas but undecided</a:t>
          </a:r>
          <a:endParaRPr lang="en-US" sz="1200" dirty="0">
            <a:latin typeface="Arial" panose="020B0604020202020204" pitchFamily="34" charset="0"/>
            <a:cs typeface="Arial" panose="020B0604020202020204" pitchFamily="34" charset="0"/>
          </a:endParaRPr>
        </a:p>
      </dgm:t>
    </dgm:pt>
    <dgm:pt modelId="{EF61FCC1-8A7B-4ADC-84BB-2A782CE1F6C2}" type="parTrans" cxnId="{0C70836A-1F88-4134-9BFE-140153EFDED6}">
      <dgm:prSet/>
      <dgm:spPr/>
      <dgm:t>
        <a:bodyPr/>
        <a:lstStyle/>
        <a:p>
          <a:endParaRPr lang="en-US"/>
        </a:p>
      </dgm:t>
    </dgm:pt>
    <dgm:pt modelId="{8A56BD55-6E55-45AC-B01D-60886217C92F}" type="sibTrans" cxnId="{0C70836A-1F88-4134-9BFE-140153EFDED6}">
      <dgm:prSet/>
      <dgm:spPr/>
      <dgm:t>
        <a:bodyPr/>
        <a:lstStyle/>
        <a:p>
          <a:endParaRPr lang="en-US"/>
        </a:p>
      </dgm:t>
    </dgm:pt>
    <dgm:pt modelId="{A98709E8-D481-4CA1-9C2C-AF9ABEE78BBA}">
      <dgm:prSet custT="1"/>
      <dgm:spPr>
        <a:solidFill>
          <a:srgbClr val="475855"/>
        </a:solidFill>
      </dgm:spPr>
      <dgm:t>
        <a:bodyPr/>
        <a:lstStyle/>
        <a:p>
          <a:r>
            <a:rPr lang="en-US" sz="1200" dirty="0" smtClean="0">
              <a:latin typeface="Arial" panose="020B0604020202020204" pitchFamily="34" charset="0"/>
              <a:cs typeface="Arial" panose="020B0604020202020204" pitchFamily="34" charset="0"/>
            </a:rPr>
            <a:t>Strong Clear focus</a:t>
          </a:r>
          <a:endParaRPr lang="en-US" sz="1200" dirty="0">
            <a:latin typeface="Arial" panose="020B0604020202020204" pitchFamily="34" charset="0"/>
            <a:cs typeface="Arial" panose="020B0604020202020204" pitchFamily="34" charset="0"/>
          </a:endParaRPr>
        </a:p>
      </dgm:t>
    </dgm:pt>
    <dgm:pt modelId="{1F69BDD5-A78E-4541-B573-6CF65625047C}" type="parTrans" cxnId="{8966FD49-B536-4F3A-8F21-335CCEA6FD82}">
      <dgm:prSet/>
      <dgm:spPr/>
      <dgm:t>
        <a:bodyPr/>
        <a:lstStyle/>
        <a:p>
          <a:endParaRPr lang="en-US"/>
        </a:p>
      </dgm:t>
    </dgm:pt>
    <dgm:pt modelId="{4DA35ECC-BBCF-4E82-A2D8-1B2B953FEA14}" type="sibTrans" cxnId="{8966FD49-B536-4F3A-8F21-335CCEA6FD82}">
      <dgm:prSet/>
      <dgm:spPr/>
      <dgm:t>
        <a:bodyPr/>
        <a:lstStyle/>
        <a:p>
          <a:endParaRPr lang="en-US"/>
        </a:p>
      </dgm:t>
    </dgm:pt>
    <dgm:pt modelId="{CD616D92-569E-44FC-91B8-CC18DFF56DDA}" type="pres">
      <dgm:prSet presAssocID="{9D540C85-773C-4DF4-A817-0B3DC6D19978}" presName="Name0" presStyleCnt="0">
        <dgm:presLayoutVars>
          <dgm:dir/>
          <dgm:resizeHandles val="exact"/>
        </dgm:presLayoutVars>
      </dgm:prSet>
      <dgm:spPr/>
    </dgm:pt>
    <dgm:pt modelId="{3AC68B8E-D6F8-4B86-A6D4-EAFFFA2B2AD6}" type="pres">
      <dgm:prSet presAssocID="{0C25660C-776A-4909-936F-58FD2C297CA0}" presName="parTxOnly" presStyleLbl="node1" presStyleIdx="0" presStyleCnt="5">
        <dgm:presLayoutVars>
          <dgm:bulletEnabled val="1"/>
        </dgm:presLayoutVars>
      </dgm:prSet>
      <dgm:spPr/>
      <dgm:t>
        <a:bodyPr/>
        <a:lstStyle/>
        <a:p>
          <a:endParaRPr lang="en-US"/>
        </a:p>
      </dgm:t>
    </dgm:pt>
    <dgm:pt modelId="{439A8547-6DE4-4CA7-966A-0294DDDAC10F}" type="pres">
      <dgm:prSet presAssocID="{F661BA75-A4E6-4A4E-BCF1-A0F93A3AAA7F}" presName="parSpace" presStyleCnt="0"/>
      <dgm:spPr/>
    </dgm:pt>
    <dgm:pt modelId="{0FCEE3D7-4184-46CA-B7A8-C5F5F9787699}" type="pres">
      <dgm:prSet presAssocID="{1CE40F3D-2C3F-463D-9D5E-7E24F20F819B}" presName="parTxOnly" presStyleLbl="node1" presStyleIdx="1" presStyleCnt="5">
        <dgm:presLayoutVars>
          <dgm:bulletEnabled val="1"/>
        </dgm:presLayoutVars>
      </dgm:prSet>
      <dgm:spPr/>
      <dgm:t>
        <a:bodyPr/>
        <a:lstStyle/>
        <a:p>
          <a:endParaRPr lang="en-US"/>
        </a:p>
      </dgm:t>
    </dgm:pt>
    <dgm:pt modelId="{D1CDC2BB-ADB9-410E-8462-5EB0840A1031}" type="pres">
      <dgm:prSet presAssocID="{B0EE51BB-0EE1-461B-87A6-E3538524B373}" presName="parSpace" presStyleCnt="0"/>
      <dgm:spPr/>
    </dgm:pt>
    <dgm:pt modelId="{96A8693E-A114-41B1-92AB-5DE15B0D831E}" type="pres">
      <dgm:prSet presAssocID="{95EFE867-9404-4D5D-A67C-8CBFF89B7886}" presName="parTxOnly" presStyleLbl="node1" presStyleIdx="2" presStyleCnt="5">
        <dgm:presLayoutVars>
          <dgm:bulletEnabled val="1"/>
        </dgm:presLayoutVars>
      </dgm:prSet>
      <dgm:spPr/>
      <dgm:t>
        <a:bodyPr/>
        <a:lstStyle/>
        <a:p>
          <a:endParaRPr lang="en-US"/>
        </a:p>
      </dgm:t>
    </dgm:pt>
    <dgm:pt modelId="{A002FD31-966F-4AC5-AC7E-7F5361547253}" type="pres">
      <dgm:prSet presAssocID="{61590775-FB1E-4B79-B6E9-EF4C0845F27F}" presName="parSpace" presStyleCnt="0"/>
      <dgm:spPr/>
    </dgm:pt>
    <dgm:pt modelId="{B5C72010-4507-45EB-881E-11CD6067E036}" type="pres">
      <dgm:prSet presAssocID="{C7F93FC6-0D27-495D-8E1B-62D078ED5DEB}" presName="parTxOnly" presStyleLbl="node1" presStyleIdx="3" presStyleCnt="5">
        <dgm:presLayoutVars>
          <dgm:bulletEnabled val="1"/>
        </dgm:presLayoutVars>
      </dgm:prSet>
      <dgm:spPr/>
      <dgm:t>
        <a:bodyPr/>
        <a:lstStyle/>
        <a:p>
          <a:endParaRPr lang="en-US"/>
        </a:p>
      </dgm:t>
    </dgm:pt>
    <dgm:pt modelId="{5C91821D-6A12-4C9A-BAD7-6FB39E19FBEE}" type="pres">
      <dgm:prSet presAssocID="{8A56BD55-6E55-45AC-B01D-60886217C92F}" presName="parSpace" presStyleCnt="0"/>
      <dgm:spPr/>
    </dgm:pt>
    <dgm:pt modelId="{A40F14AC-B8A0-4FA0-9D0B-91059A2B8EF9}" type="pres">
      <dgm:prSet presAssocID="{A98709E8-D481-4CA1-9C2C-AF9ABEE78BBA}" presName="parTxOnly" presStyleLbl="node1" presStyleIdx="4" presStyleCnt="5">
        <dgm:presLayoutVars>
          <dgm:bulletEnabled val="1"/>
        </dgm:presLayoutVars>
      </dgm:prSet>
      <dgm:spPr/>
      <dgm:t>
        <a:bodyPr/>
        <a:lstStyle/>
        <a:p>
          <a:endParaRPr lang="en-US"/>
        </a:p>
      </dgm:t>
    </dgm:pt>
  </dgm:ptLst>
  <dgm:cxnLst>
    <dgm:cxn modelId="{C269036B-7267-45A2-92A8-BBC0E00DA82C}" type="presOf" srcId="{C7F93FC6-0D27-495D-8E1B-62D078ED5DEB}" destId="{B5C72010-4507-45EB-881E-11CD6067E036}" srcOrd="0" destOrd="0" presId="urn:microsoft.com/office/officeart/2005/8/layout/hChevron3"/>
    <dgm:cxn modelId="{82185B62-0FB1-4D43-B39B-B7C880629EF9}" srcId="{9D540C85-773C-4DF4-A817-0B3DC6D19978}" destId="{1CE40F3D-2C3F-463D-9D5E-7E24F20F819B}" srcOrd="1" destOrd="0" parTransId="{8E9323B7-C2F4-48EB-8666-8123BB652910}" sibTransId="{B0EE51BB-0EE1-461B-87A6-E3538524B373}"/>
    <dgm:cxn modelId="{1F76E9CB-0165-47F6-932E-D7C8210FF4DC}" type="presOf" srcId="{95EFE867-9404-4D5D-A67C-8CBFF89B7886}" destId="{96A8693E-A114-41B1-92AB-5DE15B0D831E}" srcOrd="0" destOrd="0" presId="urn:microsoft.com/office/officeart/2005/8/layout/hChevron3"/>
    <dgm:cxn modelId="{60C1C3B0-631E-4C02-9735-DDEAF5EB3E54}" srcId="{9D540C85-773C-4DF4-A817-0B3DC6D19978}" destId="{95EFE867-9404-4D5D-A67C-8CBFF89B7886}" srcOrd="2" destOrd="0" parTransId="{D857081C-2996-4C85-9EB6-6195D6788D4E}" sibTransId="{61590775-FB1E-4B79-B6E9-EF4C0845F27F}"/>
    <dgm:cxn modelId="{64F3C46E-FA21-49B0-BD12-EF1221DAA348}" type="presOf" srcId="{0C25660C-776A-4909-936F-58FD2C297CA0}" destId="{3AC68B8E-D6F8-4B86-A6D4-EAFFFA2B2AD6}" srcOrd="0" destOrd="0" presId="urn:microsoft.com/office/officeart/2005/8/layout/hChevron3"/>
    <dgm:cxn modelId="{0C70836A-1F88-4134-9BFE-140153EFDED6}" srcId="{9D540C85-773C-4DF4-A817-0B3DC6D19978}" destId="{C7F93FC6-0D27-495D-8E1B-62D078ED5DEB}" srcOrd="3" destOrd="0" parTransId="{EF61FCC1-8A7B-4ADC-84BB-2A782CE1F6C2}" sibTransId="{8A56BD55-6E55-45AC-B01D-60886217C92F}"/>
    <dgm:cxn modelId="{EF213AF9-5AE8-4268-882D-3AEB139ABE31}" type="presOf" srcId="{A98709E8-D481-4CA1-9C2C-AF9ABEE78BBA}" destId="{A40F14AC-B8A0-4FA0-9D0B-91059A2B8EF9}" srcOrd="0" destOrd="0" presId="urn:microsoft.com/office/officeart/2005/8/layout/hChevron3"/>
    <dgm:cxn modelId="{631732BF-0F56-44B8-9448-F36B61990F96}" type="presOf" srcId="{1CE40F3D-2C3F-463D-9D5E-7E24F20F819B}" destId="{0FCEE3D7-4184-46CA-B7A8-C5F5F9787699}" srcOrd="0" destOrd="0" presId="urn:microsoft.com/office/officeart/2005/8/layout/hChevron3"/>
    <dgm:cxn modelId="{710619EC-D111-4C99-BD85-8B3F14D06DB8}" type="presOf" srcId="{9D540C85-773C-4DF4-A817-0B3DC6D19978}" destId="{CD616D92-569E-44FC-91B8-CC18DFF56DDA}" srcOrd="0" destOrd="0" presId="urn:microsoft.com/office/officeart/2005/8/layout/hChevron3"/>
    <dgm:cxn modelId="{6C470FDA-81A5-4E56-A936-6E3CDF3294F2}" srcId="{9D540C85-773C-4DF4-A817-0B3DC6D19978}" destId="{0C25660C-776A-4909-936F-58FD2C297CA0}" srcOrd="0" destOrd="0" parTransId="{220B4B15-096A-40A5-817F-25DDD755217D}" sibTransId="{F661BA75-A4E6-4A4E-BCF1-A0F93A3AAA7F}"/>
    <dgm:cxn modelId="{8966FD49-B536-4F3A-8F21-335CCEA6FD82}" srcId="{9D540C85-773C-4DF4-A817-0B3DC6D19978}" destId="{A98709E8-D481-4CA1-9C2C-AF9ABEE78BBA}" srcOrd="4" destOrd="0" parTransId="{1F69BDD5-A78E-4541-B573-6CF65625047C}" sibTransId="{4DA35ECC-BBCF-4E82-A2D8-1B2B953FEA14}"/>
    <dgm:cxn modelId="{1D397F03-2875-410A-B964-117096158780}" type="presParOf" srcId="{CD616D92-569E-44FC-91B8-CC18DFF56DDA}" destId="{3AC68B8E-D6F8-4B86-A6D4-EAFFFA2B2AD6}" srcOrd="0" destOrd="0" presId="urn:microsoft.com/office/officeart/2005/8/layout/hChevron3"/>
    <dgm:cxn modelId="{999B937D-FA4F-4268-AFE2-C200934787F6}" type="presParOf" srcId="{CD616D92-569E-44FC-91B8-CC18DFF56DDA}" destId="{439A8547-6DE4-4CA7-966A-0294DDDAC10F}" srcOrd="1" destOrd="0" presId="urn:microsoft.com/office/officeart/2005/8/layout/hChevron3"/>
    <dgm:cxn modelId="{F0822DDB-A6EB-41A3-A49E-9A37B94E0409}" type="presParOf" srcId="{CD616D92-569E-44FC-91B8-CC18DFF56DDA}" destId="{0FCEE3D7-4184-46CA-B7A8-C5F5F9787699}" srcOrd="2" destOrd="0" presId="urn:microsoft.com/office/officeart/2005/8/layout/hChevron3"/>
    <dgm:cxn modelId="{F15DFA21-6070-4D45-A41F-6B4B3BEE5792}" type="presParOf" srcId="{CD616D92-569E-44FC-91B8-CC18DFF56DDA}" destId="{D1CDC2BB-ADB9-410E-8462-5EB0840A1031}" srcOrd="3" destOrd="0" presId="urn:microsoft.com/office/officeart/2005/8/layout/hChevron3"/>
    <dgm:cxn modelId="{5532F320-5326-4EC2-9B00-7A7EE54AB8B2}" type="presParOf" srcId="{CD616D92-569E-44FC-91B8-CC18DFF56DDA}" destId="{96A8693E-A114-41B1-92AB-5DE15B0D831E}" srcOrd="4" destOrd="0" presId="urn:microsoft.com/office/officeart/2005/8/layout/hChevron3"/>
    <dgm:cxn modelId="{A5EDD314-5312-44B1-867B-7871879D697C}" type="presParOf" srcId="{CD616D92-569E-44FC-91B8-CC18DFF56DDA}" destId="{A002FD31-966F-4AC5-AC7E-7F5361547253}" srcOrd="5" destOrd="0" presId="urn:microsoft.com/office/officeart/2005/8/layout/hChevron3"/>
    <dgm:cxn modelId="{78C572D5-835D-49B6-AE05-12BE6F977CE9}" type="presParOf" srcId="{CD616D92-569E-44FC-91B8-CC18DFF56DDA}" destId="{B5C72010-4507-45EB-881E-11CD6067E036}" srcOrd="6" destOrd="0" presId="urn:microsoft.com/office/officeart/2005/8/layout/hChevron3"/>
    <dgm:cxn modelId="{91791DCF-4877-4DC6-88A9-AC135EF2D037}" type="presParOf" srcId="{CD616D92-569E-44FC-91B8-CC18DFF56DDA}" destId="{5C91821D-6A12-4C9A-BAD7-6FB39E19FBEE}" srcOrd="7" destOrd="0" presId="urn:microsoft.com/office/officeart/2005/8/layout/hChevron3"/>
    <dgm:cxn modelId="{AE008855-213C-473F-939B-51244B38EF30}" type="presParOf" srcId="{CD616D92-569E-44FC-91B8-CC18DFF56DDA}" destId="{A40F14AC-B8A0-4FA0-9D0B-91059A2B8EF9}"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DE6E80-4037-4BB2-9FA3-F49D83E9176D}" type="doc">
      <dgm:prSet loTypeId="urn:microsoft.com/office/officeart/2005/8/layout/hChevron3" loCatId="process" qsTypeId="urn:microsoft.com/office/officeart/2005/8/quickstyle/simple1" qsCatId="simple" csTypeId="urn:microsoft.com/office/officeart/2005/8/colors/accent1_2" csCatId="accent1" phldr="1"/>
      <dgm:spPr/>
    </dgm:pt>
    <dgm:pt modelId="{A7B8E430-7CEA-4D8B-8C3A-C29784390B03}">
      <dgm:prSet phldrT="[Text]"/>
      <dgm:spPr>
        <a:solidFill>
          <a:srgbClr val="475855"/>
        </a:solidFill>
      </dgm:spPr>
      <dgm:t>
        <a:bodyPr/>
        <a:lstStyle/>
        <a:p>
          <a:r>
            <a:rPr lang="en-US" dirty="0" smtClean="0"/>
            <a:t>Decide</a:t>
          </a:r>
          <a:endParaRPr lang="en-US" dirty="0"/>
        </a:p>
      </dgm:t>
    </dgm:pt>
    <dgm:pt modelId="{2BF1F284-16C1-4C87-82C6-00FB0CBB46B1}" type="parTrans" cxnId="{307B1591-5178-4F41-80E3-8C04CBDEA2F8}">
      <dgm:prSet/>
      <dgm:spPr/>
      <dgm:t>
        <a:bodyPr/>
        <a:lstStyle/>
        <a:p>
          <a:endParaRPr lang="en-US"/>
        </a:p>
      </dgm:t>
    </dgm:pt>
    <dgm:pt modelId="{4199128D-1AEE-46C5-9C19-F5ABBD30D60E}" type="sibTrans" cxnId="{307B1591-5178-4F41-80E3-8C04CBDEA2F8}">
      <dgm:prSet/>
      <dgm:spPr/>
      <dgm:t>
        <a:bodyPr/>
        <a:lstStyle/>
        <a:p>
          <a:endParaRPr lang="en-US"/>
        </a:p>
      </dgm:t>
    </dgm:pt>
    <dgm:pt modelId="{0990EF13-B5F4-4E21-97A8-281B6275B457}">
      <dgm:prSet phldrT="[Text]"/>
      <dgm:spPr>
        <a:solidFill>
          <a:srgbClr val="475855"/>
        </a:solidFill>
      </dgm:spPr>
      <dgm:t>
        <a:bodyPr/>
        <a:lstStyle/>
        <a:p>
          <a:r>
            <a:rPr lang="en-US" dirty="0" smtClean="0"/>
            <a:t>Plan </a:t>
          </a:r>
          <a:endParaRPr lang="en-US" dirty="0"/>
        </a:p>
      </dgm:t>
    </dgm:pt>
    <dgm:pt modelId="{043013B5-77B2-4E84-B1A3-8723E170F086}" type="parTrans" cxnId="{AC65E782-97A3-4B19-A5AB-F3CCB32969F1}">
      <dgm:prSet/>
      <dgm:spPr/>
      <dgm:t>
        <a:bodyPr/>
        <a:lstStyle/>
        <a:p>
          <a:endParaRPr lang="en-US"/>
        </a:p>
      </dgm:t>
    </dgm:pt>
    <dgm:pt modelId="{5F765D9D-82AA-4027-826A-469FD319ACC1}" type="sibTrans" cxnId="{AC65E782-97A3-4B19-A5AB-F3CCB32969F1}">
      <dgm:prSet/>
      <dgm:spPr/>
      <dgm:t>
        <a:bodyPr/>
        <a:lstStyle/>
        <a:p>
          <a:endParaRPr lang="en-US"/>
        </a:p>
      </dgm:t>
    </dgm:pt>
    <dgm:pt modelId="{71CF754E-EB06-4100-B697-431411AEA456}">
      <dgm:prSet phldrT="[Text]"/>
      <dgm:spPr>
        <a:solidFill>
          <a:srgbClr val="475855"/>
        </a:solidFill>
      </dgm:spPr>
      <dgm:t>
        <a:bodyPr/>
        <a:lstStyle/>
        <a:p>
          <a:r>
            <a:rPr lang="en-US" dirty="0" smtClean="0"/>
            <a:t>Compete</a:t>
          </a:r>
          <a:endParaRPr lang="en-US" dirty="0"/>
        </a:p>
      </dgm:t>
    </dgm:pt>
    <dgm:pt modelId="{A78EA48A-A359-4C8D-8060-96A29DC75B03}" type="parTrans" cxnId="{1FADC58D-AF87-4E9B-88C4-24D585CC3190}">
      <dgm:prSet/>
      <dgm:spPr/>
      <dgm:t>
        <a:bodyPr/>
        <a:lstStyle/>
        <a:p>
          <a:endParaRPr lang="en-US"/>
        </a:p>
      </dgm:t>
    </dgm:pt>
    <dgm:pt modelId="{1288126B-31DF-4815-9BC1-DEA8DAA773C4}" type="sibTrans" cxnId="{1FADC58D-AF87-4E9B-88C4-24D585CC3190}">
      <dgm:prSet/>
      <dgm:spPr/>
      <dgm:t>
        <a:bodyPr/>
        <a:lstStyle/>
        <a:p>
          <a:endParaRPr lang="en-US"/>
        </a:p>
      </dgm:t>
    </dgm:pt>
    <dgm:pt modelId="{90120943-5489-4C2D-84DF-656CAA9F742D}" type="pres">
      <dgm:prSet presAssocID="{4DDE6E80-4037-4BB2-9FA3-F49D83E9176D}" presName="Name0" presStyleCnt="0">
        <dgm:presLayoutVars>
          <dgm:dir/>
          <dgm:resizeHandles val="exact"/>
        </dgm:presLayoutVars>
      </dgm:prSet>
      <dgm:spPr/>
    </dgm:pt>
    <dgm:pt modelId="{9C3DBFBA-C7FE-4750-A388-6902B2B92B37}" type="pres">
      <dgm:prSet presAssocID="{A7B8E430-7CEA-4D8B-8C3A-C29784390B03}" presName="parTxOnly" presStyleLbl="node1" presStyleIdx="0" presStyleCnt="3">
        <dgm:presLayoutVars>
          <dgm:bulletEnabled val="1"/>
        </dgm:presLayoutVars>
      </dgm:prSet>
      <dgm:spPr/>
      <dgm:t>
        <a:bodyPr/>
        <a:lstStyle/>
        <a:p>
          <a:endParaRPr lang="en-US"/>
        </a:p>
      </dgm:t>
    </dgm:pt>
    <dgm:pt modelId="{3A16A171-DA04-45F9-9CB9-6A70864DF003}" type="pres">
      <dgm:prSet presAssocID="{4199128D-1AEE-46C5-9C19-F5ABBD30D60E}" presName="parSpace" presStyleCnt="0"/>
      <dgm:spPr/>
    </dgm:pt>
    <dgm:pt modelId="{742E38BE-5308-4A89-B543-1836A6EA57DC}" type="pres">
      <dgm:prSet presAssocID="{0990EF13-B5F4-4E21-97A8-281B6275B457}" presName="parTxOnly" presStyleLbl="node1" presStyleIdx="1" presStyleCnt="3">
        <dgm:presLayoutVars>
          <dgm:bulletEnabled val="1"/>
        </dgm:presLayoutVars>
      </dgm:prSet>
      <dgm:spPr/>
      <dgm:t>
        <a:bodyPr/>
        <a:lstStyle/>
        <a:p>
          <a:endParaRPr lang="en-US"/>
        </a:p>
      </dgm:t>
    </dgm:pt>
    <dgm:pt modelId="{3A0BB0E9-2926-4B4C-8CB6-A040E3C0CF51}" type="pres">
      <dgm:prSet presAssocID="{5F765D9D-82AA-4027-826A-469FD319ACC1}" presName="parSpace" presStyleCnt="0"/>
      <dgm:spPr/>
    </dgm:pt>
    <dgm:pt modelId="{626BA39D-8E88-4754-8F23-0C0121ECB9D8}" type="pres">
      <dgm:prSet presAssocID="{71CF754E-EB06-4100-B697-431411AEA456}" presName="parTxOnly" presStyleLbl="node1" presStyleIdx="2" presStyleCnt="3">
        <dgm:presLayoutVars>
          <dgm:bulletEnabled val="1"/>
        </dgm:presLayoutVars>
      </dgm:prSet>
      <dgm:spPr/>
      <dgm:t>
        <a:bodyPr/>
        <a:lstStyle/>
        <a:p>
          <a:endParaRPr lang="en-US"/>
        </a:p>
      </dgm:t>
    </dgm:pt>
  </dgm:ptLst>
  <dgm:cxnLst>
    <dgm:cxn modelId="{D7E85446-45F5-41B3-9F0F-46A36A542E12}" type="presOf" srcId="{A7B8E430-7CEA-4D8B-8C3A-C29784390B03}" destId="{9C3DBFBA-C7FE-4750-A388-6902B2B92B37}" srcOrd="0" destOrd="0" presId="urn:microsoft.com/office/officeart/2005/8/layout/hChevron3"/>
    <dgm:cxn modelId="{AC65E782-97A3-4B19-A5AB-F3CCB32969F1}" srcId="{4DDE6E80-4037-4BB2-9FA3-F49D83E9176D}" destId="{0990EF13-B5F4-4E21-97A8-281B6275B457}" srcOrd="1" destOrd="0" parTransId="{043013B5-77B2-4E84-B1A3-8723E170F086}" sibTransId="{5F765D9D-82AA-4027-826A-469FD319ACC1}"/>
    <dgm:cxn modelId="{1FADC58D-AF87-4E9B-88C4-24D585CC3190}" srcId="{4DDE6E80-4037-4BB2-9FA3-F49D83E9176D}" destId="{71CF754E-EB06-4100-B697-431411AEA456}" srcOrd="2" destOrd="0" parTransId="{A78EA48A-A359-4C8D-8060-96A29DC75B03}" sibTransId="{1288126B-31DF-4815-9BC1-DEA8DAA773C4}"/>
    <dgm:cxn modelId="{307B1591-5178-4F41-80E3-8C04CBDEA2F8}" srcId="{4DDE6E80-4037-4BB2-9FA3-F49D83E9176D}" destId="{A7B8E430-7CEA-4D8B-8C3A-C29784390B03}" srcOrd="0" destOrd="0" parTransId="{2BF1F284-16C1-4C87-82C6-00FB0CBB46B1}" sibTransId="{4199128D-1AEE-46C5-9C19-F5ABBD30D60E}"/>
    <dgm:cxn modelId="{792651B9-F9AC-45EC-A65D-2021E66602B6}" type="presOf" srcId="{71CF754E-EB06-4100-B697-431411AEA456}" destId="{626BA39D-8E88-4754-8F23-0C0121ECB9D8}" srcOrd="0" destOrd="0" presId="urn:microsoft.com/office/officeart/2005/8/layout/hChevron3"/>
    <dgm:cxn modelId="{652A97EB-7F09-462F-BFA9-24ECB97024ED}" type="presOf" srcId="{4DDE6E80-4037-4BB2-9FA3-F49D83E9176D}" destId="{90120943-5489-4C2D-84DF-656CAA9F742D}" srcOrd="0" destOrd="0" presId="urn:microsoft.com/office/officeart/2005/8/layout/hChevron3"/>
    <dgm:cxn modelId="{83123A93-C69D-4655-9DBB-5A39D873C4F8}" type="presOf" srcId="{0990EF13-B5F4-4E21-97A8-281B6275B457}" destId="{742E38BE-5308-4A89-B543-1836A6EA57DC}" srcOrd="0" destOrd="0" presId="urn:microsoft.com/office/officeart/2005/8/layout/hChevron3"/>
    <dgm:cxn modelId="{6216E7A2-A01D-4A11-9322-77516E8400C0}" type="presParOf" srcId="{90120943-5489-4C2D-84DF-656CAA9F742D}" destId="{9C3DBFBA-C7FE-4750-A388-6902B2B92B37}" srcOrd="0" destOrd="0" presId="urn:microsoft.com/office/officeart/2005/8/layout/hChevron3"/>
    <dgm:cxn modelId="{77E5A7A9-AC28-49BB-BC84-BCD5F8A54663}" type="presParOf" srcId="{90120943-5489-4C2D-84DF-656CAA9F742D}" destId="{3A16A171-DA04-45F9-9CB9-6A70864DF003}" srcOrd="1" destOrd="0" presId="urn:microsoft.com/office/officeart/2005/8/layout/hChevron3"/>
    <dgm:cxn modelId="{C4F7AF5A-E9F1-4580-97A1-822A7C02B672}" type="presParOf" srcId="{90120943-5489-4C2D-84DF-656CAA9F742D}" destId="{742E38BE-5308-4A89-B543-1836A6EA57DC}" srcOrd="2" destOrd="0" presId="urn:microsoft.com/office/officeart/2005/8/layout/hChevron3"/>
    <dgm:cxn modelId="{5D8EE01D-0BFE-4E36-89E0-308CDC2753A5}" type="presParOf" srcId="{90120943-5489-4C2D-84DF-656CAA9F742D}" destId="{3A0BB0E9-2926-4B4C-8CB6-A040E3C0CF51}" srcOrd="3" destOrd="0" presId="urn:microsoft.com/office/officeart/2005/8/layout/hChevron3"/>
    <dgm:cxn modelId="{E987990A-0CAC-484C-A4EC-D1D14C26BE81}" type="presParOf" srcId="{90120943-5489-4C2D-84DF-656CAA9F742D}" destId="{626BA39D-8E88-4754-8F23-0C0121ECB9D8}"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DC2E7B-7DEA-4F9C-8CA8-610C7C48D5C5}" type="doc">
      <dgm:prSet loTypeId="urn:microsoft.com/office/officeart/2005/8/layout/chart3" loCatId="cycle" qsTypeId="urn:microsoft.com/office/officeart/2005/8/quickstyle/simple1" qsCatId="simple" csTypeId="urn:microsoft.com/office/officeart/2005/8/colors/accent1_2" csCatId="accent1" phldr="1"/>
      <dgm:spPr/>
    </dgm:pt>
    <dgm:pt modelId="{2E9DE8C6-6004-4293-87D9-E90B49721CC2}">
      <dgm:prSet phldrT="[Text]"/>
      <dgm:spPr>
        <a:solidFill>
          <a:srgbClr val="0070C0"/>
        </a:solidFill>
        <a:ln>
          <a:solidFill>
            <a:srgbClr val="475855"/>
          </a:solidFill>
        </a:ln>
      </dgm:spPr>
      <dgm:t>
        <a:bodyPr/>
        <a:lstStyle/>
        <a:p>
          <a:r>
            <a:rPr lang="en-US" dirty="0" smtClean="0">
              <a:latin typeface="Arial" panose="020B0604020202020204" pitchFamily="34" charset="0"/>
              <a:cs typeface="Arial" panose="020B0604020202020204" pitchFamily="34" charset="0"/>
            </a:rPr>
            <a:t>Evaluate &amp; Research </a:t>
          </a:r>
          <a:endParaRPr lang="en-US"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Process of careers planning: Generate options, evaluate &amp; research, self awareness" title="Process of careers planning"/>
        </a:ext>
      </dgm:extLst>
    </dgm:pt>
    <dgm:pt modelId="{94B613A1-8B1B-4379-93ED-53985191B305}" type="parTrans" cxnId="{CF3F014C-F466-4E19-9C4E-5B7C20144BB6}">
      <dgm:prSet/>
      <dgm:spPr/>
      <dgm:t>
        <a:bodyPr/>
        <a:lstStyle/>
        <a:p>
          <a:endParaRPr lang="en-US"/>
        </a:p>
      </dgm:t>
    </dgm:pt>
    <dgm:pt modelId="{AADABF9E-0A78-4CE4-99DE-736657BC595C}" type="sibTrans" cxnId="{CF3F014C-F466-4E19-9C4E-5B7C20144BB6}">
      <dgm:prSet/>
      <dgm:spPr/>
      <dgm:t>
        <a:bodyPr/>
        <a:lstStyle/>
        <a:p>
          <a:endParaRPr lang="en-US"/>
        </a:p>
      </dgm:t>
    </dgm:pt>
    <dgm:pt modelId="{4D2CBE0B-3018-41EB-A8FB-608C4BC03138}">
      <dgm:prSet phldrT="[Text]"/>
      <dgm:spPr>
        <a:solidFill>
          <a:srgbClr val="0070C0"/>
        </a:solidFill>
        <a:ln>
          <a:solidFill>
            <a:srgbClr val="475855"/>
          </a:solidFill>
        </a:ln>
      </dgm:spPr>
      <dgm:t>
        <a:bodyPr/>
        <a:lstStyle/>
        <a:p>
          <a:r>
            <a:rPr lang="en-US" dirty="0" smtClean="0">
              <a:latin typeface="Arial" panose="020B0604020202020204" pitchFamily="34" charset="0"/>
              <a:cs typeface="Arial" panose="020B0604020202020204" pitchFamily="34" charset="0"/>
            </a:rPr>
            <a:t>Self Awareness</a:t>
          </a:r>
          <a:endParaRPr lang="en-US" dirty="0">
            <a:latin typeface="Arial" panose="020B0604020202020204" pitchFamily="34" charset="0"/>
            <a:cs typeface="Arial" panose="020B0604020202020204" pitchFamily="34" charset="0"/>
          </a:endParaRPr>
        </a:p>
      </dgm:t>
    </dgm:pt>
    <dgm:pt modelId="{D89FE9AA-C854-4520-BFAA-B2666AAA52A3}" type="parTrans" cxnId="{D5C3305E-B750-4BD1-B880-34316F71E8E8}">
      <dgm:prSet/>
      <dgm:spPr/>
      <dgm:t>
        <a:bodyPr/>
        <a:lstStyle/>
        <a:p>
          <a:endParaRPr lang="en-US"/>
        </a:p>
      </dgm:t>
    </dgm:pt>
    <dgm:pt modelId="{5BE887DB-D939-430B-90B5-A2BB82914E04}" type="sibTrans" cxnId="{D5C3305E-B750-4BD1-B880-34316F71E8E8}">
      <dgm:prSet/>
      <dgm:spPr/>
      <dgm:t>
        <a:bodyPr/>
        <a:lstStyle/>
        <a:p>
          <a:endParaRPr lang="en-US"/>
        </a:p>
      </dgm:t>
    </dgm:pt>
    <dgm:pt modelId="{3E50363F-DDE5-4E95-BB16-4427F4B6A797}">
      <dgm:prSet phldrT="[Text]"/>
      <dgm:spPr>
        <a:solidFill>
          <a:srgbClr val="0070C0"/>
        </a:solidFill>
        <a:ln>
          <a:solidFill>
            <a:srgbClr val="475855"/>
          </a:solidFill>
        </a:ln>
      </dgm:spPr>
      <dgm:t>
        <a:bodyPr/>
        <a:lstStyle/>
        <a:p>
          <a:r>
            <a:rPr lang="en-US" dirty="0" smtClean="0">
              <a:latin typeface="Arial" panose="020B0604020202020204" pitchFamily="34" charset="0"/>
              <a:cs typeface="Arial" panose="020B0604020202020204" pitchFamily="34" charset="0"/>
            </a:rPr>
            <a:t>Generate Options</a:t>
          </a:r>
          <a:endParaRPr lang="en-US" dirty="0">
            <a:latin typeface="Arial" panose="020B0604020202020204" pitchFamily="34" charset="0"/>
            <a:cs typeface="Arial" panose="020B0604020202020204" pitchFamily="34" charset="0"/>
          </a:endParaRPr>
        </a:p>
      </dgm:t>
    </dgm:pt>
    <dgm:pt modelId="{2D75811E-109B-45F8-A7DB-26726008127B}" type="parTrans" cxnId="{23222A28-E35D-4BA8-A1A5-E5EEEF168E27}">
      <dgm:prSet/>
      <dgm:spPr/>
      <dgm:t>
        <a:bodyPr/>
        <a:lstStyle/>
        <a:p>
          <a:endParaRPr lang="en-US"/>
        </a:p>
      </dgm:t>
    </dgm:pt>
    <dgm:pt modelId="{7281D22B-F0EC-4619-97F5-EB877A234467}" type="sibTrans" cxnId="{23222A28-E35D-4BA8-A1A5-E5EEEF168E27}">
      <dgm:prSet/>
      <dgm:spPr/>
      <dgm:t>
        <a:bodyPr/>
        <a:lstStyle/>
        <a:p>
          <a:endParaRPr lang="en-US"/>
        </a:p>
      </dgm:t>
    </dgm:pt>
    <dgm:pt modelId="{C66B8053-89F8-466C-B390-D7D5298103F0}" type="pres">
      <dgm:prSet presAssocID="{84DC2E7B-7DEA-4F9C-8CA8-610C7C48D5C5}" presName="compositeShape" presStyleCnt="0">
        <dgm:presLayoutVars>
          <dgm:chMax val="7"/>
          <dgm:dir/>
          <dgm:resizeHandles val="exact"/>
        </dgm:presLayoutVars>
      </dgm:prSet>
      <dgm:spPr/>
    </dgm:pt>
    <dgm:pt modelId="{2BAFF87C-EC2E-462E-900D-55BC73529259}" type="pres">
      <dgm:prSet presAssocID="{84DC2E7B-7DEA-4F9C-8CA8-610C7C48D5C5}" presName="wedge1" presStyleLbl="node1" presStyleIdx="0" presStyleCnt="3" custLinFactNeighborX="-5591" custLinFactNeighborY="2822"/>
      <dgm:spPr/>
      <dgm:t>
        <a:bodyPr/>
        <a:lstStyle/>
        <a:p>
          <a:endParaRPr lang="en-US"/>
        </a:p>
      </dgm:t>
    </dgm:pt>
    <dgm:pt modelId="{8C5D2017-E87C-4A27-9995-FC40D275436E}" type="pres">
      <dgm:prSet presAssocID="{84DC2E7B-7DEA-4F9C-8CA8-610C7C48D5C5}" presName="wedge1Tx" presStyleLbl="node1" presStyleIdx="0" presStyleCnt="3">
        <dgm:presLayoutVars>
          <dgm:chMax val="0"/>
          <dgm:chPref val="0"/>
          <dgm:bulletEnabled val="1"/>
        </dgm:presLayoutVars>
      </dgm:prSet>
      <dgm:spPr/>
      <dgm:t>
        <a:bodyPr/>
        <a:lstStyle/>
        <a:p>
          <a:endParaRPr lang="en-US"/>
        </a:p>
      </dgm:t>
    </dgm:pt>
    <dgm:pt modelId="{B3E72E82-5559-4DC6-9B9E-17E41178FA29}" type="pres">
      <dgm:prSet presAssocID="{84DC2E7B-7DEA-4F9C-8CA8-610C7C48D5C5}" presName="wedge2" presStyleLbl="node1" presStyleIdx="1" presStyleCnt="3"/>
      <dgm:spPr/>
      <dgm:t>
        <a:bodyPr/>
        <a:lstStyle/>
        <a:p>
          <a:endParaRPr lang="en-US"/>
        </a:p>
      </dgm:t>
    </dgm:pt>
    <dgm:pt modelId="{49DF2C24-6508-46D8-BE31-FEC31C8E81E6}" type="pres">
      <dgm:prSet presAssocID="{84DC2E7B-7DEA-4F9C-8CA8-610C7C48D5C5}" presName="wedge2Tx" presStyleLbl="node1" presStyleIdx="1" presStyleCnt="3">
        <dgm:presLayoutVars>
          <dgm:chMax val="0"/>
          <dgm:chPref val="0"/>
          <dgm:bulletEnabled val="1"/>
        </dgm:presLayoutVars>
      </dgm:prSet>
      <dgm:spPr/>
      <dgm:t>
        <a:bodyPr/>
        <a:lstStyle/>
        <a:p>
          <a:endParaRPr lang="en-US"/>
        </a:p>
      </dgm:t>
    </dgm:pt>
    <dgm:pt modelId="{A8404038-00A1-4586-879F-6C9A18E08A8E}" type="pres">
      <dgm:prSet presAssocID="{84DC2E7B-7DEA-4F9C-8CA8-610C7C48D5C5}" presName="wedge3" presStyleLbl="node1" presStyleIdx="2" presStyleCnt="3"/>
      <dgm:spPr/>
      <dgm:t>
        <a:bodyPr/>
        <a:lstStyle/>
        <a:p>
          <a:endParaRPr lang="en-US"/>
        </a:p>
      </dgm:t>
    </dgm:pt>
    <dgm:pt modelId="{A6FABED7-D492-4C4B-8E05-79A49A0AAD13}" type="pres">
      <dgm:prSet presAssocID="{84DC2E7B-7DEA-4F9C-8CA8-610C7C48D5C5}" presName="wedge3Tx" presStyleLbl="node1" presStyleIdx="2" presStyleCnt="3">
        <dgm:presLayoutVars>
          <dgm:chMax val="0"/>
          <dgm:chPref val="0"/>
          <dgm:bulletEnabled val="1"/>
        </dgm:presLayoutVars>
      </dgm:prSet>
      <dgm:spPr/>
      <dgm:t>
        <a:bodyPr/>
        <a:lstStyle/>
        <a:p>
          <a:endParaRPr lang="en-US"/>
        </a:p>
      </dgm:t>
    </dgm:pt>
  </dgm:ptLst>
  <dgm:cxnLst>
    <dgm:cxn modelId="{070A5715-EB14-41C6-8272-896534A379B4}" type="presOf" srcId="{3E50363F-DDE5-4E95-BB16-4427F4B6A797}" destId="{A6FABED7-D492-4C4B-8E05-79A49A0AAD13}" srcOrd="1" destOrd="0" presId="urn:microsoft.com/office/officeart/2005/8/layout/chart3"/>
    <dgm:cxn modelId="{547E86FF-6ABC-4BD6-A52F-EE363C682BB9}" type="presOf" srcId="{84DC2E7B-7DEA-4F9C-8CA8-610C7C48D5C5}" destId="{C66B8053-89F8-466C-B390-D7D5298103F0}" srcOrd="0" destOrd="0" presId="urn:microsoft.com/office/officeart/2005/8/layout/chart3"/>
    <dgm:cxn modelId="{CF28987D-3E7C-4F4A-8695-35883BC420C8}" type="presOf" srcId="{4D2CBE0B-3018-41EB-A8FB-608C4BC03138}" destId="{49DF2C24-6508-46D8-BE31-FEC31C8E81E6}" srcOrd="1" destOrd="0" presId="urn:microsoft.com/office/officeart/2005/8/layout/chart3"/>
    <dgm:cxn modelId="{DF68EA7F-CB6F-4C29-9F59-D619A2341CDC}" type="presOf" srcId="{2E9DE8C6-6004-4293-87D9-E90B49721CC2}" destId="{2BAFF87C-EC2E-462E-900D-55BC73529259}" srcOrd="0" destOrd="0" presId="urn:microsoft.com/office/officeart/2005/8/layout/chart3"/>
    <dgm:cxn modelId="{CF3F014C-F466-4E19-9C4E-5B7C20144BB6}" srcId="{84DC2E7B-7DEA-4F9C-8CA8-610C7C48D5C5}" destId="{2E9DE8C6-6004-4293-87D9-E90B49721CC2}" srcOrd="0" destOrd="0" parTransId="{94B613A1-8B1B-4379-93ED-53985191B305}" sibTransId="{AADABF9E-0A78-4CE4-99DE-736657BC595C}"/>
    <dgm:cxn modelId="{23222A28-E35D-4BA8-A1A5-E5EEEF168E27}" srcId="{84DC2E7B-7DEA-4F9C-8CA8-610C7C48D5C5}" destId="{3E50363F-DDE5-4E95-BB16-4427F4B6A797}" srcOrd="2" destOrd="0" parTransId="{2D75811E-109B-45F8-A7DB-26726008127B}" sibTransId="{7281D22B-F0EC-4619-97F5-EB877A234467}"/>
    <dgm:cxn modelId="{0A643A2E-A6BD-4AE2-B715-0CE871B56E8F}" type="presOf" srcId="{4D2CBE0B-3018-41EB-A8FB-608C4BC03138}" destId="{B3E72E82-5559-4DC6-9B9E-17E41178FA29}" srcOrd="0" destOrd="0" presId="urn:microsoft.com/office/officeart/2005/8/layout/chart3"/>
    <dgm:cxn modelId="{2F02E0B5-368D-4513-A649-DD95FB949F7A}" type="presOf" srcId="{2E9DE8C6-6004-4293-87D9-E90B49721CC2}" destId="{8C5D2017-E87C-4A27-9995-FC40D275436E}" srcOrd="1" destOrd="0" presId="urn:microsoft.com/office/officeart/2005/8/layout/chart3"/>
    <dgm:cxn modelId="{854732FA-3D9E-4289-8802-C837AEF8047D}" type="presOf" srcId="{3E50363F-DDE5-4E95-BB16-4427F4B6A797}" destId="{A8404038-00A1-4586-879F-6C9A18E08A8E}" srcOrd="0" destOrd="0" presId="urn:microsoft.com/office/officeart/2005/8/layout/chart3"/>
    <dgm:cxn modelId="{D5C3305E-B750-4BD1-B880-34316F71E8E8}" srcId="{84DC2E7B-7DEA-4F9C-8CA8-610C7C48D5C5}" destId="{4D2CBE0B-3018-41EB-A8FB-608C4BC03138}" srcOrd="1" destOrd="0" parTransId="{D89FE9AA-C854-4520-BFAA-B2666AAA52A3}" sibTransId="{5BE887DB-D939-430B-90B5-A2BB82914E04}"/>
    <dgm:cxn modelId="{FC761BE4-9798-4438-B39B-4866BCA35C5C}" type="presParOf" srcId="{C66B8053-89F8-466C-B390-D7D5298103F0}" destId="{2BAFF87C-EC2E-462E-900D-55BC73529259}" srcOrd="0" destOrd="0" presId="urn:microsoft.com/office/officeart/2005/8/layout/chart3"/>
    <dgm:cxn modelId="{4D90D34C-1030-4F7B-9715-1D2600518FF4}" type="presParOf" srcId="{C66B8053-89F8-466C-B390-D7D5298103F0}" destId="{8C5D2017-E87C-4A27-9995-FC40D275436E}" srcOrd="1" destOrd="0" presId="urn:microsoft.com/office/officeart/2005/8/layout/chart3"/>
    <dgm:cxn modelId="{921D0B80-6097-44FA-B0C4-8417B94418BA}" type="presParOf" srcId="{C66B8053-89F8-466C-B390-D7D5298103F0}" destId="{B3E72E82-5559-4DC6-9B9E-17E41178FA29}" srcOrd="2" destOrd="0" presId="urn:microsoft.com/office/officeart/2005/8/layout/chart3"/>
    <dgm:cxn modelId="{68DCC167-CF11-4483-95B6-1D144066A905}" type="presParOf" srcId="{C66B8053-89F8-466C-B390-D7D5298103F0}" destId="{49DF2C24-6508-46D8-BE31-FEC31C8E81E6}" srcOrd="3" destOrd="0" presId="urn:microsoft.com/office/officeart/2005/8/layout/chart3"/>
    <dgm:cxn modelId="{809BEA36-FEA3-4BB9-B619-8A82523D0E86}" type="presParOf" srcId="{C66B8053-89F8-466C-B390-D7D5298103F0}" destId="{A8404038-00A1-4586-879F-6C9A18E08A8E}" srcOrd="4" destOrd="0" presId="urn:microsoft.com/office/officeart/2005/8/layout/chart3"/>
    <dgm:cxn modelId="{4D555066-A838-4DEA-A2B2-2AA951C29F54}" type="presParOf" srcId="{C66B8053-89F8-466C-B390-D7D5298103F0}" destId="{A6FABED7-D492-4C4B-8E05-79A49A0AAD13}"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DE6E80-4037-4BB2-9FA3-F49D83E9176D}" type="doc">
      <dgm:prSet loTypeId="urn:microsoft.com/office/officeart/2005/8/layout/hChevron3" loCatId="process" qsTypeId="urn:microsoft.com/office/officeart/2005/8/quickstyle/simple1" qsCatId="simple" csTypeId="urn:microsoft.com/office/officeart/2005/8/colors/accent1_2" csCatId="accent1" phldr="1"/>
      <dgm:spPr/>
    </dgm:pt>
    <dgm:pt modelId="{A7B8E430-7CEA-4D8B-8C3A-C29784390B03}">
      <dgm:prSet phldrT="[Text]"/>
      <dgm:spPr>
        <a:solidFill>
          <a:srgbClr val="475855"/>
        </a:solidFill>
      </dgm:spPr>
      <dgm:t>
        <a:bodyPr/>
        <a:lstStyle/>
        <a:p>
          <a:r>
            <a:rPr lang="en-US" dirty="0" smtClean="0"/>
            <a:t>Decide</a:t>
          </a:r>
          <a:endParaRPr lang="en-US" dirty="0"/>
        </a:p>
      </dgm:t>
    </dgm:pt>
    <dgm:pt modelId="{2BF1F284-16C1-4C87-82C6-00FB0CBB46B1}" type="parTrans" cxnId="{307B1591-5178-4F41-80E3-8C04CBDEA2F8}">
      <dgm:prSet/>
      <dgm:spPr/>
      <dgm:t>
        <a:bodyPr/>
        <a:lstStyle/>
        <a:p>
          <a:endParaRPr lang="en-US"/>
        </a:p>
      </dgm:t>
    </dgm:pt>
    <dgm:pt modelId="{4199128D-1AEE-46C5-9C19-F5ABBD30D60E}" type="sibTrans" cxnId="{307B1591-5178-4F41-80E3-8C04CBDEA2F8}">
      <dgm:prSet/>
      <dgm:spPr/>
      <dgm:t>
        <a:bodyPr/>
        <a:lstStyle/>
        <a:p>
          <a:endParaRPr lang="en-US"/>
        </a:p>
      </dgm:t>
    </dgm:pt>
    <dgm:pt modelId="{0990EF13-B5F4-4E21-97A8-281B6275B457}">
      <dgm:prSet phldrT="[Text]"/>
      <dgm:spPr>
        <a:solidFill>
          <a:srgbClr val="475855"/>
        </a:solidFill>
      </dgm:spPr>
      <dgm:t>
        <a:bodyPr/>
        <a:lstStyle/>
        <a:p>
          <a:r>
            <a:rPr lang="en-US" dirty="0" smtClean="0"/>
            <a:t>Plan </a:t>
          </a:r>
          <a:endParaRPr lang="en-US" dirty="0"/>
        </a:p>
      </dgm:t>
    </dgm:pt>
    <dgm:pt modelId="{043013B5-77B2-4E84-B1A3-8723E170F086}" type="parTrans" cxnId="{AC65E782-97A3-4B19-A5AB-F3CCB32969F1}">
      <dgm:prSet/>
      <dgm:spPr/>
      <dgm:t>
        <a:bodyPr/>
        <a:lstStyle/>
        <a:p>
          <a:endParaRPr lang="en-US"/>
        </a:p>
      </dgm:t>
    </dgm:pt>
    <dgm:pt modelId="{5F765D9D-82AA-4027-826A-469FD319ACC1}" type="sibTrans" cxnId="{AC65E782-97A3-4B19-A5AB-F3CCB32969F1}">
      <dgm:prSet/>
      <dgm:spPr/>
      <dgm:t>
        <a:bodyPr/>
        <a:lstStyle/>
        <a:p>
          <a:endParaRPr lang="en-US"/>
        </a:p>
      </dgm:t>
    </dgm:pt>
    <dgm:pt modelId="{71CF754E-EB06-4100-B697-431411AEA456}">
      <dgm:prSet phldrT="[Text]"/>
      <dgm:spPr>
        <a:solidFill>
          <a:srgbClr val="475855"/>
        </a:solidFill>
      </dgm:spPr>
      <dgm:t>
        <a:bodyPr/>
        <a:lstStyle/>
        <a:p>
          <a:r>
            <a:rPr lang="en-US" dirty="0" smtClean="0"/>
            <a:t>Compete</a:t>
          </a:r>
          <a:endParaRPr lang="en-US" dirty="0"/>
        </a:p>
      </dgm:t>
    </dgm:pt>
    <dgm:pt modelId="{A78EA48A-A359-4C8D-8060-96A29DC75B03}" type="parTrans" cxnId="{1FADC58D-AF87-4E9B-88C4-24D585CC3190}">
      <dgm:prSet/>
      <dgm:spPr/>
      <dgm:t>
        <a:bodyPr/>
        <a:lstStyle/>
        <a:p>
          <a:endParaRPr lang="en-US"/>
        </a:p>
      </dgm:t>
    </dgm:pt>
    <dgm:pt modelId="{1288126B-31DF-4815-9BC1-DEA8DAA773C4}" type="sibTrans" cxnId="{1FADC58D-AF87-4E9B-88C4-24D585CC3190}">
      <dgm:prSet/>
      <dgm:spPr/>
      <dgm:t>
        <a:bodyPr/>
        <a:lstStyle/>
        <a:p>
          <a:endParaRPr lang="en-US"/>
        </a:p>
      </dgm:t>
    </dgm:pt>
    <dgm:pt modelId="{90120943-5489-4C2D-84DF-656CAA9F742D}" type="pres">
      <dgm:prSet presAssocID="{4DDE6E80-4037-4BB2-9FA3-F49D83E9176D}" presName="Name0" presStyleCnt="0">
        <dgm:presLayoutVars>
          <dgm:dir/>
          <dgm:resizeHandles val="exact"/>
        </dgm:presLayoutVars>
      </dgm:prSet>
      <dgm:spPr/>
    </dgm:pt>
    <dgm:pt modelId="{9C3DBFBA-C7FE-4750-A388-6902B2B92B37}" type="pres">
      <dgm:prSet presAssocID="{A7B8E430-7CEA-4D8B-8C3A-C29784390B03}" presName="parTxOnly" presStyleLbl="node1" presStyleIdx="0" presStyleCnt="3">
        <dgm:presLayoutVars>
          <dgm:bulletEnabled val="1"/>
        </dgm:presLayoutVars>
      </dgm:prSet>
      <dgm:spPr/>
      <dgm:t>
        <a:bodyPr/>
        <a:lstStyle/>
        <a:p>
          <a:endParaRPr lang="en-US"/>
        </a:p>
      </dgm:t>
    </dgm:pt>
    <dgm:pt modelId="{3A16A171-DA04-45F9-9CB9-6A70864DF003}" type="pres">
      <dgm:prSet presAssocID="{4199128D-1AEE-46C5-9C19-F5ABBD30D60E}" presName="parSpace" presStyleCnt="0"/>
      <dgm:spPr/>
    </dgm:pt>
    <dgm:pt modelId="{742E38BE-5308-4A89-B543-1836A6EA57DC}" type="pres">
      <dgm:prSet presAssocID="{0990EF13-B5F4-4E21-97A8-281B6275B457}" presName="parTxOnly" presStyleLbl="node1" presStyleIdx="1" presStyleCnt="3">
        <dgm:presLayoutVars>
          <dgm:bulletEnabled val="1"/>
        </dgm:presLayoutVars>
      </dgm:prSet>
      <dgm:spPr/>
      <dgm:t>
        <a:bodyPr/>
        <a:lstStyle/>
        <a:p>
          <a:endParaRPr lang="en-US"/>
        </a:p>
      </dgm:t>
    </dgm:pt>
    <dgm:pt modelId="{3A0BB0E9-2926-4B4C-8CB6-A040E3C0CF51}" type="pres">
      <dgm:prSet presAssocID="{5F765D9D-82AA-4027-826A-469FD319ACC1}" presName="parSpace" presStyleCnt="0"/>
      <dgm:spPr/>
    </dgm:pt>
    <dgm:pt modelId="{626BA39D-8E88-4754-8F23-0C0121ECB9D8}" type="pres">
      <dgm:prSet presAssocID="{71CF754E-EB06-4100-B697-431411AEA456}" presName="parTxOnly" presStyleLbl="node1" presStyleIdx="2" presStyleCnt="3">
        <dgm:presLayoutVars>
          <dgm:bulletEnabled val="1"/>
        </dgm:presLayoutVars>
      </dgm:prSet>
      <dgm:spPr/>
      <dgm:t>
        <a:bodyPr/>
        <a:lstStyle/>
        <a:p>
          <a:endParaRPr lang="en-US"/>
        </a:p>
      </dgm:t>
    </dgm:pt>
  </dgm:ptLst>
  <dgm:cxnLst>
    <dgm:cxn modelId="{D7E85446-45F5-41B3-9F0F-46A36A542E12}" type="presOf" srcId="{A7B8E430-7CEA-4D8B-8C3A-C29784390B03}" destId="{9C3DBFBA-C7FE-4750-A388-6902B2B92B37}" srcOrd="0" destOrd="0" presId="urn:microsoft.com/office/officeart/2005/8/layout/hChevron3"/>
    <dgm:cxn modelId="{AC65E782-97A3-4B19-A5AB-F3CCB32969F1}" srcId="{4DDE6E80-4037-4BB2-9FA3-F49D83E9176D}" destId="{0990EF13-B5F4-4E21-97A8-281B6275B457}" srcOrd="1" destOrd="0" parTransId="{043013B5-77B2-4E84-B1A3-8723E170F086}" sibTransId="{5F765D9D-82AA-4027-826A-469FD319ACC1}"/>
    <dgm:cxn modelId="{1FADC58D-AF87-4E9B-88C4-24D585CC3190}" srcId="{4DDE6E80-4037-4BB2-9FA3-F49D83E9176D}" destId="{71CF754E-EB06-4100-B697-431411AEA456}" srcOrd="2" destOrd="0" parTransId="{A78EA48A-A359-4C8D-8060-96A29DC75B03}" sibTransId="{1288126B-31DF-4815-9BC1-DEA8DAA773C4}"/>
    <dgm:cxn modelId="{307B1591-5178-4F41-80E3-8C04CBDEA2F8}" srcId="{4DDE6E80-4037-4BB2-9FA3-F49D83E9176D}" destId="{A7B8E430-7CEA-4D8B-8C3A-C29784390B03}" srcOrd="0" destOrd="0" parTransId="{2BF1F284-16C1-4C87-82C6-00FB0CBB46B1}" sibTransId="{4199128D-1AEE-46C5-9C19-F5ABBD30D60E}"/>
    <dgm:cxn modelId="{792651B9-F9AC-45EC-A65D-2021E66602B6}" type="presOf" srcId="{71CF754E-EB06-4100-B697-431411AEA456}" destId="{626BA39D-8E88-4754-8F23-0C0121ECB9D8}" srcOrd="0" destOrd="0" presId="urn:microsoft.com/office/officeart/2005/8/layout/hChevron3"/>
    <dgm:cxn modelId="{652A97EB-7F09-462F-BFA9-24ECB97024ED}" type="presOf" srcId="{4DDE6E80-4037-4BB2-9FA3-F49D83E9176D}" destId="{90120943-5489-4C2D-84DF-656CAA9F742D}" srcOrd="0" destOrd="0" presId="urn:microsoft.com/office/officeart/2005/8/layout/hChevron3"/>
    <dgm:cxn modelId="{83123A93-C69D-4655-9DBB-5A39D873C4F8}" type="presOf" srcId="{0990EF13-B5F4-4E21-97A8-281B6275B457}" destId="{742E38BE-5308-4A89-B543-1836A6EA57DC}" srcOrd="0" destOrd="0" presId="urn:microsoft.com/office/officeart/2005/8/layout/hChevron3"/>
    <dgm:cxn modelId="{6216E7A2-A01D-4A11-9322-77516E8400C0}" type="presParOf" srcId="{90120943-5489-4C2D-84DF-656CAA9F742D}" destId="{9C3DBFBA-C7FE-4750-A388-6902B2B92B37}" srcOrd="0" destOrd="0" presId="urn:microsoft.com/office/officeart/2005/8/layout/hChevron3"/>
    <dgm:cxn modelId="{77E5A7A9-AC28-49BB-BC84-BCD5F8A54663}" type="presParOf" srcId="{90120943-5489-4C2D-84DF-656CAA9F742D}" destId="{3A16A171-DA04-45F9-9CB9-6A70864DF003}" srcOrd="1" destOrd="0" presId="urn:microsoft.com/office/officeart/2005/8/layout/hChevron3"/>
    <dgm:cxn modelId="{C4F7AF5A-E9F1-4580-97A1-822A7C02B672}" type="presParOf" srcId="{90120943-5489-4C2D-84DF-656CAA9F742D}" destId="{742E38BE-5308-4A89-B543-1836A6EA57DC}" srcOrd="2" destOrd="0" presId="urn:microsoft.com/office/officeart/2005/8/layout/hChevron3"/>
    <dgm:cxn modelId="{5D8EE01D-0BFE-4E36-89E0-308CDC2753A5}" type="presParOf" srcId="{90120943-5489-4C2D-84DF-656CAA9F742D}" destId="{3A0BB0E9-2926-4B4C-8CB6-A040E3C0CF51}" srcOrd="3" destOrd="0" presId="urn:microsoft.com/office/officeart/2005/8/layout/hChevron3"/>
    <dgm:cxn modelId="{E987990A-0CAC-484C-A4EC-D1D14C26BE81}" type="presParOf" srcId="{90120943-5489-4C2D-84DF-656CAA9F742D}" destId="{626BA39D-8E88-4754-8F23-0C0121ECB9D8}"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EF4F67-2039-45F8-A9F2-4B7BE2FC47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A37EEF1-5964-454A-9BDA-6043ACDFA2FF}">
      <dgm:prSet phldrT="[Text]" custT="1"/>
      <dgm:spPr>
        <a:solidFill>
          <a:srgbClr val="0070C0"/>
        </a:solidFill>
      </dgm:spPr>
      <dgm:t>
        <a:bodyPr/>
        <a:lstStyle/>
        <a:p>
          <a:r>
            <a:rPr lang="en-GB" sz="1400" dirty="0">
              <a:latin typeface="Arial" panose="020B0604020202020204" pitchFamily="34" charset="0"/>
              <a:cs typeface="Arial" panose="020B0604020202020204" pitchFamily="34" charset="0"/>
            </a:rPr>
            <a:t>What Do Graduates Do on Prospects’ ‘what can I do with my degree?’</a:t>
          </a:r>
        </a:p>
      </dgm:t>
    </dgm:pt>
    <dgm:pt modelId="{071ADBB4-5868-4A90-A44E-D66BCAFFCB09}" type="parTrans" cxnId="{8AF270D1-FF52-4421-B8AA-7DE5BF239D3D}">
      <dgm:prSet/>
      <dgm:spPr/>
      <dgm:t>
        <a:bodyPr/>
        <a:lstStyle/>
        <a:p>
          <a:endParaRPr lang="en-GB" sz="1400">
            <a:latin typeface="Arial" panose="020B0604020202020204" pitchFamily="34" charset="0"/>
            <a:cs typeface="Arial" panose="020B0604020202020204" pitchFamily="34" charset="0"/>
          </a:endParaRPr>
        </a:p>
      </dgm:t>
    </dgm:pt>
    <dgm:pt modelId="{C1A7498F-76BB-467A-9298-FD6ED7D53682}" type="sibTrans" cxnId="{8AF270D1-FF52-4421-B8AA-7DE5BF239D3D}">
      <dgm:prSet/>
      <dgm:spPr/>
      <dgm:t>
        <a:bodyPr/>
        <a:lstStyle/>
        <a:p>
          <a:endParaRPr lang="en-GB" sz="1400">
            <a:latin typeface="Arial" panose="020B0604020202020204" pitchFamily="34" charset="0"/>
            <a:cs typeface="Arial" panose="020B0604020202020204" pitchFamily="34" charset="0"/>
          </a:endParaRPr>
        </a:p>
      </dgm:t>
    </dgm:pt>
    <dgm:pt modelId="{7B516F67-92BB-4DC6-86B0-408580DD230E}">
      <dgm:prSet phldrT="[Text]" custT="1"/>
      <dgm:spPr>
        <a:solidFill>
          <a:srgbClr val="0070C0"/>
        </a:solidFill>
      </dgm:spPr>
      <dgm:t>
        <a:bodyPr/>
        <a:lstStyle/>
        <a:p>
          <a:r>
            <a:rPr lang="en-GB" sz="1400" dirty="0">
              <a:latin typeface="Arial" panose="020B0604020202020204" pitchFamily="34" charset="0"/>
              <a:cs typeface="Arial" panose="020B0604020202020204" pitchFamily="34" charset="0"/>
            </a:rPr>
            <a:t>Prospects</a:t>
          </a:r>
          <a:r>
            <a:rPr lang="en-GB" sz="1400" baseline="0" dirty="0">
              <a:latin typeface="Arial" panose="020B0604020202020204" pitchFamily="34" charset="0"/>
              <a:cs typeface="Arial" panose="020B0604020202020204" pitchFamily="34" charset="0"/>
            </a:rPr>
            <a:t> Planner or Target Jobs Career Report</a:t>
          </a:r>
          <a:endParaRPr lang="en-GB" sz="1400" dirty="0">
            <a:latin typeface="Arial" panose="020B0604020202020204" pitchFamily="34" charset="0"/>
            <a:cs typeface="Arial" panose="020B0604020202020204" pitchFamily="34" charset="0"/>
          </a:endParaRPr>
        </a:p>
      </dgm:t>
    </dgm:pt>
    <dgm:pt modelId="{7FD02334-0F21-4ACE-902E-0F6FCC27D853}" type="parTrans" cxnId="{C0CBCDEA-EE30-4804-AF8D-01EFED78CD43}">
      <dgm:prSet/>
      <dgm:spPr/>
      <dgm:t>
        <a:bodyPr/>
        <a:lstStyle/>
        <a:p>
          <a:endParaRPr lang="en-GB" sz="1400">
            <a:latin typeface="Arial" panose="020B0604020202020204" pitchFamily="34" charset="0"/>
            <a:cs typeface="Arial" panose="020B0604020202020204" pitchFamily="34" charset="0"/>
          </a:endParaRPr>
        </a:p>
      </dgm:t>
    </dgm:pt>
    <dgm:pt modelId="{72E7EA45-F048-4502-B577-6227960E2424}" type="sibTrans" cxnId="{C0CBCDEA-EE30-4804-AF8D-01EFED78CD43}">
      <dgm:prSet/>
      <dgm:spPr/>
      <dgm:t>
        <a:bodyPr/>
        <a:lstStyle/>
        <a:p>
          <a:endParaRPr lang="en-GB" sz="1400">
            <a:latin typeface="Arial" panose="020B0604020202020204" pitchFamily="34" charset="0"/>
            <a:cs typeface="Arial" panose="020B0604020202020204" pitchFamily="34" charset="0"/>
          </a:endParaRPr>
        </a:p>
      </dgm:t>
    </dgm:pt>
    <dgm:pt modelId="{9CB61BAB-0012-4847-A2A1-13C3C0B79FB5}">
      <dgm:prSet phldrT="[Text]" custT="1"/>
      <dgm:spPr>
        <a:solidFill>
          <a:srgbClr val="0070C0"/>
        </a:solidFill>
      </dgm:spPr>
      <dgm:t>
        <a:bodyPr/>
        <a:lstStyle/>
        <a:p>
          <a:r>
            <a:rPr lang="en-GB" sz="1400" dirty="0">
              <a:latin typeface="Arial" panose="020B0604020202020204" pitchFamily="34" charset="0"/>
              <a:cs typeface="Arial" panose="020B0604020202020204" pitchFamily="34" charset="0"/>
            </a:rPr>
            <a:t>Attend Careers Events</a:t>
          </a:r>
        </a:p>
      </dgm:t>
    </dgm:pt>
    <dgm:pt modelId="{D41DA782-04C5-4123-BD38-69584256FC47}" type="parTrans" cxnId="{0BC0472B-C81C-4E4A-A741-6EA359D2E934}">
      <dgm:prSet/>
      <dgm:spPr/>
      <dgm:t>
        <a:bodyPr/>
        <a:lstStyle/>
        <a:p>
          <a:endParaRPr lang="en-GB" sz="1400">
            <a:latin typeface="Arial" panose="020B0604020202020204" pitchFamily="34" charset="0"/>
            <a:cs typeface="Arial" panose="020B0604020202020204" pitchFamily="34" charset="0"/>
          </a:endParaRPr>
        </a:p>
      </dgm:t>
    </dgm:pt>
    <dgm:pt modelId="{59913012-3333-4FF2-B2FF-B694D5611760}" type="sibTrans" cxnId="{0BC0472B-C81C-4E4A-A741-6EA359D2E934}">
      <dgm:prSet/>
      <dgm:spPr/>
      <dgm:t>
        <a:bodyPr/>
        <a:lstStyle/>
        <a:p>
          <a:endParaRPr lang="en-GB" sz="1400">
            <a:latin typeface="Arial" panose="020B0604020202020204" pitchFamily="34" charset="0"/>
            <a:cs typeface="Arial" panose="020B0604020202020204" pitchFamily="34" charset="0"/>
          </a:endParaRPr>
        </a:p>
      </dgm:t>
    </dgm:pt>
    <dgm:pt modelId="{ECE40457-55F1-4FE8-9C0C-47471362F0C6}">
      <dgm:prSet phldrT="[Text]" custT="1"/>
      <dgm:spPr>
        <a:solidFill>
          <a:srgbClr val="0070C0"/>
        </a:solidFill>
      </dgm:spPr>
      <dgm:t>
        <a:bodyPr/>
        <a:lstStyle/>
        <a:p>
          <a:r>
            <a:rPr lang="en-GB" sz="1400" dirty="0">
              <a:latin typeface="Arial" panose="020B0604020202020204" pitchFamily="34" charset="0"/>
              <a:cs typeface="Arial" panose="020B0604020202020204" pitchFamily="34" charset="0"/>
            </a:rPr>
            <a:t>Societies and institutions</a:t>
          </a:r>
        </a:p>
      </dgm:t>
    </dgm:pt>
    <dgm:pt modelId="{780A3500-43B5-4227-8774-402EC63F013E}" type="parTrans" cxnId="{6C0514DC-7CCF-4B2B-9B44-A685770002F9}">
      <dgm:prSet/>
      <dgm:spPr/>
      <dgm:t>
        <a:bodyPr/>
        <a:lstStyle/>
        <a:p>
          <a:endParaRPr lang="en-GB" sz="1400">
            <a:latin typeface="Arial" panose="020B0604020202020204" pitchFamily="34" charset="0"/>
            <a:cs typeface="Arial" panose="020B0604020202020204" pitchFamily="34" charset="0"/>
          </a:endParaRPr>
        </a:p>
      </dgm:t>
    </dgm:pt>
    <dgm:pt modelId="{F445B300-FCFF-4427-ABAC-3E3868319C76}" type="sibTrans" cxnId="{6C0514DC-7CCF-4B2B-9B44-A685770002F9}">
      <dgm:prSet/>
      <dgm:spPr/>
      <dgm:t>
        <a:bodyPr/>
        <a:lstStyle/>
        <a:p>
          <a:endParaRPr lang="en-GB" sz="1400">
            <a:latin typeface="Arial" panose="020B0604020202020204" pitchFamily="34" charset="0"/>
            <a:cs typeface="Arial" panose="020B0604020202020204" pitchFamily="34" charset="0"/>
          </a:endParaRPr>
        </a:p>
      </dgm:t>
    </dgm:pt>
    <dgm:pt modelId="{8EC91A44-D66C-469F-A721-F819C2366F4A}">
      <dgm:prSet phldrT="[Text]" custT="1"/>
      <dgm:spPr>
        <a:solidFill>
          <a:srgbClr val="0070C0"/>
        </a:solidFill>
      </dgm:spPr>
      <dgm:t>
        <a:bodyPr/>
        <a:lstStyle/>
        <a:p>
          <a:r>
            <a:rPr lang="en-GB" sz="1400" dirty="0">
              <a:latin typeface="Arial" panose="020B0604020202020204" pitchFamily="34" charset="0"/>
              <a:cs typeface="Arial" panose="020B0604020202020204" pitchFamily="34" charset="0"/>
            </a:rPr>
            <a:t>Talk to people</a:t>
          </a:r>
        </a:p>
      </dgm:t>
    </dgm:pt>
    <dgm:pt modelId="{805808EE-545B-4326-A54E-0A5B366E6B84}" type="parTrans" cxnId="{F86B6FA4-9A5A-42A2-9C03-F025378C16BF}">
      <dgm:prSet/>
      <dgm:spPr/>
      <dgm:t>
        <a:bodyPr/>
        <a:lstStyle/>
        <a:p>
          <a:endParaRPr lang="en-GB" sz="1400">
            <a:latin typeface="Arial" panose="020B0604020202020204" pitchFamily="34" charset="0"/>
            <a:cs typeface="Arial" panose="020B0604020202020204" pitchFamily="34" charset="0"/>
          </a:endParaRPr>
        </a:p>
      </dgm:t>
    </dgm:pt>
    <dgm:pt modelId="{F524D793-F729-4AA2-ACCD-64408EA649A6}" type="sibTrans" cxnId="{F86B6FA4-9A5A-42A2-9C03-F025378C16BF}">
      <dgm:prSet/>
      <dgm:spPr/>
      <dgm:t>
        <a:bodyPr/>
        <a:lstStyle/>
        <a:p>
          <a:endParaRPr lang="en-GB" sz="1400">
            <a:latin typeface="Arial" panose="020B0604020202020204" pitchFamily="34" charset="0"/>
            <a:cs typeface="Arial" panose="020B0604020202020204" pitchFamily="34" charset="0"/>
          </a:endParaRPr>
        </a:p>
      </dgm:t>
    </dgm:pt>
    <dgm:pt modelId="{659AB2A6-C34F-4DF8-8267-372CA385B0E0}">
      <dgm:prSet phldrT="[Text]" custT="1"/>
      <dgm:spPr>
        <a:solidFill>
          <a:srgbClr val="0070C0"/>
        </a:solidFill>
      </dgm:spPr>
      <dgm:t>
        <a:bodyPr/>
        <a:lstStyle/>
        <a:p>
          <a:r>
            <a:rPr lang="en-GB" sz="1400" dirty="0" smtClean="0">
              <a:latin typeface="Arial" panose="020B0604020202020204" pitchFamily="34" charset="0"/>
              <a:cs typeface="Arial" panose="020B0604020202020204" pitchFamily="34" charset="0"/>
            </a:rPr>
            <a:t>Collect vacancy adverts</a:t>
          </a:r>
          <a:endParaRPr lang="en-GB" sz="1400" dirty="0">
            <a:latin typeface="Arial" panose="020B0604020202020204" pitchFamily="34" charset="0"/>
            <a:cs typeface="Arial" panose="020B0604020202020204" pitchFamily="34" charset="0"/>
          </a:endParaRPr>
        </a:p>
      </dgm:t>
    </dgm:pt>
    <dgm:pt modelId="{27F0B5D5-9E76-4DCE-9B88-8F6515525A26}" type="parTrans" cxnId="{243C1F37-858E-4175-978A-5BBD63ACAE58}">
      <dgm:prSet/>
      <dgm:spPr/>
      <dgm:t>
        <a:bodyPr/>
        <a:lstStyle/>
        <a:p>
          <a:endParaRPr lang="en-GB" sz="1400">
            <a:latin typeface="Arial" panose="020B0604020202020204" pitchFamily="34" charset="0"/>
            <a:cs typeface="Arial" panose="020B0604020202020204" pitchFamily="34" charset="0"/>
          </a:endParaRPr>
        </a:p>
      </dgm:t>
    </dgm:pt>
    <dgm:pt modelId="{A3F6302A-00BB-4828-8BA2-B68A6C10C049}" type="sibTrans" cxnId="{243C1F37-858E-4175-978A-5BBD63ACAE58}">
      <dgm:prSet/>
      <dgm:spPr/>
      <dgm:t>
        <a:bodyPr/>
        <a:lstStyle/>
        <a:p>
          <a:endParaRPr lang="en-GB" sz="1400">
            <a:latin typeface="Arial" panose="020B0604020202020204" pitchFamily="34" charset="0"/>
            <a:cs typeface="Arial" panose="020B0604020202020204" pitchFamily="34" charset="0"/>
          </a:endParaRPr>
        </a:p>
      </dgm:t>
    </dgm:pt>
    <dgm:pt modelId="{FA720949-7353-428A-8979-4AB6B0AEA3B5}">
      <dgm:prSet phldrT="[Text]" custT="1"/>
      <dgm:spPr>
        <a:solidFill>
          <a:srgbClr val="0070C0"/>
        </a:solidFill>
      </dgm:spPr>
      <dgm:t>
        <a:bodyPr/>
        <a:lstStyle/>
        <a:p>
          <a:r>
            <a:rPr lang="en-GB" sz="1400" dirty="0">
              <a:latin typeface="Arial" panose="020B0604020202020204" pitchFamily="34" charset="0"/>
              <a:cs typeface="Arial" panose="020B0604020202020204" pitchFamily="34" charset="0"/>
            </a:rPr>
            <a:t>Watch Video Profiles on </a:t>
          </a:r>
          <a:r>
            <a:rPr lang="en-GB" sz="1400" dirty="0" smtClean="0">
              <a:latin typeface="Arial" panose="020B0604020202020204" pitchFamily="34" charset="0"/>
              <a:cs typeface="Arial" panose="020B0604020202020204" pitchFamily="34" charset="0"/>
            </a:rPr>
            <a:t>icould.com</a:t>
          </a:r>
          <a:endParaRPr lang="en-GB" sz="1400" dirty="0">
            <a:latin typeface="Arial" panose="020B0604020202020204" pitchFamily="34" charset="0"/>
            <a:cs typeface="Arial" panose="020B0604020202020204" pitchFamily="34" charset="0"/>
          </a:endParaRPr>
        </a:p>
      </dgm:t>
    </dgm:pt>
    <dgm:pt modelId="{BC5814BB-4066-4F29-9C2A-05FF59EAD8E7}" type="parTrans" cxnId="{101E8570-49CD-44DB-9203-CB3F775B6635}">
      <dgm:prSet/>
      <dgm:spPr/>
      <dgm:t>
        <a:bodyPr/>
        <a:lstStyle/>
        <a:p>
          <a:endParaRPr lang="en-GB" sz="1400">
            <a:latin typeface="Arial" panose="020B0604020202020204" pitchFamily="34" charset="0"/>
            <a:cs typeface="Arial" panose="020B0604020202020204" pitchFamily="34" charset="0"/>
          </a:endParaRPr>
        </a:p>
      </dgm:t>
    </dgm:pt>
    <dgm:pt modelId="{1AECC831-6C21-4981-84CA-7E881881C26F}" type="sibTrans" cxnId="{101E8570-49CD-44DB-9203-CB3F775B6635}">
      <dgm:prSet/>
      <dgm:spPr/>
      <dgm:t>
        <a:bodyPr/>
        <a:lstStyle/>
        <a:p>
          <a:endParaRPr lang="en-GB" sz="1400">
            <a:latin typeface="Arial" panose="020B0604020202020204" pitchFamily="34" charset="0"/>
            <a:cs typeface="Arial" panose="020B0604020202020204" pitchFamily="34" charset="0"/>
          </a:endParaRPr>
        </a:p>
      </dgm:t>
    </dgm:pt>
    <dgm:pt modelId="{0F0F04C1-DA2D-4E7C-B1E3-09CC5FA94DDF}">
      <dgm:prSet phldrT="[Text]" custT="1"/>
      <dgm:spPr>
        <a:solidFill>
          <a:srgbClr val="0070C0"/>
        </a:solidFill>
      </dgm:spPr>
      <dgm:t>
        <a:bodyPr/>
        <a:lstStyle/>
        <a:p>
          <a:r>
            <a:rPr lang="en-GB" sz="1400" smtClean="0">
              <a:latin typeface="Arial" panose="020B0604020202020204" pitchFamily="34" charset="0"/>
              <a:cs typeface="Arial" panose="020B0604020202020204" pitchFamily="34" charset="0"/>
            </a:rPr>
            <a:t>Careers</a:t>
          </a:r>
          <a:r>
            <a:rPr lang="en-GB" sz="1400" baseline="0" smtClean="0">
              <a:latin typeface="Arial" panose="020B0604020202020204" pitchFamily="34" charset="0"/>
              <a:cs typeface="Arial" panose="020B0604020202020204" pitchFamily="34" charset="0"/>
            </a:rPr>
            <a:t> Tagged.co.uk</a:t>
          </a:r>
          <a:endParaRPr lang="en-GB" sz="1400" dirty="0">
            <a:latin typeface="Arial" panose="020B0604020202020204" pitchFamily="34" charset="0"/>
            <a:cs typeface="Arial" panose="020B0604020202020204" pitchFamily="34" charset="0"/>
          </a:endParaRPr>
        </a:p>
      </dgm:t>
    </dgm:pt>
    <dgm:pt modelId="{215F64A3-4766-4E9B-9E49-C9E9878370C5}" type="parTrans" cxnId="{1AA042CD-B89E-4651-9CBE-12FD92C72C2E}">
      <dgm:prSet/>
      <dgm:spPr/>
      <dgm:t>
        <a:bodyPr/>
        <a:lstStyle/>
        <a:p>
          <a:endParaRPr lang="en-GB" sz="1400">
            <a:latin typeface="Arial" panose="020B0604020202020204" pitchFamily="34" charset="0"/>
            <a:cs typeface="Arial" panose="020B0604020202020204" pitchFamily="34" charset="0"/>
          </a:endParaRPr>
        </a:p>
      </dgm:t>
    </dgm:pt>
    <dgm:pt modelId="{DB26BE17-22C9-482F-AB2C-8F3ADC126D9A}" type="sibTrans" cxnId="{1AA042CD-B89E-4651-9CBE-12FD92C72C2E}">
      <dgm:prSet/>
      <dgm:spPr/>
      <dgm:t>
        <a:bodyPr/>
        <a:lstStyle/>
        <a:p>
          <a:endParaRPr lang="en-GB" sz="1400">
            <a:latin typeface="Arial" panose="020B0604020202020204" pitchFamily="34" charset="0"/>
            <a:cs typeface="Arial" panose="020B0604020202020204" pitchFamily="34" charset="0"/>
          </a:endParaRPr>
        </a:p>
      </dgm:t>
    </dgm:pt>
    <dgm:pt modelId="{26F91A54-DE74-4922-B8F7-E5D12EE96BB9}">
      <dgm:prSet phldrT="[Text]" custT="1"/>
      <dgm:spPr>
        <a:solidFill>
          <a:srgbClr val="0070C0"/>
        </a:solidFill>
      </dgm:spPr>
      <dgm:t>
        <a:bodyPr/>
        <a:lstStyle/>
        <a:p>
          <a:r>
            <a:rPr lang="en-GB" sz="1400" dirty="0">
              <a:latin typeface="Arial" panose="020B0604020202020204" pitchFamily="34" charset="0"/>
              <a:cs typeface="Arial" panose="020B0604020202020204" pitchFamily="34" charset="0"/>
            </a:rPr>
            <a:t>Use social media</a:t>
          </a:r>
        </a:p>
      </dgm:t>
    </dgm:pt>
    <dgm:pt modelId="{D27BEC40-2EFF-4925-80A0-C40584D540A4}" type="parTrans" cxnId="{7B21FEEF-E17C-4B1E-AD27-3AA207869193}">
      <dgm:prSet/>
      <dgm:spPr/>
      <dgm:t>
        <a:bodyPr/>
        <a:lstStyle/>
        <a:p>
          <a:endParaRPr lang="en-GB" sz="1400">
            <a:latin typeface="Arial" panose="020B0604020202020204" pitchFamily="34" charset="0"/>
            <a:cs typeface="Arial" panose="020B0604020202020204" pitchFamily="34" charset="0"/>
          </a:endParaRPr>
        </a:p>
      </dgm:t>
    </dgm:pt>
    <dgm:pt modelId="{AA81DCC9-FF8F-400B-B454-9037F6383C83}" type="sibTrans" cxnId="{7B21FEEF-E17C-4B1E-AD27-3AA207869193}">
      <dgm:prSet/>
      <dgm:spPr/>
      <dgm:t>
        <a:bodyPr/>
        <a:lstStyle/>
        <a:p>
          <a:endParaRPr lang="en-GB" sz="1400">
            <a:latin typeface="Arial" panose="020B0604020202020204" pitchFamily="34" charset="0"/>
            <a:cs typeface="Arial" panose="020B0604020202020204" pitchFamily="34" charset="0"/>
          </a:endParaRPr>
        </a:p>
      </dgm:t>
    </dgm:pt>
    <dgm:pt modelId="{2FAA57DF-BCF6-4399-81B8-826FEA1A62E9}">
      <dgm:prSet phldrT="[Text]" custT="1"/>
      <dgm:spPr>
        <a:solidFill>
          <a:srgbClr val="0070C0"/>
        </a:solidFill>
      </dgm:spPr>
      <dgm:t>
        <a:bodyPr/>
        <a:lstStyle/>
        <a:p>
          <a:r>
            <a:rPr lang="en-GB" sz="1400" dirty="0">
              <a:latin typeface="Arial" panose="020B0604020202020204" pitchFamily="34" charset="0"/>
              <a:cs typeface="Arial" panose="020B0604020202020204" pitchFamily="34" charset="0"/>
            </a:rPr>
            <a:t>Notice when something interests you</a:t>
          </a:r>
        </a:p>
      </dgm:t>
    </dgm:pt>
    <dgm:pt modelId="{4CDCAD5D-46B0-4B2D-A658-5D85C1B16DE1}" type="parTrans" cxnId="{7D1C19BA-7E26-4064-85A8-B22BE58B4E33}">
      <dgm:prSet/>
      <dgm:spPr/>
      <dgm:t>
        <a:bodyPr/>
        <a:lstStyle/>
        <a:p>
          <a:endParaRPr lang="en-GB" sz="1400">
            <a:latin typeface="Arial" panose="020B0604020202020204" pitchFamily="34" charset="0"/>
            <a:cs typeface="Arial" panose="020B0604020202020204" pitchFamily="34" charset="0"/>
          </a:endParaRPr>
        </a:p>
      </dgm:t>
    </dgm:pt>
    <dgm:pt modelId="{F122AFCC-8E2C-4479-98E1-9BA715010788}" type="sibTrans" cxnId="{7D1C19BA-7E26-4064-85A8-B22BE58B4E33}">
      <dgm:prSet/>
      <dgm:spPr/>
      <dgm:t>
        <a:bodyPr/>
        <a:lstStyle/>
        <a:p>
          <a:endParaRPr lang="en-GB" sz="1400">
            <a:latin typeface="Arial" panose="020B0604020202020204" pitchFamily="34" charset="0"/>
            <a:cs typeface="Arial" panose="020B0604020202020204" pitchFamily="34" charset="0"/>
          </a:endParaRPr>
        </a:p>
      </dgm:t>
    </dgm:pt>
    <dgm:pt modelId="{FC4F7E0D-A099-41C3-A8F2-EB503608D550}">
      <dgm:prSet phldrT="[Text]" custT="1"/>
      <dgm:spPr>
        <a:solidFill>
          <a:srgbClr val="0070C0"/>
        </a:solidFill>
      </dgm:spPr>
      <dgm:t>
        <a:bodyPr/>
        <a:lstStyle/>
        <a:p>
          <a:r>
            <a:rPr lang="en-GB" sz="1400" dirty="0">
              <a:latin typeface="Arial" panose="020B0604020202020204" pitchFamily="34" charset="0"/>
              <a:cs typeface="Arial" panose="020B0604020202020204" pitchFamily="34" charset="0"/>
            </a:rPr>
            <a:t>Who are your role models?</a:t>
          </a:r>
        </a:p>
      </dgm:t>
    </dgm:pt>
    <dgm:pt modelId="{69648085-F4EC-4BD6-ABBB-AF099F4C2243}" type="parTrans" cxnId="{125CAE7F-9CE3-44DE-87D2-EE4188C0C454}">
      <dgm:prSet/>
      <dgm:spPr/>
      <dgm:t>
        <a:bodyPr/>
        <a:lstStyle/>
        <a:p>
          <a:endParaRPr lang="en-GB" sz="1400">
            <a:latin typeface="Arial" panose="020B0604020202020204" pitchFamily="34" charset="0"/>
            <a:cs typeface="Arial" panose="020B0604020202020204" pitchFamily="34" charset="0"/>
          </a:endParaRPr>
        </a:p>
      </dgm:t>
    </dgm:pt>
    <dgm:pt modelId="{6DA7A446-5121-444D-887C-9829DDA169C2}" type="sibTrans" cxnId="{125CAE7F-9CE3-44DE-87D2-EE4188C0C454}">
      <dgm:prSet/>
      <dgm:spPr/>
      <dgm:t>
        <a:bodyPr/>
        <a:lstStyle/>
        <a:p>
          <a:endParaRPr lang="en-GB" sz="1400">
            <a:latin typeface="Arial" panose="020B0604020202020204" pitchFamily="34" charset="0"/>
            <a:cs typeface="Arial" panose="020B0604020202020204" pitchFamily="34" charset="0"/>
          </a:endParaRPr>
        </a:p>
      </dgm:t>
    </dgm:pt>
    <dgm:pt modelId="{6DE2042E-3067-4C7D-A97F-A7062A3D4BA0}">
      <dgm:prSet phldrT="[Text]" custT="1"/>
      <dgm:spPr>
        <a:solidFill>
          <a:srgbClr val="0070C0"/>
        </a:solidFill>
      </dgm:spPr>
      <dgm:t>
        <a:bodyPr/>
        <a:lstStyle/>
        <a:p>
          <a:r>
            <a:rPr lang="en-GB" sz="1400" smtClean="0">
              <a:latin typeface="Arial" panose="020B0604020202020204" pitchFamily="34" charset="0"/>
              <a:cs typeface="Arial" panose="020B0604020202020204" pitchFamily="34" charset="0"/>
            </a:rPr>
            <a:t>Research job profiles on Prospects.ac.uk</a:t>
          </a:r>
          <a:endParaRPr lang="en-GB" sz="1400" dirty="0">
            <a:latin typeface="Arial" panose="020B0604020202020204" pitchFamily="34" charset="0"/>
            <a:cs typeface="Arial" panose="020B0604020202020204" pitchFamily="34" charset="0"/>
          </a:endParaRPr>
        </a:p>
      </dgm:t>
    </dgm:pt>
    <dgm:pt modelId="{8AB78A67-D5C3-4F3E-9C1B-8293D363FB55}" type="parTrans" cxnId="{9B9E1D27-CE31-44B0-9453-3A68926AF7D0}">
      <dgm:prSet/>
      <dgm:spPr/>
      <dgm:t>
        <a:bodyPr/>
        <a:lstStyle/>
        <a:p>
          <a:endParaRPr lang="en-US" sz="1400">
            <a:latin typeface="Arial" panose="020B0604020202020204" pitchFamily="34" charset="0"/>
            <a:cs typeface="Arial" panose="020B0604020202020204" pitchFamily="34" charset="0"/>
          </a:endParaRPr>
        </a:p>
      </dgm:t>
    </dgm:pt>
    <dgm:pt modelId="{8572417E-B266-42E9-8DF7-9F9AE1EFCEF5}" type="sibTrans" cxnId="{9B9E1D27-CE31-44B0-9453-3A68926AF7D0}">
      <dgm:prSet/>
      <dgm:spPr/>
      <dgm:t>
        <a:bodyPr/>
        <a:lstStyle/>
        <a:p>
          <a:endParaRPr lang="en-US" sz="1400">
            <a:latin typeface="Arial" panose="020B0604020202020204" pitchFamily="34" charset="0"/>
            <a:cs typeface="Arial" panose="020B0604020202020204" pitchFamily="34" charset="0"/>
          </a:endParaRPr>
        </a:p>
      </dgm:t>
    </dgm:pt>
    <dgm:pt modelId="{692AFEFB-063C-4971-821B-D22CCBBE5782}" type="pres">
      <dgm:prSet presAssocID="{BEEF4F67-2039-45F8-A9F2-4B7BE2FC4709}" presName="diagram" presStyleCnt="0">
        <dgm:presLayoutVars>
          <dgm:dir/>
          <dgm:resizeHandles val="exact"/>
        </dgm:presLayoutVars>
      </dgm:prSet>
      <dgm:spPr/>
      <dgm:t>
        <a:bodyPr/>
        <a:lstStyle/>
        <a:p>
          <a:endParaRPr lang="en-US"/>
        </a:p>
      </dgm:t>
    </dgm:pt>
    <dgm:pt modelId="{B65A306E-6B75-4695-805D-32E3E77C5C91}" type="pres">
      <dgm:prSet presAssocID="{1A37EEF1-5964-454A-9BDA-6043ACDFA2FF}" presName="node" presStyleLbl="node1" presStyleIdx="0" presStyleCnt="12" custLinFactNeighborY="1296">
        <dgm:presLayoutVars>
          <dgm:bulletEnabled val="1"/>
        </dgm:presLayoutVars>
      </dgm:prSet>
      <dgm:spPr/>
      <dgm:t>
        <a:bodyPr/>
        <a:lstStyle/>
        <a:p>
          <a:endParaRPr lang="en-US"/>
        </a:p>
      </dgm:t>
    </dgm:pt>
    <dgm:pt modelId="{1E32E9E6-CC07-45B0-9326-1459168C8F60}" type="pres">
      <dgm:prSet presAssocID="{C1A7498F-76BB-467A-9298-FD6ED7D53682}" presName="sibTrans" presStyleCnt="0"/>
      <dgm:spPr/>
    </dgm:pt>
    <dgm:pt modelId="{8650008F-C468-40D6-9B8B-669A2FEE2BD8}" type="pres">
      <dgm:prSet presAssocID="{7B516F67-92BB-4DC6-86B0-408580DD230E}" presName="node" presStyleLbl="node1" presStyleIdx="1" presStyleCnt="12">
        <dgm:presLayoutVars>
          <dgm:bulletEnabled val="1"/>
        </dgm:presLayoutVars>
      </dgm:prSet>
      <dgm:spPr/>
      <dgm:t>
        <a:bodyPr/>
        <a:lstStyle/>
        <a:p>
          <a:endParaRPr lang="en-US"/>
        </a:p>
      </dgm:t>
    </dgm:pt>
    <dgm:pt modelId="{FF8F2AF4-B6CC-4FE2-92B0-21799BC19C0F}" type="pres">
      <dgm:prSet presAssocID="{72E7EA45-F048-4502-B577-6227960E2424}" presName="sibTrans" presStyleCnt="0"/>
      <dgm:spPr/>
    </dgm:pt>
    <dgm:pt modelId="{1FAAB0C9-DE82-47EB-A184-EF5CBB4CA74F}" type="pres">
      <dgm:prSet presAssocID="{9CB61BAB-0012-4847-A2A1-13C3C0B79FB5}" presName="node" presStyleLbl="node1" presStyleIdx="2" presStyleCnt="12">
        <dgm:presLayoutVars>
          <dgm:bulletEnabled val="1"/>
        </dgm:presLayoutVars>
      </dgm:prSet>
      <dgm:spPr/>
      <dgm:t>
        <a:bodyPr/>
        <a:lstStyle/>
        <a:p>
          <a:endParaRPr lang="en-US"/>
        </a:p>
      </dgm:t>
    </dgm:pt>
    <dgm:pt modelId="{ABCBA598-656A-4C11-A101-1927D7007669}" type="pres">
      <dgm:prSet presAssocID="{59913012-3333-4FF2-B2FF-B694D5611760}" presName="sibTrans" presStyleCnt="0"/>
      <dgm:spPr/>
    </dgm:pt>
    <dgm:pt modelId="{95FC56DD-4907-40D6-A92C-31E8FC5BF032}" type="pres">
      <dgm:prSet presAssocID="{ECE40457-55F1-4FE8-9C0C-47471362F0C6}" presName="node" presStyleLbl="node1" presStyleIdx="3" presStyleCnt="12">
        <dgm:presLayoutVars>
          <dgm:bulletEnabled val="1"/>
        </dgm:presLayoutVars>
      </dgm:prSet>
      <dgm:spPr/>
      <dgm:t>
        <a:bodyPr/>
        <a:lstStyle/>
        <a:p>
          <a:endParaRPr lang="en-US"/>
        </a:p>
      </dgm:t>
    </dgm:pt>
    <dgm:pt modelId="{19339FC3-FA56-4FF7-83B4-8409B0E7C5AD}" type="pres">
      <dgm:prSet presAssocID="{F445B300-FCFF-4427-ABAC-3E3868319C76}" presName="sibTrans" presStyleCnt="0"/>
      <dgm:spPr/>
    </dgm:pt>
    <dgm:pt modelId="{3ED935D2-F6ED-4156-A446-F0F04940ECBC}" type="pres">
      <dgm:prSet presAssocID="{8EC91A44-D66C-469F-A721-F819C2366F4A}" presName="node" presStyleLbl="node1" presStyleIdx="4" presStyleCnt="12">
        <dgm:presLayoutVars>
          <dgm:bulletEnabled val="1"/>
        </dgm:presLayoutVars>
      </dgm:prSet>
      <dgm:spPr/>
      <dgm:t>
        <a:bodyPr/>
        <a:lstStyle/>
        <a:p>
          <a:endParaRPr lang="en-US"/>
        </a:p>
      </dgm:t>
    </dgm:pt>
    <dgm:pt modelId="{75A84F7B-EFEE-458E-839B-20CB8CE70252}" type="pres">
      <dgm:prSet presAssocID="{F524D793-F729-4AA2-ACCD-64408EA649A6}" presName="sibTrans" presStyleCnt="0"/>
      <dgm:spPr/>
    </dgm:pt>
    <dgm:pt modelId="{1B0E2739-4707-4FED-89C6-C08C138600A5}" type="pres">
      <dgm:prSet presAssocID="{659AB2A6-C34F-4DF8-8267-372CA385B0E0}" presName="node" presStyleLbl="node1" presStyleIdx="5" presStyleCnt="12">
        <dgm:presLayoutVars>
          <dgm:bulletEnabled val="1"/>
        </dgm:presLayoutVars>
      </dgm:prSet>
      <dgm:spPr/>
      <dgm:t>
        <a:bodyPr/>
        <a:lstStyle/>
        <a:p>
          <a:endParaRPr lang="en-US"/>
        </a:p>
      </dgm:t>
    </dgm:pt>
    <dgm:pt modelId="{F08E9EC5-54A2-4AFC-98A5-8CE25BEDDA90}" type="pres">
      <dgm:prSet presAssocID="{A3F6302A-00BB-4828-8BA2-B68A6C10C049}" presName="sibTrans" presStyleCnt="0"/>
      <dgm:spPr/>
    </dgm:pt>
    <dgm:pt modelId="{67FFF618-7CC7-40FE-B363-F9972AB5BF49}" type="pres">
      <dgm:prSet presAssocID="{6DE2042E-3067-4C7D-A97F-A7062A3D4BA0}" presName="node" presStyleLbl="node1" presStyleIdx="6" presStyleCnt="12">
        <dgm:presLayoutVars>
          <dgm:bulletEnabled val="1"/>
        </dgm:presLayoutVars>
      </dgm:prSet>
      <dgm:spPr/>
      <dgm:t>
        <a:bodyPr/>
        <a:lstStyle/>
        <a:p>
          <a:endParaRPr lang="en-US"/>
        </a:p>
      </dgm:t>
    </dgm:pt>
    <dgm:pt modelId="{622EC3CB-7DBC-4AA0-B625-5A539087B363}" type="pres">
      <dgm:prSet presAssocID="{8572417E-B266-42E9-8DF7-9F9AE1EFCEF5}" presName="sibTrans" presStyleCnt="0"/>
      <dgm:spPr/>
    </dgm:pt>
    <dgm:pt modelId="{4BF65AB5-3C53-40B4-8C12-50151E040968}" type="pres">
      <dgm:prSet presAssocID="{FA720949-7353-428A-8979-4AB6B0AEA3B5}" presName="node" presStyleLbl="node1" presStyleIdx="7" presStyleCnt="12">
        <dgm:presLayoutVars>
          <dgm:bulletEnabled val="1"/>
        </dgm:presLayoutVars>
      </dgm:prSet>
      <dgm:spPr/>
      <dgm:t>
        <a:bodyPr/>
        <a:lstStyle/>
        <a:p>
          <a:endParaRPr lang="en-US"/>
        </a:p>
      </dgm:t>
    </dgm:pt>
    <dgm:pt modelId="{02F25137-E894-47D2-8AAC-4808068A58FC}" type="pres">
      <dgm:prSet presAssocID="{1AECC831-6C21-4981-84CA-7E881881C26F}" presName="sibTrans" presStyleCnt="0"/>
      <dgm:spPr/>
    </dgm:pt>
    <dgm:pt modelId="{E0CDE3AC-B8EA-49F8-B7B2-AEAEEF55F30A}" type="pres">
      <dgm:prSet presAssocID="{0F0F04C1-DA2D-4E7C-B1E3-09CC5FA94DDF}" presName="node" presStyleLbl="node1" presStyleIdx="8" presStyleCnt="12">
        <dgm:presLayoutVars>
          <dgm:bulletEnabled val="1"/>
        </dgm:presLayoutVars>
      </dgm:prSet>
      <dgm:spPr/>
      <dgm:t>
        <a:bodyPr/>
        <a:lstStyle/>
        <a:p>
          <a:endParaRPr lang="en-US"/>
        </a:p>
      </dgm:t>
    </dgm:pt>
    <dgm:pt modelId="{18BA3AE8-1406-40C0-B8C1-740156D56BB9}" type="pres">
      <dgm:prSet presAssocID="{DB26BE17-22C9-482F-AB2C-8F3ADC126D9A}" presName="sibTrans" presStyleCnt="0"/>
      <dgm:spPr/>
    </dgm:pt>
    <dgm:pt modelId="{1CE145DA-9581-4604-8C66-5BF476BE43DF}" type="pres">
      <dgm:prSet presAssocID="{26F91A54-DE74-4922-B8F7-E5D12EE96BB9}" presName="node" presStyleLbl="node1" presStyleIdx="9" presStyleCnt="12">
        <dgm:presLayoutVars>
          <dgm:bulletEnabled val="1"/>
        </dgm:presLayoutVars>
      </dgm:prSet>
      <dgm:spPr/>
      <dgm:t>
        <a:bodyPr/>
        <a:lstStyle/>
        <a:p>
          <a:endParaRPr lang="en-US"/>
        </a:p>
      </dgm:t>
    </dgm:pt>
    <dgm:pt modelId="{85B26770-6529-40AA-AF81-909A9940CCF6}" type="pres">
      <dgm:prSet presAssocID="{AA81DCC9-FF8F-400B-B454-9037F6383C83}" presName="sibTrans" presStyleCnt="0"/>
      <dgm:spPr/>
    </dgm:pt>
    <dgm:pt modelId="{BCCDBBAC-C8E0-434A-BCF3-46E41EB38C9D}" type="pres">
      <dgm:prSet presAssocID="{2FAA57DF-BCF6-4399-81B8-826FEA1A62E9}" presName="node" presStyleLbl="node1" presStyleIdx="10" presStyleCnt="12">
        <dgm:presLayoutVars>
          <dgm:bulletEnabled val="1"/>
        </dgm:presLayoutVars>
      </dgm:prSet>
      <dgm:spPr/>
      <dgm:t>
        <a:bodyPr/>
        <a:lstStyle/>
        <a:p>
          <a:endParaRPr lang="en-US"/>
        </a:p>
      </dgm:t>
    </dgm:pt>
    <dgm:pt modelId="{CF732379-D5EF-4CBB-B57C-54DAEED7E069}" type="pres">
      <dgm:prSet presAssocID="{F122AFCC-8E2C-4479-98E1-9BA715010788}" presName="sibTrans" presStyleCnt="0"/>
      <dgm:spPr/>
    </dgm:pt>
    <dgm:pt modelId="{A2BBC311-B266-48F7-A676-1DDD0A69F0BC}" type="pres">
      <dgm:prSet presAssocID="{FC4F7E0D-A099-41C3-A8F2-EB503608D550}" presName="node" presStyleLbl="node1" presStyleIdx="11" presStyleCnt="12">
        <dgm:presLayoutVars>
          <dgm:bulletEnabled val="1"/>
        </dgm:presLayoutVars>
      </dgm:prSet>
      <dgm:spPr/>
      <dgm:t>
        <a:bodyPr/>
        <a:lstStyle/>
        <a:p>
          <a:endParaRPr lang="en-US"/>
        </a:p>
      </dgm:t>
    </dgm:pt>
  </dgm:ptLst>
  <dgm:cxnLst>
    <dgm:cxn modelId="{F4A1C02A-212D-4D71-A49F-A54952F30EEC}" type="presOf" srcId="{8EC91A44-D66C-469F-A721-F819C2366F4A}" destId="{3ED935D2-F6ED-4156-A446-F0F04940ECBC}" srcOrd="0" destOrd="0" presId="urn:microsoft.com/office/officeart/2005/8/layout/default"/>
    <dgm:cxn modelId="{7D1C19BA-7E26-4064-85A8-B22BE58B4E33}" srcId="{BEEF4F67-2039-45F8-A9F2-4B7BE2FC4709}" destId="{2FAA57DF-BCF6-4399-81B8-826FEA1A62E9}" srcOrd="10" destOrd="0" parTransId="{4CDCAD5D-46B0-4B2D-A658-5D85C1B16DE1}" sibTransId="{F122AFCC-8E2C-4479-98E1-9BA715010788}"/>
    <dgm:cxn modelId="{3BF4889C-8644-408C-B44B-D4B87AEE3158}" type="presOf" srcId="{9CB61BAB-0012-4847-A2A1-13C3C0B79FB5}" destId="{1FAAB0C9-DE82-47EB-A184-EF5CBB4CA74F}" srcOrd="0" destOrd="0" presId="urn:microsoft.com/office/officeart/2005/8/layout/default"/>
    <dgm:cxn modelId="{7B21FEEF-E17C-4B1E-AD27-3AA207869193}" srcId="{BEEF4F67-2039-45F8-A9F2-4B7BE2FC4709}" destId="{26F91A54-DE74-4922-B8F7-E5D12EE96BB9}" srcOrd="9" destOrd="0" parTransId="{D27BEC40-2EFF-4925-80A0-C40584D540A4}" sibTransId="{AA81DCC9-FF8F-400B-B454-9037F6383C83}"/>
    <dgm:cxn modelId="{C59C20E2-73C5-40C0-B620-D6BDD171494F}" type="presOf" srcId="{1A37EEF1-5964-454A-9BDA-6043ACDFA2FF}" destId="{B65A306E-6B75-4695-805D-32E3E77C5C91}" srcOrd="0" destOrd="0" presId="urn:microsoft.com/office/officeart/2005/8/layout/default"/>
    <dgm:cxn modelId="{B9C67394-929C-4C9A-81CC-469FB5655DE2}" type="presOf" srcId="{7B516F67-92BB-4DC6-86B0-408580DD230E}" destId="{8650008F-C468-40D6-9B8B-669A2FEE2BD8}" srcOrd="0" destOrd="0" presId="urn:microsoft.com/office/officeart/2005/8/layout/default"/>
    <dgm:cxn modelId="{5983A482-E12C-48EC-A3BA-C5B5308C57CE}" type="presOf" srcId="{FC4F7E0D-A099-41C3-A8F2-EB503608D550}" destId="{A2BBC311-B266-48F7-A676-1DDD0A69F0BC}" srcOrd="0" destOrd="0" presId="urn:microsoft.com/office/officeart/2005/8/layout/default"/>
    <dgm:cxn modelId="{AC45B2E2-FA84-4F25-AE20-7D06866A344B}" type="presOf" srcId="{0F0F04C1-DA2D-4E7C-B1E3-09CC5FA94DDF}" destId="{E0CDE3AC-B8EA-49F8-B7B2-AEAEEF55F30A}" srcOrd="0" destOrd="0" presId="urn:microsoft.com/office/officeart/2005/8/layout/default"/>
    <dgm:cxn modelId="{9B9E1D27-CE31-44B0-9453-3A68926AF7D0}" srcId="{BEEF4F67-2039-45F8-A9F2-4B7BE2FC4709}" destId="{6DE2042E-3067-4C7D-A97F-A7062A3D4BA0}" srcOrd="6" destOrd="0" parTransId="{8AB78A67-D5C3-4F3E-9C1B-8293D363FB55}" sibTransId="{8572417E-B266-42E9-8DF7-9F9AE1EFCEF5}"/>
    <dgm:cxn modelId="{101E8570-49CD-44DB-9203-CB3F775B6635}" srcId="{BEEF4F67-2039-45F8-A9F2-4B7BE2FC4709}" destId="{FA720949-7353-428A-8979-4AB6B0AEA3B5}" srcOrd="7" destOrd="0" parTransId="{BC5814BB-4066-4F29-9C2A-05FF59EAD8E7}" sibTransId="{1AECC831-6C21-4981-84CA-7E881881C26F}"/>
    <dgm:cxn modelId="{243C1F37-858E-4175-978A-5BBD63ACAE58}" srcId="{BEEF4F67-2039-45F8-A9F2-4B7BE2FC4709}" destId="{659AB2A6-C34F-4DF8-8267-372CA385B0E0}" srcOrd="5" destOrd="0" parTransId="{27F0B5D5-9E76-4DCE-9B88-8F6515525A26}" sibTransId="{A3F6302A-00BB-4828-8BA2-B68A6C10C049}"/>
    <dgm:cxn modelId="{CA77E41B-E9C6-48C2-88C0-9E80B75DEF65}" type="presOf" srcId="{659AB2A6-C34F-4DF8-8267-372CA385B0E0}" destId="{1B0E2739-4707-4FED-89C6-C08C138600A5}" srcOrd="0" destOrd="0" presId="urn:microsoft.com/office/officeart/2005/8/layout/default"/>
    <dgm:cxn modelId="{B2111389-BF9B-44B9-A49A-D7F6F9A2BC6A}" type="presOf" srcId="{ECE40457-55F1-4FE8-9C0C-47471362F0C6}" destId="{95FC56DD-4907-40D6-A92C-31E8FC5BF032}" srcOrd="0" destOrd="0" presId="urn:microsoft.com/office/officeart/2005/8/layout/default"/>
    <dgm:cxn modelId="{D67D72F5-279F-4EB8-B8E5-56E1558A2DBF}" type="presOf" srcId="{FA720949-7353-428A-8979-4AB6B0AEA3B5}" destId="{4BF65AB5-3C53-40B4-8C12-50151E040968}" srcOrd="0" destOrd="0" presId="urn:microsoft.com/office/officeart/2005/8/layout/default"/>
    <dgm:cxn modelId="{6C0514DC-7CCF-4B2B-9B44-A685770002F9}" srcId="{BEEF4F67-2039-45F8-A9F2-4B7BE2FC4709}" destId="{ECE40457-55F1-4FE8-9C0C-47471362F0C6}" srcOrd="3" destOrd="0" parTransId="{780A3500-43B5-4227-8774-402EC63F013E}" sibTransId="{F445B300-FCFF-4427-ABAC-3E3868319C76}"/>
    <dgm:cxn modelId="{F86B6FA4-9A5A-42A2-9C03-F025378C16BF}" srcId="{BEEF4F67-2039-45F8-A9F2-4B7BE2FC4709}" destId="{8EC91A44-D66C-469F-A721-F819C2366F4A}" srcOrd="4" destOrd="0" parTransId="{805808EE-545B-4326-A54E-0A5B366E6B84}" sibTransId="{F524D793-F729-4AA2-ACCD-64408EA649A6}"/>
    <dgm:cxn modelId="{2C6FCC6A-5208-4CB8-8733-E78C36162242}" type="presOf" srcId="{26F91A54-DE74-4922-B8F7-E5D12EE96BB9}" destId="{1CE145DA-9581-4604-8C66-5BF476BE43DF}" srcOrd="0" destOrd="0" presId="urn:microsoft.com/office/officeart/2005/8/layout/default"/>
    <dgm:cxn modelId="{0BC0472B-C81C-4E4A-A741-6EA359D2E934}" srcId="{BEEF4F67-2039-45F8-A9F2-4B7BE2FC4709}" destId="{9CB61BAB-0012-4847-A2A1-13C3C0B79FB5}" srcOrd="2" destOrd="0" parTransId="{D41DA782-04C5-4123-BD38-69584256FC47}" sibTransId="{59913012-3333-4FF2-B2FF-B694D5611760}"/>
    <dgm:cxn modelId="{CC2EFB07-3176-4CA3-A71A-CCD91455862C}" type="presOf" srcId="{2FAA57DF-BCF6-4399-81B8-826FEA1A62E9}" destId="{BCCDBBAC-C8E0-434A-BCF3-46E41EB38C9D}" srcOrd="0" destOrd="0" presId="urn:microsoft.com/office/officeart/2005/8/layout/default"/>
    <dgm:cxn modelId="{8AF270D1-FF52-4421-B8AA-7DE5BF239D3D}" srcId="{BEEF4F67-2039-45F8-A9F2-4B7BE2FC4709}" destId="{1A37EEF1-5964-454A-9BDA-6043ACDFA2FF}" srcOrd="0" destOrd="0" parTransId="{071ADBB4-5868-4A90-A44E-D66BCAFFCB09}" sibTransId="{C1A7498F-76BB-467A-9298-FD6ED7D53682}"/>
    <dgm:cxn modelId="{125CAE7F-9CE3-44DE-87D2-EE4188C0C454}" srcId="{BEEF4F67-2039-45F8-A9F2-4B7BE2FC4709}" destId="{FC4F7E0D-A099-41C3-A8F2-EB503608D550}" srcOrd="11" destOrd="0" parTransId="{69648085-F4EC-4BD6-ABBB-AF099F4C2243}" sibTransId="{6DA7A446-5121-444D-887C-9829DDA169C2}"/>
    <dgm:cxn modelId="{1AA042CD-B89E-4651-9CBE-12FD92C72C2E}" srcId="{BEEF4F67-2039-45F8-A9F2-4B7BE2FC4709}" destId="{0F0F04C1-DA2D-4E7C-B1E3-09CC5FA94DDF}" srcOrd="8" destOrd="0" parTransId="{215F64A3-4766-4E9B-9E49-C9E9878370C5}" sibTransId="{DB26BE17-22C9-482F-AB2C-8F3ADC126D9A}"/>
    <dgm:cxn modelId="{C0CBCDEA-EE30-4804-AF8D-01EFED78CD43}" srcId="{BEEF4F67-2039-45F8-A9F2-4B7BE2FC4709}" destId="{7B516F67-92BB-4DC6-86B0-408580DD230E}" srcOrd="1" destOrd="0" parTransId="{7FD02334-0F21-4ACE-902E-0F6FCC27D853}" sibTransId="{72E7EA45-F048-4502-B577-6227960E2424}"/>
    <dgm:cxn modelId="{490AD1E9-E773-4765-8D5B-8288E169DF20}" type="presOf" srcId="{BEEF4F67-2039-45F8-A9F2-4B7BE2FC4709}" destId="{692AFEFB-063C-4971-821B-D22CCBBE5782}" srcOrd="0" destOrd="0" presId="urn:microsoft.com/office/officeart/2005/8/layout/default"/>
    <dgm:cxn modelId="{F855FDB2-D0F6-4638-8F26-C2EC7D256B84}" type="presOf" srcId="{6DE2042E-3067-4C7D-A97F-A7062A3D4BA0}" destId="{67FFF618-7CC7-40FE-B363-F9972AB5BF49}" srcOrd="0" destOrd="0" presId="urn:microsoft.com/office/officeart/2005/8/layout/default"/>
    <dgm:cxn modelId="{4C475A6D-C2BE-473F-AD37-8DC03F86EDC0}" type="presParOf" srcId="{692AFEFB-063C-4971-821B-D22CCBBE5782}" destId="{B65A306E-6B75-4695-805D-32E3E77C5C91}" srcOrd="0" destOrd="0" presId="urn:microsoft.com/office/officeart/2005/8/layout/default"/>
    <dgm:cxn modelId="{E451CDE7-4715-4666-BEB2-15FAC09DD87B}" type="presParOf" srcId="{692AFEFB-063C-4971-821B-D22CCBBE5782}" destId="{1E32E9E6-CC07-45B0-9326-1459168C8F60}" srcOrd="1" destOrd="0" presId="urn:microsoft.com/office/officeart/2005/8/layout/default"/>
    <dgm:cxn modelId="{8E51373A-BE66-4F7D-BB3F-46417B9B0450}" type="presParOf" srcId="{692AFEFB-063C-4971-821B-D22CCBBE5782}" destId="{8650008F-C468-40D6-9B8B-669A2FEE2BD8}" srcOrd="2" destOrd="0" presId="urn:microsoft.com/office/officeart/2005/8/layout/default"/>
    <dgm:cxn modelId="{55061A02-1D1C-4662-BC36-8025ACFCA4A9}" type="presParOf" srcId="{692AFEFB-063C-4971-821B-D22CCBBE5782}" destId="{FF8F2AF4-B6CC-4FE2-92B0-21799BC19C0F}" srcOrd="3" destOrd="0" presId="urn:microsoft.com/office/officeart/2005/8/layout/default"/>
    <dgm:cxn modelId="{2807B2D0-127E-455D-8049-83153A12FCC3}" type="presParOf" srcId="{692AFEFB-063C-4971-821B-D22CCBBE5782}" destId="{1FAAB0C9-DE82-47EB-A184-EF5CBB4CA74F}" srcOrd="4" destOrd="0" presId="urn:microsoft.com/office/officeart/2005/8/layout/default"/>
    <dgm:cxn modelId="{23A6F64B-8058-4FC5-838C-9DFD20DB2412}" type="presParOf" srcId="{692AFEFB-063C-4971-821B-D22CCBBE5782}" destId="{ABCBA598-656A-4C11-A101-1927D7007669}" srcOrd="5" destOrd="0" presId="urn:microsoft.com/office/officeart/2005/8/layout/default"/>
    <dgm:cxn modelId="{7230B7D6-A2C0-4441-AC95-202104CF8CCE}" type="presParOf" srcId="{692AFEFB-063C-4971-821B-D22CCBBE5782}" destId="{95FC56DD-4907-40D6-A92C-31E8FC5BF032}" srcOrd="6" destOrd="0" presId="urn:microsoft.com/office/officeart/2005/8/layout/default"/>
    <dgm:cxn modelId="{528497FC-64D2-4CB3-B0D1-862141160844}" type="presParOf" srcId="{692AFEFB-063C-4971-821B-D22CCBBE5782}" destId="{19339FC3-FA56-4FF7-83B4-8409B0E7C5AD}" srcOrd="7" destOrd="0" presId="urn:microsoft.com/office/officeart/2005/8/layout/default"/>
    <dgm:cxn modelId="{A08DC13B-9F06-4390-9DAC-E5455F42F064}" type="presParOf" srcId="{692AFEFB-063C-4971-821B-D22CCBBE5782}" destId="{3ED935D2-F6ED-4156-A446-F0F04940ECBC}" srcOrd="8" destOrd="0" presId="urn:microsoft.com/office/officeart/2005/8/layout/default"/>
    <dgm:cxn modelId="{3BC841F2-53B2-4D8D-8C33-3BF63FB9BD58}" type="presParOf" srcId="{692AFEFB-063C-4971-821B-D22CCBBE5782}" destId="{75A84F7B-EFEE-458E-839B-20CB8CE70252}" srcOrd="9" destOrd="0" presId="urn:microsoft.com/office/officeart/2005/8/layout/default"/>
    <dgm:cxn modelId="{E43DA8B1-D9D4-44A4-8F6B-070EB3B0B9B8}" type="presParOf" srcId="{692AFEFB-063C-4971-821B-D22CCBBE5782}" destId="{1B0E2739-4707-4FED-89C6-C08C138600A5}" srcOrd="10" destOrd="0" presId="urn:microsoft.com/office/officeart/2005/8/layout/default"/>
    <dgm:cxn modelId="{B2E37A01-662F-428A-B65B-7DB06E2466A9}" type="presParOf" srcId="{692AFEFB-063C-4971-821B-D22CCBBE5782}" destId="{F08E9EC5-54A2-4AFC-98A5-8CE25BEDDA90}" srcOrd="11" destOrd="0" presId="urn:microsoft.com/office/officeart/2005/8/layout/default"/>
    <dgm:cxn modelId="{6280D553-DA48-49F0-B815-1814CA31AF7E}" type="presParOf" srcId="{692AFEFB-063C-4971-821B-D22CCBBE5782}" destId="{67FFF618-7CC7-40FE-B363-F9972AB5BF49}" srcOrd="12" destOrd="0" presId="urn:microsoft.com/office/officeart/2005/8/layout/default"/>
    <dgm:cxn modelId="{8B47DCE4-7371-495A-9537-5B8BAB2C1D49}" type="presParOf" srcId="{692AFEFB-063C-4971-821B-D22CCBBE5782}" destId="{622EC3CB-7DBC-4AA0-B625-5A539087B363}" srcOrd="13" destOrd="0" presId="urn:microsoft.com/office/officeart/2005/8/layout/default"/>
    <dgm:cxn modelId="{30DE2071-6EC0-48AA-B296-164840D1EF0A}" type="presParOf" srcId="{692AFEFB-063C-4971-821B-D22CCBBE5782}" destId="{4BF65AB5-3C53-40B4-8C12-50151E040968}" srcOrd="14" destOrd="0" presId="urn:microsoft.com/office/officeart/2005/8/layout/default"/>
    <dgm:cxn modelId="{829A3DE9-D950-48BB-86CE-8E271BF8D75D}" type="presParOf" srcId="{692AFEFB-063C-4971-821B-D22CCBBE5782}" destId="{02F25137-E894-47D2-8AAC-4808068A58FC}" srcOrd="15" destOrd="0" presId="urn:microsoft.com/office/officeart/2005/8/layout/default"/>
    <dgm:cxn modelId="{AC3B2393-0AFC-436B-A113-2BB9CE479313}" type="presParOf" srcId="{692AFEFB-063C-4971-821B-D22CCBBE5782}" destId="{E0CDE3AC-B8EA-49F8-B7B2-AEAEEF55F30A}" srcOrd="16" destOrd="0" presId="urn:microsoft.com/office/officeart/2005/8/layout/default"/>
    <dgm:cxn modelId="{D026C161-7142-4EE4-BB73-F6F6085F599A}" type="presParOf" srcId="{692AFEFB-063C-4971-821B-D22CCBBE5782}" destId="{18BA3AE8-1406-40C0-B8C1-740156D56BB9}" srcOrd="17" destOrd="0" presId="urn:microsoft.com/office/officeart/2005/8/layout/default"/>
    <dgm:cxn modelId="{5A792A59-38A8-4C80-85DE-63D98809F77F}" type="presParOf" srcId="{692AFEFB-063C-4971-821B-D22CCBBE5782}" destId="{1CE145DA-9581-4604-8C66-5BF476BE43DF}" srcOrd="18" destOrd="0" presId="urn:microsoft.com/office/officeart/2005/8/layout/default"/>
    <dgm:cxn modelId="{1F7448DA-3384-4872-AFF6-AE7AD4839400}" type="presParOf" srcId="{692AFEFB-063C-4971-821B-D22CCBBE5782}" destId="{85B26770-6529-40AA-AF81-909A9940CCF6}" srcOrd="19" destOrd="0" presId="urn:microsoft.com/office/officeart/2005/8/layout/default"/>
    <dgm:cxn modelId="{46AF63A0-A6A7-47DB-B4C9-D426D4D0182B}" type="presParOf" srcId="{692AFEFB-063C-4971-821B-D22CCBBE5782}" destId="{BCCDBBAC-C8E0-434A-BCF3-46E41EB38C9D}" srcOrd="20" destOrd="0" presId="urn:microsoft.com/office/officeart/2005/8/layout/default"/>
    <dgm:cxn modelId="{A7B4C972-3950-48D6-97E7-E7C925F980B6}" type="presParOf" srcId="{692AFEFB-063C-4971-821B-D22CCBBE5782}" destId="{CF732379-D5EF-4CBB-B57C-54DAEED7E069}" srcOrd="21" destOrd="0" presId="urn:microsoft.com/office/officeart/2005/8/layout/default"/>
    <dgm:cxn modelId="{3531E49D-80F5-47F2-AC1A-BA85FB7FF806}" type="presParOf" srcId="{692AFEFB-063C-4971-821B-D22CCBBE5782}" destId="{A2BBC311-B266-48F7-A676-1DDD0A69F0B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3B8890-1936-4CB4-93E9-E9EF734A1415}" type="doc">
      <dgm:prSet loTypeId="urn:microsoft.com/office/officeart/2005/8/layout/radial3" loCatId="cycle" qsTypeId="urn:microsoft.com/office/officeart/2005/8/quickstyle/simple1" qsCatId="simple" csTypeId="urn:microsoft.com/office/officeart/2005/8/colors/accent1_5" csCatId="accent1" phldr="1"/>
      <dgm:spPr/>
      <dgm:t>
        <a:bodyPr/>
        <a:lstStyle/>
        <a:p>
          <a:endParaRPr lang="en-GB"/>
        </a:p>
      </dgm:t>
    </dgm:pt>
    <dgm:pt modelId="{C5E5555F-33C5-4370-AF99-2EAA4EE43C3C}">
      <dgm:prSet phldrT="[Text]" custT="1"/>
      <dgm:spPr/>
      <dgm:t>
        <a:bodyPr/>
        <a:lstStyle/>
        <a:p>
          <a:r>
            <a:rPr lang="en-GB" sz="1400" smtClean="0">
              <a:effectLst/>
              <a:latin typeface="Arial" panose="020B0604020202020204" pitchFamily="34" charset="0"/>
              <a:ea typeface="Calibri" panose="020F0502020204030204" pitchFamily="34" charset="0"/>
              <a:cs typeface="Arial" panose="020B0604020202020204" pitchFamily="34" charset="0"/>
            </a:rPr>
            <a:t>Social issues, e.g. disadvantaged children</a:t>
          </a:r>
          <a:endParaRPr lang="en-GB" sz="1400" dirty="0">
            <a:latin typeface="Arial" panose="020B0604020202020204" pitchFamily="34" charset="0"/>
            <a:cs typeface="Arial" panose="020B0604020202020204" pitchFamily="34" charset="0"/>
          </a:endParaRPr>
        </a:p>
      </dgm:t>
    </dgm:pt>
    <dgm:pt modelId="{CF5233FD-E8FB-4B1C-80A9-31549595F7CE}" type="parTrans" cxnId="{A4383031-24E7-4526-BC77-34532F3A61DF}">
      <dgm:prSet/>
      <dgm:spPr/>
      <dgm:t>
        <a:bodyPr/>
        <a:lstStyle/>
        <a:p>
          <a:endParaRPr lang="en-GB" sz="1200">
            <a:latin typeface="Arial" panose="020B0604020202020204" pitchFamily="34" charset="0"/>
            <a:cs typeface="Arial" panose="020B0604020202020204" pitchFamily="34" charset="0"/>
          </a:endParaRPr>
        </a:p>
      </dgm:t>
    </dgm:pt>
    <dgm:pt modelId="{4D84E96F-88FE-4C17-8E06-788A5D1582A9}" type="sibTrans" cxnId="{A4383031-24E7-4526-BC77-34532F3A61DF}">
      <dgm:prSet/>
      <dgm:spPr/>
      <dgm:t>
        <a:bodyPr/>
        <a:lstStyle/>
        <a:p>
          <a:endParaRPr lang="en-GB" sz="1200">
            <a:latin typeface="Arial" panose="020B0604020202020204" pitchFamily="34" charset="0"/>
            <a:cs typeface="Arial" panose="020B0604020202020204" pitchFamily="34" charset="0"/>
          </a:endParaRPr>
        </a:p>
      </dgm:t>
    </dgm:pt>
    <dgm:pt modelId="{53FBFC42-3D0F-4A46-AABC-C65388D55EA8}">
      <dgm:prSet phldrT="[Text]" custT="1"/>
      <dgm:spPr/>
      <dgm:t>
        <a:bodyPr/>
        <a:lstStyle/>
        <a:p>
          <a:r>
            <a:rPr lang="en-US" sz="1050" b="0" i="0" dirty="0" smtClean="0">
              <a:latin typeface="Arial" panose="020B0604020202020204" pitchFamily="34" charset="0"/>
              <a:cs typeface="Arial" panose="020B0604020202020204" pitchFamily="34" charset="0"/>
            </a:rPr>
            <a:t>Policy</a:t>
          </a:r>
          <a:endParaRPr lang="en-GB" sz="1050" dirty="0">
            <a:latin typeface="Arial" panose="020B0604020202020204" pitchFamily="34" charset="0"/>
            <a:cs typeface="Arial" panose="020B0604020202020204" pitchFamily="34" charset="0"/>
          </a:endParaRPr>
        </a:p>
      </dgm:t>
    </dgm:pt>
    <dgm:pt modelId="{0D33B52A-E371-47F4-BC3B-EA3C1428AB5E}" type="parTrans" cxnId="{5B2191F4-22FA-412A-89D9-15ED3303DF86}">
      <dgm:prSet/>
      <dgm:spPr/>
      <dgm:t>
        <a:bodyPr/>
        <a:lstStyle/>
        <a:p>
          <a:endParaRPr lang="en-GB" sz="1200">
            <a:latin typeface="Arial" panose="020B0604020202020204" pitchFamily="34" charset="0"/>
            <a:cs typeface="Arial" panose="020B0604020202020204" pitchFamily="34" charset="0"/>
          </a:endParaRPr>
        </a:p>
      </dgm:t>
    </dgm:pt>
    <dgm:pt modelId="{B776EAC9-F919-4BC8-B04E-77ACD26ECACD}" type="sibTrans" cxnId="{5B2191F4-22FA-412A-89D9-15ED3303DF86}">
      <dgm:prSet/>
      <dgm:spPr/>
      <dgm:t>
        <a:bodyPr/>
        <a:lstStyle/>
        <a:p>
          <a:endParaRPr lang="en-GB" sz="1200">
            <a:latin typeface="Arial" panose="020B0604020202020204" pitchFamily="34" charset="0"/>
            <a:cs typeface="Arial" panose="020B0604020202020204" pitchFamily="34" charset="0"/>
          </a:endParaRPr>
        </a:p>
      </dgm:t>
    </dgm:pt>
    <dgm:pt modelId="{1EA8CB0D-9D9F-480A-99DD-5F33A73242FD}">
      <dgm:prSet custT="1"/>
      <dgm:spPr/>
      <dgm:t>
        <a:bodyPr/>
        <a:lstStyle/>
        <a:p>
          <a:pPr>
            <a:buFont typeface="Arial" panose="020B0604020202020204" pitchFamily="34" charset="0"/>
            <a:buNone/>
          </a:pPr>
          <a:r>
            <a:rPr lang="en-US" sz="1050" b="0" i="0" dirty="0" smtClean="0">
              <a:latin typeface="Arial" panose="020B0604020202020204" pitchFamily="34" charset="0"/>
              <a:cs typeface="Arial" panose="020B0604020202020204" pitchFamily="34" charset="0"/>
            </a:rPr>
            <a:t>Fundraising</a:t>
          </a:r>
          <a:endParaRPr lang="en-US" sz="1050" b="0" i="0" dirty="0">
            <a:latin typeface="Arial" panose="020B0604020202020204" pitchFamily="34" charset="0"/>
            <a:cs typeface="Arial" panose="020B0604020202020204" pitchFamily="34" charset="0"/>
          </a:endParaRPr>
        </a:p>
      </dgm:t>
    </dgm:pt>
    <dgm:pt modelId="{FF348737-6071-45FB-8904-BDB5346091A5}" type="parTrans" cxnId="{07639F25-80B1-4760-BDEF-30156921AD48}">
      <dgm:prSet/>
      <dgm:spPr/>
      <dgm:t>
        <a:bodyPr/>
        <a:lstStyle/>
        <a:p>
          <a:endParaRPr lang="en-US" sz="1200">
            <a:latin typeface="Arial" panose="020B0604020202020204" pitchFamily="34" charset="0"/>
            <a:cs typeface="Arial" panose="020B0604020202020204" pitchFamily="34" charset="0"/>
          </a:endParaRPr>
        </a:p>
      </dgm:t>
    </dgm:pt>
    <dgm:pt modelId="{FC53E0BD-424D-457B-9315-0F1B80E1D674}" type="sibTrans" cxnId="{07639F25-80B1-4760-BDEF-30156921AD48}">
      <dgm:prSet/>
      <dgm:spPr/>
      <dgm:t>
        <a:bodyPr/>
        <a:lstStyle/>
        <a:p>
          <a:endParaRPr lang="en-US" sz="1200">
            <a:latin typeface="Arial" panose="020B0604020202020204" pitchFamily="34" charset="0"/>
            <a:cs typeface="Arial" panose="020B0604020202020204" pitchFamily="34" charset="0"/>
          </a:endParaRPr>
        </a:p>
      </dgm:t>
    </dgm:pt>
    <dgm:pt modelId="{9D16557C-1803-455A-B6CB-A96BC3D826C6}">
      <dgm:prSet custT="1"/>
      <dgm:spPr/>
      <dgm:t>
        <a:bodyPr/>
        <a:lstStyle/>
        <a:p>
          <a:pPr>
            <a:buFont typeface="Arial" panose="020B0604020202020204" pitchFamily="34" charset="0"/>
            <a:buNone/>
          </a:pPr>
          <a:r>
            <a:rPr lang="en-US" sz="1050" b="0" i="0" dirty="0" smtClean="0">
              <a:latin typeface="Arial" panose="020B0604020202020204" pitchFamily="34" charset="0"/>
              <a:cs typeface="Arial" panose="020B0604020202020204" pitchFamily="34" charset="0"/>
            </a:rPr>
            <a:t>Campaigns</a:t>
          </a:r>
          <a:endParaRPr lang="en-US" sz="1050" b="0" i="0" dirty="0">
            <a:latin typeface="Arial" panose="020B0604020202020204" pitchFamily="34" charset="0"/>
            <a:cs typeface="Arial" panose="020B0604020202020204" pitchFamily="34" charset="0"/>
          </a:endParaRPr>
        </a:p>
      </dgm:t>
    </dgm:pt>
    <dgm:pt modelId="{F14B29DE-EE72-4D7D-B587-470FF5FEA7C0}" type="parTrans" cxnId="{F3F1C2EC-D3F4-42F8-B143-8F2722F63401}">
      <dgm:prSet/>
      <dgm:spPr/>
      <dgm:t>
        <a:bodyPr/>
        <a:lstStyle/>
        <a:p>
          <a:endParaRPr lang="en-US" sz="1200">
            <a:latin typeface="Arial" panose="020B0604020202020204" pitchFamily="34" charset="0"/>
            <a:cs typeface="Arial" panose="020B0604020202020204" pitchFamily="34" charset="0"/>
          </a:endParaRPr>
        </a:p>
      </dgm:t>
    </dgm:pt>
    <dgm:pt modelId="{D1514CBA-3A37-46A0-A1FB-B2C0C950AD0E}" type="sibTrans" cxnId="{F3F1C2EC-D3F4-42F8-B143-8F2722F63401}">
      <dgm:prSet/>
      <dgm:spPr/>
      <dgm:t>
        <a:bodyPr/>
        <a:lstStyle/>
        <a:p>
          <a:endParaRPr lang="en-US" sz="1200">
            <a:latin typeface="Arial" panose="020B0604020202020204" pitchFamily="34" charset="0"/>
            <a:cs typeface="Arial" panose="020B0604020202020204" pitchFamily="34" charset="0"/>
          </a:endParaRPr>
        </a:p>
      </dgm:t>
    </dgm:pt>
    <dgm:pt modelId="{27B2C185-D71E-43C7-9592-40EF02B2C094}">
      <dgm:prSet custT="1"/>
      <dgm:spPr/>
      <dgm:t>
        <a:bodyPr/>
        <a:lstStyle/>
        <a:p>
          <a:pPr>
            <a:buFont typeface="Arial" panose="020B0604020202020204" pitchFamily="34" charset="0"/>
            <a:buNone/>
          </a:pPr>
          <a:r>
            <a:rPr lang="en-US" sz="1050" b="0" i="0" dirty="0" smtClean="0">
              <a:latin typeface="Arial" panose="020B0604020202020204" pitchFamily="34" charset="0"/>
              <a:cs typeface="Arial" panose="020B0604020202020204" pitchFamily="34" charset="0"/>
            </a:rPr>
            <a:t>Training others</a:t>
          </a:r>
          <a:endParaRPr lang="en-US" sz="1050" b="0" i="0" dirty="0">
            <a:latin typeface="Arial" panose="020B0604020202020204" pitchFamily="34" charset="0"/>
            <a:cs typeface="Arial" panose="020B0604020202020204" pitchFamily="34" charset="0"/>
          </a:endParaRPr>
        </a:p>
      </dgm:t>
    </dgm:pt>
    <dgm:pt modelId="{6DDB846A-B060-42BB-9DF2-1E2F80868A38}" type="parTrans" cxnId="{481C695D-A4F1-4E17-B208-91CC8156669B}">
      <dgm:prSet/>
      <dgm:spPr/>
      <dgm:t>
        <a:bodyPr/>
        <a:lstStyle/>
        <a:p>
          <a:endParaRPr lang="en-US" sz="1200">
            <a:latin typeface="Arial" panose="020B0604020202020204" pitchFamily="34" charset="0"/>
            <a:cs typeface="Arial" panose="020B0604020202020204" pitchFamily="34" charset="0"/>
          </a:endParaRPr>
        </a:p>
      </dgm:t>
    </dgm:pt>
    <dgm:pt modelId="{72D15DA3-4845-44D2-823A-982A95CBA187}" type="sibTrans" cxnId="{481C695D-A4F1-4E17-B208-91CC8156669B}">
      <dgm:prSet/>
      <dgm:spPr/>
      <dgm:t>
        <a:bodyPr/>
        <a:lstStyle/>
        <a:p>
          <a:endParaRPr lang="en-US" sz="1200">
            <a:latin typeface="Arial" panose="020B0604020202020204" pitchFamily="34" charset="0"/>
            <a:cs typeface="Arial" panose="020B0604020202020204" pitchFamily="34" charset="0"/>
          </a:endParaRPr>
        </a:p>
      </dgm:t>
    </dgm:pt>
    <dgm:pt modelId="{A30809BC-6651-4CF6-A3FD-20701292EBF6}">
      <dgm:prSet custT="1"/>
      <dgm:spPr/>
      <dgm:t>
        <a:bodyPr/>
        <a:lstStyle/>
        <a:p>
          <a:pPr>
            <a:buFont typeface="Arial" panose="020B0604020202020204" pitchFamily="34" charset="0"/>
            <a:buNone/>
          </a:pPr>
          <a:r>
            <a:rPr lang="en-US" sz="1050" b="0" i="0" dirty="0" smtClean="0">
              <a:latin typeface="Arial" panose="020B0604020202020204" pitchFamily="34" charset="0"/>
              <a:cs typeface="Arial" panose="020B0604020202020204" pitchFamily="34" charset="0"/>
            </a:rPr>
            <a:t>Therapy</a:t>
          </a:r>
          <a:endParaRPr lang="en-US" sz="1050" b="0" i="0" dirty="0">
            <a:latin typeface="Arial" panose="020B0604020202020204" pitchFamily="34" charset="0"/>
            <a:cs typeface="Arial" panose="020B0604020202020204" pitchFamily="34" charset="0"/>
          </a:endParaRPr>
        </a:p>
      </dgm:t>
    </dgm:pt>
    <dgm:pt modelId="{F25C27A6-7230-4446-BD79-C843E22A6EC0}" type="parTrans" cxnId="{759813EA-A3E6-4F0B-9712-989E8E647366}">
      <dgm:prSet/>
      <dgm:spPr/>
      <dgm:t>
        <a:bodyPr/>
        <a:lstStyle/>
        <a:p>
          <a:endParaRPr lang="en-US" sz="1200">
            <a:latin typeface="Arial" panose="020B0604020202020204" pitchFamily="34" charset="0"/>
            <a:cs typeface="Arial" panose="020B0604020202020204" pitchFamily="34" charset="0"/>
          </a:endParaRPr>
        </a:p>
      </dgm:t>
    </dgm:pt>
    <dgm:pt modelId="{2BB30545-B0BB-4124-84BA-AEE074751D62}" type="sibTrans" cxnId="{759813EA-A3E6-4F0B-9712-989E8E647366}">
      <dgm:prSet/>
      <dgm:spPr/>
      <dgm:t>
        <a:bodyPr/>
        <a:lstStyle/>
        <a:p>
          <a:endParaRPr lang="en-US" sz="1200">
            <a:latin typeface="Arial" panose="020B0604020202020204" pitchFamily="34" charset="0"/>
            <a:cs typeface="Arial" panose="020B0604020202020204" pitchFamily="34" charset="0"/>
          </a:endParaRPr>
        </a:p>
      </dgm:t>
    </dgm:pt>
    <dgm:pt modelId="{82E30F19-288C-4446-B1F9-BBC0E73C6B87}">
      <dgm:prSet custT="1"/>
      <dgm:spPr/>
      <dgm:t>
        <a:bodyPr/>
        <a:lstStyle/>
        <a:p>
          <a:pPr>
            <a:buFont typeface="Arial" panose="020B0604020202020204" pitchFamily="34" charset="0"/>
            <a:buNone/>
          </a:pPr>
          <a:r>
            <a:rPr lang="en-US" sz="1050" b="0" i="0" dirty="0" smtClean="0">
              <a:latin typeface="Arial" panose="020B0604020202020204" pitchFamily="34" charset="0"/>
              <a:cs typeface="Arial" panose="020B0604020202020204" pitchFamily="34" charset="0"/>
            </a:rPr>
            <a:t>Advocacy</a:t>
          </a:r>
          <a:endParaRPr lang="en-US" sz="1050" b="0" i="0" dirty="0">
            <a:latin typeface="Arial" panose="020B0604020202020204" pitchFamily="34" charset="0"/>
            <a:cs typeface="Arial" panose="020B0604020202020204" pitchFamily="34" charset="0"/>
          </a:endParaRPr>
        </a:p>
      </dgm:t>
    </dgm:pt>
    <dgm:pt modelId="{DED992B3-EC39-4CA8-9794-9F02C31F6550}" type="parTrans" cxnId="{CAE6827D-25D3-48FD-8720-C1EE971CAFF3}">
      <dgm:prSet/>
      <dgm:spPr/>
      <dgm:t>
        <a:bodyPr/>
        <a:lstStyle/>
        <a:p>
          <a:endParaRPr lang="en-US" sz="1200">
            <a:latin typeface="Arial" panose="020B0604020202020204" pitchFamily="34" charset="0"/>
            <a:cs typeface="Arial" panose="020B0604020202020204" pitchFamily="34" charset="0"/>
          </a:endParaRPr>
        </a:p>
      </dgm:t>
    </dgm:pt>
    <dgm:pt modelId="{FF7D5FD1-6EDF-41EF-B959-CBB7865219B0}" type="sibTrans" cxnId="{CAE6827D-25D3-48FD-8720-C1EE971CAFF3}">
      <dgm:prSet/>
      <dgm:spPr/>
      <dgm:t>
        <a:bodyPr/>
        <a:lstStyle/>
        <a:p>
          <a:endParaRPr lang="en-US" sz="1200">
            <a:latin typeface="Arial" panose="020B0604020202020204" pitchFamily="34" charset="0"/>
            <a:cs typeface="Arial" panose="020B0604020202020204" pitchFamily="34" charset="0"/>
          </a:endParaRPr>
        </a:p>
      </dgm:t>
    </dgm:pt>
    <dgm:pt modelId="{2F7E740C-09F2-4B6A-84C0-A842ECC1420A}">
      <dgm:prSet custT="1"/>
      <dgm:spPr/>
      <dgm:t>
        <a:bodyPr/>
        <a:lstStyle/>
        <a:p>
          <a:pPr>
            <a:buFont typeface="Arial" panose="020B0604020202020204" pitchFamily="34" charset="0"/>
            <a:buNone/>
          </a:pPr>
          <a:r>
            <a:rPr lang="en-US" sz="1050" b="0" i="0" dirty="0" smtClean="0">
              <a:latin typeface="Arial" panose="020B0604020202020204" pitchFamily="34" charset="0"/>
              <a:cs typeface="Arial" panose="020B0604020202020204" pitchFamily="34" charset="0"/>
            </a:rPr>
            <a:t>Programmes </a:t>
          </a:r>
        </a:p>
        <a:p>
          <a:pPr>
            <a:buFont typeface="Arial" panose="020B0604020202020204" pitchFamily="34" charset="0"/>
            <a:buNone/>
          </a:pPr>
          <a:r>
            <a:rPr lang="en-US" sz="1050" b="0" i="0" dirty="0" smtClean="0">
              <a:latin typeface="Arial" panose="020B0604020202020204" pitchFamily="34" charset="0"/>
              <a:cs typeface="Arial" panose="020B0604020202020204" pitchFamily="34" charset="0"/>
            </a:rPr>
            <a:t>&amp; Projects</a:t>
          </a:r>
          <a:endParaRPr lang="en-US" sz="1050" b="0" i="0" dirty="0">
            <a:latin typeface="Arial" panose="020B0604020202020204" pitchFamily="34" charset="0"/>
            <a:cs typeface="Arial" panose="020B0604020202020204" pitchFamily="34" charset="0"/>
          </a:endParaRPr>
        </a:p>
      </dgm:t>
    </dgm:pt>
    <dgm:pt modelId="{79EE4482-A0DF-42FB-9C87-FD3D5F1B6709}" type="parTrans" cxnId="{99661877-A77D-44C9-A19B-F09F0EA5BE56}">
      <dgm:prSet/>
      <dgm:spPr/>
      <dgm:t>
        <a:bodyPr/>
        <a:lstStyle/>
        <a:p>
          <a:endParaRPr lang="en-US" sz="1200">
            <a:latin typeface="Arial" panose="020B0604020202020204" pitchFamily="34" charset="0"/>
            <a:cs typeface="Arial" panose="020B0604020202020204" pitchFamily="34" charset="0"/>
          </a:endParaRPr>
        </a:p>
      </dgm:t>
    </dgm:pt>
    <dgm:pt modelId="{19EB3C72-C47F-422D-B725-FF90B13F200B}" type="sibTrans" cxnId="{99661877-A77D-44C9-A19B-F09F0EA5BE56}">
      <dgm:prSet/>
      <dgm:spPr/>
      <dgm:t>
        <a:bodyPr/>
        <a:lstStyle/>
        <a:p>
          <a:endParaRPr lang="en-US" sz="1200">
            <a:latin typeface="Arial" panose="020B0604020202020204" pitchFamily="34" charset="0"/>
            <a:cs typeface="Arial" panose="020B0604020202020204" pitchFamily="34" charset="0"/>
          </a:endParaRPr>
        </a:p>
      </dgm:t>
    </dgm:pt>
    <dgm:pt modelId="{E3675A98-61C7-4ED6-B41E-6AF79B7F0D50}" type="pres">
      <dgm:prSet presAssocID="{C93B8890-1936-4CB4-93E9-E9EF734A1415}" presName="composite" presStyleCnt="0">
        <dgm:presLayoutVars>
          <dgm:chMax val="1"/>
          <dgm:dir/>
          <dgm:resizeHandles val="exact"/>
        </dgm:presLayoutVars>
      </dgm:prSet>
      <dgm:spPr/>
      <dgm:t>
        <a:bodyPr/>
        <a:lstStyle/>
        <a:p>
          <a:endParaRPr lang="en-US"/>
        </a:p>
      </dgm:t>
    </dgm:pt>
    <dgm:pt modelId="{E89D8F5C-D60C-4212-8ED1-E6603B36DE6E}" type="pres">
      <dgm:prSet presAssocID="{C93B8890-1936-4CB4-93E9-E9EF734A1415}" presName="radial" presStyleCnt="0">
        <dgm:presLayoutVars>
          <dgm:animLvl val="ctr"/>
        </dgm:presLayoutVars>
      </dgm:prSet>
      <dgm:spPr/>
      <dgm:t>
        <a:bodyPr/>
        <a:lstStyle/>
        <a:p>
          <a:endParaRPr lang="en-US"/>
        </a:p>
      </dgm:t>
    </dgm:pt>
    <dgm:pt modelId="{71A394E2-0DFD-4FF7-88E8-8FC2CD08B1A6}" type="pres">
      <dgm:prSet presAssocID="{C5E5555F-33C5-4370-AF99-2EAA4EE43C3C}" presName="centerShape" presStyleLbl="vennNode1" presStyleIdx="0" presStyleCnt="8" custLinFactNeighborX="-414" custLinFactNeighborY="-1326"/>
      <dgm:spPr/>
      <dgm:t>
        <a:bodyPr/>
        <a:lstStyle/>
        <a:p>
          <a:endParaRPr lang="en-US"/>
        </a:p>
      </dgm:t>
    </dgm:pt>
    <dgm:pt modelId="{A5D3B82B-8E8C-4687-A4FA-9CF7F8EB4BDF}" type="pres">
      <dgm:prSet presAssocID="{53FBFC42-3D0F-4A46-AABC-C65388D55EA8}" presName="node" presStyleLbl="vennNode1" presStyleIdx="1" presStyleCnt="8">
        <dgm:presLayoutVars>
          <dgm:bulletEnabled val="1"/>
        </dgm:presLayoutVars>
      </dgm:prSet>
      <dgm:spPr/>
      <dgm:t>
        <a:bodyPr/>
        <a:lstStyle/>
        <a:p>
          <a:endParaRPr lang="en-US"/>
        </a:p>
      </dgm:t>
    </dgm:pt>
    <dgm:pt modelId="{0E35C3ED-7A50-4CB6-8126-E759879A4546}" type="pres">
      <dgm:prSet presAssocID="{1EA8CB0D-9D9F-480A-99DD-5F33A73242FD}" presName="node" presStyleLbl="vennNode1" presStyleIdx="2" presStyleCnt="8">
        <dgm:presLayoutVars>
          <dgm:bulletEnabled val="1"/>
        </dgm:presLayoutVars>
      </dgm:prSet>
      <dgm:spPr/>
      <dgm:t>
        <a:bodyPr/>
        <a:lstStyle/>
        <a:p>
          <a:endParaRPr lang="en-US"/>
        </a:p>
      </dgm:t>
    </dgm:pt>
    <dgm:pt modelId="{B32CB3B0-DE5D-493D-A2A6-76ABDA8888A4}" type="pres">
      <dgm:prSet presAssocID="{9D16557C-1803-455A-B6CB-A96BC3D826C6}" presName="node" presStyleLbl="vennNode1" presStyleIdx="3" presStyleCnt="8">
        <dgm:presLayoutVars>
          <dgm:bulletEnabled val="1"/>
        </dgm:presLayoutVars>
      </dgm:prSet>
      <dgm:spPr/>
      <dgm:t>
        <a:bodyPr/>
        <a:lstStyle/>
        <a:p>
          <a:endParaRPr lang="en-US"/>
        </a:p>
      </dgm:t>
    </dgm:pt>
    <dgm:pt modelId="{8F069E54-66F1-4DAB-8C95-C1BDD52EA3AF}" type="pres">
      <dgm:prSet presAssocID="{27B2C185-D71E-43C7-9592-40EF02B2C094}" presName="node" presStyleLbl="vennNode1" presStyleIdx="4" presStyleCnt="8">
        <dgm:presLayoutVars>
          <dgm:bulletEnabled val="1"/>
        </dgm:presLayoutVars>
      </dgm:prSet>
      <dgm:spPr/>
      <dgm:t>
        <a:bodyPr/>
        <a:lstStyle/>
        <a:p>
          <a:endParaRPr lang="en-US"/>
        </a:p>
      </dgm:t>
    </dgm:pt>
    <dgm:pt modelId="{0A45713B-7C4B-4675-8C3F-FC0A2567F01C}" type="pres">
      <dgm:prSet presAssocID="{A30809BC-6651-4CF6-A3FD-20701292EBF6}" presName="node" presStyleLbl="vennNode1" presStyleIdx="5" presStyleCnt="8">
        <dgm:presLayoutVars>
          <dgm:bulletEnabled val="1"/>
        </dgm:presLayoutVars>
      </dgm:prSet>
      <dgm:spPr/>
      <dgm:t>
        <a:bodyPr/>
        <a:lstStyle/>
        <a:p>
          <a:endParaRPr lang="en-US"/>
        </a:p>
      </dgm:t>
    </dgm:pt>
    <dgm:pt modelId="{7D8D155D-F8A5-4752-8A87-4F73F3AB2D27}" type="pres">
      <dgm:prSet presAssocID="{82E30F19-288C-4446-B1F9-BBC0E73C6B87}" presName="node" presStyleLbl="vennNode1" presStyleIdx="6" presStyleCnt="8">
        <dgm:presLayoutVars>
          <dgm:bulletEnabled val="1"/>
        </dgm:presLayoutVars>
      </dgm:prSet>
      <dgm:spPr/>
      <dgm:t>
        <a:bodyPr/>
        <a:lstStyle/>
        <a:p>
          <a:endParaRPr lang="en-US"/>
        </a:p>
      </dgm:t>
    </dgm:pt>
    <dgm:pt modelId="{E2FD5DE2-D3E5-47D5-85CD-DB5BCC546CB4}" type="pres">
      <dgm:prSet presAssocID="{2F7E740C-09F2-4B6A-84C0-A842ECC1420A}" presName="node" presStyleLbl="vennNode1" presStyleIdx="7" presStyleCnt="8">
        <dgm:presLayoutVars>
          <dgm:bulletEnabled val="1"/>
        </dgm:presLayoutVars>
      </dgm:prSet>
      <dgm:spPr/>
      <dgm:t>
        <a:bodyPr/>
        <a:lstStyle/>
        <a:p>
          <a:endParaRPr lang="en-US"/>
        </a:p>
      </dgm:t>
    </dgm:pt>
  </dgm:ptLst>
  <dgm:cxnLst>
    <dgm:cxn modelId="{4C63012C-F795-4A87-B4BD-385FE8EB8947}" type="presOf" srcId="{2F7E740C-09F2-4B6A-84C0-A842ECC1420A}" destId="{E2FD5DE2-D3E5-47D5-85CD-DB5BCC546CB4}" srcOrd="0" destOrd="0" presId="urn:microsoft.com/office/officeart/2005/8/layout/radial3"/>
    <dgm:cxn modelId="{5B2191F4-22FA-412A-89D9-15ED3303DF86}" srcId="{C5E5555F-33C5-4370-AF99-2EAA4EE43C3C}" destId="{53FBFC42-3D0F-4A46-AABC-C65388D55EA8}" srcOrd="0" destOrd="0" parTransId="{0D33B52A-E371-47F4-BC3B-EA3C1428AB5E}" sibTransId="{B776EAC9-F919-4BC8-B04E-77ACD26ECACD}"/>
    <dgm:cxn modelId="{B864791E-54B3-4DE3-BEA1-8A7C1C7E8BF8}" type="presOf" srcId="{53FBFC42-3D0F-4A46-AABC-C65388D55EA8}" destId="{A5D3B82B-8E8C-4687-A4FA-9CF7F8EB4BDF}" srcOrd="0" destOrd="0" presId="urn:microsoft.com/office/officeart/2005/8/layout/radial3"/>
    <dgm:cxn modelId="{07639F25-80B1-4760-BDEF-30156921AD48}" srcId="{C5E5555F-33C5-4370-AF99-2EAA4EE43C3C}" destId="{1EA8CB0D-9D9F-480A-99DD-5F33A73242FD}" srcOrd="1" destOrd="0" parTransId="{FF348737-6071-45FB-8904-BDB5346091A5}" sibTransId="{FC53E0BD-424D-457B-9315-0F1B80E1D674}"/>
    <dgm:cxn modelId="{96FC875D-6FA0-4403-8A4B-BFF2FD6E4257}" type="presOf" srcId="{A30809BC-6651-4CF6-A3FD-20701292EBF6}" destId="{0A45713B-7C4B-4675-8C3F-FC0A2567F01C}" srcOrd="0" destOrd="0" presId="urn:microsoft.com/office/officeart/2005/8/layout/radial3"/>
    <dgm:cxn modelId="{CB177E80-20F8-4A47-A627-EA74357B7337}" type="presOf" srcId="{C93B8890-1936-4CB4-93E9-E9EF734A1415}" destId="{E3675A98-61C7-4ED6-B41E-6AF79B7F0D50}" srcOrd="0" destOrd="0" presId="urn:microsoft.com/office/officeart/2005/8/layout/radial3"/>
    <dgm:cxn modelId="{481C695D-A4F1-4E17-B208-91CC8156669B}" srcId="{C5E5555F-33C5-4370-AF99-2EAA4EE43C3C}" destId="{27B2C185-D71E-43C7-9592-40EF02B2C094}" srcOrd="3" destOrd="0" parTransId="{6DDB846A-B060-42BB-9DF2-1E2F80868A38}" sibTransId="{72D15DA3-4845-44D2-823A-982A95CBA187}"/>
    <dgm:cxn modelId="{68F820B8-B05A-4293-B95E-5F62D212076A}" type="presOf" srcId="{82E30F19-288C-4446-B1F9-BBC0E73C6B87}" destId="{7D8D155D-F8A5-4752-8A87-4F73F3AB2D27}" srcOrd="0" destOrd="0" presId="urn:microsoft.com/office/officeart/2005/8/layout/radial3"/>
    <dgm:cxn modelId="{A4383031-24E7-4526-BC77-34532F3A61DF}" srcId="{C93B8890-1936-4CB4-93E9-E9EF734A1415}" destId="{C5E5555F-33C5-4370-AF99-2EAA4EE43C3C}" srcOrd="0" destOrd="0" parTransId="{CF5233FD-E8FB-4B1C-80A9-31549595F7CE}" sibTransId="{4D84E96F-88FE-4C17-8E06-788A5D1582A9}"/>
    <dgm:cxn modelId="{CE713CE0-8BDD-4BF0-AA7D-7269D8054E1B}" type="presOf" srcId="{C5E5555F-33C5-4370-AF99-2EAA4EE43C3C}" destId="{71A394E2-0DFD-4FF7-88E8-8FC2CD08B1A6}" srcOrd="0" destOrd="0" presId="urn:microsoft.com/office/officeart/2005/8/layout/radial3"/>
    <dgm:cxn modelId="{191F357C-47A2-40DB-9645-979A1635D94B}" type="presOf" srcId="{1EA8CB0D-9D9F-480A-99DD-5F33A73242FD}" destId="{0E35C3ED-7A50-4CB6-8126-E759879A4546}" srcOrd="0" destOrd="0" presId="urn:microsoft.com/office/officeart/2005/8/layout/radial3"/>
    <dgm:cxn modelId="{F3F1C2EC-D3F4-42F8-B143-8F2722F63401}" srcId="{C5E5555F-33C5-4370-AF99-2EAA4EE43C3C}" destId="{9D16557C-1803-455A-B6CB-A96BC3D826C6}" srcOrd="2" destOrd="0" parTransId="{F14B29DE-EE72-4D7D-B587-470FF5FEA7C0}" sibTransId="{D1514CBA-3A37-46A0-A1FB-B2C0C950AD0E}"/>
    <dgm:cxn modelId="{CAE6827D-25D3-48FD-8720-C1EE971CAFF3}" srcId="{C5E5555F-33C5-4370-AF99-2EAA4EE43C3C}" destId="{82E30F19-288C-4446-B1F9-BBC0E73C6B87}" srcOrd="5" destOrd="0" parTransId="{DED992B3-EC39-4CA8-9794-9F02C31F6550}" sibTransId="{FF7D5FD1-6EDF-41EF-B959-CBB7865219B0}"/>
    <dgm:cxn modelId="{99661877-A77D-44C9-A19B-F09F0EA5BE56}" srcId="{C5E5555F-33C5-4370-AF99-2EAA4EE43C3C}" destId="{2F7E740C-09F2-4B6A-84C0-A842ECC1420A}" srcOrd="6" destOrd="0" parTransId="{79EE4482-A0DF-42FB-9C87-FD3D5F1B6709}" sibTransId="{19EB3C72-C47F-422D-B725-FF90B13F200B}"/>
    <dgm:cxn modelId="{6C25C470-C85F-4915-AC0B-4B78B92CCA1D}" type="presOf" srcId="{27B2C185-D71E-43C7-9592-40EF02B2C094}" destId="{8F069E54-66F1-4DAB-8C95-C1BDD52EA3AF}" srcOrd="0" destOrd="0" presId="urn:microsoft.com/office/officeart/2005/8/layout/radial3"/>
    <dgm:cxn modelId="{CF77102D-5CEB-4E6D-A04B-EA4C73D2C9BC}" type="presOf" srcId="{9D16557C-1803-455A-B6CB-A96BC3D826C6}" destId="{B32CB3B0-DE5D-493D-A2A6-76ABDA8888A4}" srcOrd="0" destOrd="0" presId="urn:microsoft.com/office/officeart/2005/8/layout/radial3"/>
    <dgm:cxn modelId="{759813EA-A3E6-4F0B-9712-989E8E647366}" srcId="{C5E5555F-33C5-4370-AF99-2EAA4EE43C3C}" destId="{A30809BC-6651-4CF6-A3FD-20701292EBF6}" srcOrd="4" destOrd="0" parTransId="{F25C27A6-7230-4446-BD79-C843E22A6EC0}" sibTransId="{2BB30545-B0BB-4124-84BA-AEE074751D62}"/>
    <dgm:cxn modelId="{1362A28C-4D2F-42BF-A70E-757B5FD2FA9B}" type="presParOf" srcId="{E3675A98-61C7-4ED6-B41E-6AF79B7F0D50}" destId="{E89D8F5C-D60C-4212-8ED1-E6603B36DE6E}" srcOrd="0" destOrd="0" presId="urn:microsoft.com/office/officeart/2005/8/layout/radial3"/>
    <dgm:cxn modelId="{8EA7737C-E38F-4E1C-8AD3-BDD8C064F2C4}" type="presParOf" srcId="{E89D8F5C-D60C-4212-8ED1-E6603B36DE6E}" destId="{71A394E2-0DFD-4FF7-88E8-8FC2CD08B1A6}" srcOrd="0" destOrd="0" presId="urn:microsoft.com/office/officeart/2005/8/layout/radial3"/>
    <dgm:cxn modelId="{31969372-AF67-4B07-ABF3-585DEC7B9315}" type="presParOf" srcId="{E89D8F5C-D60C-4212-8ED1-E6603B36DE6E}" destId="{A5D3B82B-8E8C-4687-A4FA-9CF7F8EB4BDF}" srcOrd="1" destOrd="0" presId="urn:microsoft.com/office/officeart/2005/8/layout/radial3"/>
    <dgm:cxn modelId="{3A994064-68C3-4C4E-A89E-8AB1BA72B4DF}" type="presParOf" srcId="{E89D8F5C-D60C-4212-8ED1-E6603B36DE6E}" destId="{0E35C3ED-7A50-4CB6-8126-E759879A4546}" srcOrd="2" destOrd="0" presId="urn:microsoft.com/office/officeart/2005/8/layout/radial3"/>
    <dgm:cxn modelId="{03FFF957-EA97-498C-ABF1-4822D5CAAAA8}" type="presParOf" srcId="{E89D8F5C-D60C-4212-8ED1-E6603B36DE6E}" destId="{B32CB3B0-DE5D-493D-A2A6-76ABDA8888A4}" srcOrd="3" destOrd="0" presId="urn:microsoft.com/office/officeart/2005/8/layout/radial3"/>
    <dgm:cxn modelId="{FB0E3A68-B46A-4410-8060-2686A030A1A5}" type="presParOf" srcId="{E89D8F5C-D60C-4212-8ED1-E6603B36DE6E}" destId="{8F069E54-66F1-4DAB-8C95-C1BDD52EA3AF}" srcOrd="4" destOrd="0" presId="urn:microsoft.com/office/officeart/2005/8/layout/radial3"/>
    <dgm:cxn modelId="{E9BE7B54-7D98-494D-8142-A4DA89D8560B}" type="presParOf" srcId="{E89D8F5C-D60C-4212-8ED1-E6603B36DE6E}" destId="{0A45713B-7C4B-4675-8C3F-FC0A2567F01C}" srcOrd="5" destOrd="0" presId="urn:microsoft.com/office/officeart/2005/8/layout/radial3"/>
    <dgm:cxn modelId="{164E4EDD-037C-4954-B9DA-4CE78DE3D78B}" type="presParOf" srcId="{E89D8F5C-D60C-4212-8ED1-E6603B36DE6E}" destId="{7D8D155D-F8A5-4752-8A87-4F73F3AB2D27}" srcOrd="6" destOrd="0" presId="urn:microsoft.com/office/officeart/2005/8/layout/radial3"/>
    <dgm:cxn modelId="{8ADBC5A0-568B-4BDC-A3E0-7080D54CB8E7}" type="presParOf" srcId="{E89D8F5C-D60C-4212-8ED1-E6603B36DE6E}" destId="{E2FD5DE2-D3E5-47D5-85CD-DB5BCC546CB4}"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3B8890-1936-4CB4-93E9-E9EF734A141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C5E5555F-33C5-4370-AF99-2EAA4EE43C3C}">
      <dgm:prSet phldrT="[Text]"/>
      <dgm:spPr>
        <a:xfrm>
          <a:off x="1879203" y="1008416"/>
          <a:ext cx="2337593" cy="2337593"/>
        </a:xfrm>
        <a:prstGeom prst="ellipse">
          <a:avLst/>
        </a:prstGeom>
        <a:solidFill>
          <a:srgbClr val="002060"/>
        </a:solidFill>
        <a:ln w="25400" cap="flat" cmpd="sng" algn="ctr">
          <a:solidFill>
            <a:srgbClr val="FFFFFF">
              <a:hueOff val="0"/>
              <a:satOff val="0"/>
              <a:lumOff val="0"/>
              <a:alphaOff val="0"/>
            </a:srgbClr>
          </a:solidFill>
          <a:prstDash val="solid"/>
        </a:ln>
        <a:effectLst/>
      </dgm:spPr>
      <dgm:t>
        <a:bodyPr/>
        <a:lstStyle/>
        <a:p>
          <a:r>
            <a:rPr lang="en-GB" dirty="0" smtClean="0">
              <a:solidFill>
                <a:schemeClr val="bg1"/>
              </a:solidFill>
              <a:latin typeface="Arial"/>
              <a:ea typeface="+mn-ea"/>
              <a:cs typeface="+mn-cs"/>
            </a:rPr>
            <a:t>Policy jobs</a:t>
          </a:r>
          <a:endParaRPr lang="en-GB" dirty="0">
            <a:solidFill>
              <a:schemeClr val="bg1"/>
            </a:solidFill>
            <a:latin typeface="Arial"/>
            <a:ea typeface="+mn-ea"/>
            <a:cs typeface="+mn-cs"/>
          </a:endParaRPr>
        </a:p>
      </dgm:t>
    </dgm:pt>
    <dgm:pt modelId="{CF5233FD-E8FB-4B1C-80A9-31549595F7CE}" type="parTrans" cxnId="{A4383031-24E7-4526-BC77-34532F3A61DF}">
      <dgm:prSet/>
      <dgm:spPr/>
      <dgm:t>
        <a:bodyPr/>
        <a:lstStyle/>
        <a:p>
          <a:endParaRPr lang="en-GB"/>
        </a:p>
      </dgm:t>
    </dgm:pt>
    <dgm:pt modelId="{4D84E96F-88FE-4C17-8E06-788A5D1582A9}" type="sibTrans" cxnId="{A4383031-24E7-4526-BC77-34532F3A61DF}">
      <dgm:prSet/>
      <dgm:spPr/>
      <dgm:t>
        <a:bodyPr/>
        <a:lstStyle/>
        <a:p>
          <a:endParaRPr lang="en-GB"/>
        </a:p>
      </dgm:t>
    </dgm:pt>
    <dgm:pt modelId="{53FBFC42-3D0F-4A46-AABC-C65388D55EA8}">
      <dgm:prSet phldrT="[Text]"/>
      <dgm:spPr>
        <a:xfrm>
          <a:off x="2463601" y="72120"/>
          <a:ext cx="1168796" cy="1168796"/>
        </a:xfrm>
        <a:prstGeom prst="ellipse">
          <a:avLst/>
        </a:prstGeom>
        <a:solidFill>
          <a:srgbClr val="002060">
            <a:alpha val="5000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1E0064"/>
              </a:solidFill>
              <a:latin typeface="Arial"/>
              <a:ea typeface="+mn-ea"/>
              <a:cs typeface="+mn-cs"/>
            </a:rPr>
            <a:t>Government Departments</a:t>
          </a:r>
          <a:endParaRPr lang="en-GB" dirty="0">
            <a:solidFill>
              <a:srgbClr val="1E0064"/>
            </a:solidFill>
            <a:latin typeface="Arial"/>
            <a:ea typeface="+mn-ea"/>
            <a:cs typeface="+mn-cs"/>
          </a:endParaRPr>
        </a:p>
      </dgm:t>
    </dgm:pt>
    <dgm:pt modelId="{0D33B52A-E371-47F4-BC3B-EA3C1428AB5E}" type="parTrans" cxnId="{5B2191F4-22FA-412A-89D9-15ED3303DF86}">
      <dgm:prSet/>
      <dgm:spPr/>
      <dgm:t>
        <a:bodyPr/>
        <a:lstStyle/>
        <a:p>
          <a:endParaRPr lang="en-GB"/>
        </a:p>
      </dgm:t>
    </dgm:pt>
    <dgm:pt modelId="{B776EAC9-F919-4BC8-B04E-77ACD26ECACD}" type="sibTrans" cxnId="{5B2191F4-22FA-412A-89D9-15ED3303DF86}">
      <dgm:prSet/>
      <dgm:spPr/>
      <dgm:t>
        <a:bodyPr/>
        <a:lstStyle/>
        <a:p>
          <a:endParaRPr lang="en-GB"/>
        </a:p>
      </dgm:t>
    </dgm:pt>
    <dgm:pt modelId="{8C51A287-470B-40AC-830D-C77F8622461A}">
      <dgm:prSet phldrT="[Text]"/>
      <dgm:spPr>
        <a:xfrm>
          <a:off x="3909868" y="1122894"/>
          <a:ext cx="1168796" cy="1168796"/>
        </a:xfrm>
        <a:prstGeom prst="ellipse">
          <a:avLst/>
        </a:prstGeom>
        <a:solidFill>
          <a:srgbClr val="002060">
            <a:alpha val="5000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1E0064"/>
              </a:solidFill>
              <a:latin typeface="Arial"/>
              <a:ea typeface="+mn-ea"/>
              <a:cs typeface="+mn-cs"/>
            </a:rPr>
            <a:t>Think Tanks</a:t>
          </a:r>
          <a:endParaRPr lang="en-GB" dirty="0">
            <a:solidFill>
              <a:srgbClr val="1E0064"/>
            </a:solidFill>
            <a:latin typeface="Arial"/>
            <a:ea typeface="+mn-ea"/>
            <a:cs typeface="+mn-cs"/>
          </a:endParaRPr>
        </a:p>
      </dgm:t>
    </dgm:pt>
    <dgm:pt modelId="{BE24DA3C-0EF3-4CE5-8230-227C9EFB4404}" type="parTrans" cxnId="{2F218EAF-E31C-4624-AF51-6A9FCECEC7C1}">
      <dgm:prSet/>
      <dgm:spPr/>
      <dgm:t>
        <a:bodyPr/>
        <a:lstStyle/>
        <a:p>
          <a:endParaRPr lang="en-GB"/>
        </a:p>
      </dgm:t>
    </dgm:pt>
    <dgm:pt modelId="{E1118B61-6328-4DB6-B867-A748B3143E04}" type="sibTrans" cxnId="{2F218EAF-E31C-4624-AF51-6A9FCECEC7C1}">
      <dgm:prSet/>
      <dgm:spPr/>
      <dgm:t>
        <a:bodyPr/>
        <a:lstStyle/>
        <a:p>
          <a:endParaRPr lang="en-GB"/>
        </a:p>
      </dgm:t>
    </dgm:pt>
    <dgm:pt modelId="{888E6D71-4834-44BF-86D7-0B85165D9801}">
      <dgm:prSet phldrT="[Text]"/>
      <dgm:spPr>
        <a:xfrm>
          <a:off x="3357443" y="2823082"/>
          <a:ext cx="1168796" cy="1168796"/>
        </a:xfrm>
        <a:prstGeom prst="ellipse">
          <a:avLst/>
        </a:prstGeom>
        <a:solidFill>
          <a:srgbClr val="002060">
            <a:alpha val="5000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1E0064"/>
              </a:solidFill>
              <a:latin typeface="Arial"/>
              <a:ea typeface="+mn-ea"/>
              <a:cs typeface="+mn-cs"/>
            </a:rPr>
            <a:t>Charities</a:t>
          </a:r>
          <a:endParaRPr lang="en-GB" dirty="0">
            <a:solidFill>
              <a:srgbClr val="1E0064"/>
            </a:solidFill>
            <a:latin typeface="Arial"/>
            <a:ea typeface="+mn-ea"/>
            <a:cs typeface="+mn-cs"/>
          </a:endParaRPr>
        </a:p>
      </dgm:t>
    </dgm:pt>
    <dgm:pt modelId="{3CC0C7DE-65D3-423C-866E-532885981C1A}" type="parTrans" cxnId="{09E3B594-AC79-47CE-A8DB-BC9C3FC23A37}">
      <dgm:prSet/>
      <dgm:spPr/>
      <dgm:t>
        <a:bodyPr/>
        <a:lstStyle/>
        <a:p>
          <a:endParaRPr lang="en-GB"/>
        </a:p>
      </dgm:t>
    </dgm:pt>
    <dgm:pt modelId="{F942DBE4-CEC0-479C-AF83-B29349AD0C13}" type="sibTrans" cxnId="{09E3B594-AC79-47CE-A8DB-BC9C3FC23A37}">
      <dgm:prSet/>
      <dgm:spPr/>
      <dgm:t>
        <a:bodyPr/>
        <a:lstStyle/>
        <a:p>
          <a:endParaRPr lang="en-GB"/>
        </a:p>
      </dgm:t>
    </dgm:pt>
    <dgm:pt modelId="{0B0A7087-F27E-47D8-9F28-CC6D1F28F0E4}">
      <dgm:prSet phldrT="[Text]"/>
      <dgm:spPr>
        <a:xfrm>
          <a:off x="1569759" y="2823082"/>
          <a:ext cx="1168796" cy="1168796"/>
        </a:xfrm>
        <a:prstGeom prst="ellipse">
          <a:avLst/>
        </a:prstGeom>
        <a:solidFill>
          <a:srgbClr val="002060">
            <a:alpha val="5000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1E0064"/>
              </a:solidFill>
              <a:latin typeface="Arial"/>
              <a:ea typeface="+mn-ea"/>
              <a:cs typeface="+mn-cs"/>
            </a:rPr>
            <a:t>Local Government</a:t>
          </a:r>
          <a:endParaRPr lang="en-GB" dirty="0">
            <a:solidFill>
              <a:srgbClr val="1E0064"/>
            </a:solidFill>
            <a:latin typeface="Arial"/>
            <a:ea typeface="+mn-ea"/>
            <a:cs typeface="+mn-cs"/>
          </a:endParaRPr>
        </a:p>
      </dgm:t>
    </dgm:pt>
    <dgm:pt modelId="{1DD3AA27-F841-4D49-8BC6-539687B314B5}" type="parTrans" cxnId="{715225D3-A5EB-413C-B7A9-B9C56157B61B}">
      <dgm:prSet/>
      <dgm:spPr/>
      <dgm:t>
        <a:bodyPr/>
        <a:lstStyle/>
        <a:p>
          <a:endParaRPr lang="en-GB"/>
        </a:p>
      </dgm:t>
    </dgm:pt>
    <dgm:pt modelId="{389EA478-64C5-4159-8C2C-02E70E2AC64D}" type="sibTrans" cxnId="{715225D3-A5EB-413C-B7A9-B9C56157B61B}">
      <dgm:prSet/>
      <dgm:spPr/>
      <dgm:t>
        <a:bodyPr/>
        <a:lstStyle/>
        <a:p>
          <a:endParaRPr lang="en-GB"/>
        </a:p>
      </dgm:t>
    </dgm:pt>
    <dgm:pt modelId="{4870F2BF-B551-4124-87A3-7AC4F99BD42E}">
      <dgm:prSet phldrT="[Text]"/>
      <dgm:spPr>
        <a:xfrm>
          <a:off x="1017334" y="1122894"/>
          <a:ext cx="1168796" cy="1168796"/>
        </a:xfrm>
        <a:prstGeom prst="ellipse">
          <a:avLst/>
        </a:prstGeom>
        <a:solidFill>
          <a:srgbClr val="002060">
            <a:alpha val="5000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1E0064"/>
              </a:solidFill>
              <a:latin typeface="Arial"/>
              <a:ea typeface="+mn-ea"/>
              <a:cs typeface="+mn-cs"/>
            </a:rPr>
            <a:t>NGOs</a:t>
          </a:r>
          <a:endParaRPr lang="en-GB" dirty="0">
            <a:solidFill>
              <a:srgbClr val="1E0064"/>
            </a:solidFill>
            <a:latin typeface="Arial"/>
            <a:ea typeface="+mn-ea"/>
            <a:cs typeface="+mn-cs"/>
          </a:endParaRPr>
        </a:p>
      </dgm:t>
    </dgm:pt>
    <dgm:pt modelId="{0AC9D842-1215-4006-9B15-B8C7D1BB6182}" type="parTrans" cxnId="{D923BD7E-D6F1-4743-B0E3-41A5CD0CF256}">
      <dgm:prSet/>
      <dgm:spPr/>
      <dgm:t>
        <a:bodyPr/>
        <a:lstStyle/>
        <a:p>
          <a:endParaRPr lang="en-GB"/>
        </a:p>
      </dgm:t>
    </dgm:pt>
    <dgm:pt modelId="{688C61DB-10B5-4E45-9552-802A1A2EC590}" type="sibTrans" cxnId="{D923BD7E-D6F1-4743-B0E3-41A5CD0CF256}">
      <dgm:prSet/>
      <dgm:spPr/>
      <dgm:t>
        <a:bodyPr/>
        <a:lstStyle/>
        <a:p>
          <a:endParaRPr lang="en-GB"/>
        </a:p>
      </dgm:t>
    </dgm:pt>
    <dgm:pt modelId="{E3675A98-61C7-4ED6-B41E-6AF79B7F0D50}" type="pres">
      <dgm:prSet presAssocID="{C93B8890-1936-4CB4-93E9-E9EF734A1415}" presName="composite" presStyleCnt="0">
        <dgm:presLayoutVars>
          <dgm:chMax val="1"/>
          <dgm:dir/>
          <dgm:resizeHandles val="exact"/>
        </dgm:presLayoutVars>
      </dgm:prSet>
      <dgm:spPr/>
      <dgm:t>
        <a:bodyPr/>
        <a:lstStyle/>
        <a:p>
          <a:endParaRPr lang="en-GB"/>
        </a:p>
      </dgm:t>
    </dgm:pt>
    <dgm:pt modelId="{E89D8F5C-D60C-4212-8ED1-E6603B36DE6E}" type="pres">
      <dgm:prSet presAssocID="{C93B8890-1936-4CB4-93E9-E9EF734A1415}" presName="radial" presStyleCnt="0">
        <dgm:presLayoutVars>
          <dgm:animLvl val="ctr"/>
        </dgm:presLayoutVars>
      </dgm:prSet>
      <dgm:spPr/>
    </dgm:pt>
    <dgm:pt modelId="{71A394E2-0DFD-4FF7-88E8-8FC2CD08B1A6}" type="pres">
      <dgm:prSet presAssocID="{C5E5555F-33C5-4370-AF99-2EAA4EE43C3C}" presName="centerShape" presStyleLbl="vennNode1" presStyleIdx="0" presStyleCnt="6"/>
      <dgm:spPr/>
      <dgm:t>
        <a:bodyPr/>
        <a:lstStyle/>
        <a:p>
          <a:endParaRPr lang="en-GB"/>
        </a:p>
      </dgm:t>
    </dgm:pt>
    <dgm:pt modelId="{A5D3B82B-8E8C-4687-A4FA-9CF7F8EB4BDF}" type="pres">
      <dgm:prSet presAssocID="{53FBFC42-3D0F-4A46-AABC-C65388D55EA8}" presName="node" presStyleLbl="vennNode1" presStyleIdx="1" presStyleCnt="6">
        <dgm:presLayoutVars>
          <dgm:bulletEnabled val="1"/>
        </dgm:presLayoutVars>
      </dgm:prSet>
      <dgm:spPr/>
      <dgm:t>
        <a:bodyPr/>
        <a:lstStyle/>
        <a:p>
          <a:endParaRPr lang="en-GB"/>
        </a:p>
      </dgm:t>
    </dgm:pt>
    <dgm:pt modelId="{65C77667-EA37-4315-8DE3-00C64EA1A0DE}" type="pres">
      <dgm:prSet presAssocID="{8C51A287-470B-40AC-830D-C77F8622461A}" presName="node" presStyleLbl="vennNode1" presStyleIdx="2" presStyleCnt="6">
        <dgm:presLayoutVars>
          <dgm:bulletEnabled val="1"/>
        </dgm:presLayoutVars>
      </dgm:prSet>
      <dgm:spPr/>
      <dgm:t>
        <a:bodyPr/>
        <a:lstStyle/>
        <a:p>
          <a:endParaRPr lang="en-GB"/>
        </a:p>
      </dgm:t>
    </dgm:pt>
    <dgm:pt modelId="{74CFA2E6-6779-494C-B509-FB3F1FB8B8CC}" type="pres">
      <dgm:prSet presAssocID="{888E6D71-4834-44BF-86D7-0B85165D9801}" presName="node" presStyleLbl="vennNode1" presStyleIdx="3" presStyleCnt="6">
        <dgm:presLayoutVars>
          <dgm:bulletEnabled val="1"/>
        </dgm:presLayoutVars>
      </dgm:prSet>
      <dgm:spPr/>
      <dgm:t>
        <a:bodyPr/>
        <a:lstStyle/>
        <a:p>
          <a:endParaRPr lang="en-GB"/>
        </a:p>
      </dgm:t>
    </dgm:pt>
    <dgm:pt modelId="{5F992322-8D5E-4280-8E2E-AF1176E9E02F}" type="pres">
      <dgm:prSet presAssocID="{0B0A7087-F27E-47D8-9F28-CC6D1F28F0E4}" presName="node" presStyleLbl="vennNode1" presStyleIdx="4" presStyleCnt="6">
        <dgm:presLayoutVars>
          <dgm:bulletEnabled val="1"/>
        </dgm:presLayoutVars>
      </dgm:prSet>
      <dgm:spPr/>
      <dgm:t>
        <a:bodyPr/>
        <a:lstStyle/>
        <a:p>
          <a:endParaRPr lang="en-GB"/>
        </a:p>
      </dgm:t>
    </dgm:pt>
    <dgm:pt modelId="{754DAB34-84B9-4C2C-9D83-2F144900F002}" type="pres">
      <dgm:prSet presAssocID="{4870F2BF-B551-4124-87A3-7AC4F99BD42E}" presName="node" presStyleLbl="vennNode1" presStyleIdx="5" presStyleCnt="6">
        <dgm:presLayoutVars>
          <dgm:bulletEnabled val="1"/>
        </dgm:presLayoutVars>
      </dgm:prSet>
      <dgm:spPr/>
      <dgm:t>
        <a:bodyPr/>
        <a:lstStyle/>
        <a:p>
          <a:endParaRPr lang="en-GB"/>
        </a:p>
      </dgm:t>
    </dgm:pt>
  </dgm:ptLst>
  <dgm:cxnLst>
    <dgm:cxn modelId="{D923BD7E-D6F1-4743-B0E3-41A5CD0CF256}" srcId="{C5E5555F-33C5-4370-AF99-2EAA4EE43C3C}" destId="{4870F2BF-B551-4124-87A3-7AC4F99BD42E}" srcOrd="4" destOrd="0" parTransId="{0AC9D842-1215-4006-9B15-B8C7D1BB6182}" sibTransId="{688C61DB-10B5-4E45-9552-802A1A2EC590}"/>
    <dgm:cxn modelId="{17492002-9BAB-4AB4-9DF1-D9910C844065}" type="presOf" srcId="{4870F2BF-B551-4124-87A3-7AC4F99BD42E}" destId="{754DAB34-84B9-4C2C-9D83-2F144900F002}" srcOrd="0" destOrd="0" presId="urn:microsoft.com/office/officeart/2005/8/layout/radial3"/>
    <dgm:cxn modelId="{5B2191F4-22FA-412A-89D9-15ED3303DF86}" srcId="{C5E5555F-33C5-4370-AF99-2EAA4EE43C3C}" destId="{53FBFC42-3D0F-4A46-AABC-C65388D55EA8}" srcOrd="0" destOrd="0" parTransId="{0D33B52A-E371-47F4-BC3B-EA3C1428AB5E}" sibTransId="{B776EAC9-F919-4BC8-B04E-77ACD26ECACD}"/>
    <dgm:cxn modelId="{B864791E-54B3-4DE3-BEA1-8A7C1C7E8BF8}" type="presOf" srcId="{53FBFC42-3D0F-4A46-AABC-C65388D55EA8}" destId="{A5D3B82B-8E8C-4687-A4FA-9CF7F8EB4BDF}" srcOrd="0" destOrd="0" presId="urn:microsoft.com/office/officeart/2005/8/layout/radial3"/>
    <dgm:cxn modelId="{09E3B594-AC79-47CE-A8DB-BC9C3FC23A37}" srcId="{C5E5555F-33C5-4370-AF99-2EAA4EE43C3C}" destId="{888E6D71-4834-44BF-86D7-0B85165D9801}" srcOrd="2" destOrd="0" parTransId="{3CC0C7DE-65D3-423C-866E-532885981C1A}" sibTransId="{F942DBE4-CEC0-479C-AF83-B29349AD0C13}"/>
    <dgm:cxn modelId="{CB177E80-20F8-4A47-A627-EA74357B7337}" type="presOf" srcId="{C93B8890-1936-4CB4-93E9-E9EF734A1415}" destId="{E3675A98-61C7-4ED6-B41E-6AF79B7F0D50}" srcOrd="0" destOrd="0" presId="urn:microsoft.com/office/officeart/2005/8/layout/radial3"/>
    <dgm:cxn modelId="{0185F119-EF68-46E9-9DEF-29EBA1DE485A}" type="presOf" srcId="{888E6D71-4834-44BF-86D7-0B85165D9801}" destId="{74CFA2E6-6779-494C-B509-FB3F1FB8B8CC}" srcOrd="0" destOrd="0" presId="urn:microsoft.com/office/officeart/2005/8/layout/radial3"/>
    <dgm:cxn modelId="{A4383031-24E7-4526-BC77-34532F3A61DF}" srcId="{C93B8890-1936-4CB4-93E9-E9EF734A1415}" destId="{C5E5555F-33C5-4370-AF99-2EAA4EE43C3C}" srcOrd="0" destOrd="0" parTransId="{CF5233FD-E8FB-4B1C-80A9-31549595F7CE}" sibTransId="{4D84E96F-88FE-4C17-8E06-788A5D1582A9}"/>
    <dgm:cxn modelId="{CE713CE0-8BDD-4BF0-AA7D-7269D8054E1B}" type="presOf" srcId="{C5E5555F-33C5-4370-AF99-2EAA4EE43C3C}" destId="{71A394E2-0DFD-4FF7-88E8-8FC2CD08B1A6}" srcOrd="0" destOrd="0" presId="urn:microsoft.com/office/officeart/2005/8/layout/radial3"/>
    <dgm:cxn modelId="{464E9E78-360A-4B61-841B-CC7D7D93E770}" type="presOf" srcId="{0B0A7087-F27E-47D8-9F28-CC6D1F28F0E4}" destId="{5F992322-8D5E-4280-8E2E-AF1176E9E02F}" srcOrd="0" destOrd="0" presId="urn:microsoft.com/office/officeart/2005/8/layout/radial3"/>
    <dgm:cxn modelId="{2F218EAF-E31C-4624-AF51-6A9FCECEC7C1}" srcId="{C5E5555F-33C5-4370-AF99-2EAA4EE43C3C}" destId="{8C51A287-470B-40AC-830D-C77F8622461A}" srcOrd="1" destOrd="0" parTransId="{BE24DA3C-0EF3-4CE5-8230-227C9EFB4404}" sibTransId="{E1118B61-6328-4DB6-B867-A748B3143E04}"/>
    <dgm:cxn modelId="{715225D3-A5EB-413C-B7A9-B9C56157B61B}" srcId="{C5E5555F-33C5-4370-AF99-2EAA4EE43C3C}" destId="{0B0A7087-F27E-47D8-9F28-CC6D1F28F0E4}" srcOrd="3" destOrd="0" parTransId="{1DD3AA27-F841-4D49-8BC6-539687B314B5}" sibTransId="{389EA478-64C5-4159-8C2C-02E70E2AC64D}"/>
    <dgm:cxn modelId="{A0F7424A-D4A8-45EE-B895-D9108A1AC824}" type="presOf" srcId="{8C51A287-470B-40AC-830D-C77F8622461A}" destId="{65C77667-EA37-4315-8DE3-00C64EA1A0DE}" srcOrd="0" destOrd="0" presId="urn:microsoft.com/office/officeart/2005/8/layout/radial3"/>
    <dgm:cxn modelId="{1362A28C-4D2F-42BF-A70E-757B5FD2FA9B}" type="presParOf" srcId="{E3675A98-61C7-4ED6-B41E-6AF79B7F0D50}" destId="{E89D8F5C-D60C-4212-8ED1-E6603B36DE6E}" srcOrd="0" destOrd="0" presId="urn:microsoft.com/office/officeart/2005/8/layout/radial3"/>
    <dgm:cxn modelId="{8EA7737C-E38F-4E1C-8AD3-BDD8C064F2C4}" type="presParOf" srcId="{E89D8F5C-D60C-4212-8ED1-E6603B36DE6E}" destId="{71A394E2-0DFD-4FF7-88E8-8FC2CD08B1A6}" srcOrd="0" destOrd="0" presId="urn:microsoft.com/office/officeart/2005/8/layout/radial3"/>
    <dgm:cxn modelId="{31969372-AF67-4B07-ABF3-585DEC7B9315}" type="presParOf" srcId="{E89D8F5C-D60C-4212-8ED1-E6603B36DE6E}" destId="{A5D3B82B-8E8C-4687-A4FA-9CF7F8EB4BDF}" srcOrd="1" destOrd="0" presId="urn:microsoft.com/office/officeart/2005/8/layout/radial3"/>
    <dgm:cxn modelId="{74C5D7D6-9467-4B59-AF1F-87D22959932D}" type="presParOf" srcId="{E89D8F5C-D60C-4212-8ED1-E6603B36DE6E}" destId="{65C77667-EA37-4315-8DE3-00C64EA1A0DE}" srcOrd="2" destOrd="0" presId="urn:microsoft.com/office/officeart/2005/8/layout/radial3"/>
    <dgm:cxn modelId="{CE246747-93A7-423F-97F2-673EA3ED6BD2}" type="presParOf" srcId="{E89D8F5C-D60C-4212-8ED1-E6603B36DE6E}" destId="{74CFA2E6-6779-494C-B509-FB3F1FB8B8CC}" srcOrd="3" destOrd="0" presId="urn:microsoft.com/office/officeart/2005/8/layout/radial3"/>
    <dgm:cxn modelId="{428C2E23-BBBE-4E6B-B0F7-46BFDA35421D}" type="presParOf" srcId="{E89D8F5C-D60C-4212-8ED1-E6603B36DE6E}" destId="{5F992322-8D5E-4280-8E2E-AF1176E9E02F}" srcOrd="4" destOrd="0" presId="urn:microsoft.com/office/officeart/2005/8/layout/radial3"/>
    <dgm:cxn modelId="{BBE854FF-C679-4C11-9585-29985BE64BFE}" type="presParOf" srcId="{E89D8F5C-D60C-4212-8ED1-E6603B36DE6E}" destId="{754DAB34-84B9-4C2C-9D83-2F144900F002}"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F65DF9-0CDB-499F-8F9E-D42AF60107E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A0ACB30A-D541-4B2E-B945-92D63F08C9A5}" type="pres">
      <dgm:prSet presAssocID="{79F65DF9-0CDB-499F-8F9E-D42AF60107E2}" presName="composite" presStyleCnt="0">
        <dgm:presLayoutVars>
          <dgm:chMax val="1"/>
          <dgm:dir/>
          <dgm:resizeHandles val="exact"/>
        </dgm:presLayoutVars>
      </dgm:prSet>
      <dgm:spPr/>
      <dgm:t>
        <a:bodyPr/>
        <a:lstStyle/>
        <a:p>
          <a:endParaRPr lang="en-GB"/>
        </a:p>
      </dgm:t>
    </dgm:pt>
    <dgm:pt modelId="{E07CBD7F-196E-48DF-A3DC-BE3360F6F139}" type="pres">
      <dgm:prSet presAssocID="{79F65DF9-0CDB-499F-8F9E-D42AF60107E2}" presName="radial" presStyleCnt="0">
        <dgm:presLayoutVars>
          <dgm:animLvl val="ctr"/>
        </dgm:presLayoutVars>
      </dgm:prSet>
      <dgm:spPr/>
    </dgm:pt>
  </dgm:ptLst>
  <dgm:cxnLst>
    <dgm:cxn modelId="{7394E7C8-8C2F-4C7B-BDAE-B8D6ECB69006}" type="presOf" srcId="{79F65DF9-0CDB-499F-8F9E-D42AF60107E2}" destId="{A0ACB30A-D541-4B2E-B945-92D63F08C9A5}" srcOrd="0" destOrd="0" presId="urn:microsoft.com/office/officeart/2005/8/layout/radial3"/>
    <dgm:cxn modelId="{525A4579-9668-494C-BA51-D3B1414A133C}" type="presParOf" srcId="{A0ACB30A-D541-4B2E-B945-92D63F08C9A5}" destId="{E07CBD7F-196E-48DF-A3DC-BE3360F6F139}" srcOrd="0"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8B8E-D6F8-4B86-A6D4-EAFFFA2B2AD6}">
      <dsp:nvSpPr>
        <dsp:cNvPr id="0" name=""/>
        <dsp:cNvSpPr/>
      </dsp:nvSpPr>
      <dsp:spPr>
        <a:xfrm>
          <a:off x="1013" y="2633749"/>
          <a:ext cx="1977279" cy="790911"/>
        </a:xfrm>
        <a:prstGeom prst="homePlate">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Complete Confusion </a:t>
          </a:r>
          <a:endParaRPr lang="en-US" sz="1200" kern="1200" dirty="0">
            <a:latin typeface="Arial" panose="020B0604020202020204" pitchFamily="34" charset="0"/>
            <a:cs typeface="Arial" panose="020B0604020202020204" pitchFamily="34" charset="0"/>
          </a:endParaRPr>
        </a:p>
      </dsp:txBody>
      <dsp:txXfrm>
        <a:off x="1013" y="2633749"/>
        <a:ext cx="1779551" cy="790911"/>
      </dsp:txXfrm>
    </dsp:sp>
    <dsp:sp modelId="{0FCEE3D7-4184-46CA-B7A8-C5F5F9787699}">
      <dsp:nvSpPr>
        <dsp:cNvPr id="0" name=""/>
        <dsp:cNvSpPr/>
      </dsp:nvSpPr>
      <dsp:spPr>
        <a:xfrm>
          <a:off x="1582837" y="2633749"/>
          <a:ext cx="1977279" cy="790911"/>
        </a:xfrm>
        <a:prstGeom prst="chevron">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b" anchorCtr="0">
          <a:noAutofit/>
        </a:bodyPr>
        <a:lstStyle/>
        <a:p>
          <a:pPr lvl="0" algn="ctr" defTabSz="533400">
            <a:lnSpc>
              <a:spcPct val="90000"/>
            </a:lnSpc>
            <a:spcBef>
              <a:spcPct val="0"/>
            </a:spcBef>
            <a:spcAft>
              <a:spcPct val="35000"/>
            </a:spcAft>
          </a:pPr>
          <a:endParaRPr lang="en-US"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Some idea of what I want for my next step</a:t>
          </a:r>
        </a:p>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 </a:t>
          </a:r>
          <a:endParaRPr lang="en-US" sz="1200" kern="1200" dirty="0">
            <a:latin typeface="Arial" panose="020B0604020202020204" pitchFamily="34" charset="0"/>
            <a:cs typeface="Arial" panose="020B0604020202020204" pitchFamily="34" charset="0"/>
          </a:endParaRPr>
        </a:p>
      </dsp:txBody>
      <dsp:txXfrm>
        <a:off x="1978293" y="2633749"/>
        <a:ext cx="1186368" cy="790911"/>
      </dsp:txXfrm>
    </dsp:sp>
    <dsp:sp modelId="{96A8693E-A114-41B1-92AB-5DE15B0D831E}">
      <dsp:nvSpPr>
        <dsp:cNvPr id="0" name=""/>
        <dsp:cNvSpPr/>
      </dsp:nvSpPr>
      <dsp:spPr>
        <a:xfrm>
          <a:off x="3164661" y="2633749"/>
          <a:ext cx="1977279" cy="790911"/>
        </a:xfrm>
        <a:prstGeom prst="chevron">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Strong ideas of what I want and potential options</a:t>
          </a:r>
          <a:endParaRPr lang="en-US" sz="1200" kern="1200" dirty="0">
            <a:latin typeface="Arial" panose="020B0604020202020204" pitchFamily="34" charset="0"/>
            <a:cs typeface="Arial" panose="020B0604020202020204" pitchFamily="34" charset="0"/>
          </a:endParaRPr>
        </a:p>
      </dsp:txBody>
      <dsp:txXfrm>
        <a:off x="3560117" y="2633749"/>
        <a:ext cx="1186368" cy="790911"/>
      </dsp:txXfrm>
    </dsp:sp>
    <dsp:sp modelId="{B5C72010-4507-45EB-881E-11CD6067E036}">
      <dsp:nvSpPr>
        <dsp:cNvPr id="0" name=""/>
        <dsp:cNvSpPr/>
      </dsp:nvSpPr>
      <dsp:spPr>
        <a:xfrm>
          <a:off x="4746485" y="2633749"/>
          <a:ext cx="1977279" cy="790911"/>
        </a:xfrm>
        <a:prstGeom prst="chevron">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Some Concrete Ideas but undecided</a:t>
          </a:r>
          <a:endParaRPr lang="en-US" sz="1200" kern="1200" dirty="0">
            <a:latin typeface="Arial" panose="020B0604020202020204" pitchFamily="34" charset="0"/>
            <a:cs typeface="Arial" panose="020B0604020202020204" pitchFamily="34" charset="0"/>
          </a:endParaRPr>
        </a:p>
      </dsp:txBody>
      <dsp:txXfrm>
        <a:off x="5141941" y="2633749"/>
        <a:ext cx="1186368" cy="790911"/>
      </dsp:txXfrm>
    </dsp:sp>
    <dsp:sp modelId="{A40F14AC-B8A0-4FA0-9D0B-91059A2B8EF9}">
      <dsp:nvSpPr>
        <dsp:cNvPr id="0" name=""/>
        <dsp:cNvSpPr/>
      </dsp:nvSpPr>
      <dsp:spPr>
        <a:xfrm>
          <a:off x="6328309" y="2633749"/>
          <a:ext cx="1977279" cy="790911"/>
        </a:xfrm>
        <a:prstGeom prst="chevron">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Strong Clear focus</a:t>
          </a:r>
          <a:endParaRPr lang="en-US" sz="1200" kern="1200" dirty="0">
            <a:latin typeface="Arial" panose="020B0604020202020204" pitchFamily="34" charset="0"/>
            <a:cs typeface="Arial" panose="020B0604020202020204" pitchFamily="34" charset="0"/>
          </a:endParaRPr>
        </a:p>
      </dsp:txBody>
      <dsp:txXfrm>
        <a:off x="6723765" y="2633749"/>
        <a:ext cx="1186368" cy="7909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394E2-0DFD-4FF7-88E8-8FC2CD08B1A6}">
      <dsp:nvSpPr>
        <dsp:cNvPr id="0" name=""/>
        <dsp:cNvSpPr/>
      </dsp:nvSpPr>
      <dsp:spPr>
        <a:xfrm>
          <a:off x="1698868" y="711635"/>
          <a:ext cx="1649630" cy="1649630"/>
        </a:xfrm>
        <a:prstGeom prst="ellipse">
          <a:avLst/>
        </a:prstGeom>
        <a:solidFill>
          <a:srgbClr val="00B0F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rgbClr val="1E0064"/>
              </a:solidFill>
              <a:latin typeface="Arial"/>
              <a:ea typeface="+mn-ea"/>
              <a:cs typeface="+mn-cs"/>
            </a:rPr>
            <a:t>Impact on children</a:t>
          </a:r>
          <a:endParaRPr lang="en-GB" sz="2400" kern="1200" dirty="0">
            <a:solidFill>
              <a:srgbClr val="1E0064"/>
            </a:solidFill>
            <a:latin typeface="Arial"/>
            <a:ea typeface="+mn-ea"/>
            <a:cs typeface="+mn-cs"/>
          </a:endParaRPr>
        </a:p>
      </dsp:txBody>
      <dsp:txXfrm>
        <a:off x="1940451" y="953218"/>
        <a:ext cx="1166464" cy="1166464"/>
      </dsp:txXfrm>
    </dsp:sp>
    <dsp:sp modelId="{A5D3B82B-8E8C-4687-A4FA-9CF7F8EB4BDF}">
      <dsp:nvSpPr>
        <dsp:cNvPr id="0" name=""/>
        <dsp:cNvSpPr/>
      </dsp:nvSpPr>
      <dsp:spPr>
        <a:xfrm>
          <a:off x="2111275" y="50895"/>
          <a:ext cx="824815" cy="824815"/>
        </a:xfrm>
        <a:prstGeom prst="ellipse">
          <a:avLst/>
        </a:prstGeom>
        <a:solidFill>
          <a:srgbClr val="00B0F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smtClean="0">
              <a:solidFill>
                <a:srgbClr val="1E0064"/>
              </a:solidFill>
              <a:latin typeface="Arial"/>
              <a:ea typeface="+mn-ea"/>
              <a:cs typeface="+mn-cs"/>
            </a:rPr>
            <a:t>The Education Foundation</a:t>
          </a:r>
          <a:endParaRPr lang="en-GB" sz="700" kern="1200" dirty="0">
            <a:solidFill>
              <a:srgbClr val="1E0064"/>
            </a:solidFill>
            <a:latin typeface="Arial"/>
            <a:ea typeface="+mn-ea"/>
            <a:cs typeface="+mn-cs"/>
          </a:endParaRPr>
        </a:p>
      </dsp:txBody>
      <dsp:txXfrm>
        <a:off x="2232066" y="171686"/>
        <a:ext cx="583233" cy="583233"/>
      </dsp:txXfrm>
    </dsp:sp>
    <dsp:sp modelId="{65C77667-EA37-4315-8DE3-00C64EA1A0DE}">
      <dsp:nvSpPr>
        <dsp:cNvPr id="0" name=""/>
        <dsp:cNvSpPr/>
      </dsp:nvSpPr>
      <dsp:spPr>
        <a:xfrm>
          <a:off x="3131900" y="792422"/>
          <a:ext cx="824815" cy="824815"/>
        </a:xfrm>
        <a:prstGeom prst="ellipse">
          <a:avLst/>
        </a:prstGeom>
        <a:solidFill>
          <a:srgbClr val="00B0F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smtClean="0">
              <a:solidFill>
                <a:srgbClr val="1E0064"/>
              </a:solidFill>
              <a:latin typeface="Arial"/>
              <a:ea typeface="+mn-ea"/>
              <a:cs typeface="+mn-cs"/>
            </a:rPr>
            <a:t>Centre For Skills Development</a:t>
          </a:r>
          <a:endParaRPr lang="en-GB" sz="700" kern="1200" dirty="0">
            <a:solidFill>
              <a:srgbClr val="1E0064"/>
            </a:solidFill>
            <a:latin typeface="Arial"/>
            <a:ea typeface="+mn-ea"/>
            <a:cs typeface="+mn-cs"/>
          </a:endParaRPr>
        </a:p>
      </dsp:txBody>
      <dsp:txXfrm>
        <a:off x="3252691" y="913213"/>
        <a:ext cx="583233" cy="583233"/>
      </dsp:txXfrm>
    </dsp:sp>
    <dsp:sp modelId="{74CFA2E6-6779-494C-B509-FB3F1FB8B8CC}">
      <dsp:nvSpPr>
        <dsp:cNvPr id="0" name=""/>
        <dsp:cNvSpPr/>
      </dsp:nvSpPr>
      <dsp:spPr>
        <a:xfrm>
          <a:off x="2742056" y="1992238"/>
          <a:ext cx="824815" cy="824815"/>
        </a:xfrm>
        <a:prstGeom prst="ellipse">
          <a:avLst/>
        </a:prstGeom>
        <a:solidFill>
          <a:srgbClr val="00B0F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smtClean="0">
              <a:solidFill>
                <a:srgbClr val="1E0064"/>
              </a:solidFill>
              <a:latin typeface="Arial"/>
              <a:ea typeface="+mn-ea"/>
              <a:cs typeface="+mn-cs"/>
            </a:rPr>
            <a:t>Fabian </a:t>
          </a:r>
          <a:r>
            <a:rPr lang="en-GB" sz="700" kern="1200" dirty="0" err="1" smtClean="0">
              <a:solidFill>
                <a:srgbClr val="1E0064"/>
              </a:solidFill>
              <a:latin typeface="Arial"/>
              <a:ea typeface="+mn-ea"/>
              <a:cs typeface="+mn-cs"/>
            </a:rPr>
            <a:t>Scoiety</a:t>
          </a:r>
          <a:endParaRPr lang="en-GB" sz="700" kern="1200" dirty="0">
            <a:solidFill>
              <a:srgbClr val="1E0064"/>
            </a:solidFill>
            <a:latin typeface="Arial"/>
            <a:ea typeface="+mn-ea"/>
            <a:cs typeface="+mn-cs"/>
          </a:endParaRPr>
        </a:p>
      </dsp:txBody>
      <dsp:txXfrm>
        <a:off x="2862847" y="2113029"/>
        <a:ext cx="583233" cy="583233"/>
      </dsp:txXfrm>
    </dsp:sp>
    <dsp:sp modelId="{5F992322-8D5E-4280-8E2E-AF1176E9E02F}">
      <dsp:nvSpPr>
        <dsp:cNvPr id="0" name=""/>
        <dsp:cNvSpPr/>
      </dsp:nvSpPr>
      <dsp:spPr>
        <a:xfrm>
          <a:off x="1480495" y="1992238"/>
          <a:ext cx="824815" cy="824815"/>
        </a:xfrm>
        <a:prstGeom prst="ellipse">
          <a:avLst/>
        </a:prstGeom>
        <a:solidFill>
          <a:srgbClr val="00B0F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smtClean="0">
              <a:solidFill>
                <a:srgbClr val="1E0064"/>
              </a:solidFill>
              <a:latin typeface="Arial"/>
              <a:ea typeface="+mn-ea"/>
              <a:cs typeface="+mn-cs"/>
            </a:rPr>
            <a:t>Smith Institute</a:t>
          </a:r>
          <a:endParaRPr lang="en-GB" sz="700" kern="1200" dirty="0">
            <a:solidFill>
              <a:srgbClr val="1E0064"/>
            </a:solidFill>
            <a:latin typeface="Arial"/>
            <a:ea typeface="+mn-ea"/>
            <a:cs typeface="+mn-cs"/>
          </a:endParaRPr>
        </a:p>
      </dsp:txBody>
      <dsp:txXfrm>
        <a:off x="1601286" y="2113029"/>
        <a:ext cx="583233" cy="583233"/>
      </dsp:txXfrm>
    </dsp:sp>
    <dsp:sp modelId="{754DAB34-84B9-4C2C-9D83-2F144900F002}">
      <dsp:nvSpPr>
        <dsp:cNvPr id="0" name=""/>
        <dsp:cNvSpPr/>
      </dsp:nvSpPr>
      <dsp:spPr>
        <a:xfrm>
          <a:off x="1090651" y="792422"/>
          <a:ext cx="824815" cy="824815"/>
        </a:xfrm>
        <a:prstGeom prst="ellipse">
          <a:avLst/>
        </a:prstGeom>
        <a:solidFill>
          <a:srgbClr val="00B0F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smtClean="0">
              <a:solidFill>
                <a:srgbClr val="1E0064"/>
              </a:solidFill>
              <a:latin typeface="Arial"/>
              <a:ea typeface="+mn-ea"/>
              <a:cs typeface="+mn-cs"/>
            </a:rPr>
            <a:t>Centre for the Economics of Education</a:t>
          </a:r>
          <a:endParaRPr lang="en-GB" sz="700" kern="1200" dirty="0">
            <a:solidFill>
              <a:srgbClr val="1E0064"/>
            </a:solidFill>
            <a:latin typeface="Arial"/>
            <a:ea typeface="+mn-ea"/>
            <a:cs typeface="+mn-cs"/>
          </a:endParaRPr>
        </a:p>
      </dsp:txBody>
      <dsp:txXfrm>
        <a:off x="1211442" y="913213"/>
        <a:ext cx="583233" cy="5832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87561-2431-4DDE-860F-2E70FB74D89E}">
      <dsp:nvSpPr>
        <dsp:cNvPr id="0" name=""/>
        <dsp:cNvSpPr/>
      </dsp:nvSpPr>
      <dsp:spPr>
        <a:xfrm>
          <a:off x="2543370" y="761769"/>
          <a:ext cx="1897741" cy="1897741"/>
        </a:xfrm>
        <a:prstGeom prst="ellipse">
          <a:avLst/>
        </a:prstGeom>
        <a:solidFill>
          <a:srgbClr val="0070C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solidFill>
                <a:srgbClr val="1E0064"/>
              </a:solidFill>
              <a:latin typeface="Arial"/>
              <a:ea typeface="+mn-ea"/>
              <a:cs typeface="+mn-cs"/>
            </a:rPr>
            <a:t>Impact on children</a:t>
          </a:r>
          <a:endParaRPr lang="en-GB" sz="2800" kern="1200" dirty="0">
            <a:solidFill>
              <a:srgbClr val="1E0064"/>
            </a:solidFill>
            <a:latin typeface="Arial"/>
            <a:ea typeface="+mn-ea"/>
            <a:cs typeface="+mn-cs"/>
          </a:endParaRPr>
        </a:p>
      </dsp:txBody>
      <dsp:txXfrm>
        <a:off x="2821288" y="1039687"/>
        <a:ext cx="1341905" cy="1341905"/>
      </dsp:txXfrm>
    </dsp:sp>
    <dsp:sp modelId="{7C3E320B-81A6-4F53-854B-974B5B07D2B9}">
      <dsp:nvSpPr>
        <dsp:cNvPr id="0" name=""/>
        <dsp:cNvSpPr/>
      </dsp:nvSpPr>
      <dsp:spPr>
        <a:xfrm>
          <a:off x="3006971" y="32038"/>
          <a:ext cx="948870" cy="948870"/>
        </a:xfrm>
        <a:prstGeom prst="ellipse">
          <a:avLst/>
        </a:prstGeom>
        <a:solidFill>
          <a:srgbClr val="0070C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rgbClr val="1E0064"/>
              </a:solidFill>
              <a:latin typeface="Arial"/>
              <a:ea typeface="+mn-ea"/>
              <a:cs typeface="+mn-cs"/>
            </a:rPr>
            <a:t>NSPCC</a:t>
          </a:r>
          <a:endParaRPr lang="en-GB" sz="1000" kern="1200" dirty="0">
            <a:solidFill>
              <a:srgbClr val="1E0064"/>
            </a:solidFill>
            <a:latin typeface="Arial"/>
            <a:ea typeface="+mn-ea"/>
            <a:cs typeface="+mn-cs"/>
          </a:endParaRPr>
        </a:p>
      </dsp:txBody>
      <dsp:txXfrm>
        <a:off x="3145930" y="170997"/>
        <a:ext cx="670952" cy="670952"/>
      </dsp:txXfrm>
    </dsp:sp>
    <dsp:sp modelId="{04BEA99E-2641-4B0B-B807-36E61496871C}">
      <dsp:nvSpPr>
        <dsp:cNvPr id="0" name=""/>
        <dsp:cNvSpPr/>
      </dsp:nvSpPr>
      <dsp:spPr>
        <a:xfrm>
          <a:off x="3744229" y="236368"/>
          <a:ext cx="948870" cy="948870"/>
        </a:xfrm>
        <a:prstGeom prst="ellipse">
          <a:avLst/>
        </a:prstGeom>
        <a:solidFill>
          <a:srgbClr val="0070C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rgbClr val="1E0064"/>
              </a:solidFill>
              <a:latin typeface="Arial"/>
              <a:ea typeface="+mn-ea"/>
              <a:cs typeface="+mn-cs"/>
            </a:rPr>
            <a:t>Save the Children</a:t>
          </a:r>
          <a:endParaRPr lang="en-GB" sz="1000" kern="1200" dirty="0">
            <a:solidFill>
              <a:srgbClr val="1E0064"/>
            </a:solidFill>
            <a:latin typeface="Arial"/>
            <a:ea typeface="+mn-ea"/>
            <a:cs typeface="+mn-cs"/>
          </a:endParaRPr>
        </a:p>
      </dsp:txBody>
      <dsp:txXfrm>
        <a:off x="3883188" y="375327"/>
        <a:ext cx="670952" cy="670952"/>
      </dsp:txXfrm>
    </dsp:sp>
    <dsp:sp modelId="{391BA043-E5D1-478B-84CC-04F1612F683D}">
      <dsp:nvSpPr>
        <dsp:cNvPr id="0" name=""/>
        <dsp:cNvSpPr/>
      </dsp:nvSpPr>
      <dsp:spPr>
        <a:xfrm>
          <a:off x="4193184" y="854301"/>
          <a:ext cx="948870" cy="948870"/>
        </a:xfrm>
        <a:prstGeom prst="ellipse">
          <a:avLst/>
        </a:prstGeom>
        <a:solidFill>
          <a:srgbClr val="0070C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rgbClr val="1E0064"/>
              </a:solidFill>
              <a:latin typeface="Arial"/>
              <a:ea typeface="+mn-ea"/>
              <a:cs typeface="+mn-cs"/>
            </a:rPr>
            <a:t>Care </a:t>
          </a:r>
          <a:r>
            <a:rPr lang="en-GB" sz="1000" kern="1200" dirty="0" err="1" smtClean="0">
              <a:solidFill>
                <a:srgbClr val="1E0064"/>
              </a:solidFill>
              <a:latin typeface="Arial"/>
              <a:ea typeface="+mn-ea"/>
              <a:cs typeface="+mn-cs"/>
            </a:rPr>
            <a:t>Int</a:t>
          </a:r>
          <a:endParaRPr lang="en-GB" sz="1000" kern="1200" dirty="0">
            <a:solidFill>
              <a:srgbClr val="1E0064"/>
            </a:solidFill>
            <a:latin typeface="Arial"/>
            <a:ea typeface="+mn-ea"/>
            <a:cs typeface="+mn-cs"/>
          </a:endParaRPr>
        </a:p>
      </dsp:txBody>
      <dsp:txXfrm>
        <a:off x="4332143" y="993260"/>
        <a:ext cx="670952" cy="670952"/>
      </dsp:txXfrm>
    </dsp:sp>
    <dsp:sp modelId="{1D5AB698-358A-4A5B-9EF1-C4B975DD8968}">
      <dsp:nvSpPr>
        <dsp:cNvPr id="0" name=""/>
        <dsp:cNvSpPr/>
      </dsp:nvSpPr>
      <dsp:spPr>
        <a:xfrm>
          <a:off x="4193184" y="1618108"/>
          <a:ext cx="948870" cy="948870"/>
        </a:xfrm>
        <a:prstGeom prst="ellipse">
          <a:avLst/>
        </a:prstGeom>
        <a:solidFill>
          <a:srgbClr val="0070C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rgbClr val="1E0064"/>
              </a:solidFill>
              <a:latin typeface="Arial"/>
              <a:ea typeface="+mn-ea"/>
              <a:cs typeface="+mn-cs"/>
            </a:rPr>
            <a:t>Islamic Relief</a:t>
          </a:r>
          <a:endParaRPr lang="en-GB" sz="1000" kern="1200" dirty="0">
            <a:solidFill>
              <a:srgbClr val="1E0064"/>
            </a:solidFill>
            <a:latin typeface="Arial"/>
            <a:ea typeface="+mn-ea"/>
            <a:cs typeface="+mn-cs"/>
          </a:endParaRPr>
        </a:p>
      </dsp:txBody>
      <dsp:txXfrm>
        <a:off x="4332143" y="1757067"/>
        <a:ext cx="670952" cy="670952"/>
      </dsp:txXfrm>
    </dsp:sp>
    <dsp:sp modelId="{18EB26A2-84D9-4C11-87B3-2F75F63F7A27}">
      <dsp:nvSpPr>
        <dsp:cNvPr id="0" name=""/>
        <dsp:cNvSpPr/>
      </dsp:nvSpPr>
      <dsp:spPr>
        <a:xfrm>
          <a:off x="3744229" y="2236041"/>
          <a:ext cx="948870" cy="948870"/>
        </a:xfrm>
        <a:prstGeom prst="ellipse">
          <a:avLst/>
        </a:prstGeom>
        <a:solidFill>
          <a:srgbClr val="0070C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rgbClr val="1E0064"/>
              </a:solidFill>
              <a:latin typeface="Arial"/>
              <a:ea typeface="+mn-ea"/>
              <a:cs typeface="+mn-cs"/>
            </a:rPr>
            <a:t>Children’s Society</a:t>
          </a:r>
          <a:endParaRPr lang="en-GB" sz="1000" kern="1200" dirty="0">
            <a:solidFill>
              <a:srgbClr val="1E0064"/>
            </a:solidFill>
            <a:latin typeface="Arial"/>
            <a:ea typeface="+mn-ea"/>
            <a:cs typeface="+mn-cs"/>
          </a:endParaRPr>
        </a:p>
      </dsp:txBody>
      <dsp:txXfrm>
        <a:off x="3883188" y="2375000"/>
        <a:ext cx="670952" cy="670952"/>
      </dsp:txXfrm>
    </dsp:sp>
    <dsp:sp modelId="{452AE514-18F1-425A-A51C-B46269374198}">
      <dsp:nvSpPr>
        <dsp:cNvPr id="0" name=""/>
        <dsp:cNvSpPr/>
      </dsp:nvSpPr>
      <dsp:spPr>
        <a:xfrm>
          <a:off x="3017806" y="2472070"/>
          <a:ext cx="948870" cy="948870"/>
        </a:xfrm>
        <a:prstGeom prst="ellipse">
          <a:avLst/>
        </a:prstGeom>
        <a:solidFill>
          <a:srgbClr val="0070C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rgbClr val="1E0064"/>
              </a:solidFill>
              <a:latin typeface="Arial"/>
              <a:ea typeface="+mn-ea"/>
              <a:cs typeface="+mn-cs"/>
            </a:rPr>
            <a:t>Rainbow Trust</a:t>
          </a:r>
          <a:endParaRPr lang="en-GB" sz="1000" kern="1200" dirty="0">
            <a:solidFill>
              <a:srgbClr val="1E0064"/>
            </a:solidFill>
            <a:latin typeface="Arial"/>
            <a:ea typeface="+mn-ea"/>
            <a:cs typeface="+mn-cs"/>
          </a:endParaRPr>
        </a:p>
      </dsp:txBody>
      <dsp:txXfrm>
        <a:off x="3156765" y="2611029"/>
        <a:ext cx="670952" cy="670952"/>
      </dsp:txXfrm>
    </dsp:sp>
    <dsp:sp modelId="{766D72FE-26B5-4E7C-B371-AB413095FF1B}">
      <dsp:nvSpPr>
        <dsp:cNvPr id="0" name=""/>
        <dsp:cNvSpPr/>
      </dsp:nvSpPr>
      <dsp:spPr>
        <a:xfrm>
          <a:off x="2291382" y="2236041"/>
          <a:ext cx="948870" cy="948870"/>
        </a:xfrm>
        <a:prstGeom prst="ellipse">
          <a:avLst/>
        </a:prstGeom>
        <a:solidFill>
          <a:srgbClr val="0070C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err="1" smtClean="0">
              <a:solidFill>
                <a:srgbClr val="1E0064"/>
              </a:solidFill>
              <a:latin typeface="Arial"/>
              <a:ea typeface="+mn-ea"/>
              <a:cs typeface="+mn-cs"/>
            </a:rPr>
            <a:t>Unicef</a:t>
          </a:r>
          <a:endParaRPr lang="en-GB" sz="1000" kern="1200" dirty="0">
            <a:solidFill>
              <a:srgbClr val="1E0064"/>
            </a:solidFill>
            <a:latin typeface="Arial"/>
            <a:ea typeface="+mn-ea"/>
            <a:cs typeface="+mn-cs"/>
          </a:endParaRPr>
        </a:p>
      </dsp:txBody>
      <dsp:txXfrm>
        <a:off x="2430341" y="2375000"/>
        <a:ext cx="670952" cy="670952"/>
      </dsp:txXfrm>
    </dsp:sp>
    <dsp:sp modelId="{74277898-0219-4B83-8C56-A5BEEACED7BC}">
      <dsp:nvSpPr>
        <dsp:cNvPr id="0" name=""/>
        <dsp:cNvSpPr/>
      </dsp:nvSpPr>
      <dsp:spPr>
        <a:xfrm>
          <a:off x="1842427" y="1618108"/>
          <a:ext cx="948870" cy="948870"/>
        </a:xfrm>
        <a:prstGeom prst="ellipse">
          <a:avLst/>
        </a:prstGeom>
        <a:solidFill>
          <a:srgbClr val="0070C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rgbClr val="1E0064"/>
              </a:solidFill>
              <a:latin typeface="Arial"/>
              <a:ea typeface="+mn-ea"/>
              <a:cs typeface="+mn-cs"/>
            </a:rPr>
            <a:t>Kids</a:t>
          </a:r>
          <a:endParaRPr lang="en-GB" sz="1000" kern="1200" dirty="0">
            <a:solidFill>
              <a:srgbClr val="1E0064"/>
            </a:solidFill>
            <a:latin typeface="Arial"/>
            <a:ea typeface="+mn-ea"/>
            <a:cs typeface="+mn-cs"/>
          </a:endParaRPr>
        </a:p>
      </dsp:txBody>
      <dsp:txXfrm>
        <a:off x="1981386" y="1757067"/>
        <a:ext cx="670952" cy="670952"/>
      </dsp:txXfrm>
    </dsp:sp>
    <dsp:sp modelId="{EAE273A6-9B9D-4AAD-A2AF-CF8742778863}">
      <dsp:nvSpPr>
        <dsp:cNvPr id="0" name=""/>
        <dsp:cNvSpPr/>
      </dsp:nvSpPr>
      <dsp:spPr>
        <a:xfrm>
          <a:off x="1842427" y="854301"/>
          <a:ext cx="948870" cy="948870"/>
        </a:xfrm>
        <a:prstGeom prst="ellipse">
          <a:avLst/>
        </a:prstGeom>
        <a:solidFill>
          <a:srgbClr val="0070C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err="1" smtClean="0">
              <a:solidFill>
                <a:srgbClr val="1E0064"/>
              </a:solidFill>
              <a:latin typeface="Arial"/>
              <a:ea typeface="+mn-ea"/>
              <a:cs typeface="+mn-cs"/>
            </a:rPr>
            <a:t>Etc.etc</a:t>
          </a:r>
          <a:r>
            <a:rPr lang="en-GB" sz="1000" kern="1200" dirty="0" smtClean="0">
              <a:solidFill>
                <a:srgbClr val="1E0064"/>
              </a:solidFill>
              <a:latin typeface="Arial"/>
              <a:ea typeface="+mn-ea"/>
              <a:cs typeface="+mn-cs"/>
            </a:rPr>
            <a:t>.</a:t>
          </a:r>
          <a:endParaRPr lang="en-GB" sz="1000" kern="1200" dirty="0">
            <a:solidFill>
              <a:srgbClr val="1E0064"/>
            </a:solidFill>
            <a:latin typeface="Arial"/>
            <a:ea typeface="+mn-ea"/>
            <a:cs typeface="+mn-cs"/>
          </a:endParaRPr>
        </a:p>
      </dsp:txBody>
      <dsp:txXfrm>
        <a:off x="1981386" y="993260"/>
        <a:ext cx="670952" cy="670952"/>
      </dsp:txXfrm>
    </dsp:sp>
    <dsp:sp modelId="{4975071F-1C51-4D87-92A4-541A847CE963}">
      <dsp:nvSpPr>
        <dsp:cNvPr id="0" name=""/>
        <dsp:cNvSpPr/>
      </dsp:nvSpPr>
      <dsp:spPr>
        <a:xfrm>
          <a:off x="2291382" y="236368"/>
          <a:ext cx="948870" cy="948870"/>
        </a:xfrm>
        <a:prstGeom prst="ellipse">
          <a:avLst/>
        </a:prstGeom>
        <a:solidFill>
          <a:srgbClr val="0070C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err="1" smtClean="0">
              <a:solidFill>
                <a:srgbClr val="1E0064"/>
              </a:solidFill>
              <a:latin typeface="Arial"/>
              <a:ea typeface="+mn-ea"/>
              <a:cs typeface="+mn-cs"/>
            </a:rPr>
            <a:t>Barnardos</a:t>
          </a:r>
          <a:endParaRPr lang="en-GB" sz="1000" kern="1200" dirty="0">
            <a:solidFill>
              <a:srgbClr val="1E0064"/>
            </a:solidFill>
            <a:latin typeface="Arial"/>
            <a:ea typeface="+mn-ea"/>
            <a:cs typeface="+mn-cs"/>
          </a:endParaRPr>
        </a:p>
      </dsp:txBody>
      <dsp:txXfrm>
        <a:off x="2430341" y="375327"/>
        <a:ext cx="670952" cy="670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8B8E-D6F8-4B86-A6D4-EAFFFA2B2AD6}">
      <dsp:nvSpPr>
        <dsp:cNvPr id="0" name=""/>
        <dsp:cNvSpPr/>
      </dsp:nvSpPr>
      <dsp:spPr>
        <a:xfrm>
          <a:off x="1013" y="1598404"/>
          <a:ext cx="1977279" cy="790911"/>
        </a:xfrm>
        <a:prstGeom prst="homePlate">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Complete Confusion </a:t>
          </a:r>
          <a:endParaRPr lang="en-US" sz="1200" kern="1200" dirty="0">
            <a:latin typeface="Arial" panose="020B0604020202020204" pitchFamily="34" charset="0"/>
            <a:cs typeface="Arial" panose="020B0604020202020204" pitchFamily="34" charset="0"/>
          </a:endParaRPr>
        </a:p>
      </dsp:txBody>
      <dsp:txXfrm>
        <a:off x="1013" y="1598404"/>
        <a:ext cx="1779551" cy="790911"/>
      </dsp:txXfrm>
    </dsp:sp>
    <dsp:sp modelId="{0FCEE3D7-4184-46CA-B7A8-C5F5F9787699}">
      <dsp:nvSpPr>
        <dsp:cNvPr id="0" name=""/>
        <dsp:cNvSpPr/>
      </dsp:nvSpPr>
      <dsp:spPr>
        <a:xfrm>
          <a:off x="1582837" y="1598404"/>
          <a:ext cx="1977279" cy="790911"/>
        </a:xfrm>
        <a:prstGeom prst="chevron">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b" anchorCtr="0">
          <a:noAutofit/>
        </a:bodyPr>
        <a:lstStyle/>
        <a:p>
          <a:pPr lvl="0" algn="ctr" defTabSz="533400">
            <a:lnSpc>
              <a:spcPct val="90000"/>
            </a:lnSpc>
            <a:spcBef>
              <a:spcPct val="0"/>
            </a:spcBef>
            <a:spcAft>
              <a:spcPct val="35000"/>
            </a:spcAft>
          </a:pPr>
          <a:endParaRPr lang="en-US"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Some idea of what I want for my next step</a:t>
          </a:r>
        </a:p>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 </a:t>
          </a:r>
          <a:endParaRPr lang="en-US" sz="1200" kern="1200" dirty="0">
            <a:latin typeface="Arial" panose="020B0604020202020204" pitchFamily="34" charset="0"/>
            <a:cs typeface="Arial" panose="020B0604020202020204" pitchFamily="34" charset="0"/>
          </a:endParaRPr>
        </a:p>
      </dsp:txBody>
      <dsp:txXfrm>
        <a:off x="1978293" y="1598404"/>
        <a:ext cx="1186368" cy="790911"/>
      </dsp:txXfrm>
    </dsp:sp>
    <dsp:sp modelId="{96A8693E-A114-41B1-92AB-5DE15B0D831E}">
      <dsp:nvSpPr>
        <dsp:cNvPr id="0" name=""/>
        <dsp:cNvSpPr/>
      </dsp:nvSpPr>
      <dsp:spPr>
        <a:xfrm>
          <a:off x="3164661" y="1598404"/>
          <a:ext cx="1977279" cy="790911"/>
        </a:xfrm>
        <a:prstGeom prst="chevron">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Strong ideas of what I want and potential options</a:t>
          </a:r>
          <a:endParaRPr lang="en-US" sz="1200" kern="1200" dirty="0">
            <a:latin typeface="Arial" panose="020B0604020202020204" pitchFamily="34" charset="0"/>
            <a:cs typeface="Arial" panose="020B0604020202020204" pitchFamily="34" charset="0"/>
          </a:endParaRPr>
        </a:p>
      </dsp:txBody>
      <dsp:txXfrm>
        <a:off x="3560117" y="1598404"/>
        <a:ext cx="1186368" cy="790911"/>
      </dsp:txXfrm>
    </dsp:sp>
    <dsp:sp modelId="{B5C72010-4507-45EB-881E-11CD6067E036}">
      <dsp:nvSpPr>
        <dsp:cNvPr id="0" name=""/>
        <dsp:cNvSpPr/>
      </dsp:nvSpPr>
      <dsp:spPr>
        <a:xfrm>
          <a:off x="4746485" y="1598404"/>
          <a:ext cx="1977279" cy="790911"/>
        </a:xfrm>
        <a:prstGeom prst="chevron">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Some Concrete Ideas but undecided</a:t>
          </a:r>
          <a:endParaRPr lang="en-US" sz="1200" kern="1200" dirty="0">
            <a:latin typeface="Arial" panose="020B0604020202020204" pitchFamily="34" charset="0"/>
            <a:cs typeface="Arial" panose="020B0604020202020204" pitchFamily="34" charset="0"/>
          </a:endParaRPr>
        </a:p>
      </dsp:txBody>
      <dsp:txXfrm>
        <a:off x="5141941" y="1598404"/>
        <a:ext cx="1186368" cy="790911"/>
      </dsp:txXfrm>
    </dsp:sp>
    <dsp:sp modelId="{A40F14AC-B8A0-4FA0-9D0B-91059A2B8EF9}">
      <dsp:nvSpPr>
        <dsp:cNvPr id="0" name=""/>
        <dsp:cNvSpPr/>
      </dsp:nvSpPr>
      <dsp:spPr>
        <a:xfrm>
          <a:off x="6328309" y="1598404"/>
          <a:ext cx="1977279" cy="790911"/>
        </a:xfrm>
        <a:prstGeom prst="chevron">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Strong Clear focus</a:t>
          </a:r>
          <a:endParaRPr lang="en-US" sz="1200" kern="1200" dirty="0">
            <a:latin typeface="Arial" panose="020B0604020202020204" pitchFamily="34" charset="0"/>
            <a:cs typeface="Arial" panose="020B0604020202020204" pitchFamily="34" charset="0"/>
          </a:endParaRPr>
        </a:p>
      </dsp:txBody>
      <dsp:txXfrm>
        <a:off x="6723765" y="1598404"/>
        <a:ext cx="1186368" cy="790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DBFBA-C7FE-4750-A388-6902B2B92B37}">
      <dsp:nvSpPr>
        <dsp:cNvPr id="0" name=""/>
        <dsp:cNvSpPr/>
      </dsp:nvSpPr>
      <dsp:spPr>
        <a:xfrm>
          <a:off x="2199" y="664482"/>
          <a:ext cx="1923360" cy="769344"/>
        </a:xfrm>
        <a:prstGeom prst="homePlate">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Decide</a:t>
          </a:r>
          <a:endParaRPr lang="en-US" sz="2200" kern="1200" dirty="0"/>
        </a:p>
      </dsp:txBody>
      <dsp:txXfrm>
        <a:off x="2199" y="664482"/>
        <a:ext cx="1731024" cy="769344"/>
      </dsp:txXfrm>
    </dsp:sp>
    <dsp:sp modelId="{742E38BE-5308-4A89-B543-1836A6EA57DC}">
      <dsp:nvSpPr>
        <dsp:cNvPr id="0" name=""/>
        <dsp:cNvSpPr/>
      </dsp:nvSpPr>
      <dsp:spPr>
        <a:xfrm>
          <a:off x="1540888" y="664482"/>
          <a:ext cx="1923360" cy="769344"/>
        </a:xfrm>
        <a:prstGeom prst="chevron">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Plan </a:t>
          </a:r>
          <a:endParaRPr lang="en-US" sz="2200" kern="1200" dirty="0"/>
        </a:p>
      </dsp:txBody>
      <dsp:txXfrm>
        <a:off x="1925560" y="664482"/>
        <a:ext cx="1154016" cy="769344"/>
      </dsp:txXfrm>
    </dsp:sp>
    <dsp:sp modelId="{626BA39D-8E88-4754-8F23-0C0121ECB9D8}">
      <dsp:nvSpPr>
        <dsp:cNvPr id="0" name=""/>
        <dsp:cNvSpPr/>
      </dsp:nvSpPr>
      <dsp:spPr>
        <a:xfrm>
          <a:off x="3079576" y="664482"/>
          <a:ext cx="1923360" cy="769344"/>
        </a:xfrm>
        <a:prstGeom prst="chevron">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Compete</a:t>
          </a:r>
          <a:endParaRPr lang="en-US" sz="2200" kern="1200" dirty="0"/>
        </a:p>
      </dsp:txBody>
      <dsp:txXfrm>
        <a:off x="3464248" y="664482"/>
        <a:ext cx="1154016" cy="769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FF87C-EC2E-462E-900D-55BC73529259}">
      <dsp:nvSpPr>
        <dsp:cNvPr id="0" name=""/>
        <dsp:cNvSpPr/>
      </dsp:nvSpPr>
      <dsp:spPr>
        <a:xfrm>
          <a:off x="1238242" y="370656"/>
          <a:ext cx="3413760" cy="3413760"/>
        </a:xfrm>
        <a:prstGeom prst="pie">
          <a:avLst>
            <a:gd name="adj1" fmla="val 16200000"/>
            <a:gd name="adj2" fmla="val 1800000"/>
          </a:avLst>
        </a:prstGeom>
        <a:solidFill>
          <a:srgbClr val="0070C0"/>
        </a:solidFill>
        <a:ln w="12700" cap="flat" cmpd="sng" algn="ctr">
          <a:solidFill>
            <a:srgbClr val="47585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Evaluate &amp; Research </a:t>
          </a:r>
          <a:endParaRPr lang="en-US" sz="2000" kern="1200" dirty="0">
            <a:latin typeface="Arial" panose="020B0604020202020204" pitchFamily="34" charset="0"/>
            <a:cs typeface="Arial" panose="020B0604020202020204" pitchFamily="34" charset="0"/>
          </a:endParaRPr>
        </a:p>
      </dsp:txBody>
      <dsp:txXfrm>
        <a:off x="3094271" y="1000576"/>
        <a:ext cx="1158240" cy="1137920"/>
      </dsp:txXfrm>
    </dsp:sp>
    <dsp:sp modelId="{B3E72E82-5559-4DC6-9B9E-17E41178FA29}">
      <dsp:nvSpPr>
        <dsp:cNvPr id="0" name=""/>
        <dsp:cNvSpPr/>
      </dsp:nvSpPr>
      <dsp:spPr>
        <a:xfrm>
          <a:off x="1253134" y="375919"/>
          <a:ext cx="3413760" cy="3413760"/>
        </a:xfrm>
        <a:prstGeom prst="pie">
          <a:avLst>
            <a:gd name="adj1" fmla="val 1800000"/>
            <a:gd name="adj2" fmla="val 9000000"/>
          </a:avLst>
        </a:prstGeom>
        <a:solidFill>
          <a:srgbClr val="0070C0"/>
        </a:solidFill>
        <a:ln w="12700" cap="flat" cmpd="sng" algn="ctr">
          <a:solidFill>
            <a:srgbClr val="47585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Self Awareness</a:t>
          </a:r>
          <a:endParaRPr lang="en-US" sz="2000" kern="1200" dirty="0">
            <a:latin typeface="Arial" panose="020B0604020202020204" pitchFamily="34" charset="0"/>
            <a:cs typeface="Arial" panose="020B0604020202020204" pitchFamily="34" charset="0"/>
          </a:endParaRPr>
        </a:p>
      </dsp:txBody>
      <dsp:txXfrm>
        <a:off x="2187854" y="2529840"/>
        <a:ext cx="1544320" cy="1056640"/>
      </dsp:txXfrm>
    </dsp:sp>
    <dsp:sp modelId="{A8404038-00A1-4586-879F-6C9A18E08A8E}">
      <dsp:nvSpPr>
        <dsp:cNvPr id="0" name=""/>
        <dsp:cNvSpPr/>
      </dsp:nvSpPr>
      <dsp:spPr>
        <a:xfrm>
          <a:off x="1253134" y="375919"/>
          <a:ext cx="3413760" cy="3413760"/>
        </a:xfrm>
        <a:prstGeom prst="pie">
          <a:avLst>
            <a:gd name="adj1" fmla="val 9000000"/>
            <a:gd name="adj2" fmla="val 16200000"/>
          </a:avLst>
        </a:prstGeom>
        <a:solidFill>
          <a:srgbClr val="0070C0"/>
        </a:solidFill>
        <a:ln w="12700" cap="flat" cmpd="sng" algn="ctr">
          <a:solidFill>
            <a:srgbClr val="47585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Generate Options</a:t>
          </a:r>
          <a:endParaRPr lang="en-US" sz="2000" kern="1200" dirty="0">
            <a:latin typeface="Arial" panose="020B0604020202020204" pitchFamily="34" charset="0"/>
            <a:cs typeface="Arial" panose="020B0604020202020204" pitchFamily="34" charset="0"/>
          </a:endParaRPr>
        </a:p>
      </dsp:txBody>
      <dsp:txXfrm>
        <a:off x="1618894" y="1046480"/>
        <a:ext cx="1158240" cy="1137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DBFBA-C7FE-4750-A388-6902B2B92B37}">
      <dsp:nvSpPr>
        <dsp:cNvPr id="0" name=""/>
        <dsp:cNvSpPr/>
      </dsp:nvSpPr>
      <dsp:spPr>
        <a:xfrm>
          <a:off x="1600" y="527428"/>
          <a:ext cx="1399326" cy="559730"/>
        </a:xfrm>
        <a:prstGeom prst="homePlate">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kern="1200" dirty="0" smtClean="0"/>
            <a:t>Decide</a:t>
          </a:r>
          <a:endParaRPr lang="en-US" sz="1600" kern="1200" dirty="0"/>
        </a:p>
      </dsp:txBody>
      <dsp:txXfrm>
        <a:off x="1600" y="527428"/>
        <a:ext cx="1259394" cy="559730"/>
      </dsp:txXfrm>
    </dsp:sp>
    <dsp:sp modelId="{742E38BE-5308-4A89-B543-1836A6EA57DC}">
      <dsp:nvSpPr>
        <dsp:cNvPr id="0" name=""/>
        <dsp:cNvSpPr/>
      </dsp:nvSpPr>
      <dsp:spPr>
        <a:xfrm>
          <a:off x="1121061" y="527428"/>
          <a:ext cx="1399326" cy="559730"/>
        </a:xfrm>
        <a:prstGeom prst="chevron">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smtClean="0"/>
            <a:t>Plan </a:t>
          </a:r>
          <a:endParaRPr lang="en-US" sz="1600" kern="1200" dirty="0"/>
        </a:p>
      </dsp:txBody>
      <dsp:txXfrm>
        <a:off x="1400926" y="527428"/>
        <a:ext cx="839596" cy="559730"/>
      </dsp:txXfrm>
    </dsp:sp>
    <dsp:sp modelId="{626BA39D-8E88-4754-8F23-0C0121ECB9D8}">
      <dsp:nvSpPr>
        <dsp:cNvPr id="0" name=""/>
        <dsp:cNvSpPr/>
      </dsp:nvSpPr>
      <dsp:spPr>
        <a:xfrm>
          <a:off x="2240522" y="527428"/>
          <a:ext cx="1399326" cy="559730"/>
        </a:xfrm>
        <a:prstGeom prst="chevron">
          <a:avLst/>
        </a:prstGeom>
        <a:solidFill>
          <a:srgbClr val="475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smtClean="0"/>
            <a:t>Compete</a:t>
          </a:r>
          <a:endParaRPr lang="en-US" sz="1600" kern="1200" dirty="0"/>
        </a:p>
      </dsp:txBody>
      <dsp:txXfrm>
        <a:off x="2520387" y="527428"/>
        <a:ext cx="839596" cy="5597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A306E-6B75-4695-805D-32E3E77C5C91}">
      <dsp:nvSpPr>
        <dsp:cNvPr id="0" name=""/>
        <dsp:cNvSpPr/>
      </dsp:nvSpPr>
      <dsp:spPr>
        <a:xfrm>
          <a:off x="680349" y="13961"/>
          <a:ext cx="1684392" cy="101063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What Do Graduates Do on Prospects’ ‘what can I do with my degree?’</a:t>
          </a:r>
        </a:p>
      </dsp:txBody>
      <dsp:txXfrm>
        <a:off x="680349" y="13961"/>
        <a:ext cx="1684392" cy="1010635"/>
      </dsp:txXfrm>
    </dsp:sp>
    <dsp:sp modelId="{8650008F-C468-40D6-9B8B-669A2FEE2BD8}">
      <dsp:nvSpPr>
        <dsp:cNvPr id="0" name=""/>
        <dsp:cNvSpPr/>
      </dsp:nvSpPr>
      <dsp:spPr>
        <a:xfrm>
          <a:off x="2533181" y="863"/>
          <a:ext cx="1684392" cy="101063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Prospects</a:t>
          </a:r>
          <a:r>
            <a:rPr lang="en-GB" sz="1400" kern="1200" baseline="0" dirty="0">
              <a:latin typeface="Arial" panose="020B0604020202020204" pitchFamily="34" charset="0"/>
              <a:cs typeface="Arial" panose="020B0604020202020204" pitchFamily="34" charset="0"/>
            </a:rPr>
            <a:t> Planner or Target Jobs Career Report</a:t>
          </a:r>
          <a:endParaRPr lang="en-GB" sz="1400" kern="1200" dirty="0">
            <a:latin typeface="Arial" panose="020B0604020202020204" pitchFamily="34" charset="0"/>
            <a:cs typeface="Arial" panose="020B0604020202020204" pitchFamily="34" charset="0"/>
          </a:endParaRPr>
        </a:p>
      </dsp:txBody>
      <dsp:txXfrm>
        <a:off x="2533181" y="863"/>
        <a:ext cx="1684392" cy="1010635"/>
      </dsp:txXfrm>
    </dsp:sp>
    <dsp:sp modelId="{1FAAB0C9-DE82-47EB-A184-EF5CBB4CA74F}">
      <dsp:nvSpPr>
        <dsp:cNvPr id="0" name=""/>
        <dsp:cNvSpPr/>
      </dsp:nvSpPr>
      <dsp:spPr>
        <a:xfrm>
          <a:off x="4386013" y="863"/>
          <a:ext cx="1684392" cy="101063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Attend Careers Events</a:t>
          </a:r>
        </a:p>
      </dsp:txBody>
      <dsp:txXfrm>
        <a:off x="4386013" y="863"/>
        <a:ext cx="1684392" cy="1010635"/>
      </dsp:txXfrm>
    </dsp:sp>
    <dsp:sp modelId="{95FC56DD-4907-40D6-A92C-31E8FC5BF032}">
      <dsp:nvSpPr>
        <dsp:cNvPr id="0" name=""/>
        <dsp:cNvSpPr/>
      </dsp:nvSpPr>
      <dsp:spPr>
        <a:xfrm>
          <a:off x="680349" y="1179938"/>
          <a:ext cx="1684392" cy="101063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Societies and institutions</a:t>
          </a:r>
        </a:p>
      </dsp:txBody>
      <dsp:txXfrm>
        <a:off x="680349" y="1179938"/>
        <a:ext cx="1684392" cy="1010635"/>
      </dsp:txXfrm>
    </dsp:sp>
    <dsp:sp modelId="{3ED935D2-F6ED-4156-A446-F0F04940ECBC}">
      <dsp:nvSpPr>
        <dsp:cNvPr id="0" name=""/>
        <dsp:cNvSpPr/>
      </dsp:nvSpPr>
      <dsp:spPr>
        <a:xfrm>
          <a:off x="2533181" y="1179938"/>
          <a:ext cx="1684392" cy="101063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Talk to people</a:t>
          </a:r>
        </a:p>
      </dsp:txBody>
      <dsp:txXfrm>
        <a:off x="2533181" y="1179938"/>
        <a:ext cx="1684392" cy="1010635"/>
      </dsp:txXfrm>
    </dsp:sp>
    <dsp:sp modelId="{1B0E2739-4707-4FED-89C6-C08C138600A5}">
      <dsp:nvSpPr>
        <dsp:cNvPr id="0" name=""/>
        <dsp:cNvSpPr/>
      </dsp:nvSpPr>
      <dsp:spPr>
        <a:xfrm>
          <a:off x="4386013" y="1179938"/>
          <a:ext cx="1684392" cy="101063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Collect vacancy adverts</a:t>
          </a:r>
          <a:endParaRPr lang="en-GB" sz="1400" kern="1200" dirty="0">
            <a:latin typeface="Arial" panose="020B0604020202020204" pitchFamily="34" charset="0"/>
            <a:cs typeface="Arial" panose="020B0604020202020204" pitchFamily="34" charset="0"/>
          </a:endParaRPr>
        </a:p>
      </dsp:txBody>
      <dsp:txXfrm>
        <a:off x="4386013" y="1179938"/>
        <a:ext cx="1684392" cy="1010635"/>
      </dsp:txXfrm>
    </dsp:sp>
    <dsp:sp modelId="{67FFF618-7CC7-40FE-B363-F9972AB5BF49}">
      <dsp:nvSpPr>
        <dsp:cNvPr id="0" name=""/>
        <dsp:cNvSpPr/>
      </dsp:nvSpPr>
      <dsp:spPr>
        <a:xfrm>
          <a:off x="680349" y="2359013"/>
          <a:ext cx="1684392" cy="101063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smtClean="0">
              <a:latin typeface="Arial" panose="020B0604020202020204" pitchFamily="34" charset="0"/>
              <a:cs typeface="Arial" panose="020B0604020202020204" pitchFamily="34" charset="0"/>
            </a:rPr>
            <a:t>Research job profiles on Prospects.ac.uk</a:t>
          </a:r>
          <a:endParaRPr lang="en-GB" sz="1400" kern="1200" dirty="0">
            <a:latin typeface="Arial" panose="020B0604020202020204" pitchFamily="34" charset="0"/>
            <a:cs typeface="Arial" panose="020B0604020202020204" pitchFamily="34" charset="0"/>
          </a:endParaRPr>
        </a:p>
      </dsp:txBody>
      <dsp:txXfrm>
        <a:off x="680349" y="2359013"/>
        <a:ext cx="1684392" cy="1010635"/>
      </dsp:txXfrm>
    </dsp:sp>
    <dsp:sp modelId="{4BF65AB5-3C53-40B4-8C12-50151E040968}">
      <dsp:nvSpPr>
        <dsp:cNvPr id="0" name=""/>
        <dsp:cNvSpPr/>
      </dsp:nvSpPr>
      <dsp:spPr>
        <a:xfrm>
          <a:off x="2533181" y="2359013"/>
          <a:ext cx="1684392" cy="101063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Watch Video Profiles on </a:t>
          </a:r>
          <a:r>
            <a:rPr lang="en-GB" sz="1400" kern="1200" dirty="0" smtClean="0">
              <a:latin typeface="Arial" panose="020B0604020202020204" pitchFamily="34" charset="0"/>
              <a:cs typeface="Arial" panose="020B0604020202020204" pitchFamily="34" charset="0"/>
            </a:rPr>
            <a:t>icould.com</a:t>
          </a:r>
          <a:endParaRPr lang="en-GB" sz="1400" kern="1200" dirty="0">
            <a:latin typeface="Arial" panose="020B0604020202020204" pitchFamily="34" charset="0"/>
            <a:cs typeface="Arial" panose="020B0604020202020204" pitchFamily="34" charset="0"/>
          </a:endParaRPr>
        </a:p>
      </dsp:txBody>
      <dsp:txXfrm>
        <a:off x="2533181" y="2359013"/>
        <a:ext cx="1684392" cy="1010635"/>
      </dsp:txXfrm>
    </dsp:sp>
    <dsp:sp modelId="{E0CDE3AC-B8EA-49F8-B7B2-AEAEEF55F30A}">
      <dsp:nvSpPr>
        <dsp:cNvPr id="0" name=""/>
        <dsp:cNvSpPr/>
      </dsp:nvSpPr>
      <dsp:spPr>
        <a:xfrm>
          <a:off x="4386013" y="2359013"/>
          <a:ext cx="1684392" cy="101063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smtClean="0">
              <a:latin typeface="Arial" panose="020B0604020202020204" pitchFamily="34" charset="0"/>
              <a:cs typeface="Arial" panose="020B0604020202020204" pitchFamily="34" charset="0"/>
            </a:rPr>
            <a:t>Careers</a:t>
          </a:r>
          <a:r>
            <a:rPr lang="en-GB" sz="1400" kern="1200" baseline="0" smtClean="0">
              <a:latin typeface="Arial" panose="020B0604020202020204" pitchFamily="34" charset="0"/>
              <a:cs typeface="Arial" panose="020B0604020202020204" pitchFamily="34" charset="0"/>
            </a:rPr>
            <a:t> Tagged.co.uk</a:t>
          </a:r>
          <a:endParaRPr lang="en-GB" sz="1400" kern="1200" dirty="0">
            <a:latin typeface="Arial" panose="020B0604020202020204" pitchFamily="34" charset="0"/>
            <a:cs typeface="Arial" panose="020B0604020202020204" pitchFamily="34" charset="0"/>
          </a:endParaRPr>
        </a:p>
      </dsp:txBody>
      <dsp:txXfrm>
        <a:off x="4386013" y="2359013"/>
        <a:ext cx="1684392" cy="1010635"/>
      </dsp:txXfrm>
    </dsp:sp>
    <dsp:sp modelId="{1CE145DA-9581-4604-8C66-5BF476BE43DF}">
      <dsp:nvSpPr>
        <dsp:cNvPr id="0" name=""/>
        <dsp:cNvSpPr/>
      </dsp:nvSpPr>
      <dsp:spPr>
        <a:xfrm>
          <a:off x="680349" y="3538088"/>
          <a:ext cx="1684392" cy="101063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Use social media</a:t>
          </a:r>
        </a:p>
      </dsp:txBody>
      <dsp:txXfrm>
        <a:off x="680349" y="3538088"/>
        <a:ext cx="1684392" cy="1010635"/>
      </dsp:txXfrm>
    </dsp:sp>
    <dsp:sp modelId="{BCCDBBAC-C8E0-434A-BCF3-46E41EB38C9D}">
      <dsp:nvSpPr>
        <dsp:cNvPr id="0" name=""/>
        <dsp:cNvSpPr/>
      </dsp:nvSpPr>
      <dsp:spPr>
        <a:xfrm>
          <a:off x="2533181" y="3538088"/>
          <a:ext cx="1684392" cy="101063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Notice when something interests you</a:t>
          </a:r>
        </a:p>
      </dsp:txBody>
      <dsp:txXfrm>
        <a:off x="2533181" y="3538088"/>
        <a:ext cx="1684392" cy="1010635"/>
      </dsp:txXfrm>
    </dsp:sp>
    <dsp:sp modelId="{A2BBC311-B266-48F7-A676-1DDD0A69F0BC}">
      <dsp:nvSpPr>
        <dsp:cNvPr id="0" name=""/>
        <dsp:cNvSpPr/>
      </dsp:nvSpPr>
      <dsp:spPr>
        <a:xfrm>
          <a:off x="4386013" y="3538088"/>
          <a:ext cx="1684392" cy="101063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Who are your role models?</a:t>
          </a:r>
        </a:p>
      </dsp:txBody>
      <dsp:txXfrm>
        <a:off x="4386013" y="3538088"/>
        <a:ext cx="1684392" cy="10106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394E2-0DFD-4FF7-88E8-8FC2CD08B1A6}">
      <dsp:nvSpPr>
        <dsp:cNvPr id="0" name=""/>
        <dsp:cNvSpPr/>
      </dsp:nvSpPr>
      <dsp:spPr>
        <a:xfrm>
          <a:off x="1970770" y="910259"/>
          <a:ext cx="2271123" cy="2271123"/>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smtClean="0">
              <a:effectLst/>
              <a:latin typeface="Arial" panose="020B0604020202020204" pitchFamily="34" charset="0"/>
              <a:ea typeface="Calibri" panose="020F0502020204030204" pitchFamily="34" charset="0"/>
              <a:cs typeface="Arial" panose="020B0604020202020204" pitchFamily="34" charset="0"/>
            </a:rPr>
            <a:t>Social issues, e.g. disadvantaged children</a:t>
          </a:r>
          <a:endParaRPr lang="en-GB" sz="1400" kern="1200" dirty="0">
            <a:latin typeface="Arial" panose="020B0604020202020204" pitchFamily="34" charset="0"/>
            <a:cs typeface="Arial" panose="020B0604020202020204" pitchFamily="34" charset="0"/>
          </a:endParaRPr>
        </a:p>
      </dsp:txBody>
      <dsp:txXfrm>
        <a:off x="2303368" y="1242857"/>
        <a:ext cx="1605927" cy="1605927"/>
      </dsp:txXfrm>
    </dsp:sp>
    <dsp:sp modelId="{A5D3B82B-8E8C-4687-A4FA-9CF7F8EB4BDF}">
      <dsp:nvSpPr>
        <dsp:cNvPr id="0" name=""/>
        <dsp:cNvSpPr/>
      </dsp:nvSpPr>
      <dsp:spPr>
        <a:xfrm>
          <a:off x="2550804" y="37427"/>
          <a:ext cx="1135561" cy="1135561"/>
        </a:xfrm>
        <a:prstGeom prst="ellipse">
          <a:avLst/>
        </a:prstGeom>
        <a:solidFill>
          <a:schemeClr val="accent1">
            <a:shade val="80000"/>
            <a:alpha val="50000"/>
            <a:hueOff val="2"/>
            <a:satOff val="435"/>
            <a:lumOff val="726"/>
            <a:alphaOff val="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0" i="0" kern="1200" dirty="0" smtClean="0">
              <a:latin typeface="Arial" panose="020B0604020202020204" pitchFamily="34" charset="0"/>
              <a:cs typeface="Arial" panose="020B0604020202020204" pitchFamily="34" charset="0"/>
            </a:rPr>
            <a:t>Policy</a:t>
          </a:r>
          <a:endParaRPr lang="en-GB" sz="1050" kern="1200" dirty="0">
            <a:latin typeface="Arial" panose="020B0604020202020204" pitchFamily="34" charset="0"/>
            <a:cs typeface="Arial" panose="020B0604020202020204" pitchFamily="34" charset="0"/>
          </a:endParaRPr>
        </a:p>
      </dsp:txBody>
      <dsp:txXfrm>
        <a:off x="2717103" y="203726"/>
        <a:ext cx="802963" cy="802963"/>
      </dsp:txXfrm>
    </dsp:sp>
    <dsp:sp modelId="{0E35C3ED-7A50-4CB6-8126-E759879A4546}">
      <dsp:nvSpPr>
        <dsp:cNvPr id="0" name=""/>
        <dsp:cNvSpPr/>
      </dsp:nvSpPr>
      <dsp:spPr>
        <a:xfrm>
          <a:off x="3707804" y="594609"/>
          <a:ext cx="1135561" cy="1135561"/>
        </a:xfrm>
        <a:prstGeom prst="ellipse">
          <a:avLst/>
        </a:prstGeom>
        <a:solidFill>
          <a:schemeClr val="accent1">
            <a:shade val="80000"/>
            <a:alpha val="50000"/>
            <a:hueOff val="4"/>
            <a:satOff val="869"/>
            <a:lumOff val="1453"/>
            <a:alphaOff val="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buFont typeface="Arial" panose="020B0604020202020204" pitchFamily="34" charset="0"/>
            <a:buNone/>
          </a:pPr>
          <a:r>
            <a:rPr lang="en-US" sz="1050" b="0" i="0" kern="1200" dirty="0" smtClean="0">
              <a:latin typeface="Arial" panose="020B0604020202020204" pitchFamily="34" charset="0"/>
              <a:cs typeface="Arial" panose="020B0604020202020204" pitchFamily="34" charset="0"/>
            </a:rPr>
            <a:t>Fundraising</a:t>
          </a:r>
          <a:endParaRPr lang="en-US" sz="1050" b="0" i="0" kern="1200" dirty="0">
            <a:latin typeface="Arial" panose="020B0604020202020204" pitchFamily="34" charset="0"/>
            <a:cs typeface="Arial" panose="020B0604020202020204" pitchFamily="34" charset="0"/>
          </a:endParaRPr>
        </a:p>
      </dsp:txBody>
      <dsp:txXfrm>
        <a:off x="3874103" y="760908"/>
        <a:ext cx="802963" cy="802963"/>
      </dsp:txXfrm>
    </dsp:sp>
    <dsp:sp modelId="{B32CB3B0-DE5D-493D-A2A6-76ABDA8888A4}">
      <dsp:nvSpPr>
        <dsp:cNvPr id="0" name=""/>
        <dsp:cNvSpPr/>
      </dsp:nvSpPr>
      <dsp:spPr>
        <a:xfrm>
          <a:off x="3993559" y="1846586"/>
          <a:ext cx="1135561" cy="1135561"/>
        </a:xfrm>
        <a:prstGeom prst="ellipse">
          <a:avLst/>
        </a:prstGeom>
        <a:solidFill>
          <a:schemeClr val="accent1">
            <a:shade val="80000"/>
            <a:alpha val="50000"/>
            <a:hueOff val="6"/>
            <a:satOff val="1304"/>
            <a:lumOff val="2179"/>
            <a:alphaOff val="1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buFont typeface="Arial" panose="020B0604020202020204" pitchFamily="34" charset="0"/>
            <a:buNone/>
          </a:pPr>
          <a:r>
            <a:rPr lang="en-US" sz="1050" b="0" i="0" kern="1200" dirty="0" smtClean="0">
              <a:latin typeface="Arial" panose="020B0604020202020204" pitchFamily="34" charset="0"/>
              <a:cs typeface="Arial" panose="020B0604020202020204" pitchFamily="34" charset="0"/>
            </a:rPr>
            <a:t>Campaigns</a:t>
          </a:r>
          <a:endParaRPr lang="en-US" sz="1050" b="0" i="0" kern="1200" dirty="0">
            <a:latin typeface="Arial" panose="020B0604020202020204" pitchFamily="34" charset="0"/>
            <a:cs typeface="Arial" panose="020B0604020202020204" pitchFamily="34" charset="0"/>
          </a:endParaRPr>
        </a:p>
      </dsp:txBody>
      <dsp:txXfrm>
        <a:off x="4159858" y="2012885"/>
        <a:ext cx="802963" cy="802963"/>
      </dsp:txXfrm>
    </dsp:sp>
    <dsp:sp modelId="{8F069E54-66F1-4DAB-8C95-C1BDD52EA3AF}">
      <dsp:nvSpPr>
        <dsp:cNvPr id="0" name=""/>
        <dsp:cNvSpPr/>
      </dsp:nvSpPr>
      <dsp:spPr>
        <a:xfrm>
          <a:off x="3192891" y="2850593"/>
          <a:ext cx="1135561" cy="1135561"/>
        </a:xfrm>
        <a:prstGeom prst="ellipse">
          <a:avLst/>
        </a:prstGeom>
        <a:solidFill>
          <a:schemeClr val="accent1">
            <a:shade val="80000"/>
            <a:alpha val="50000"/>
            <a:hueOff val="8"/>
            <a:satOff val="1738"/>
            <a:lumOff val="2905"/>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buFont typeface="Arial" panose="020B0604020202020204" pitchFamily="34" charset="0"/>
            <a:buNone/>
          </a:pPr>
          <a:r>
            <a:rPr lang="en-US" sz="1050" b="0" i="0" kern="1200" dirty="0" smtClean="0">
              <a:latin typeface="Arial" panose="020B0604020202020204" pitchFamily="34" charset="0"/>
              <a:cs typeface="Arial" panose="020B0604020202020204" pitchFamily="34" charset="0"/>
            </a:rPr>
            <a:t>Training others</a:t>
          </a:r>
          <a:endParaRPr lang="en-US" sz="1050" b="0" i="0" kern="1200" dirty="0">
            <a:latin typeface="Arial" panose="020B0604020202020204" pitchFamily="34" charset="0"/>
            <a:cs typeface="Arial" panose="020B0604020202020204" pitchFamily="34" charset="0"/>
          </a:endParaRPr>
        </a:p>
      </dsp:txBody>
      <dsp:txXfrm>
        <a:off x="3359190" y="3016892"/>
        <a:ext cx="802963" cy="802963"/>
      </dsp:txXfrm>
    </dsp:sp>
    <dsp:sp modelId="{0A45713B-7C4B-4675-8C3F-FC0A2567F01C}">
      <dsp:nvSpPr>
        <dsp:cNvPr id="0" name=""/>
        <dsp:cNvSpPr/>
      </dsp:nvSpPr>
      <dsp:spPr>
        <a:xfrm>
          <a:off x="1908717" y="2850593"/>
          <a:ext cx="1135561" cy="1135561"/>
        </a:xfrm>
        <a:prstGeom prst="ellipse">
          <a:avLst/>
        </a:prstGeom>
        <a:solidFill>
          <a:schemeClr val="accent1">
            <a:shade val="80000"/>
            <a:alpha val="50000"/>
            <a:hueOff val="10"/>
            <a:satOff val="2173"/>
            <a:lumOff val="3631"/>
            <a:alphaOff val="2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buFont typeface="Arial" panose="020B0604020202020204" pitchFamily="34" charset="0"/>
            <a:buNone/>
          </a:pPr>
          <a:r>
            <a:rPr lang="en-US" sz="1050" b="0" i="0" kern="1200" dirty="0" smtClean="0">
              <a:latin typeface="Arial" panose="020B0604020202020204" pitchFamily="34" charset="0"/>
              <a:cs typeface="Arial" panose="020B0604020202020204" pitchFamily="34" charset="0"/>
            </a:rPr>
            <a:t>Therapy</a:t>
          </a:r>
          <a:endParaRPr lang="en-US" sz="1050" b="0" i="0" kern="1200" dirty="0">
            <a:latin typeface="Arial" panose="020B0604020202020204" pitchFamily="34" charset="0"/>
            <a:cs typeface="Arial" panose="020B0604020202020204" pitchFamily="34" charset="0"/>
          </a:endParaRPr>
        </a:p>
      </dsp:txBody>
      <dsp:txXfrm>
        <a:off x="2075016" y="3016892"/>
        <a:ext cx="802963" cy="802963"/>
      </dsp:txXfrm>
    </dsp:sp>
    <dsp:sp modelId="{7D8D155D-F8A5-4752-8A87-4F73F3AB2D27}">
      <dsp:nvSpPr>
        <dsp:cNvPr id="0" name=""/>
        <dsp:cNvSpPr/>
      </dsp:nvSpPr>
      <dsp:spPr>
        <a:xfrm>
          <a:off x="1108049" y="1846586"/>
          <a:ext cx="1135561" cy="1135561"/>
        </a:xfrm>
        <a:prstGeom prst="ellipse">
          <a:avLst/>
        </a:prstGeom>
        <a:solidFill>
          <a:schemeClr val="accent1">
            <a:shade val="80000"/>
            <a:alpha val="50000"/>
            <a:hueOff val="13"/>
            <a:satOff val="2607"/>
            <a:lumOff val="4358"/>
            <a:alphaOff val="2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buFont typeface="Arial" panose="020B0604020202020204" pitchFamily="34" charset="0"/>
            <a:buNone/>
          </a:pPr>
          <a:r>
            <a:rPr lang="en-US" sz="1050" b="0" i="0" kern="1200" dirty="0" smtClean="0">
              <a:latin typeface="Arial" panose="020B0604020202020204" pitchFamily="34" charset="0"/>
              <a:cs typeface="Arial" panose="020B0604020202020204" pitchFamily="34" charset="0"/>
            </a:rPr>
            <a:t>Advocacy</a:t>
          </a:r>
          <a:endParaRPr lang="en-US" sz="1050" b="0" i="0" kern="1200" dirty="0">
            <a:latin typeface="Arial" panose="020B0604020202020204" pitchFamily="34" charset="0"/>
            <a:cs typeface="Arial" panose="020B0604020202020204" pitchFamily="34" charset="0"/>
          </a:endParaRPr>
        </a:p>
      </dsp:txBody>
      <dsp:txXfrm>
        <a:off x="1274348" y="2012885"/>
        <a:ext cx="802963" cy="802963"/>
      </dsp:txXfrm>
    </dsp:sp>
    <dsp:sp modelId="{E2FD5DE2-D3E5-47D5-85CD-DB5BCC546CB4}">
      <dsp:nvSpPr>
        <dsp:cNvPr id="0" name=""/>
        <dsp:cNvSpPr/>
      </dsp:nvSpPr>
      <dsp:spPr>
        <a:xfrm>
          <a:off x="1393804" y="594609"/>
          <a:ext cx="1135561" cy="1135561"/>
        </a:xfrm>
        <a:prstGeom prst="ellipse">
          <a:avLst/>
        </a:prstGeom>
        <a:solidFill>
          <a:schemeClr val="accent1">
            <a:shade val="80000"/>
            <a:alpha val="50000"/>
            <a:hueOff val="15"/>
            <a:satOff val="3042"/>
            <a:lumOff val="5084"/>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buFont typeface="Arial" panose="020B0604020202020204" pitchFamily="34" charset="0"/>
            <a:buNone/>
          </a:pPr>
          <a:r>
            <a:rPr lang="en-US" sz="1050" b="0" i="0" kern="1200" dirty="0" smtClean="0">
              <a:latin typeface="Arial" panose="020B0604020202020204" pitchFamily="34" charset="0"/>
              <a:cs typeface="Arial" panose="020B0604020202020204" pitchFamily="34" charset="0"/>
            </a:rPr>
            <a:t>Programmes </a:t>
          </a:r>
        </a:p>
        <a:p>
          <a:pPr lvl="0" algn="ctr" defTabSz="466725">
            <a:lnSpc>
              <a:spcPct val="90000"/>
            </a:lnSpc>
            <a:spcBef>
              <a:spcPct val="0"/>
            </a:spcBef>
            <a:spcAft>
              <a:spcPct val="35000"/>
            </a:spcAft>
            <a:buFont typeface="Arial" panose="020B0604020202020204" pitchFamily="34" charset="0"/>
            <a:buNone/>
          </a:pPr>
          <a:r>
            <a:rPr lang="en-US" sz="1050" b="0" i="0" kern="1200" dirty="0" smtClean="0">
              <a:latin typeface="Arial" panose="020B0604020202020204" pitchFamily="34" charset="0"/>
              <a:cs typeface="Arial" panose="020B0604020202020204" pitchFamily="34" charset="0"/>
            </a:rPr>
            <a:t>&amp; Projects</a:t>
          </a:r>
          <a:endParaRPr lang="en-US" sz="1050" b="0" i="0" kern="1200" dirty="0">
            <a:latin typeface="Arial" panose="020B0604020202020204" pitchFamily="34" charset="0"/>
            <a:cs typeface="Arial" panose="020B0604020202020204" pitchFamily="34" charset="0"/>
          </a:endParaRPr>
        </a:p>
      </dsp:txBody>
      <dsp:txXfrm>
        <a:off x="1560103" y="760908"/>
        <a:ext cx="802963" cy="8029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394E2-0DFD-4FF7-88E8-8FC2CD08B1A6}">
      <dsp:nvSpPr>
        <dsp:cNvPr id="0" name=""/>
        <dsp:cNvSpPr/>
      </dsp:nvSpPr>
      <dsp:spPr>
        <a:xfrm>
          <a:off x="1879203" y="1008416"/>
          <a:ext cx="2337593" cy="2337593"/>
        </a:xfrm>
        <a:prstGeom prst="ellipse">
          <a:avLst/>
        </a:prstGeom>
        <a:solidFill>
          <a:srgbClr val="00206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GB" sz="4500" kern="1200" dirty="0" smtClean="0">
              <a:solidFill>
                <a:schemeClr val="bg1"/>
              </a:solidFill>
              <a:latin typeface="Arial"/>
              <a:ea typeface="+mn-ea"/>
              <a:cs typeface="+mn-cs"/>
            </a:rPr>
            <a:t>Policy jobs</a:t>
          </a:r>
          <a:endParaRPr lang="en-GB" sz="4500" kern="1200" dirty="0">
            <a:solidFill>
              <a:schemeClr val="bg1"/>
            </a:solidFill>
            <a:latin typeface="Arial"/>
            <a:ea typeface="+mn-ea"/>
            <a:cs typeface="+mn-cs"/>
          </a:endParaRPr>
        </a:p>
      </dsp:txBody>
      <dsp:txXfrm>
        <a:off x="2221536" y="1350749"/>
        <a:ext cx="1652927" cy="1652927"/>
      </dsp:txXfrm>
    </dsp:sp>
    <dsp:sp modelId="{A5D3B82B-8E8C-4687-A4FA-9CF7F8EB4BDF}">
      <dsp:nvSpPr>
        <dsp:cNvPr id="0" name=""/>
        <dsp:cNvSpPr/>
      </dsp:nvSpPr>
      <dsp:spPr>
        <a:xfrm>
          <a:off x="2463601" y="72120"/>
          <a:ext cx="1168796" cy="1168796"/>
        </a:xfrm>
        <a:prstGeom prst="ellipse">
          <a:avLst/>
        </a:prstGeom>
        <a:solidFill>
          <a:srgbClr val="00206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rgbClr val="1E0064"/>
              </a:solidFill>
              <a:latin typeface="Arial"/>
              <a:ea typeface="+mn-ea"/>
              <a:cs typeface="+mn-cs"/>
            </a:rPr>
            <a:t>Government Departments</a:t>
          </a:r>
          <a:endParaRPr lang="en-GB" sz="1000" kern="1200" dirty="0">
            <a:solidFill>
              <a:srgbClr val="1E0064"/>
            </a:solidFill>
            <a:latin typeface="Arial"/>
            <a:ea typeface="+mn-ea"/>
            <a:cs typeface="+mn-cs"/>
          </a:endParaRPr>
        </a:p>
      </dsp:txBody>
      <dsp:txXfrm>
        <a:off x="2634767" y="243286"/>
        <a:ext cx="826464" cy="826464"/>
      </dsp:txXfrm>
    </dsp:sp>
    <dsp:sp modelId="{65C77667-EA37-4315-8DE3-00C64EA1A0DE}">
      <dsp:nvSpPr>
        <dsp:cNvPr id="0" name=""/>
        <dsp:cNvSpPr/>
      </dsp:nvSpPr>
      <dsp:spPr>
        <a:xfrm>
          <a:off x="3909868" y="1122894"/>
          <a:ext cx="1168796" cy="1168796"/>
        </a:xfrm>
        <a:prstGeom prst="ellipse">
          <a:avLst/>
        </a:prstGeom>
        <a:solidFill>
          <a:srgbClr val="00206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rgbClr val="1E0064"/>
              </a:solidFill>
              <a:latin typeface="Arial"/>
              <a:ea typeface="+mn-ea"/>
              <a:cs typeface="+mn-cs"/>
            </a:rPr>
            <a:t>Think Tanks</a:t>
          </a:r>
          <a:endParaRPr lang="en-GB" sz="1000" kern="1200" dirty="0">
            <a:solidFill>
              <a:srgbClr val="1E0064"/>
            </a:solidFill>
            <a:latin typeface="Arial"/>
            <a:ea typeface="+mn-ea"/>
            <a:cs typeface="+mn-cs"/>
          </a:endParaRPr>
        </a:p>
      </dsp:txBody>
      <dsp:txXfrm>
        <a:off x="4081034" y="1294060"/>
        <a:ext cx="826464" cy="826464"/>
      </dsp:txXfrm>
    </dsp:sp>
    <dsp:sp modelId="{74CFA2E6-6779-494C-B509-FB3F1FB8B8CC}">
      <dsp:nvSpPr>
        <dsp:cNvPr id="0" name=""/>
        <dsp:cNvSpPr/>
      </dsp:nvSpPr>
      <dsp:spPr>
        <a:xfrm>
          <a:off x="3357443" y="2823082"/>
          <a:ext cx="1168796" cy="1168796"/>
        </a:xfrm>
        <a:prstGeom prst="ellipse">
          <a:avLst/>
        </a:prstGeom>
        <a:solidFill>
          <a:srgbClr val="00206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rgbClr val="1E0064"/>
              </a:solidFill>
              <a:latin typeface="Arial"/>
              <a:ea typeface="+mn-ea"/>
              <a:cs typeface="+mn-cs"/>
            </a:rPr>
            <a:t>Charities</a:t>
          </a:r>
          <a:endParaRPr lang="en-GB" sz="1000" kern="1200" dirty="0">
            <a:solidFill>
              <a:srgbClr val="1E0064"/>
            </a:solidFill>
            <a:latin typeface="Arial"/>
            <a:ea typeface="+mn-ea"/>
            <a:cs typeface="+mn-cs"/>
          </a:endParaRPr>
        </a:p>
      </dsp:txBody>
      <dsp:txXfrm>
        <a:off x="3528609" y="2994248"/>
        <a:ext cx="826464" cy="826464"/>
      </dsp:txXfrm>
    </dsp:sp>
    <dsp:sp modelId="{5F992322-8D5E-4280-8E2E-AF1176E9E02F}">
      <dsp:nvSpPr>
        <dsp:cNvPr id="0" name=""/>
        <dsp:cNvSpPr/>
      </dsp:nvSpPr>
      <dsp:spPr>
        <a:xfrm>
          <a:off x="1569759" y="2823082"/>
          <a:ext cx="1168796" cy="1168796"/>
        </a:xfrm>
        <a:prstGeom prst="ellipse">
          <a:avLst/>
        </a:prstGeom>
        <a:solidFill>
          <a:srgbClr val="00206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rgbClr val="1E0064"/>
              </a:solidFill>
              <a:latin typeface="Arial"/>
              <a:ea typeface="+mn-ea"/>
              <a:cs typeface="+mn-cs"/>
            </a:rPr>
            <a:t>Local Government</a:t>
          </a:r>
          <a:endParaRPr lang="en-GB" sz="1000" kern="1200" dirty="0">
            <a:solidFill>
              <a:srgbClr val="1E0064"/>
            </a:solidFill>
            <a:latin typeface="Arial"/>
            <a:ea typeface="+mn-ea"/>
            <a:cs typeface="+mn-cs"/>
          </a:endParaRPr>
        </a:p>
      </dsp:txBody>
      <dsp:txXfrm>
        <a:off x="1740925" y="2994248"/>
        <a:ext cx="826464" cy="826464"/>
      </dsp:txXfrm>
    </dsp:sp>
    <dsp:sp modelId="{754DAB34-84B9-4C2C-9D83-2F144900F002}">
      <dsp:nvSpPr>
        <dsp:cNvPr id="0" name=""/>
        <dsp:cNvSpPr/>
      </dsp:nvSpPr>
      <dsp:spPr>
        <a:xfrm>
          <a:off x="1017334" y="1122894"/>
          <a:ext cx="1168796" cy="1168796"/>
        </a:xfrm>
        <a:prstGeom prst="ellipse">
          <a:avLst/>
        </a:prstGeom>
        <a:solidFill>
          <a:srgbClr val="00206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solidFill>
                <a:srgbClr val="1E0064"/>
              </a:solidFill>
              <a:latin typeface="Arial"/>
              <a:ea typeface="+mn-ea"/>
              <a:cs typeface="+mn-cs"/>
            </a:rPr>
            <a:t>NGOs</a:t>
          </a:r>
          <a:endParaRPr lang="en-GB" sz="1000" kern="1200" dirty="0">
            <a:solidFill>
              <a:srgbClr val="1E0064"/>
            </a:solidFill>
            <a:latin typeface="Arial"/>
            <a:ea typeface="+mn-ea"/>
            <a:cs typeface="+mn-cs"/>
          </a:endParaRPr>
        </a:p>
      </dsp:txBody>
      <dsp:txXfrm>
        <a:off x="1188500" y="1294060"/>
        <a:ext cx="826464" cy="8264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98F02-672A-224E-8E69-6514FF763C44}" type="datetimeFigureOut">
              <a:rPr lang="en-US" smtClean="0"/>
              <a:t>4/30/2020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45941-E058-F147-8ABC-769766E4EF2B}" type="slidenum">
              <a:rPr lang="en-US" smtClean="0"/>
              <a:t>‹#›</a:t>
            </a:fld>
            <a:endParaRPr lang="en-US"/>
          </a:p>
        </p:txBody>
      </p:sp>
    </p:spTree>
    <p:extLst>
      <p:ext uri="{BB962C8B-B14F-4D97-AF65-F5344CB8AC3E}">
        <p14:creationId xmlns:p14="http://schemas.microsoft.com/office/powerpoint/2010/main" val="311522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talks 1-2pm</a:t>
            </a:r>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4</a:t>
            </a:fld>
            <a:endParaRPr lang="en-US"/>
          </a:p>
        </p:txBody>
      </p:sp>
    </p:spTree>
    <p:extLst>
      <p:ext uri="{BB962C8B-B14F-4D97-AF65-F5344CB8AC3E}">
        <p14:creationId xmlns:p14="http://schemas.microsoft.com/office/powerpoint/2010/main" val="305219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altLang="en-US" sz="1800" b="1" dirty="0" smtClean="0"/>
              <a:t>Remember this?</a:t>
            </a:r>
          </a:p>
          <a:p>
            <a:pPr marL="0" lvl="1"/>
            <a:endParaRPr lang="en-GB" altLang="en-US" sz="1800" dirty="0" smtClean="0"/>
          </a:p>
          <a:p>
            <a:pPr marL="285750" lvl="1" indent="-285750">
              <a:buFont typeface="Arial" panose="020B0604020202020204" pitchFamily="34" charset="0"/>
              <a:buChar char="•"/>
            </a:pPr>
            <a:r>
              <a:rPr lang="en-GB" altLang="en-US" sz="1800" dirty="0" smtClean="0"/>
              <a:t>Taking small steps can really help…</a:t>
            </a:r>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18</a:t>
            </a:fld>
            <a:endParaRPr lang="en-US"/>
          </a:p>
        </p:txBody>
      </p:sp>
    </p:spTree>
    <p:extLst>
      <p:ext uri="{BB962C8B-B14F-4D97-AF65-F5344CB8AC3E}">
        <p14:creationId xmlns:p14="http://schemas.microsoft.com/office/powerpoint/2010/main" val="25134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smtClean="0"/>
              <a:t>Whilst I think there is definitely merit in taking inspiration from lots of sources, wherever you can – some examples of where this has worked for others – if this is you and you’re looking for some fresh ideas and inspiration, some may benefit from a little more process for example.  Take you through some of the steps that might help.</a:t>
            </a:r>
          </a:p>
          <a:p>
            <a:pPr eaLnBrk="1" hangingPunct="1">
              <a:spcBef>
                <a:spcPct val="0"/>
              </a:spcBef>
              <a:defRPr/>
            </a:pPr>
            <a:endParaRPr lang="en-GB" altLang="en-US" sz="1200" dirty="0" smtClean="0"/>
          </a:p>
          <a:p>
            <a:r>
              <a:rPr lang="en-GB" altLang="en-US" sz="1200" dirty="0" smtClean="0"/>
              <a:t>Work with lots of recent leavers looking at the job market – in some cases for the first time…..</a:t>
            </a:r>
          </a:p>
          <a:p>
            <a:r>
              <a:rPr lang="en-GB" altLang="en-US" sz="1200" dirty="0" smtClean="0"/>
              <a:t>For me, always surprising that people spend more time considering where go on next holiday or deliberating about what tablet computer to buy than their longer term career options, what want to do with themselves for the short/ longer term future.  Surveys suggest most are in wrong job, move from one job wrong with them to another.</a:t>
            </a:r>
          </a:p>
          <a:p>
            <a:r>
              <a:rPr lang="en-GB" altLang="en-US" sz="1200" dirty="0" smtClean="0"/>
              <a:t>Typical characterised by……</a:t>
            </a:r>
          </a:p>
          <a:p>
            <a:pPr>
              <a:buFontTx/>
              <a:buChar char="-"/>
            </a:pPr>
            <a:r>
              <a:rPr lang="en-GB" altLang="en-US" sz="1200" dirty="0" smtClean="0"/>
              <a:t> Flash of inspiration, wake up one morning and bolt lightning</a:t>
            </a:r>
          </a:p>
          <a:p>
            <a:pPr>
              <a:buFontTx/>
              <a:buChar char="-"/>
            </a:pPr>
            <a:r>
              <a:rPr lang="en-GB" altLang="en-US" sz="1200" dirty="0" smtClean="0"/>
              <a:t> Talk to peers find out what they’re planning – want to stay in academia and do a PhD – sounds good (destinations previous students) even though may be completely unsuitable for them, go along with it, lecturers or family give you their idea (accountancy – pass the DM problem to someone else relinquish control), </a:t>
            </a:r>
          </a:p>
          <a:p>
            <a:pPr>
              <a:buFontTx/>
              <a:buChar char="-"/>
            </a:pPr>
            <a:r>
              <a:rPr lang="en-GB" altLang="en-US" sz="1200" dirty="0" smtClean="0"/>
              <a:t>very common at UCL- pick up employer directories (CS), pinpoint big organisations like to work for no real u/standing of realities what roles involve</a:t>
            </a:r>
          </a:p>
          <a:p>
            <a:pPr>
              <a:buFontTx/>
              <a:buChar char="-"/>
            </a:pPr>
            <a:endParaRPr lang="en-GB" altLang="en-US" sz="1200" dirty="0" smtClean="0"/>
          </a:p>
          <a:p>
            <a:pPr>
              <a:buFontTx/>
              <a:buChar char="-"/>
            </a:pPr>
            <a:r>
              <a:rPr lang="en-GB" altLang="en-US" sz="1200" b="1" dirty="0" smtClean="0"/>
              <a:t>Careers like most things in life – more you put in, more get out and important you understand how to make decisions</a:t>
            </a:r>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19</a:t>
            </a:fld>
            <a:endParaRPr lang="en-US"/>
          </a:p>
        </p:txBody>
      </p:sp>
    </p:spTree>
    <p:extLst>
      <p:ext uri="{BB962C8B-B14F-4D97-AF65-F5344CB8AC3E}">
        <p14:creationId xmlns:p14="http://schemas.microsoft.com/office/powerpoint/2010/main" val="240366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smtClean="0"/>
              <a:t>Whilst I think there is definitely merit in taking inspiration from lots of sources, wherever you can – some examples of where this has worked for others – if this is you and you’re looking for some fresh ideas and inspiration, some may benefit from a little more process for example.  Take you through some of the steps that might help.</a:t>
            </a:r>
          </a:p>
          <a:p>
            <a:pPr>
              <a:defRPr/>
            </a:pPr>
            <a:r>
              <a:rPr lang="en-GB" altLang="en-US" dirty="0" smtClean="0"/>
              <a:t>From thinking more about what you are looking for through self-awareness, having a variety of tools at your disposal to generate options, knowing how research those options appropriately.  Interplay between all 3 not linear, every time you discover something about yourself and what you want – link to the options and research you carry out. </a:t>
            </a:r>
          </a:p>
          <a:p>
            <a:pPr marL="171431" indent="-171431" eaLnBrk="1" hangingPunct="1">
              <a:spcBef>
                <a:spcPct val="0"/>
              </a:spcBef>
              <a:buFontTx/>
              <a:buChar char="-"/>
              <a:defRPr/>
            </a:pPr>
            <a:r>
              <a:rPr lang="en-GB" altLang="en-US" sz="1000" dirty="0" smtClean="0"/>
              <a:t>You guys are an expert in research, so you may find it useful to approach the whole issue as you would a </a:t>
            </a:r>
            <a:r>
              <a:rPr lang="en-GB" altLang="en-US" sz="1000" b="1" dirty="0" smtClean="0"/>
              <a:t>research project</a:t>
            </a:r>
            <a:r>
              <a:rPr lang="en-GB" altLang="en-US" sz="1000" dirty="0" smtClean="0"/>
              <a:t>.  </a:t>
            </a:r>
          </a:p>
          <a:p>
            <a:pPr marL="628581" lvl="1" indent="-171431" eaLnBrk="1" hangingPunct="1">
              <a:spcBef>
                <a:spcPct val="0"/>
              </a:spcBef>
              <a:buFontTx/>
              <a:buChar char="-"/>
              <a:defRPr/>
            </a:pPr>
            <a:endParaRPr lang="en-GB" altLang="en-US" sz="1000" dirty="0" smtClean="0"/>
          </a:p>
          <a:p>
            <a:pPr eaLnBrk="1" hangingPunct="1">
              <a:spcBef>
                <a:spcPct val="0"/>
              </a:spcBef>
              <a:defRPr/>
            </a:pPr>
            <a:r>
              <a:rPr lang="en-GB" altLang="en-US" sz="1000" b="1" dirty="0" smtClean="0"/>
              <a:t>Each of the steps informs and effects others steps especially</a:t>
            </a:r>
            <a:r>
              <a:rPr lang="en-GB" altLang="en-US" sz="1000" dirty="0" smtClean="0"/>
              <a:t> between Self and opportunity awareness stages.  </a:t>
            </a:r>
          </a:p>
          <a:p>
            <a:pPr eaLnBrk="1" hangingPunct="1">
              <a:spcBef>
                <a:spcPct val="0"/>
              </a:spcBef>
              <a:defRPr/>
            </a:pPr>
            <a:endParaRPr lang="en-GB" altLang="en-US" sz="1000" dirty="0" smtClean="0"/>
          </a:p>
          <a:p>
            <a:pPr eaLnBrk="1" hangingPunct="1">
              <a:spcBef>
                <a:spcPct val="0"/>
              </a:spcBef>
              <a:defRPr/>
            </a:pPr>
            <a:r>
              <a:rPr lang="en-GB" altLang="en-US" sz="1000" dirty="0" smtClean="0"/>
              <a:t>So, this model is very much a dynamic process. So let’s look at</a:t>
            </a:r>
            <a:r>
              <a:rPr lang="en-GB" altLang="en-US" sz="1000" baseline="0" dirty="0" smtClean="0"/>
              <a:t> how you might go about  this in practice</a:t>
            </a:r>
            <a:endParaRPr lang="en-GB" altLang="en-US" sz="1000" dirty="0" smtClean="0"/>
          </a:p>
          <a:p>
            <a:pPr eaLnBrk="1" hangingPunct="1">
              <a:spcBef>
                <a:spcPct val="0"/>
              </a:spcBef>
              <a:defRPr/>
            </a:pPr>
            <a:endParaRPr lang="en-GB" altLang="en-US" sz="1000" dirty="0" smtClean="0"/>
          </a:p>
          <a:p>
            <a:pPr eaLnBrk="1" hangingPunct="1">
              <a:spcBef>
                <a:spcPct val="0"/>
              </a:spcBef>
              <a:defRPr/>
            </a:pPr>
            <a:endParaRPr lang="en-GB" altLang="en-US" sz="1000" dirty="0" smtClean="0"/>
          </a:p>
          <a:p>
            <a:pPr>
              <a:defRPr/>
            </a:pPr>
            <a:endParaRPr lang="en-GB" altLang="en-US" dirty="0" smtClean="0"/>
          </a:p>
          <a:p>
            <a:pPr marL="0" lvl="1"/>
            <a:endParaRPr lang="en-GB" altLang="en-US" sz="1800" dirty="0"/>
          </a:p>
        </p:txBody>
      </p:sp>
      <p:sp>
        <p:nvSpPr>
          <p:cNvPr id="4" name="Slide Number Placeholder 3"/>
          <p:cNvSpPr>
            <a:spLocks noGrp="1"/>
          </p:cNvSpPr>
          <p:nvPr>
            <p:ph type="sldNum" sz="quarter" idx="10"/>
          </p:nvPr>
        </p:nvSpPr>
        <p:spPr/>
        <p:txBody>
          <a:bodyPr/>
          <a:lstStyle/>
          <a:p>
            <a:fld id="{B4E45941-E058-F147-8ABC-769766E4EF2B}" type="slidenum">
              <a:rPr lang="en-US" smtClean="0"/>
              <a:t>20</a:t>
            </a:fld>
            <a:endParaRPr lang="en-US"/>
          </a:p>
        </p:txBody>
      </p:sp>
    </p:spTree>
    <p:extLst>
      <p:ext uri="{BB962C8B-B14F-4D97-AF65-F5344CB8AC3E}">
        <p14:creationId xmlns:p14="http://schemas.microsoft.com/office/powerpoint/2010/main" val="78659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C5CFAD-66B0-B441-9C24-7F67A02ADAEC}" type="slidenum">
              <a:rPr lang="en-GB" smtClean="0"/>
              <a:t>25</a:t>
            </a:fld>
            <a:endParaRPr lang="en-GB"/>
          </a:p>
        </p:txBody>
      </p:sp>
    </p:spTree>
    <p:extLst>
      <p:ext uri="{BB962C8B-B14F-4D97-AF65-F5344CB8AC3E}">
        <p14:creationId xmlns:p14="http://schemas.microsoft.com/office/powerpoint/2010/main" val="2359037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altLang="en-US" sz="1800" dirty="0" smtClean="0"/>
              <a:t>Attend a careers fair, even if its not your field… there</a:t>
            </a:r>
            <a:r>
              <a:rPr lang="en-GB" altLang="en-US" sz="1800" baseline="0" dirty="0" smtClean="0"/>
              <a:t> are more roles than you might imagine…</a:t>
            </a:r>
          </a:p>
          <a:p>
            <a:pPr marL="0" lvl="1"/>
            <a:endParaRPr lang="en-GB" altLang="en-US" sz="1800" baseline="0" dirty="0" smtClean="0"/>
          </a:p>
          <a:p>
            <a:pPr marL="0" lvl="1"/>
            <a:r>
              <a:rPr lang="en-GB" altLang="en-US" sz="1800" baseline="0" dirty="0" smtClean="0"/>
              <a:t>Around a 1000 employers </a:t>
            </a:r>
            <a:r>
              <a:rPr lang="en-GB" altLang="en-US" sz="1800" baseline="0" dirty="0" err="1" smtClean="0"/>
              <a:t>visted</a:t>
            </a:r>
            <a:r>
              <a:rPr lang="en-GB" altLang="en-US" sz="1800" baseline="0" dirty="0" smtClean="0"/>
              <a:t> UCL Campus last year.</a:t>
            </a:r>
            <a:endParaRPr lang="en-GB" altLang="en-US" sz="1800" dirty="0" smtClean="0"/>
          </a:p>
          <a:p>
            <a:endParaRPr lang="en-GB" dirty="0"/>
          </a:p>
        </p:txBody>
      </p:sp>
      <p:sp>
        <p:nvSpPr>
          <p:cNvPr id="4" name="Slide Number Placeholder 3"/>
          <p:cNvSpPr>
            <a:spLocks noGrp="1"/>
          </p:cNvSpPr>
          <p:nvPr>
            <p:ph type="sldNum" sz="quarter" idx="10"/>
          </p:nvPr>
        </p:nvSpPr>
        <p:spPr/>
        <p:txBody>
          <a:bodyPr/>
          <a:lstStyle/>
          <a:p>
            <a:fld id="{6EC5CFAD-66B0-B441-9C24-7F67A02ADAEC}" type="slidenum">
              <a:rPr lang="en-GB" smtClean="0"/>
              <a:t>26</a:t>
            </a:fld>
            <a:endParaRPr lang="en-GB"/>
          </a:p>
        </p:txBody>
      </p:sp>
    </p:spTree>
    <p:extLst>
      <p:ext uri="{BB962C8B-B14F-4D97-AF65-F5344CB8AC3E}">
        <p14:creationId xmlns:p14="http://schemas.microsoft.com/office/powerpoint/2010/main" val="3267836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Online/Desk ---- And</a:t>
            </a:r>
            <a:r>
              <a:rPr lang="en-GB" baseline="0" dirty="0" smtClean="0"/>
              <a:t> in person by talking to people (Alumni, Friends, Family, </a:t>
            </a:r>
            <a:r>
              <a:rPr lang="en-GB" u="sng" baseline="0" dirty="0" smtClean="0"/>
              <a:t>Fairs/Events</a:t>
            </a:r>
            <a:r>
              <a:rPr lang="en-GB" baseline="0" dirty="0" smtClean="0"/>
              <a:t>)</a:t>
            </a:r>
          </a:p>
          <a:p>
            <a:r>
              <a:rPr lang="en-GB" dirty="0" smtClean="0"/>
              <a:t>[mention Times Top 100 &amp; Guardian</a:t>
            </a:r>
            <a:r>
              <a:rPr lang="en-GB" baseline="0" dirty="0" smtClean="0"/>
              <a:t> UK 300 &amp; Inside Careers]</a:t>
            </a:r>
            <a:endParaRPr lang="en-GB" dirty="0" smtClean="0"/>
          </a:p>
          <a:p>
            <a:endParaRPr lang="en-GB" dirty="0" smtClean="0"/>
          </a:p>
          <a:p>
            <a:r>
              <a:rPr lang="en-GB" dirty="0" smtClean="0"/>
              <a:t>Keep</a:t>
            </a:r>
            <a:r>
              <a:rPr lang="en-GB" baseline="0" dirty="0" smtClean="0"/>
              <a:t> a career idea notebook</a:t>
            </a:r>
          </a:p>
          <a:p>
            <a:endParaRPr lang="en-GB" baseline="0" dirty="0" smtClean="0"/>
          </a:p>
          <a:p>
            <a:r>
              <a:rPr lang="en-GB" baseline="0" dirty="0" smtClean="0"/>
              <a:t>Read trade press / relevant news</a:t>
            </a:r>
            <a:endParaRPr lang="en-GB" dirty="0" smtClean="0"/>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28</a:t>
            </a:fld>
            <a:endParaRPr lang="en-US"/>
          </a:p>
        </p:txBody>
      </p:sp>
    </p:spTree>
    <p:extLst>
      <p:ext uri="{BB962C8B-B14F-4D97-AF65-F5344CB8AC3E}">
        <p14:creationId xmlns:p14="http://schemas.microsoft.com/office/powerpoint/2010/main" val="307702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Sometimes its about testing it out / giving it a try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Contribute to particular agenda; e.g. public, private, charity (values)</a:t>
            </a:r>
          </a:p>
          <a:p>
            <a:pPr marL="171450" indent="-171450">
              <a:buFont typeface="Arial" panose="020B0604020202020204" pitchFamily="34" charset="0"/>
              <a:buChar char="•"/>
            </a:pPr>
            <a:r>
              <a:rPr lang="en-GB" dirty="0" smtClean="0"/>
              <a:t>Be a small cog in a large wheel, or vice versa (environment)</a:t>
            </a:r>
          </a:p>
          <a:p>
            <a:pPr marL="171450" indent="-171450">
              <a:buFont typeface="Arial" panose="020B0604020202020204" pitchFamily="34" charset="0"/>
              <a:buChar char="•"/>
            </a:pPr>
            <a:r>
              <a:rPr lang="en-GB" dirty="0" smtClean="0"/>
              <a:t>Stay in the UK or go abroad (location) </a:t>
            </a:r>
          </a:p>
          <a:p>
            <a:pPr marL="171450" indent="-171450">
              <a:buFont typeface="Arial" panose="020B0604020202020204" pitchFamily="34" charset="0"/>
              <a:buChar char="•"/>
            </a:pPr>
            <a:r>
              <a:rPr lang="en-GB" dirty="0" smtClean="0"/>
              <a:t>Using your subject knowledge / skills developed during your degree</a:t>
            </a:r>
          </a:p>
          <a:p>
            <a:pPr marL="171450" indent="-171450">
              <a:buFont typeface="Arial" panose="020B0604020202020204" pitchFamily="34" charset="0"/>
              <a:buChar char="•"/>
            </a:pPr>
            <a:r>
              <a:rPr lang="en-GB" dirty="0" smtClean="0"/>
              <a:t>Doing what I am good at and enjoy, e.g. my strengths</a:t>
            </a:r>
          </a:p>
          <a:p>
            <a:pPr marL="171450" indent="-171450">
              <a:buFont typeface="Arial" panose="020B0604020202020204" pitchFamily="34" charset="0"/>
              <a:buChar char="•"/>
            </a:pPr>
            <a:r>
              <a:rPr lang="en-GB" dirty="0" smtClean="0"/>
              <a:t>And so on…</a:t>
            </a:r>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29</a:t>
            </a:fld>
            <a:endParaRPr lang="en-US"/>
          </a:p>
        </p:txBody>
      </p:sp>
    </p:spTree>
    <p:extLst>
      <p:ext uri="{BB962C8B-B14F-4D97-AF65-F5344CB8AC3E}">
        <p14:creationId xmlns:p14="http://schemas.microsoft.com/office/powerpoint/2010/main" val="173903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altLang="en-US" sz="1800" dirty="0" smtClean="0"/>
              <a:t>Ask yourself the following questions….</a:t>
            </a:r>
          </a:p>
          <a:p>
            <a:pPr marL="0" lvl="1"/>
            <a:endParaRPr lang="en-GB" altLang="en-US" sz="1800" dirty="0" smtClean="0"/>
          </a:p>
          <a:p>
            <a:pPr marL="0" lvl="1"/>
            <a:r>
              <a:rPr lang="en-GB" altLang="en-US" sz="1800" dirty="0" smtClean="0"/>
              <a:t>Take a minute to read them</a:t>
            </a:r>
            <a:r>
              <a:rPr lang="en-GB" altLang="en-US" sz="1800" baseline="0" dirty="0" smtClean="0"/>
              <a:t> by yourself…</a:t>
            </a:r>
          </a:p>
          <a:p>
            <a:pPr marL="0" lvl="1"/>
            <a:endParaRPr lang="en-GB" altLang="en-US" sz="1800" baseline="0" dirty="0" smtClean="0"/>
          </a:p>
          <a:p>
            <a:pPr marL="0" lvl="1"/>
            <a:r>
              <a:rPr lang="en-GB" altLang="en-US" sz="1800" baseline="0" dirty="0" smtClean="0"/>
              <a:t>Visit UCL Careers for a Skills Audit.</a:t>
            </a:r>
            <a:endParaRPr lang="en-GB" altLang="en-US" sz="1800" dirty="0" smtClean="0"/>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30</a:t>
            </a:fld>
            <a:endParaRPr lang="en-US"/>
          </a:p>
        </p:txBody>
      </p:sp>
    </p:spTree>
    <p:extLst>
      <p:ext uri="{BB962C8B-B14F-4D97-AF65-F5344CB8AC3E}">
        <p14:creationId xmlns:p14="http://schemas.microsoft.com/office/powerpoint/2010/main" val="101391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32</a:t>
            </a:fld>
            <a:endParaRPr lang="en-US"/>
          </a:p>
        </p:txBody>
      </p:sp>
    </p:spTree>
    <p:extLst>
      <p:ext uri="{BB962C8B-B14F-4D97-AF65-F5344CB8AC3E}">
        <p14:creationId xmlns:p14="http://schemas.microsoft.com/office/powerpoint/2010/main" val="4199694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smtClean="0"/>
              <a:t>If you have the opportunity to network with potential employers, consider using information interviewing…</a:t>
            </a:r>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33</a:t>
            </a:fld>
            <a:endParaRPr lang="en-US"/>
          </a:p>
        </p:txBody>
      </p:sp>
    </p:spTree>
    <p:extLst>
      <p:ext uri="{BB962C8B-B14F-4D97-AF65-F5344CB8AC3E}">
        <p14:creationId xmlns:p14="http://schemas.microsoft.com/office/powerpoint/2010/main" val="14904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altLang="en-US" sz="1800" dirty="0" smtClean="0"/>
              <a:t>Elicit feedback</a:t>
            </a:r>
          </a:p>
          <a:p>
            <a:pPr marL="0" lvl="1"/>
            <a:endParaRPr lang="en-GB" altLang="en-US" sz="1800" dirty="0" smtClean="0"/>
          </a:p>
          <a:p>
            <a:pPr marL="0" lvl="1"/>
            <a:r>
              <a:rPr lang="en-GB" altLang="en-US" sz="1800" dirty="0" smtClean="0"/>
              <a:t>67% of UCL students are worried about their future</a:t>
            </a:r>
            <a:r>
              <a:rPr lang="en-GB" altLang="en-US" sz="1800" baseline="0" dirty="0" smtClean="0"/>
              <a:t> (</a:t>
            </a:r>
            <a:r>
              <a:rPr lang="en-GB" altLang="en-US" sz="1800" baseline="0" dirty="0" err="1" smtClean="0"/>
              <a:t>Trendence</a:t>
            </a:r>
            <a:r>
              <a:rPr lang="en-GB" altLang="en-US" sz="1800" baseline="0" dirty="0" smtClean="0"/>
              <a:t> University Report 2018)</a:t>
            </a:r>
          </a:p>
          <a:p>
            <a:pPr marL="0" lvl="1"/>
            <a:r>
              <a:rPr lang="en-GB" altLang="en-US" sz="1800" baseline="0" dirty="0" smtClean="0"/>
              <a:t>Doesn’t have to be your feelings, but why do you think so many people are concerned /frustrated about their future?</a:t>
            </a:r>
            <a:endParaRPr lang="en-GB" altLang="en-US" sz="1800" dirty="0" smtClean="0"/>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8</a:t>
            </a:fld>
            <a:endParaRPr lang="en-US"/>
          </a:p>
        </p:txBody>
      </p:sp>
    </p:spTree>
    <p:extLst>
      <p:ext uri="{BB962C8B-B14F-4D97-AF65-F5344CB8AC3E}">
        <p14:creationId xmlns:p14="http://schemas.microsoft.com/office/powerpoint/2010/main" val="2782741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smtClean="0"/>
              <a:t>If you have the opportunity to network with potential employers, consider using information interviewing…</a:t>
            </a:r>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34</a:t>
            </a:fld>
            <a:endParaRPr lang="en-US"/>
          </a:p>
        </p:txBody>
      </p:sp>
    </p:spTree>
    <p:extLst>
      <p:ext uri="{BB962C8B-B14F-4D97-AF65-F5344CB8AC3E}">
        <p14:creationId xmlns:p14="http://schemas.microsoft.com/office/powerpoint/2010/main" val="4166702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E45941-E058-F147-8ABC-769766E4EF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99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C5CFAD-66B0-B441-9C24-7F67A02ADAE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44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800" dirty="0" smtClean="0"/>
              <a:t>How many UG finalists?</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800" dirty="0" smtClean="0"/>
              <a:t>How many PGs do we have in the room?</a:t>
            </a:r>
          </a:p>
          <a:p>
            <a:pPr marL="285750" lvl="1" indent="-285750">
              <a:buFont typeface="Arial" panose="020B0604020202020204" pitchFamily="34" charset="0"/>
              <a:buChar char="•"/>
            </a:pPr>
            <a:r>
              <a:rPr lang="en-GB" altLang="en-US" sz="1800" dirty="0" smtClean="0"/>
              <a:t>How many considering further study?</a:t>
            </a:r>
          </a:p>
          <a:p>
            <a:pPr marL="285750" lvl="1" indent="-285750">
              <a:buFont typeface="Arial" panose="020B0604020202020204" pitchFamily="34" charset="0"/>
              <a:buChar char="•"/>
            </a:pPr>
            <a:endParaRPr lang="en-GB" altLang="en-US" sz="18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altLang="en-US" sz="1800" b="1" dirty="0" smtClean="0"/>
              <a:t>Where are you now…?</a:t>
            </a:r>
          </a:p>
          <a:p>
            <a:pPr marL="285750" lvl="1" indent="-285750">
              <a:buFont typeface="Arial" panose="020B0604020202020204" pitchFamily="34" charset="0"/>
              <a:buChar char="•"/>
            </a:pPr>
            <a:r>
              <a:rPr lang="en-GB" altLang="en-US" sz="1800" dirty="0" smtClean="0"/>
              <a:t>Hands up if…</a:t>
            </a:r>
          </a:p>
          <a:p>
            <a:pPr marL="742950" lvl="2" indent="-285750">
              <a:buFont typeface="Arial" panose="020B0604020202020204" pitchFamily="34" charset="0"/>
              <a:buChar char="•"/>
            </a:pPr>
            <a:r>
              <a:rPr lang="en-GB" altLang="en-US" sz="1800" dirty="0" smtClean="0"/>
              <a:t>You have a very clear idea of where you want to be when you graduate</a:t>
            </a:r>
          </a:p>
          <a:p>
            <a:pPr marL="742950" lvl="2" indent="-285750">
              <a:buFont typeface="Arial" panose="020B0604020202020204" pitchFamily="34" charset="0"/>
              <a:buChar char="•"/>
            </a:pPr>
            <a:r>
              <a:rPr lang="en-GB" altLang="en-US" sz="1800" dirty="0" smtClean="0"/>
              <a:t>Some concrete options, but undecided</a:t>
            </a:r>
          </a:p>
          <a:p>
            <a:pPr marL="742950" lvl="2" indent="-285750">
              <a:buFont typeface="Arial" panose="020B0604020202020204" pitchFamily="34" charset="0"/>
              <a:buChar char="•"/>
            </a:pPr>
            <a:r>
              <a:rPr lang="en-GB" altLang="en-US" sz="1800" dirty="0" smtClean="0"/>
              <a:t>…..</a:t>
            </a:r>
            <a:r>
              <a:rPr lang="en-GB" altLang="en-US" sz="1800" dirty="0" err="1" smtClean="0"/>
              <a:t>etc</a:t>
            </a:r>
            <a:endParaRPr lang="en-GB" altLang="en-US" sz="1800" dirty="0" smtClean="0"/>
          </a:p>
          <a:p>
            <a:pPr marL="742950" lvl="2" indent="-285750">
              <a:buFont typeface="Arial" panose="020B0604020202020204" pitchFamily="34" charset="0"/>
              <a:buChar char="•"/>
            </a:pPr>
            <a:endParaRPr lang="en-GB" altLang="en-US" sz="1800" dirty="0" smtClean="0"/>
          </a:p>
          <a:p>
            <a:pPr marL="742950" lvl="2" indent="-285750">
              <a:buFont typeface="Arial" panose="020B0604020202020204" pitchFamily="34" charset="0"/>
              <a:buChar char="•"/>
            </a:pPr>
            <a:r>
              <a:rPr lang="en-GB" altLang="en-US" sz="1800" b="1" dirty="0" smtClean="0"/>
              <a:t>That’s a fairly typical response</a:t>
            </a:r>
          </a:p>
          <a:p>
            <a:pPr marL="742950" lvl="2" indent="-285750">
              <a:buFont typeface="Arial" panose="020B0604020202020204" pitchFamily="34" charset="0"/>
              <a:buChar char="•"/>
            </a:pPr>
            <a:endParaRPr lang="en-GB" altLang="en-US" sz="1800" dirty="0" smtClean="0"/>
          </a:p>
          <a:p>
            <a:pPr marL="742950" lvl="2" indent="-285750">
              <a:buFont typeface="Arial" panose="020B0604020202020204" pitchFamily="34" charset="0"/>
              <a:buChar char="•"/>
            </a:pPr>
            <a:endParaRPr lang="en-GB" altLang="en-US" sz="1800" dirty="0" smtClean="0"/>
          </a:p>
          <a:p>
            <a:pPr marL="742950" lvl="2" indent="-285750">
              <a:buFont typeface="Arial" panose="020B0604020202020204" pitchFamily="34" charset="0"/>
              <a:buChar char="•"/>
            </a:pPr>
            <a:endParaRPr lang="en-GB" altLang="en-US" sz="180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C5CFAD-66B0-B441-9C24-7F67A02ADAE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121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sz="1800" b="1" dirty="0" smtClean="0"/>
              <a:t>Here’s some data…</a:t>
            </a:r>
          </a:p>
          <a:p>
            <a:pPr marL="0" lvl="1"/>
            <a:endParaRPr lang="en-GB" sz="1800" b="1" dirty="0" smtClean="0"/>
          </a:p>
          <a:p>
            <a:pPr marL="285750" lvl="1" indent="-285750">
              <a:buFont typeface="Arial" panose="020B0604020202020204" pitchFamily="34" charset="0"/>
              <a:buChar char="•"/>
            </a:pPr>
            <a:r>
              <a:rPr lang="en-GB" sz="1800" dirty="0" smtClean="0"/>
              <a:t>Survey from High Fliers: Graduates from the ‘Class of 2018’</a:t>
            </a:r>
          </a:p>
          <a:p>
            <a:pPr marL="285750" lvl="1" indent="-285750">
              <a:buFont typeface="Arial" panose="020B0604020202020204" pitchFamily="34" charset="0"/>
              <a:buChar char="•"/>
            </a:pPr>
            <a:r>
              <a:rPr lang="en-GB" sz="1800" dirty="0" smtClean="0"/>
              <a:t>A total of 19,147 final year students were interviewed in </a:t>
            </a:r>
            <a:r>
              <a:rPr lang="en-GB" sz="1800" b="1" dirty="0" smtClean="0"/>
              <a:t>February for the 2018 survey</a:t>
            </a:r>
            <a:r>
              <a:rPr lang="en-GB" sz="1800" dirty="0" smtClean="0"/>
              <a:t>.</a:t>
            </a:r>
          </a:p>
          <a:p>
            <a:pPr marL="285750" lvl="1" indent="-285750">
              <a:buFont typeface="Arial" panose="020B0604020202020204" pitchFamily="34" charset="0"/>
              <a:buChar char="•"/>
            </a:pPr>
            <a:r>
              <a:rPr lang="en-GB" altLang="en-US" sz="1800" dirty="0" smtClean="0"/>
              <a:t>Increase in postgrad study by 3% since 2015 survey</a:t>
            </a:r>
          </a:p>
          <a:p>
            <a:pPr marL="285750" lvl="1" indent="-285750">
              <a:buFont typeface="Arial" panose="020B0604020202020204" pitchFamily="34" charset="0"/>
              <a:buChar char="•"/>
            </a:pPr>
            <a:r>
              <a:rPr lang="en-GB" altLang="en-US" sz="1800" dirty="0" smtClean="0"/>
              <a:t>Perhaps their experiences will be similar to yours….?</a:t>
            </a:r>
          </a:p>
          <a:p>
            <a:pPr marL="285750" lvl="1" indent="-285750">
              <a:buFont typeface="Arial" panose="020B0604020202020204" pitchFamily="34" charset="0"/>
              <a:buChar char="•"/>
            </a:pPr>
            <a:endParaRPr lang="en-GB" altLang="en-US" sz="1800" dirty="0" smtClean="0"/>
          </a:p>
          <a:p>
            <a:pPr marL="285750" lvl="1" indent="-285750">
              <a:buFont typeface="Arial" panose="020B0604020202020204" pitchFamily="34" charset="0"/>
              <a:buChar char="•"/>
            </a:pPr>
            <a:r>
              <a:rPr lang="en-GB" altLang="en-US" sz="1800" dirty="0" smtClean="0"/>
              <a:t>Only (just over) 50% seem to have clear idea</a:t>
            </a:r>
          </a:p>
          <a:p>
            <a:pPr marL="285750" lvl="1" indent="-285750">
              <a:buFont typeface="Arial" panose="020B0604020202020204" pitchFamily="34" charset="0"/>
              <a:buChar char="•"/>
            </a:pPr>
            <a:r>
              <a:rPr lang="en-GB" altLang="en-US" sz="1800" dirty="0" smtClean="0"/>
              <a:t>&gt; ¼ pretty sure they have a job lined up</a:t>
            </a:r>
          </a:p>
          <a:p>
            <a:pPr marL="285750" lvl="1" indent="-285750">
              <a:buFont typeface="Arial" panose="020B0604020202020204" pitchFamily="34" charset="0"/>
              <a:buChar char="•"/>
            </a:pPr>
            <a:r>
              <a:rPr lang="en-GB" altLang="en-US" sz="1800" dirty="0" smtClean="0"/>
              <a:t>&gt; ¼ pretty sure they will do a Masters</a:t>
            </a:r>
          </a:p>
          <a:p>
            <a:pPr marL="285750" lvl="1" indent="-285750">
              <a:buFont typeface="Arial" panose="020B0604020202020204" pitchFamily="34" charset="0"/>
              <a:buChar char="•"/>
            </a:pPr>
            <a:r>
              <a:rPr lang="en-GB" altLang="en-US" sz="1800" dirty="0" smtClean="0"/>
              <a:t>42% </a:t>
            </a:r>
            <a:r>
              <a:rPr lang="en-GB" altLang="en-US" sz="1800" baseline="0" dirty="0" smtClean="0"/>
              <a:t>No clear plan, will be looking for work, or going travelling!</a:t>
            </a:r>
            <a:endParaRPr lang="en-GB" altLang="en-US" sz="1800" dirty="0" smtClean="0"/>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11</a:t>
            </a:fld>
            <a:endParaRPr lang="en-US"/>
          </a:p>
        </p:txBody>
      </p:sp>
    </p:spTree>
    <p:extLst>
      <p:ext uri="{BB962C8B-B14F-4D97-AF65-F5344CB8AC3E}">
        <p14:creationId xmlns:p14="http://schemas.microsoft.com/office/powerpoint/2010/main" val="3542860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altLang="en-US" sz="1800" b="1" dirty="0" smtClean="0"/>
              <a:t>BUT don’t worry…</a:t>
            </a:r>
          </a:p>
          <a:p>
            <a:pPr marL="0" lvl="1"/>
            <a:r>
              <a:rPr lang="en-GB" altLang="en-US" sz="1800" dirty="0" smtClean="0"/>
              <a:t>2016 graduates were surveyed six months after graduating</a:t>
            </a:r>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12</a:t>
            </a:fld>
            <a:endParaRPr lang="en-US"/>
          </a:p>
        </p:txBody>
      </p:sp>
    </p:spTree>
    <p:extLst>
      <p:ext uri="{BB962C8B-B14F-4D97-AF65-F5344CB8AC3E}">
        <p14:creationId xmlns:p14="http://schemas.microsoft.com/office/powerpoint/2010/main" val="20648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UK almost</a:t>
            </a:r>
            <a:r>
              <a:rPr lang="en-GB" baseline="0" dirty="0" smtClean="0"/>
              <a:t> unique in that what you’ve studied often in no way determines what you could potentially go onto do – different to many other countries around the world</a:t>
            </a:r>
          </a:p>
          <a:p>
            <a:r>
              <a:rPr lang="en-GB" baseline="0" dirty="0" smtClean="0"/>
              <a:t>Accountancy – history/ languages/ - many organisations can teach you what you need to know or conversion courses</a:t>
            </a:r>
          </a:p>
          <a:p>
            <a:r>
              <a:rPr lang="en-GB" baseline="0" dirty="0" smtClean="0"/>
              <a:t>So if you’re enjoying your course, and ideally want to move into a career that will utilise specialist knowledge skills and enthusiasm you have that’s great BUT if not, whole world of opportunity out there move away and do something completely different – overall between 50 to 60% not degree subject dependent. </a:t>
            </a:r>
          </a:p>
          <a:p>
            <a:r>
              <a:rPr lang="en-GB" baseline="0" dirty="0" smtClean="0"/>
              <a:t>For some, incredibly liberating so much choice and freedom – for others, can seem a little daunting, so much choice, difficult to know where to start – more than 6 or 7 potential choices difficult to make sense of </a:t>
            </a:r>
          </a:p>
          <a:p>
            <a:r>
              <a:rPr lang="en-GB" baseline="0" dirty="0" smtClean="0"/>
              <a:t>Talk about narrowing this down later</a:t>
            </a:r>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13</a:t>
            </a:fld>
            <a:endParaRPr lang="en-US"/>
          </a:p>
        </p:txBody>
      </p:sp>
    </p:spTree>
    <p:extLst>
      <p:ext uri="{BB962C8B-B14F-4D97-AF65-F5344CB8AC3E}">
        <p14:creationId xmlns:p14="http://schemas.microsoft.com/office/powerpoint/2010/main" val="299806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878">
              <a:defRPr/>
            </a:pPr>
            <a:r>
              <a:rPr lang="en-GB" altLang="en-US" b="1" dirty="0" smtClean="0"/>
              <a:t>THE REALITY IS…</a:t>
            </a:r>
          </a:p>
          <a:p>
            <a:pPr defTabSz="456878">
              <a:defRPr/>
            </a:pPr>
            <a:endParaRPr lang="en-GB" altLang="en-US" b="1" dirty="0" smtClean="0"/>
          </a:p>
          <a:p>
            <a:pPr defTabSz="456878">
              <a:defRPr/>
            </a:pPr>
            <a:r>
              <a:rPr lang="en-GB" altLang="en-US" b="1" dirty="0" smtClean="0"/>
              <a:t>Normalise the idea – careers is just another decision in a lifetime full of DM </a:t>
            </a:r>
            <a:r>
              <a:rPr lang="en-GB" altLang="en-US" dirty="0" smtClean="0"/>
              <a:t>, George Osbourne recent statement likely to be working </a:t>
            </a:r>
            <a:r>
              <a:rPr lang="en-GB" altLang="en-US" dirty="0" err="1" smtClean="0"/>
              <a:t>til</a:t>
            </a:r>
            <a:r>
              <a:rPr lang="en-GB" altLang="en-US" dirty="0" smtClean="0"/>
              <a:t> you are 70 plus – many of you will equate to 50 years of work.  </a:t>
            </a:r>
          </a:p>
          <a:p>
            <a:pPr defTabSz="456878">
              <a:defRPr/>
            </a:pPr>
            <a:r>
              <a:rPr lang="en-GB" altLang="en-US" dirty="0" smtClean="0"/>
              <a:t>43</a:t>
            </a:r>
            <a:r>
              <a:rPr lang="en-GB" altLang="en-US" baseline="0" dirty="0" smtClean="0"/>
              <a:t> now – longer to work than have already worked.</a:t>
            </a:r>
            <a:endParaRPr lang="en-GB" altLang="en-US" dirty="0" smtClean="0"/>
          </a:p>
          <a:p>
            <a:pPr defTabSz="456878">
              <a:defRPr/>
            </a:pPr>
            <a:r>
              <a:rPr lang="en-GB" altLang="en-US" dirty="0" smtClean="0"/>
              <a:t>Foundation for young</a:t>
            </a:r>
            <a:r>
              <a:rPr lang="en-GB" altLang="en-US" baseline="0" dirty="0" smtClean="0"/>
              <a:t> people</a:t>
            </a:r>
            <a:r>
              <a:rPr lang="en-GB" altLang="en-US" dirty="0" smtClean="0"/>
              <a:t> in Australia – 17 jobs over 5 careers. </a:t>
            </a:r>
          </a:p>
          <a:p>
            <a:pPr defTabSz="456878">
              <a:defRPr/>
            </a:pPr>
            <a:endParaRPr lang="en-GB" altLang="en-US" dirty="0" smtClean="0"/>
          </a:p>
          <a:p>
            <a:pPr marL="231871" indent="-231871" defTabSz="456878">
              <a:buAutoNum type="arabicParenR" startAt="2"/>
              <a:defRPr/>
            </a:pPr>
            <a:r>
              <a:rPr lang="en-GB" altLang="en-US" b="0" baseline="0" dirty="0" smtClean="0"/>
              <a:t>Lots of grads come back use </a:t>
            </a:r>
            <a:r>
              <a:rPr lang="en-GB" altLang="en-US" b="0" baseline="0" dirty="0" err="1" smtClean="0"/>
              <a:t>gradclub</a:t>
            </a:r>
            <a:r>
              <a:rPr lang="en-GB" altLang="en-US" b="0" baseline="0" dirty="0" smtClean="0"/>
              <a:t> after a year – </a:t>
            </a:r>
            <a:r>
              <a:rPr lang="en-GB" altLang="en-US" b="0" baseline="0" dirty="0" err="1" smtClean="0"/>
              <a:t>learn’t</a:t>
            </a:r>
            <a:r>
              <a:rPr lang="en-GB" altLang="en-US" b="0" baseline="0" dirty="0" smtClean="0"/>
              <a:t> more themselves and what they want</a:t>
            </a:r>
          </a:p>
          <a:p>
            <a:pPr marL="231871" indent="-231871" defTabSz="456878">
              <a:buAutoNum type="arabicParenR" startAt="2"/>
              <a:defRPr/>
            </a:pPr>
            <a:r>
              <a:rPr lang="en-GB" altLang="en-US" b="0" baseline="0" dirty="0" smtClean="0"/>
              <a:t>Take time to figure out – especially not had a great deal of opportunity to try on jobs and learn more about yourself and what you want.</a:t>
            </a:r>
          </a:p>
          <a:p>
            <a:pPr marL="231871" marR="0" lvl="0" indent="-231871" algn="l" defTabSz="456878" rtl="0" eaLnBrk="1" fontAlgn="auto" latinLnBrk="0" hangingPunct="1">
              <a:lnSpc>
                <a:spcPct val="100000"/>
              </a:lnSpc>
              <a:spcBef>
                <a:spcPts val="0"/>
              </a:spcBef>
              <a:spcAft>
                <a:spcPts val="0"/>
              </a:spcAft>
              <a:buClrTx/>
              <a:buSzTx/>
              <a:buFontTx/>
              <a:buAutoNum type="arabicParenR" startAt="2"/>
              <a:tabLst/>
              <a:defRPr/>
            </a:pPr>
            <a:r>
              <a:rPr lang="en-GB" altLang="en-US" dirty="0" smtClean="0"/>
              <a:t>who knows what world of work will look like in</a:t>
            </a:r>
            <a:r>
              <a:rPr lang="en-GB" altLang="en-US" b="1" dirty="0" smtClean="0"/>
              <a:t> </a:t>
            </a:r>
            <a:r>
              <a:rPr lang="en-GB" altLang="en-US" b="0" dirty="0" smtClean="0"/>
              <a:t>10 years, changed so much in the last decade.   Big data analytics,</a:t>
            </a:r>
            <a:r>
              <a:rPr lang="en-GB" altLang="en-US" b="0" baseline="0" dirty="0" smtClean="0"/>
              <a:t> social media, environment and </a:t>
            </a:r>
            <a:r>
              <a:rPr lang="en-GB" b="0" dirty="0" smtClean="0"/>
              <a:t>sustainability are</a:t>
            </a:r>
            <a:r>
              <a:rPr lang="en-GB" b="0" baseline="0" dirty="0" smtClean="0"/>
              <a:t> all areas that didn’t really offer opportunities on anything like the scale they do today.  Who knows what next 10 years look like?  Recent article (publicity stunt)/ drones delivering Amazon packages – 10 years time reality – logistics/ flight operators – who knows  </a:t>
            </a:r>
          </a:p>
          <a:p>
            <a:pPr marL="0" indent="0" defTabSz="456878">
              <a:buNone/>
              <a:defRPr/>
            </a:pPr>
            <a:endParaRPr lang="en-GB" altLang="en-US" b="0" baseline="0" dirty="0" smtClean="0"/>
          </a:p>
          <a:p>
            <a:pPr defTabSz="456878">
              <a:defRPr/>
            </a:pPr>
            <a:endParaRPr lang="en-GB" altLang="en-US" dirty="0" smtClean="0"/>
          </a:p>
          <a:p>
            <a:pPr marL="0" lvl="1"/>
            <a:endParaRPr lang="en-GB" altLang="en-US" sz="1800" dirty="0" smtClean="0"/>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14</a:t>
            </a:fld>
            <a:endParaRPr lang="en-US"/>
          </a:p>
        </p:txBody>
      </p:sp>
    </p:spTree>
    <p:extLst>
      <p:ext uri="{BB962C8B-B14F-4D97-AF65-F5344CB8AC3E}">
        <p14:creationId xmlns:p14="http://schemas.microsoft.com/office/powerpoint/2010/main" val="291214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altLang="en-US" sz="1800" b="1" dirty="0" smtClean="0"/>
              <a:t>Thinking about your career can feel daunting…</a:t>
            </a:r>
          </a:p>
          <a:p>
            <a:pPr marL="0" lvl="1"/>
            <a:endParaRPr lang="en-GB" altLang="en-US" sz="1800" b="1" dirty="0" smtClean="0"/>
          </a:p>
          <a:p>
            <a:pPr marL="285750" lvl="1" indent="-285750">
              <a:buFont typeface="Arial" panose="020B0604020202020204" pitchFamily="34" charset="0"/>
              <a:buChar char="•"/>
            </a:pPr>
            <a:r>
              <a:rPr lang="en-GB" altLang="en-US" sz="1800" b="0" dirty="0" smtClean="0"/>
              <a:t>Many of you have been on an escalator: high school / university / postgrad…</a:t>
            </a:r>
          </a:p>
          <a:p>
            <a:pPr marL="285750" lvl="1" indent="-285750">
              <a:buFont typeface="Arial" panose="020B0604020202020204" pitchFamily="34" charset="0"/>
              <a:buChar char="•"/>
            </a:pPr>
            <a:r>
              <a:rPr lang="en-GB" altLang="en-US" sz="1800" b="0" dirty="0" smtClean="0"/>
              <a:t>And wondering what to do when you get to the top…</a:t>
            </a:r>
          </a:p>
          <a:p>
            <a:pPr marL="285750" lvl="1" indent="-285750">
              <a:buFont typeface="Arial" panose="020B0604020202020204" pitchFamily="34" charset="0"/>
              <a:buChar char="•"/>
            </a:pPr>
            <a:r>
              <a:rPr lang="en-GB" altLang="en-US" sz="1800" b="0" dirty="0" smtClean="0"/>
              <a:t>You may feel worried</a:t>
            </a:r>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16</a:t>
            </a:fld>
            <a:endParaRPr lang="en-US"/>
          </a:p>
        </p:txBody>
      </p:sp>
    </p:spTree>
    <p:extLst>
      <p:ext uri="{BB962C8B-B14F-4D97-AF65-F5344CB8AC3E}">
        <p14:creationId xmlns:p14="http://schemas.microsoft.com/office/powerpoint/2010/main" val="3648361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391">
              <a:defRPr/>
            </a:pPr>
            <a:r>
              <a:rPr lang="en-GB" dirty="0" smtClean="0"/>
              <a:t>My</a:t>
            </a:r>
            <a:r>
              <a:rPr lang="en-GB" baseline="0" dirty="0" smtClean="0"/>
              <a:t> message to you is the following…….</a:t>
            </a:r>
            <a:endParaRPr lang="en-GB" dirty="0" smtClean="0"/>
          </a:p>
          <a:p>
            <a:endParaRPr lang="en-GB" dirty="0" smtClean="0"/>
          </a:p>
          <a:p>
            <a:pPr marL="171899" indent="-171899">
              <a:buFont typeface="Arial" panose="020B0604020202020204" pitchFamily="34" charset="0"/>
              <a:buChar char="•"/>
            </a:pPr>
            <a:r>
              <a:rPr lang="en-GB" dirty="0" smtClean="0"/>
              <a:t>Don’t disengage/ bury head in hand</a:t>
            </a:r>
            <a:r>
              <a:rPr lang="en-GB" baseline="0" dirty="0" smtClean="0"/>
              <a:t> – lots of grads potentially run away from issue</a:t>
            </a:r>
          </a:p>
          <a:p>
            <a:pPr marL="171899" indent="-171899">
              <a:buFont typeface="Arial" panose="020B0604020202020204" pitchFamily="34" charset="0"/>
              <a:buChar char="•"/>
            </a:pPr>
            <a:r>
              <a:rPr lang="en-GB" baseline="0" dirty="0" smtClean="0"/>
              <a:t>shame so much you can do to help yourself and resources to call on whilst here</a:t>
            </a:r>
          </a:p>
          <a:p>
            <a:endParaRPr lang="en-GB" baseline="0" dirty="0" smtClean="0"/>
          </a:p>
          <a:p>
            <a:r>
              <a:rPr lang="en-GB" baseline="0" dirty="0" smtClean="0"/>
              <a:t>Try not to panic, very anxious – longer term exhausting</a:t>
            </a:r>
            <a:endParaRPr lang="en-GB" altLang="en-US" dirty="0" smtClean="0"/>
          </a:p>
          <a:p>
            <a:r>
              <a:rPr lang="en-GB" altLang="en-US" dirty="0" smtClean="0"/>
              <a:t>I</a:t>
            </a:r>
            <a:r>
              <a:rPr lang="en-GB" altLang="en-US" baseline="0" dirty="0" smtClean="0"/>
              <a:t> d</a:t>
            </a:r>
            <a:r>
              <a:rPr lang="en-GB" altLang="en-US" dirty="0" smtClean="0"/>
              <a:t>on’t want to blind you with enlightened quotations…..2 particularly apt</a:t>
            </a:r>
          </a:p>
          <a:p>
            <a:endParaRPr lang="en-GB" altLang="en-US" dirty="0" smtClean="0"/>
          </a:p>
          <a:p>
            <a:r>
              <a:rPr lang="en-GB" altLang="en-US" dirty="0" smtClean="0"/>
              <a:t>Take the career decision – How am I going to decide on the route to my 1</a:t>
            </a:r>
            <a:r>
              <a:rPr lang="en-GB" altLang="en-US" baseline="30000" dirty="0" smtClean="0"/>
              <a:t>st</a:t>
            </a:r>
            <a:r>
              <a:rPr lang="en-GB" altLang="en-US" dirty="0" smtClean="0"/>
              <a:t> or </a:t>
            </a:r>
            <a:r>
              <a:rPr lang="en-GB" altLang="en-US" b="1" dirty="0" smtClean="0"/>
              <a:t>next step.</a:t>
            </a:r>
          </a:p>
          <a:p>
            <a:r>
              <a:rPr lang="en-GB" altLang="en-US" b="1" dirty="0" smtClean="0"/>
              <a:t>This image of taking this big daunting problem and making it smaller.</a:t>
            </a:r>
          </a:p>
          <a:p>
            <a:pPr marL="232639" indent="-232639">
              <a:buAutoNum type="arabicParenR"/>
            </a:pPr>
            <a:r>
              <a:rPr lang="en-GB" altLang="en-US" b="1" dirty="0" smtClean="0"/>
              <a:t>Career as stepping stones</a:t>
            </a:r>
            <a:r>
              <a:rPr lang="en-GB" altLang="en-US" b="1" baseline="0" dirty="0" smtClean="0"/>
              <a:t> – lots of little steps</a:t>
            </a:r>
          </a:p>
          <a:p>
            <a:pPr marL="232639" indent="-232639">
              <a:buAutoNum type="arabicParenR"/>
            </a:pPr>
            <a:r>
              <a:rPr lang="en-GB" altLang="en-US" b="1" baseline="0" dirty="0" smtClean="0"/>
              <a:t>Think about how we’re going to do it – take 1 step at a time – end of the week action plan for how </a:t>
            </a:r>
            <a:r>
              <a:rPr lang="en-GB" altLang="en-US" b="0" baseline="0" dirty="0" smtClean="0"/>
              <a:t>to move you are 1 step a time to where you want to go.</a:t>
            </a:r>
          </a:p>
          <a:p>
            <a:pPr marL="232639" indent="-232639">
              <a:buAutoNum type="arabicParenR"/>
            </a:pPr>
            <a:endParaRPr lang="en-GB" altLang="en-US" b="0" baseline="0" dirty="0" smtClean="0"/>
          </a:p>
          <a:p>
            <a:r>
              <a:rPr lang="en-GB" altLang="en-US" b="0" baseline="0" dirty="0" smtClean="0"/>
              <a:t>Ultimately, your decision, your future – all support along the way, you ultimately in control, power to make things happen or not - </a:t>
            </a:r>
          </a:p>
          <a:p>
            <a:pPr marL="0" lvl="1"/>
            <a:endParaRPr lang="en-GB" altLang="en-US" sz="1800" dirty="0" smtClean="0"/>
          </a:p>
          <a:p>
            <a:endParaRPr lang="en-GB" dirty="0"/>
          </a:p>
        </p:txBody>
      </p:sp>
      <p:sp>
        <p:nvSpPr>
          <p:cNvPr id="4" name="Slide Number Placeholder 3"/>
          <p:cNvSpPr>
            <a:spLocks noGrp="1"/>
          </p:cNvSpPr>
          <p:nvPr>
            <p:ph type="sldNum" sz="quarter" idx="10"/>
          </p:nvPr>
        </p:nvSpPr>
        <p:spPr/>
        <p:txBody>
          <a:bodyPr/>
          <a:lstStyle/>
          <a:p>
            <a:fld id="{B4E45941-E058-F147-8ABC-769766E4EF2B}" type="slidenum">
              <a:rPr lang="en-US" smtClean="0"/>
              <a:t>17</a:t>
            </a:fld>
            <a:endParaRPr lang="en-US"/>
          </a:p>
        </p:txBody>
      </p:sp>
    </p:spTree>
    <p:extLst>
      <p:ext uri="{BB962C8B-B14F-4D97-AF65-F5344CB8AC3E}">
        <p14:creationId xmlns:p14="http://schemas.microsoft.com/office/powerpoint/2010/main" val="3099484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3487" y="1755153"/>
            <a:ext cx="6132444" cy="1878496"/>
          </a:xfrm>
        </p:spPr>
        <p:txBody>
          <a:bodyPr anchor="b">
            <a:normAutofit/>
          </a:bodyPr>
          <a:lstStyle>
            <a:lvl1pPr algn="l">
              <a:defRPr sz="5000" b="1"/>
            </a:lvl1pPr>
          </a:lstStyle>
          <a:p>
            <a:r>
              <a:rPr lang="en-GB" dirty="0"/>
              <a:t>Main Title Goes Here 50pt</a:t>
            </a:r>
            <a:endParaRPr lang="en-US" dirty="0"/>
          </a:p>
        </p:txBody>
      </p:sp>
      <p:sp>
        <p:nvSpPr>
          <p:cNvPr id="3" name="Subtitle 2"/>
          <p:cNvSpPr>
            <a:spLocks noGrp="1"/>
          </p:cNvSpPr>
          <p:nvPr>
            <p:ph type="subTitle" idx="1" hasCustomPrompt="1"/>
          </p:nvPr>
        </p:nvSpPr>
        <p:spPr>
          <a:xfrm>
            <a:off x="1063488" y="3633649"/>
            <a:ext cx="3810414" cy="128622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Secondary title</a:t>
            </a:r>
            <a:endParaRPr lang="en-US" dirty="0"/>
          </a:p>
        </p:txBody>
      </p:sp>
      <p:sp>
        <p:nvSpPr>
          <p:cNvPr id="5" name="Footer Placeholder 4"/>
          <p:cNvSpPr>
            <a:spLocks noGrp="1"/>
          </p:cNvSpPr>
          <p:nvPr>
            <p:ph type="ftr" sz="quarter" idx="11"/>
          </p:nvPr>
        </p:nvSpPr>
        <p:spPr>
          <a:xfrm>
            <a:off x="685800" y="6332329"/>
            <a:ext cx="3086100" cy="365125"/>
          </a:xfrm>
        </p:spPr>
        <p:txBody>
          <a:bodyPr/>
          <a:lstStyle/>
          <a:p>
            <a:endParaRPr lang="en-US" dirty="0"/>
          </a:p>
        </p:txBody>
      </p:sp>
      <p:sp>
        <p:nvSpPr>
          <p:cNvPr id="6" name="Slide Number Placeholder 5"/>
          <p:cNvSpPr>
            <a:spLocks noGrp="1"/>
          </p:cNvSpPr>
          <p:nvPr>
            <p:ph type="sldNum" sz="quarter" idx="12"/>
          </p:nvPr>
        </p:nvSpPr>
        <p:spPr/>
        <p:txBody>
          <a:bodyPr/>
          <a:lstStyle/>
          <a:p>
            <a:fld id="{9C75D081-611A-3841-AF03-9AA638EBA0A6}" type="slidenum">
              <a:rPr lang="en-US" smtClean="0"/>
              <a:t>‹#›</a:t>
            </a:fld>
            <a:endParaRPr lang="en-US"/>
          </a:p>
        </p:txBody>
      </p:sp>
      <p:pic>
        <p:nvPicPr>
          <p:cNvPr id="7" name="Picture 6">
            <a:extLst>
              <a:ext uri="{FF2B5EF4-FFF2-40B4-BE49-F238E27FC236}">
                <a16:creationId xmlns:a16="http://schemas.microsoft.com/office/drawing/2014/main" id="{99904A0F-F125-E34D-AEC2-00215FCDF8C8}"/>
              </a:ext>
            </a:extLst>
          </p:cNvPr>
          <p:cNvPicPr>
            <a:picLocks noChangeAspect="1"/>
          </p:cNvPicPr>
          <p:nvPr userDrawn="1"/>
        </p:nvPicPr>
        <p:blipFill>
          <a:blip r:embed="rId2"/>
          <a:stretch>
            <a:fillRect/>
          </a:stretch>
        </p:blipFill>
        <p:spPr>
          <a:xfrm>
            <a:off x="7347633" y="6265130"/>
            <a:ext cx="1466021" cy="432324"/>
          </a:xfrm>
          <a:prstGeom prst="rect">
            <a:avLst/>
          </a:prstGeom>
        </p:spPr>
      </p:pic>
    </p:spTree>
    <p:extLst>
      <p:ext uri="{BB962C8B-B14F-4D97-AF65-F5344CB8AC3E}">
        <p14:creationId xmlns:p14="http://schemas.microsoft.com/office/powerpoint/2010/main" val="184576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3487" y="1755153"/>
            <a:ext cx="6132444" cy="1878496"/>
          </a:xfrm>
        </p:spPr>
        <p:txBody>
          <a:bodyPr anchor="b">
            <a:normAutofit/>
          </a:bodyPr>
          <a:lstStyle>
            <a:lvl1pPr algn="l">
              <a:defRPr sz="5000" b="1"/>
            </a:lvl1pPr>
          </a:lstStyle>
          <a:p>
            <a:r>
              <a:rPr lang="en-GB" dirty="0"/>
              <a:t>Main Title Goes Here 50pt</a:t>
            </a:r>
            <a:endParaRPr lang="en-US" dirty="0"/>
          </a:p>
        </p:txBody>
      </p:sp>
      <p:sp>
        <p:nvSpPr>
          <p:cNvPr id="3" name="Subtitle 2"/>
          <p:cNvSpPr>
            <a:spLocks noGrp="1"/>
          </p:cNvSpPr>
          <p:nvPr>
            <p:ph type="subTitle" idx="1" hasCustomPrompt="1"/>
          </p:nvPr>
        </p:nvSpPr>
        <p:spPr>
          <a:xfrm>
            <a:off x="1063488" y="3633649"/>
            <a:ext cx="3810414" cy="128622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Secondary title</a:t>
            </a:r>
            <a:endParaRPr lang="en-US" dirty="0"/>
          </a:p>
        </p:txBody>
      </p:sp>
      <p:sp>
        <p:nvSpPr>
          <p:cNvPr id="5" name="Footer Placeholder 4"/>
          <p:cNvSpPr>
            <a:spLocks noGrp="1"/>
          </p:cNvSpPr>
          <p:nvPr>
            <p:ph type="ftr" sz="quarter" idx="11"/>
          </p:nvPr>
        </p:nvSpPr>
        <p:spPr>
          <a:xfrm>
            <a:off x="685800" y="6332329"/>
            <a:ext cx="3086100" cy="365125"/>
          </a:xfrm>
        </p:spPr>
        <p:txBody>
          <a:bodyPr/>
          <a:lstStyle/>
          <a:p>
            <a:endParaRPr lang="en-US" dirty="0"/>
          </a:p>
        </p:txBody>
      </p:sp>
      <p:sp>
        <p:nvSpPr>
          <p:cNvPr id="6" name="Slide Number Placeholder 5"/>
          <p:cNvSpPr>
            <a:spLocks noGrp="1"/>
          </p:cNvSpPr>
          <p:nvPr>
            <p:ph type="sldNum" sz="quarter" idx="12"/>
          </p:nvPr>
        </p:nvSpPr>
        <p:spPr/>
        <p:txBody>
          <a:bodyPr/>
          <a:lstStyle/>
          <a:p>
            <a:fld id="{9C75D081-611A-3841-AF03-9AA638EBA0A6}" type="slidenum">
              <a:rPr lang="en-US" smtClean="0"/>
              <a:t>‹#›</a:t>
            </a:fld>
            <a:endParaRPr lang="en-US"/>
          </a:p>
        </p:txBody>
      </p:sp>
      <p:pic>
        <p:nvPicPr>
          <p:cNvPr id="7" name="Picture 6">
            <a:extLst>
              <a:ext uri="{FF2B5EF4-FFF2-40B4-BE49-F238E27FC236}">
                <a16:creationId xmlns:a16="http://schemas.microsoft.com/office/drawing/2014/main" id="{99904A0F-F125-E34D-AEC2-00215FCDF8C8}"/>
              </a:ext>
            </a:extLst>
          </p:cNvPr>
          <p:cNvPicPr>
            <a:picLocks noChangeAspect="1"/>
          </p:cNvPicPr>
          <p:nvPr userDrawn="1"/>
        </p:nvPicPr>
        <p:blipFill>
          <a:blip r:embed="rId2"/>
          <a:stretch>
            <a:fillRect/>
          </a:stretch>
        </p:blipFill>
        <p:spPr>
          <a:xfrm>
            <a:off x="7347633" y="6265130"/>
            <a:ext cx="1466021" cy="432324"/>
          </a:xfrm>
          <a:prstGeom prst="rect">
            <a:avLst/>
          </a:prstGeom>
        </p:spPr>
      </p:pic>
    </p:spTree>
    <p:extLst>
      <p:ext uri="{BB962C8B-B14F-4D97-AF65-F5344CB8AC3E}">
        <p14:creationId xmlns:p14="http://schemas.microsoft.com/office/powerpoint/2010/main" val="58700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628650" y="2941983"/>
            <a:ext cx="7886700" cy="323498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628650" y="6332330"/>
            <a:ext cx="3086100" cy="365125"/>
          </a:xfrm>
        </p:spPr>
        <p:txBody>
          <a:bodyPr/>
          <a:lstStyle/>
          <a:p>
            <a:endParaRPr lang="en-US" dirty="0"/>
          </a:p>
        </p:txBody>
      </p:sp>
      <p:sp>
        <p:nvSpPr>
          <p:cNvPr id="6" name="Slide Number Placeholder 5"/>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212613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500"/>
            </a:lvl1pPr>
          </a:lstStyle>
          <a:p>
            <a:r>
              <a:rPr lang="en-GB" dirty="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623888" y="6332329"/>
            <a:ext cx="3086100" cy="365125"/>
          </a:xfrm>
        </p:spPr>
        <p:txBody>
          <a:bodyPr/>
          <a:lstStyle/>
          <a:p>
            <a:endParaRPr lang="en-US" dirty="0"/>
          </a:p>
        </p:txBody>
      </p:sp>
      <p:sp>
        <p:nvSpPr>
          <p:cNvPr id="6" name="Slide Number Placeholder 5"/>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442668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28650" y="3001617"/>
            <a:ext cx="3886200" cy="317534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29150" y="3001617"/>
            <a:ext cx="3886200" cy="317534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11"/>
          </p:nvPr>
        </p:nvSpPr>
        <p:spPr>
          <a:xfrm>
            <a:off x="628650" y="6322145"/>
            <a:ext cx="3086100" cy="365125"/>
          </a:xfrm>
        </p:spPr>
        <p:txBody>
          <a:bodyPr/>
          <a:lstStyle/>
          <a:p>
            <a:endParaRPr lang="en-US" dirty="0"/>
          </a:p>
        </p:txBody>
      </p:sp>
      <p:sp>
        <p:nvSpPr>
          <p:cNvPr id="7" name="Slide Number Placeholder 6"/>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1986571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70991"/>
            <a:ext cx="7886700" cy="1134095"/>
          </a:xfr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629842" y="26050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629842" y="3428999"/>
            <a:ext cx="3868340" cy="27606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820" y="26050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29150" y="3428999"/>
            <a:ext cx="3887391" cy="276066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7"/>
          <p:cNvSpPr>
            <a:spLocks noGrp="1"/>
          </p:cNvSpPr>
          <p:nvPr>
            <p:ph type="ftr" sz="quarter" idx="11"/>
          </p:nvPr>
        </p:nvSpPr>
        <p:spPr>
          <a:xfrm>
            <a:off x="628650" y="6332330"/>
            <a:ext cx="3086100" cy="365125"/>
          </a:xfrm>
        </p:spPr>
        <p:txBody>
          <a:bodyPr/>
          <a:lstStyle/>
          <a:p>
            <a:endParaRPr lang="en-US" dirty="0"/>
          </a:p>
        </p:txBody>
      </p:sp>
      <p:sp>
        <p:nvSpPr>
          <p:cNvPr id="9" name="Slide Number Placeholder 8"/>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2585451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4" name="Footer Placeholder 3"/>
          <p:cNvSpPr>
            <a:spLocks noGrp="1"/>
          </p:cNvSpPr>
          <p:nvPr>
            <p:ph type="ftr" sz="quarter" idx="11"/>
          </p:nvPr>
        </p:nvSpPr>
        <p:spPr>
          <a:xfrm>
            <a:off x="628650" y="6332329"/>
            <a:ext cx="3086100" cy="365125"/>
          </a:xfrm>
        </p:spPr>
        <p:txBody>
          <a:bodyPr/>
          <a:lstStyle/>
          <a:p>
            <a:endParaRPr lang="en-US" dirty="0"/>
          </a:p>
        </p:txBody>
      </p:sp>
      <p:sp>
        <p:nvSpPr>
          <p:cNvPr id="5" name="Slide Number Placeholder 4"/>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246403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9624" y="6332329"/>
            <a:ext cx="3086100" cy="365125"/>
          </a:xfrm>
        </p:spPr>
        <p:txBody>
          <a:bodyPr/>
          <a:lstStyle/>
          <a:p>
            <a:endParaRPr lang="en-US" dirty="0"/>
          </a:p>
        </p:txBody>
      </p:sp>
      <p:sp>
        <p:nvSpPr>
          <p:cNvPr id="4" name="Slide Number Placeholder 3"/>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3337405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409839"/>
            <a:ext cx="2949178" cy="1600200"/>
          </a:xfrm>
        </p:spPr>
        <p:txBody>
          <a:bodyPr anchor="b">
            <a:normAutofit/>
          </a:bodyPr>
          <a:lstStyle>
            <a:lvl1pPr>
              <a:defRPr sz="3500"/>
            </a:lvl1pPr>
          </a:lstStyle>
          <a:p>
            <a:r>
              <a:rPr lang="en-GB" dirty="0"/>
              <a:t>Click to edit Master title style</a:t>
            </a:r>
            <a:endParaRPr lang="en-US" dirty="0"/>
          </a:p>
        </p:txBody>
      </p:sp>
      <p:sp>
        <p:nvSpPr>
          <p:cNvPr id="3" name="Content Placeholder 2"/>
          <p:cNvSpPr>
            <a:spLocks noGrp="1"/>
          </p:cNvSpPr>
          <p:nvPr>
            <p:ph idx="1"/>
          </p:nvPr>
        </p:nvSpPr>
        <p:spPr>
          <a:xfrm>
            <a:off x="3887391" y="1409839"/>
            <a:ext cx="4629150" cy="4451212"/>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27459" y="3119370"/>
            <a:ext cx="2949178" cy="274168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Footer Placeholder 5"/>
          <p:cNvSpPr>
            <a:spLocks noGrp="1"/>
          </p:cNvSpPr>
          <p:nvPr>
            <p:ph type="ftr" sz="quarter" idx="11"/>
          </p:nvPr>
        </p:nvSpPr>
        <p:spPr>
          <a:xfrm>
            <a:off x="627459" y="6328465"/>
            <a:ext cx="3086100" cy="365125"/>
          </a:xfrm>
        </p:spPr>
        <p:txBody>
          <a:bodyPr/>
          <a:lstStyle/>
          <a:p>
            <a:endParaRPr lang="en-US"/>
          </a:p>
        </p:txBody>
      </p:sp>
      <p:sp>
        <p:nvSpPr>
          <p:cNvPr id="7" name="Slide Number Placeholder 6"/>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405073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027" y="1502637"/>
            <a:ext cx="2949178" cy="1600200"/>
          </a:xfrm>
        </p:spPr>
        <p:txBody>
          <a:bodyPr anchor="b">
            <a:normAutofit/>
          </a:bodyPr>
          <a:lstStyle>
            <a:lvl1pPr>
              <a:defRPr sz="3500" b="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3887391" y="1502637"/>
            <a:ext cx="4629150" cy="4358414"/>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784027" y="3230217"/>
            <a:ext cx="2949178" cy="263877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Footer Placeholder 5"/>
          <p:cNvSpPr>
            <a:spLocks noGrp="1"/>
          </p:cNvSpPr>
          <p:nvPr>
            <p:ph type="ftr" sz="quarter" idx="11"/>
          </p:nvPr>
        </p:nvSpPr>
        <p:spPr>
          <a:xfrm>
            <a:off x="784027" y="6302651"/>
            <a:ext cx="3086100" cy="365125"/>
          </a:xfrm>
        </p:spPr>
        <p:txBody>
          <a:bodyPr/>
          <a:lstStyle/>
          <a:p>
            <a:endParaRPr lang="en-US" dirty="0"/>
          </a:p>
        </p:txBody>
      </p:sp>
      <p:sp>
        <p:nvSpPr>
          <p:cNvPr id="7" name="Slide Number Placeholder 6"/>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250215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628650" y="2941983"/>
            <a:ext cx="7886700" cy="323498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628650" y="6332330"/>
            <a:ext cx="3086100" cy="365125"/>
          </a:xfrm>
        </p:spPr>
        <p:txBody>
          <a:bodyPr/>
          <a:lstStyle/>
          <a:p>
            <a:endParaRPr lang="en-US" dirty="0"/>
          </a:p>
        </p:txBody>
      </p:sp>
      <p:sp>
        <p:nvSpPr>
          <p:cNvPr id="6" name="Slide Number Placeholder 5"/>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53183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500"/>
            </a:lvl1pPr>
          </a:lstStyle>
          <a:p>
            <a:r>
              <a:rPr lang="en-GB" dirty="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623888" y="6332329"/>
            <a:ext cx="3086100" cy="365125"/>
          </a:xfrm>
        </p:spPr>
        <p:txBody>
          <a:bodyPr/>
          <a:lstStyle/>
          <a:p>
            <a:endParaRPr lang="en-US" dirty="0"/>
          </a:p>
        </p:txBody>
      </p:sp>
      <p:sp>
        <p:nvSpPr>
          <p:cNvPr id="6" name="Slide Number Placeholder 5"/>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241216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28650" y="3001617"/>
            <a:ext cx="3886200" cy="317534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29150" y="3001617"/>
            <a:ext cx="3886200" cy="317534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11"/>
          </p:nvPr>
        </p:nvSpPr>
        <p:spPr>
          <a:xfrm>
            <a:off x="628650" y="6322145"/>
            <a:ext cx="3086100" cy="365125"/>
          </a:xfrm>
        </p:spPr>
        <p:txBody>
          <a:bodyPr/>
          <a:lstStyle/>
          <a:p>
            <a:endParaRPr lang="en-US" dirty="0"/>
          </a:p>
        </p:txBody>
      </p:sp>
      <p:sp>
        <p:nvSpPr>
          <p:cNvPr id="7" name="Slide Number Placeholder 6"/>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351468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70991"/>
            <a:ext cx="7886700" cy="1134095"/>
          </a:xfr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629842" y="26050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629842" y="3428999"/>
            <a:ext cx="3868340" cy="27606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820" y="26050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29150" y="3428999"/>
            <a:ext cx="3887391" cy="276066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7"/>
          <p:cNvSpPr>
            <a:spLocks noGrp="1"/>
          </p:cNvSpPr>
          <p:nvPr>
            <p:ph type="ftr" sz="quarter" idx="11"/>
          </p:nvPr>
        </p:nvSpPr>
        <p:spPr>
          <a:xfrm>
            <a:off x="628650" y="6332330"/>
            <a:ext cx="3086100" cy="365125"/>
          </a:xfrm>
        </p:spPr>
        <p:txBody>
          <a:bodyPr/>
          <a:lstStyle/>
          <a:p>
            <a:endParaRPr lang="en-US" dirty="0"/>
          </a:p>
        </p:txBody>
      </p:sp>
      <p:sp>
        <p:nvSpPr>
          <p:cNvPr id="9" name="Slide Number Placeholder 8"/>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250604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4" name="Footer Placeholder 3"/>
          <p:cNvSpPr>
            <a:spLocks noGrp="1"/>
          </p:cNvSpPr>
          <p:nvPr>
            <p:ph type="ftr" sz="quarter" idx="11"/>
          </p:nvPr>
        </p:nvSpPr>
        <p:spPr>
          <a:xfrm>
            <a:off x="628650" y="6332329"/>
            <a:ext cx="3086100" cy="365125"/>
          </a:xfrm>
        </p:spPr>
        <p:txBody>
          <a:bodyPr/>
          <a:lstStyle/>
          <a:p>
            <a:endParaRPr lang="en-US" dirty="0"/>
          </a:p>
        </p:txBody>
      </p:sp>
      <p:sp>
        <p:nvSpPr>
          <p:cNvPr id="5" name="Slide Number Placeholder 4"/>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287026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9624" y="6332329"/>
            <a:ext cx="3086100" cy="365125"/>
          </a:xfrm>
        </p:spPr>
        <p:txBody>
          <a:bodyPr/>
          <a:lstStyle/>
          <a:p>
            <a:endParaRPr lang="en-US" dirty="0"/>
          </a:p>
        </p:txBody>
      </p:sp>
      <p:sp>
        <p:nvSpPr>
          <p:cNvPr id="4" name="Slide Number Placeholder 3"/>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195985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409839"/>
            <a:ext cx="2949178" cy="1600200"/>
          </a:xfrm>
        </p:spPr>
        <p:txBody>
          <a:bodyPr anchor="b">
            <a:normAutofit/>
          </a:bodyPr>
          <a:lstStyle>
            <a:lvl1pPr>
              <a:defRPr sz="3500"/>
            </a:lvl1pPr>
          </a:lstStyle>
          <a:p>
            <a:r>
              <a:rPr lang="en-GB" dirty="0"/>
              <a:t>Click to edit Master title style</a:t>
            </a:r>
            <a:endParaRPr lang="en-US" dirty="0"/>
          </a:p>
        </p:txBody>
      </p:sp>
      <p:sp>
        <p:nvSpPr>
          <p:cNvPr id="3" name="Content Placeholder 2"/>
          <p:cNvSpPr>
            <a:spLocks noGrp="1"/>
          </p:cNvSpPr>
          <p:nvPr>
            <p:ph idx="1"/>
          </p:nvPr>
        </p:nvSpPr>
        <p:spPr>
          <a:xfrm>
            <a:off x="3887391" y="1409839"/>
            <a:ext cx="4629150" cy="4451212"/>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27459" y="3119370"/>
            <a:ext cx="2949178" cy="274168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Footer Placeholder 5"/>
          <p:cNvSpPr>
            <a:spLocks noGrp="1"/>
          </p:cNvSpPr>
          <p:nvPr>
            <p:ph type="ftr" sz="quarter" idx="11"/>
          </p:nvPr>
        </p:nvSpPr>
        <p:spPr>
          <a:xfrm>
            <a:off x="627459" y="6328465"/>
            <a:ext cx="3086100" cy="365125"/>
          </a:xfrm>
        </p:spPr>
        <p:txBody>
          <a:bodyPr/>
          <a:lstStyle/>
          <a:p>
            <a:endParaRPr lang="en-US"/>
          </a:p>
        </p:txBody>
      </p:sp>
      <p:sp>
        <p:nvSpPr>
          <p:cNvPr id="7" name="Slide Number Placeholder 6"/>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3274137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027" y="1502637"/>
            <a:ext cx="2949178" cy="1600200"/>
          </a:xfrm>
        </p:spPr>
        <p:txBody>
          <a:bodyPr anchor="b">
            <a:normAutofit/>
          </a:bodyPr>
          <a:lstStyle>
            <a:lvl1pPr>
              <a:defRPr sz="3500" b="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3887391" y="1502637"/>
            <a:ext cx="4629150" cy="4358414"/>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784027" y="3230217"/>
            <a:ext cx="2949178" cy="263877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Footer Placeholder 5"/>
          <p:cNvSpPr>
            <a:spLocks noGrp="1"/>
          </p:cNvSpPr>
          <p:nvPr>
            <p:ph type="ftr" sz="quarter" idx="11"/>
          </p:nvPr>
        </p:nvSpPr>
        <p:spPr>
          <a:xfrm>
            <a:off x="784027" y="6302651"/>
            <a:ext cx="3086100" cy="365125"/>
          </a:xfrm>
        </p:spPr>
        <p:txBody>
          <a:bodyPr/>
          <a:lstStyle/>
          <a:p>
            <a:endParaRPr lang="en-US" dirty="0"/>
          </a:p>
        </p:txBody>
      </p:sp>
      <p:sp>
        <p:nvSpPr>
          <p:cNvPr id="7" name="Slide Number Placeholder 6"/>
          <p:cNvSpPr>
            <a:spLocks noGrp="1"/>
          </p:cNvSpPr>
          <p:nvPr>
            <p:ph type="sldNum" sz="quarter" idx="12"/>
          </p:nvPr>
        </p:nvSpPr>
        <p:spPr/>
        <p:txBody>
          <a:bodyPr/>
          <a:lstStyle/>
          <a:p>
            <a:fld id="{9C75D081-611A-3841-AF03-9AA638EBA0A6}" type="slidenum">
              <a:rPr lang="en-US" smtClean="0"/>
              <a:t>‹#›</a:t>
            </a:fld>
            <a:endParaRPr lang="en-US"/>
          </a:p>
        </p:txBody>
      </p:sp>
    </p:spTree>
    <p:extLst>
      <p:ext uri="{BB962C8B-B14F-4D97-AF65-F5344CB8AC3E}">
        <p14:creationId xmlns:p14="http://schemas.microsoft.com/office/powerpoint/2010/main" val="20527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93674"/>
            <a:ext cx="7886700" cy="1080198"/>
          </a:xfrm>
          <a:prstGeom prst="rect">
            <a:avLst/>
          </a:prstGeom>
        </p:spPr>
        <p:txBody>
          <a:bodyPr vert="horz" lIns="91440" tIns="45720" rIns="91440" bIns="45720" rtlCol="0" anchor="ctr">
            <a:normAutofit/>
          </a:bodyPr>
          <a:lstStyle/>
          <a:p>
            <a:r>
              <a:rPr lang="en-GB" dirty="0"/>
              <a:t>45pt for titles</a:t>
            </a:r>
            <a:endParaRPr lang="en-US" dirty="0"/>
          </a:p>
        </p:txBody>
      </p:sp>
      <p:sp>
        <p:nvSpPr>
          <p:cNvPr id="3" name="Text Placeholder 2"/>
          <p:cNvSpPr>
            <a:spLocks noGrp="1"/>
          </p:cNvSpPr>
          <p:nvPr>
            <p:ph type="body" idx="1"/>
          </p:nvPr>
        </p:nvSpPr>
        <p:spPr>
          <a:xfrm>
            <a:off x="628650" y="2941983"/>
            <a:ext cx="7886700" cy="323498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6286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70099" y="6332330"/>
            <a:ext cx="6038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5D081-611A-3841-AF03-9AA638EBA0A6}"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A73D50E8-7E64-5241-9D40-56D2E2AE6E94}"/>
              </a:ext>
            </a:extLst>
          </p:cNvPr>
          <p:cNvPicPr>
            <a:picLocks noChangeAspect="1"/>
          </p:cNvPicPr>
          <p:nvPr userDrawn="1"/>
        </p:nvPicPr>
        <p:blipFill>
          <a:blip r:embed="rId11"/>
          <a:stretch>
            <a:fillRect/>
          </a:stretch>
        </p:blipFill>
        <p:spPr>
          <a:xfrm>
            <a:off x="0" y="0"/>
            <a:ext cx="9144000" cy="1080198"/>
          </a:xfrm>
          <a:prstGeom prst="rect">
            <a:avLst/>
          </a:prstGeom>
        </p:spPr>
      </p:pic>
    </p:spTree>
    <p:extLst>
      <p:ext uri="{BB962C8B-B14F-4D97-AF65-F5344CB8AC3E}">
        <p14:creationId xmlns:p14="http://schemas.microsoft.com/office/powerpoint/2010/main" val="2156001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5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93674"/>
            <a:ext cx="7886700" cy="1080198"/>
          </a:xfrm>
          <a:prstGeom prst="rect">
            <a:avLst/>
          </a:prstGeom>
        </p:spPr>
        <p:txBody>
          <a:bodyPr vert="horz" lIns="91440" tIns="45720" rIns="91440" bIns="45720" rtlCol="0" anchor="ctr">
            <a:normAutofit/>
          </a:bodyPr>
          <a:lstStyle/>
          <a:p>
            <a:r>
              <a:rPr lang="en-GB" dirty="0"/>
              <a:t>45pt for titles</a:t>
            </a:r>
            <a:endParaRPr lang="en-US" dirty="0"/>
          </a:p>
        </p:txBody>
      </p:sp>
      <p:sp>
        <p:nvSpPr>
          <p:cNvPr id="3" name="Text Placeholder 2"/>
          <p:cNvSpPr>
            <a:spLocks noGrp="1"/>
          </p:cNvSpPr>
          <p:nvPr>
            <p:ph type="body" idx="1"/>
          </p:nvPr>
        </p:nvSpPr>
        <p:spPr>
          <a:xfrm>
            <a:off x="628650" y="2941983"/>
            <a:ext cx="7886700" cy="323498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6286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70099" y="6332330"/>
            <a:ext cx="6038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5D081-611A-3841-AF03-9AA638EBA0A6}"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A73D50E8-7E64-5241-9D40-56D2E2AE6E94}"/>
              </a:ext>
            </a:extLst>
          </p:cNvPr>
          <p:cNvPicPr>
            <a:picLocks noChangeAspect="1"/>
          </p:cNvPicPr>
          <p:nvPr userDrawn="1"/>
        </p:nvPicPr>
        <p:blipFill>
          <a:blip r:embed="rId11"/>
          <a:stretch>
            <a:fillRect/>
          </a:stretch>
        </p:blipFill>
        <p:spPr>
          <a:xfrm>
            <a:off x="0" y="0"/>
            <a:ext cx="9144000" cy="1080198"/>
          </a:xfrm>
          <a:prstGeom prst="rect">
            <a:avLst/>
          </a:prstGeom>
        </p:spPr>
      </p:pic>
    </p:spTree>
    <p:extLst>
      <p:ext uri="{BB962C8B-B14F-4D97-AF65-F5344CB8AC3E}">
        <p14:creationId xmlns:p14="http://schemas.microsoft.com/office/powerpoint/2010/main" val="106254708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00" rtl="0" eaLnBrk="1" latinLnBrk="0" hangingPunct="1">
        <a:lnSpc>
          <a:spcPct val="90000"/>
        </a:lnSpc>
        <a:spcBef>
          <a:spcPct val="0"/>
        </a:spcBef>
        <a:buNone/>
        <a:defRPr sz="45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diagramColors" Target="../diagrams/colors3.xml"/><Relationship Id="rId12" Type="http://schemas.openxmlformats.org/officeDocument/2006/relationships/image" Target="../media/image23.png"/><Relationship Id="rId2" Type="http://schemas.openxmlformats.org/officeDocument/2006/relationships/notesSlide" Target="../notesSlides/notesSlide11.xml"/><Relationship Id="rId16"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diagramQuickStyle" Target="../diagrams/quickStyle3.xml"/><Relationship Id="rId11" Type="http://schemas.openxmlformats.org/officeDocument/2006/relationships/image" Target="../media/image22.png"/><Relationship Id="rId5" Type="http://schemas.openxmlformats.org/officeDocument/2006/relationships/diagramLayout" Target="../diagrams/layout3.xml"/><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diagramData" Target="../diagrams/data3.xml"/><Relationship Id="rId9" Type="http://schemas.openxmlformats.org/officeDocument/2006/relationships/image" Target="../media/image2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gif"/><Relationship Id="rId18" Type="http://schemas.openxmlformats.org/officeDocument/2006/relationships/image" Target="../media/image52.wmf"/><Relationship Id="rId3" Type="http://schemas.openxmlformats.org/officeDocument/2006/relationships/image" Target="../media/image37.tiff"/><Relationship Id="rId7" Type="http://schemas.openxmlformats.org/officeDocument/2006/relationships/image" Target="../media/image41.jpeg"/><Relationship Id="rId12" Type="http://schemas.openxmlformats.org/officeDocument/2006/relationships/image" Target="../media/image46.wmf"/><Relationship Id="rId17" Type="http://schemas.openxmlformats.org/officeDocument/2006/relationships/image" Target="../media/image51.wmf"/><Relationship Id="rId2" Type="http://schemas.openxmlformats.org/officeDocument/2006/relationships/image" Target="../media/image36.jpeg"/><Relationship Id="rId16" Type="http://schemas.openxmlformats.org/officeDocument/2006/relationships/image" Target="../media/image50.jpg"/><Relationship Id="rId1" Type="http://schemas.openxmlformats.org/officeDocument/2006/relationships/slideLayout" Target="../slideLayouts/slideLayout11.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9.png"/><Relationship Id="rId10" Type="http://schemas.openxmlformats.org/officeDocument/2006/relationships/image" Target="../media/image44.jpg"/><Relationship Id="rId4" Type="http://schemas.openxmlformats.org/officeDocument/2006/relationships/image" Target="../media/image38.jpeg"/><Relationship Id="rId9" Type="http://schemas.openxmlformats.org/officeDocument/2006/relationships/image" Target="../media/image43.jpg"/><Relationship Id="rId1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jpg"/><Relationship Id="rId7"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diagramData" Target="../diagrams/data11.xml"/><Relationship Id="rId3" Type="http://schemas.openxmlformats.org/officeDocument/2006/relationships/diagramData" Target="../diagrams/data8.xml"/><Relationship Id="rId21" Type="http://schemas.openxmlformats.org/officeDocument/2006/relationships/diagramColors" Target="../diagrams/colors11.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18.xml"/><Relationship Id="rId16" Type="http://schemas.openxmlformats.org/officeDocument/2006/relationships/diagramColors" Target="../diagrams/colors10.xml"/><Relationship Id="rId20" Type="http://schemas.openxmlformats.org/officeDocument/2006/relationships/diagramQuickStyle" Target="../diagrams/quickStyle11.xml"/><Relationship Id="rId1" Type="http://schemas.openxmlformats.org/officeDocument/2006/relationships/slideLayout" Target="../slideLayouts/slideLayout15.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19" Type="http://schemas.openxmlformats.org/officeDocument/2006/relationships/diagramLayout" Target="../diagrams/layout11.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 Id="rId22" Type="http://schemas.microsoft.com/office/2007/relationships/diagramDrawing" Target="../diagrams/drawing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hyperlink" Target="http://judicatura101.blogspot.com/2013/12/estados-de-animo-opositoriles-la.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Career Essentials</a:t>
            </a:r>
            <a:r>
              <a:rPr lang="en-GB" dirty="0"/>
              <a:t>: Your Future &amp; </a:t>
            </a:r>
            <a:r>
              <a:rPr lang="en-GB" dirty="0" smtClean="0"/>
              <a:t>how </a:t>
            </a:r>
            <a:r>
              <a:rPr lang="en-GB" dirty="0"/>
              <a:t>to </a:t>
            </a:r>
            <a:r>
              <a:rPr lang="en-GB" dirty="0" smtClean="0"/>
              <a:t>Work Towards it</a:t>
            </a:r>
            <a:endParaRPr lang="en-GB" dirty="0"/>
          </a:p>
        </p:txBody>
      </p:sp>
      <p:sp>
        <p:nvSpPr>
          <p:cNvPr id="3" name="Subtitle 2"/>
          <p:cNvSpPr>
            <a:spLocks noGrp="1"/>
          </p:cNvSpPr>
          <p:nvPr>
            <p:ph type="subTitle" idx="1"/>
          </p:nvPr>
        </p:nvSpPr>
        <p:spPr>
          <a:xfrm>
            <a:off x="1063487" y="4410889"/>
            <a:ext cx="3810414" cy="1286221"/>
          </a:xfrm>
        </p:spPr>
        <p:txBody>
          <a:bodyPr/>
          <a:lstStyle/>
          <a:p>
            <a:endParaRPr lang="en-GB" dirty="0"/>
          </a:p>
        </p:txBody>
      </p:sp>
    </p:spTree>
    <p:extLst>
      <p:ext uri="{BB962C8B-B14F-4D97-AF65-F5344CB8AC3E}">
        <p14:creationId xmlns:p14="http://schemas.microsoft.com/office/powerpoint/2010/main" val="227435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4270099" y="6332330"/>
            <a:ext cx="6038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75D081-611A-3841-AF03-9AA638EBA0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1" descr="Advertised opportunities" title="Advertised opportunities"/>
          <p:cNvSpPr txBox="1">
            <a:spLocks/>
          </p:cNvSpPr>
          <p:nvPr/>
        </p:nvSpPr>
        <p:spPr>
          <a:xfrm>
            <a:off x="441837" y="1966617"/>
            <a:ext cx="4130163" cy="3972068"/>
          </a:xfrm>
          <a:prstGeom prst="homePlate">
            <a:avLst/>
          </a:prstGeom>
          <a:solidFill>
            <a:srgbClr val="4E515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5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6"/>
          <p:cNvSpPr>
            <a:spLocks noGrp="1"/>
          </p:cNvSpPr>
          <p:nvPr>
            <p:ph type="ctrTitle"/>
          </p:nvPr>
        </p:nvSpPr>
        <p:spPr>
          <a:xfrm>
            <a:off x="471334" y="1381527"/>
            <a:ext cx="3311868" cy="3023324"/>
          </a:xfrm>
        </p:spPr>
        <p:txBody>
          <a:bodyPr>
            <a:normAutofit/>
          </a:bodyPr>
          <a:lstStyle/>
          <a:p>
            <a:r>
              <a:rPr lang="en-GB" sz="3600" dirty="0" smtClean="0">
                <a:solidFill>
                  <a:schemeClr val="bg1"/>
                </a:solidFill>
              </a:rPr>
              <a:t>Myth Busting</a:t>
            </a:r>
            <a:endParaRPr lang="en-GB" sz="3600" dirty="0">
              <a:solidFill>
                <a:schemeClr val="bg1"/>
              </a:solidFill>
            </a:endParaRPr>
          </a:p>
        </p:txBody>
      </p:sp>
      <p:pic>
        <p:nvPicPr>
          <p:cNvPr id="2050" name="Picture 2" descr="Mythbusting" title="Mythbu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710" y="2420753"/>
            <a:ext cx="37242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370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11</a:t>
            </a:fld>
            <a:endParaRPr lang="en-US"/>
          </a:p>
        </p:txBody>
      </p:sp>
      <p:sp>
        <p:nvSpPr>
          <p:cNvPr id="2" name="Title 1"/>
          <p:cNvSpPr>
            <a:spLocks noGrp="1"/>
          </p:cNvSpPr>
          <p:nvPr>
            <p:ph type="title"/>
          </p:nvPr>
        </p:nvSpPr>
        <p:spPr/>
        <p:txBody>
          <a:bodyPr>
            <a:normAutofit/>
          </a:bodyPr>
          <a:lstStyle/>
          <a:p>
            <a:r>
              <a:rPr lang="en-GB" sz="3600" b="1" dirty="0" smtClean="0"/>
              <a:t>Finalist plans for after university </a:t>
            </a:r>
            <a:endParaRPr lang="en-GB" sz="3600" b="1" dirty="0"/>
          </a:p>
        </p:txBody>
      </p:sp>
      <p:pic>
        <p:nvPicPr>
          <p:cNvPr id="5" name="Picture 4" descr="28% expecting to start a graduate job &#10;14% expecting to look for a graduate job &#10;6% expecting to take other work&#10;3% run own business&#10;27% intending to do a postgraduate course&#10;12% taking time off or going travelling &#10;10% no definite plans" title="Finalist plans for after university">
            <a:extLst>
              <a:ext uri="{FF2B5EF4-FFF2-40B4-BE49-F238E27FC236}">
                <a16:creationId xmlns:a16="http://schemas.microsoft.com/office/drawing/2014/main" id="{D5F75582-9A9C-8048-AA87-80275352BA8E}"/>
              </a:ext>
            </a:extLst>
          </p:cNvPr>
          <p:cNvPicPr>
            <a:picLocks noChangeAspect="1"/>
          </p:cNvPicPr>
          <p:nvPr/>
        </p:nvPicPr>
        <p:blipFill rotWithShape="1">
          <a:blip r:embed="rId3"/>
          <a:srcRect t="11117"/>
          <a:stretch/>
        </p:blipFill>
        <p:spPr>
          <a:xfrm>
            <a:off x="977446" y="2590081"/>
            <a:ext cx="6585306" cy="3826041"/>
          </a:xfrm>
          <a:prstGeom prst="rect">
            <a:avLst/>
          </a:prstGeom>
        </p:spPr>
      </p:pic>
    </p:spTree>
    <p:extLst>
      <p:ext uri="{BB962C8B-B14F-4D97-AF65-F5344CB8AC3E}">
        <p14:creationId xmlns:p14="http://schemas.microsoft.com/office/powerpoint/2010/main" val="59310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CL Graduate destinations" title="UCL Graduate destinations"/>
          <p:cNvSpPr>
            <a:spLocks noGrp="1"/>
          </p:cNvSpPr>
          <p:nvPr>
            <p:ph type="title"/>
          </p:nvPr>
        </p:nvSpPr>
        <p:spPr>
          <a:xfrm>
            <a:off x="782654" y="1324921"/>
            <a:ext cx="7886700" cy="1080198"/>
          </a:xfrm>
        </p:spPr>
        <p:txBody>
          <a:bodyPr>
            <a:normAutofit/>
          </a:bodyPr>
          <a:lstStyle/>
          <a:p>
            <a:r>
              <a:rPr lang="en-GB" sz="3600" b="1" dirty="0" smtClean="0"/>
              <a:t>Destinations of UCL Leavers </a:t>
            </a:r>
            <a:endParaRPr lang="en-GB" sz="3600" b="1" dirty="0"/>
          </a:p>
        </p:txBody>
      </p:sp>
      <p:sp>
        <p:nvSpPr>
          <p:cNvPr id="4" name="Slide Number Placeholder 3"/>
          <p:cNvSpPr>
            <a:spLocks noGrp="1"/>
          </p:cNvSpPr>
          <p:nvPr>
            <p:ph type="sldNum" sz="quarter" idx="12"/>
          </p:nvPr>
        </p:nvSpPr>
        <p:spPr/>
        <p:txBody>
          <a:bodyPr/>
          <a:lstStyle/>
          <a:p>
            <a:fld id="{9C75D081-611A-3841-AF03-9AA638EBA0A6}" type="slidenum">
              <a:rPr lang="en-US" smtClean="0"/>
              <a:t>12</a:t>
            </a:fld>
            <a:endParaRPr lang="en-US"/>
          </a:p>
        </p:txBody>
      </p:sp>
      <p:grpSp>
        <p:nvGrpSpPr>
          <p:cNvPr id="18" name="Group 17" descr="UCL Graduate destinations" title="UCL Graduate destinations"/>
          <p:cNvGrpSpPr/>
          <p:nvPr/>
        </p:nvGrpSpPr>
        <p:grpSpPr>
          <a:xfrm>
            <a:off x="1960271" y="2555638"/>
            <a:ext cx="4749800" cy="3731467"/>
            <a:chOff x="1960271" y="2555638"/>
            <a:chExt cx="4749800" cy="3731467"/>
          </a:xfrm>
        </p:grpSpPr>
        <p:grpSp>
          <p:nvGrpSpPr>
            <p:cNvPr id="5" name="Group 4"/>
            <p:cNvGrpSpPr/>
            <p:nvPr/>
          </p:nvGrpSpPr>
          <p:grpSpPr>
            <a:xfrm>
              <a:off x="1960271" y="2555638"/>
              <a:ext cx="4749800" cy="3492500"/>
              <a:chOff x="1960271" y="2555638"/>
              <a:chExt cx="4749800" cy="3492500"/>
            </a:xfrm>
          </p:grpSpPr>
          <p:pic>
            <p:nvPicPr>
              <p:cNvPr id="7" name="New picture" descr="UCL Graduate destinations" title="UCL Graduate destinations">
                <a:extLst>
                  <a:ext uri="{FF2B5EF4-FFF2-40B4-BE49-F238E27FC236}">
                    <a16:creationId xmlns:a16="http://schemas.microsoft.com/office/drawing/2014/main" id="{8C79A091-4DD6-A344-89DF-DA0C7E408387}"/>
                  </a:ext>
                </a:extLst>
              </p:cNvPr>
              <p:cNvPicPr/>
              <p:nvPr/>
            </p:nvPicPr>
            <p:blipFill>
              <a:blip r:embed="rId3"/>
              <a:stretch>
                <a:fillRect/>
              </a:stretch>
            </p:blipFill>
            <p:spPr>
              <a:xfrm>
                <a:off x="1960271" y="2695338"/>
                <a:ext cx="1181100" cy="990600"/>
              </a:xfrm>
              <a:prstGeom prst="rect">
                <a:avLst/>
              </a:prstGeom>
            </p:spPr>
          </p:pic>
          <p:pic>
            <p:nvPicPr>
              <p:cNvPr id="6" name="New picture" descr="UCL Graduate destinations" title="UCL Graduate destinations">
                <a:extLst>
                  <a:ext uri="{FF2B5EF4-FFF2-40B4-BE49-F238E27FC236}">
                    <a16:creationId xmlns:a16="http://schemas.microsoft.com/office/drawing/2014/main" id="{AAB0E4A5-291C-5443-98F1-9704047844D9}"/>
                  </a:ext>
                </a:extLst>
              </p:cNvPr>
              <p:cNvPicPr/>
              <p:nvPr/>
            </p:nvPicPr>
            <p:blipFill>
              <a:blip r:embed="rId4"/>
              <a:stretch>
                <a:fillRect/>
              </a:stretch>
            </p:blipFill>
            <p:spPr>
              <a:xfrm>
                <a:off x="2988971" y="2555638"/>
                <a:ext cx="1028700" cy="736600"/>
              </a:xfrm>
              <a:prstGeom prst="rect">
                <a:avLst/>
              </a:prstGeom>
            </p:spPr>
          </p:pic>
          <p:sp>
            <p:nvSpPr>
              <p:cNvPr id="14" name="New shape">
                <a:extLst>
                  <a:ext uri="{FF2B5EF4-FFF2-40B4-BE49-F238E27FC236}">
                    <a16:creationId xmlns:a16="http://schemas.microsoft.com/office/drawing/2014/main" id="{C518293D-9851-A04F-B591-292B28900256}"/>
                  </a:ext>
                </a:extLst>
              </p:cNvPr>
              <p:cNvSpPr/>
              <p:nvPr/>
            </p:nvSpPr>
            <p:spPr>
              <a:xfrm>
                <a:off x="4004971" y="2568338"/>
                <a:ext cx="26797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2000" dirty="0">
                    <a:solidFill>
                      <a:srgbClr val="A5A5A5"/>
                    </a:solidFill>
                    <a:latin typeface="arial"/>
                  </a:rPr>
                  <a:t>Graduate Level work </a:t>
                </a:r>
              </a:p>
              <a:p>
                <a:pPr algn="ctr"/>
                <a:r>
                  <a:rPr sz="2000" dirty="0">
                    <a:solidFill>
                      <a:srgbClr val="A5A5A5"/>
                    </a:solidFill>
                    <a:latin typeface="arial"/>
                  </a:rPr>
                  <a:t>or study</a:t>
                </a:r>
              </a:p>
            </p:txBody>
          </p:sp>
          <p:sp>
            <p:nvSpPr>
              <p:cNvPr id="15" name="New shape">
                <a:extLst>
                  <a:ext uri="{FF2B5EF4-FFF2-40B4-BE49-F238E27FC236}">
                    <a16:creationId xmlns:a16="http://schemas.microsoft.com/office/drawing/2014/main" id="{7DD752FB-7941-6C4E-9E1D-D18F5F62C435}"/>
                  </a:ext>
                </a:extLst>
              </p:cNvPr>
              <p:cNvSpPr/>
              <p:nvPr/>
            </p:nvSpPr>
            <p:spPr>
              <a:xfrm>
                <a:off x="3242971" y="3292238"/>
                <a:ext cx="346710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900" dirty="0">
                    <a:solidFill>
                      <a:srgbClr val="A5A5A5"/>
                    </a:solidFill>
                    <a:latin typeface="arial"/>
                  </a:rPr>
                  <a:t>(</a:t>
                </a:r>
                <a:r>
                  <a:rPr sz="900" dirty="0">
                    <a:solidFill>
                      <a:srgbClr val="0097A9"/>
                    </a:solidFill>
                    <a:latin typeface="arial"/>
                  </a:rPr>
                  <a:t>Graduate Employment</a:t>
                </a:r>
                <a:r>
                  <a:rPr sz="900" dirty="0">
                    <a:solidFill>
                      <a:srgbClr val="439539"/>
                    </a:solidFill>
                    <a:latin typeface="arial"/>
                  </a:rPr>
                  <a:t> + </a:t>
                </a:r>
                <a:r>
                  <a:rPr sz="900" dirty="0">
                    <a:solidFill>
                      <a:srgbClr val="0097A9"/>
                    </a:solidFill>
                    <a:latin typeface="arial"/>
                  </a:rPr>
                  <a:t>Graduate Study</a:t>
                </a:r>
                <a:r>
                  <a:rPr sz="900" dirty="0">
                    <a:solidFill>
                      <a:srgbClr val="439539"/>
                    </a:solidFill>
                    <a:latin typeface="arial"/>
                  </a:rPr>
                  <a:t> + </a:t>
                </a:r>
                <a:r>
                  <a:rPr sz="900" dirty="0">
                    <a:solidFill>
                      <a:srgbClr val="F79647"/>
                    </a:solidFill>
                    <a:latin typeface="arial"/>
                  </a:rPr>
                  <a:t>Other study</a:t>
                </a:r>
                <a:r>
                  <a:rPr sz="900" dirty="0">
                    <a:solidFill>
                      <a:srgbClr val="439539"/>
                    </a:solidFill>
                    <a:latin typeface="arial"/>
                  </a:rPr>
                  <a:t>) </a:t>
                </a:r>
                <a:r>
                  <a:rPr sz="900" dirty="0">
                    <a:solidFill>
                      <a:srgbClr val="A5A5A5"/>
                    </a:solidFill>
                    <a:latin typeface="arial"/>
                  </a:rPr>
                  <a:t>/ Total in work or study x 100</a:t>
                </a:r>
              </a:p>
            </p:txBody>
          </p:sp>
          <p:sp>
            <p:nvSpPr>
              <p:cNvPr id="9" name="New shape">
                <a:extLst>
                  <a:ext uri="{FF2B5EF4-FFF2-40B4-BE49-F238E27FC236}">
                    <a16:creationId xmlns:a16="http://schemas.microsoft.com/office/drawing/2014/main" id="{72484AE1-4F47-614F-89A3-85BE30229435}"/>
                  </a:ext>
                </a:extLst>
              </p:cNvPr>
              <p:cNvSpPr/>
              <p:nvPr/>
            </p:nvSpPr>
            <p:spPr>
              <a:xfrm>
                <a:off x="2277771" y="4054238"/>
                <a:ext cx="16637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100" b="1">
                    <a:solidFill>
                      <a:srgbClr val="000000"/>
                    </a:solidFill>
                    <a:latin typeface="arial"/>
                  </a:rPr>
                  <a:t>Graduate Employment</a:t>
                </a:r>
              </a:p>
            </p:txBody>
          </p:sp>
          <p:sp>
            <p:nvSpPr>
              <p:cNvPr id="10" name="New shape">
                <a:extLst>
                  <a:ext uri="{FF2B5EF4-FFF2-40B4-BE49-F238E27FC236}">
                    <a16:creationId xmlns:a16="http://schemas.microsoft.com/office/drawing/2014/main" id="{62F36D7C-0D84-0E47-987D-A97A212C1285}"/>
                  </a:ext>
                </a:extLst>
              </p:cNvPr>
              <p:cNvSpPr/>
              <p:nvPr/>
            </p:nvSpPr>
            <p:spPr>
              <a:xfrm>
                <a:off x="2277771" y="4333638"/>
                <a:ext cx="16637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100" b="1" dirty="0">
                    <a:solidFill>
                      <a:srgbClr val="000000"/>
                    </a:solidFill>
                    <a:latin typeface="arial"/>
                  </a:rPr>
                  <a:t>Graduate Study</a:t>
                </a:r>
              </a:p>
            </p:txBody>
          </p:sp>
          <p:sp>
            <p:nvSpPr>
              <p:cNvPr id="11" name="New shape">
                <a:extLst>
                  <a:ext uri="{FF2B5EF4-FFF2-40B4-BE49-F238E27FC236}">
                    <a16:creationId xmlns:a16="http://schemas.microsoft.com/office/drawing/2014/main" id="{E82A96E5-9C8A-DA4C-BD9C-01CAD63C79E5}"/>
                  </a:ext>
                </a:extLst>
              </p:cNvPr>
              <p:cNvSpPr/>
              <p:nvPr/>
            </p:nvSpPr>
            <p:spPr>
              <a:xfrm>
                <a:off x="2277771" y="4663838"/>
                <a:ext cx="16637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100" b="1" dirty="0">
                    <a:solidFill>
                      <a:srgbClr val="000000"/>
                    </a:solidFill>
                    <a:latin typeface="arial"/>
                  </a:rPr>
                  <a:t>Other Employment</a:t>
                </a:r>
              </a:p>
            </p:txBody>
          </p:sp>
          <p:sp>
            <p:nvSpPr>
              <p:cNvPr id="12" name="New shape">
                <a:extLst>
                  <a:ext uri="{FF2B5EF4-FFF2-40B4-BE49-F238E27FC236}">
                    <a16:creationId xmlns:a16="http://schemas.microsoft.com/office/drawing/2014/main" id="{87D2E1B1-86C8-FC43-9FC8-344EC0E3A2D9}"/>
                  </a:ext>
                </a:extLst>
              </p:cNvPr>
              <p:cNvSpPr/>
              <p:nvPr/>
            </p:nvSpPr>
            <p:spPr>
              <a:xfrm>
                <a:off x="2290471" y="4968638"/>
                <a:ext cx="16637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100" b="1">
                    <a:solidFill>
                      <a:srgbClr val="000000"/>
                    </a:solidFill>
                    <a:latin typeface="arial"/>
                  </a:rPr>
                  <a:t>Other Study</a:t>
                </a:r>
              </a:p>
            </p:txBody>
          </p:sp>
          <p:sp>
            <p:nvSpPr>
              <p:cNvPr id="13" name="New shape">
                <a:extLst>
                  <a:ext uri="{FF2B5EF4-FFF2-40B4-BE49-F238E27FC236}">
                    <a16:creationId xmlns:a16="http://schemas.microsoft.com/office/drawing/2014/main" id="{E2E6C075-2022-494D-BD8C-D874871FB7F9}"/>
                  </a:ext>
                </a:extLst>
              </p:cNvPr>
              <p:cNvSpPr/>
              <p:nvPr/>
            </p:nvSpPr>
            <p:spPr>
              <a:xfrm>
                <a:off x="2290471" y="5248038"/>
                <a:ext cx="16637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100" b="1">
                    <a:solidFill>
                      <a:srgbClr val="000000"/>
                    </a:solidFill>
                    <a:latin typeface="arial"/>
                  </a:rPr>
                  <a:t>Unemployed</a:t>
                </a:r>
              </a:p>
            </p:txBody>
          </p:sp>
          <p:sp>
            <p:nvSpPr>
              <p:cNvPr id="8" name="New shape">
                <a:extLst>
                  <a:ext uri="{FF2B5EF4-FFF2-40B4-BE49-F238E27FC236}">
                    <a16:creationId xmlns:a16="http://schemas.microsoft.com/office/drawing/2014/main" id="{A07CADD1-6825-514D-BA6B-564C045E35F8}"/>
                  </a:ext>
                </a:extLst>
              </p:cNvPr>
              <p:cNvSpPr/>
              <p:nvPr/>
            </p:nvSpPr>
            <p:spPr>
              <a:xfrm>
                <a:off x="2277771" y="5514738"/>
                <a:ext cx="16637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100" b="1">
                    <a:solidFill>
                      <a:srgbClr val="000000"/>
                    </a:solidFill>
                    <a:latin typeface="arial"/>
                  </a:rPr>
                  <a:t>Due to start work</a:t>
                </a:r>
              </a:p>
            </p:txBody>
          </p:sp>
          <p:sp>
            <p:nvSpPr>
              <p:cNvPr id="16" name="New shape">
                <a:extLst>
                  <a:ext uri="{FF2B5EF4-FFF2-40B4-BE49-F238E27FC236}">
                    <a16:creationId xmlns:a16="http://schemas.microsoft.com/office/drawing/2014/main" id="{22C25204-0C7B-C743-A9FB-42DCDDDFF9EB}"/>
                  </a:ext>
                </a:extLst>
              </p:cNvPr>
              <p:cNvSpPr/>
              <p:nvPr/>
            </p:nvSpPr>
            <p:spPr>
              <a:xfrm>
                <a:off x="2277771" y="5819538"/>
                <a:ext cx="16637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1200" b="1">
                    <a:solidFill>
                      <a:srgbClr val="000000"/>
                    </a:solidFill>
                    <a:latin typeface="arial"/>
                  </a:rPr>
                  <a:t>Other</a:t>
                </a:r>
              </a:p>
            </p:txBody>
          </p:sp>
        </p:grpSp>
        <p:pic>
          <p:nvPicPr>
            <p:cNvPr id="17" name="New picture" descr="UCL Graduate destinations" title="UCL Graduate destinations">
              <a:extLst>
                <a:ext uri="{FF2B5EF4-FFF2-40B4-BE49-F238E27FC236}">
                  <a16:creationId xmlns:a16="http://schemas.microsoft.com/office/drawing/2014/main" id="{7DB479F1-951D-994A-B547-D4CF0903C947}"/>
                </a:ext>
              </a:extLst>
            </p:cNvPr>
            <p:cNvPicPr/>
            <p:nvPr/>
          </p:nvPicPr>
          <p:blipFill>
            <a:blip r:embed="rId5"/>
            <a:stretch>
              <a:fillRect/>
            </a:stretch>
          </p:blipFill>
          <p:spPr>
            <a:xfrm>
              <a:off x="3992271" y="3950305"/>
              <a:ext cx="2705100" cy="2336800"/>
            </a:xfrm>
            <a:prstGeom prst="rect">
              <a:avLst/>
            </a:prstGeom>
          </p:spPr>
        </p:pic>
      </p:grpSp>
    </p:spTree>
    <p:extLst>
      <p:ext uri="{BB962C8B-B14F-4D97-AF65-F5344CB8AC3E}">
        <p14:creationId xmlns:p14="http://schemas.microsoft.com/office/powerpoint/2010/main" val="405944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13</a:t>
            </a:fld>
            <a:endParaRPr lang="en-US"/>
          </a:p>
        </p:txBody>
      </p:sp>
      <p:sp>
        <p:nvSpPr>
          <p:cNvPr id="2" name="Title 1"/>
          <p:cNvSpPr>
            <a:spLocks noGrp="1"/>
          </p:cNvSpPr>
          <p:nvPr>
            <p:ph type="title"/>
          </p:nvPr>
        </p:nvSpPr>
        <p:spPr>
          <a:xfrm>
            <a:off x="139700" y="1297372"/>
            <a:ext cx="7886700" cy="1080198"/>
          </a:xfrm>
        </p:spPr>
        <p:txBody>
          <a:bodyPr>
            <a:normAutofit/>
          </a:bodyPr>
          <a:lstStyle/>
          <a:p>
            <a:r>
              <a:rPr lang="en-GB" sz="3600" b="1" dirty="0" smtClean="0"/>
              <a:t>Mythbusting: Now </a:t>
            </a:r>
            <a:endParaRPr lang="en-GB" sz="3600" b="1" dirty="0"/>
          </a:p>
        </p:txBody>
      </p:sp>
      <p:sp>
        <p:nvSpPr>
          <p:cNvPr id="7" name="Rectangle 6">
            <a:extLst>
              <a:ext uri="{FF2B5EF4-FFF2-40B4-BE49-F238E27FC236}">
                <a16:creationId xmlns:a16="http://schemas.microsoft.com/office/drawing/2014/main" id="{C8320D47-CEDF-3549-8871-3F454693DBFE}"/>
              </a:ext>
            </a:extLst>
          </p:cNvPr>
          <p:cNvSpPr/>
          <p:nvPr/>
        </p:nvSpPr>
        <p:spPr>
          <a:xfrm>
            <a:off x="139700" y="2476337"/>
            <a:ext cx="4368800" cy="1015663"/>
          </a:xfrm>
          <a:prstGeom prst="rect">
            <a:avLst/>
          </a:prstGeom>
        </p:spPr>
        <p:txBody>
          <a:bodyPr wrap="square">
            <a:spAutoFit/>
          </a:bodyPr>
          <a:lstStyle/>
          <a:p>
            <a:r>
              <a:rPr lang="en-GB" sz="2400" b="1" dirty="0">
                <a:highlight>
                  <a:srgbClr val="00FF00"/>
                </a:highlight>
                <a:latin typeface="Arial" panose="020B0604020202020204" pitchFamily="34" charset="0"/>
                <a:cs typeface="Arial" panose="020B0604020202020204" pitchFamily="34" charset="0"/>
              </a:rPr>
              <a:t>1</a:t>
            </a:r>
            <a:r>
              <a:rPr lang="en-GB" sz="2400" b="1" dirty="0" smtClean="0">
                <a:highlight>
                  <a:srgbClr val="00FF00"/>
                </a:highlight>
                <a:latin typeface="Arial" panose="020B0604020202020204" pitchFamily="34" charset="0"/>
                <a:cs typeface="Arial" panose="020B0604020202020204" pitchFamily="34" charset="0"/>
              </a:rPr>
              <a:t>.</a:t>
            </a:r>
            <a:r>
              <a:rPr lang="en-GB" sz="2400" b="1"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In the UK, what course you study does </a:t>
            </a:r>
            <a:r>
              <a:rPr lang="en-GB" b="1" dirty="0">
                <a:latin typeface="Arial" panose="020B0604020202020204" pitchFamily="34" charset="0"/>
                <a:cs typeface="Arial" panose="020B0604020202020204" pitchFamily="34" charset="0"/>
              </a:rPr>
              <a:t>NOT </a:t>
            </a:r>
            <a:r>
              <a:rPr lang="en-GB" dirty="0">
                <a:latin typeface="Arial" panose="020B0604020202020204" pitchFamily="34" charset="0"/>
                <a:cs typeface="Arial" panose="020B0604020202020204" pitchFamily="34" charset="0"/>
              </a:rPr>
              <a:t>dictate what you go on to do afterwards…….</a:t>
            </a:r>
          </a:p>
        </p:txBody>
      </p:sp>
      <p:pic>
        <p:nvPicPr>
          <p:cNvPr id="5" name="Picture 4" descr="Table showing the share of employers who require specific degree subjects for positions" title="Table showing the share of employers who require specific degree subjects for positions">
            <a:extLst>
              <a:ext uri="{FF2B5EF4-FFF2-40B4-BE49-F238E27FC236}">
                <a16:creationId xmlns:a16="http://schemas.microsoft.com/office/drawing/2014/main" id="{4D74D2D4-7DE3-FA47-BC8B-F119DEB0E2F1}"/>
              </a:ext>
            </a:extLst>
          </p:cNvPr>
          <p:cNvPicPr>
            <a:picLocks noChangeAspect="1"/>
          </p:cNvPicPr>
          <p:nvPr/>
        </p:nvPicPr>
        <p:blipFill rotWithShape="1">
          <a:blip r:embed="rId3"/>
          <a:srcRect t="7611" r="2151"/>
          <a:stretch/>
        </p:blipFill>
        <p:spPr>
          <a:xfrm>
            <a:off x="4276871" y="2673872"/>
            <a:ext cx="4727429" cy="2286228"/>
          </a:xfrm>
          <a:prstGeom prst="rect">
            <a:avLst/>
          </a:prstGeom>
        </p:spPr>
      </p:pic>
      <p:sp>
        <p:nvSpPr>
          <p:cNvPr id="8" name="Rectangle 7">
            <a:extLst>
              <a:ext uri="{FF2B5EF4-FFF2-40B4-BE49-F238E27FC236}">
                <a16:creationId xmlns:a16="http://schemas.microsoft.com/office/drawing/2014/main" id="{C6DD49AE-1AB1-584A-AD63-9AC2DFCB7079}"/>
              </a:ext>
            </a:extLst>
          </p:cNvPr>
          <p:cNvSpPr/>
          <p:nvPr/>
        </p:nvSpPr>
        <p:spPr>
          <a:xfrm>
            <a:off x="3613150" y="5316667"/>
            <a:ext cx="4902200" cy="1015663"/>
          </a:xfrm>
          <a:prstGeom prst="rect">
            <a:avLst/>
          </a:prstGeom>
        </p:spPr>
        <p:txBody>
          <a:bodyPr wrap="square">
            <a:spAutoFit/>
          </a:bodyPr>
          <a:lstStyle/>
          <a:p>
            <a:r>
              <a:rPr lang="en-GB" sz="2000" b="1" dirty="0">
                <a:highlight>
                  <a:srgbClr val="00FF00"/>
                </a:highlight>
                <a:latin typeface="Arial" panose="020B0604020202020204" pitchFamily="34" charset="0"/>
                <a:cs typeface="Arial" panose="020B0604020202020204" pitchFamily="34" charset="0"/>
              </a:rPr>
              <a:t>2</a:t>
            </a:r>
            <a:r>
              <a:rPr lang="en-GB" sz="2000" b="1" dirty="0" smtClean="0">
                <a:highlight>
                  <a:srgbClr val="00FF00"/>
                </a:highlight>
                <a:latin typeface="Arial" panose="020B0604020202020204" pitchFamily="34" charset="0"/>
                <a:cs typeface="Arial" panose="020B0604020202020204" pitchFamily="34" charset="0"/>
              </a:rPr>
              <a:t>.</a:t>
            </a:r>
            <a:r>
              <a:rPr lang="en-GB" sz="2000" b="1"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You </a:t>
            </a:r>
            <a:r>
              <a:rPr lang="en-GB" sz="2000" dirty="0">
                <a:latin typeface="Arial" panose="020B0604020202020204" pitchFamily="34" charset="0"/>
                <a:cs typeface="Arial" panose="020B0604020202020204" pitchFamily="34" charset="0"/>
              </a:rPr>
              <a:t>have multiple ‘selves’ – unlikely to be a single path that is right for you. </a:t>
            </a:r>
            <a:r>
              <a:rPr lang="en-GB" sz="2000" b="1" dirty="0">
                <a:latin typeface="Arial" panose="020B0604020202020204" pitchFamily="34" charset="0"/>
                <a:cs typeface="Arial" panose="020B0604020202020204" pitchFamily="34" charset="0"/>
              </a:rPr>
              <a:t>Likely to be many…..</a:t>
            </a:r>
          </a:p>
        </p:txBody>
      </p:sp>
      <p:pic>
        <p:nvPicPr>
          <p:cNvPr id="9" name="Picture 8" descr="Image to demonstrate its fine having multiple options " title="Image to demonstrate its fine having multiple options ">
            <a:extLst>
              <a:ext uri="{FF2B5EF4-FFF2-40B4-BE49-F238E27FC236}">
                <a16:creationId xmlns:a16="http://schemas.microsoft.com/office/drawing/2014/main" id="{791DD11F-1887-364A-83ED-626B20B49636}"/>
              </a:ext>
            </a:extLst>
          </p:cNvPr>
          <p:cNvPicPr>
            <a:picLocks noChangeAspect="1"/>
          </p:cNvPicPr>
          <p:nvPr/>
        </p:nvPicPr>
        <p:blipFill>
          <a:blip r:embed="rId4"/>
          <a:stretch>
            <a:fillRect/>
          </a:stretch>
        </p:blipFill>
        <p:spPr>
          <a:xfrm>
            <a:off x="139700" y="4212809"/>
            <a:ext cx="3073400" cy="2302083"/>
          </a:xfrm>
          <a:prstGeom prst="rect">
            <a:avLst/>
          </a:prstGeom>
        </p:spPr>
      </p:pic>
    </p:spTree>
    <p:extLst>
      <p:ext uri="{BB962C8B-B14F-4D97-AF65-F5344CB8AC3E}">
        <p14:creationId xmlns:p14="http://schemas.microsoft.com/office/powerpoint/2010/main" val="5679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5" presetID="3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800" decel="100000"/>
                                        <p:tgtEl>
                                          <p:spTgt spid="8"/>
                                        </p:tgtEl>
                                      </p:cBhvr>
                                    </p:animEffect>
                                    <p:anim calcmode="lin" valueType="num">
                                      <p:cBhvr>
                                        <p:cTn id="28" dur="800" decel="100000" fill="hold"/>
                                        <p:tgtEl>
                                          <p:spTgt spid="8"/>
                                        </p:tgtEl>
                                        <p:attrNameLst>
                                          <p:attrName>style.rotation</p:attrName>
                                        </p:attrNameLst>
                                      </p:cBhvr>
                                      <p:tavLst>
                                        <p:tav tm="0">
                                          <p:val>
                                            <p:fltVal val="-90"/>
                                          </p:val>
                                        </p:tav>
                                        <p:tav tm="100000">
                                          <p:val>
                                            <p:fltVal val="0"/>
                                          </p:val>
                                        </p:tav>
                                      </p:tavLst>
                                    </p:anim>
                                    <p:anim calcmode="lin" valueType="num">
                                      <p:cBhvr>
                                        <p:cTn id="29" dur="800" decel="100000" fill="hold"/>
                                        <p:tgtEl>
                                          <p:spTgt spid="8"/>
                                        </p:tgtEl>
                                        <p:attrNameLst>
                                          <p:attrName>ppt_x</p:attrName>
                                        </p:attrNameLst>
                                      </p:cBhvr>
                                      <p:tavLst>
                                        <p:tav tm="0">
                                          <p:val>
                                            <p:strVal val="#ppt_x+0.4"/>
                                          </p:val>
                                        </p:tav>
                                        <p:tav tm="100000">
                                          <p:val>
                                            <p:strVal val="#ppt_x-0.05"/>
                                          </p:val>
                                        </p:tav>
                                      </p:tavLst>
                                    </p:anim>
                                    <p:anim calcmode="lin" valueType="num">
                                      <p:cBhvr>
                                        <p:cTn id="30" dur="800" decel="100000" fill="hold"/>
                                        <p:tgtEl>
                                          <p:spTgt spid="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14</a:t>
            </a:fld>
            <a:endParaRPr lang="en-US"/>
          </a:p>
        </p:txBody>
      </p:sp>
      <p:sp>
        <p:nvSpPr>
          <p:cNvPr id="2" name="Title 1"/>
          <p:cNvSpPr>
            <a:spLocks noGrp="1"/>
          </p:cNvSpPr>
          <p:nvPr>
            <p:ph type="title"/>
          </p:nvPr>
        </p:nvSpPr>
        <p:spPr>
          <a:xfrm>
            <a:off x="628650" y="900655"/>
            <a:ext cx="7886700" cy="1080198"/>
          </a:xfrm>
        </p:spPr>
        <p:txBody>
          <a:bodyPr>
            <a:normAutofit/>
          </a:bodyPr>
          <a:lstStyle/>
          <a:p>
            <a:r>
              <a:rPr lang="en-GB" sz="3600" b="1" dirty="0" smtClean="0"/>
              <a:t>Mythbusting: Future</a:t>
            </a:r>
            <a:endParaRPr lang="en-GB" sz="3600" b="1" dirty="0"/>
          </a:p>
        </p:txBody>
      </p:sp>
      <p:pic>
        <p:nvPicPr>
          <p:cNvPr id="5" name="Picture 5" descr="Your career will last 40-50 years" title="Your career will last 40-50 years">
            <a:extLst>
              <a:ext uri="{FF2B5EF4-FFF2-40B4-BE49-F238E27FC236}">
                <a16:creationId xmlns:a16="http://schemas.microsoft.com/office/drawing/2014/main" id="{B0EC544D-4680-E645-8810-BBACCFF40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8" y="1760912"/>
            <a:ext cx="8499638" cy="6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28650" y="2483318"/>
            <a:ext cx="7886700" cy="4283242"/>
          </a:xfrm>
        </p:spPr>
        <p:txBody>
          <a:bodyPr>
            <a:normAutofit fontScale="62500" lnSpcReduction="20000"/>
          </a:bodyPr>
          <a:lstStyle/>
          <a:p>
            <a:pPr marL="0" indent="0">
              <a:buNone/>
            </a:pPr>
            <a:r>
              <a:rPr lang="en-GB" sz="3200" dirty="0"/>
              <a:t>It can take time to figure out who you are and what you want </a:t>
            </a:r>
            <a:endParaRPr lang="en-GB" sz="3200" dirty="0" smtClean="0"/>
          </a:p>
          <a:p>
            <a:r>
              <a:rPr lang="en-GB" sz="3200" dirty="0"/>
              <a:t>Most of you will be working until you are 70+</a:t>
            </a:r>
          </a:p>
          <a:p>
            <a:r>
              <a:rPr lang="en-GB" sz="3200" dirty="0"/>
              <a:t>Today’s graduates will likely have ‘multiple’ careers during their working life</a:t>
            </a:r>
          </a:p>
          <a:p>
            <a:r>
              <a:rPr lang="en-GB" sz="3200" dirty="0" smtClean="0"/>
              <a:t>FYA</a:t>
            </a:r>
            <a:r>
              <a:rPr lang="en-GB" sz="3200" dirty="0"/>
              <a:t>* predicts young Australians leaving education now likely to have 17 jobs spanning over 5 careers</a:t>
            </a:r>
          </a:p>
          <a:p>
            <a:r>
              <a:rPr lang="en-GB" sz="3200" dirty="0"/>
              <a:t>most graduates will change roles/employers within 3 years of graduating</a:t>
            </a:r>
          </a:p>
          <a:p>
            <a:r>
              <a:rPr lang="en-GB" sz="3200" dirty="0"/>
              <a:t>work is changing rapidly: many of today’s most sought after jobs didn’t exist 10 years ago - technology is changing everything – need to remain ‘agile’</a:t>
            </a:r>
          </a:p>
          <a:p>
            <a:endParaRPr lang="en-GB" dirty="0"/>
          </a:p>
          <a:p>
            <a:pPr marL="0" indent="0">
              <a:buNone/>
            </a:pPr>
            <a:r>
              <a:rPr lang="en-GB" sz="1400" dirty="0"/>
              <a:t>  * FYA: The Foundation for Young Australians New Work Order report 2015</a:t>
            </a:r>
            <a:r>
              <a:rPr lang="en-GB" dirty="0"/>
              <a:t> </a:t>
            </a:r>
          </a:p>
          <a:p>
            <a:endParaRPr lang="en-GB" dirty="0"/>
          </a:p>
          <a:p>
            <a:endParaRPr lang="en-GB" dirty="0"/>
          </a:p>
        </p:txBody>
      </p:sp>
    </p:spTree>
    <p:extLst>
      <p:ext uri="{BB962C8B-B14F-4D97-AF65-F5344CB8AC3E}">
        <p14:creationId xmlns:p14="http://schemas.microsoft.com/office/powerpoint/2010/main" val="17067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4270099" y="6332330"/>
            <a:ext cx="6038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75D081-611A-3841-AF03-9AA638EBA0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1" descr="Advertised opportunities" title="Advertised opportunities"/>
          <p:cNvSpPr txBox="1">
            <a:spLocks/>
          </p:cNvSpPr>
          <p:nvPr/>
        </p:nvSpPr>
        <p:spPr>
          <a:xfrm>
            <a:off x="441837" y="1966617"/>
            <a:ext cx="4130163" cy="3972068"/>
          </a:xfrm>
          <a:prstGeom prst="homePlate">
            <a:avLst/>
          </a:prstGeom>
          <a:solidFill>
            <a:srgbClr val="4E515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5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6"/>
          <p:cNvSpPr>
            <a:spLocks noGrp="1"/>
          </p:cNvSpPr>
          <p:nvPr>
            <p:ph type="ctrTitle"/>
          </p:nvPr>
        </p:nvSpPr>
        <p:spPr>
          <a:xfrm>
            <a:off x="471334" y="1381527"/>
            <a:ext cx="3311868" cy="3023324"/>
          </a:xfrm>
        </p:spPr>
        <p:txBody>
          <a:bodyPr>
            <a:normAutofit/>
          </a:bodyPr>
          <a:lstStyle/>
          <a:p>
            <a:r>
              <a:rPr lang="en-GB" sz="3600" dirty="0" smtClean="0">
                <a:solidFill>
                  <a:schemeClr val="bg1"/>
                </a:solidFill>
              </a:rPr>
              <a:t>Moving Forward</a:t>
            </a:r>
            <a:endParaRPr lang="en-GB" sz="3600" dirty="0">
              <a:solidFill>
                <a:schemeClr val="bg1"/>
              </a:solidFill>
            </a:endParaRPr>
          </a:p>
        </p:txBody>
      </p:sp>
      <p:pic>
        <p:nvPicPr>
          <p:cNvPr id="3074" name="Picture 2" descr="Moving forward image " title="Moving forward ima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901" y="2323651"/>
            <a:ext cx="4097503" cy="272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709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16</a:t>
            </a:fld>
            <a:endParaRPr lang="en-US"/>
          </a:p>
        </p:txBody>
      </p:sp>
      <p:sp>
        <p:nvSpPr>
          <p:cNvPr id="2" name="Title 1"/>
          <p:cNvSpPr>
            <a:spLocks noGrp="1"/>
          </p:cNvSpPr>
          <p:nvPr>
            <p:ph type="title"/>
          </p:nvPr>
        </p:nvSpPr>
        <p:spPr>
          <a:xfrm>
            <a:off x="326749" y="1204584"/>
            <a:ext cx="7886700" cy="1080198"/>
          </a:xfrm>
        </p:spPr>
        <p:txBody>
          <a:bodyPr>
            <a:normAutofit/>
          </a:bodyPr>
          <a:lstStyle/>
          <a:p>
            <a:r>
              <a:rPr lang="en-GB" sz="3600" b="1" dirty="0" smtClean="0"/>
              <a:t>Starting Out</a:t>
            </a:r>
            <a:endParaRPr lang="en-GB" sz="3600" b="1" dirty="0"/>
          </a:p>
        </p:txBody>
      </p:sp>
      <p:sp>
        <p:nvSpPr>
          <p:cNvPr id="5" name="Rectangle 1">
            <a:extLst>
              <a:ext uri="{FF2B5EF4-FFF2-40B4-BE49-F238E27FC236}">
                <a16:creationId xmlns:a16="http://schemas.microsoft.com/office/drawing/2014/main" id="{18DE6500-3077-2C4B-8A84-7F8DDDF83653}"/>
              </a:ext>
            </a:extLst>
          </p:cNvPr>
          <p:cNvSpPr>
            <a:spLocks noChangeArrowheads="1"/>
          </p:cNvSpPr>
          <p:nvPr/>
        </p:nvSpPr>
        <p:spPr bwMode="auto">
          <a:xfrm>
            <a:off x="326749" y="2540767"/>
            <a:ext cx="84292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GB" altLang="en-US" sz="2000" b="1" dirty="0">
                <a:solidFill>
                  <a:srgbClr val="002060"/>
                </a:solidFill>
              </a:rPr>
              <a:t>“Most of my friends seem to know what they want to do and are getting on with it!”</a:t>
            </a:r>
          </a:p>
        </p:txBody>
      </p:sp>
      <p:sp>
        <p:nvSpPr>
          <p:cNvPr id="7" name="Rectangle 6">
            <a:extLst>
              <a:ext uri="{FF2B5EF4-FFF2-40B4-BE49-F238E27FC236}">
                <a16:creationId xmlns:a16="http://schemas.microsoft.com/office/drawing/2014/main" id="{05BBD749-874C-3944-8EFB-C048A4E092E2}"/>
              </a:ext>
            </a:extLst>
          </p:cNvPr>
          <p:cNvSpPr/>
          <p:nvPr/>
        </p:nvSpPr>
        <p:spPr>
          <a:xfrm>
            <a:off x="326749" y="4099404"/>
            <a:ext cx="4294765" cy="400110"/>
          </a:xfrm>
          <a:prstGeom prst="rect">
            <a:avLst/>
          </a:prstGeom>
        </p:spPr>
        <p:txBody>
          <a:bodyPr wrap="none">
            <a:spAutoFit/>
          </a:bodyPr>
          <a:lstStyle/>
          <a:p>
            <a:r>
              <a:rPr lang="en-GB" altLang="en-US" sz="2000" b="1" dirty="0">
                <a:solidFill>
                  <a:srgbClr val="002060"/>
                </a:solidFill>
                <a:latin typeface="Arial" panose="020B0604020202020204" pitchFamily="34" charset="0"/>
                <a:cs typeface="Arial" panose="020B0604020202020204" pitchFamily="34" charset="0"/>
              </a:rPr>
              <a:t>“I just don’t know where to start!”</a:t>
            </a:r>
          </a:p>
        </p:txBody>
      </p:sp>
      <p:sp>
        <p:nvSpPr>
          <p:cNvPr id="8" name="Rectangle 7">
            <a:extLst>
              <a:ext uri="{FF2B5EF4-FFF2-40B4-BE49-F238E27FC236}">
                <a16:creationId xmlns:a16="http://schemas.microsoft.com/office/drawing/2014/main" id="{A6894F58-408F-9E4B-AEC4-E65C541BDC4C}"/>
              </a:ext>
            </a:extLst>
          </p:cNvPr>
          <p:cNvSpPr/>
          <p:nvPr/>
        </p:nvSpPr>
        <p:spPr>
          <a:xfrm>
            <a:off x="2971061" y="3304583"/>
            <a:ext cx="4047003" cy="400110"/>
          </a:xfrm>
          <a:prstGeom prst="rect">
            <a:avLst/>
          </a:prstGeom>
        </p:spPr>
        <p:txBody>
          <a:bodyPr wrap="square">
            <a:spAutoFit/>
          </a:bodyPr>
          <a:lstStyle/>
          <a:p>
            <a:r>
              <a:rPr lang="en-GB" altLang="en-US" sz="2000" b="1" dirty="0">
                <a:solidFill>
                  <a:srgbClr val="002060"/>
                </a:solidFill>
                <a:latin typeface="Arial" panose="020B0604020202020204" pitchFamily="34" charset="0"/>
                <a:cs typeface="Arial" panose="020B0604020202020204" pitchFamily="34" charset="0"/>
              </a:rPr>
              <a:t>“What if I get it wrong?”</a:t>
            </a:r>
            <a:endParaRPr lang="en-GB" sz="2000" dirty="0">
              <a:solidFill>
                <a:srgbClr val="002060"/>
              </a:solidFill>
              <a:latin typeface="Arial" panose="020B0604020202020204" pitchFamily="34" charset="0"/>
              <a:cs typeface="Arial" panose="020B0604020202020204" pitchFamily="34" charset="0"/>
            </a:endParaRPr>
          </a:p>
        </p:txBody>
      </p:sp>
      <p:pic>
        <p:nvPicPr>
          <p:cNvPr id="6" name="Picture 5" descr="Illustration of your experience to date being like an escalator" title="Illustration of your experience to date being like an escalator">
            <a:extLst>
              <a:ext uri="{FF2B5EF4-FFF2-40B4-BE49-F238E27FC236}">
                <a16:creationId xmlns:a16="http://schemas.microsoft.com/office/drawing/2014/main" id="{6FB41021-8204-A944-A831-58C61AFBD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909" y="3122721"/>
            <a:ext cx="6658198" cy="3709115"/>
          </a:xfrm>
          <a:prstGeom prst="rect">
            <a:avLst/>
          </a:prstGeom>
        </p:spPr>
      </p:pic>
    </p:spTree>
    <p:extLst>
      <p:ext uri="{BB962C8B-B14F-4D97-AF65-F5344CB8AC3E}">
        <p14:creationId xmlns:p14="http://schemas.microsoft.com/office/powerpoint/2010/main" val="387298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3"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
                                        <p:tgtEl>
                                          <p:spTgt spid="8"/>
                                        </p:tgtEl>
                                      </p:cBhvr>
                                    </p:animEffect>
                                    <p:anim calcmode="lin" valueType="num">
                                      <p:cBhvr>
                                        <p:cTn id="13" dur="400" fill="hold"/>
                                        <p:tgtEl>
                                          <p:spTgt spid="8"/>
                                        </p:tgtEl>
                                        <p:attrNameLst>
                                          <p:attrName>ppt_x</p:attrName>
                                        </p:attrNameLst>
                                      </p:cBhvr>
                                      <p:tavLst>
                                        <p:tav tm="0">
                                          <p:val>
                                            <p:strVal val="#ppt_x"/>
                                          </p:val>
                                        </p:tav>
                                        <p:tav tm="100000">
                                          <p:val>
                                            <p:strVal val="#ppt_x"/>
                                          </p:val>
                                        </p:tav>
                                      </p:tavLst>
                                    </p:anim>
                                    <p:anim calcmode="lin" valueType="num">
                                      <p:cBhvr>
                                        <p:cTn id="14" dur="400" fill="hold"/>
                                        <p:tgtEl>
                                          <p:spTgt spid="8"/>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17</a:t>
            </a:fld>
            <a:endParaRPr lang="en-US"/>
          </a:p>
        </p:txBody>
      </p:sp>
      <p:sp>
        <p:nvSpPr>
          <p:cNvPr id="2" name="Title 1"/>
          <p:cNvSpPr>
            <a:spLocks noGrp="1"/>
          </p:cNvSpPr>
          <p:nvPr>
            <p:ph type="title"/>
          </p:nvPr>
        </p:nvSpPr>
        <p:spPr>
          <a:xfrm>
            <a:off x="628650" y="1098366"/>
            <a:ext cx="7886700" cy="1080198"/>
          </a:xfrm>
        </p:spPr>
        <p:txBody>
          <a:bodyPr>
            <a:normAutofit/>
          </a:bodyPr>
          <a:lstStyle/>
          <a:p>
            <a:r>
              <a:rPr lang="en-GB" sz="3600" b="1" dirty="0" smtClean="0"/>
              <a:t>Going forward</a:t>
            </a:r>
            <a:endParaRPr lang="en-GB" sz="3600" b="1" dirty="0"/>
          </a:p>
        </p:txBody>
      </p:sp>
      <p:sp>
        <p:nvSpPr>
          <p:cNvPr id="3" name="Content Placeholder 2"/>
          <p:cNvSpPr>
            <a:spLocks noGrp="1"/>
          </p:cNvSpPr>
          <p:nvPr>
            <p:ph idx="1"/>
          </p:nvPr>
        </p:nvSpPr>
        <p:spPr>
          <a:xfrm>
            <a:off x="628650" y="2025433"/>
            <a:ext cx="7886700" cy="3234980"/>
          </a:xfrm>
        </p:spPr>
        <p:txBody>
          <a:bodyPr/>
          <a:lstStyle/>
          <a:p>
            <a:r>
              <a:rPr lang="en-GB" sz="2000" dirty="0"/>
              <a:t>This is a decision about your </a:t>
            </a:r>
            <a:r>
              <a:rPr lang="en-GB" sz="2000" b="1" dirty="0">
                <a:solidFill>
                  <a:srgbClr val="0070C0"/>
                </a:solidFill>
              </a:rPr>
              <a:t>NEXT STEP</a:t>
            </a:r>
            <a:r>
              <a:rPr lang="en-GB" sz="2000" dirty="0">
                <a:solidFill>
                  <a:srgbClr val="0070C0"/>
                </a:solidFill>
              </a:rPr>
              <a:t> </a:t>
            </a:r>
            <a:r>
              <a:rPr lang="en-GB" sz="2000" dirty="0"/>
              <a:t>- not necessarily the rest of your life</a:t>
            </a:r>
          </a:p>
          <a:p>
            <a:r>
              <a:rPr lang="en-GB" sz="2000" dirty="0"/>
              <a:t>Your career is a journey - jobs are just places you visit along the way</a:t>
            </a:r>
          </a:p>
          <a:p>
            <a:r>
              <a:rPr lang="en-GB" sz="2000" dirty="0"/>
              <a:t>Try not to be daunted and put if off</a:t>
            </a:r>
          </a:p>
          <a:p>
            <a:r>
              <a:rPr lang="en-GB" sz="2000" dirty="0"/>
              <a:t>Engage and be proactive </a:t>
            </a:r>
          </a:p>
          <a:p>
            <a:r>
              <a:rPr lang="en-GB" sz="2000" dirty="0"/>
              <a:t>Take manageable small steps to move forward</a:t>
            </a:r>
          </a:p>
          <a:p>
            <a:endParaRPr lang="en-GB" dirty="0"/>
          </a:p>
        </p:txBody>
      </p:sp>
      <p:grpSp>
        <p:nvGrpSpPr>
          <p:cNvPr id="5" name="Group 4" descr="Image to illustrate your career as lots of small steps rather than one big decision" title="Your career in small steps">
            <a:extLst>
              <a:ext uri="{FF2B5EF4-FFF2-40B4-BE49-F238E27FC236}">
                <a16:creationId xmlns:a16="http://schemas.microsoft.com/office/drawing/2014/main" id="{3B653C74-755E-4849-988F-F3000CAB824D}"/>
              </a:ext>
            </a:extLst>
          </p:cNvPr>
          <p:cNvGrpSpPr/>
          <p:nvPr/>
        </p:nvGrpSpPr>
        <p:grpSpPr>
          <a:xfrm>
            <a:off x="2017389" y="5096168"/>
            <a:ext cx="5109221" cy="1601287"/>
            <a:chOff x="4347561" y="5011840"/>
            <a:chExt cx="4571660" cy="1601287"/>
          </a:xfrm>
        </p:grpSpPr>
        <p:pic>
          <p:nvPicPr>
            <p:cNvPr id="6" name="Picture 2" descr="Image to illustrate your career as lots of small steps rather than one big decision" title="Your career in small steps">
              <a:extLst>
                <a:ext uri="{FF2B5EF4-FFF2-40B4-BE49-F238E27FC236}">
                  <a16:creationId xmlns:a16="http://schemas.microsoft.com/office/drawing/2014/main" id="{831E37EE-31D1-7A41-BDC2-2540F3FF5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561" y="5011840"/>
              <a:ext cx="2249182" cy="160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Image to illustrate your career as lots of small steps rather than one big decision" title="Your career in small steps">
              <a:extLst>
                <a:ext uri="{FF2B5EF4-FFF2-40B4-BE49-F238E27FC236}">
                  <a16:creationId xmlns:a16="http://schemas.microsoft.com/office/drawing/2014/main" id="{4ACDF020-6DDE-6141-BC25-BDBD161E5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882" y="5011840"/>
              <a:ext cx="2089339" cy="1570170"/>
            </a:xfrm>
            <a:prstGeom prst="rect">
              <a:avLst/>
            </a:prstGeom>
          </p:spPr>
        </p:pic>
      </p:grpSp>
    </p:spTree>
    <p:extLst>
      <p:ext uri="{BB962C8B-B14F-4D97-AF65-F5344CB8AC3E}">
        <p14:creationId xmlns:p14="http://schemas.microsoft.com/office/powerpoint/2010/main" val="1115749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Take the next small step towards…</a:t>
            </a:r>
            <a:br>
              <a:rPr lang="en-GB" sz="3600" b="1" dirty="0"/>
            </a:br>
            <a:r>
              <a:rPr lang="en-GB" sz="3600" b="1" dirty="0"/>
              <a:t>                      </a:t>
            </a:r>
            <a:r>
              <a:rPr lang="en-GB" sz="3600" b="1" dirty="0">
                <a:solidFill>
                  <a:srgbClr val="0070C0"/>
                </a:solidFill>
              </a:rPr>
              <a:t>…a strong, clear focus</a:t>
            </a:r>
          </a:p>
        </p:txBody>
      </p:sp>
      <p:sp>
        <p:nvSpPr>
          <p:cNvPr id="4" name="Slide Number Placeholder 3"/>
          <p:cNvSpPr>
            <a:spLocks noGrp="1"/>
          </p:cNvSpPr>
          <p:nvPr>
            <p:ph type="sldNum" sz="quarter" idx="12"/>
          </p:nvPr>
        </p:nvSpPr>
        <p:spPr/>
        <p:txBody>
          <a:bodyPr/>
          <a:lstStyle/>
          <a:p>
            <a:fld id="{9C75D081-611A-3841-AF03-9AA638EBA0A6}" type="slidenum">
              <a:rPr lang="en-US" smtClean="0"/>
              <a:t>18</a:t>
            </a:fld>
            <a:endParaRPr lang="en-US"/>
          </a:p>
        </p:txBody>
      </p:sp>
      <p:graphicFrame>
        <p:nvGraphicFramePr>
          <p:cNvPr id="5" name="Content Placeholder 4" descr="Image presenting the different stages students may be in when considering their postgraduate options. " title="Masters decision scaler"/>
          <p:cNvGraphicFramePr>
            <a:graphicFrameLocks noGrp="1"/>
          </p:cNvGraphicFramePr>
          <p:nvPr>
            <p:ph idx="1"/>
            <p:extLst>
              <p:ext uri="{D42A27DB-BD31-4B8C-83A1-F6EECF244321}">
                <p14:modId xmlns:p14="http://schemas.microsoft.com/office/powerpoint/2010/main" val="867666779"/>
              </p:ext>
            </p:extLst>
          </p:nvPr>
        </p:nvGraphicFramePr>
        <p:xfrm>
          <a:off x="418698" y="2897203"/>
          <a:ext cx="8306603" cy="3987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0252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19</a:t>
            </a:fld>
            <a:endParaRPr lang="en-US"/>
          </a:p>
        </p:txBody>
      </p:sp>
      <p:sp>
        <p:nvSpPr>
          <p:cNvPr id="2" name="Title 1"/>
          <p:cNvSpPr>
            <a:spLocks noGrp="1"/>
          </p:cNvSpPr>
          <p:nvPr>
            <p:ph type="title"/>
          </p:nvPr>
        </p:nvSpPr>
        <p:spPr>
          <a:xfrm>
            <a:off x="314325" y="896161"/>
            <a:ext cx="8515350" cy="1080198"/>
          </a:xfrm>
        </p:spPr>
        <p:txBody>
          <a:bodyPr>
            <a:normAutofit fontScale="90000"/>
          </a:bodyPr>
          <a:lstStyle/>
          <a:p>
            <a:r>
              <a:rPr lang="en-GB" sz="4000" b="1" dirty="0" smtClean="0"/>
              <a:t>Process: Taking the careers ‘shortcut</a:t>
            </a:r>
            <a:r>
              <a:rPr lang="en-GB" sz="4000" dirty="0" smtClean="0"/>
              <a:t>’</a:t>
            </a:r>
            <a:r>
              <a:rPr lang="en-GB" dirty="0" smtClean="0"/>
              <a:t> </a:t>
            </a:r>
            <a:endParaRPr lang="en-GB" dirty="0"/>
          </a:p>
        </p:txBody>
      </p:sp>
      <p:sp>
        <p:nvSpPr>
          <p:cNvPr id="17" name="Notched Right Arrow 16" descr="Careers process" title="Careers process">
            <a:extLst>
              <a:ext uri="{FF2B5EF4-FFF2-40B4-BE49-F238E27FC236}">
                <a16:creationId xmlns:a16="http://schemas.microsoft.com/office/drawing/2014/main" id="{4C082FDA-3720-0249-8D66-D6D6E60AC76D}"/>
              </a:ext>
            </a:extLst>
          </p:cNvPr>
          <p:cNvSpPr/>
          <p:nvPr/>
        </p:nvSpPr>
        <p:spPr>
          <a:xfrm>
            <a:off x="857270" y="2116758"/>
            <a:ext cx="2799087" cy="1027112"/>
          </a:xfrm>
          <a:prstGeom prst="notchedRightArrow">
            <a:avLst/>
          </a:prstGeom>
          <a:solidFill>
            <a:srgbClr val="4758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pic>
        <p:nvPicPr>
          <p:cNvPr id="18" name="Picture 8" descr="Careers process- Start Here" title="Careers process- Start Here">
            <a:extLst>
              <a:ext uri="{FF2B5EF4-FFF2-40B4-BE49-F238E27FC236}">
                <a16:creationId xmlns:a16="http://schemas.microsoft.com/office/drawing/2014/main" id="{A8C82174-9437-7647-85A4-05465C8B8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12" y="2116758"/>
            <a:ext cx="1395481" cy="104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ontent Placeholder 4" descr="Careers process" title="Careers process"/>
          <p:cNvGraphicFramePr>
            <a:graphicFrameLocks noGrp="1"/>
          </p:cNvGraphicFramePr>
          <p:nvPr>
            <p:ph idx="1"/>
            <p:extLst>
              <p:ext uri="{D42A27DB-BD31-4B8C-83A1-F6EECF244321}">
                <p14:modId xmlns:p14="http://schemas.microsoft.com/office/powerpoint/2010/main" val="2926882876"/>
              </p:ext>
            </p:extLst>
          </p:nvPr>
        </p:nvGraphicFramePr>
        <p:xfrm>
          <a:off x="3782728" y="1614104"/>
          <a:ext cx="5005137" cy="2098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Content Placeholder 18">
            <a:extLst>
              <a:ext uri="{FF2B5EF4-FFF2-40B4-BE49-F238E27FC236}">
                <a16:creationId xmlns:a16="http://schemas.microsoft.com/office/drawing/2014/main" id="{0BC2D1E4-4B06-4647-AA46-14ACA076C969}"/>
              </a:ext>
            </a:extLst>
          </p:cNvPr>
          <p:cNvSpPr txBox="1">
            <a:spLocks/>
          </p:cNvSpPr>
          <p:nvPr/>
        </p:nvSpPr>
        <p:spPr>
          <a:xfrm>
            <a:off x="17767" y="4893089"/>
            <a:ext cx="3488663" cy="7401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t>Your next step – Is this you?</a:t>
            </a:r>
            <a:endParaRPr lang="en-GB" sz="2000" dirty="0"/>
          </a:p>
        </p:txBody>
      </p:sp>
      <p:grpSp>
        <p:nvGrpSpPr>
          <p:cNvPr id="6" name="Group 5" descr="Options" title="Options ">
            <a:extLst>
              <a:ext uri="{FF2B5EF4-FFF2-40B4-BE49-F238E27FC236}">
                <a16:creationId xmlns:a16="http://schemas.microsoft.com/office/drawing/2014/main" id="{34464083-BF4D-F543-9D5E-5BF53850D759}"/>
              </a:ext>
            </a:extLst>
          </p:cNvPr>
          <p:cNvGrpSpPr/>
          <p:nvPr/>
        </p:nvGrpSpPr>
        <p:grpSpPr>
          <a:xfrm>
            <a:off x="3656357" y="3511557"/>
            <a:ext cx="4875687" cy="3075272"/>
            <a:chOff x="355600" y="1083004"/>
            <a:chExt cx="8728074" cy="5398759"/>
          </a:xfrm>
        </p:grpSpPr>
        <p:pic>
          <p:nvPicPr>
            <p:cNvPr id="7" name="Picture 6" descr="Options" title="Options">
              <a:extLst>
                <a:ext uri="{FF2B5EF4-FFF2-40B4-BE49-F238E27FC236}">
                  <a16:creationId xmlns:a16="http://schemas.microsoft.com/office/drawing/2014/main" id="{8C78B250-410E-304E-A0BE-B3377571666B}"/>
                </a:ext>
              </a:extLst>
            </p:cNvPr>
            <p:cNvPicPr>
              <a:picLocks noChangeAspect="1"/>
            </p:cNvPicPr>
            <p:nvPr/>
          </p:nvPicPr>
          <p:blipFill>
            <a:blip r:embed="rId9"/>
            <a:stretch>
              <a:fillRect/>
            </a:stretch>
          </p:blipFill>
          <p:spPr>
            <a:xfrm>
              <a:off x="6693576" y="1083004"/>
              <a:ext cx="2390098" cy="1416051"/>
            </a:xfrm>
            <a:prstGeom prst="rect">
              <a:avLst/>
            </a:prstGeom>
          </p:spPr>
        </p:pic>
        <p:pic>
          <p:nvPicPr>
            <p:cNvPr id="8" name="Picture 2" descr="Options" title="Options">
              <a:extLst>
                <a:ext uri="{FF2B5EF4-FFF2-40B4-BE49-F238E27FC236}">
                  <a16:creationId xmlns:a16="http://schemas.microsoft.com/office/drawing/2014/main" id="{A45A1963-A30C-784A-BF1E-02DBDCCD91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673" y="2308885"/>
              <a:ext cx="2560638" cy="197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Options" title="Options">
              <a:extLst>
                <a:ext uri="{FF2B5EF4-FFF2-40B4-BE49-F238E27FC236}">
                  <a16:creationId xmlns:a16="http://schemas.microsoft.com/office/drawing/2014/main" id="{D3498C6D-ED7D-6B41-A527-BAE121924F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8925" y="2154238"/>
              <a:ext cx="189071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descr="Options" title="Options">
              <a:extLst>
                <a:ext uri="{FF2B5EF4-FFF2-40B4-BE49-F238E27FC236}">
                  <a16:creationId xmlns:a16="http://schemas.microsoft.com/office/drawing/2014/main" id="{51BE60A4-B047-D441-839A-A93D69F6A0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600" y="2066925"/>
              <a:ext cx="202088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descr="Options" title="Options">
              <a:extLst>
                <a:ext uri="{FF2B5EF4-FFF2-40B4-BE49-F238E27FC236}">
                  <a16:creationId xmlns:a16="http://schemas.microsoft.com/office/drawing/2014/main" id="{758F8366-E3E3-0141-86AC-66D3F5AFC0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4713" y="3524250"/>
              <a:ext cx="2262187"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descr="Options" title="Options">
              <a:extLst>
                <a:ext uri="{FF2B5EF4-FFF2-40B4-BE49-F238E27FC236}">
                  <a16:creationId xmlns:a16="http://schemas.microsoft.com/office/drawing/2014/main" id="{4D27CA9B-E194-D34A-AB9A-A0361E3A79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60663" y="4856163"/>
              <a:ext cx="20193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descr="Options" title="Options">
              <a:extLst>
                <a:ext uri="{FF2B5EF4-FFF2-40B4-BE49-F238E27FC236}">
                  <a16:creationId xmlns:a16="http://schemas.microsoft.com/office/drawing/2014/main" id="{7CE67B2A-2CB6-1143-869B-C7AE7C9EE39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3327" y="4081463"/>
              <a:ext cx="1790347"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Options" title="Options">
              <a:extLst>
                <a:ext uri="{FF2B5EF4-FFF2-40B4-BE49-F238E27FC236}">
                  <a16:creationId xmlns:a16="http://schemas.microsoft.com/office/drawing/2014/main" id="{041960CA-7C30-BB42-BD84-B94BF33E84CA}"/>
                </a:ext>
              </a:extLst>
            </p:cNvPr>
            <p:cNvPicPr>
              <a:picLocks noChangeAspect="1"/>
            </p:cNvPicPr>
            <p:nvPr/>
          </p:nvPicPr>
          <p:blipFill>
            <a:blip r:embed="rId16"/>
            <a:stretch>
              <a:fillRect/>
            </a:stretch>
          </p:blipFill>
          <p:spPr>
            <a:xfrm>
              <a:off x="4338910" y="4440918"/>
              <a:ext cx="2954417" cy="1324882"/>
            </a:xfrm>
            <a:prstGeom prst="rect">
              <a:avLst/>
            </a:prstGeom>
          </p:spPr>
        </p:pic>
      </p:grpSp>
    </p:spTree>
    <p:extLst>
      <p:ext uri="{BB962C8B-B14F-4D97-AF65-F5344CB8AC3E}">
        <p14:creationId xmlns:p14="http://schemas.microsoft.com/office/powerpoint/2010/main" val="139013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18"/>
                                        </p:tgtEl>
                                      </p:cBhvr>
                                    </p:animEffect>
                                    <p:animScale>
                                      <p:cBhvr>
                                        <p:cTn id="15" dur="250" autoRev="1" fill="hold"/>
                                        <p:tgtEl>
                                          <p:spTgt spid="18"/>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17"/>
                                        </p:tgtEl>
                                      </p:cBhvr>
                                    </p:animEffect>
                                    <p:animScale>
                                      <p:cBhvr>
                                        <p:cTn id="18"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293091"/>
            <a:ext cx="7886700" cy="1380781"/>
          </a:xfrm>
        </p:spPr>
        <p:txBody>
          <a:bodyPr>
            <a:normAutofit fontScale="90000"/>
          </a:bodyPr>
          <a:lstStyle/>
          <a:p>
            <a:r>
              <a:rPr lang="en-GB" sz="4800" b="1" dirty="0"/>
              <a:t>Career Essentials </a:t>
            </a:r>
            <a:r>
              <a:rPr lang="en-GB" sz="4800" b="1" dirty="0" smtClean="0"/>
              <a:t>programme 2019 - 2020</a:t>
            </a:r>
            <a:endParaRPr lang="en-GB" dirty="0"/>
          </a:p>
        </p:txBody>
      </p:sp>
      <p:sp>
        <p:nvSpPr>
          <p:cNvPr id="6" name="Content Placeholder 5"/>
          <p:cNvSpPr>
            <a:spLocks noGrp="1"/>
          </p:cNvSpPr>
          <p:nvPr>
            <p:ph idx="1"/>
          </p:nvPr>
        </p:nvSpPr>
        <p:spPr/>
        <p:txBody>
          <a:bodyPr/>
          <a:lstStyle/>
          <a:p>
            <a:pPr>
              <a:spcBef>
                <a:spcPts val="2000"/>
              </a:spcBef>
            </a:pPr>
            <a:r>
              <a:rPr lang="en-GB" dirty="0" smtClean="0"/>
              <a:t>12 title lunchtime talks.</a:t>
            </a:r>
          </a:p>
          <a:p>
            <a:pPr>
              <a:spcBef>
                <a:spcPts val="2000"/>
              </a:spcBef>
            </a:pPr>
            <a:r>
              <a:rPr lang="en-GB" dirty="0" smtClean="0"/>
              <a:t>Small Group Work sessions (CV).</a:t>
            </a:r>
          </a:p>
          <a:p>
            <a:pPr>
              <a:spcBef>
                <a:spcPts val="2000"/>
              </a:spcBef>
            </a:pPr>
            <a:r>
              <a:rPr lang="en-GB" dirty="0" smtClean="0"/>
              <a:t>3 title workshops covering LinkedIn, Mock Assessment Centres and MBTI Personality Profiling.</a:t>
            </a:r>
          </a:p>
          <a:p>
            <a:pPr>
              <a:spcBef>
                <a:spcPts val="2000"/>
              </a:spcBef>
            </a:pPr>
            <a:r>
              <a:rPr lang="en-GB" dirty="0" smtClean="0"/>
              <a:t>6 module e-learning course.</a:t>
            </a:r>
          </a:p>
          <a:p>
            <a:pPr marL="0" indent="0">
              <a:buNone/>
            </a:pPr>
            <a:endParaRPr lang="en-US" dirty="0"/>
          </a:p>
          <a:p>
            <a:endParaRPr lang="en-GB" dirty="0"/>
          </a:p>
        </p:txBody>
      </p:sp>
      <p:sp>
        <p:nvSpPr>
          <p:cNvPr id="4" name="Slide Number Placeholder 3"/>
          <p:cNvSpPr>
            <a:spLocks noGrp="1"/>
          </p:cNvSpPr>
          <p:nvPr>
            <p:ph type="sldNum" sz="quarter" idx="12"/>
          </p:nvPr>
        </p:nvSpPr>
        <p:spPr/>
        <p:txBody>
          <a:bodyPr/>
          <a:lstStyle/>
          <a:p>
            <a:fld id="{9C75D081-611A-3841-AF03-9AA638EBA0A6}" type="slidenum">
              <a:rPr lang="en-US" smtClean="0"/>
              <a:t>2</a:t>
            </a:fld>
            <a:endParaRPr lang="en-US"/>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85901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20</a:t>
            </a:fld>
            <a:endParaRPr lang="en-US"/>
          </a:p>
        </p:txBody>
      </p:sp>
      <p:sp>
        <p:nvSpPr>
          <p:cNvPr id="2" name="Title 1"/>
          <p:cNvSpPr>
            <a:spLocks noGrp="1"/>
          </p:cNvSpPr>
          <p:nvPr>
            <p:ph type="title"/>
          </p:nvPr>
        </p:nvSpPr>
        <p:spPr/>
        <p:txBody>
          <a:bodyPr>
            <a:normAutofit/>
          </a:bodyPr>
          <a:lstStyle/>
          <a:p>
            <a:r>
              <a:rPr lang="en-GB" sz="3600" b="1" dirty="0" smtClean="0"/>
              <a:t>But How? A Process…</a:t>
            </a:r>
            <a:endParaRPr lang="en-GB" sz="3600" b="1" dirty="0"/>
          </a:p>
        </p:txBody>
      </p:sp>
      <p:graphicFrame>
        <p:nvGraphicFramePr>
          <p:cNvPr id="6" name="Diagram 5" descr="Career planning process" title="Career planning process"/>
          <p:cNvGraphicFramePr/>
          <p:nvPr>
            <p:extLst>
              <p:ext uri="{D42A27DB-BD31-4B8C-83A1-F6EECF244321}">
                <p14:modId xmlns:p14="http://schemas.microsoft.com/office/powerpoint/2010/main" val="1525190189"/>
              </p:ext>
            </p:extLst>
          </p:nvPr>
        </p:nvGraphicFramePr>
        <p:xfrm>
          <a:off x="-641685" y="24973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descr="Careers process" title="Careers process"/>
          <p:cNvGraphicFramePr>
            <a:graphicFrameLocks noGrp="1"/>
          </p:cNvGraphicFramePr>
          <p:nvPr>
            <p:ph idx="1"/>
            <p:extLst>
              <p:ext uri="{D42A27DB-BD31-4B8C-83A1-F6EECF244321}">
                <p14:modId xmlns:p14="http://schemas.microsoft.com/office/powerpoint/2010/main" val="2391735445"/>
              </p:ext>
            </p:extLst>
          </p:nvPr>
        </p:nvGraphicFramePr>
        <p:xfrm>
          <a:off x="4873901" y="3683726"/>
          <a:ext cx="3641449" cy="16145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86657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75D081-611A-3841-AF03-9AA638EBA0A6}" type="slidenum">
              <a:rPr lang="en-US" smtClean="0"/>
              <a:t>21</a:t>
            </a:fld>
            <a:endParaRPr lang="en-US"/>
          </a:p>
        </p:txBody>
      </p:sp>
      <p:sp>
        <p:nvSpPr>
          <p:cNvPr id="2" name="Title 1"/>
          <p:cNvSpPr>
            <a:spLocks noGrp="1"/>
          </p:cNvSpPr>
          <p:nvPr>
            <p:ph type="title"/>
          </p:nvPr>
        </p:nvSpPr>
        <p:spPr>
          <a:xfrm>
            <a:off x="571500" y="851445"/>
            <a:ext cx="7886700" cy="1080198"/>
          </a:xfrm>
        </p:spPr>
        <p:txBody>
          <a:bodyPr>
            <a:normAutofit/>
          </a:bodyPr>
          <a:lstStyle/>
          <a:p>
            <a:r>
              <a:rPr lang="en-GB" sz="3600" b="1" dirty="0" smtClean="0"/>
              <a:t>Choosing a Holiday</a:t>
            </a:r>
            <a:endParaRPr lang="en-GB" sz="3600" b="1" dirty="0"/>
          </a:p>
        </p:txBody>
      </p:sp>
      <p:sp>
        <p:nvSpPr>
          <p:cNvPr id="3" name="Content Placeholder 2"/>
          <p:cNvSpPr>
            <a:spLocks noGrp="1"/>
          </p:cNvSpPr>
          <p:nvPr>
            <p:ph sz="half" idx="1"/>
          </p:nvPr>
        </p:nvSpPr>
        <p:spPr>
          <a:xfrm>
            <a:off x="268304" y="1722922"/>
            <a:ext cx="4360846" cy="3849012"/>
          </a:xfrm>
        </p:spPr>
        <p:txBody>
          <a:bodyPr>
            <a:noAutofit/>
          </a:bodyPr>
          <a:lstStyle/>
          <a:p>
            <a:pPr marL="0" indent="0" algn="ctr">
              <a:buNone/>
            </a:pPr>
            <a:r>
              <a:rPr lang="en-GB" sz="2000" b="1" dirty="0">
                <a:solidFill>
                  <a:srgbClr val="0070C0"/>
                </a:solidFill>
              </a:rPr>
              <a:t>Relinquish Control</a:t>
            </a:r>
          </a:p>
          <a:p>
            <a:r>
              <a:rPr lang="en-GB" sz="2000" dirty="0"/>
              <a:t>Passive/ negative approach</a:t>
            </a:r>
          </a:p>
          <a:p>
            <a:r>
              <a:rPr lang="en-GB" sz="2000" dirty="0"/>
              <a:t>Goes with the flow, even if not what you want</a:t>
            </a:r>
          </a:p>
          <a:p>
            <a:r>
              <a:rPr lang="en-GB" sz="2000" dirty="0"/>
              <a:t>Can’t be bothered</a:t>
            </a:r>
          </a:p>
          <a:p>
            <a:r>
              <a:rPr lang="en-GB" sz="2000" dirty="0"/>
              <a:t>Choice interested in doesn’t seem possible</a:t>
            </a:r>
          </a:p>
          <a:p>
            <a:r>
              <a:rPr lang="en-GB" sz="2000" dirty="0"/>
              <a:t>Dissatisfied and unhappy</a:t>
            </a:r>
          </a:p>
          <a:p>
            <a:r>
              <a:rPr lang="en-GB" sz="2000" dirty="0"/>
              <a:t>Resenting fact not your choice</a:t>
            </a:r>
          </a:p>
          <a:p>
            <a:r>
              <a:rPr lang="en-GB" sz="2000" dirty="0"/>
              <a:t>Grumbling at home because not going on holiday</a:t>
            </a:r>
          </a:p>
          <a:p>
            <a:endParaRPr lang="en-GB" sz="2000" dirty="0"/>
          </a:p>
          <a:p>
            <a:endParaRPr lang="en-GB" sz="2000" dirty="0"/>
          </a:p>
        </p:txBody>
      </p:sp>
      <p:sp>
        <p:nvSpPr>
          <p:cNvPr id="4" name="Content Placeholder 3"/>
          <p:cNvSpPr>
            <a:spLocks noGrp="1"/>
          </p:cNvSpPr>
          <p:nvPr>
            <p:ph sz="half" idx="2"/>
          </p:nvPr>
        </p:nvSpPr>
        <p:spPr>
          <a:xfrm>
            <a:off x="4629150" y="1722922"/>
            <a:ext cx="4514850" cy="3818774"/>
          </a:xfrm>
        </p:spPr>
        <p:txBody>
          <a:bodyPr>
            <a:noAutofit/>
          </a:bodyPr>
          <a:lstStyle/>
          <a:p>
            <a:pPr marL="0" indent="0" algn="ctr">
              <a:buNone/>
            </a:pPr>
            <a:r>
              <a:rPr lang="en-GB" sz="2000" b="1" dirty="0">
                <a:solidFill>
                  <a:srgbClr val="0070C0"/>
                </a:solidFill>
              </a:rPr>
              <a:t>Take Control</a:t>
            </a:r>
          </a:p>
          <a:p>
            <a:r>
              <a:rPr lang="en-GB" sz="2000" dirty="0"/>
              <a:t>Take ownership of research</a:t>
            </a:r>
          </a:p>
          <a:p>
            <a:r>
              <a:rPr lang="en-GB" sz="2000" dirty="0"/>
              <a:t>Investigate options</a:t>
            </a:r>
          </a:p>
          <a:p>
            <a:r>
              <a:rPr lang="en-GB" sz="2000" dirty="0"/>
              <a:t>Talk to others for recommendations</a:t>
            </a:r>
          </a:p>
          <a:p>
            <a:r>
              <a:rPr lang="en-GB" sz="2000" dirty="0"/>
              <a:t>Set time aside to research</a:t>
            </a:r>
          </a:p>
          <a:p>
            <a:r>
              <a:rPr lang="en-GB" sz="2000" dirty="0"/>
              <a:t>Influence factors above</a:t>
            </a:r>
          </a:p>
          <a:p>
            <a:r>
              <a:rPr lang="en-GB" sz="2000" dirty="0"/>
              <a:t>Extra hours to increase budget</a:t>
            </a:r>
          </a:p>
          <a:p>
            <a:r>
              <a:rPr lang="en-GB" sz="2000" dirty="0"/>
              <a:t>Adapt to availability</a:t>
            </a:r>
          </a:p>
          <a:p>
            <a:r>
              <a:rPr lang="en-GB" sz="2000" dirty="0"/>
              <a:t>Likely more enjoyable experience</a:t>
            </a:r>
          </a:p>
          <a:p>
            <a:r>
              <a:rPr lang="en-GB" sz="2000" dirty="0"/>
              <a:t>Your choice, more likely to  try and make the best of it</a:t>
            </a:r>
          </a:p>
          <a:p>
            <a:endParaRPr lang="en-GB" sz="1400" dirty="0"/>
          </a:p>
        </p:txBody>
      </p:sp>
      <p:pic>
        <p:nvPicPr>
          <p:cNvPr id="7" name="Picture 6" descr="Holiday example photo" title="Holiday example photo">
            <a:extLst>
              <a:ext uri="{FF2B5EF4-FFF2-40B4-BE49-F238E27FC236}">
                <a16:creationId xmlns:a16="http://schemas.microsoft.com/office/drawing/2014/main" id="{B5E33F7E-1E49-3041-8359-F16E14324831}"/>
              </a:ext>
            </a:extLst>
          </p:cNvPr>
          <p:cNvPicPr>
            <a:picLocks noChangeAspect="1"/>
          </p:cNvPicPr>
          <p:nvPr/>
        </p:nvPicPr>
        <p:blipFill rotWithShape="1">
          <a:blip r:embed="rId2">
            <a:extLst>
              <a:ext uri="{28A0092B-C50C-407E-A947-70E740481C1C}">
                <a14:useLocalDpi xmlns:a14="http://schemas.microsoft.com/office/drawing/2010/main" val="0"/>
              </a:ext>
            </a:extLst>
          </a:blip>
          <a:srcRect t="12699"/>
          <a:stretch/>
        </p:blipFill>
        <p:spPr>
          <a:xfrm>
            <a:off x="7485906" y="760396"/>
            <a:ext cx="1653281" cy="962526"/>
          </a:xfrm>
          <a:prstGeom prst="rect">
            <a:avLst/>
          </a:prstGeom>
        </p:spPr>
      </p:pic>
    </p:spTree>
    <p:extLst>
      <p:ext uri="{BB962C8B-B14F-4D97-AF65-F5344CB8AC3E}">
        <p14:creationId xmlns:p14="http://schemas.microsoft.com/office/powerpoint/2010/main" val="1835908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1246080"/>
            <a:ext cx="7886700" cy="1080198"/>
          </a:xfrm>
        </p:spPr>
        <p:txBody>
          <a:bodyPr>
            <a:normAutofit/>
          </a:bodyPr>
          <a:lstStyle/>
          <a:p>
            <a:r>
              <a:rPr lang="en-GB" sz="3600" b="1" dirty="0" smtClean="0"/>
              <a:t>What can I do with my degree?</a:t>
            </a:r>
            <a:r>
              <a:rPr lang="en-GB" sz="3600" b="1" dirty="0"/>
              <a:t/>
            </a:r>
            <a:br>
              <a:rPr lang="en-GB" sz="3600" b="1" dirty="0"/>
            </a:br>
            <a:r>
              <a:rPr lang="en-GB" sz="2000" dirty="0" smtClean="0"/>
              <a:t>Visit the prospects website: </a:t>
            </a:r>
            <a:r>
              <a:rPr lang="en-GB" sz="2000" dirty="0"/>
              <a:t>www.prospects.ac.uk </a:t>
            </a:r>
          </a:p>
        </p:txBody>
      </p:sp>
      <p:sp>
        <p:nvSpPr>
          <p:cNvPr id="4" name="Slide Number Placeholder 3"/>
          <p:cNvSpPr>
            <a:spLocks noGrp="1"/>
          </p:cNvSpPr>
          <p:nvPr>
            <p:ph type="sldNum" sz="quarter" idx="12"/>
          </p:nvPr>
        </p:nvSpPr>
        <p:spPr/>
        <p:txBody>
          <a:bodyPr/>
          <a:lstStyle/>
          <a:p>
            <a:fld id="{9C75D081-611A-3841-AF03-9AA638EBA0A6}" type="slidenum">
              <a:rPr lang="en-US" smtClean="0"/>
              <a:t>22</a:t>
            </a:fld>
            <a:endParaRPr lang="en-US"/>
          </a:p>
        </p:txBody>
      </p:sp>
      <p:pic>
        <p:nvPicPr>
          <p:cNvPr id="5" name="Content Placeholder 3" descr="Prospects website screenshot" title="Prospects website screenshot"/>
          <p:cNvPicPr>
            <a:picLocks noGrp="1" noChangeAspect="1"/>
          </p:cNvPicPr>
          <p:nvPr>
            <p:ph idx="1"/>
          </p:nvPr>
        </p:nvPicPr>
        <p:blipFill>
          <a:blip r:embed="rId2"/>
          <a:stretch>
            <a:fillRect/>
          </a:stretch>
        </p:blipFill>
        <p:spPr>
          <a:xfrm>
            <a:off x="374073" y="2594697"/>
            <a:ext cx="4147170" cy="3635375"/>
          </a:xfrm>
          <a:prstGeom prst="rect">
            <a:avLst/>
          </a:prstGeom>
        </p:spPr>
      </p:pic>
      <p:pic>
        <p:nvPicPr>
          <p:cNvPr id="6" name="Picture 5" descr="Prospects website screenshot" title="Prospects website screenshot"/>
          <p:cNvPicPr>
            <a:picLocks noChangeAspect="1"/>
          </p:cNvPicPr>
          <p:nvPr/>
        </p:nvPicPr>
        <p:blipFill>
          <a:blip r:embed="rId3"/>
          <a:stretch>
            <a:fillRect/>
          </a:stretch>
        </p:blipFill>
        <p:spPr>
          <a:xfrm>
            <a:off x="4873714" y="2594697"/>
            <a:ext cx="4030361" cy="4122695"/>
          </a:xfrm>
          <a:prstGeom prst="rect">
            <a:avLst/>
          </a:prstGeom>
        </p:spPr>
      </p:pic>
    </p:spTree>
    <p:extLst>
      <p:ext uri="{BB962C8B-B14F-4D97-AF65-F5344CB8AC3E}">
        <p14:creationId xmlns:p14="http://schemas.microsoft.com/office/powerpoint/2010/main" val="3966515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08" y="1402943"/>
            <a:ext cx="7886700" cy="1080198"/>
          </a:xfrm>
        </p:spPr>
        <p:txBody>
          <a:bodyPr>
            <a:normAutofit/>
          </a:bodyPr>
          <a:lstStyle/>
          <a:p>
            <a:r>
              <a:rPr lang="en-GB" sz="3600" b="1" dirty="0" smtClean="0"/>
              <a:t>Get on LinkedIn and access the UCL Alumni community</a:t>
            </a:r>
            <a:endParaRPr lang="en-GB" sz="3600" b="1" dirty="0"/>
          </a:p>
        </p:txBody>
      </p:sp>
      <p:sp>
        <p:nvSpPr>
          <p:cNvPr id="4" name="Slide Number Placeholder 3"/>
          <p:cNvSpPr>
            <a:spLocks noGrp="1"/>
          </p:cNvSpPr>
          <p:nvPr>
            <p:ph type="sldNum" sz="quarter" idx="12"/>
          </p:nvPr>
        </p:nvSpPr>
        <p:spPr/>
        <p:txBody>
          <a:bodyPr/>
          <a:lstStyle/>
          <a:p>
            <a:fld id="{9C75D081-611A-3841-AF03-9AA638EBA0A6}" type="slidenum">
              <a:rPr lang="en-US" smtClean="0"/>
              <a:t>23</a:t>
            </a:fld>
            <a:endParaRPr lang="en-US"/>
          </a:p>
        </p:txBody>
      </p:sp>
      <p:sp>
        <p:nvSpPr>
          <p:cNvPr id="5" name="Slide Number Placeholder 3"/>
          <p:cNvSpPr txBox="1">
            <a:spLocks/>
          </p:cNvSpPr>
          <p:nvPr/>
        </p:nvSpPr>
        <p:spPr>
          <a:xfrm>
            <a:off x="4270099" y="6332330"/>
            <a:ext cx="60380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75D081-611A-3841-AF03-9AA638EBA0A6}" type="slidenum">
              <a:rPr lang="en-US" smtClean="0"/>
              <a:pPr/>
              <a:t>23</a:t>
            </a:fld>
            <a:endParaRPr lang="en-US"/>
          </a:p>
        </p:txBody>
      </p:sp>
      <p:pic>
        <p:nvPicPr>
          <p:cNvPr id="7" name="Picture 6" descr="LinkedIn Example Profile" title="LinkedIn Example Profile"/>
          <p:cNvPicPr>
            <a:picLocks noChangeAspect="1"/>
          </p:cNvPicPr>
          <p:nvPr/>
        </p:nvPicPr>
        <p:blipFill rotWithShape="1">
          <a:blip r:embed="rId2"/>
          <a:srcRect l="22937" t="9471" r="39863" b="56386"/>
          <a:stretch/>
        </p:blipFill>
        <p:spPr>
          <a:xfrm>
            <a:off x="188557" y="3032710"/>
            <a:ext cx="5018712" cy="2440739"/>
          </a:xfrm>
          <a:prstGeom prst="rect">
            <a:avLst/>
          </a:prstGeom>
        </p:spPr>
      </p:pic>
      <p:pic>
        <p:nvPicPr>
          <p:cNvPr id="13" name="Picture 12" descr="Example LinkedIn student profile picture- ensure this is a professional photograph" title="Example LinkedIn student profile"/>
          <p:cNvPicPr>
            <a:picLocks noChangeAspect="1"/>
          </p:cNvPicPr>
          <p:nvPr/>
        </p:nvPicPr>
        <p:blipFill>
          <a:blip r:embed="rId3"/>
          <a:stretch>
            <a:fillRect/>
          </a:stretch>
        </p:blipFill>
        <p:spPr>
          <a:xfrm>
            <a:off x="313685" y="3346908"/>
            <a:ext cx="1061830" cy="1057714"/>
          </a:xfrm>
          <a:prstGeom prst="ellipse">
            <a:avLst/>
          </a:prstGeom>
        </p:spPr>
      </p:pic>
      <p:pic>
        <p:nvPicPr>
          <p:cNvPr id="14" name="Picture 13" descr="Example linkedin account" title="Example linkedin account"/>
          <p:cNvPicPr>
            <a:picLocks noChangeAspect="1"/>
          </p:cNvPicPr>
          <p:nvPr/>
        </p:nvPicPr>
        <p:blipFill>
          <a:blip r:embed="rId4"/>
          <a:stretch>
            <a:fillRect/>
          </a:stretch>
        </p:blipFill>
        <p:spPr>
          <a:xfrm>
            <a:off x="276008" y="4466947"/>
            <a:ext cx="2514677" cy="602934"/>
          </a:xfrm>
          <a:prstGeom prst="rect">
            <a:avLst/>
          </a:prstGeom>
        </p:spPr>
      </p:pic>
      <p:pic>
        <p:nvPicPr>
          <p:cNvPr id="15" name="Picture 14" descr="You can also search for fellow UCL alumni via the University College London network on LinkedIn" title="UCL LinkedIn group"/>
          <p:cNvPicPr>
            <a:picLocks noChangeAspect="1"/>
          </p:cNvPicPr>
          <p:nvPr/>
        </p:nvPicPr>
        <p:blipFill>
          <a:blip r:embed="rId5"/>
          <a:stretch>
            <a:fillRect/>
          </a:stretch>
        </p:blipFill>
        <p:spPr>
          <a:xfrm>
            <a:off x="3590511" y="4448624"/>
            <a:ext cx="1138042" cy="366267"/>
          </a:xfrm>
          <a:prstGeom prst="rect">
            <a:avLst/>
          </a:prstGeom>
        </p:spPr>
      </p:pic>
      <p:pic>
        <p:nvPicPr>
          <p:cNvPr id="19" name="Picture 18" descr="UCL Careers Alumni community page" title="UCL Careers Alumni community page"/>
          <p:cNvPicPr>
            <a:picLocks noChangeAspect="1"/>
          </p:cNvPicPr>
          <p:nvPr/>
        </p:nvPicPr>
        <p:blipFill rotWithShape="1">
          <a:blip r:embed="rId6"/>
          <a:srcRect l="18201" r="19102" b="20941"/>
          <a:stretch/>
        </p:blipFill>
        <p:spPr>
          <a:xfrm>
            <a:off x="5528379" y="3024837"/>
            <a:ext cx="3432195" cy="2434440"/>
          </a:xfrm>
          <a:prstGeom prst="rect">
            <a:avLst/>
          </a:prstGeom>
        </p:spPr>
      </p:pic>
    </p:spTree>
    <p:extLst>
      <p:ext uri="{BB962C8B-B14F-4D97-AF65-F5344CB8AC3E}">
        <p14:creationId xmlns:p14="http://schemas.microsoft.com/office/powerpoint/2010/main" val="1263531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24</a:t>
            </a:fld>
            <a:endParaRPr lang="en-US"/>
          </a:p>
        </p:txBody>
      </p:sp>
      <p:sp>
        <p:nvSpPr>
          <p:cNvPr id="2" name="Title 1"/>
          <p:cNvSpPr>
            <a:spLocks noGrp="1"/>
          </p:cNvSpPr>
          <p:nvPr>
            <p:ph type="title"/>
          </p:nvPr>
        </p:nvSpPr>
        <p:spPr>
          <a:xfrm>
            <a:off x="543540" y="1473122"/>
            <a:ext cx="7886700" cy="1080198"/>
          </a:xfrm>
        </p:spPr>
        <p:txBody>
          <a:bodyPr>
            <a:normAutofit/>
          </a:bodyPr>
          <a:lstStyle/>
          <a:p>
            <a:r>
              <a:rPr lang="en-GB" sz="3600" b="1" dirty="0" smtClean="0"/>
              <a:t>Over 800 employers on campus last year… </a:t>
            </a:r>
            <a:endParaRPr lang="en-GB" sz="3600" b="1" dirty="0"/>
          </a:p>
        </p:txBody>
      </p:sp>
      <p:grpSp>
        <p:nvGrpSpPr>
          <p:cNvPr id="5" name="Group 4" descr="Range of employers on UCL Campus" title="Range of employers on UCL Campus"/>
          <p:cNvGrpSpPr/>
          <p:nvPr/>
        </p:nvGrpSpPr>
        <p:grpSpPr>
          <a:xfrm>
            <a:off x="543540" y="2616021"/>
            <a:ext cx="8392413" cy="3518879"/>
            <a:chOff x="563918" y="2422032"/>
            <a:chExt cx="8392413" cy="3518879"/>
          </a:xfrm>
        </p:grpSpPr>
        <p:pic>
          <p:nvPicPr>
            <p:cNvPr id="6" name="Picture 5" title="Unileve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98975" y="4893194"/>
              <a:ext cx="928723" cy="1047717"/>
            </a:xfrm>
            <a:prstGeom prst="rect">
              <a:avLst/>
            </a:prstGeom>
          </p:spPr>
        </p:pic>
        <p:pic>
          <p:nvPicPr>
            <p:cNvPr id="7" name="Picture 6" descr="Think Ahead" title="Employers on Campus"/>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823614" y="4789746"/>
              <a:ext cx="1631811" cy="811078"/>
            </a:xfrm>
            <a:prstGeom prst="rect">
              <a:avLst/>
            </a:prstGeom>
          </p:spPr>
        </p:pic>
        <p:pic>
          <p:nvPicPr>
            <p:cNvPr id="8" name="Picture 7" descr="TeachFirst" title="Employers on Campus"/>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616488" y="5310766"/>
              <a:ext cx="1577839" cy="630145"/>
            </a:xfrm>
            <a:prstGeom prst="rect">
              <a:avLst/>
            </a:prstGeom>
          </p:spPr>
        </p:pic>
        <p:pic>
          <p:nvPicPr>
            <p:cNvPr id="9" name="Picture 8" descr="RPC" title="Employers on Campus"/>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283820" y="2743452"/>
              <a:ext cx="805359" cy="805359"/>
            </a:xfrm>
            <a:prstGeom prst="rect">
              <a:avLst/>
            </a:prstGeom>
          </p:spPr>
        </p:pic>
        <p:pic>
          <p:nvPicPr>
            <p:cNvPr id="10" name="Picture 9" descr="PwC" title="Employers on Campus"/>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028363" y="5098995"/>
              <a:ext cx="971351" cy="736943"/>
            </a:xfrm>
            <a:prstGeom prst="rect">
              <a:avLst/>
            </a:prstGeom>
          </p:spPr>
        </p:pic>
        <p:pic>
          <p:nvPicPr>
            <p:cNvPr id="11" name="Picture 10" descr="Linklaters" title="Employers on Campus"/>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550485" y="3871096"/>
              <a:ext cx="1801569" cy="295421"/>
            </a:xfrm>
            <a:prstGeom prst="rect">
              <a:avLst/>
            </a:prstGeom>
          </p:spPr>
        </p:pic>
        <p:pic>
          <p:nvPicPr>
            <p:cNvPr id="12" name="Picture 11" descr="ICAEW" title="Employers on Campus"/>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665925" y="3503003"/>
              <a:ext cx="617947" cy="1135004"/>
            </a:xfrm>
            <a:prstGeom prst="rect">
              <a:avLst/>
            </a:prstGeom>
          </p:spPr>
        </p:pic>
        <p:pic>
          <p:nvPicPr>
            <p:cNvPr id="13" name="Picture 12" descr="Frontline" title="Employers on Campus"/>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261210" y="4546309"/>
              <a:ext cx="1695121" cy="583567"/>
            </a:xfrm>
            <a:prstGeom prst="rect">
              <a:avLst/>
            </a:prstGeom>
          </p:spPr>
        </p:pic>
        <p:pic>
          <p:nvPicPr>
            <p:cNvPr id="14" name="Picture 13" descr="Clifford Chance" title="Employers on Campus"/>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722310" y="4582547"/>
              <a:ext cx="2093707" cy="497256"/>
            </a:xfrm>
            <a:prstGeom prst="rect">
              <a:avLst/>
            </a:prstGeom>
          </p:spPr>
        </p:pic>
        <p:pic>
          <p:nvPicPr>
            <p:cNvPr id="15" name="Picture 14" descr="RBS" title="Employers on Campus"/>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563918" y="2724936"/>
              <a:ext cx="1230035" cy="431791"/>
            </a:xfrm>
            <a:prstGeom prst="rect">
              <a:avLst/>
            </a:prstGeom>
          </p:spPr>
        </p:pic>
        <p:pic>
          <p:nvPicPr>
            <p:cNvPr id="16" name="Picture 15" descr="Civil Service" title="Employers on Campus"/>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482644" y="3446086"/>
              <a:ext cx="1480758" cy="936887"/>
            </a:xfrm>
            <a:prstGeom prst="rect">
              <a:avLst/>
            </a:prstGeom>
          </p:spPr>
        </p:pic>
        <p:pic>
          <p:nvPicPr>
            <p:cNvPr id="17" name="Picture 16" descr="CMS " title="Employers on Campus"/>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317894" y="2596473"/>
              <a:ext cx="1193301" cy="704178"/>
            </a:xfrm>
            <a:prstGeom prst="rect">
              <a:avLst/>
            </a:prstGeom>
          </p:spPr>
        </p:pic>
        <p:pic>
          <p:nvPicPr>
            <p:cNvPr id="18" name="Picture 17" descr="Norton Rose Fulbright" title="Employers on Campus"/>
            <p:cNvPicPr>
              <a:picLocks noChangeAspect="1"/>
            </p:cNvPicPr>
            <p:nvPr/>
          </p:nvPicPr>
          <p:blipFill rotWithShape="1">
            <a:blip r:embed="rId14" cstate="hqprint">
              <a:extLst>
                <a:ext uri="{28A0092B-C50C-407E-A947-70E740481C1C}">
                  <a14:useLocalDpi xmlns:a14="http://schemas.microsoft.com/office/drawing/2010/main"/>
                </a:ext>
              </a:extLst>
            </a:blip>
            <a:srcRect l="2896" r="6018" b="14607"/>
            <a:stretch/>
          </p:blipFill>
          <p:spPr>
            <a:xfrm>
              <a:off x="5816017" y="3915432"/>
              <a:ext cx="2844347" cy="485390"/>
            </a:xfrm>
            <a:prstGeom prst="rect">
              <a:avLst/>
            </a:prstGeom>
          </p:spPr>
        </p:pic>
        <p:pic>
          <p:nvPicPr>
            <p:cNvPr id="19" name="Picture 18" descr="Herbert Smith Freehills" title="Employers on Campus"/>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804262" y="3011772"/>
              <a:ext cx="1882538" cy="816481"/>
            </a:xfrm>
            <a:prstGeom prst="rect">
              <a:avLst/>
            </a:prstGeom>
          </p:spPr>
        </p:pic>
        <p:pic>
          <p:nvPicPr>
            <p:cNvPr id="20" name="Picture 19" descr="AlphaSights" title="Employers on Campus"/>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6871596" y="2422032"/>
              <a:ext cx="1788768" cy="340387"/>
            </a:xfrm>
            <a:prstGeom prst="rect">
              <a:avLst/>
            </a:prstGeom>
          </p:spPr>
        </p:pic>
        <p:pic>
          <p:nvPicPr>
            <p:cNvPr id="21" name="Picture 20" descr="Accenture" title="Employers on Campus"/>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943228" y="4508375"/>
              <a:ext cx="1454180" cy="414668"/>
            </a:xfrm>
            <a:prstGeom prst="rect">
              <a:avLst/>
            </a:prstGeom>
          </p:spPr>
        </p:pic>
        <p:pic>
          <p:nvPicPr>
            <p:cNvPr id="22" name="Picture 21" descr="London Stock Exchange" title="Employers on campus "/>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3356329" y="3093619"/>
              <a:ext cx="2022099" cy="473685"/>
            </a:xfrm>
            <a:prstGeom prst="rect">
              <a:avLst/>
            </a:prstGeom>
          </p:spPr>
        </p:pic>
      </p:grpSp>
    </p:spTree>
    <p:extLst>
      <p:ext uri="{BB962C8B-B14F-4D97-AF65-F5344CB8AC3E}">
        <p14:creationId xmlns:p14="http://schemas.microsoft.com/office/powerpoint/2010/main" val="785071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270098" y="6070101"/>
            <a:ext cx="603802" cy="365125"/>
          </a:xfrm>
        </p:spPr>
        <p:txBody>
          <a:bodyPr/>
          <a:lstStyle/>
          <a:p>
            <a:fld id="{9C75D081-611A-3841-AF03-9AA638EBA0A6}" type="slidenum">
              <a:rPr lang="en-US" smtClean="0"/>
              <a:t>25</a:t>
            </a:fld>
            <a:endParaRPr lang="en-US"/>
          </a:p>
        </p:txBody>
      </p:sp>
      <p:sp>
        <p:nvSpPr>
          <p:cNvPr id="2" name="Title 1"/>
          <p:cNvSpPr>
            <a:spLocks noGrp="1"/>
          </p:cNvSpPr>
          <p:nvPr>
            <p:ph type="title"/>
          </p:nvPr>
        </p:nvSpPr>
        <p:spPr>
          <a:xfrm>
            <a:off x="490101" y="1408964"/>
            <a:ext cx="8767598" cy="1080198"/>
          </a:xfrm>
        </p:spPr>
        <p:txBody>
          <a:bodyPr>
            <a:normAutofit/>
          </a:bodyPr>
          <a:lstStyle/>
          <a:p>
            <a:r>
              <a:rPr lang="en-GB" sz="3600" b="1" dirty="0" smtClean="0"/>
              <a:t>Sector Themed Careers Week programme</a:t>
            </a:r>
            <a:endParaRPr lang="en-GB" sz="3600" b="1" dirty="0"/>
          </a:p>
        </p:txBody>
      </p:sp>
      <p:sp>
        <p:nvSpPr>
          <p:cNvPr id="21" name="Freeform 20"/>
          <p:cNvSpPr/>
          <p:nvPr/>
        </p:nvSpPr>
        <p:spPr>
          <a:xfrm>
            <a:off x="712335" y="2730150"/>
            <a:ext cx="7926046" cy="330382"/>
          </a:xfrm>
          <a:custGeom>
            <a:avLst/>
            <a:gdLst>
              <a:gd name="connsiteX0" fmla="*/ 0 w 7926046"/>
              <a:gd name="connsiteY0" fmla="*/ 0 h 330382"/>
              <a:gd name="connsiteX1" fmla="*/ 7926046 w 7926046"/>
              <a:gd name="connsiteY1" fmla="*/ 0 h 330382"/>
              <a:gd name="connsiteX2" fmla="*/ 7926046 w 7926046"/>
              <a:gd name="connsiteY2" fmla="*/ 330382 h 330382"/>
              <a:gd name="connsiteX3" fmla="*/ 0 w 7926046"/>
              <a:gd name="connsiteY3" fmla="*/ 330382 h 330382"/>
              <a:gd name="connsiteX4" fmla="*/ 0 w 7926046"/>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046" h="330382">
                <a:moveTo>
                  <a:pt x="0" y="0"/>
                </a:moveTo>
                <a:lnTo>
                  <a:pt x="7926046" y="0"/>
                </a:lnTo>
                <a:lnTo>
                  <a:pt x="7926046" y="330382"/>
                </a:lnTo>
                <a:lnTo>
                  <a:pt x="0" y="330382"/>
                </a:lnTo>
                <a:lnTo>
                  <a:pt x="0" y="0"/>
                </a:lnTo>
                <a:close/>
              </a:path>
            </a:pathLst>
          </a:custGeom>
          <a:solidFill>
            <a:srgbClr val="7E97A7">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Government &amp; Policy:</a:t>
            </a:r>
            <a:r>
              <a:rPr kumimoji="0" lang="en-GB" sz="1800" b="1" i="0" u="none" strike="noStrike" kern="0" cap="none" spc="0" normalizeH="0" noProof="0" dirty="0" smtClean="0">
                <a:ln>
                  <a:noFill/>
                </a:ln>
                <a:solidFill>
                  <a:srgbClr val="FFFFFF"/>
                </a:solidFill>
                <a:effectLst/>
                <a:uLnTx/>
                <a:uFillTx/>
                <a:latin typeface="Arial"/>
                <a:ea typeface="+mn-ea"/>
                <a:cs typeface="+mn-cs"/>
              </a:rPr>
              <a:t> </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21</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st</a:t>
            </a:r>
            <a:r>
              <a:rPr lang="en-GB" b="1" kern="0" dirty="0" smtClean="0">
                <a:solidFill>
                  <a:srgbClr val="FFFFFF"/>
                </a:solidFill>
                <a:latin typeface="Arial"/>
              </a:rPr>
              <a:t>- 25</a:t>
            </a:r>
            <a:r>
              <a:rPr lang="en-GB" b="1" kern="0" baseline="30000" dirty="0" smtClean="0">
                <a:solidFill>
                  <a:srgbClr val="FFFFFF"/>
                </a:solidFill>
                <a:latin typeface="Arial"/>
              </a:rPr>
              <a:t>th</a:t>
            </a:r>
            <a:r>
              <a:rPr lang="en-GB" b="1" kern="0" dirty="0" smtClean="0">
                <a:solidFill>
                  <a:srgbClr val="FFFFFF"/>
                </a:solidFill>
                <a:latin typeface="Arial"/>
              </a:rPr>
              <a:t> October </a:t>
            </a:r>
            <a:endParaRPr kumimoji="0" lang="en-GB"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2" name="Oval 21" descr="Government &amp; Policy Week (21st - 25th October)" title="Government &amp; Policy week"/>
          <p:cNvSpPr/>
          <p:nvPr/>
        </p:nvSpPr>
        <p:spPr>
          <a:xfrm>
            <a:off x="505846" y="2730150"/>
            <a:ext cx="412978" cy="371680"/>
          </a:xfrm>
          <a:prstGeom prst="ellipse">
            <a:avLst/>
          </a:prstGeom>
          <a:blipFill rotWithShape="0">
            <a:blip r:embed="rId3" cstate="hqprint">
              <a:extLst>
                <a:ext uri="{28A0092B-C50C-407E-A947-70E740481C1C}">
                  <a14:useLocalDpi xmlns:a14="http://schemas.microsoft.com/office/drawing/2010/main"/>
                </a:ext>
              </a:extLst>
            </a:blip>
            <a:stretch>
              <a:fillRect/>
            </a:stretch>
          </a:blipFill>
          <a:ln w="25400" cap="flat" cmpd="sng" algn="ctr">
            <a:solidFill>
              <a:srgbClr val="7E97A7">
                <a:hueOff val="0"/>
                <a:satOff val="0"/>
                <a:lumOff val="0"/>
                <a:alphaOff val="0"/>
              </a:srgbClr>
            </a:solidFill>
            <a:prstDash val="solid"/>
          </a:ln>
          <a:effectLst/>
        </p:spPr>
      </p:sp>
      <p:sp>
        <p:nvSpPr>
          <p:cNvPr id="23" name="Freeform 22"/>
          <p:cNvSpPr/>
          <p:nvPr/>
        </p:nvSpPr>
        <p:spPr>
          <a:xfrm>
            <a:off x="1011527" y="3226015"/>
            <a:ext cx="7626854" cy="330382"/>
          </a:xfrm>
          <a:custGeom>
            <a:avLst/>
            <a:gdLst>
              <a:gd name="connsiteX0" fmla="*/ 0 w 7626854"/>
              <a:gd name="connsiteY0" fmla="*/ 0 h 330382"/>
              <a:gd name="connsiteX1" fmla="*/ 7626854 w 7626854"/>
              <a:gd name="connsiteY1" fmla="*/ 0 h 330382"/>
              <a:gd name="connsiteX2" fmla="*/ 7626854 w 7626854"/>
              <a:gd name="connsiteY2" fmla="*/ 330382 h 330382"/>
              <a:gd name="connsiteX3" fmla="*/ 0 w 7626854"/>
              <a:gd name="connsiteY3" fmla="*/ 330382 h 330382"/>
              <a:gd name="connsiteX4" fmla="*/ 0 w 7626854"/>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854" h="330382">
                <a:moveTo>
                  <a:pt x="0" y="0"/>
                </a:moveTo>
                <a:lnTo>
                  <a:pt x="7626854" y="0"/>
                </a:lnTo>
                <a:lnTo>
                  <a:pt x="7626854" y="330382"/>
                </a:lnTo>
                <a:lnTo>
                  <a:pt x="0" y="330382"/>
                </a:lnTo>
                <a:lnTo>
                  <a:pt x="0" y="0"/>
                </a:lnTo>
                <a:close/>
              </a:path>
            </a:pathLst>
          </a:custGeom>
          <a:solidFill>
            <a:srgbClr val="7E97A7">
              <a:hueOff val="9632"/>
              <a:satOff val="1699"/>
              <a:lumOff val="-5980"/>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Museums, Arts and Cultural Heritage:</a:t>
            </a:r>
            <a:r>
              <a:rPr kumimoji="0" lang="en-GB" sz="1800" b="1" i="0" u="none" strike="noStrike" kern="0" cap="none" spc="0" normalizeH="0" noProof="0" dirty="0" smtClean="0">
                <a:ln>
                  <a:noFill/>
                </a:ln>
                <a:solidFill>
                  <a:srgbClr val="FFFFFF"/>
                </a:solidFill>
                <a:effectLst/>
                <a:uLnTx/>
                <a:uFillTx/>
                <a:latin typeface="Arial"/>
                <a:ea typeface="+mn-ea"/>
                <a:cs typeface="+mn-cs"/>
              </a:rPr>
              <a:t> </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11</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-15</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kumimoji="0" lang="en-GB" sz="1800" b="1" i="0" u="none" strike="noStrike" kern="0" cap="none" spc="0" normalizeH="0" noProof="0" dirty="0" smtClean="0">
                <a:ln>
                  <a:noFill/>
                </a:ln>
                <a:solidFill>
                  <a:srgbClr val="FFFFFF"/>
                </a:solidFill>
                <a:effectLst/>
                <a:uLnTx/>
                <a:uFillTx/>
                <a:latin typeface="Arial"/>
                <a:ea typeface="+mn-ea"/>
                <a:cs typeface="+mn-cs"/>
              </a:rPr>
              <a:t> November</a:t>
            </a:r>
            <a:r>
              <a:rPr lang="en-GB" b="1" kern="0" dirty="0" smtClean="0">
                <a:solidFill>
                  <a:srgbClr val="FFFFFF"/>
                </a:solidFill>
                <a:latin typeface="Arial"/>
              </a:rPr>
              <a:t>r </a:t>
            </a:r>
            <a:endParaRPr kumimoji="0" lang="en-GB"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4" name="Oval 23" descr="Museums, Arts &amp; Cultural Heritage week (11th - 15th November)" title="Museums, Arts &amp; Cultural Heritage week "/>
          <p:cNvSpPr/>
          <p:nvPr/>
        </p:nvSpPr>
        <p:spPr>
          <a:xfrm>
            <a:off x="805037" y="3184717"/>
            <a:ext cx="412978" cy="412978"/>
          </a:xfrm>
          <a:prstGeom prst="ellipse">
            <a:avLst/>
          </a:prstGeom>
          <a:blipFill dpi="0" rotWithShape="0">
            <a:blip r:embed="rId4">
              <a:extLst>
                <a:ext uri="{28A0092B-C50C-407E-A947-70E740481C1C}">
                  <a14:useLocalDpi xmlns:a14="http://schemas.microsoft.com/office/drawing/2010/main"/>
                </a:ext>
              </a:extLst>
            </a:blip>
            <a:srcRect/>
            <a:stretch>
              <a:fillRect/>
            </a:stretch>
          </a:blipFill>
          <a:ln w="25400" cap="flat" cmpd="sng" algn="ctr">
            <a:solidFill>
              <a:srgbClr val="7E97A7">
                <a:hueOff val="9632"/>
                <a:satOff val="1699"/>
                <a:lumOff val="-5980"/>
                <a:alphaOff val="0"/>
              </a:srgbClr>
            </a:solidFill>
            <a:prstDash val="solid"/>
          </a:ln>
          <a:effectLst/>
        </p:spPr>
      </p:sp>
      <p:sp>
        <p:nvSpPr>
          <p:cNvPr id="25" name="Freeform 24"/>
          <p:cNvSpPr/>
          <p:nvPr/>
        </p:nvSpPr>
        <p:spPr>
          <a:xfrm>
            <a:off x="1175482" y="3721516"/>
            <a:ext cx="7462899" cy="330382"/>
          </a:xfrm>
          <a:custGeom>
            <a:avLst/>
            <a:gdLst>
              <a:gd name="connsiteX0" fmla="*/ 0 w 7462899"/>
              <a:gd name="connsiteY0" fmla="*/ 0 h 330382"/>
              <a:gd name="connsiteX1" fmla="*/ 7462899 w 7462899"/>
              <a:gd name="connsiteY1" fmla="*/ 0 h 330382"/>
              <a:gd name="connsiteX2" fmla="*/ 7462899 w 7462899"/>
              <a:gd name="connsiteY2" fmla="*/ 330382 h 330382"/>
              <a:gd name="connsiteX3" fmla="*/ 0 w 7462899"/>
              <a:gd name="connsiteY3" fmla="*/ 330382 h 330382"/>
              <a:gd name="connsiteX4" fmla="*/ 0 w 7462899"/>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2899" h="330382">
                <a:moveTo>
                  <a:pt x="0" y="0"/>
                </a:moveTo>
                <a:lnTo>
                  <a:pt x="7462899" y="0"/>
                </a:lnTo>
                <a:lnTo>
                  <a:pt x="7462899" y="330382"/>
                </a:lnTo>
                <a:lnTo>
                  <a:pt x="0" y="330382"/>
                </a:lnTo>
                <a:lnTo>
                  <a:pt x="0" y="0"/>
                </a:lnTo>
                <a:close/>
              </a:path>
            </a:pathLst>
          </a:custGeom>
          <a:solidFill>
            <a:srgbClr val="7E97A7">
              <a:hueOff val="19264"/>
              <a:satOff val="3398"/>
              <a:lumOff val="-11961"/>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Media:</a:t>
            </a:r>
            <a:r>
              <a:rPr kumimoji="0" lang="en-GB" sz="1800" b="1" i="0" u="none" strike="noStrike" kern="0" cap="none" spc="0" normalizeH="0" noProof="0" dirty="0" smtClean="0">
                <a:ln>
                  <a:noFill/>
                </a:ln>
                <a:solidFill>
                  <a:srgbClr val="FFFFFF"/>
                </a:solidFill>
                <a:effectLst/>
                <a:uLnTx/>
                <a:uFillTx/>
                <a:latin typeface="Arial"/>
                <a:ea typeface="+mn-ea"/>
                <a:cs typeface="+mn-cs"/>
              </a:rPr>
              <a:t> </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25</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lang="en-GB" b="1" kern="0" dirty="0" smtClean="0">
                <a:solidFill>
                  <a:srgbClr val="FFFFFF"/>
                </a:solidFill>
                <a:latin typeface="Arial"/>
              </a:rPr>
              <a:t>-29</a:t>
            </a:r>
            <a:r>
              <a:rPr lang="en-GB" b="1" kern="0" baseline="30000" dirty="0" smtClean="0">
                <a:solidFill>
                  <a:srgbClr val="FFFFFF"/>
                </a:solidFill>
                <a:latin typeface="Arial"/>
              </a:rPr>
              <a:t>th</a:t>
            </a:r>
            <a:r>
              <a:rPr lang="en-GB" b="1" kern="0" dirty="0" smtClean="0">
                <a:solidFill>
                  <a:srgbClr val="FFFFFF"/>
                </a:solidFill>
                <a:latin typeface="Arial"/>
              </a:rPr>
              <a:t> November</a:t>
            </a:r>
            <a:endParaRPr kumimoji="0" lang="en-GB"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6" name="Oval 25" descr="Media Week (25th - 29th November)" title="Media week "/>
          <p:cNvSpPr/>
          <p:nvPr/>
        </p:nvSpPr>
        <p:spPr>
          <a:xfrm>
            <a:off x="968993" y="3680219"/>
            <a:ext cx="412978" cy="412978"/>
          </a:xfrm>
          <a:prstGeom prst="ellipse">
            <a:avLst/>
          </a:prstGeom>
          <a:blipFill dpi="0" rotWithShape="0">
            <a:blip r:embed="rId5">
              <a:extLst>
                <a:ext uri="{28A0092B-C50C-407E-A947-70E740481C1C}">
                  <a14:useLocalDpi xmlns:a14="http://schemas.microsoft.com/office/drawing/2010/main"/>
                </a:ext>
              </a:extLst>
            </a:blip>
            <a:srcRect/>
            <a:stretch>
              <a:fillRect/>
            </a:stretch>
          </a:blipFill>
          <a:ln w="25400" cap="flat" cmpd="sng" algn="ctr">
            <a:solidFill>
              <a:srgbClr val="7E97A7">
                <a:hueOff val="19264"/>
                <a:satOff val="3398"/>
                <a:lumOff val="-11961"/>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1E0064">
                  <a:hueOff val="0"/>
                  <a:satOff val="0"/>
                  <a:lumOff val="0"/>
                  <a:alphaOff val="0"/>
                </a:srgbClr>
              </a:solidFill>
              <a:effectLst/>
              <a:uLnTx/>
              <a:uFillTx/>
              <a:latin typeface="Arial"/>
              <a:ea typeface="+mn-ea"/>
              <a:cs typeface="+mn-cs"/>
            </a:endParaRPr>
          </a:p>
        </p:txBody>
      </p:sp>
      <p:sp>
        <p:nvSpPr>
          <p:cNvPr id="27" name="Freeform 26"/>
          <p:cNvSpPr/>
          <p:nvPr/>
        </p:nvSpPr>
        <p:spPr>
          <a:xfrm>
            <a:off x="1227832" y="4217382"/>
            <a:ext cx="7410550" cy="330382"/>
          </a:xfrm>
          <a:custGeom>
            <a:avLst/>
            <a:gdLst>
              <a:gd name="connsiteX0" fmla="*/ 0 w 7410550"/>
              <a:gd name="connsiteY0" fmla="*/ 0 h 330382"/>
              <a:gd name="connsiteX1" fmla="*/ 7410550 w 7410550"/>
              <a:gd name="connsiteY1" fmla="*/ 0 h 330382"/>
              <a:gd name="connsiteX2" fmla="*/ 7410550 w 7410550"/>
              <a:gd name="connsiteY2" fmla="*/ 330382 h 330382"/>
              <a:gd name="connsiteX3" fmla="*/ 0 w 7410550"/>
              <a:gd name="connsiteY3" fmla="*/ 330382 h 330382"/>
              <a:gd name="connsiteX4" fmla="*/ 0 w 7410550"/>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550" h="330382">
                <a:moveTo>
                  <a:pt x="0" y="0"/>
                </a:moveTo>
                <a:lnTo>
                  <a:pt x="7410550" y="0"/>
                </a:lnTo>
                <a:lnTo>
                  <a:pt x="7410550" y="330382"/>
                </a:lnTo>
                <a:lnTo>
                  <a:pt x="0" y="330382"/>
                </a:lnTo>
                <a:lnTo>
                  <a:pt x="0" y="0"/>
                </a:lnTo>
                <a:close/>
              </a:path>
            </a:pathLst>
          </a:custGeom>
          <a:solidFill>
            <a:srgbClr val="7E97A7">
              <a:hueOff val="28896"/>
              <a:satOff val="5098"/>
              <a:lumOff val="-17941"/>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Charities &amp; NGOs:</a:t>
            </a:r>
            <a:r>
              <a:rPr kumimoji="0" lang="en-GB" sz="1800" b="1" i="0" u="none" strike="noStrike" kern="0" cap="none" spc="0" normalizeH="0" noProof="0" dirty="0" smtClean="0">
                <a:ln>
                  <a:noFill/>
                </a:ln>
                <a:solidFill>
                  <a:srgbClr val="FFFFFF"/>
                </a:solidFill>
                <a:effectLst/>
                <a:uLnTx/>
                <a:uFillTx/>
                <a:latin typeface="Arial"/>
                <a:ea typeface="+mn-ea"/>
                <a:cs typeface="+mn-cs"/>
              </a:rPr>
              <a:t> </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27</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lang="en-GB" b="1" kern="0" dirty="0" smtClean="0">
                <a:solidFill>
                  <a:srgbClr val="FFFFFF"/>
                </a:solidFill>
                <a:latin typeface="Arial"/>
              </a:rPr>
              <a:t>-31</a:t>
            </a:r>
            <a:r>
              <a:rPr lang="en-GB" b="1" kern="0" baseline="30000" dirty="0" smtClean="0">
                <a:solidFill>
                  <a:srgbClr val="FFFFFF"/>
                </a:solidFill>
                <a:latin typeface="Arial"/>
              </a:rPr>
              <a:t>st</a:t>
            </a:r>
            <a:r>
              <a:rPr lang="en-GB" b="1" kern="0" dirty="0" smtClean="0">
                <a:solidFill>
                  <a:srgbClr val="FFFFFF"/>
                </a:solidFill>
                <a:latin typeface="Arial"/>
              </a:rPr>
              <a:t> January</a:t>
            </a:r>
            <a:endParaRPr kumimoji="0" lang="en-GB" sz="1800" b="1" i="0" u="none" strike="noStrike" kern="0" cap="none" spc="0" normalizeH="0" baseline="0" noProof="0" dirty="0" smtClean="0">
              <a:ln>
                <a:noFill/>
              </a:ln>
              <a:solidFill>
                <a:srgbClr val="FFFFFF"/>
              </a:solidFill>
              <a:effectLst/>
              <a:uLnTx/>
              <a:uFillTx/>
              <a:latin typeface="Arial"/>
              <a:ea typeface="+mn-ea"/>
              <a:cs typeface="+mn-cs"/>
            </a:endParaRPr>
          </a:p>
        </p:txBody>
      </p:sp>
      <p:grpSp>
        <p:nvGrpSpPr>
          <p:cNvPr id="40" name="Group 39" descr="Charities &amp; NGOs Week (27th - 31st January)" title="Charities &amp; NGOs Week "/>
          <p:cNvGrpSpPr/>
          <p:nvPr/>
        </p:nvGrpSpPr>
        <p:grpSpPr>
          <a:xfrm>
            <a:off x="956705" y="4175080"/>
            <a:ext cx="426117" cy="426117"/>
            <a:chOff x="956706" y="4437309"/>
            <a:chExt cx="426117" cy="426117"/>
          </a:xfrm>
        </p:grpSpPr>
        <p:sp>
          <p:nvSpPr>
            <p:cNvPr id="31" name="Oval 30" descr="Charities &amp; NGOs Week (27th - 31st January)" title="Charities &amp; NGOs Week "/>
            <p:cNvSpPr/>
            <p:nvPr/>
          </p:nvSpPr>
          <p:spPr>
            <a:xfrm>
              <a:off x="964521" y="4438313"/>
              <a:ext cx="412978" cy="412978"/>
            </a:xfrm>
            <a:prstGeom prst="ellipse">
              <a:avLst/>
            </a:prstGeom>
            <a:blipFill dpi="0" rotWithShape="0">
              <a:blip r:embed="rId6">
                <a:extLst>
                  <a:ext uri="{28A0092B-C50C-407E-A947-70E740481C1C}">
                    <a14:useLocalDpi xmlns:a14="http://schemas.microsoft.com/office/drawing/2010/main"/>
                  </a:ext>
                </a:extLst>
              </a:blip>
              <a:srcRect/>
              <a:stretch>
                <a:fillRect/>
              </a:stretch>
            </a:blipFill>
            <a:ln w="25400" cap="flat" cmpd="sng" algn="ctr">
              <a:solidFill>
                <a:srgbClr val="7E97A7">
                  <a:hueOff val="57792"/>
                  <a:satOff val="10195"/>
                  <a:lumOff val="-35882"/>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1E0064">
                    <a:hueOff val="0"/>
                    <a:satOff val="0"/>
                    <a:lumOff val="0"/>
                    <a:alphaOff val="0"/>
                  </a:srgbClr>
                </a:solidFill>
                <a:effectLst/>
                <a:uLnTx/>
                <a:uFillTx/>
                <a:latin typeface="Arial"/>
                <a:ea typeface="+mn-ea"/>
                <a:cs typeface="+mn-cs"/>
              </a:endParaRPr>
            </a:p>
          </p:txBody>
        </p:sp>
        <p:sp>
          <p:nvSpPr>
            <p:cNvPr id="35" name="Oval 34" descr="Charities &amp; NGOs Week (27th - 31st January)" title="Charities &amp; NGOs Week "/>
            <p:cNvSpPr/>
            <p:nvPr/>
          </p:nvSpPr>
          <p:spPr>
            <a:xfrm>
              <a:off x="956706" y="4437309"/>
              <a:ext cx="426117" cy="426117"/>
            </a:xfrm>
            <a:prstGeom prst="ellipse">
              <a:avLst/>
            </a:prstGeom>
            <a:noFill/>
            <a:ln w="28575" cap="flat" cmpd="sng" algn="ctr">
              <a:solidFill>
                <a:srgbClr val="7E97A7">
                  <a:lumMod val="7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grpSp>
      <p:sp>
        <p:nvSpPr>
          <p:cNvPr id="28" name="Freeform 27"/>
          <p:cNvSpPr/>
          <p:nvPr/>
        </p:nvSpPr>
        <p:spPr>
          <a:xfrm>
            <a:off x="1175482" y="4713247"/>
            <a:ext cx="7462899" cy="330382"/>
          </a:xfrm>
          <a:custGeom>
            <a:avLst/>
            <a:gdLst>
              <a:gd name="connsiteX0" fmla="*/ 0 w 7462899"/>
              <a:gd name="connsiteY0" fmla="*/ 0 h 330382"/>
              <a:gd name="connsiteX1" fmla="*/ 7462899 w 7462899"/>
              <a:gd name="connsiteY1" fmla="*/ 0 h 330382"/>
              <a:gd name="connsiteX2" fmla="*/ 7462899 w 7462899"/>
              <a:gd name="connsiteY2" fmla="*/ 330382 h 330382"/>
              <a:gd name="connsiteX3" fmla="*/ 0 w 7462899"/>
              <a:gd name="connsiteY3" fmla="*/ 330382 h 330382"/>
              <a:gd name="connsiteX4" fmla="*/ 0 w 7462899"/>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2899" h="330382">
                <a:moveTo>
                  <a:pt x="0" y="0"/>
                </a:moveTo>
                <a:lnTo>
                  <a:pt x="7462899" y="0"/>
                </a:lnTo>
                <a:lnTo>
                  <a:pt x="7462899" y="330382"/>
                </a:lnTo>
                <a:lnTo>
                  <a:pt x="0" y="330382"/>
                </a:lnTo>
                <a:lnTo>
                  <a:pt x="0" y="0"/>
                </a:lnTo>
                <a:close/>
              </a:path>
            </a:pathLst>
          </a:custGeom>
          <a:solidFill>
            <a:srgbClr val="7E97A7">
              <a:hueOff val="38528"/>
              <a:satOff val="6797"/>
              <a:lumOff val="-23921"/>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noProof="0" dirty="0" smtClean="0">
              <a:ln>
                <a:noFill/>
              </a:ln>
              <a:solidFill>
                <a:srgbClr val="FFFFFF"/>
              </a:solidFill>
              <a:effectLst/>
              <a:uLnTx/>
              <a:uFillTx/>
              <a:latin typeface="Arial"/>
              <a:ea typeface="+mn-ea"/>
              <a:cs typeface="+mn-cs"/>
            </a:endParaRPr>
          </a:p>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International Development:</a:t>
            </a:r>
            <a:r>
              <a:rPr kumimoji="0" lang="en-GB" sz="1800" b="1" i="0" u="none" strike="noStrike" kern="0" cap="none" spc="0" normalizeH="0" noProof="0" dirty="0" smtClean="0">
                <a:ln>
                  <a:noFill/>
                </a:ln>
                <a:solidFill>
                  <a:srgbClr val="FFFFFF"/>
                </a:solidFill>
                <a:effectLst/>
                <a:uLnTx/>
                <a:uFillTx/>
                <a:latin typeface="Arial"/>
                <a:ea typeface="+mn-ea"/>
                <a:cs typeface="+mn-cs"/>
              </a:rPr>
              <a:t> </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3</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rd</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-7</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 February</a:t>
            </a:r>
          </a:p>
          <a:p>
            <a:pPr marL="0" marR="0" lvl="0" indent="0" defTabSz="80010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3" name="Oval 32" descr="International Development Week (3rd - 7th February)" title="International Development Week"/>
          <p:cNvSpPr/>
          <p:nvPr/>
        </p:nvSpPr>
        <p:spPr>
          <a:xfrm>
            <a:off x="951560" y="4694792"/>
            <a:ext cx="412978" cy="412978"/>
          </a:xfrm>
          <a:prstGeom prst="ellipse">
            <a:avLst/>
          </a:prstGeom>
          <a:blipFill dpi="0" rotWithShape="0">
            <a:blip r:embed="rId7">
              <a:extLst>
                <a:ext uri="{28A0092B-C50C-407E-A947-70E740481C1C}">
                  <a14:useLocalDpi xmlns:a14="http://schemas.microsoft.com/office/drawing/2010/main"/>
                </a:ext>
              </a:extLst>
            </a:blip>
            <a:srcRect/>
            <a:stretch>
              <a:fillRect/>
            </a:stretch>
          </a:blipFill>
          <a:ln w="25400" cap="flat" cmpd="sng" algn="ctr">
            <a:solidFill>
              <a:srgbClr val="7E97A7">
                <a:hueOff val="28896"/>
                <a:satOff val="5098"/>
                <a:lumOff val="-17941"/>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1E0064">
                  <a:hueOff val="0"/>
                  <a:satOff val="0"/>
                  <a:lumOff val="0"/>
                  <a:alphaOff val="0"/>
                </a:srgbClr>
              </a:solidFill>
              <a:effectLst/>
              <a:uLnTx/>
              <a:uFillTx/>
              <a:latin typeface="Arial"/>
              <a:ea typeface="+mn-ea"/>
              <a:cs typeface="+mn-cs"/>
            </a:endParaRPr>
          </a:p>
        </p:txBody>
      </p:sp>
      <p:sp>
        <p:nvSpPr>
          <p:cNvPr id="37" name="Freeform 36"/>
          <p:cNvSpPr/>
          <p:nvPr/>
        </p:nvSpPr>
        <p:spPr>
          <a:xfrm>
            <a:off x="1364537" y="5164481"/>
            <a:ext cx="7273844" cy="299740"/>
          </a:xfrm>
          <a:custGeom>
            <a:avLst/>
            <a:gdLst>
              <a:gd name="connsiteX0" fmla="*/ 0 w 7626854"/>
              <a:gd name="connsiteY0" fmla="*/ 0 h 330382"/>
              <a:gd name="connsiteX1" fmla="*/ 7626854 w 7626854"/>
              <a:gd name="connsiteY1" fmla="*/ 0 h 330382"/>
              <a:gd name="connsiteX2" fmla="*/ 7626854 w 7626854"/>
              <a:gd name="connsiteY2" fmla="*/ 330382 h 330382"/>
              <a:gd name="connsiteX3" fmla="*/ 0 w 7626854"/>
              <a:gd name="connsiteY3" fmla="*/ 330382 h 330382"/>
              <a:gd name="connsiteX4" fmla="*/ 0 w 7626854"/>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854" h="330382">
                <a:moveTo>
                  <a:pt x="0" y="0"/>
                </a:moveTo>
                <a:lnTo>
                  <a:pt x="7626854" y="0"/>
                </a:lnTo>
                <a:lnTo>
                  <a:pt x="7626854" y="330382"/>
                </a:lnTo>
                <a:lnTo>
                  <a:pt x="0" y="330382"/>
                </a:lnTo>
                <a:lnTo>
                  <a:pt x="0" y="0"/>
                </a:lnTo>
                <a:close/>
              </a:path>
            </a:pathLst>
          </a:custGeom>
          <a:solidFill>
            <a:srgbClr val="7E97A7">
              <a:hueOff val="48160"/>
              <a:satOff val="8496"/>
              <a:lumOff val="-29902"/>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Careers in</a:t>
            </a:r>
            <a:r>
              <a:rPr kumimoji="0" lang="en-GB" sz="1800" b="1" i="0" u="none" strike="noStrike" kern="0" cap="none" spc="0" normalizeH="0" noProof="0" dirty="0" smtClean="0">
                <a:ln>
                  <a:noFill/>
                </a:ln>
                <a:solidFill>
                  <a:srgbClr val="FFFFFF"/>
                </a:solidFill>
                <a:effectLst/>
                <a:uLnTx/>
                <a:uFillTx/>
                <a:latin typeface="Arial"/>
                <a:ea typeface="+mn-ea"/>
                <a:cs typeface="+mn-cs"/>
              </a:rPr>
              <a:t> Health:10</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lang="en-GB" b="1" kern="0" noProof="0" dirty="0" smtClean="0">
                <a:solidFill>
                  <a:srgbClr val="FFFFFF"/>
                </a:solidFill>
                <a:latin typeface="Arial"/>
              </a:rPr>
              <a:t>-14</a:t>
            </a:r>
            <a:r>
              <a:rPr lang="en-GB" b="1" kern="0" baseline="30000" noProof="0" dirty="0" smtClean="0">
                <a:solidFill>
                  <a:srgbClr val="FFFFFF"/>
                </a:solidFill>
                <a:latin typeface="Arial"/>
              </a:rPr>
              <a:t>th</a:t>
            </a:r>
            <a:r>
              <a:rPr lang="en-GB" b="1" kern="0" noProof="0" dirty="0" smtClean="0">
                <a:solidFill>
                  <a:srgbClr val="FFFFFF"/>
                </a:solidFill>
                <a:latin typeface="Arial"/>
              </a:rPr>
              <a:t> February</a:t>
            </a:r>
            <a:endParaRPr kumimoji="0" lang="en-GB" sz="18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8" name="Oval 37" descr="Careers in Health (10th – 14th February)" title="Careers in Health week"/>
          <p:cNvSpPr/>
          <p:nvPr/>
        </p:nvSpPr>
        <p:spPr>
          <a:xfrm>
            <a:off x="1062919" y="5139421"/>
            <a:ext cx="412978" cy="412978"/>
          </a:xfrm>
          <a:prstGeom prst="ellipse">
            <a:avLst/>
          </a:prstGeom>
          <a:blipFill rotWithShape="0">
            <a:blip r:embed="rId8">
              <a:grayscl/>
            </a:blip>
            <a:stretch>
              <a:fillRect/>
            </a:stretch>
          </a:blipFill>
          <a:ln w="25400" cap="flat" cmpd="sng" algn="ctr">
            <a:solidFill>
              <a:srgbClr val="7E97A7">
                <a:hueOff val="48160"/>
                <a:satOff val="8496"/>
                <a:lumOff val="-29902"/>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1E0064">
                  <a:hueOff val="0"/>
                  <a:satOff val="0"/>
                  <a:lumOff val="0"/>
                  <a:alphaOff val="0"/>
                </a:srgbClr>
              </a:solidFill>
              <a:effectLst/>
              <a:uLnTx/>
              <a:uFillTx/>
              <a:latin typeface="Arial"/>
              <a:ea typeface="+mn-ea"/>
              <a:cs typeface="+mn-cs"/>
            </a:endParaRPr>
          </a:p>
        </p:txBody>
      </p:sp>
      <p:sp>
        <p:nvSpPr>
          <p:cNvPr id="29" name="Freeform 28"/>
          <p:cNvSpPr/>
          <p:nvPr/>
        </p:nvSpPr>
        <p:spPr>
          <a:xfrm>
            <a:off x="1011527" y="5580689"/>
            <a:ext cx="7626854" cy="330382"/>
          </a:xfrm>
          <a:custGeom>
            <a:avLst/>
            <a:gdLst>
              <a:gd name="connsiteX0" fmla="*/ 0 w 7626854"/>
              <a:gd name="connsiteY0" fmla="*/ 0 h 330382"/>
              <a:gd name="connsiteX1" fmla="*/ 7626854 w 7626854"/>
              <a:gd name="connsiteY1" fmla="*/ 0 h 330382"/>
              <a:gd name="connsiteX2" fmla="*/ 7626854 w 7626854"/>
              <a:gd name="connsiteY2" fmla="*/ 330382 h 330382"/>
              <a:gd name="connsiteX3" fmla="*/ 0 w 7626854"/>
              <a:gd name="connsiteY3" fmla="*/ 330382 h 330382"/>
              <a:gd name="connsiteX4" fmla="*/ 0 w 7626854"/>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854" h="330382">
                <a:moveTo>
                  <a:pt x="0" y="0"/>
                </a:moveTo>
                <a:lnTo>
                  <a:pt x="7626854" y="0"/>
                </a:lnTo>
                <a:lnTo>
                  <a:pt x="7626854" y="330382"/>
                </a:lnTo>
                <a:lnTo>
                  <a:pt x="0" y="330382"/>
                </a:lnTo>
                <a:lnTo>
                  <a:pt x="0" y="0"/>
                </a:lnTo>
                <a:close/>
              </a:path>
            </a:pathLst>
          </a:custGeom>
          <a:solidFill>
            <a:srgbClr val="7E97A7">
              <a:hueOff val="48160"/>
              <a:satOff val="8496"/>
              <a:lumOff val="-29902"/>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Sustainability Fortnight: 24</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 February- 6</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 March</a:t>
            </a:r>
          </a:p>
        </p:txBody>
      </p:sp>
      <p:sp>
        <p:nvSpPr>
          <p:cNvPr id="36" name="Oval 35" descr="Sustainability Fortnight (24th February – 6th March)" title="Sustainability Fortnight"/>
          <p:cNvSpPr/>
          <p:nvPr/>
        </p:nvSpPr>
        <p:spPr>
          <a:xfrm>
            <a:off x="798952" y="5566538"/>
            <a:ext cx="412978" cy="412978"/>
          </a:xfrm>
          <a:prstGeom prst="ellipse">
            <a:avLst/>
          </a:prstGeom>
          <a:blipFill dpi="0" rotWithShape="0">
            <a:blip r:embed="rId9">
              <a:extLst>
                <a:ext uri="{28A0092B-C50C-407E-A947-70E740481C1C}">
                  <a14:useLocalDpi xmlns:a14="http://schemas.microsoft.com/office/drawing/2010/main"/>
                </a:ext>
              </a:extLst>
            </a:blip>
            <a:srcRect/>
            <a:stretch>
              <a:fillRect/>
            </a:stretch>
          </a:blipFill>
          <a:ln w="25400" cap="flat" cmpd="sng" algn="ctr">
            <a:solidFill>
              <a:srgbClr val="7E97A7">
                <a:hueOff val="38528"/>
                <a:satOff val="6797"/>
                <a:lumOff val="-23921"/>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1E0064">
                  <a:hueOff val="0"/>
                  <a:satOff val="0"/>
                  <a:lumOff val="0"/>
                  <a:alphaOff val="0"/>
                </a:srgbClr>
              </a:solidFill>
              <a:effectLst/>
              <a:uLnTx/>
              <a:uFillTx/>
              <a:latin typeface="Arial"/>
              <a:ea typeface="+mn-ea"/>
              <a:cs typeface="+mn-cs"/>
            </a:endParaRPr>
          </a:p>
        </p:txBody>
      </p:sp>
      <p:sp>
        <p:nvSpPr>
          <p:cNvPr id="30" name="Freeform 29"/>
          <p:cNvSpPr/>
          <p:nvPr/>
        </p:nvSpPr>
        <p:spPr>
          <a:xfrm>
            <a:off x="712335" y="6076554"/>
            <a:ext cx="7926046" cy="330382"/>
          </a:xfrm>
          <a:custGeom>
            <a:avLst/>
            <a:gdLst>
              <a:gd name="connsiteX0" fmla="*/ 0 w 7926046"/>
              <a:gd name="connsiteY0" fmla="*/ 0 h 330382"/>
              <a:gd name="connsiteX1" fmla="*/ 7926046 w 7926046"/>
              <a:gd name="connsiteY1" fmla="*/ 0 h 330382"/>
              <a:gd name="connsiteX2" fmla="*/ 7926046 w 7926046"/>
              <a:gd name="connsiteY2" fmla="*/ 330382 h 330382"/>
              <a:gd name="connsiteX3" fmla="*/ 0 w 7926046"/>
              <a:gd name="connsiteY3" fmla="*/ 330382 h 330382"/>
              <a:gd name="connsiteX4" fmla="*/ 0 w 7926046"/>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046" h="330382">
                <a:moveTo>
                  <a:pt x="0" y="0"/>
                </a:moveTo>
                <a:lnTo>
                  <a:pt x="7926046" y="0"/>
                </a:lnTo>
                <a:lnTo>
                  <a:pt x="7926046" y="330382"/>
                </a:lnTo>
                <a:lnTo>
                  <a:pt x="0" y="330382"/>
                </a:lnTo>
                <a:lnTo>
                  <a:pt x="0" y="0"/>
                </a:lnTo>
                <a:close/>
              </a:path>
            </a:pathLst>
          </a:custGeom>
          <a:solidFill>
            <a:srgbClr val="7E97A7">
              <a:hueOff val="57792"/>
              <a:satOff val="10195"/>
              <a:lumOff val="-35882"/>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Careers in</a:t>
            </a:r>
            <a:r>
              <a:rPr kumimoji="0" lang="en-GB" sz="1800" b="1" i="0" u="none" strike="noStrike" kern="0" cap="none" spc="0" normalizeH="0" noProof="0" dirty="0" smtClean="0">
                <a:ln>
                  <a:noFill/>
                </a:ln>
                <a:solidFill>
                  <a:srgbClr val="FFFFFF"/>
                </a:solidFill>
                <a:effectLst/>
                <a:uLnTx/>
                <a:uFillTx/>
                <a:latin typeface="Arial"/>
                <a:ea typeface="+mn-ea"/>
                <a:cs typeface="+mn-cs"/>
              </a:rPr>
              <a:t> Life Science</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 9</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lang="en-GB" b="1" kern="0" dirty="0" smtClean="0">
                <a:solidFill>
                  <a:srgbClr val="FFFFFF"/>
                </a:solidFill>
                <a:latin typeface="Arial"/>
              </a:rPr>
              <a:t>-14</a:t>
            </a:r>
            <a:r>
              <a:rPr lang="en-GB" b="1" kern="0" baseline="30000" dirty="0" smtClean="0">
                <a:solidFill>
                  <a:srgbClr val="FFFFFF"/>
                </a:solidFill>
                <a:latin typeface="Arial"/>
              </a:rPr>
              <a:t>th</a:t>
            </a:r>
            <a:r>
              <a:rPr lang="en-GB" b="1" kern="0" dirty="0" smtClean="0">
                <a:solidFill>
                  <a:srgbClr val="FFFFFF"/>
                </a:solidFill>
                <a:latin typeface="Arial"/>
              </a:rPr>
              <a:t> March</a:t>
            </a:r>
            <a:endParaRPr kumimoji="0" lang="en-US" sz="18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2" name="Oval 31" descr="Careers in Life Science Industry (9th – 13th March)" title="Careers in Life Science Industry (9th – 13th March)"/>
          <p:cNvSpPr/>
          <p:nvPr/>
        </p:nvSpPr>
        <p:spPr>
          <a:xfrm>
            <a:off x="492425" y="6031761"/>
            <a:ext cx="412978" cy="412978"/>
          </a:xfrm>
          <a:prstGeom prst="ellipse">
            <a:avLst/>
          </a:prstGeom>
          <a:blipFill rotWithShape="0">
            <a:blip r:embed="rId8"/>
            <a:stretch>
              <a:fillRect/>
            </a:stretch>
          </a:blipFill>
          <a:ln w="25400" cap="flat" cmpd="sng" algn="ctr">
            <a:solidFill>
              <a:srgbClr val="7E97A7">
                <a:hueOff val="48160"/>
                <a:satOff val="8496"/>
                <a:lumOff val="-29902"/>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1E0064">
                  <a:hueOff val="0"/>
                  <a:satOff val="0"/>
                  <a:lumOff val="0"/>
                  <a:alphaOff val="0"/>
                </a:srgbClr>
              </a:solidFill>
              <a:effectLst/>
              <a:uLnTx/>
              <a:uFillTx/>
              <a:latin typeface="Arial"/>
              <a:ea typeface="+mn-ea"/>
              <a:cs typeface="+mn-cs"/>
            </a:endParaRPr>
          </a:p>
        </p:txBody>
      </p:sp>
    </p:spTree>
    <p:extLst>
      <p:ext uri="{BB962C8B-B14F-4D97-AF65-F5344CB8AC3E}">
        <p14:creationId xmlns:p14="http://schemas.microsoft.com/office/powerpoint/2010/main" val="30223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fade">
                                      <p:cBhvr>
                                        <p:cTn id="4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animBg="1"/>
      <p:bldP spid="28" grpId="0" animBg="1"/>
      <p:bldP spid="37"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237066" y="5739427"/>
            <a:ext cx="603802" cy="365125"/>
          </a:xfrm>
        </p:spPr>
        <p:txBody>
          <a:bodyPr/>
          <a:lstStyle/>
          <a:p>
            <a:fld id="{9C75D081-611A-3841-AF03-9AA638EBA0A6}" type="slidenum">
              <a:rPr lang="en-US" smtClean="0"/>
              <a:t>26</a:t>
            </a:fld>
            <a:endParaRPr lang="en-US"/>
          </a:p>
        </p:txBody>
      </p:sp>
      <p:sp>
        <p:nvSpPr>
          <p:cNvPr id="2" name="Title 1"/>
          <p:cNvSpPr>
            <a:spLocks noGrp="1"/>
          </p:cNvSpPr>
          <p:nvPr>
            <p:ph type="title"/>
          </p:nvPr>
        </p:nvSpPr>
        <p:spPr>
          <a:xfrm>
            <a:off x="516276" y="1103005"/>
            <a:ext cx="8767598" cy="1080198"/>
          </a:xfrm>
        </p:spPr>
        <p:txBody>
          <a:bodyPr>
            <a:normAutofit/>
          </a:bodyPr>
          <a:lstStyle/>
          <a:p>
            <a:r>
              <a:rPr lang="en-GB" sz="3600" b="1" dirty="0" smtClean="0"/>
              <a:t>Sector themed Careers Fairs</a:t>
            </a:r>
            <a:endParaRPr lang="en-GB" sz="3600" b="1" dirty="0"/>
          </a:p>
        </p:txBody>
      </p:sp>
      <p:sp>
        <p:nvSpPr>
          <p:cNvPr id="21" name="Freeform 20"/>
          <p:cNvSpPr/>
          <p:nvPr/>
        </p:nvSpPr>
        <p:spPr>
          <a:xfrm>
            <a:off x="679303" y="2399476"/>
            <a:ext cx="7926046" cy="330382"/>
          </a:xfrm>
          <a:custGeom>
            <a:avLst/>
            <a:gdLst>
              <a:gd name="connsiteX0" fmla="*/ 0 w 7926046"/>
              <a:gd name="connsiteY0" fmla="*/ 0 h 330382"/>
              <a:gd name="connsiteX1" fmla="*/ 7926046 w 7926046"/>
              <a:gd name="connsiteY1" fmla="*/ 0 h 330382"/>
              <a:gd name="connsiteX2" fmla="*/ 7926046 w 7926046"/>
              <a:gd name="connsiteY2" fmla="*/ 330382 h 330382"/>
              <a:gd name="connsiteX3" fmla="*/ 0 w 7926046"/>
              <a:gd name="connsiteY3" fmla="*/ 330382 h 330382"/>
              <a:gd name="connsiteX4" fmla="*/ 0 w 7926046"/>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046" h="330382">
                <a:moveTo>
                  <a:pt x="0" y="0"/>
                </a:moveTo>
                <a:lnTo>
                  <a:pt x="7926046" y="0"/>
                </a:lnTo>
                <a:lnTo>
                  <a:pt x="7926046" y="330382"/>
                </a:lnTo>
                <a:lnTo>
                  <a:pt x="0" y="330382"/>
                </a:lnTo>
                <a:lnTo>
                  <a:pt x="0" y="0"/>
                </a:lnTo>
                <a:close/>
              </a:path>
            </a:pathLst>
          </a:custGeom>
          <a:solidFill>
            <a:srgbClr val="7E97A7">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Management Consultancy:</a:t>
            </a:r>
            <a:r>
              <a:rPr kumimoji="0" lang="en-GB" sz="1800" b="1" i="0" u="none" strike="noStrike" kern="0" cap="none" spc="0" normalizeH="0" noProof="0" dirty="0" smtClean="0">
                <a:ln>
                  <a:noFill/>
                </a:ln>
                <a:solidFill>
                  <a:srgbClr val="FFFFFF"/>
                </a:solidFill>
                <a:effectLst/>
                <a:uLnTx/>
                <a:uFillTx/>
                <a:latin typeface="Arial"/>
                <a:ea typeface="+mn-ea"/>
                <a:cs typeface="+mn-cs"/>
              </a:rPr>
              <a:t> </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Wednesday</a:t>
            </a:r>
            <a:r>
              <a:rPr kumimoji="0" lang="en-GB" sz="1800" b="1" i="0" u="none" strike="noStrike" kern="0" cap="none" spc="0" normalizeH="0" noProof="0" dirty="0" smtClean="0">
                <a:ln>
                  <a:noFill/>
                </a:ln>
                <a:solidFill>
                  <a:srgbClr val="FFFFFF"/>
                </a:solidFill>
                <a:effectLst/>
                <a:uLnTx/>
                <a:uFillTx/>
                <a:latin typeface="Arial"/>
                <a:ea typeface="+mn-ea"/>
                <a:cs typeface="+mn-cs"/>
              </a:rPr>
              <a:t> 2</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nd</a:t>
            </a:r>
            <a:r>
              <a:rPr kumimoji="0" lang="en-GB" sz="1800" b="1" i="0" u="none" strike="noStrike" kern="0" cap="none" spc="0" normalizeH="0" noProof="0" dirty="0" smtClean="0">
                <a:ln>
                  <a:noFill/>
                </a:ln>
                <a:solidFill>
                  <a:srgbClr val="FFFFFF"/>
                </a:solidFill>
                <a:effectLst/>
                <a:uLnTx/>
                <a:uFillTx/>
                <a:latin typeface="Arial"/>
                <a:ea typeface="+mn-ea"/>
                <a:cs typeface="+mn-cs"/>
              </a:rPr>
              <a:t> October</a:t>
            </a:r>
            <a:endParaRPr kumimoji="0" lang="en-GB"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3" name="Freeform 22"/>
          <p:cNvSpPr/>
          <p:nvPr/>
        </p:nvSpPr>
        <p:spPr>
          <a:xfrm>
            <a:off x="978495" y="2895341"/>
            <a:ext cx="7626854" cy="330382"/>
          </a:xfrm>
          <a:custGeom>
            <a:avLst/>
            <a:gdLst>
              <a:gd name="connsiteX0" fmla="*/ 0 w 7626854"/>
              <a:gd name="connsiteY0" fmla="*/ 0 h 330382"/>
              <a:gd name="connsiteX1" fmla="*/ 7626854 w 7626854"/>
              <a:gd name="connsiteY1" fmla="*/ 0 h 330382"/>
              <a:gd name="connsiteX2" fmla="*/ 7626854 w 7626854"/>
              <a:gd name="connsiteY2" fmla="*/ 330382 h 330382"/>
              <a:gd name="connsiteX3" fmla="*/ 0 w 7626854"/>
              <a:gd name="connsiteY3" fmla="*/ 330382 h 330382"/>
              <a:gd name="connsiteX4" fmla="*/ 0 w 7626854"/>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854" h="330382">
                <a:moveTo>
                  <a:pt x="0" y="0"/>
                </a:moveTo>
                <a:lnTo>
                  <a:pt x="7626854" y="0"/>
                </a:lnTo>
                <a:lnTo>
                  <a:pt x="7626854" y="330382"/>
                </a:lnTo>
                <a:lnTo>
                  <a:pt x="0" y="330382"/>
                </a:lnTo>
                <a:lnTo>
                  <a:pt x="0" y="0"/>
                </a:lnTo>
                <a:close/>
              </a:path>
            </a:pathLst>
          </a:custGeom>
          <a:solidFill>
            <a:srgbClr val="7E97A7">
              <a:hueOff val="9632"/>
              <a:satOff val="1699"/>
              <a:lumOff val="-5980"/>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Banking and Finance</a:t>
            </a:r>
            <a:r>
              <a:rPr kumimoji="0" lang="en-GB" sz="1800" b="1" i="0" u="none" strike="noStrike" kern="0" cap="none" spc="0" normalizeH="0" noProof="0" dirty="0" smtClean="0">
                <a:ln>
                  <a:noFill/>
                </a:ln>
                <a:solidFill>
                  <a:srgbClr val="FFFFFF"/>
                </a:solidFill>
                <a:effectLst/>
                <a:uLnTx/>
                <a:uFillTx/>
                <a:latin typeface="Arial"/>
                <a:ea typeface="+mn-ea"/>
                <a:cs typeface="+mn-cs"/>
              </a:rPr>
              <a:t> Day 1</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a:t>
            </a:r>
            <a:r>
              <a:rPr kumimoji="0" lang="en-GB" sz="1800" b="1" i="0" u="none" strike="noStrike" kern="0" cap="none" spc="0" normalizeH="0" noProof="0" dirty="0" smtClean="0">
                <a:ln>
                  <a:noFill/>
                </a:ln>
                <a:solidFill>
                  <a:srgbClr val="FFFFFF"/>
                </a:solidFill>
                <a:effectLst/>
                <a:uLnTx/>
                <a:uFillTx/>
                <a:latin typeface="Arial"/>
                <a:ea typeface="+mn-ea"/>
                <a:cs typeface="+mn-cs"/>
              </a:rPr>
              <a:t> </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Tuesday 8</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kumimoji="0" lang="en-GB" sz="1800" b="1" i="0" u="none" strike="noStrike" kern="0" cap="none" spc="0" normalizeH="0" baseline="0" noProof="0" dirty="0" smtClean="0">
                <a:ln>
                  <a:noFill/>
                </a:ln>
                <a:solidFill>
                  <a:srgbClr val="FFFFFF"/>
                </a:solidFill>
                <a:effectLst/>
                <a:uLnTx/>
                <a:uFillTx/>
                <a:latin typeface="Arial"/>
                <a:ea typeface="+mn-ea"/>
                <a:cs typeface="+mn-cs"/>
              </a:rPr>
              <a:t> Octobe</a:t>
            </a:r>
            <a:r>
              <a:rPr lang="en-GB" b="1" kern="0" dirty="0" smtClean="0">
                <a:solidFill>
                  <a:srgbClr val="FFFFFF"/>
                </a:solidFill>
                <a:latin typeface="Arial"/>
              </a:rPr>
              <a:t>r </a:t>
            </a:r>
            <a:endParaRPr kumimoji="0" lang="en-GB"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5" name="Freeform 24"/>
          <p:cNvSpPr/>
          <p:nvPr/>
        </p:nvSpPr>
        <p:spPr>
          <a:xfrm>
            <a:off x="1142450" y="3390842"/>
            <a:ext cx="7462899" cy="330382"/>
          </a:xfrm>
          <a:custGeom>
            <a:avLst/>
            <a:gdLst>
              <a:gd name="connsiteX0" fmla="*/ 0 w 7462899"/>
              <a:gd name="connsiteY0" fmla="*/ 0 h 330382"/>
              <a:gd name="connsiteX1" fmla="*/ 7462899 w 7462899"/>
              <a:gd name="connsiteY1" fmla="*/ 0 h 330382"/>
              <a:gd name="connsiteX2" fmla="*/ 7462899 w 7462899"/>
              <a:gd name="connsiteY2" fmla="*/ 330382 h 330382"/>
              <a:gd name="connsiteX3" fmla="*/ 0 w 7462899"/>
              <a:gd name="connsiteY3" fmla="*/ 330382 h 330382"/>
              <a:gd name="connsiteX4" fmla="*/ 0 w 7462899"/>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2899" h="330382">
                <a:moveTo>
                  <a:pt x="0" y="0"/>
                </a:moveTo>
                <a:lnTo>
                  <a:pt x="7462899" y="0"/>
                </a:lnTo>
                <a:lnTo>
                  <a:pt x="7462899" y="330382"/>
                </a:lnTo>
                <a:lnTo>
                  <a:pt x="0" y="330382"/>
                </a:lnTo>
                <a:lnTo>
                  <a:pt x="0" y="0"/>
                </a:lnTo>
                <a:close/>
              </a:path>
            </a:pathLst>
          </a:custGeom>
          <a:solidFill>
            <a:srgbClr val="7E97A7">
              <a:hueOff val="19264"/>
              <a:satOff val="3398"/>
              <a:lumOff val="-11961"/>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Bankin</a:t>
            </a:r>
            <a:r>
              <a:rPr lang="en-GB" b="1" kern="0" dirty="0" smtClean="0">
                <a:solidFill>
                  <a:srgbClr val="FFFFFF"/>
                </a:solidFill>
                <a:latin typeface="Arial"/>
              </a:rPr>
              <a:t>g and Finance Day 2: Wednesday 9</a:t>
            </a:r>
            <a:r>
              <a:rPr lang="en-GB" b="1" kern="0" baseline="30000" dirty="0" smtClean="0">
                <a:solidFill>
                  <a:srgbClr val="FFFFFF"/>
                </a:solidFill>
                <a:latin typeface="Arial"/>
              </a:rPr>
              <a:t>th</a:t>
            </a:r>
            <a:r>
              <a:rPr lang="en-GB" b="1" kern="0" dirty="0" smtClean="0">
                <a:solidFill>
                  <a:srgbClr val="FFFFFF"/>
                </a:solidFill>
                <a:latin typeface="Arial"/>
              </a:rPr>
              <a:t> October</a:t>
            </a:r>
            <a:endParaRPr kumimoji="0" lang="en-GB"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7" name="Freeform 26"/>
          <p:cNvSpPr/>
          <p:nvPr/>
        </p:nvSpPr>
        <p:spPr>
          <a:xfrm>
            <a:off x="1194800" y="3886708"/>
            <a:ext cx="7410550" cy="330382"/>
          </a:xfrm>
          <a:custGeom>
            <a:avLst/>
            <a:gdLst>
              <a:gd name="connsiteX0" fmla="*/ 0 w 7410550"/>
              <a:gd name="connsiteY0" fmla="*/ 0 h 330382"/>
              <a:gd name="connsiteX1" fmla="*/ 7410550 w 7410550"/>
              <a:gd name="connsiteY1" fmla="*/ 0 h 330382"/>
              <a:gd name="connsiteX2" fmla="*/ 7410550 w 7410550"/>
              <a:gd name="connsiteY2" fmla="*/ 330382 h 330382"/>
              <a:gd name="connsiteX3" fmla="*/ 0 w 7410550"/>
              <a:gd name="connsiteY3" fmla="*/ 330382 h 330382"/>
              <a:gd name="connsiteX4" fmla="*/ 0 w 7410550"/>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550" h="330382">
                <a:moveTo>
                  <a:pt x="0" y="0"/>
                </a:moveTo>
                <a:lnTo>
                  <a:pt x="7410550" y="0"/>
                </a:lnTo>
                <a:lnTo>
                  <a:pt x="7410550" y="330382"/>
                </a:lnTo>
                <a:lnTo>
                  <a:pt x="0" y="330382"/>
                </a:lnTo>
                <a:lnTo>
                  <a:pt x="0" y="0"/>
                </a:lnTo>
                <a:close/>
              </a:path>
            </a:pathLst>
          </a:custGeom>
          <a:solidFill>
            <a:srgbClr val="7E97A7">
              <a:hueOff val="28896"/>
              <a:satOff val="5098"/>
              <a:lumOff val="-17941"/>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IT and</a:t>
            </a:r>
            <a:r>
              <a:rPr kumimoji="0" lang="en-GB" sz="1800" b="1" i="0" u="none" strike="noStrike" kern="0" cap="none" spc="0" normalizeH="0" noProof="0" dirty="0" smtClean="0">
                <a:ln>
                  <a:noFill/>
                </a:ln>
                <a:solidFill>
                  <a:srgbClr val="FFFFFF"/>
                </a:solidFill>
                <a:effectLst/>
                <a:uLnTx/>
                <a:uFillTx/>
                <a:latin typeface="Arial"/>
                <a:ea typeface="+mn-ea"/>
                <a:cs typeface="+mn-cs"/>
              </a:rPr>
              <a:t> Technology Day 1: Wednesday 16</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kumimoji="0" lang="en-GB" sz="1800" b="1" i="0" u="none" strike="noStrike" kern="0" cap="none" spc="0" normalizeH="0" noProof="0" dirty="0" smtClean="0">
                <a:ln>
                  <a:noFill/>
                </a:ln>
                <a:solidFill>
                  <a:srgbClr val="FFFFFF"/>
                </a:solidFill>
                <a:effectLst/>
                <a:uLnTx/>
                <a:uFillTx/>
                <a:latin typeface="Arial"/>
                <a:ea typeface="+mn-ea"/>
                <a:cs typeface="+mn-cs"/>
              </a:rPr>
              <a:t> October</a:t>
            </a:r>
            <a:r>
              <a:rPr lang="en-GB" b="1" kern="0" dirty="0" smtClean="0">
                <a:solidFill>
                  <a:srgbClr val="FFFFFF"/>
                </a:solidFill>
                <a:latin typeface="Arial"/>
              </a:rPr>
              <a:t> </a:t>
            </a:r>
            <a:endParaRPr kumimoji="0" lang="en-GB" sz="18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8" name="Freeform 27"/>
          <p:cNvSpPr/>
          <p:nvPr/>
        </p:nvSpPr>
        <p:spPr>
          <a:xfrm>
            <a:off x="1142450" y="4382573"/>
            <a:ext cx="7462899" cy="330382"/>
          </a:xfrm>
          <a:custGeom>
            <a:avLst/>
            <a:gdLst>
              <a:gd name="connsiteX0" fmla="*/ 0 w 7462899"/>
              <a:gd name="connsiteY0" fmla="*/ 0 h 330382"/>
              <a:gd name="connsiteX1" fmla="*/ 7462899 w 7462899"/>
              <a:gd name="connsiteY1" fmla="*/ 0 h 330382"/>
              <a:gd name="connsiteX2" fmla="*/ 7462899 w 7462899"/>
              <a:gd name="connsiteY2" fmla="*/ 330382 h 330382"/>
              <a:gd name="connsiteX3" fmla="*/ 0 w 7462899"/>
              <a:gd name="connsiteY3" fmla="*/ 330382 h 330382"/>
              <a:gd name="connsiteX4" fmla="*/ 0 w 7462899"/>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2899" h="330382">
                <a:moveTo>
                  <a:pt x="0" y="0"/>
                </a:moveTo>
                <a:lnTo>
                  <a:pt x="7462899" y="0"/>
                </a:lnTo>
                <a:lnTo>
                  <a:pt x="7462899" y="330382"/>
                </a:lnTo>
                <a:lnTo>
                  <a:pt x="0" y="330382"/>
                </a:lnTo>
                <a:lnTo>
                  <a:pt x="0" y="0"/>
                </a:lnTo>
                <a:close/>
              </a:path>
            </a:pathLst>
          </a:custGeom>
          <a:solidFill>
            <a:srgbClr val="7E97A7">
              <a:hueOff val="38528"/>
              <a:satOff val="6797"/>
              <a:lumOff val="-23921"/>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t"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lang="en-GB" b="1" kern="0" dirty="0" smtClean="0">
                <a:solidFill>
                  <a:srgbClr val="FFFFFF"/>
                </a:solidFill>
                <a:latin typeface="Arial"/>
              </a:rPr>
              <a:t>IT and Technology Day 2: Thursday 17</a:t>
            </a:r>
            <a:r>
              <a:rPr lang="en-GB" b="1" kern="0" baseline="30000" dirty="0" smtClean="0">
                <a:solidFill>
                  <a:srgbClr val="FFFFFF"/>
                </a:solidFill>
                <a:latin typeface="Arial"/>
              </a:rPr>
              <a:t>th</a:t>
            </a:r>
            <a:r>
              <a:rPr lang="en-GB" b="1" kern="0" dirty="0" smtClean="0">
                <a:solidFill>
                  <a:srgbClr val="FFFFFF"/>
                </a:solidFill>
                <a:latin typeface="Arial"/>
              </a:rPr>
              <a:t> October </a:t>
            </a:r>
            <a:endParaRPr kumimoji="0" lang="en-GB" sz="18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7" name="Freeform 36"/>
          <p:cNvSpPr/>
          <p:nvPr/>
        </p:nvSpPr>
        <p:spPr>
          <a:xfrm>
            <a:off x="1331505" y="4833807"/>
            <a:ext cx="7273844" cy="299740"/>
          </a:xfrm>
          <a:custGeom>
            <a:avLst/>
            <a:gdLst>
              <a:gd name="connsiteX0" fmla="*/ 0 w 7626854"/>
              <a:gd name="connsiteY0" fmla="*/ 0 h 330382"/>
              <a:gd name="connsiteX1" fmla="*/ 7626854 w 7626854"/>
              <a:gd name="connsiteY1" fmla="*/ 0 h 330382"/>
              <a:gd name="connsiteX2" fmla="*/ 7626854 w 7626854"/>
              <a:gd name="connsiteY2" fmla="*/ 330382 h 330382"/>
              <a:gd name="connsiteX3" fmla="*/ 0 w 7626854"/>
              <a:gd name="connsiteY3" fmla="*/ 330382 h 330382"/>
              <a:gd name="connsiteX4" fmla="*/ 0 w 7626854"/>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854" h="330382">
                <a:moveTo>
                  <a:pt x="0" y="0"/>
                </a:moveTo>
                <a:lnTo>
                  <a:pt x="7626854" y="0"/>
                </a:lnTo>
                <a:lnTo>
                  <a:pt x="7626854" y="330382"/>
                </a:lnTo>
                <a:lnTo>
                  <a:pt x="0" y="330382"/>
                </a:lnTo>
                <a:lnTo>
                  <a:pt x="0" y="0"/>
                </a:lnTo>
                <a:close/>
              </a:path>
            </a:pathLst>
          </a:custGeom>
          <a:solidFill>
            <a:srgbClr val="7E97A7">
              <a:hueOff val="48160"/>
              <a:satOff val="8496"/>
              <a:lumOff val="-29902"/>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Engineering and Built</a:t>
            </a:r>
            <a:r>
              <a:rPr kumimoji="0" lang="en-GB" sz="1800" b="1" i="0" u="none" strike="noStrike" kern="0" cap="none" spc="0" normalizeH="0" noProof="0" dirty="0" smtClean="0">
                <a:ln>
                  <a:noFill/>
                </a:ln>
                <a:solidFill>
                  <a:srgbClr val="FFFFFF"/>
                </a:solidFill>
                <a:effectLst/>
                <a:uLnTx/>
                <a:uFillTx/>
                <a:latin typeface="Arial"/>
                <a:ea typeface="+mn-ea"/>
                <a:cs typeface="+mn-cs"/>
              </a:rPr>
              <a:t> Environment: Monday 21</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st</a:t>
            </a:r>
            <a:r>
              <a:rPr kumimoji="0" lang="en-GB" sz="1800" b="1" i="0" u="none" strike="noStrike" kern="0" cap="none" spc="0" normalizeH="0" noProof="0" dirty="0" smtClean="0">
                <a:ln>
                  <a:noFill/>
                </a:ln>
                <a:solidFill>
                  <a:srgbClr val="FFFFFF"/>
                </a:solidFill>
                <a:effectLst/>
                <a:uLnTx/>
                <a:uFillTx/>
                <a:latin typeface="Arial"/>
                <a:ea typeface="+mn-ea"/>
                <a:cs typeface="+mn-cs"/>
              </a:rPr>
              <a:t> October </a:t>
            </a:r>
            <a:endParaRPr kumimoji="0" lang="en-GB" sz="18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Freeform 28"/>
          <p:cNvSpPr/>
          <p:nvPr/>
        </p:nvSpPr>
        <p:spPr>
          <a:xfrm>
            <a:off x="978495" y="5250015"/>
            <a:ext cx="7626854" cy="330382"/>
          </a:xfrm>
          <a:custGeom>
            <a:avLst/>
            <a:gdLst>
              <a:gd name="connsiteX0" fmla="*/ 0 w 7626854"/>
              <a:gd name="connsiteY0" fmla="*/ 0 h 330382"/>
              <a:gd name="connsiteX1" fmla="*/ 7626854 w 7626854"/>
              <a:gd name="connsiteY1" fmla="*/ 0 h 330382"/>
              <a:gd name="connsiteX2" fmla="*/ 7626854 w 7626854"/>
              <a:gd name="connsiteY2" fmla="*/ 330382 h 330382"/>
              <a:gd name="connsiteX3" fmla="*/ 0 w 7626854"/>
              <a:gd name="connsiteY3" fmla="*/ 330382 h 330382"/>
              <a:gd name="connsiteX4" fmla="*/ 0 w 7626854"/>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854" h="330382">
                <a:moveTo>
                  <a:pt x="0" y="0"/>
                </a:moveTo>
                <a:lnTo>
                  <a:pt x="7626854" y="0"/>
                </a:lnTo>
                <a:lnTo>
                  <a:pt x="7626854" y="330382"/>
                </a:lnTo>
                <a:lnTo>
                  <a:pt x="0" y="330382"/>
                </a:lnTo>
                <a:lnTo>
                  <a:pt x="0" y="0"/>
                </a:lnTo>
                <a:close/>
              </a:path>
            </a:pathLst>
          </a:custGeom>
          <a:solidFill>
            <a:srgbClr val="7E97A7">
              <a:hueOff val="48160"/>
              <a:satOff val="8496"/>
              <a:lumOff val="-29902"/>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Life and Health Sciences:</a:t>
            </a:r>
            <a:r>
              <a:rPr kumimoji="0" lang="en-GB" sz="1800" b="1" i="0" u="none" strike="noStrike" kern="0" cap="none" spc="0" normalizeH="0" noProof="0" dirty="0" smtClean="0">
                <a:ln>
                  <a:noFill/>
                </a:ln>
                <a:solidFill>
                  <a:srgbClr val="FFFFFF"/>
                </a:solidFill>
                <a:effectLst/>
                <a:uLnTx/>
                <a:uFillTx/>
                <a:latin typeface="Arial"/>
                <a:ea typeface="+mn-ea"/>
                <a:cs typeface="+mn-cs"/>
              </a:rPr>
              <a:t> Monday 28</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kumimoji="0" lang="en-GB" sz="1800" b="1" i="0" u="none" strike="noStrike" kern="0" cap="none" spc="0" normalizeH="0" noProof="0" dirty="0" smtClean="0">
                <a:ln>
                  <a:noFill/>
                </a:ln>
                <a:solidFill>
                  <a:srgbClr val="FFFFFF"/>
                </a:solidFill>
                <a:effectLst/>
                <a:uLnTx/>
                <a:uFillTx/>
                <a:latin typeface="Arial"/>
                <a:ea typeface="+mn-ea"/>
                <a:cs typeface="+mn-cs"/>
              </a:rPr>
              <a:t> October</a:t>
            </a:r>
            <a:endParaRPr kumimoji="0" lang="en-GB" sz="18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0" name="Freeform 29"/>
          <p:cNvSpPr/>
          <p:nvPr/>
        </p:nvSpPr>
        <p:spPr>
          <a:xfrm>
            <a:off x="679303" y="5745880"/>
            <a:ext cx="7926046" cy="330382"/>
          </a:xfrm>
          <a:custGeom>
            <a:avLst/>
            <a:gdLst>
              <a:gd name="connsiteX0" fmla="*/ 0 w 7926046"/>
              <a:gd name="connsiteY0" fmla="*/ 0 h 330382"/>
              <a:gd name="connsiteX1" fmla="*/ 7926046 w 7926046"/>
              <a:gd name="connsiteY1" fmla="*/ 0 h 330382"/>
              <a:gd name="connsiteX2" fmla="*/ 7926046 w 7926046"/>
              <a:gd name="connsiteY2" fmla="*/ 330382 h 330382"/>
              <a:gd name="connsiteX3" fmla="*/ 0 w 7926046"/>
              <a:gd name="connsiteY3" fmla="*/ 330382 h 330382"/>
              <a:gd name="connsiteX4" fmla="*/ 0 w 7926046"/>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046" h="330382">
                <a:moveTo>
                  <a:pt x="0" y="0"/>
                </a:moveTo>
                <a:lnTo>
                  <a:pt x="7926046" y="0"/>
                </a:lnTo>
                <a:lnTo>
                  <a:pt x="7926046" y="330382"/>
                </a:lnTo>
                <a:lnTo>
                  <a:pt x="0" y="330382"/>
                </a:lnTo>
                <a:lnTo>
                  <a:pt x="0" y="0"/>
                </a:lnTo>
                <a:close/>
              </a:path>
            </a:pathLst>
          </a:custGeom>
          <a:solidFill>
            <a:srgbClr val="7E97A7">
              <a:hueOff val="57792"/>
              <a:satOff val="10195"/>
              <a:lumOff val="-35882"/>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Law Fair</a:t>
            </a:r>
            <a:r>
              <a:rPr kumimoji="0" lang="en-GB" sz="1800" b="1" i="0" u="none" strike="noStrike" kern="0" cap="none" spc="0" normalizeH="0" noProof="0" dirty="0" smtClean="0">
                <a:ln>
                  <a:noFill/>
                </a:ln>
                <a:solidFill>
                  <a:srgbClr val="FFFFFF"/>
                </a:solidFill>
                <a:effectLst/>
                <a:uLnTx/>
                <a:uFillTx/>
                <a:latin typeface="Arial"/>
                <a:ea typeface="+mn-ea"/>
                <a:cs typeface="+mn-cs"/>
              </a:rPr>
              <a:t> Day 1: Monday 28</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kumimoji="0" lang="en-GB" sz="1800" b="1" i="0" u="none" strike="noStrike" kern="0" cap="none" spc="0" normalizeH="0" noProof="0" dirty="0" smtClean="0">
                <a:ln>
                  <a:noFill/>
                </a:ln>
                <a:solidFill>
                  <a:srgbClr val="FFFFFF"/>
                </a:solidFill>
                <a:effectLst/>
                <a:uLnTx/>
                <a:uFillTx/>
                <a:latin typeface="Arial"/>
                <a:ea typeface="+mn-ea"/>
                <a:cs typeface="+mn-cs"/>
              </a:rPr>
              <a:t> October </a:t>
            </a:r>
            <a:endParaRPr kumimoji="0" lang="en-US" sz="18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4" name="Freeform 33"/>
          <p:cNvSpPr/>
          <p:nvPr/>
        </p:nvSpPr>
        <p:spPr>
          <a:xfrm>
            <a:off x="347933" y="6198462"/>
            <a:ext cx="8257415" cy="330382"/>
          </a:xfrm>
          <a:custGeom>
            <a:avLst/>
            <a:gdLst>
              <a:gd name="connsiteX0" fmla="*/ 0 w 7926046"/>
              <a:gd name="connsiteY0" fmla="*/ 0 h 330382"/>
              <a:gd name="connsiteX1" fmla="*/ 7926046 w 7926046"/>
              <a:gd name="connsiteY1" fmla="*/ 0 h 330382"/>
              <a:gd name="connsiteX2" fmla="*/ 7926046 w 7926046"/>
              <a:gd name="connsiteY2" fmla="*/ 330382 h 330382"/>
              <a:gd name="connsiteX3" fmla="*/ 0 w 7926046"/>
              <a:gd name="connsiteY3" fmla="*/ 330382 h 330382"/>
              <a:gd name="connsiteX4" fmla="*/ 0 w 7926046"/>
              <a:gd name="connsiteY4" fmla="*/ 0 h 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046" h="330382">
                <a:moveTo>
                  <a:pt x="0" y="0"/>
                </a:moveTo>
                <a:lnTo>
                  <a:pt x="7926046" y="0"/>
                </a:lnTo>
                <a:lnTo>
                  <a:pt x="7926046" y="330382"/>
                </a:lnTo>
                <a:lnTo>
                  <a:pt x="0" y="330382"/>
                </a:lnTo>
                <a:lnTo>
                  <a:pt x="0" y="0"/>
                </a:lnTo>
                <a:close/>
              </a:path>
            </a:pathLst>
          </a:custGeom>
          <a:solidFill>
            <a:srgbClr val="7E97A7">
              <a:hueOff val="57792"/>
              <a:satOff val="10195"/>
              <a:lumOff val="-35882"/>
              <a:alphaOff val="0"/>
            </a:srgbClr>
          </a:solidFill>
          <a:ln w="25400" cap="flat" cmpd="sng" algn="ctr">
            <a:solidFill>
              <a:srgbClr val="FFFFFF">
                <a:hueOff val="0"/>
                <a:satOff val="0"/>
                <a:lumOff val="0"/>
                <a:alphaOff val="0"/>
              </a:srgbClr>
            </a:solidFill>
            <a:prstDash val="solid"/>
          </a:ln>
          <a:effectLst/>
        </p:spPr>
        <p:txBody>
          <a:bodyPr spcFirstLastPara="0" vert="horz" wrap="square" lIns="262241" tIns="45720" rIns="45720" bIns="4572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a:ea typeface="+mn-ea"/>
                <a:cs typeface="+mn-cs"/>
              </a:rPr>
              <a:t>Law Fair</a:t>
            </a:r>
            <a:r>
              <a:rPr kumimoji="0" lang="en-GB" sz="1800" b="1" i="0" u="none" strike="noStrike" kern="0" cap="none" spc="0" normalizeH="0" noProof="0" dirty="0" smtClean="0">
                <a:ln>
                  <a:noFill/>
                </a:ln>
                <a:solidFill>
                  <a:srgbClr val="FFFFFF"/>
                </a:solidFill>
                <a:effectLst/>
                <a:uLnTx/>
                <a:uFillTx/>
                <a:latin typeface="Arial"/>
                <a:ea typeface="+mn-ea"/>
                <a:cs typeface="+mn-cs"/>
              </a:rPr>
              <a:t> Day 2: Tuesday 29</a:t>
            </a:r>
            <a:r>
              <a:rPr kumimoji="0" lang="en-GB" sz="1800" b="1" i="0" u="none" strike="noStrike" kern="0" cap="none" spc="0" normalizeH="0" baseline="30000" noProof="0" dirty="0" smtClean="0">
                <a:ln>
                  <a:noFill/>
                </a:ln>
                <a:solidFill>
                  <a:srgbClr val="FFFFFF"/>
                </a:solidFill>
                <a:effectLst/>
                <a:uLnTx/>
                <a:uFillTx/>
                <a:latin typeface="Arial"/>
                <a:ea typeface="+mn-ea"/>
                <a:cs typeface="+mn-cs"/>
              </a:rPr>
              <a:t>th</a:t>
            </a:r>
            <a:r>
              <a:rPr kumimoji="0" lang="en-GB" sz="1800" b="1" i="0" u="none" strike="noStrike" kern="0" cap="none" spc="0" normalizeH="0" noProof="0" dirty="0" smtClean="0">
                <a:ln>
                  <a:noFill/>
                </a:ln>
                <a:solidFill>
                  <a:srgbClr val="FFFFFF"/>
                </a:solidFill>
                <a:effectLst/>
                <a:uLnTx/>
                <a:uFillTx/>
                <a:latin typeface="Arial"/>
                <a:ea typeface="+mn-ea"/>
                <a:cs typeface="+mn-cs"/>
              </a:rPr>
              <a:t> October</a:t>
            </a:r>
            <a:endParaRPr kumimoji="0" lang="en-US" sz="1800" b="1" i="0" u="none" strike="noStrike" kern="0" cap="none" spc="0" normalizeH="0" baseline="0" noProof="0" dirty="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41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animBg="1"/>
      <p:bldP spid="28" grpId="0" animBg="1"/>
      <p:bldP spid="37" grpId="0" animBg="1"/>
      <p:bldP spid="29" grpId="0" animBg="1"/>
      <p:bldP spid="30"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27</a:t>
            </a:fld>
            <a:endParaRPr lang="en-US"/>
          </a:p>
        </p:txBody>
      </p:sp>
      <p:sp>
        <p:nvSpPr>
          <p:cNvPr id="2" name="Title 1"/>
          <p:cNvSpPr>
            <a:spLocks noGrp="1"/>
          </p:cNvSpPr>
          <p:nvPr>
            <p:ph type="title"/>
          </p:nvPr>
        </p:nvSpPr>
        <p:spPr/>
        <p:txBody>
          <a:bodyPr>
            <a:normAutofit/>
          </a:bodyPr>
          <a:lstStyle/>
          <a:p>
            <a:r>
              <a:rPr lang="en-GB" sz="3600" b="1" dirty="0" smtClean="0"/>
              <a:t>Increase your exposure…</a:t>
            </a:r>
            <a:endParaRPr lang="en-GB" sz="3600" b="1" dirty="0"/>
          </a:p>
        </p:txBody>
      </p:sp>
      <p:sp>
        <p:nvSpPr>
          <p:cNvPr id="3" name="Content Placeholder 2"/>
          <p:cNvSpPr>
            <a:spLocks noGrp="1"/>
          </p:cNvSpPr>
          <p:nvPr>
            <p:ph idx="1"/>
          </p:nvPr>
        </p:nvSpPr>
        <p:spPr/>
        <p:txBody>
          <a:bodyPr/>
          <a:lstStyle/>
          <a:p>
            <a:r>
              <a:rPr lang="en-GB" sz="2000" dirty="0"/>
              <a:t>Don’t wait for lightning to strike!</a:t>
            </a:r>
          </a:p>
          <a:p>
            <a:r>
              <a:rPr lang="en-GB" sz="2000" dirty="0"/>
              <a:t>The more pro-active you are…</a:t>
            </a:r>
          </a:p>
          <a:p>
            <a:r>
              <a:rPr lang="en-GB" sz="2000" dirty="0"/>
              <a:t>…the more you expose yourself to different options… </a:t>
            </a:r>
          </a:p>
          <a:p>
            <a:r>
              <a:rPr lang="en-GB" sz="2000" dirty="0"/>
              <a:t>…the more likely that you’ll find opportunities of interest</a:t>
            </a:r>
          </a:p>
          <a:p>
            <a:endParaRPr lang="en-GB" dirty="0"/>
          </a:p>
        </p:txBody>
      </p:sp>
      <p:pic>
        <p:nvPicPr>
          <p:cNvPr id="5" name="Picture 4" descr="Image to demonstrate the importance of being proactive" title="Dont wait for lightning to strike on your career journe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899" y="943276"/>
            <a:ext cx="5914724" cy="5914724"/>
          </a:xfrm>
          <a:prstGeom prst="rect">
            <a:avLst/>
          </a:prstGeom>
        </p:spPr>
      </p:pic>
    </p:spTree>
    <p:extLst>
      <p:ext uri="{BB962C8B-B14F-4D97-AF65-F5344CB8AC3E}">
        <p14:creationId xmlns:p14="http://schemas.microsoft.com/office/powerpoint/2010/main" val="517007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28</a:t>
            </a:fld>
            <a:endParaRPr lang="en-US"/>
          </a:p>
        </p:txBody>
      </p:sp>
      <p:sp>
        <p:nvSpPr>
          <p:cNvPr id="2" name="Title 1"/>
          <p:cNvSpPr>
            <a:spLocks noGrp="1"/>
          </p:cNvSpPr>
          <p:nvPr>
            <p:ph type="title"/>
          </p:nvPr>
        </p:nvSpPr>
        <p:spPr>
          <a:xfrm>
            <a:off x="628650" y="984757"/>
            <a:ext cx="7886700" cy="1080198"/>
          </a:xfrm>
        </p:spPr>
        <p:txBody>
          <a:bodyPr>
            <a:normAutofit/>
          </a:bodyPr>
          <a:lstStyle/>
          <a:p>
            <a:r>
              <a:rPr lang="en-GB" sz="3600" b="1" dirty="0" smtClean="0"/>
              <a:t>12 ways to generate options</a:t>
            </a:r>
            <a:endParaRPr lang="en-GB" sz="3600" b="1" dirty="0"/>
          </a:p>
        </p:txBody>
      </p:sp>
      <p:graphicFrame>
        <p:nvGraphicFramePr>
          <p:cNvPr id="5" name="Diagram 4" descr="Examples of tasks to generate careeer options" title="Examples of tasks to generate careeer options"/>
          <p:cNvGraphicFramePr/>
          <p:nvPr>
            <p:extLst>
              <p:ext uri="{D42A27DB-BD31-4B8C-83A1-F6EECF244321}">
                <p14:modId xmlns:p14="http://schemas.microsoft.com/office/powerpoint/2010/main" val="4034798243"/>
              </p:ext>
            </p:extLst>
          </p:nvPr>
        </p:nvGraphicFramePr>
        <p:xfrm>
          <a:off x="1196622" y="2174300"/>
          <a:ext cx="6750756" cy="4549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descr="Select a few realistic actions you could starft to deliver on with your careers planning" title="Select a few realistic actions you could starft to deliver on"/>
          <p:cNvSpPr/>
          <p:nvPr/>
        </p:nvSpPr>
        <p:spPr>
          <a:xfrm>
            <a:off x="1304544" y="3301464"/>
            <a:ext cx="6491919" cy="1068405"/>
          </a:xfrm>
          <a:prstGeom prst="ellipse">
            <a:avLst/>
          </a:prstGeom>
          <a:noFill/>
          <a:ln w="76200">
            <a:solidFill>
              <a:srgbClr val="47585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194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3575"/>
            <a:ext cx="8380596" cy="1080198"/>
          </a:xfrm>
        </p:spPr>
        <p:txBody>
          <a:bodyPr>
            <a:normAutofit/>
          </a:bodyPr>
          <a:lstStyle/>
          <a:p>
            <a:r>
              <a:rPr lang="en-GB" sz="3600" b="1" dirty="0" smtClean="0"/>
              <a:t>So what do I do with all these options?</a:t>
            </a:r>
            <a:endParaRPr lang="en-GB" sz="3600" b="1" dirty="0"/>
          </a:p>
        </p:txBody>
      </p:sp>
      <p:sp>
        <p:nvSpPr>
          <p:cNvPr id="3" name="Content Placeholder 2"/>
          <p:cNvSpPr>
            <a:spLocks noGrp="1"/>
          </p:cNvSpPr>
          <p:nvPr>
            <p:ph idx="1"/>
          </p:nvPr>
        </p:nvSpPr>
        <p:spPr>
          <a:xfrm>
            <a:off x="628650" y="2316341"/>
            <a:ext cx="7886700" cy="3234980"/>
          </a:xfrm>
        </p:spPr>
        <p:txBody>
          <a:bodyPr>
            <a:noAutofit/>
          </a:bodyPr>
          <a:lstStyle/>
          <a:p>
            <a:r>
              <a:rPr lang="en-GB" sz="2000" dirty="0"/>
              <a:t>Search for themes / </a:t>
            </a:r>
            <a:r>
              <a:rPr lang="en-GB" sz="2000" dirty="0" smtClean="0"/>
              <a:t>consistencies and reflect </a:t>
            </a:r>
            <a:r>
              <a:rPr lang="en-GB" sz="2000" dirty="0"/>
              <a:t>on what you have found </a:t>
            </a:r>
            <a:r>
              <a:rPr lang="en-GB" sz="2000" dirty="0" smtClean="0"/>
              <a:t>most appealing</a:t>
            </a:r>
          </a:p>
          <a:p>
            <a:pPr marL="0" indent="0">
              <a:buNone/>
            </a:pPr>
            <a:r>
              <a:rPr lang="en-GB" sz="2000" dirty="0" smtClean="0"/>
              <a:t>Consider common elements in:</a:t>
            </a:r>
            <a:endParaRPr lang="en-GB" sz="2000" dirty="0"/>
          </a:p>
          <a:p>
            <a:r>
              <a:rPr lang="en-GB" sz="2000" dirty="0"/>
              <a:t>The events you are attending</a:t>
            </a:r>
          </a:p>
          <a:p>
            <a:r>
              <a:rPr lang="en-GB" sz="2000" dirty="0"/>
              <a:t>The news you are reading</a:t>
            </a:r>
          </a:p>
          <a:p>
            <a:r>
              <a:rPr lang="en-GB" sz="2000" dirty="0"/>
              <a:t>Your past experiences and choices</a:t>
            </a:r>
          </a:p>
          <a:p>
            <a:r>
              <a:rPr lang="en-GB" sz="2000" dirty="0"/>
              <a:t>Job profiles / descriptions / adverts you like the sound of - ask yourself </a:t>
            </a:r>
            <a:r>
              <a:rPr lang="en-GB" sz="2000" i="1" dirty="0"/>
              <a:t>why </a:t>
            </a:r>
            <a:r>
              <a:rPr lang="en-GB" sz="2000" dirty="0"/>
              <a:t>this job looks </a:t>
            </a:r>
            <a:r>
              <a:rPr lang="en-GB" sz="2000" dirty="0" smtClean="0"/>
              <a:t>interesting</a:t>
            </a:r>
            <a:endParaRPr lang="en-GB" sz="2000" dirty="0"/>
          </a:p>
          <a:p>
            <a:r>
              <a:rPr lang="en-GB" sz="2000" dirty="0" smtClean="0"/>
              <a:t>All of the above increases </a:t>
            </a:r>
            <a:r>
              <a:rPr lang="en-GB" sz="2000" dirty="0"/>
              <a:t>your self awareness</a:t>
            </a:r>
          </a:p>
          <a:p>
            <a:endParaRPr lang="en-GB" sz="2000" dirty="0"/>
          </a:p>
        </p:txBody>
      </p:sp>
      <p:sp>
        <p:nvSpPr>
          <p:cNvPr id="4" name="Slide Number Placeholder 3"/>
          <p:cNvSpPr>
            <a:spLocks noGrp="1"/>
          </p:cNvSpPr>
          <p:nvPr>
            <p:ph type="sldNum" sz="quarter" idx="12"/>
          </p:nvPr>
        </p:nvSpPr>
        <p:spPr/>
        <p:txBody>
          <a:bodyPr/>
          <a:lstStyle/>
          <a:p>
            <a:fld id="{9C75D081-611A-3841-AF03-9AA638EBA0A6}" type="slidenum">
              <a:rPr lang="en-US" smtClean="0"/>
              <a:t>29</a:t>
            </a:fld>
            <a:endParaRPr lang="en-US"/>
          </a:p>
        </p:txBody>
      </p:sp>
    </p:spTree>
    <p:extLst>
      <p:ext uri="{BB962C8B-B14F-4D97-AF65-F5344CB8AC3E}">
        <p14:creationId xmlns:p14="http://schemas.microsoft.com/office/powerpoint/2010/main" val="2396918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1113"/>
            <a:ext cx="7886700" cy="1080198"/>
          </a:xfrm>
        </p:spPr>
        <p:txBody>
          <a:bodyPr/>
          <a:lstStyle/>
          <a:p>
            <a:r>
              <a:rPr lang="en-GB" dirty="0" smtClean="0"/>
              <a:t>Slides and recordings</a:t>
            </a:r>
            <a:endParaRPr lang="en-GB" dirty="0"/>
          </a:p>
        </p:txBody>
      </p:sp>
      <p:sp>
        <p:nvSpPr>
          <p:cNvPr id="3" name="Content Placeholder 2"/>
          <p:cNvSpPr>
            <a:spLocks noGrp="1"/>
          </p:cNvSpPr>
          <p:nvPr>
            <p:ph idx="1"/>
          </p:nvPr>
        </p:nvSpPr>
        <p:spPr>
          <a:xfrm>
            <a:off x="628650" y="2354163"/>
            <a:ext cx="7886700" cy="3234980"/>
          </a:xfrm>
        </p:spPr>
        <p:txBody>
          <a:bodyPr/>
          <a:lstStyle/>
          <a:p>
            <a:pPr marL="0" indent="0">
              <a:buNone/>
            </a:pPr>
            <a:r>
              <a:rPr lang="en-GB" sz="2000" dirty="0"/>
              <a:t>https://</a:t>
            </a:r>
            <a:r>
              <a:rPr lang="en-GB" sz="2000" dirty="0" smtClean="0"/>
              <a:t>www.ucl.ac.uk/careers/resources/slides/career-essentials</a:t>
            </a:r>
          </a:p>
          <a:p>
            <a:pPr marL="0" indent="0">
              <a:buNone/>
            </a:pPr>
            <a:endParaRPr lang="en-GB" sz="2000" dirty="0"/>
          </a:p>
          <a:p>
            <a:pPr marL="0" indent="0">
              <a:buNone/>
            </a:pPr>
            <a:r>
              <a:rPr lang="en-GB" sz="2000" dirty="0" smtClean="0"/>
              <a:t>Search ‘UCL </a:t>
            </a:r>
            <a:r>
              <a:rPr lang="en-GB" sz="2000" dirty="0"/>
              <a:t>C</a:t>
            </a:r>
            <a:r>
              <a:rPr lang="en-GB" sz="2000" dirty="0" smtClean="0"/>
              <a:t>areer </a:t>
            </a:r>
            <a:r>
              <a:rPr lang="en-GB" sz="2000" dirty="0"/>
              <a:t>E</a:t>
            </a:r>
            <a:r>
              <a:rPr lang="en-GB" sz="2000" dirty="0" smtClean="0"/>
              <a:t>ssentials’</a:t>
            </a:r>
            <a:endParaRPr lang="en-GB" sz="2000" dirty="0"/>
          </a:p>
        </p:txBody>
      </p:sp>
      <p:sp>
        <p:nvSpPr>
          <p:cNvPr id="4" name="Slide Number Placeholder 3"/>
          <p:cNvSpPr>
            <a:spLocks noGrp="1"/>
          </p:cNvSpPr>
          <p:nvPr>
            <p:ph type="sldNum" sz="quarter" idx="12"/>
          </p:nvPr>
        </p:nvSpPr>
        <p:spPr/>
        <p:txBody>
          <a:bodyPr/>
          <a:lstStyle/>
          <a:p>
            <a:fld id="{9C75D081-611A-3841-AF03-9AA638EBA0A6}" type="slidenum">
              <a:rPr lang="en-US" smtClean="0"/>
              <a:t>3</a:t>
            </a:fld>
            <a:endParaRPr lang="en-US"/>
          </a:p>
        </p:txBody>
      </p:sp>
      <p:pic>
        <p:nvPicPr>
          <p:cNvPr id="5" name="Picture 4" descr="decorative: screenshot of webpage"/>
          <p:cNvPicPr>
            <a:picLocks noChangeAspect="1"/>
          </p:cNvPicPr>
          <p:nvPr/>
        </p:nvPicPr>
        <p:blipFill>
          <a:blip r:embed="rId2"/>
          <a:stretch>
            <a:fillRect/>
          </a:stretch>
        </p:blipFill>
        <p:spPr>
          <a:xfrm>
            <a:off x="4647651" y="2935699"/>
            <a:ext cx="4083423" cy="3396631"/>
          </a:xfrm>
          <a:prstGeom prst="rect">
            <a:avLst/>
          </a:prstGeom>
        </p:spPr>
      </p:pic>
    </p:spTree>
    <p:extLst>
      <p:ext uri="{BB962C8B-B14F-4D97-AF65-F5344CB8AC3E}">
        <p14:creationId xmlns:p14="http://schemas.microsoft.com/office/powerpoint/2010/main" val="3992846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72560"/>
            <a:ext cx="8380596" cy="1080198"/>
          </a:xfrm>
        </p:spPr>
        <p:txBody>
          <a:bodyPr>
            <a:normAutofit/>
          </a:bodyPr>
          <a:lstStyle/>
          <a:p>
            <a:r>
              <a:rPr lang="en-GB" sz="3600" b="1" dirty="0" smtClean="0"/>
              <a:t>Self awareness: Your </a:t>
            </a:r>
            <a:r>
              <a:rPr lang="en-GB" sz="3600" b="1" dirty="0"/>
              <a:t>c</a:t>
            </a:r>
            <a:r>
              <a:rPr lang="en-GB" sz="3600" b="1" dirty="0" smtClean="0"/>
              <a:t>areer ‘drivers’</a:t>
            </a:r>
            <a:endParaRPr lang="en-GB" sz="3600" b="1" dirty="0"/>
          </a:p>
        </p:txBody>
      </p:sp>
      <p:sp>
        <p:nvSpPr>
          <p:cNvPr id="3" name="Content Placeholder 2"/>
          <p:cNvSpPr>
            <a:spLocks noGrp="1"/>
          </p:cNvSpPr>
          <p:nvPr>
            <p:ph idx="1"/>
          </p:nvPr>
        </p:nvSpPr>
        <p:spPr>
          <a:xfrm>
            <a:off x="486860" y="2001922"/>
            <a:ext cx="4148998" cy="1861023"/>
          </a:xfrm>
        </p:spPr>
        <p:txBody>
          <a:bodyPr>
            <a:normAutofit fontScale="92500"/>
          </a:bodyPr>
          <a:lstStyle/>
          <a:p>
            <a:pPr marL="0" lvl="0" indent="0" defTabSz="457200">
              <a:spcBef>
                <a:spcPts val="0"/>
              </a:spcBef>
              <a:buNone/>
              <a:defRPr/>
            </a:pPr>
            <a:r>
              <a:rPr lang="en-GB" altLang="en-US" sz="2200" b="1" dirty="0">
                <a:solidFill>
                  <a:srgbClr val="0070C0"/>
                </a:solidFill>
                <a:latin typeface="Arial"/>
                <a:cs typeface="+mn-cs"/>
              </a:rPr>
              <a:t>What am I interested in?</a:t>
            </a:r>
          </a:p>
          <a:p>
            <a:pPr defTabSz="457200">
              <a:spcBef>
                <a:spcPts val="0"/>
              </a:spcBef>
              <a:defRPr/>
            </a:pPr>
            <a:r>
              <a:rPr lang="en-GB" altLang="en-US" sz="2200" dirty="0">
                <a:solidFill>
                  <a:srgbClr val="0070C0"/>
                </a:solidFill>
                <a:latin typeface="Arial"/>
                <a:cs typeface="+mn-cs"/>
              </a:rPr>
              <a:t>Degree subject/knowledge base</a:t>
            </a:r>
          </a:p>
          <a:p>
            <a:pPr defTabSz="457200">
              <a:spcBef>
                <a:spcPts val="0"/>
              </a:spcBef>
              <a:defRPr/>
            </a:pPr>
            <a:r>
              <a:rPr lang="en-GB" altLang="en-US" sz="2200" dirty="0">
                <a:solidFill>
                  <a:srgbClr val="0070C0"/>
                </a:solidFill>
                <a:latin typeface="Arial"/>
                <a:cs typeface="+mn-cs"/>
              </a:rPr>
              <a:t>Specific interest in X</a:t>
            </a:r>
          </a:p>
          <a:p>
            <a:pPr defTabSz="457200">
              <a:spcBef>
                <a:spcPts val="0"/>
              </a:spcBef>
              <a:defRPr/>
            </a:pPr>
            <a:r>
              <a:rPr lang="en-GB" altLang="en-US" sz="2200" dirty="0">
                <a:solidFill>
                  <a:srgbClr val="0070C0"/>
                </a:solidFill>
                <a:latin typeface="Arial"/>
                <a:cs typeface="+mn-cs"/>
              </a:rPr>
              <a:t>News/ projects/ interests </a:t>
            </a:r>
          </a:p>
          <a:p>
            <a:pPr defTabSz="457200">
              <a:spcBef>
                <a:spcPts val="0"/>
              </a:spcBef>
              <a:defRPr/>
            </a:pPr>
            <a:r>
              <a:rPr lang="en-GB" altLang="en-US" sz="2200" dirty="0">
                <a:solidFill>
                  <a:srgbClr val="0070C0"/>
                </a:solidFill>
                <a:latin typeface="Arial"/>
                <a:cs typeface="+mn-cs"/>
              </a:rPr>
              <a:t>Environmental issues</a:t>
            </a:r>
          </a:p>
          <a:p>
            <a:endParaRPr lang="en-GB" dirty="0"/>
          </a:p>
        </p:txBody>
      </p:sp>
      <p:sp>
        <p:nvSpPr>
          <p:cNvPr id="4" name="Slide Number Placeholder 3"/>
          <p:cNvSpPr>
            <a:spLocks noGrp="1"/>
          </p:cNvSpPr>
          <p:nvPr>
            <p:ph type="sldNum" sz="quarter" idx="12"/>
          </p:nvPr>
        </p:nvSpPr>
        <p:spPr/>
        <p:txBody>
          <a:bodyPr/>
          <a:lstStyle/>
          <a:p>
            <a:fld id="{9C75D081-611A-3841-AF03-9AA638EBA0A6}" type="slidenum">
              <a:rPr lang="en-US" smtClean="0"/>
              <a:t>30</a:t>
            </a:fld>
            <a:endParaRPr lang="en-US"/>
          </a:p>
        </p:txBody>
      </p:sp>
      <p:sp>
        <p:nvSpPr>
          <p:cNvPr id="5" name="Content Placeholder 3"/>
          <p:cNvSpPr txBox="1">
            <a:spLocks/>
          </p:cNvSpPr>
          <p:nvPr/>
        </p:nvSpPr>
        <p:spPr>
          <a:xfrm>
            <a:off x="464092" y="3747500"/>
            <a:ext cx="3864408" cy="318459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GB" altLang="en-US" sz="3200" b="1" dirty="0" smtClean="0">
                <a:solidFill>
                  <a:srgbClr val="002060"/>
                </a:solidFill>
              </a:rPr>
              <a:t>What's important in a job?</a:t>
            </a:r>
          </a:p>
          <a:p>
            <a:pPr>
              <a:defRPr/>
            </a:pPr>
            <a:r>
              <a:rPr lang="en-GB" altLang="en-US" sz="3200" dirty="0" smtClean="0">
                <a:solidFill>
                  <a:srgbClr val="002060"/>
                </a:solidFill>
              </a:rPr>
              <a:t>Work for a big prestigious employer/ status</a:t>
            </a:r>
          </a:p>
          <a:p>
            <a:pPr>
              <a:defRPr/>
            </a:pPr>
            <a:r>
              <a:rPr lang="en-GB" altLang="en-US" sz="3200" dirty="0" smtClean="0">
                <a:solidFill>
                  <a:srgbClr val="002060"/>
                </a:solidFill>
              </a:rPr>
              <a:t>That I can really develop and progress</a:t>
            </a:r>
          </a:p>
          <a:p>
            <a:pPr>
              <a:defRPr/>
            </a:pPr>
            <a:r>
              <a:rPr lang="en-GB" altLang="en-US" sz="3200" dirty="0" smtClean="0">
                <a:solidFill>
                  <a:srgbClr val="002060"/>
                </a:solidFill>
              </a:rPr>
              <a:t>Salary (affordability)</a:t>
            </a:r>
          </a:p>
          <a:p>
            <a:pPr>
              <a:defRPr/>
            </a:pPr>
            <a:r>
              <a:rPr lang="en-GB" altLang="en-US" sz="3200" dirty="0" smtClean="0">
                <a:solidFill>
                  <a:srgbClr val="002060"/>
                </a:solidFill>
              </a:rPr>
              <a:t>Work / life balance</a:t>
            </a:r>
          </a:p>
          <a:p>
            <a:pPr>
              <a:defRPr/>
            </a:pPr>
            <a:r>
              <a:rPr lang="en-GB" altLang="en-US" sz="3200" dirty="0" smtClean="0">
                <a:solidFill>
                  <a:srgbClr val="002060"/>
                </a:solidFill>
              </a:rPr>
              <a:t>Location and / or travel</a:t>
            </a:r>
          </a:p>
          <a:p>
            <a:pPr>
              <a:defRPr/>
            </a:pPr>
            <a:r>
              <a:rPr lang="en-GB" altLang="en-US" sz="3200" dirty="0" smtClean="0">
                <a:solidFill>
                  <a:srgbClr val="002060"/>
                </a:solidFill>
              </a:rPr>
              <a:t>Work environment, e.g. fun and causal</a:t>
            </a:r>
          </a:p>
          <a:p>
            <a:pPr>
              <a:defRPr/>
            </a:pPr>
            <a:endParaRPr lang="en-GB" altLang="en-US" sz="1800" dirty="0" smtClean="0"/>
          </a:p>
          <a:p>
            <a:pPr>
              <a:defRPr/>
            </a:pPr>
            <a:endParaRPr lang="en-GB" altLang="en-US" sz="1800" dirty="0" smtClean="0"/>
          </a:p>
          <a:p>
            <a:pPr>
              <a:defRPr/>
            </a:pPr>
            <a:endParaRPr lang="en-GB" altLang="en-US" sz="1800" dirty="0" smtClean="0"/>
          </a:p>
          <a:p>
            <a:pPr>
              <a:defRPr/>
            </a:pPr>
            <a:endParaRPr lang="en-GB" altLang="en-US" dirty="0"/>
          </a:p>
        </p:txBody>
      </p:sp>
      <p:sp>
        <p:nvSpPr>
          <p:cNvPr id="6" name="Content Placeholder 4"/>
          <p:cNvSpPr txBox="1">
            <a:spLocks/>
          </p:cNvSpPr>
          <p:nvPr/>
        </p:nvSpPr>
        <p:spPr>
          <a:xfrm>
            <a:off x="4818948" y="3942230"/>
            <a:ext cx="4038600" cy="2795133"/>
          </a:xfrm>
          <a:prstGeom prst="rect">
            <a:avLst/>
          </a:prstGeom>
        </p:spPr>
        <p:txBody>
          <a:bodyPr>
            <a:normAutofit fontScale="92500" lnSpcReduction="20000"/>
          </a:bodyPr>
          <a:lstStyle>
            <a:lvl1pPr marL="342900" indent="-342900" algn="l" defTabSz="457200" rtl="0" eaLnBrk="1" latinLnBrk="0" hangingPunct="1">
              <a:spcBef>
                <a:spcPct val="20000"/>
              </a:spcBef>
              <a:buSzPct val="100000"/>
              <a:buFontTx/>
              <a:buBlip>
                <a:blip r:embed="rId3"/>
              </a:buBlip>
              <a:defRPr sz="2000" kern="1200">
                <a:solidFill>
                  <a:schemeClr val="tx1"/>
                </a:solidFill>
                <a:latin typeface="+mn-lt"/>
                <a:ea typeface="+mn-ea"/>
                <a:cs typeface="+mn-cs"/>
              </a:defRPr>
            </a:lvl1pPr>
            <a:lvl2pPr marL="742950" indent="-285750" algn="l" defTabSz="457200" rtl="0" eaLnBrk="1" latinLnBrk="0" hangingPunct="1">
              <a:spcBef>
                <a:spcPct val="20000"/>
              </a:spcBef>
              <a:buSzPct val="100000"/>
              <a:buFontTx/>
              <a:buBlip>
                <a:blip r:embed="rId3"/>
              </a:buBlip>
              <a:defRPr sz="2000" kern="1200">
                <a:solidFill>
                  <a:schemeClr val="tx1"/>
                </a:solidFill>
                <a:latin typeface="+mn-lt"/>
                <a:ea typeface="+mn-ea"/>
                <a:cs typeface="+mn-cs"/>
              </a:defRPr>
            </a:lvl2pPr>
            <a:lvl3pPr marL="1143000" indent="-228600" algn="l" defTabSz="457200" rtl="0" eaLnBrk="1" latinLnBrk="0" hangingPunct="1">
              <a:spcBef>
                <a:spcPct val="20000"/>
              </a:spcBef>
              <a:buSzPct val="100000"/>
              <a:buFontTx/>
              <a:buBlip>
                <a:blip r:embed="rId3"/>
              </a:buBlip>
              <a:defRPr sz="2000" kern="1200">
                <a:solidFill>
                  <a:schemeClr val="tx1"/>
                </a:solidFill>
                <a:latin typeface="+mn-lt"/>
                <a:ea typeface="+mn-ea"/>
                <a:cs typeface="+mn-cs"/>
              </a:defRPr>
            </a:lvl3pPr>
            <a:lvl4pPr marL="1600200" indent="-228600" algn="l" defTabSz="457200" rtl="0" eaLnBrk="1" latinLnBrk="0" hangingPunct="1">
              <a:spcBef>
                <a:spcPct val="20000"/>
              </a:spcBef>
              <a:buSzPct val="100000"/>
              <a:buFontTx/>
              <a:buBlip>
                <a:blip r:embed="rId3"/>
              </a:buBlip>
              <a:defRPr sz="2000" kern="1200">
                <a:solidFill>
                  <a:schemeClr val="tx1"/>
                </a:solidFill>
                <a:latin typeface="+mn-lt"/>
                <a:ea typeface="+mn-ea"/>
                <a:cs typeface="+mn-cs"/>
              </a:defRPr>
            </a:lvl4pPr>
            <a:lvl5pPr marL="2057400" indent="-228600" algn="l" defTabSz="457200" rtl="0" eaLnBrk="1" latinLnBrk="0" hangingPunct="1">
              <a:spcBef>
                <a:spcPct val="20000"/>
              </a:spcBef>
              <a:buSzPct val="100000"/>
              <a:buFontTx/>
              <a:buBlip>
                <a:blip r:embed="rId3"/>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GB" altLang="en-US" sz="2200" b="1" dirty="0" smtClean="0">
                <a:solidFill>
                  <a:srgbClr val="475855"/>
                </a:solidFill>
                <a:latin typeface="Arial" panose="020B0604020202020204" pitchFamily="34" charset="0"/>
                <a:cs typeface="Arial" panose="020B0604020202020204" pitchFamily="34" charset="0"/>
              </a:rPr>
              <a:t>What am I good at and enjoy? </a:t>
            </a:r>
          </a:p>
          <a:p>
            <a:pPr>
              <a:buFont typeface="Arial" panose="020B0604020202020204" pitchFamily="34" charset="0"/>
              <a:buChar char="•"/>
              <a:defRPr/>
            </a:pPr>
            <a:r>
              <a:rPr lang="en-GB" altLang="en-US" sz="2200" dirty="0">
                <a:solidFill>
                  <a:srgbClr val="475855"/>
                </a:solidFill>
                <a:latin typeface="Arial" panose="020B0604020202020204" pitchFamily="34" charset="0"/>
                <a:cs typeface="Arial" panose="020B0604020202020204" pitchFamily="34" charset="0"/>
              </a:rPr>
              <a:t>Influencing and collaboration</a:t>
            </a:r>
          </a:p>
          <a:p>
            <a:pPr>
              <a:buFont typeface="Arial" panose="020B0604020202020204" pitchFamily="34" charset="0"/>
              <a:buChar char="•"/>
              <a:defRPr/>
            </a:pPr>
            <a:r>
              <a:rPr lang="en-GB" altLang="en-US" sz="2200" dirty="0">
                <a:solidFill>
                  <a:srgbClr val="475855"/>
                </a:solidFill>
                <a:latin typeface="Arial" panose="020B0604020202020204" pitchFamily="34" charset="0"/>
                <a:cs typeface="Arial" panose="020B0604020202020204" pitchFamily="34" charset="0"/>
              </a:rPr>
              <a:t>Presenting, disseminating, communication</a:t>
            </a:r>
          </a:p>
          <a:p>
            <a:pPr>
              <a:buFont typeface="Arial" panose="020B0604020202020204" pitchFamily="34" charset="0"/>
              <a:buChar char="•"/>
              <a:defRPr/>
            </a:pPr>
            <a:r>
              <a:rPr lang="en-GB" altLang="en-US" sz="2200" dirty="0">
                <a:solidFill>
                  <a:srgbClr val="475855"/>
                </a:solidFill>
                <a:latin typeface="Arial" panose="020B0604020202020204" pitchFamily="34" charset="0"/>
                <a:cs typeface="Arial" panose="020B0604020202020204" pitchFamily="34" charset="0"/>
              </a:rPr>
              <a:t>Organisation and time management </a:t>
            </a:r>
          </a:p>
          <a:p>
            <a:pPr>
              <a:buFont typeface="Arial" panose="020B0604020202020204" pitchFamily="34" charset="0"/>
              <a:buChar char="•"/>
              <a:defRPr/>
            </a:pPr>
            <a:r>
              <a:rPr lang="en-GB" altLang="en-US" sz="2200" dirty="0">
                <a:solidFill>
                  <a:srgbClr val="475855"/>
                </a:solidFill>
                <a:latin typeface="Arial" panose="020B0604020202020204" pitchFamily="34" charset="0"/>
                <a:cs typeface="Arial" panose="020B0604020202020204" pitchFamily="34" charset="0"/>
              </a:rPr>
              <a:t>Creativity and problem solving</a:t>
            </a:r>
          </a:p>
          <a:p>
            <a:pPr>
              <a:buFont typeface="Arial" panose="020B0604020202020204" pitchFamily="34" charset="0"/>
              <a:buChar char="•"/>
              <a:defRPr/>
            </a:pPr>
            <a:r>
              <a:rPr lang="en-GB" altLang="en-US" sz="2200" dirty="0">
                <a:solidFill>
                  <a:srgbClr val="475855"/>
                </a:solidFill>
                <a:latin typeface="Arial" panose="020B0604020202020204" pitchFamily="34" charset="0"/>
                <a:cs typeface="Arial" panose="020B0604020202020204" pitchFamily="34" charset="0"/>
              </a:rPr>
              <a:t>Research and analysis</a:t>
            </a:r>
          </a:p>
          <a:p>
            <a:pPr>
              <a:buFont typeface="Arial" panose="020B0604020202020204" pitchFamily="34" charset="0"/>
              <a:buChar char="•"/>
              <a:defRPr/>
            </a:pPr>
            <a:r>
              <a:rPr lang="en-GB" altLang="en-US" sz="2200" dirty="0" smtClean="0">
                <a:solidFill>
                  <a:srgbClr val="475855"/>
                </a:solidFill>
                <a:latin typeface="Arial" panose="020B0604020202020204" pitchFamily="34" charset="0"/>
                <a:cs typeface="Arial" panose="020B0604020202020204" pitchFamily="34" charset="0"/>
              </a:rPr>
              <a:t>Languages</a:t>
            </a:r>
          </a:p>
          <a:p>
            <a:pPr>
              <a:buFont typeface="Arial" panose="020B0604020202020204" pitchFamily="34" charset="0"/>
              <a:buChar char="•"/>
              <a:defRPr/>
            </a:pPr>
            <a:endParaRPr lang="en-GB" altLang="en-US" sz="1800" dirty="0"/>
          </a:p>
        </p:txBody>
      </p:sp>
      <p:sp>
        <p:nvSpPr>
          <p:cNvPr id="7" name="Content Placeholder 2"/>
          <p:cNvSpPr txBox="1">
            <a:spLocks/>
          </p:cNvSpPr>
          <p:nvPr/>
        </p:nvSpPr>
        <p:spPr>
          <a:xfrm>
            <a:off x="4818948" y="2046339"/>
            <a:ext cx="4148998" cy="186102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ts val="0"/>
              </a:spcBef>
              <a:buFont typeface="Arial" panose="020B0604020202020204" pitchFamily="34" charset="0"/>
              <a:buNone/>
              <a:defRPr/>
            </a:pPr>
            <a:r>
              <a:rPr lang="en-GB" altLang="en-US" b="1" dirty="0" smtClean="0">
                <a:solidFill>
                  <a:srgbClr val="0070C0"/>
                </a:solidFill>
                <a:latin typeface="Arial"/>
                <a:cs typeface="+mn-cs"/>
              </a:rPr>
              <a:t>What am I interested in?</a:t>
            </a:r>
          </a:p>
          <a:p>
            <a:pPr defTabSz="457200">
              <a:spcBef>
                <a:spcPts val="0"/>
              </a:spcBef>
              <a:defRPr/>
            </a:pPr>
            <a:r>
              <a:rPr lang="en-GB" altLang="en-US" dirty="0" smtClean="0">
                <a:solidFill>
                  <a:srgbClr val="0070C0"/>
                </a:solidFill>
                <a:latin typeface="Arial"/>
                <a:cs typeface="+mn-cs"/>
              </a:rPr>
              <a:t>Economics and financial markets</a:t>
            </a:r>
          </a:p>
          <a:p>
            <a:pPr defTabSz="457200">
              <a:spcBef>
                <a:spcPts val="0"/>
              </a:spcBef>
              <a:defRPr/>
            </a:pPr>
            <a:r>
              <a:rPr lang="en-GB" altLang="en-US" dirty="0" smtClean="0">
                <a:solidFill>
                  <a:srgbClr val="0070C0"/>
                </a:solidFill>
                <a:latin typeface="Arial"/>
                <a:cs typeface="+mn-cs"/>
              </a:rPr>
              <a:t>Legal issues and the Law</a:t>
            </a:r>
          </a:p>
          <a:p>
            <a:pPr defTabSz="457200">
              <a:spcBef>
                <a:spcPts val="0"/>
              </a:spcBef>
              <a:defRPr/>
            </a:pPr>
            <a:r>
              <a:rPr lang="en-GB" altLang="en-US" dirty="0" smtClean="0">
                <a:solidFill>
                  <a:srgbClr val="0070C0"/>
                </a:solidFill>
                <a:latin typeface="Arial"/>
                <a:cs typeface="+mn-cs"/>
              </a:rPr>
              <a:t>Social issues, e.g. disadvantaged children</a:t>
            </a:r>
          </a:p>
          <a:p>
            <a:pPr defTabSz="457200">
              <a:spcBef>
                <a:spcPts val="0"/>
              </a:spcBef>
              <a:defRPr/>
            </a:pPr>
            <a:r>
              <a:rPr lang="en-GB" altLang="en-US" dirty="0" smtClean="0">
                <a:solidFill>
                  <a:srgbClr val="0070C0"/>
                </a:solidFill>
                <a:latin typeface="Arial"/>
                <a:cs typeface="+mn-cs"/>
              </a:rPr>
              <a:t>Politics and international relations</a:t>
            </a:r>
          </a:p>
          <a:p>
            <a:endParaRPr lang="en-GB" dirty="0"/>
          </a:p>
        </p:txBody>
      </p:sp>
    </p:spTree>
    <p:extLst>
      <p:ext uri="{BB962C8B-B14F-4D97-AF65-F5344CB8AC3E}">
        <p14:creationId xmlns:p14="http://schemas.microsoft.com/office/powerpoint/2010/main" val="254794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38" y="1308322"/>
            <a:ext cx="7886700" cy="1080198"/>
          </a:xfrm>
        </p:spPr>
        <p:txBody>
          <a:bodyPr>
            <a:normAutofit/>
          </a:bodyPr>
          <a:lstStyle/>
          <a:p>
            <a:r>
              <a:rPr lang="en-GB" sz="3600" b="1" dirty="0" smtClean="0"/>
              <a:t>Use these ‘factors’ to generate and filter options</a:t>
            </a:r>
            <a:endParaRPr lang="en-GB" sz="3600" b="1" dirty="0"/>
          </a:p>
        </p:txBody>
      </p:sp>
      <p:sp>
        <p:nvSpPr>
          <p:cNvPr id="4" name="Slide Number Placeholder 3"/>
          <p:cNvSpPr>
            <a:spLocks noGrp="1"/>
          </p:cNvSpPr>
          <p:nvPr>
            <p:ph type="sldNum" sz="quarter" idx="12"/>
          </p:nvPr>
        </p:nvSpPr>
        <p:spPr/>
        <p:txBody>
          <a:bodyPr/>
          <a:lstStyle/>
          <a:p>
            <a:fld id="{9C75D081-611A-3841-AF03-9AA638EBA0A6}" type="slidenum">
              <a:rPr lang="en-US" smtClean="0"/>
              <a:t>31</a:t>
            </a:fld>
            <a:endParaRPr lang="en-US"/>
          </a:p>
        </p:txBody>
      </p:sp>
      <p:graphicFrame>
        <p:nvGraphicFramePr>
          <p:cNvPr id="5" name="Content Placeholder 4" descr="Example of generating options" title="Example of generating options"/>
          <p:cNvGraphicFramePr>
            <a:graphicFrameLocks noGrp="1"/>
          </p:cNvGraphicFramePr>
          <p:nvPr>
            <p:ph idx="1"/>
            <p:extLst>
              <p:ext uri="{D42A27DB-BD31-4B8C-83A1-F6EECF244321}">
                <p14:modId xmlns:p14="http://schemas.microsoft.com/office/powerpoint/2010/main" val="3496034935"/>
              </p:ext>
            </p:extLst>
          </p:nvPr>
        </p:nvGraphicFramePr>
        <p:xfrm>
          <a:off x="-311390" y="2681546"/>
          <a:ext cx="6237171" cy="4023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descr="Options lead to skills" title="Options lead to skills"/>
          <p:cNvCxnSpPr>
            <a:cxnSpLocks/>
          </p:cNvCxnSpPr>
          <p:nvPr/>
        </p:nvCxnSpPr>
        <p:spPr>
          <a:xfrm flipV="1">
            <a:off x="3380670" y="3199849"/>
            <a:ext cx="3474899" cy="3712"/>
          </a:xfrm>
          <a:prstGeom prst="line">
            <a:avLst/>
          </a:prstGeom>
          <a:ln>
            <a:solidFill>
              <a:srgbClr val="475855"/>
            </a:solidFill>
            <a:prstDash val="dash"/>
          </a:ln>
        </p:spPr>
        <p:style>
          <a:lnRef idx="1">
            <a:schemeClr val="accent6"/>
          </a:lnRef>
          <a:fillRef idx="0">
            <a:schemeClr val="accent6"/>
          </a:fillRef>
          <a:effectRef idx="0">
            <a:schemeClr val="accent6"/>
          </a:effectRef>
          <a:fontRef idx="minor">
            <a:schemeClr val="tx1"/>
          </a:fontRef>
        </p:style>
      </p:cxnSp>
      <p:cxnSp>
        <p:nvCxnSpPr>
          <p:cNvPr id="7" name="Straight Connector 6" descr="Options lead to skills" title="Options lead to skills"/>
          <p:cNvCxnSpPr>
            <a:cxnSpLocks/>
          </p:cNvCxnSpPr>
          <p:nvPr/>
        </p:nvCxnSpPr>
        <p:spPr>
          <a:xfrm>
            <a:off x="4796244" y="5124288"/>
            <a:ext cx="2259074" cy="0"/>
          </a:xfrm>
          <a:prstGeom prst="line">
            <a:avLst/>
          </a:prstGeom>
          <a:ln>
            <a:solidFill>
              <a:srgbClr val="475855"/>
            </a:solidFill>
            <a:prstDash val="dash"/>
          </a:ln>
        </p:spPr>
        <p:style>
          <a:lnRef idx="1">
            <a:schemeClr val="accent6"/>
          </a:lnRef>
          <a:fillRef idx="0">
            <a:schemeClr val="accent6"/>
          </a:fillRef>
          <a:effectRef idx="0">
            <a:schemeClr val="accent6"/>
          </a:effectRef>
          <a:fontRef idx="minor">
            <a:schemeClr val="tx1"/>
          </a:fontRef>
        </p:style>
      </p:cxnSp>
      <p:grpSp>
        <p:nvGrpSpPr>
          <p:cNvPr id="10" name="Group 9" descr="Options lead to skills" title="Options lead to skills"/>
          <p:cNvGrpSpPr/>
          <p:nvPr/>
        </p:nvGrpSpPr>
        <p:grpSpPr>
          <a:xfrm>
            <a:off x="6826267" y="2174433"/>
            <a:ext cx="2185200" cy="2185200"/>
            <a:chOff x="153810" y="39476"/>
            <a:chExt cx="2447549" cy="2447549"/>
          </a:xfrm>
          <a:solidFill>
            <a:srgbClr val="0070C0"/>
          </a:solidFill>
        </p:grpSpPr>
        <p:sp>
          <p:nvSpPr>
            <p:cNvPr id="11" name="Oval 10"/>
            <p:cNvSpPr/>
            <p:nvPr/>
          </p:nvSpPr>
          <p:spPr>
            <a:xfrm>
              <a:off x="153810" y="39476"/>
              <a:ext cx="2447549" cy="2447549"/>
            </a:xfrm>
            <a:prstGeom prst="ellipse">
              <a:avLst/>
            </a:pr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2" name="Oval 4"/>
            <p:cNvSpPr txBox="1"/>
            <p:nvPr/>
          </p:nvSpPr>
          <p:spPr>
            <a:xfrm>
              <a:off x="512245" y="397911"/>
              <a:ext cx="1730679" cy="1730679"/>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Research and Analysis</a:t>
              </a:r>
              <a:endParaRPr lang="en-GB" sz="2000" kern="1200" dirty="0"/>
            </a:p>
          </p:txBody>
        </p:sp>
      </p:grpSp>
      <p:grpSp>
        <p:nvGrpSpPr>
          <p:cNvPr id="14" name="Group 13" descr="Options lead to skills" title="Options lead to skills"/>
          <p:cNvGrpSpPr/>
          <p:nvPr/>
        </p:nvGrpSpPr>
        <p:grpSpPr>
          <a:xfrm>
            <a:off x="6730014" y="4557921"/>
            <a:ext cx="2183300" cy="2183300"/>
            <a:chOff x="52539" y="35214"/>
            <a:chExt cx="2183300" cy="2183300"/>
          </a:xfrm>
          <a:solidFill>
            <a:srgbClr val="0070C0"/>
          </a:solidFill>
        </p:grpSpPr>
        <p:sp>
          <p:nvSpPr>
            <p:cNvPr id="15" name="Oval 14"/>
            <p:cNvSpPr/>
            <p:nvPr/>
          </p:nvSpPr>
          <p:spPr>
            <a:xfrm>
              <a:off x="52539" y="35214"/>
              <a:ext cx="2183300" cy="2183300"/>
            </a:xfrm>
            <a:prstGeom prst="ellipse">
              <a:avLst/>
            </a:pr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6" name="Oval 4"/>
            <p:cNvSpPr txBox="1"/>
            <p:nvPr/>
          </p:nvSpPr>
          <p:spPr>
            <a:xfrm>
              <a:off x="372276" y="354951"/>
              <a:ext cx="1543826" cy="154382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Influencing and collaboration</a:t>
              </a:r>
              <a:endParaRPr lang="en-GB" sz="2000" kern="1200" dirty="0"/>
            </a:p>
          </p:txBody>
        </p:sp>
      </p:grpSp>
    </p:spTree>
    <p:extLst>
      <p:ext uri="{BB962C8B-B14F-4D97-AF65-F5344CB8AC3E}">
        <p14:creationId xmlns:p14="http://schemas.microsoft.com/office/powerpoint/2010/main" val="9086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684701" y="6434650"/>
            <a:ext cx="603802" cy="365125"/>
          </a:xfrm>
        </p:spPr>
        <p:txBody>
          <a:bodyPr/>
          <a:lstStyle/>
          <a:p>
            <a:fld id="{9C75D081-611A-3841-AF03-9AA638EBA0A6}" type="slidenum">
              <a:rPr lang="en-US" smtClean="0"/>
              <a:t>32</a:t>
            </a:fld>
            <a:endParaRPr lang="en-US"/>
          </a:p>
        </p:txBody>
      </p:sp>
      <p:sp>
        <p:nvSpPr>
          <p:cNvPr id="2" name="Title 1"/>
          <p:cNvSpPr>
            <a:spLocks noGrp="1"/>
          </p:cNvSpPr>
          <p:nvPr>
            <p:ph type="title"/>
          </p:nvPr>
        </p:nvSpPr>
        <p:spPr>
          <a:xfrm>
            <a:off x="212145" y="1299021"/>
            <a:ext cx="7886700" cy="1080198"/>
          </a:xfrm>
        </p:spPr>
        <p:txBody>
          <a:bodyPr>
            <a:normAutofit/>
          </a:bodyPr>
          <a:lstStyle/>
          <a:p>
            <a:r>
              <a:rPr lang="en-GB" sz="3600" b="1" dirty="0" smtClean="0"/>
              <a:t>Policy options</a:t>
            </a:r>
            <a:endParaRPr lang="en-GB" sz="3600" b="1" dirty="0"/>
          </a:p>
        </p:txBody>
      </p:sp>
      <p:graphicFrame>
        <p:nvGraphicFramePr>
          <p:cNvPr id="6" name="Diagram 5" descr="Example-options in policy" title="Example-options in policy"/>
          <p:cNvGraphicFramePr/>
          <p:nvPr>
            <p:extLst/>
          </p:nvPr>
        </p:nvGraphicFramePr>
        <p:xfrm>
          <a:off x="-1011992" y="25327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5" descr="Example-options in policy" title="Example-options in policy"/>
          <p:cNvGraphicFramePr>
            <a:graphicFrameLocks/>
          </p:cNvGraphicFramePr>
          <p:nvPr>
            <p:extLst/>
          </p:nvPr>
        </p:nvGraphicFramePr>
        <p:xfrm>
          <a:off x="2036008" y="2708192"/>
          <a:ext cx="2119487" cy="23547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0" name="Straight Connector 9" descr="Example-options in policy" title="Example-options in policy"/>
          <p:cNvCxnSpPr/>
          <p:nvPr/>
        </p:nvCxnSpPr>
        <p:spPr>
          <a:xfrm flipV="1">
            <a:off x="3040519" y="2234780"/>
            <a:ext cx="1472539" cy="1596871"/>
          </a:xfrm>
          <a:prstGeom prst="line">
            <a:avLst/>
          </a:prstGeom>
          <a:noFill/>
          <a:ln w="9525" cap="flat" cmpd="sng" algn="ctr">
            <a:solidFill>
              <a:srgbClr val="475855"/>
            </a:solidFill>
            <a:prstDash val="dash"/>
          </a:ln>
          <a:effectLst/>
        </p:spPr>
      </p:cxnSp>
      <p:cxnSp>
        <p:nvCxnSpPr>
          <p:cNvPr id="11" name="Straight Connector 10" descr="Example-options in policy" title="Example-options in policy"/>
          <p:cNvCxnSpPr/>
          <p:nvPr/>
        </p:nvCxnSpPr>
        <p:spPr>
          <a:xfrm flipV="1">
            <a:off x="3743534" y="3400401"/>
            <a:ext cx="1852416" cy="1350530"/>
          </a:xfrm>
          <a:prstGeom prst="line">
            <a:avLst/>
          </a:prstGeom>
          <a:noFill/>
          <a:ln w="9525" cap="flat" cmpd="sng" algn="ctr">
            <a:solidFill>
              <a:srgbClr val="475855"/>
            </a:solidFill>
            <a:prstDash val="dash"/>
          </a:ln>
          <a:effectLst/>
        </p:spPr>
      </p:cxnSp>
      <p:graphicFrame>
        <p:nvGraphicFramePr>
          <p:cNvPr id="9" name="Diagram 8" descr="Example-options in policy" title="Example-options in policy"/>
          <p:cNvGraphicFramePr/>
          <p:nvPr>
            <p:extLst/>
          </p:nvPr>
        </p:nvGraphicFramePr>
        <p:xfrm>
          <a:off x="3402035" y="760395"/>
          <a:ext cx="5047367" cy="286794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8" name="Straight Connector 7" descr="Example-options in policy" title="Example-options in policy"/>
          <p:cNvCxnSpPr/>
          <p:nvPr/>
        </p:nvCxnSpPr>
        <p:spPr>
          <a:xfrm flipV="1">
            <a:off x="3118900" y="6143177"/>
            <a:ext cx="2629125" cy="310667"/>
          </a:xfrm>
          <a:prstGeom prst="line">
            <a:avLst/>
          </a:prstGeom>
          <a:noFill/>
          <a:ln w="9525" cap="flat" cmpd="sng" algn="ctr">
            <a:solidFill>
              <a:srgbClr val="475855"/>
            </a:solidFill>
            <a:prstDash val="dash"/>
          </a:ln>
          <a:effectLst/>
        </p:spPr>
      </p:cxnSp>
      <p:cxnSp>
        <p:nvCxnSpPr>
          <p:cNvPr id="7" name="Straight Connector 6" descr="Example-options in policy" title="Example-options in policy"/>
          <p:cNvCxnSpPr/>
          <p:nvPr/>
        </p:nvCxnSpPr>
        <p:spPr>
          <a:xfrm flipV="1">
            <a:off x="2667088" y="4810862"/>
            <a:ext cx="2683991" cy="581090"/>
          </a:xfrm>
          <a:prstGeom prst="line">
            <a:avLst/>
          </a:prstGeom>
          <a:noFill/>
          <a:ln w="9525" cap="flat" cmpd="sng" algn="ctr">
            <a:solidFill>
              <a:srgbClr val="475855"/>
            </a:solidFill>
            <a:prstDash val="dash"/>
          </a:ln>
          <a:effectLst/>
        </p:spPr>
      </p:cxnSp>
      <p:graphicFrame>
        <p:nvGraphicFramePr>
          <p:cNvPr id="4" name="Content Placeholder 6" descr="Example-options in policy" title="Example-options in policy"/>
          <p:cNvGraphicFramePr>
            <a:graphicFrameLocks/>
          </p:cNvGraphicFramePr>
          <p:nvPr>
            <p:extLst/>
          </p:nvPr>
        </p:nvGraphicFramePr>
        <p:xfrm>
          <a:off x="3476463" y="3553916"/>
          <a:ext cx="6984483" cy="34212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0073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33</a:t>
            </a:fld>
            <a:endParaRPr lang="en-US"/>
          </a:p>
        </p:txBody>
      </p:sp>
      <p:sp>
        <p:nvSpPr>
          <p:cNvPr id="2" name="Title 1"/>
          <p:cNvSpPr>
            <a:spLocks noGrp="1"/>
          </p:cNvSpPr>
          <p:nvPr>
            <p:ph type="title"/>
          </p:nvPr>
        </p:nvSpPr>
        <p:spPr>
          <a:xfrm>
            <a:off x="194426" y="1053575"/>
            <a:ext cx="8664206" cy="1080198"/>
          </a:xfrm>
        </p:spPr>
        <p:txBody>
          <a:bodyPr>
            <a:normAutofit/>
          </a:bodyPr>
          <a:lstStyle/>
          <a:p>
            <a:r>
              <a:rPr lang="en-GB" sz="3600" b="1" dirty="0" smtClean="0"/>
              <a:t>Exploring options through Information Interviewing</a:t>
            </a:r>
            <a:endParaRPr lang="en-GB" sz="3600" b="1" dirty="0"/>
          </a:p>
        </p:txBody>
      </p:sp>
      <p:graphicFrame>
        <p:nvGraphicFramePr>
          <p:cNvPr id="5" name="Content Placeholder 3" descr="Information Interviewing Table" title="Information Interviewing Table"/>
          <p:cNvGraphicFramePr>
            <a:graphicFrameLocks/>
          </p:cNvGraphicFramePr>
          <p:nvPr>
            <p:extLst>
              <p:ext uri="{D42A27DB-BD31-4B8C-83A1-F6EECF244321}">
                <p14:modId xmlns:p14="http://schemas.microsoft.com/office/powerpoint/2010/main" val="2671557789"/>
              </p:ext>
            </p:extLst>
          </p:nvPr>
        </p:nvGraphicFramePr>
        <p:xfrm>
          <a:off x="213756" y="2373747"/>
          <a:ext cx="8749491" cy="3718608"/>
        </p:xfrm>
        <a:graphic>
          <a:graphicData uri="http://schemas.openxmlformats.org/drawingml/2006/table">
            <a:tbl>
              <a:tblPr firstRow="1" bandRow="1"/>
              <a:tblGrid>
                <a:gridCol w="2306160">
                  <a:extLst>
                    <a:ext uri="{9D8B030D-6E8A-4147-A177-3AD203B41FA5}">
                      <a16:colId xmlns:a16="http://schemas.microsoft.com/office/drawing/2014/main" val="20000"/>
                    </a:ext>
                  </a:extLst>
                </a:gridCol>
                <a:gridCol w="6443331">
                  <a:extLst>
                    <a:ext uri="{9D8B030D-6E8A-4147-A177-3AD203B41FA5}">
                      <a16:colId xmlns:a16="http://schemas.microsoft.com/office/drawing/2014/main" val="20001"/>
                    </a:ext>
                  </a:extLst>
                </a:gridCol>
              </a:tblGrid>
              <a:tr h="54770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000" dirty="0">
                          <a:latin typeface="Arial" panose="020B0604020202020204" pitchFamily="34" charset="0"/>
                          <a:cs typeface="Arial" panose="020B0604020202020204" pitchFamily="34" charset="0"/>
                        </a:rPr>
                        <a:t>Interviewing</a:t>
                      </a:r>
                      <a:r>
                        <a:rPr lang="en-GB" sz="2000" baseline="0" dirty="0">
                          <a:latin typeface="Arial" panose="020B0604020202020204" pitchFamily="34" charset="0"/>
                          <a:cs typeface="Arial" panose="020B0604020202020204" pitchFamily="34" charset="0"/>
                        </a:rPr>
                        <a:t> the ‘opportunity’</a:t>
                      </a:r>
                      <a:endParaRPr lang="en-GB" sz="2000" dirty="0">
                        <a:latin typeface="Arial" panose="020B0604020202020204" pitchFamily="34" charset="0"/>
                        <a:cs typeface="Arial" panose="020B0604020202020204" pitchFamily="34" charset="0"/>
                      </a:endParaRPr>
                    </a:p>
                  </a:txBody>
                  <a:tcPr marL="91442" marR="91442"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000" dirty="0">
                          <a:latin typeface="Arial" panose="020B0604020202020204" pitchFamily="34" charset="0"/>
                          <a:cs typeface="Arial" panose="020B0604020202020204" pitchFamily="34" charset="0"/>
                        </a:rPr>
                        <a:t>Questions to find the answers to…..</a:t>
                      </a:r>
                    </a:p>
                  </a:txBody>
                  <a:tcPr marL="91442" marR="91442"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72042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altLang="en-US" sz="2000" dirty="0">
                          <a:latin typeface="Arial" panose="020B0604020202020204" pitchFamily="34" charset="0"/>
                          <a:cs typeface="Arial" panose="020B0604020202020204" pitchFamily="34" charset="0"/>
                        </a:rPr>
                        <a:t>Details of the work</a:t>
                      </a:r>
                    </a:p>
                    <a:p>
                      <a:endParaRPr lang="en-GB" sz="2000" dirty="0">
                        <a:latin typeface="Arial" panose="020B0604020202020204" pitchFamily="34" charset="0"/>
                        <a:cs typeface="Arial" panose="020B0604020202020204" pitchFamily="34" charset="0"/>
                      </a:endParaRPr>
                    </a:p>
                  </a:txBody>
                  <a:tcPr marL="91442" marR="91442" marT="45726" marB="4572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What</a:t>
                      </a:r>
                      <a:r>
                        <a:rPr lang="en-GB" sz="2000" baseline="0" dirty="0">
                          <a:latin typeface="Arial" panose="020B0604020202020204" pitchFamily="34" charset="0"/>
                          <a:cs typeface="Arial" panose="020B0604020202020204" pitchFamily="34" charset="0"/>
                        </a:rPr>
                        <a:t> does a typical day look like?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baseline="0" dirty="0">
                          <a:solidFill>
                            <a:schemeClr val="dk1"/>
                          </a:solidFill>
                          <a:latin typeface="Arial" panose="020B0604020202020204" pitchFamily="34" charset="0"/>
                          <a:ea typeface="+mn-ea"/>
                          <a:cs typeface="Arial" panose="020B0604020202020204" pitchFamily="34" charset="0"/>
                        </a:rPr>
                        <a:t>What did you learn in your course that has really helped you in what you do</a:t>
                      </a:r>
                      <a:r>
                        <a:rPr lang="en-GB" sz="2000" kern="1200" dirty="0">
                          <a:solidFill>
                            <a:schemeClr val="dk1"/>
                          </a:solidFill>
                          <a:latin typeface="Arial" panose="020B0604020202020204" pitchFamily="34" charset="0"/>
                          <a:ea typeface="+mn-ea"/>
                          <a:cs typeface="Arial" panose="020B0604020202020204" pitchFamily="34" charset="0"/>
                        </a:rPr>
                        <a:t>?  Do you get the opportunity to </a:t>
                      </a:r>
                      <a:r>
                        <a:rPr lang="en-GB" sz="2000" kern="1200" baseline="0" dirty="0">
                          <a:solidFill>
                            <a:schemeClr val="dk1"/>
                          </a:solidFill>
                          <a:latin typeface="Arial" panose="020B0604020202020204" pitchFamily="34" charset="0"/>
                          <a:ea typeface="+mn-ea"/>
                          <a:cs typeface="Arial" panose="020B0604020202020204" pitchFamily="34" charset="0"/>
                        </a:rPr>
                        <a:t>use ‘X’ skills </a:t>
                      </a:r>
                    </a:p>
                  </a:txBody>
                  <a:tcPr marL="91442" marR="91442" marT="45726" marB="4572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1"/>
                  </a:ext>
                </a:extLst>
              </a:tr>
              <a:tr h="51030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2000" dirty="0">
                          <a:latin typeface="Arial" panose="020B0604020202020204" pitchFamily="34" charset="0"/>
                          <a:cs typeface="Arial" panose="020B0604020202020204" pitchFamily="34" charset="0"/>
                        </a:rPr>
                        <a:t>Motivation</a:t>
                      </a:r>
                    </a:p>
                  </a:txBody>
                  <a:tcPr marL="91442" marR="91442"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Why do people do this job?  What are their motivations?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What</a:t>
                      </a:r>
                      <a:r>
                        <a:rPr lang="en-GB" sz="2000" baseline="0" dirty="0">
                          <a:latin typeface="Arial" panose="020B0604020202020204" pitchFamily="34" charset="0"/>
                          <a:cs typeface="Arial" panose="020B0604020202020204" pitchFamily="34" charset="0"/>
                        </a:rPr>
                        <a:t> are the biggest rewards/ challenges?</a:t>
                      </a:r>
                    </a:p>
                  </a:txBody>
                  <a:tcPr marL="91442" marR="91442"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2"/>
                  </a:ext>
                </a:extLst>
              </a:tr>
              <a:tr h="51030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2000" dirty="0">
                          <a:latin typeface="Arial" panose="020B0604020202020204" pitchFamily="34" charset="0"/>
                          <a:cs typeface="Arial" panose="020B0604020202020204" pitchFamily="34" charset="0"/>
                        </a:rPr>
                        <a:t>Prospects</a:t>
                      </a:r>
                    </a:p>
                  </a:txBody>
                  <a:tcPr marL="91442" marR="91442"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What are the</a:t>
                      </a:r>
                      <a:r>
                        <a:rPr lang="en-GB" sz="2000" baseline="0" dirty="0">
                          <a:latin typeface="Arial" panose="020B0604020202020204" pitchFamily="34" charset="0"/>
                          <a:cs typeface="Arial" panose="020B0604020202020204" pitchFamily="34" charset="0"/>
                        </a:rPr>
                        <a:t> typical training opportunities involved.</a:t>
                      </a:r>
                    </a:p>
                    <a:p>
                      <a:pPr marL="285750" indent="-285750">
                        <a:buFont typeface="Arial" panose="020B0604020202020204" pitchFamily="34" charset="0"/>
                        <a:buChar char="•"/>
                      </a:pPr>
                      <a:r>
                        <a:rPr lang="en-GB" sz="2000" baseline="0" dirty="0">
                          <a:latin typeface="Arial" panose="020B0604020202020204" pitchFamily="34" charset="0"/>
                          <a:cs typeface="Arial" panose="020B0604020202020204" pitchFamily="34" charset="0"/>
                        </a:rPr>
                        <a:t>What is the typical progression timeline? </a:t>
                      </a:r>
                      <a:endParaRPr lang="en-GB" sz="2000" dirty="0">
                        <a:latin typeface="Arial" panose="020B0604020202020204" pitchFamily="34" charset="0"/>
                        <a:cs typeface="Arial" panose="020B0604020202020204" pitchFamily="34" charset="0"/>
                      </a:endParaRPr>
                    </a:p>
                  </a:txBody>
                  <a:tcPr marL="91442" marR="91442"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93997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34</a:t>
            </a:fld>
            <a:endParaRPr lang="en-US"/>
          </a:p>
        </p:txBody>
      </p:sp>
      <p:sp>
        <p:nvSpPr>
          <p:cNvPr id="2" name="Title 1"/>
          <p:cNvSpPr>
            <a:spLocks noGrp="1"/>
          </p:cNvSpPr>
          <p:nvPr>
            <p:ph type="title"/>
          </p:nvPr>
        </p:nvSpPr>
        <p:spPr>
          <a:xfrm>
            <a:off x="543589" y="903176"/>
            <a:ext cx="7886700" cy="1080198"/>
          </a:xfrm>
        </p:spPr>
        <p:txBody>
          <a:bodyPr>
            <a:normAutofit/>
          </a:bodyPr>
          <a:lstStyle/>
          <a:p>
            <a:r>
              <a:rPr lang="en-GB" sz="3600" b="1" dirty="0" smtClean="0"/>
              <a:t>Information Interviewing continued</a:t>
            </a:r>
            <a:endParaRPr lang="en-GB" sz="3600" b="1" dirty="0"/>
          </a:p>
        </p:txBody>
      </p:sp>
      <p:graphicFrame>
        <p:nvGraphicFramePr>
          <p:cNvPr id="5" name="Table 4" descr="Information Interviewing Table" title="Information Interviewing Table"/>
          <p:cNvGraphicFramePr>
            <a:graphicFrameLocks noGrp="1"/>
          </p:cNvGraphicFramePr>
          <p:nvPr>
            <p:extLst>
              <p:ext uri="{D42A27DB-BD31-4B8C-83A1-F6EECF244321}">
                <p14:modId xmlns:p14="http://schemas.microsoft.com/office/powerpoint/2010/main" val="4245174498"/>
              </p:ext>
            </p:extLst>
          </p:nvPr>
        </p:nvGraphicFramePr>
        <p:xfrm>
          <a:off x="628650" y="1726601"/>
          <a:ext cx="8079415" cy="4862503"/>
        </p:xfrm>
        <a:graphic>
          <a:graphicData uri="http://schemas.openxmlformats.org/drawingml/2006/table">
            <a:tbl>
              <a:tblPr firstRow="1" bandRow="1"/>
              <a:tblGrid>
                <a:gridCol w="2129544">
                  <a:extLst>
                    <a:ext uri="{9D8B030D-6E8A-4147-A177-3AD203B41FA5}">
                      <a16:colId xmlns:a16="http://schemas.microsoft.com/office/drawing/2014/main" val="3840087592"/>
                    </a:ext>
                  </a:extLst>
                </a:gridCol>
                <a:gridCol w="5949871">
                  <a:extLst>
                    <a:ext uri="{9D8B030D-6E8A-4147-A177-3AD203B41FA5}">
                      <a16:colId xmlns:a16="http://schemas.microsoft.com/office/drawing/2014/main" val="1443912469"/>
                    </a:ext>
                  </a:extLst>
                </a:gridCol>
              </a:tblGrid>
              <a:tr h="93054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000" dirty="0">
                          <a:latin typeface="Arial" panose="020B0604020202020204" pitchFamily="34" charset="0"/>
                          <a:cs typeface="Arial" panose="020B0604020202020204" pitchFamily="34" charset="0"/>
                        </a:rPr>
                        <a:t>Interviewing</a:t>
                      </a:r>
                      <a:r>
                        <a:rPr lang="en-GB" sz="2000" baseline="0" dirty="0">
                          <a:latin typeface="Arial" panose="020B0604020202020204" pitchFamily="34" charset="0"/>
                          <a:cs typeface="Arial" panose="020B0604020202020204" pitchFamily="34" charset="0"/>
                        </a:rPr>
                        <a:t> the ‘opportunity’</a:t>
                      </a:r>
                      <a:endParaRPr lang="en-GB" sz="2000" dirty="0">
                        <a:latin typeface="Arial" panose="020B0604020202020204" pitchFamily="34" charset="0"/>
                        <a:cs typeface="Arial" panose="020B0604020202020204" pitchFamily="34" charset="0"/>
                      </a:endParaRPr>
                    </a:p>
                  </a:txBody>
                  <a:tcPr marL="91442" marR="91442"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000" dirty="0">
                          <a:latin typeface="Arial" panose="020B0604020202020204" pitchFamily="34" charset="0"/>
                          <a:cs typeface="Arial" panose="020B0604020202020204" pitchFamily="34" charset="0"/>
                        </a:rPr>
                        <a:t>Questions to find the answers to…..</a:t>
                      </a:r>
                    </a:p>
                  </a:txBody>
                  <a:tcPr marL="91442" marR="91442" marT="45726" marB="45726">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33298845"/>
                  </a:ext>
                </a:extLst>
              </a:tr>
              <a:tr h="93054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2000" dirty="0">
                          <a:latin typeface="Arial" panose="020B0604020202020204" pitchFamily="34" charset="0"/>
                          <a:cs typeface="Arial" panose="020B0604020202020204" pitchFamily="34" charset="0"/>
                        </a:rPr>
                        <a:t>Culture</a:t>
                      </a:r>
                    </a:p>
                  </a:txBody>
                  <a:tcPr marL="91442" marR="91442" marT="45726" marB="45726">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lvl="0" indent="-285750" rtl="0">
                        <a:buFont typeface="Arial" panose="020B0604020202020204" pitchFamily="34" charset="0"/>
                        <a:buChar char="•"/>
                      </a:pPr>
                      <a:r>
                        <a:rPr lang="en-GB" sz="2000" kern="1200" baseline="0" dirty="0">
                          <a:solidFill>
                            <a:schemeClr val="dk1"/>
                          </a:solidFill>
                          <a:latin typeface="Arial" panose="020B0604020202020204" pitchFamily="34" charset="0"/>
                          <a:ea typeface="+mn-ea"/>
                          <a:cs typeface="Arial" panose="020B0604020202020204" pitchFamily="34" charset="0"/>
                        </a:rPr>
                        <a:t>What proportions of the time are you working on your own or as part of a team?</a:t>
                      </a:r>
                    </a:p>
                    <a:p>
                      <a:pPr marL="285750" lvl="0" indent="-285750" rtl="0">
                        <a:buFont typeface="Arial" panose="020B0604020202020204" pitchFamily="34" charset="0"/>
                        <a:buChar char="•"/>
                      </a:pPr>
                      <a:r>
                        <a:rPr lang="en-GB" sz="2000" kern="1200" baseline="0" dirty="0">
                          <a:solidFill>
                            <a:schemeClr val="dk1"/>
                          </a:solidFill>
                          <a:latin typeface="Arial" panose="020B0604020202020204" pitchFamily="34" charset="0"/>
                          <a:ea typeface="+mn-ea"/>
                          <a:cs typeface="Arial" panose="020B0604020202020204" pitchFamily="34" charset="0"/>
                        </a:rPr>
                        <a:t>How important is the role of a supervisor?</a:t>
                      </a:r>
                    </a:p>
                    <a:p>
                      <a:pPr marL="285750" lvl="0" indent="-285750">
                        <a:buFont typeface="Arial" panose="020B0604020202020204" pitchFamily="34" charset="0"/>
                        <a:buChar char="•"/>
                      </a:pPr>
                      <a:r>
                        <a:rPr lang="en-GB" sz="2000" kern="1200" baseline="0" dirty="0">
                          <a:solidFill>
                            <a:schemeClr val="dk1"/>
                          </a:solidFill>
                          <a:latin typeface="Arial" panose="020B0604020202020204" pitchFamily="34" charset="0"/>
                          <a:ea typeface="+mn-ea"/>
                          <a:cs typeface="Arial" panose="020B0604020202020204" pitchFamily="34" charset="0"/>
                        </a:rPr>
                        <a:t>Is there a particular type of person who works in this field?</a:t>
                      </a:r>
                    </a:p>
                  </a:txBody>
                  <a:tcPr marL="91442" marR="91442" marT="45726" marB="45726">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992673405"/>
                  </a:ext>
                </a:extLst>
              </a:tr>
              <a:tr h="72042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altLang="en-US" sz="2000" dirty="0">
                          <a:latin typeface="Arial" panose="020B0604020202020204" pitchFamily="34" charset="0"/>
                          <a:cs typeface="Arial" panose="020B0604020202020204" pitchFamily="34" charset="0"/>
                        </a:rPr>
                        <a:t>The sector</a:t>
                      </a:r>
                    </a:p>
                    <a:p>
                      <a:endParaRPr lang="en-GB" sz="2000" dirty="0">
                        <a:latin typeface="Arial" panose="020B0604020202020204" pitchFamily="34" charset="0"/>
                        <a:cs typeface="Arial" panose="020B0604020202020204" pitchFamily="34" charset="0"/>
                      </a:endParaRPr>
                    </a:p>
                  </a:txBody>
                  <a:tcPr marL="91442" marR="91442"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baseline="0" dirty="0">
                          <a:solidFill>
                            <a:schemeClr val="dk1"/>
                          </a:solidFill>
                          <a:latin typeface="Arial" panose="020B0604020202020204" pitchFamily="34" charset="0"/>
                          <a:ea typeface="+mn-ea"/>
                          <a:cs typeface="Arial" panose="020B0604020202020204" pitchFamily="34" charset="0"/>
                        </a:rPr>
                        <a:t>How is the industry changing?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baseline="0" dirty="0">
                          <a:solidFill>
                            <a:schemeClr val="dk1"/>
                          </a:solidFill>
                          <a:latin typeface="Arial" panose="020B0604020202020204" pitchFamily="34" charset="0"/>
                          <a:ea typeface="+mn-ea"/>
                          <a:cs typeface="Arial" panose="020B0604020202020204" pitchFamily="34" charset="0"/>
                        </a:rPr>
                        <a:t>What are the most important current issues in this sector that are likely to affect the job?</a:t>
                      </a:r>
                    </a:p>
                  </a:txBody>
                  <a:tcPr marL="91442" marR="91442"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538160917"/>
                  </a:ext>
                </a:extLst>
              </a:tr>
              <a:tr h="72042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altLang="en-US" sz="2000" dirty="0">
                          <a:latin typeface="Arial" panose="020B0604020202020204" pitchFamily="34" charset="0"/>
                          <a:cs typeface="Arial" panose="020B0604020202020204" pitchFamily="34" charset="0"/>
                        </a:rPr>
                        <a:t>Vacancy</a:t>
                      </a:r>
                      <a:r>
                        <a:rPr lang="en-GB" altLang="en-US" sz="2000" baseline="0" dirty="0">
                          <a:latin typeface="Arial" panose="020B0604020202020204" pitchFamily="34" charset="0"/>
                          <a:cs typeface="Arial" panose="020B0604020202020204" pitchFamily="34" charset="0"/>
                        </a:rPr>
                        <a:t> sources</a:t>
                      </a:r>
                      <a:endParaRPr lang="en-GB" altLang="en-US"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txBody>
                  <a:tcPr marL="91442" marR="91442"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Where</a:t>
                      </a:r>
                      <a:r>
                        <a:rPr lang="en-GB" sz="2000" baseline="0" dirty="0">
                          <a:latin typeface="Arial" panose="020B0604020202020204" pitchFamily="34" charset="0"/>
                          <a:cs typeface="Arial" panose="020B0604020202020204" pitchFamily="34" charset="0"/>
                        </a:rPr>
                        <a:t> are opportunities for this type of role advertised?  How else do vacancies get filled?</a:t>
                      </a:r>
                    </a:p>
                    <a:p>
                      <a:pPr marL="285750" indent="-285750">
                        <a:buFont typeface="Arial" panose="020B0604020202020204" pitchFamily="34" charset="0"/>
                        <a:buChar char="•"/>
                      </a:pPr>
                      <a:r>
                        <a:rPr lang="en-GB" sz="2000" baseline="0" dirty="0">
                          <a:latin typeface="Arial" panose="020B0604020202020204" pitchFamily="34" charset="0"/>
                          <a:cs typeface="Arial" panose="020B0604020202020204" pitchFamily="34" charset="0"/>
                        </a:rPr>
                        <a:t>What is the typical recruitment process involved?</a:t>
                      </a:r>
                      <a:endParaRPr lang="en-GB" sz="2000" dirty="0">
                        <a:latin typeface="Arial" panose="020B0604020202020204" pitchFamily="34" charset="0"/>
                        <a:cs typeface="Arial" panose="020B0604020202020204" pitchFamily="34" charset="0"/>
                      </a:endParaRPr>
                    </a:p>
                  </a:txBody>
                  <a:tcPr marL="91442" marR="91442"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68116354"/>
                  </a:ext>
                </a:extLst>
              </a:tr>
            </a:tbl>
          </a:graphicData>
        </a:graphic>
      </p:graphicFrame>
    </p:spTree>
    <p:extLst>
      <p:ext uri="{BB962C8B-B14F-4D97-AF65-F5344CB8AC3E}">
        <p14:creationId xmlns:p14="http://schemas.microsoft.com/office/powerpoint/2010/main" val="2975862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35</a:t>
            </a:fld>
            <a:endParaRPr lang="en-US"/>
          </a:p>
        </p:txBody>
      </p:sp>
      <p:sp>
        <p:nvSpPr>
          <p:cNvPr id="2" name="Title 1"/>
          <p:cNvSpPr>
            <a:spLocks noGrp="1"/>
          </p:cNvSpPr>
          <p:nvPr>
            <p:ph type="title"/>
          </p:nvPr>
        </p:nvSpPr>
        <p:spPr>
          <a:xfrm>
            <a:off x="703078" y="860028"/>
            <a:ext cx="7886700" cy="1080198"/>
          </a:xfrm>
        </p:spPr>
        <p:txBody>
          <a:bodyPr>
            <a:normAutofit/>
          </a:bodyPr>
          <a:lstStyle/>
          <a:p>
            <a:r>
              <a:rPr lang="en-GB" sz="3600" b="1" dirty="0" smtClean="0"/>
              <a:t>In summary</a:t>
            </a:r>
            <a:endParaRPr lang="en-GB" sz="3600" b="1" dirty="0"/>
          </a:p>
        </p:txBody>
      </p:sp>
      <p:sp>
        <p:nvSpPr>
          <p:cNvPr id="3" name="Content Placeholder 2"/>
          <p:cNvSpPr>
            <a:spLocks noGrp="1"/>
          </p:cNvSpPr>
          <p:nvPr>
            <p:ph idx="1"/>
          </p:nvPr>
        </p:nvSpPr>
        <p:spPr>
          <a:xfrm>
            <a:off x="703078" y="1860698"/>
            <a:ext cx="7886700" cy="4348716"/>
          </a:xfrm>
        </p:spPr>
        <p:txBody>
          <a:bodyPr>
            <a:normAutofit fontScale="55000" lnSpcReduction="20000"/>
          </a:bodyPr>
          <a:lstStyle/>
          <a:p>
            <a:r>
              <a:rPr lang="en-GB" sz="3600" dirty="0"/>
              <a:t>Many students, graduates and professionals struggle for direction</a:t>
            </a:r>
          </a:p>
          <a:p>
            <a:r>
              <a:rPr lang="en-GB" sz="3600" dirty="0"/>
              <a:t>This is a decision about your next step – not the rest of your life</a:t>
            </a:r>
          </a:p>
          <a:p>
            <a:r>
              <a:rPr lang="en-GB" sz="3600" dirty="0"/>
              <a:t>Concept of ‘multiple selves’ – you are more than your course</a:t>
            </a:r>
          </a:p>
          <a:p>
            <a:endParaRPr lang="en-GB" sz="3600" dirty="0"/>
          </a:p>
          <a:p>
            <a:pPr marL="0" indent="0">
              <a:buNone/>
            </a:pPr>
            <a:r>
              <a:rPr lang="en-GB" sz="3600" b="1" dirty="0"/>
              <a:t>TAKE ACTION</a:t>
            </a:r>
          </a:p>
          <a:p>
            <a:r>
              <a:rPr lang="en-GB" sz="3600" dirty="0"/>
              <a:t>Be proactive</a:t>
            </a:r>
          </a:p>
          <a:p>
            <a:r>
              <a:rPr lang="en-GB" sz="3600" dirty="0"/>
              <a:t>Increase your ‘exposure’</a:t>
            </a:r>
          </a:p>
          <a:p>
            <a:r>
              <a:rPr lang="en-GB" sz="3600" dirty="0"/>
              <a:t>Try using more ‘structured’ option generating ideas</a:t>
            </a:r>
          </a:p>
          <a:p>
            <a:r>
              <a:rPr lang="en-GB" sz="3600" dirty="0"/>
              <a:t>Use reality checks to ‘test’ potential options</a:t>
            </a:r>
          </a:p>
          <a:p>
            <a:r>
              <a:rPr lang="en-GB" sz="3600" dirty="0"/>
              <a:t>Engage with UCL Careers 1to1 support to help you with your journey</a:t>
            </a:r>
          </a:p>
          <a:p>
            <a:r>
              <a:rPr lang="en-GB" sz="3600" dirty="0"/>
              <a:t>The more you put in, the more you’ll get out of the process</a:t>
            </a:r>
          </a:p>
          <a:p>
            <a:endParaRPr lang="en-GB" dirty="0"/>
          </a:p>
        </p:txBody>
      </p:sp>
    </p:spTree>
    <p:extLst>
      <p:ext uri="{BB962C8B-B14F-4D97-AF65-F5344CB8AC3E}">
        <p14:creationId xmlns:p14="http://schemas.microsoft.com/office/powerpoint/2010/main" val="2501855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4270099" y="6332330"/>
            <a:ext cx="6038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75D081-611A-3841-AF03-9AA638EBA0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1" descr="Advertised opportunities" title="Advertised opportunities"/>
          <p:cNvSpPr txBox="1">
            <a:spLocks/>
          </p:cNvSpPr>
          <p:nvPr/>
        </p:nvSpPr>
        <p:spPr>
          <a:xfrm>
            <a:off x="441837" y="1966617"/>
            <a:ext cx="4130163" cy="3972068"/>
          </a:xfrm>
          <a:prstGeom prst="homePlate">
            <a:avLst/>
          </a:prstGeom>
          <a:solidFill>
            <a:srgbClr val="4E515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5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6"/>
          <p:cNvSpPr>
            <a:spLocks noGrp="1"/>
          </p:cNvSpPr>
          <p:nvPr>
            <p:ph type="ctrTitle"/>
          </p:nvPr>
        </p:nvSpPr>
        <p:spPr>
          <a:xfrm>
            <a:off x="471334" y="1381527"/>
            <a:ext cx="3311868" cy="3023324"/>
          </a:xfrm>
        </p:spPr>
        <p:txBody>
          <a:bodyPr>
            <a:normAutofit/>
          </a:bodyPr>
          <a:lstStyle/>
          <a:p>
            <a:r>
              <a:rPr lang="en-GB" sz="3600" dirty="0" smtClean="0">
                <a:solidFill>
                  <a:schemeClr val="bg1"/>
                </a:solidFill>
              </a:rPr>
              <a:t>Your Actions </a:t>
            </a:r>
            <a:endParaRPr lang="en-GB" sz="3600" dirty="0">
              <a:solidFill>
                <a:schemeClr val="bg1"/>
              </a:solidFill>
            </a:endParaRPr>
          </a:p>
        </p:txBody>
      </p:sp>
    </p:spTree>
    <p:extLst>
      <p:ext uri="{BB962C8B-B14F-4D97-AF65-F5344CB8AC3E}">
        <p14:creationId xmlns:p14="http://schemas.microsoft.com/office/powerpoint/2010/main" val="4028465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75D081-611A-3841-AF03-9AA638EBA0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r>
              <a:rPr lang="en-GB" sz="3600" b="1" dirty="0" smtClean="0"/>
              <a:t>Over to you…</a:t>
            </a:r>
            <a:endParaRPr lang="en-GB" sz="3600" b="1" dirty="0"/>
          </a:p>
        </p:txBody>
      </p:sp>
      <p:pic>
        <p:nvPicPr>
          <p:cNvPr id="5" name="Picture 4" descr="people%20networking%20model"/>
          <p:cNvPicPr>
            <a:picLocks noChangeAspect="1" noChangeArrowheads="1"/>
          </p:cNvPicPr>
          <p:nvPr/>
        </p:nvPicPr>
        <p:blipFill>
          <a:blip r:embed="rId3"/>
          <a:srcRect/>
          <a:stretch>
            <a:fillRect/>
          </a:stretch>
        </p:blipFill>
        <p:spPr bwMode="auto">
          <a:xfrm>
            <a:off x="6572368" y="998320"/>
            <a:ext cx="1942982" cy="1942982"/>
          </a:xfrm>
          <a:prstGeom prst="rect">
            <a:avLst/>
          </a:prstGeom>
          <a:noFill/>
          <a:ln w="9525">
            <a:noFill/>
            <a:miter lim="800000"/>
            <a:headEnd/>
            <a:tailEnd/>
          </a:ln>
        </p:spPr>
      </p:pic>
      <p:sp>
        <p:nvSpPr>
          <p:cNvPr id="3" name="Content Placeholder 2"/>
          <p:cNvSpPr>
            <a:spLocks noGrp="1"/>
          </p:cNvSpPr>
          <p:nvPr>
            <p:ph idx="1"/>
          </p:nvPr>
        </p:nvSpPr>
        <p:spPr>
          <a:xfrm>
            <a:off x="628650" y="2885611"/>
            <a:ext cx="7886700" cy="3234980"/>
          </a:xfrm>
        </p:spPr>
        <p:txBody>
          <a:bodyPr>
            <a:normAutofit/>
          </a:bodyPr>
          <a:lstStyle/>
          <a:p>
            <a:pPr marL="457200" lvl="1" indent="0">
              <a:buNone/>
            </a:pPr>
            <a:r>
              <a:rPr lang="en-GB" altLang="en-US" i="1" dirty="0"/>
              <a:t>In pairs…</a:t>
            </a:r>
          </a:p>
          <a:p>
            <a:pPr lvl="1"/>
            <a:endParaRPr lang="en-GB" altLang="en-US" dirty="0"/>
          </a:p>
          <a:p>
            <a:pPr marL="914400" lvl="1" indent="-457200"/>
            <a:r>
              <a:rPr lang="en-GB" altLang="en-US" dirty="0"/>
              <a:t>What 3 actions will you take to move forwards in your career thinking?</a:t>
            </a:r>
          </a:p>
          <a:p>
            <a:pPr marL="914400" lvl="1" indent="-457200"/>
            <a:r>
              <a:rPr lang="en-GB" altLang="en-US" dirty="0"/>
              <a:t>When?</a:t>
            </a:r>
          </a:p>
          <a:p>
            <a:pPr marL="914400" lvl="1" indent="-457200"/>
            <a:r>
              <a:rPr lang="en-GB" altLang="en-US" dirty="0"/>
              <a:t>Challenges?</a:t>
            </a:r>
          </a:p>
          <a:p>
            <a:pPr marL="457200" lvl="1" indent="0">
              <a:buNone/>
            </a:pPr>
            <a:endParaRPr lang="en-GB" altLang="en-US" dirty="0"/>
          </a:p>
          <a:p>
            <a:endParaRPr lang="en-GB" dirty="0"/>
          </a:p>
        </p:txBody>
      </p:sp>
    </p:spTree>
    <p:extLst>
      <p:ext uri="{BB962C8B-B14F-4D97-AF65-F5344CB8AC3E}">
        <p14:creationId xmlns:p14="http://schemas.microsoft.com/office/powerpoint/2010/main" val="2287975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642" y="1362668"/>
            <a:ext cx="10575157" cy="1080198"/>
          </a:xfrm>
        </p:spPr>
        <p:txBody>
          <a:bodyPr>
            <a:normAutofit fontScale="90000"/>
          </a:bodyPr>
          <a:lstStyle/>
          <a:p>
            <a:r>
              <a:rPr lang="en-GB" sz="4000" b="1" dirty="0" smtClean="0"/>
              <a:t> </a:t>
            </a:r>
            <a:br>
              <a:rPr lang="en-GB" sz="4000" b="1" dirty="0" smtClean="0"/>
            </a:br>
            <a:r>
              <a:rPr lang="en-GB" sz="5000" b="1" dirty="0" smtClean="0"/>
              <a:t>UCL </a:t>
            </a:r>
            <a:r>
              <a:rPr lang="en-GB" sz="5000" b="1" dirty="0"/>
              <a:t>Careers 1 to 1 S</a:t>
            </a:r>
            <a:r>
              <a:rPr lang="en-GB" sz="5000" b="1" dirty="0" smtClean="0"/>
              <a:t>upport</a:t>
            </a:r>
            <a:r>
              <a:rPr lang="en-GB" dirty="0"/>
              <a:t/>
            </a:r>
            <a:br>
              <a:rPr lang="en-GB" dirty="0"/>
            </a:br>
            <a:endParaRPr lang="en-GB" dirty="0"/>
          </a:p>
        </p:txBody>
      </p:sp>
      <p:sp>
        <p:nvSpPr>
          <p:cNvPr id="3" name="Content Placeholder 2"/>
          <p:cNvSpPr>
            <a:spLocks noGrp="1"/>
          </p:cNvSpPr>
          <p:nvPr>
            <p:ph idx="1"/>
          </p:nvPr>
        </p:nvSpPr>
        <p:spPr>
          <a:xfrm>
            <a:off x="397643" y="2442866"/>
            <a:ext cx="7886700" cy="3889464"/>
          </a:xfrm>
        </p:spPr>
        <p:txBody>
          <a:bodyPr>
            <a:noAutofit/>
          </a:bodyPr>
          <a:lstStyle/>
          <a:p>
            <a:pPr>
              <a:lnSpc>
                <a:spcPct val="150000"/>
              </a:lnSpc>
              <a:spcBef>
                <a:spcPts val="2000"/>
              </a:spcBef>
            </a:pPr>
            <a:r>
              <a:rPr lang="en-GB" dirty="0" smtClean="0"/>
              <a:t>Applications advice (20 minutes)</a:t>
            </a:r>
          </a:p>
          <a:p>
            <a:pPr defTabSz="457200">
              <a:lnSpc>
                <a:spcPct val="150000"/>
              </a:lnSpc>
              <a:spcBef>
                <a:spcPts val="2000"/>
              </a:spcBef>
              <a:buSzPct val="100000"/>
              <a:defRPr/>
            </a:pPr>
            <a:r>
              <a:rPr lang="en-GB" dirty="0">
                <a:latin typeface="Arial"/>
                <a:cs typeface="+mn-cs"/>
              </a:rPr>
              <a:t>Short guidance </a:t>
            </a:r>
            <a:r>
              <a:rPr lang="en-US" dirty="0">
                <a:latin typeface="Arial"/>
                <a:cs typeface="+mn-cs"/>
              </a:rPr>
              <a:t>(</a:t>
            </a:r>
            <a:r>
              <a:rPr lang="en-US" dirty="0" smtClean="0">
                <a:latin typeface="Arial"/>
                <a:cs typeface="+mn-cs"/>
              </a:rPr>
              <a:t>20 minutes)</a:t>
            </a:r>
          </a:p>
          <a:p>
            <a:pPr defTabSz="457200">
              <a:lnSpc>
                <a:spcPct val="150000"/>
              </a:lnSpc>
              <a:spcBef>
                <a:spcPts val="2000"/>
              </a:spcBef>
              <a:buSzPct val="100000"/>
              <a:defRPr/>
            </a:pPr>
            <a:r>
              <a:rPr lang="en-US" dirty="0" smtClean="0">
                <a:latin typeface="Arial"/>
                <a:cs typeface="+mn-cs"/>
              </a:rPr>
              <a:t>Practice Interview (60 minutes, on </a:t>
            </a:r>
            <a:r>
              <a:rPr lang="en-US" dirty="0">
                <a:latin typeface="Arial"/>
                <a:cs typeface="+mn-cs"/>
              </a:rPr>
              <a:t>condition </a:t>
            </a:r>
            <a:r>
              <a:rPr lang="en-US" dirty="0" smtClean="0">
                <a:latin typeface="Arial"/>
                <a:cs typeface="+mn-cs"/>
              </a:rPr>
              <a:t>of real employer </a:t>
            </a:r>
            <a:r>
              <a:rPr lang="en-US" dirty="0">
                <a:latin typeface="Arial"/>
                <a:cs typeface="+mn-cs"/>
              </a:rPr>
              <a:t>interview</a:t>
            </a:r>
            <a:r>
              <a:rPr lang="en-US" dirty="0" smtClean="0">
                <a:latin typeface="Arial"/>
                <a:cs typeface="+mn-cs"/>
              </a:rPr>
              <a:t>)</a:t>
            </a:r>
          </a:p>
          <a:p>
            <a:pPr defTabSz="457200">
              <a:lnSpc>
                <a:spcPct val="150000"/>
              </a:lnSpc>
              <a:spcBef>
                <a:spcPts val="2000"/>
              </a:spcBef>
              <a:buSzPct val="100000"/>
              <a:defRPr/>
            </a:pPr>
            <a:r>
              <a:rPr lang="en-GB" dirty="0" smtClean="0"/>
              <a:t>Book online </a:t>
            </a:r>
            <a:r>
              <a:rPr lang="en-GB" dirty="0"/>
              <a:t>in </a:t>
            </a:r>
            <a:r>
              <a:rPr lang="en-GB" dirty="0" smtClean="0"/>
              <a:t>advance using </a:t>
            </a:r>
            <a:r>
              <a:rPr lang="en-GB" dirty="0" err="1"/>
              <a:t>m</a:t>
            </a:r>
            <a:r>
              <a:rPr lang="en-GB" dirty="0" err="1" smtClean="0"/>
              <a:t>yUCLCareers</a:t>
            </a:r>
            <a:endParaRPr lang="en-GB" dirty="0"/>
          </a:p>
          <a:p>
            <a:pPr defTabSz="457200">
              <a:lnSpc>
                <a:spcPct val="150000"/>
              </a:lnSpc>
              <a:spcBef>
                <a:spcPts val="2000"/>
              </a:spcBef>
              <a:buSzPct val="100000"/>
              <a:defRPr/>
            </a:pPr>
            <a:endParaRPr lang="en-GB" dirty="0" smtClean="0"/>
          </a:p>
          <a:p>
            <a:endParaRPr lang="en-GB" sz="20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75D081-611A-3841-AF03-9AA638EBA0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63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4749"/>
            <a:ext cx="7886700" cy="1080198"/>
          </a:xfrm>
        </p:spPr>
        <p:txBody>
          <a:bodyPr/>
          <a:lstStyle/>
          <a:p>
            <a:r>
              <a:rPr lang="en-GB" dirty="0" smtClean="0"/>
              <a:t>Find us</a:t>
            </a:r>
            <a:endParaRPr lang="en-GB" dirty="0"/>
          </a:p>
        </p:txBody>
      </p:sp>
      <p:sp>
        <p:nvSpPr>
          <p:cNvPr id="3" name="Content Placeholder 2"/>
          <p:cNvSpPr>
            <a:spLocks noGrp="1"/>
          </p:cNvSpPr>
          <p:nvPr>
            <p:ph sz="half" idx="1"/>
          </p:nvPr>
        </p:nvSpPr>
        <p:spPr>
          <a:xfrm>
            <a:off x="628650" y="2655626"/>
            <a:ext cx="7279674" cy="3175346"/>
          </a:xfrm>
        </p:spPr>
        <p:txBody>
          <a:bodyPr>
            <a:normAutofit lnSpcReduction="10000"/>
          </a:bodyPr>
          <a:lstStyle/>
          <a:p>
            <a:pPr marL="0" indent="0">
              <a:lnSpc>
                <a:spcPct val="150000"/>
              </a:lnSpc>
              <a:buNone/>
            </a:pPr>
            <a:r>
              <a:rPr lang="en-GB" dirty="0"/>
              <a:t>4th Floor, Student Central Building, </a:t>
            </a:r>
            <a:r>
              <a:rPr lang="en-GB" dirty="0" err="1"/>
              <a:t>Malet</a:t>
            </a:r>
            <a:r>
              <a:rPr lang="en-GB" dirty="0"/>
              <a:t> Street</a:t>
            </a:r>
          </a:p>
          <a:p>
            <a:pPr marL="0" indent="0">
              <a:lnSpc>
                <a:spcPct val="150000"/>
              </a:lnSpc>
              <a:buNone/>
            </a:pPr>
            <a:r>
              <a:rPr lang="en-GB" dirty="0" smtClean="0"/>
              <a:t>Mon-Thurs </a:t>
            </a:r>
            <a:r>
              <a:rPr lang="en-GB" dirty="0"/>
              <a:t>9:30 - 17:00</a:t>
            </a:r>
          </a:p>
          <a:p>
            <a:pPr marL="0" indent="0">
              <a:lnSpc>
                <a:spcPct val="150000"/>
              </a:lnSpc>
              <a:buNone/>
            </a:pPr>
            <a:r>
              <a:rPr lang="en-GB" dirty="0" smtClean="0"/>
              <a:t>Fri  </a:t>
            </a:r>
            <a:r>
              <a:rPr lang="en-GB" dirty="0"/>
              <a:t>11:00 -</a:t>
            </a:r>
            <a:r>
              <a:rPr lang="en-GB" dirty="0" smtClean="0"/>
              <a:t>17:00</a:t>
            </a:r>
            <a:endParaRPr lang="en-GB" dirty="0"/>
          </a:p>
          <a:p>
            <a:pPr marL="0" indent="0">
              <a:lnSpc>
                <a:spcPct val="150000"/>
              </a:lnSpc>
              <a:buNone/>
            </a:pPr>
            <a:r>
              <a:rPr lang="en-GB" dirty="0"/>
              <a:t>careers@ucl.ac.uk</a:t>
            </a:r>
          </a:p>
          <a:p>
            <a:pPr marL="0" indent="0">
              <a:lnSpc>
                <a:spcPct val="150000"/>
              </a:lnSpc>
              <a:buNone/>
            </a:pPr>
            <a:r>
              <a:rPr lang="en-GB" dirty="0"/>
              <a:t>020 7866 3600</a:t>
            </a:r>
          </a:p>
          <a:p>
            <a:endParaRPr lang="en-GB" dirty="0"/>
          </a:p>
        </p:txBody>
      </p:sp>
      <p:sp>
        <p:nvSpPr>
          <p:cNvPr id="5" name="Slide Number Placeholder 4"/>
          <p:cNvSpPr>
            <a:spLocks noGrp="1"/>
          </p:cNvSpPr>
          <p:nvPr>
            <p:ph type="sldNum" sz="quarter" idx="12"/>
          </p:nvPr>
        </p:nvSpPr>
        <p:spPr/>
        <p:txBody>
          <a:bodyPr/>
          <a:lstStyle/>
          <a:p>
            <a:fld id="{9C75D081-611A-3841-AF03-9AA638EBA0A6}" type="slidenum">
              <a:rPr lang="en-US" smtClean="0"/>
              <a:t>39</a:t>
            </a:fld>
            <a:endParaRPr lang="en-US"/>
          </a:p>
        </p:txBody>
      </p:sp>
      <p:pic>
        <p:nvPicPr>
          <p:cNvPr id="6" name="Picture 2" descr="Outside student central"/>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06653" y="3715264"/>
            <a:ext cx="3029342" cy="227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78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0734"/>
            <a:ext cx="7886700" cy="1080198"/>
          </a:xfrm>
        </p:spPr>
        <p:txBody>
          <a:bodyPr/>
          <a:lstStyle/>
          <a:p>
            <a:r>
              <a:rPr lang="en-GB" dirty="0" smtClean="0"/>
              <a:t>Talks coming up Oct 2019</a:t>
            </a:r>
            <a:endParaRPr lang="en-GB" dirty="0"/>
          </a:p>
        </p:txBody>
      </p:sp>
      <p:graphicFrame>
        <p:nvGraphicFramePr>
          <p:cNvPr id="6" name="Content Placeholder 5"/>
          <p:cNvGraphicFramePr>
            <a:graphicFrameLocks noGrp="1"/>
          </p:cNvGraphicFramePr>
          <p:nvPr>
            <p:ph idx="1"/>
            <p:extLst/>
          </p:nvPr>
        </p:nvGraphicFramePr>
        <p:xfrm>
          <a:off x="628650" y="2214760"/>
          <a:ext cx="7886700" cy="4196080"/>
        </p:xfrm>
        <a:graphic>
          <a:graphicData uri="http://schemas.openxmlformats.org/drawingml/2006/table">
            <a:tbl>
              <a:tblPr firstRow="1" bandRow="1">
                <a:tableStyleId>{22838BEF-8BB2-4498-84A7-C5851F593DF1}</a:tableStyleId>
              </a:tblPr>
              <a:tblGrid>
                <a:gridCol w="6094268">
                  <a:extLst>
                    <a:ext uri="{9D8B030D-6E8A-4147-A177-3AD203B41FA5}">
                      <a16:colId xmlns:a16="http://schemas.microsoft.com/office/drawing/2014/main" val="2137042826"/>
                    </a:ext>
                  </a:extLst>
                </a:gridCol>
                <a:gridCol w="1792432">
                  <a:extLst>
                    <a:ext uri="{9D8B030D-6E8A-4147-A177-3AD203B41FA5}">
                      <a16:colId xmlns:a16="http://schemas.microsoft.com/office/drawing/2014/main" val="1299811420"/>
                    </a:ext>
                  </a:extLst>
                </a:gridCol>
              </a:tblGrid>
              <a:tr h="370840">
                <a:tc>
                  <a:txBody>
                    <a:bodyPr/>
                    <a:lstStyle/>
                    <a:p>
                      <a:pPr>
                        <a:lnSpc>
                          <a:spcPts val="4000"/>
                        </a:lnSpc>
                      </a:pPr>
                      <a:r>
                        <a:rPr lang="en-GB" sz="2400" b="0" dirty="0" smtClean="0"/>
                        <a:t>Make the most of the UCL Careers fairs</a:t>
                      </a:r>
                      <a:endParaRPr lang="en-GB" sz="2400" b="0" dirty="0"/>
                    </a:p>
                  </a:txBody>
                  <a:tcPr/>
                </a:tc>
                <a:tc>
                  <a:txBody>
                    <a:bodyPr/>
                    <a:lstStyle/>
                    <a:p>
                      <a:pPr marL="0" marR="0" lvl="0" indent="0" algn="l" defTabSz="914400" rtl="0" eaLnBrk="1" fontAlgn="auto" latinLnBrk="0" hangingPunct="1">
                        <a:lnSpc>
                          <a:spcPts val="4000"/>
                        </a:lnSpc>
                        <a:spcBef>
                          <a:spcPts val="0"/>
                        </a:spcBef>
                        <a:spcAft>
                          <a:spcPts val="0"/>
                        </a:spcAft>
                        <a:buClrTx/>
                        <a:buSzTx/>
                        <a:buFontTx/>
                        <a:buNone/>
                        <a:tabLst/>
                        <a:defRPr/>
                      </a:pPr>
                      <a:r>
                        <a:rPr lang="en-GB" sz="2400" b="0" dirty="0" smtClean="0"/>
                        <a:t>1</a:t>
                      </a:r>
                      <a:r>
                        <a:rPr lang="en-GB" sz="2400" b="0" baseline="30000" dirty="0" smtClean="0"/>
                        <a:t>st</a:t>
                      </a:r>
                      <a:r>
                        <a:rPr lang="en-GB" sz="2400" b="0" dirty="0" smtClean="0"/>
                        <a:t>, 8</a:t>
                      </a:r>
                      <a:r>
                        <a:rPr lang="en-GB" sz="2400" b="0" baseline="30000" dirty="0" smtClean="0"/>
                        <a:t>th</a:t>
                      </a:r>
                      <a:r>
                        <a:rPr lang="en-GB" sz="2400" b="0" dirty="0" smtClean="0"/>
                        <a:t>, 16</a:t>
                      </a:r>
                      <a:r>
                        <a:rPr lang="en-GB" sz="2400" b="0" baseline="30000" dirty="0" smtClean="0"/>
                        <a:t>th</a:t>
                      </a:r>
                      <a:endParaRPr lang="en-GB" sz="2400" b="0" dirty="0"/>
                    </a:p>
                  </a:txBody>
                  <a:tcPr/>
                </a:tc>
                <a:extLst>
                  <a:ext uri="{0D108BD9-81ED-4DB2-BD59-A6C34878D82A}">
                    <a16:rowId xmlns:a16="http://schemas.microsoft.com/office/drawing/2014/main" val="71633537"/>
                  </a:ext>
                </a:extLst>
              </a:tr>
              <a:tr h="370840">
                <a:tc>
                  <a:txBody>
                    <a:bodyPr/>
                    <a:lstStyle/>
                    <a:p>
                      <a:pPr>
                        <a:lnSpc>
                          <a:spcPts val="4000"/>
                        </a:lnSpc>
                      </a:pPr>
                      <a:r>
                        <a:rPr lang="en-GB" sz="2400" dirty="0" smtClean="0"/>
                        <a:t>Cover letters &amp; application forms</a:t>
                      </a:r>
                      <a:endParaRPr lang="en-GB" sz="2400" b="0" dirty="0"/>
                    </a:p>
                  </a:txBody>
                  <a:tcPr/>
                </a:tc>
                <a:tc>
                  <a:txBody>
                    <a:bodyPr/>
                    <a:lstStyle/>
                    <a:p>
                      <a:pPr>
                        <a:lnSpc>
                          <a:spcPts val="4000"/>
                        </a:lnSpc>
                      </a:pPr>
                      <a:r>
                        <a:rPr lang="en-GB" sz="2400" dirty="0" smtClean="0"/>
                        <a:t>3</a:t>
                      </a:r>
                      <a:r>
                        <a:rPr lang="en-GB" sz="2400" baseline="30000" dirty="0" smtClean="0"/>
                        <a:t>rd</a:t>
                      </a:r>
                      <a:endParaRPr lang="en-GB" sz="2400" dirty="0"/>
                    </a:p>
                  </a:txBody>
                  <a:tcPr/>
                </a:tc>
                <a:extLst>
                  <a:ext uri="{0D108BD9-81ED-4DB2-BD59-A6C34878D82A}">
                    <a16:rowId xmlns:a16="http://schemas.microsoft.com/office/drawing/2014/main" val="1134433163"/>
                  </a:ext>
                </a:extLst>
              </a:tr>
              <a:tr h="370840">
                <a:tc>
                  <a:txBody>
                    <a:bodyPr/>
                    <a:lstStyle/>
                    <a:p>
                      <a:pPr>
                        <a:lnSpc>
                          <a:spcPts val="4000"/>
                        </a:lnSpc>
                      </a:pPr>
                      <a:r>
                        <a:rPr lang="en-GB" sz="2400" dirty="0" smtClean="0"/>
                        <a:t>Improve your CV	</a:t>
                      </a:r>
                      <a:endParaRPr lang="en-GB" sz="2400" b="0" dirty="0"/>
                    </a:p>
                  </a:txBody>
                  <a:tcPr/>
                </a:tc>
                <a:tc>
                  <a:txBody>
                    <a:bodyPr/>
                    <a:lstStyle/>
                    <a:p>
                      <a:pPr>
                        <a:lnSpc>
                          <a:spcPts val="4000"/>
                        </a:lnSpc>
                      </a:pPr>
                      <a:r>
                        <a:rPr lang="en-GB" sz="2400" dirty="0" smtClean="0"/>
                        <a:t>4</a:t>
                      </a:r>
                      <a:r>
                        <a:rPr lang="en-GB" sz="2400" baseline="30000" dirty="0" smtClean="0"/>
                        <a:t>th</a:t>
                      </a:r>
                      <a:endParaRPr lang="en-GB" sz="2400" dirty="0"/>
                    </a:p>
                  </a:txBody>
                  <a:tcPr/>
                </a:tc>
                <a:extLst>
                  <a:ext uri="{0D108BD9-81ED-4DB2-BD59-A6C34878D82A}">
                    <a16:rowId xmlns:a16="http://schemas.microsoft.com/office/drawing/2014/main" val="833273013"/>
                  </a:ext>
                </a:extLst>
              </a:tr>
              <a:tr h="370840">
                <a:tc>
                  <a:txBody>
                    <a:bodyPr/>
                    <a:lstStyle/>
                    <a:p>
                      <a:pPr>
                        <a:lnSpc>
                          <a:spcPts val="4000"/>
                        </a:lnSpc>
                      </a:pPr>
                      <a:r>
                        <a:rPr lang="en-GB" sz="2400" dirty="0" smtClean="0"/>
                        <a:t>An introduction to the graduate job market</a:t>
                      </a:r>
                      <a:endParaRPr lang="en-GB" sz="2400" b="0" dirty="0"/>
                    </a:p>
                  </a:txBody>
                  <a:tcPr/>
                </a:tc>
                <a:tc>
                  <a:txBody>
                    <a:bodyPr/>
                    <a:lstStyle/>
                    <a:p>
                      <a:pPr>
                        <a:lnSpc>
                          <a:spcPts val="4000"/>
                        </a:lnSpc>
                      </a:pPr>
                      <a:r>
                        <a:rPr lang="en-GB" sz="2400" dirty="0" smtClean="0"/>
                        <a:t>7</a:t>
                      </a:r>
                      <a:r>
                        <a:rPr lang="en-GB" sz="2400" baseline="30000" dirty="0" smtClean="0"/>
                        <a:t>th</a:t>
                      </a:r>
                      <a:endParaRPr lang="en-GB" sz="2400" dirty="0"/>
                    </a:p>
                  </a:txBody>
                  <a:tcPr/>
                </a:tc>
                <a:extLst>
                  <a:ext uri="{0D108BD9-81ED-4DB2-BD59-A6C34878D82A}">
                    <a16:rowId xmlns:a16="http://schemas.microsoft.com/office/drawing/2014/main" val="1177651691"/>
                  </a:ext>
                </a:extLst>
              </a:tr>
              <a:tr h="370840">
                <a:tc>
                  <a:txBody>
                    <a:bodyPr/>
                    <a:lstStyle/>
                    <a:p>
                      <a:pPr>
                        <a:lnSpc>
                          <a:spcPts val="4000"/>
                        </a:lnSpc>
                      </a:pPr>
                      <a:r>
                        <a:rPr lang="en-GB" sz="2400" dirty="0" smtClean="0"/>
                        <a:t>Find and fund a PhD</a:t>
                      </a:r>
                      <a:endParaRPr lang="en-GB" sz="2400" b="0" dirty="0"/>
                    </a:p>
                  </a:txBody>
                  <a:tcPr/>
                </a:tc>
                <a:tc>
                  <a:txBody>
                    <a:bodyPr/>
                    <a:lstStyle/>
                    <a:p>
                      <a:pPr>
                        <a:lnSpc>
                          <a:spcPts val="4000"/>
                        </a:lnSpc>
                      </a:pPr>
                      <a:r>
                        <a:rPr lang="en-GB" sz="2400" dirty="0" smtClean="0"/>
                        <a:t>9</a:t>
                      </a:r>
                      <a:r>
                        <a:rPr lang="en-GB" sz="2400" baseline="30000" dirty="0" smtClean="0"/>
                        <a:t>th</a:t>
                      </a:r>
                      <a:endParaRPr lang="en-GB" sz="2400" dirty="0"/>
                    </a:p>
                  </a:txBody>
                  <a:tcPr/>
                </a:tc>
                <a:extLst>
                  <a:ext uri="{0D108BD9-81ED-4DB2-BD59-A6C34878D82A}">
                    <a16:rowId xmlns:a16="http://schemas.microsoft.com/office/drawing/2014/main" val="4247153795"/>
                  </a:ext>
                </a:extLst>
              </a:tr>
              <a:tr h="370840">
                <a:tc>
                  <a:txBody>
                    <a:bodyPr/>
                    <a:lstStyle/>
                    <a:p>
                      <a:pPr>
                        <a:lnSpc>
                          <a:spcPts val="4000"/>
                        </a:lnSpc>
                      </a:pPr>
                      <a:r>
                        <a:rPr lang="en-GB" sz="2400" dirty="0" smtClean="0"/>
                        <a:t>Your future and how to work towards it	</a:t>
                      </a:r>
                      <a:endParaRPr lang="en-GB" sz="2400" b="0" dirty="0"/>
                    </a:p>
                  </a:txBody>
                  <a:tcPr/>
                </a:tc>
                <a:tc>
                  <a:txBody>
                    <a:bodyPr/>
                    <a:lstStyle/>
                    <a:p>
                      <a:pPr>
                        <a:lnSpc>
                          <a:spcPts val="4000"/>
                        </a:lnSpc>
                      </a:pPr>
                      <a:r>
                        <a:rPr lang="en-GB" sz="2400" dirty="0" smtClean="0"/>
                        <a:t>14</a:t>
                      </a:r>
                      <a:r>
                        <a:rPr lang="en-GB" sz="2400" baseline="30000" dirty="0" smtClean="0"/>
                        <a:t>th</a:t>
                      </a:r>
                      <a:endParaRPr lang="en-GB" sz="2400" dirty="0"/>
                    </a:p>
                  </a:txBody>
                  <a:tcPr/>
                </a:tc>
                <a:extLst>
                  <a:ext uri="{0D108BD9-81ED-4DB2-BD59-A6C34878D82A}">
                    <a16:rowId xmlns:a16="http://schemas.microsoft.com/office/drawing/2014/main" val="103624780"/>
                  </a:ext>
                </a:extLst>
              </a:tr>
              <a:tr h="370840">
                <a:tc>
                  <a:txBody>
                    <a:bodyPr/>
                    <a:lstStyle/>
                    <a:p>
                      <a:pPr>
                        <a:lnSpc>
                          <a:spcPts val="4000"/>
                        </a:lnSpc>
                      </a:pPr>
                      <a:r>
                        <a:rPr lang="en-GB" sz="2400" dirty="0" smtClean="0"/>
                        <a:t>Better PhD Applications	</a:t>
                      </a:r>
                      <a:endParaRPr lang="en-GB" sz="2400" b="0" dirty="0"/>
                    </a:p>
                  </a:txBody>
                  <a:tcPr/>
                </a:tc>
                <a:tc>
                  <a:txBody>
                    <a:bodyPr/>
                    <a:lstStyle/>
                    <a:p>
                      <a:pPr>
                        <a:lnSpc>
                          <a:spcPts val="4000"/>
                        </a:lnSpc>
                      </a:pPr>
                      <a:r>
                        <a:rPr lang="en-GB" sz="2400" dirty="0" smtClean="0"/>
                        <a:t>15</a:t>
                      </a:r>
                      <a:r>
                        <a:rPr lang="en-GB" sz="2400" baseline="30000" dirty="0" smtClean="0"/>
                        <a:t>th</a:t>
                      </a:r>
                      <a:endParaRPr lang="en-GB" sz="2400" dirty="0"/>
                    </a:p>
                  </a:txBody>
                  <a:tcPr/>
                </a:tc>
                <a:extLst>
                  <a:ext uri="{0D108BD9-81ED-4DB2-BD59-A6C34878D82A}">
                    <a16:rowId xmlns:a16="http://schemas.microsoft.com/office/drawing/2014/main" val="416348759"/>
                  </a:ext>
                </a:extLst>
              </a:tr>
            </a:tbl>
          </a:graphicData>
        </a:graphic>
      </p:graphicFrame>
      <p:sp>
        <p:nvSpPr>
          <p:cNvPr id="4" name="Slide Number Placeholder 3"/>
          <p:cNvSpPr>
            <a:spLocks noGrp="1"/>
          </p:cNvSpPr>
          <p:nvPr>
            <p:ph type="sldNum" sz="quarter" idx="12"/>
          </p:nvPr>
        </p:nvSpPr>
        <p:spPr/>
        <p:txBody>
          <a:bodyPr/>
          <a:lstStyle/>
          <a:p>
            <a:fld id="{9C75D081-611A-3841-AF03-9AA638EBA0A6}" type="slidenum">
              <a:rPr lang="en-US" smtClean="0"/>
              <a:t>4</a:t>
            </a:fld>
            <a:endParaRPr lang="en-US"/>
          </a:p>
        </p:txBody>
      </p:sp>
    </p:spTree>
    <p:extLst>
      <p:ext uri="{BB962C8B-B14F-4D97-AF65-F5344CB8AC3E}">
        <p14:creationId xmlns:p14="http://schemas.microsoft.com/office/powerpoint/2010/main" val="513262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75D081-611A-3841-AF03-9AA638EBA0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p:nvPr>
        </p:nvSpPr>
        <p:spPr>
          <a:xfrm>
            <a:off x="628649" y="1318371"/>
            <a:ext cx="7886700" cy="1080198"/>
          </a:xfrm>
        </p:spPr>
        <p:txBody>
          <a:bodyPr/>
          <a:lstStyle/>
          <a:p>
            <a:r>
              <a:rPr lang="en-GB" b="1" dirty="0" smtClean="0"/>
              <a:t>Questions?</a:t>
            </a:r>
            <a:endParaRPr lang="en-GB" b="1" dirty="0"/>
          </a:p>
        </p:txBody>
      </p:sp>
      <p:pic>
        <p:nvPicPr>
          <p:cNvPr id="5" name="Content Placeholder 3" descr="Any questions? " title="Ques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593" y="2541309"/>
            <a:ext cx="6932839" cy="3235325"/>
          </a:xfrm>
        </p:spPr>
      </p:pic>
    </p:spTree>
    <p:extLst>
      <p:ext uri="{BB962C8B-B14F-4D97-AF65-F5344CB8AC3E}">
        <p14:creationId xmlns:p14="http://schemas.microsoft.com/office/powerpoint/2010/main" val="2984004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0784"/>
            <a:ext cx="7886700" cy="1080198"/>
          </a:xfrm>
        </p:spPr>
        <p:txBody>
          <a:bodyPr/>
          <a:lstStyle/>
          <a:p>
            <a:r>
              <a:rPr lang="en-GB" dirty="0" smtClean="0"/>
              <a:t>Small group CV sessions	</a:t>
            </a:r>
            <a:endParaRPr lang="en-GB" dirty="0"/>
          </a:p>
        </p:txBody>
      </p:sp>
      <p:sp>
        <p:nvSpPr>
          <p:cNvPr id="3" name="Content Placeholder 2"/>
          <p:cNvSpPr>
            <a:spLocks noGrp="1"/>
          </p:cNvSpPr>
          <p:nvPr>
            <p:ph idx="1"/>
          </p:nvPr>
        </p:nvSpPr>
        <p:spPr>
          <a:xfrm>
            <a:off x="628650" y="2514600"/>
            <a:ext cx="7886700" cy="3662363"/>
          </a:xfrm>
        </p:spPr>
        <p:txBody>
          <a:bodyPr>
            <a:normAutofit/>
          </a:bodyPr>
          <a:lstStyle/>
          <a:p>
            <a:pPr>
              <a:spcBef>
                <a:spcPts val="2000"/>
              </a:spcBef>
            </a:pPr>
            <a:r>
              <a:rPr lang="en-GB" dirty="0" smtClean="0"/>
              <a:t>New this year</a:t>
            </a:r>
          </a:p>
          <a:p>
            <a:pPr>
              <a:spcBef>
                <a:spcPts val="2000"/>
              </a:spcBef>
            </a:pPr>
            <a:r>
              <a:rPr lang="en-GB" dirty="0" smtClean="0"/>
              <a:t>Work on your CV in a group of up to 6 students, with an Applications Advisor</a:t>
            </a:r>
          </a:p>
          <a:p>
            <a:pPr>
              <a:spcBef>
                <a:spcPts val="2000"/>
              </a:spcBef>
            </a:pPr>
            <a:r>
              <a:rPr lang="en-GB" dirty="0" smtClean="0"/>
              <a:t>October 3</a:t>
            </a:r>
            <a:r>
              <a:rPr lang="en-GB" baseline="30000" dirty="0" smtClean="0"/>
              <a:t>rd</a:t>
            </a:r>
            <a:r>
              <a:rPr lang="en-GB" dirty="0" smtClean="0"/>
              <a:t>, 17</a:t>
            </a:r>
            <a:r>
              <a:rPr lang="en-GB" baseline="30000" dirty="0" smtClean="0"/>
              <a:t>th</a:t>
            </a:r>
            <a:r>
              <a:rPr lang="en-GB" dirty="0" smtClean="0"/>
              <a:t>, 31</a:t>
            </a:r>
            <a:r>
              <a:rPr lang="en-GB" baseline="30000" dirty="0" smtClean="0"/>
              <a:t>st</a:t>
            </a:r>
            <a:endParaRPr lang="en-GB" dirty="0" smtClean="0"/>
          </a:p>
          <a:p>
            <a:pPr>
              <a:spcBef>
                <a:spcPts val="2000"/>
              </a:spcBef>
            </a:pPr>
            <a:r>
              <a:rPr lang="en-GB" dirty="0" smtClean="0"/>
              <a:t>November 14</a:t>
            </a:r>
            <a:r>
              <a:rPr lang="en-GB" baseline="30000" dirty="0" smtClean="0"/>
              <a:t>th</a:t>
            </a:r>
            <a:r>
              <a:rPr lang="en-GB" dirty="0" smtClean="0"/>
              <a:t>, 28</a:t>
            </a:r>
            <a:r>
              <a:rPr lang="en-GB" baseline="30000" dirty="0" smtClean="0"/>
              <a:t>th</a:t>
            </a:r>
            <a:r>
              <a:rPr lang="en-GB" dirty="0" smtClean="0"/>
              <a:t>, December 12</a:t>
            </a:r>
            <a:r>
              <a:rPr lang="en-GB" baseline="30000" dirty="0" smtClean="0"/>
              <a:t>th</a:t>
            </a:r>
            <a:r>
              <a:rPr lang="en-GB" dirty="0" smtClean="0"/>
              <a:t> </a:t>
            </a:r>
          </a:p>
          <a:p>
            <a:pPr>
              <a:spcBef>
                <a:spcPts val="2000"/>
              </a:spcBef>
            </a:pPr>
            <a:r>
              <a:rPr lang="en-GB" dirty="0" smtClean="0"/>
              <a:t>1.00 – 1.50pm, UCL Careers</a:t>
            </a:r>
            <a:endParaRPr lang="en-GB" dirty="0"/>
          </a:p>
        </p:txBody>
      </p:sp>
      <p:sp>
        <p:nvSpPr>
          <p:cNvPr id="4" name="Slide Number Placeholder 3"/>
          <p:cNvSpPr>
            <a:spLocks noGrp="1"/>
          </p:cNvSpPr>
          <p:nvPr>
            <p:ph type="sldNum" sz="quarter" idx="12"/>
          </p:nvPr>
        </p:nvSpPr>
        <p:spPr/>
        <p:txBody>
          <a:bodyPr/>
          <a:lstStyle/>
          <a:p>
            <a:fld id="{9C75D081-611A-3841-AF03-9AA638EBA0A6}" type="slidenum">
              <a:rPr lang="en-US" smtClean="0"/>
              <a:t>5</a:t>
            </a:fld>
            <a:endParaRPr lang="en-US"/>
          </a:p>
        </p:txBody>
      </p:sp>
    </p:spTree>
    <p:extLst>
      <p:ext uri="{BB962C8B-B14F-4D97-AF65-F5344CB8AC3E}">
        <p14:creationId xmlns:p14="http://schemas.microsoft.com/office/powerpoint/2010/main" val="847348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75D081-611A-3841-AF03-9AA638EBA0A6}" type="slidenum">
              <a:rPr lang="en-US" smtClean="0"/>
              <a:t>6</a:t>
            </a:fld>
            <a:endParaRPr lang="en-US" dirty="0"/>
          </a:p>
        </p:txBody>
      </p:sp>
      <p:sp>
        <p:nvSpPr>
          <p:cNvPr id="2" name="Title 1"/>
          <p:cNvSpPr>
            <a:spLocks noGrp="1"/>
          </p:cNvSpPr>
          <p:nvPr>
            <p:ph type="title"/>
          </p:nvPr>
        </p:nvSpPr>
        <p:spPr/>
        <p:txBody>
          <a:bodyPr>
            <a:normAutofit/>
          </a:bodyPr>
          <a:lstStyle/>
          <a:p>
            <a:r>
              <a:rPr lang="en-GB" sz="3600" b="1" dirty="0" smtClean="0"/>
              <a:t>What we’ll be covering</a:t>
            </a:r>
            <a:endParaRPr lang="en-GB" sz="3600" b="1" dirty="0"/>
          </a:p>
        </p:txBody>
      </p:sp>
      <p:pic>
        <p:nvPicPr>
          <p:cNvPr id="5" name="Picture 4" descr="Checklist" title="Checklist">
            <a:extLst>
              <a:ext uri="{FF2B5EF4-FFF2-40B4-BE49-F238E27FC236}">
                <a16:creationId xmlns:a16="http://schemas.microsoft.com/office/drawing/2014/main" id="{02CDBE84-1C30-3446-B0F8-27D6BEC4D482}"/>
              </a:ext>
            </a:extLst>
          </p:cNvPr>
          <p:cNvPicPr>
            <a:picLocks noChangeAspect="1"/>
          </p:cNvPicPr>
          <p:nvPr/>
        </p:nvPicPr>
        <p:blipFill>
          <a:blip r:embed="rId2">
            <a:extLst>
              <a:ext uri="{837473B0-CC2E-450A-ABE3-18F120FF3D39}">
                <a1611:picAttrSrcUrl xmlns="" xmlns:a1611="http://schemas.microsoft.com/office/drawing/2016/11/main" r:id="rId4"/>
              </a:ext>
            </a:extLst>
          </a:blip>
          <a:stretch>
            <a:fillRect/>
          </a:stretch>
        </p:blipFill>
        <p:spPr>
          <a:xfrm>
            <a:off x="6600305" y="1322170"/>
            <a:ext cx="2261999" cy="2369713"/>
          </a:xfrm>
          <a:prstGeom prst="rect">
            <a:avLst/>
          </a:prstGeom>
        </p:spPr>
      </p:pic>
      <p:sp>
        <p:nvSpPr>
          <p:cNvPr id="3" name="Content Placeholder 2"/>
          <p:cNvSpPr>
            <a:spLocks noGrp="1"/>
          </p:cNvSpPr>
          <p:nvPr>
            <p:ph idx="1"/>
          </p:nvPr>
        </p:nvSpPr>
        <p:spPr/>
        <p:txBody>
          <a:bodyPr>
            <a:normAutofit/>
          </a:bodyPr>
          <a:lstStyle/>
          <a:p>
            <a:r>
              <a:rPr lang="en-GB" sz="2000" dirty="0"/>
              <a:t>Where are you now</a:t>
            </a:r>
            <a:r>
              <a:rPr lang="en-GB" sz="2000" dirty="0" smtClean="0"/>
              <a:t>?</a:t>
            </a:r>
            <a:endParaRPr lang="en-GB" sz="2000" dirty="0"/>
          </a:p>
          <a:p>
            <a:r>
              <a:rPr lang="en-GB" sz="2000" dirty="0"/>
              <a:t>Myth-busting: graduate </a:t>
            </a:r>
            <a:r>
              <a:rPr lang="en-GB" sz="2000" dirty="0" smtClean="0"/>
              <a:t>futures</a:t>
            </a:r>
            <a:endParaRPr lang="en-GB" sz="2000" dirty="0"/>
          </a:p>
          <a:p>
            <a:r>
              <a:rPr lang="en-GB" sz="2000" dirty="0"/>
              <a:t>Moving </a:t>
            </a:r>
            <a:r>
              <a:rPr lang="en-GB" sz="2000" dirty="0" smtClean="0"/>
              <a:t>forward: Generating </a:t>
            </a:r>
            <a:r>
              <a:rPr lang="en-GB" sz="2000" dirty="0"/>
              <a:t>options </a:t>
            </a:r>
          </a:p>
          <a:p>
            <a:pPr marL="0" indent="0">
              <a:buNone/>
            </a:pPr>
            <a:r>
              <a:rPr lang="en-GB" sz="2000" dirty="0" smtClean="0"/>
              <a:t>                               What </a:t>
            </a:r>
            <a:r>
              <a:rPr lang="en-GB" sz="2000" dirty="0"/>
              <a:t>are you looking for? </a:t>
            </a:r>
          </a:p>
          <a:p>
            <a:pPr marL="0" indent="0">
              <a:buNone/>
            </a:pPr>
            <a:r>
              <a:rPr lang="en-GB" sz="2000" dirty="0" smtClean="0"/>
              <a:t>                               Making decisions</a:t>
            </a:r>
            <a:endParaRPr lang="en-GB" sz="2000" dirty="0"/>
          </a:p>
          <a:p>
            <a:r>
              <a:rPr lang="en-GB" sz="2000" dirty="0"/>
              <a:t>Your </a:t>
            </a:r>
            <a:r>
              <a:rPr lang="en-GB" sz="2000" dirty="0" smtClean="0"/>
              <a:t>Actions</a:t>
            </a:r>
            <a:endParaRPr lang="en-GB" sz="2000" dirty="0"/>
          </a:p>
          <a:p>
            <a:r>
              <a:rPr lang="en-GB" sz="2000" dirty="0"/>
              <a:t>How UCL Careers can support you</a:t>
            </a:r>
          </a:p>
          <a:p>
            <a:endParaRPr lang="en-GB" dirty="0"/>
          </a:p>
        </p:txBody>
      </p:sp>
    </p:spTree>
    <p:extLst>
      <p:ext uri="{BB962C8B-B14F-4D97-AF65-F5344CB8AC3E}">
        <p14:creationId xmlns:p14="http://schemas.microsoft.com/office/powerpoint/2010/main" val="720859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4270099" y="6332330"/>
            <a:ext cx="603802" cy="365125"/>
          </a:xfrm>
        </p:spPr>
        <p:txBody>
          <a:bodyPr/>
          <a:lstStyle/>
          <a:p>
            <a:fld id="{9C75D081-611A-3841-AF03-9AA638EBA0A6}" type="slidenum">
              <a:rPr lang="en-US" smtClean="0"/>
              <a:t>7</a:t>
            </a:fld>
            <a:endParaRPr lang="en-US" dirty="0"/>
          </a:p>
        </p:txBody>
      </p:sp>
      <p:sp>
        <p:nvSpPr>
          <p:cNvPr id="6" name="Title 1" descr="Advertised opportunities" title="Advertised opportunities"/>
          <p:cNvSpPr txBox="1">
            <a:spLocks/>
          </p:cNvSpPr>
          <p:nvPr/>
        </p:nvSpPr>
        <p:spPr>
          <a:xfrm>
            <a:off x="441837" y="1966617"/>
            <a:ext cx="4130163" cy="3972068"/>
          </a:xfrm>
          <a:prstGeom prst="homePlate">
            <a:avLst/>
          </a:prstGeom>
          <a:solidFill>
            <a:srgbClr val="4E515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5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itle 6"/>
          <p:cNvSpPr>
            <a:spLocks noGrp="1"/>
          </p:cNvSpPr>
          <p:nvPr>
            <p:ph type="ctrTitle"/>
          </p:nvPr>
        </p:nvSpPr>
        <p:spPr>
          <a:xfrm>
            <a:off x="471334" y="1381527"/>
            <a:ext cx="3311868" cy="3023324"/>
          </a:xfrm>
        </p:spPr>
        <p:txBody>
          <a:bodyPr>
            <a:normAutofit/>
          </a:bodyPr>
          <a:lstStyle/>
          <a:p>
            <a:r>
              <a:rPr lang="en-GB" sz="3600" dirty="0" smtClean="0">
                <a:solidFill>
                  <a:schemeClr val="bg1"/>
                </a:solidFill>
              </a:rPr>
              <a:t>Where are you now? </a:t>
            </a:r>
            <a:endParaRPr lang="en-GB" sz="3600" dirty="0">
              <a:solidFill>
                <a:schemeClr val="bg1"/>
              </a:solidFill>
            </a:endParaRPr>
          </a:p>
        </p:txBody>
      </p:sp>
      <p:pic>
        <p:nvPicPr>
          <p:cNvPr id="1026" name="Picture 2" descr="Where are you now in your career thinking? " title="Where are you now?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581" y="2219142"/>
            <a:ext cx="3781158" cy="285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527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75D081-611A-3841-AF03-9AA638EBA0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r>
              <a:rPr lang="en-GB" sz="3600" b="1" dirty="0" smtClean="0"/>
              <a:t>First things First…</a:t>
            </a:r>
            <a:endParaRPr lang="en-GB" sz="3600" b="1" dirty="0"/>
          </a:p>
        </p:txBody>
      </p:sp>
      <p:pic>
        <p:nvPicPr>
          <p:cNvPr id="5" name="Picture 4" descr="people%20networking%20model"/>
          <p:cNvPicPr>
            <a:picLocks noChangeAspect="1" noChangeArrowheads="1"/>
          </p:cNvPicPr>
          <p:nvPr/>
        </p:nvPicPr>
        <p:blipFill>
          <a:blip r:embed="rId3"/>
          <a:srcRect/>
          <a:stretch>
            <a:fillRect/>
          </a:stretch>
        </p:blipFill>
        <p:spPr bwMode="auto">
          <a:xfrm>
            <a:off x="6572368" y="998320"/>
            <a:ext cx="1942982" cy="1942982"/>
          </a:xfrm>
          <a:prstGeom prst="rect">
            <a:avLst/>
          </a:prstGeom>
          <a:noFill/>
          <a:ln w="9525">
            <a:noFill/>
            <a:miter lim="800000"/>
            <a:headEnd/>
            <a:tailEnd/>
          </a:ln>
        </p:spPr>
      </p:pic>
      <p:sp>
        <p:nvSpPr>
          <p:cNvPr id="3" name="Content Placeholder 2"/>
          <p:cNvSpPr>
            <a:spLocks noGrp="1"/>
          </p:cNvSpPr>
          <p:nvPr>
            <p:ph idx="1"/>
          </p:nvPr>
        </p:nvSpPr>
        <p:spPr>
          <a:xfrm>
            <a:off x="628650" y="2885611"/>
            <a:ext cx="7886700" cy="3234980"/>
          </a:xfrm>
        </p:spPr>
        <p:txBody>
          <a:bodyPr>
            <a:normAutofit/>
          </a:bodyPr>
          <a:lstStyle/>
          <a:p>
            <a:pPr marL="457200" lvl="1" indent="0">
              <a:buNone/>
            </a:pPr>
            <a:r>
              <a:rPr lang="en-GB" altLang="en-US" i="1" dirty="0"/>
              <a:t>In pairs…</a:t>
            </a:r>
          </a:p>
          <a:p>
            <a:pPr lvl="1"/>
            <a:endParaRPr lang="en-GB" altLang="en-US" dirty="0"/>
          </a:p>
          <a:p>
            <a:pPr marL="914400" lvl="1" indent="-457200"/>
            <a:r>
              <a:rPr lang="en-GB" altLang="en-US" dirty="0"/>
              <a:t>Introduce yourself</a:t>
            </a:r>
          </a:p>
          <a:p>
            <a:pPr marL="914400" lvl="1" indent="-457200"/>
            <a:r>
              <a:rPr lang="en-GB" altLang="en-US" dirty="0"/>
              <a:t>What issues, concerns or frustrations do you have when considering your future career?</a:t>
            </a:r>
          </a:p>
          <a:p>
            <a:pPr marL="914400" lvl="1" indent="-457200"/>
            <a:endParaRPr lang="en-GB" altLang="en-US" dirty="0"/>
          </a:p>
          <a:p>
            <a:pPr marL="457200" lvl="1" indent="0">
              <a:buNone/>
            </a:pPr>
            <a:r>
              <a:rPr lang="en-GB" altLang="en-US" b="1" u="sng" dirty="0"/>
              <a:t>Let it all out!</a:t>
            </a:r>
          </a:p>
          <a:p>
            <a:endParaRPr lang="en-GB" dirty="0"/>
          </a:p>
        </p:txBody>
      </p:sp>
    </p:spTree>
    <p:extLst>
      <p:ext uri="{BB962C8B-B14F-4D97-AF65-F5344CB8AC3E}">
        <p14:creationId xmlns:p14="http://schemas.microsoft.com/office/powerpoint/2010/main" val="3857223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75D081-611A-3841-AF03-9AA638EBA0A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p:nvPr>
        </p:nvSpPr>
        <p:spPr>
          <a:xfrm>
            <a:off x="326749" y="2133773"/>
            <a:ext cx="7886700" cy="1080198"/>
          </a:xfrm>
        </p:spPr>
        <p:txBody>
          <a:bodyPr>
            <a:normAutofit/>
          </a:bodyPr>
          <a:lstStyle/>
          <a:p>
            <a:r>
              <a:rPr lang="en-GB" sz="3600" b="1" dirty="0" smtClean="0"/>
              <a:t>The Career Thinking Scale: Where are you now? </a:t>
            </a:r>
            <a:endParaRPr lang="en-GB" sz="3600" b="1" dirty="0"/>
          </a:p>
        </p:txBody>
      </p:sp>
      <p:graphicFrame>
        <p:nvGraphicFramePr>
          <p:cNvPr id="5" name="Content Placeholder 4" descr="Image presenting the different stages students may be in when considering their postgraduate options. " title="Masters decision scaler"/>
          <p:cNvGraphicFramePr>
            <a:graphicFrameLocks noGrp="1"/>
          </p:cNvGraphicFramePr>
          <p:nvPr>
            <p:ph idx="1"/>
            <p:extLst>
              <p:ext uri="{D42A27DB-BD31-4B8C-83A1-F6EECF244321}">
                <p14:modId xmlns:p14="http://schemas.microsoft.com/office/powerpoint/2010/main" val="3786287171"/>
              </p:ext>
            </p:extLst>
          </p:nvPr>
        </p:nvGraphicFramePr>
        <p:xfrm>
          <a:off x="418698" y="1287834"/>
          <a:ext cx="8306603" cy="6058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1239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3171</Words>
  <Application>Microsoft Office PowerPoint</Application>
  <PresentationFormat>On-screen Show (4:3)</PresentationFormat>
  <Paragraphs>473</Paragraphs>
  <Slides>40</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Arial</vt:lpstr>
      <vt:lpstr>Calibri</vt:lpstr>
      <vt:lpstr>Times New Roman</vt:lpstr>
      <vt:lpstr>Office Theme</vt:lpstr>
      <vt:lpstr>1_Office Theme</vt:lpstr>
      <vt:lpstr>Career Essentials: Your Future &amp; how to Work Towards it</vt:lpstr>
      <vt:lpstr>Career Essentials programme 2019 - 2020</vt:lpstr>
      <vt:lpstr>Slides and recordings</vt:lpstr>
      <vt:lpstr>Talks coming up Oct 2019</vt:lpstr>
      <vt:lpstr>Small group CV sessions </vt:lpstr>
      <vt:lpstr>What we’ll be covering</vt:lpstr>
      <vt:lpstr>Where are you now? </vt:lpstr>
      <vt:lpstr>First things First…</vt:lpstr>
      <vt:lpstr>The Career Thinking Scale: Where are you now? </vt:lpstr>
      <vt:lpstr>Myth Busting</vt:lpstr>
      <vt:lpstr>Finalist plans for after university </vt:lpstr>
      <vt:lpstr>Destinations of UCL Leavers </vt:lpstr>
      <vt:lpstr>Mythbusting: Now </vt:lpstr>
      <vt:lpstr>Mythbusting: Future</vt:lpstr>
      <vt:lpstr>Moving Forward</vt:lpstr>
      <vt:lpstr>Starting Out</vt:lpstr>
      <vt:lpstr>Going forward</vt:lpstr>
      <vt:lpstr>Take the next small step towards…                       …a strong, clear focus</vt:lpstr>
      <vt:lpstr>Process: Taking the careers ‘shortcut’ </vt:lpstr>
      <vt:lpstr>But How? A Process…</vt:lpstr>
      <vt:lpstr>Choosing a Holiday</vt:lpstr>
      <vt:lpstr>What can I do with my degree? Visit the prospects website: www.prospects.ac.uk </vt:lpstr>
      <vt:lpstr>Get on LinkedIn and access the UCL Alumni community</vt:lpstr>
      <vt:lpstr>Over 800 employers on campus last year… </vt:lpstr>
      <vt:lpstr>Sector Themed Careers Week programme</vt:lpstr>
      <vt:lpstr>Sector themed Careers Fairs</vt:lpstr>
      <vt:lpstr>Increase your exposure…</vt:lpstr>
      <vt:lpstr>12 ways to generate options</vt:lpstr>
      <vt:lpstr>So what do I do with all these options?</vt:lpstr>
      <vt:lpstr>Self awareness: Your career ‘drivers’</vt:lpstr>
      <vt:lpstr>Use these ‘factors’ to generate and filter options</vt:lpstr>
      <vt:lpstr>Policy options</vt:lpstr>
      <vt:lpstr>Exploring options through Information Interviewing</vt:lpstr>
      <vt:lpstr>Information Interviewing continued</vt:lpstr>
      <vt:lpstr>In summary</vt:lpstr>
      <vt:lpstr>Your Actions </vt:lpstr>
      <vt:lpstr>Over to you…</vt:lpstr>
      <vt:lpstr>  UCL Careers 1 to 1 Support </vt:lpstr>
      <vt:lpstr>Find us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Aitken, Skye</dc:creator>
  <cp:lastModifiedBy>Mara</cp:lastModifiedBy>
  <cp:revision>24</cp:revision>
  <dcterms:created xsi:type="dcterms:W3CDTF">2019-08-23T14:48:09Z</dcterms:created>
  <dcterms:modified xsi:type="dcterms:W3CDTF">2020-04-30T11:43:08Z</dcterms:modified>
</cp:coreProperties>
</file>