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7" r:id="rId3"/>
    <p:sldId id="314" r:id="rId4"/>
    <p:sldId id="312" r:id="rId5"/>
    <p:sldId id="313" r:id="rId6"/>
    <p:sldId id="31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C0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5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E9231-6FAB-490C-9245-89EA6C340026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C2F22-6204-4FBA-B455-500EFCC4B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50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hyperlink" Target="https://www.patreon.com/ProfSteveKeen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mazon.com/Another-Financial-Crisis-Future-Capitalism/dp/1509513736/ref=sr_1_1?s=books&amp;ie=UTF8&amp;qid=1493099369&amp;sr=1-1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amazon.com/Debunking-Economics-Revised-Expanded-Dethroned/dp/1848139926/ref=pd_bxgy_14_img_2?_encoding=UTF8&amp;pd_rd_i=1848139926&amp;pd_rd_r=988QFT7VT3HKH2KXBVX4&amp;pd_rd_w=s8ti5&amp;pd_rd_wg=f3lgm&amp;psc=1&amp;refRID=988QFT7VT3HKH2KXBVX4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23745"/>
            <a:ext cx="9144000" cy="786217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57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1450" y="6365402"/>
            <a:ext cx="1554848" cy="365125"/>
          </a:xfrm>
        </p:spPr>
        <p:txBody>
          <a:bodyPr/>
          <a:lstStyle/>
          <a:p>
            <a:fld id="{003B0458-225C-41F0-9D2A-14AAC253E22E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www.profstevekeen.com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76298" y="6356350"/>
            <a:ext cx="1577502" cy="365125"/>
          </a:xfrm>
        </p:spPr>
        <p:txBody>
          <a:bodyPr/>
          <a:lstStyle/>
          <a:p>
            <a:fld id="{CF6CB006-4B30-425E-A366-C49B0FD4DF97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5077" cy="2736606"/>
          </a:xfrm>
          <a:prstGeom prst="rect">
            <a:avLst/>
          </a:prstGeom>
        </p:spPr>
      </p:pic>
      <p:pic>
        <p:nvPicPr>
          <p:cNvPr id="12" name="Picture 11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08" y="0"/>
            <a:ext cx="1740378" cy="2723745"/>
          </a:xfrm>
          <a:prstGeom prst="rect">
            <a:avLst/>
          </a:prstGeom>
        </p:spPr>
      </p:pic>
      <p:pic>
        <p:nvPicPr>
          <p:cNvPr id="13" name="Picture 12">
            <a:hlinkClick r:id="rId6"/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89915" y="0"/>
            <a:ext cx="1894780" cy="27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0458-225C-41F0-9D2A-14AAC253E22E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B006-4B30-425E-A366-C49B0FD4D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69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0458-225C-41F0-9D2A-14AAC253E22E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B006-4B30-425E-A366-C49B0FD4D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37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531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0439"/>
            <a:ext cx="10515600" cy="477646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619011" y="6356350"/>
            <a:ext cx="1579089" cy="365125"/>
          </a:xfrm>
        </p:spPr>
        <p:txBody>
          <a:bodyPr/>
          <a:lstStyle/>
          <a:p>
            <a:fld id="{003B0458-225C-41F0-9D2A-14AAC253E22E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198100" y="6356350"/>
            <a:ext cx="1155700" cy="365125"/>
          </a:xfrm>
        </p:spPr>
        <p:txBody>
          <a:bodyPr/>
          <a:lstStyle/>
          <a:p>
            <a:fld id="{CF6CB006-4B30-425E-A366-C49B0FD4D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0458-225C-41F0-9D2A-14AAC253E22E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B006-4B30-425E-A366-C49B0FD4D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65762"/>
            <a:ext cx="5181600" cy="53112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65762"/>
            <a:ext cx="5181600" cy="53112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0458-225C-41F0-9D2A-14AAC253E22E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B006-4B30-425E-A366-C49B0FD4D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94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714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857251"/>
            <a:ext cx="5157787" cy="3878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245140"/>
            <a:ext cx="5157787" cy="49445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849452"/>
            <a:ext cx="5183188" cy="3567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219102"/>
            <a:ext cx="5183188" cy="497056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0458-225C-41F0-9D2A-14AAC253E22E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B006-4B30-425E-A366-C49B0FD4D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1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25144" y="6356350"/>
            <a:ext cx="1462439" cy="365125"/>
          </a:xfrm>
        </p:spPr>
        <p:txBody>
          <a:bodyPr/>
          <a:lstStyle/>
          <a:p>
            <a:fld id="{003B0458-225C-41F0-9D2A-14AAC253E22E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www.profstevekeen.com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7582" y="6356350"/>
            <a:ext cx="1266217" cy="365125"/>
          </a:xfrm>
        </p:spPr>
        <p:txBody>
          <a:bodyPr/>
          <a:lstStyle/>
          <a:p>
            <a:fld id="{CF6CB006-4B30-425E-A366-C49B0FD4D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3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0458-225C-41F0-9D2A-14AAC253E22E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B006-4B30-425E-A366-C49B0FD4D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787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4827"/>
            <a:ext cx="6172200" cy="6133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035995"/>
            <a:ext cx="3932237" cy="528211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0458-225C-41F0-9D2A-14AAC253E22E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B006-4B30-425E-A366-C49B0FD4D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70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0458-225C-41F0-9D2A-14AAC253E22E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CB006-4B30-425E-A366-C49B0FD4D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9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0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865762"/>
            <a:ext cx="10515600" cy="5311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B0458-225C-41F0-9D2A-14AAC253E22E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CB006-4B30-425E-A366-C49B0FD4DF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5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yale.edu/system/files/area/workshop/leo/the_trouble_with_macroeconomics.pdf" TargetMode="External"/><Relationship Id="rId2" Type="http://schemas.openxmlformats.org/officeDocument/2006/relationships/hyperlink" Target="https://docs.google.com/viewer?a=v&amp;pid=sites&amp;srcid=ZGVmYXVsdGRvbWFpbnxrb2NoZXJsYWtvdGEwMDl8Z3g6MTAyZmIzODcxNGZiOGY4Y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rsonal.lse.ac.uk/reisr/papers/17-wrong.pdf" TargetMode="External"/><Relationship Id="rId5" Type="http://schemas.openxmlformats.org/officeDocument/2006/relationships/hyperlink" Target="http://faculty.wcas.northwestern.edu/~yona/research/DSGE.pdf" TargetMode="External"/><Relationship Id="rId4" Type="http://schemas.openxmlformats.org/officeDocument/2006/relationships/hyperlink" Target="https://piie.com/system/files/documents/pb16-11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31432"/>
            <a:ext cx="9645316" cy="99241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i="1" dirty="0"/>
              <a:t>Just</a:t>
            </a:r>
            <a:r>
              <a:rPr lang="en-GB" dirty="0"/>
              <a:t> a Reformation?</a:t>
            </a:r>
            <a:br>
              <a:rPr lang="en-GB" dirty="0"/>
            </a:br>
            <a:r>
              <a:rPr lang="en-GB" dirty="0"/>
              <a:t>Time for a Copernican Revolution in Economics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6568"/>
            <a:ext cx="9144000" cy="1790655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C0C0E"/>
                </a:solidFill>
              </a:rPr>
              <a:t>www.patreon.com/profstevekeen</a:t>
            </a:r>
          </a:p>
          <a:p>
            <a:r>
              <a:rPr lang="en-GB" sz="4400" b="1" dirty="0">
                <a:solidFill>
                  <a:srgbClr val="0C0C0E"/>
                </a:solidFill>
              </a:rPr>
              <a:t>www.profstevekeen.com</a:t>
            </a:r>
          </a:p>
        </p:txBody>
      </p:sp>
    </p:spTree>
    <p:extLst>
      <p:ext uri="{BB962C8B-B14F-4D97-AF65-F5344CB8AC3E}">
        <p14:creationId xmlns:p14="http://schemas.microsoft.com/office/powerpoint/2010/main" val="349895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8989-867E-47E3-8E6E-17F2DD9ED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Neoclassical Economics after the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8A655-36E0-4707-8717-F31CBD1E5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439"/>
            <a:ext cx="10515600" cy="5622436"/>
          </a:xfrm>
        </p:spPr>
        <p:txBody>
          <a:bodyPr>
            <a:noAutofit/>
          </a:bodyPr>
          <a:lstStyle/>
          <a:p>
            <a:r>
              <a:rPr lang="en-GB" dirty="0"/>
              <a:t>Some admit problems:</a:t>
            </a:r>
          </a:p>
          <a:p>
            <a:pPr lvl="1"/>
            <a:r>
              <a:rPr lang="en-GB" dirty="0" err="1">
                <a:hlinkClick r:id="rId2"/>
              </a:rPr>
              <a:t>Kocherlakota</a:t>
            </a:r>
            <a:r>
              <a:rPr lang="en-GB" dirty="0"/>
              <a:t> 2016, “</a:t>
            </a:r>
            <a:r>
              <a:rPr lang="en-GB" b="1" i="1" dirty="0"/>
              <a:t>we simply do not have a settled successful theory of the macroeconomy.”</a:t>
            </a:r>
          </a:p>
          <a:p>
            <a:pPr lvl="1"/>
            <a:r>
              <a:rPr lang="en-GB" dirty="0">
                <a:hlinkClick r:id="rId3"/>
              </a:rPr>
              <a:t>Romer</a:t>
            </a:r>
            <a:r>
              <a:rPr lang="en-GB" dirty="0"/>
              <a:t> 2016, “</a:t>
            </a:r>
            <a:r>
              <a:rPr lang="en-GB" b="1" i="1" dirty="0"/>
              <a:t>For more than three decades, macroeconomics has gone backwards.”</a:t>
            </a:r>
            <a:endParaRPr lang="en-GB" dirty="0"/>
          </a:p>
          <a:p>
            <a:pPr lvl="1"/>
            <a:r>
              <a:rPr lang="en-GB" dirty="0">
                <a:hlinkClick r:id="rId4"/>
              </a:rPr>
              <a:t>Blanchard</a:t>
            </a:r>
            <a:r>
              <a:rPr lang="en-GB" dirty="0"/>
              <a:t> 2016, “</a:t>
            </a:r>
            <a:r>
              <a:rPr lang="en-GB" b="1" i="1" dirty="0"/>
              <a:t>DSGE models are based on unappealing assumptions… profoundly at odds with what we know about consumers and firms.</a:t>
            </a:r>
            <a:r>
              <a:rPr lang="en-GB" dirty="0"/>
              <a:t>”</a:t>
            </a:r>
          </a:p>
          <a:p>
            <a:r>
              <a:rPr lang="en-GB" dirty="0"/>
              <a:t>Others are defiant:</a:t>
            </a:r>
          </a:p>
          <a:p>
            <a:pPr lvl="1"/>
            <a:r>
              <a:rPr lang="en-GB" dirty="0" err="1">
                <a:hlinkClick r:id="rId5"/>
              </a:rPr>
              <a:t>Christiano</a:t>
            </a:r>
            <a:r>
              <a:rPr lang="en-GB" dirty="0">
                <a:hlinkClick r:id="rId5"/>
              </a:rPr>
              <a:t>, </a:t>
            </a:r>
            <a:r>
              <a:rPr lang="en-GB" dirty="0" err="1">
                <a:hlinkClick r:id="rId5"/>
              </a:rPr>
              <a:t>Eichenbaum</a:t>
            </a:r>
            <a:r>
              <a:rPr lang="en-GB" dirty="0">
                <a:hlinkClick r:id="rId5"/>
              </a:rPr>
              <a:t> &amp; </a:t>
            </a:r>
            <a:r>
              <a:rPr lang="en-GB" dirty="0" err="1">
                <a:hlinkClick r:id="rId5"/>
              </a:rPr>
              <a:t>Trabandt</a:t>
            </a:r>
            <a:r>
              <a:rPr lang="en-GB" dirty="0"/>
              <a:t> 2017: “The </a:t>
            </a:r>
            <a:r>
              <a:rPr lang="en-GB" b="1" i="1" dirty="0"/>
              <a:t>only</a:t>
            </a:r>
            <a:r>
              <a:rPr lang="en-GB" dirty="0"/>
              <a:t> place that we can do experiments is in dynamic stochastic general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equilibrium</a:t>
            </a:r>
            <a:r>
              <a:rPr lang="en-GB" dirty="0"/>
              <a:t> (DSGE) models.”</a:t>
            </a:r>
          </a:p>
          <a:p>
            <a:pPr lvl="1"/>
            <a:r>
              <a:rPr lang="en-GB" dirty="0">
                <a:hlinkClick r:id="rId6"/>
              </a:rPr>
              <a:t>Reis (LSE)</a:t>
            </a:r>
            <a:r>
              <a:rPr lang="en-GB" dirty="0"/>
              <a:t> 2017: “</a:t>
            </a:r>
            <a:r>
              <a:rPr lang="en-GB" b="1" i="1" dirty="0"/>
              <a:t>If macroeconomics was in a crisis, journals would, at least slowly, publish fewer and fewer articles on macroeconomics</a:t>
            </a:r>
            <a:r>
              <a:rPr lang="en-GB" dirty="0"/>
              <a:t>…</a:t>
            </a:r>
          </a:p>
          <a:p>
            <a:pPr lvl="1"/>
            <a:r>
              <a:rPr lang="en-GB" dirty="0"/>
              <a:t>A more anecdotal piece of evidence comes from the 2012 survey by </a:t>
            </a:r>
            <a:r>
              <a:rPr lang="en-GB" dirty="0" err="1"/>
              <a:t>Brunnermeier</a:t>
            </a:r>
            <a:r>
              <a:rPr lang="en-GB" dirty="0"/>
              <a:t>, </a:t>
            </a:r>
            <a:r>
              <a:rPr lang="en-GB" dirty="0" err="1"/>
              <a:t>Eisenbach</a:t>
            </a:r>
            <a:r>
              <a:rPr lang="en-GB" dirty="0"/>
              <a:t> and </a:t>
            </a:r>
            <a:r>
              <a:rPr lang="en-GB" dirty="0" err="1"/>
              <a:t>Sannikov</a:t>
            </a:r>
            <a:r>
              <a:rPr lang="en-GB" dirty="0"/>
              <a:t> (2013) on macroeconomics with </a:t>
            </a:r>
            <a:r>
              <a:rPr lang="en-GB" b="1" i="1" dirty="0"/>
              <a:t>financial frictions…</a:t>
            </a:r>
            <a:r>
              <a:rPr lang="en-GB" dirty="0"/>
              <a:t>”</a:t>
            </a:r>
          </a:p>
          <a:p>
            <a:pPr lvl="2"/>
            <a:r>
              <a:rPr lang="en-GB" dirty="0"/>
              <a:t>Non-equilibrium modelling is impossible?</a:t>
            </a:r>
          </a:p>
          <a:p>
            <a:pPr lvl="2"/>
            <a:r>
              <a:rPr lang="en-GB" dirty="0"/>
              <a:t>Finance as a </a:t>
            </a:r>
            <a:r>
              <a:rPr lang="en-GB" b="1" i="1" dirty="0"/>
              <a:t>friction </a:t>
            </a:r>
            <a:r>
              <a:rPr lang="en-GB" dirty="0"/>
              <a:t>(slow down return to equilibrium) rather than a </a:t>
            </a:r>
            <a:r>
              <a:rPr lang="en-GB" b="1" i="1" dirty="0"/>
              <a:t>lubricant</a:t>
            </a:r>
            <a:r>
              <a:rPr lang="en-GB" dirty="0"/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84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C3-4D23-4AF4-9538-02201C1F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Neoclassical Economics after the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C500-2622-45D5-8714-D35F2922C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439"/>
            <a:ext cx="10515600" cy="5526350"/>
          </a:xfrm>
        </p:spPr>
        <p:txBody>
          <a:bodyPr>
            <a:normAutofit/>
          </a:bodyPr>
          <a:lstStyle/>
          <a:p>
            <a:r>
              <a:rPr lang="en-GB" dirty="0"/>
              <a:t>Can’t change a paradigm if you don’t realise you’re in one</a:t>
            </a:r>
          </a:p>
          <a:p>
            <a:pPr lvl="1"/>
            <a:r>
              <a:rPr lang="en-GB" b="1" i="1" dirty="0"/>
              <a:t>Methodological individualism</a:t>
            </a:r>
            <a:r>
              <a:rPr lang="en-GB" dirty="0"/>
              <a:t>: Derive macro from micro</a:t>
            </a:r>
          </a:p>
          <a:p>
            <a:pPr lvl="1"/>
            <a:r>
              <a:rPr lang="en-GB" b="1" i="1" dirty="0"/>
              <a:t>Methodological equilibrium</a:t>
            </a:r>
            <a:r>
              <a:rPr lang="en-GB" dirty="0"/>
              <a:t>: Impose equilibrium even on unstable models</a:t>
            </a:r>
          </a:p>
          <a:p>
            <a:pPr lvl="1"/>
            <a:r>
              <a:rPr lang="en-GB" b="1" i="1" dirty="0"/>
              <a:t>Methodological barter</a:t>
            </a:r>
            <a:r>
              <a:rPr lang="en-GB" dirty="0"/>
              <a:t>: No essential role for banks, debt, money, money creation</a:t>
            </a:r>
          </a:p>
          <a:p>
            <a:pPr lvl="2"/>
            <a:r>
              <a:rPr lang="en-GB" dirty="0"/>
              <a:t>“Rather, policy is best described as deficits almost all the time, which does not match normative macroeconomics” (Reis)</a:t>
            </a:r>
          </a:p>
          <a:p>
            <a:pPr lvl="2"/>
            <a:r>
              <a:rPr lang="en-GB" dirty="0"/>
              <a:t>It </a:t>
            </a:r>
            <a:r>
              <a:rPr lang="en-GB" b="1" i="1" dirty="0"/>
              <a:t>does</a:t>
            </a:r>
            <a:r>
              <a:rPr lang="en-GB" dirty="0"/>
              <a:t> match MMT, a paradigm mainstream economists don’t know exists</a:t>
            </a:r>
          </a:p>
          <a:p>
            <a:pPr lvl="1"/>
            <a:r>
              <a:rPr lang="en-GB" dirty="0"/>
              <a:t>Ignorance of complex systems research:</a:t>
            </a:r>
          </a:p>
          <a:p>
            <a:pPr lvl="2"/>
            <a:r>
              <a:rPr lang="en-GB" dirty="0"/>
              <a:t>“</a:t>
            </a:r>
            <a:r>
              <a:rPr lang="en-GB" b="1" i="1" dirty="0"/>
              <a:t>Comparing macroeconomic forecasts to forecasts of average temperature or precipitation over the next 1-5 years, as opposed to over the next few days, it is far from clear that economics forecasting is doing so poorly.</a:t>
            </a:r>
            <a:r>
              <a:rPr lang="en-GB" dirty="0"/>
              <a:t>” (Reis)</a:t>
            </a:r>
          </a:p>
          <a:p>
            <a:pPr lvl="3"/>
            <a:r>
              <a:rPr lang="en-GB" dirty="0"/>
              <a:t>Lorenz 1963: “When our results concerning the instability of nonperiodic flow are applied to the atmosphere ... </a:t>
            </a:r>
            <a:r>
              <a:rPr lang="en-GB" i="1" dirty="0"/>
              <a:t>prediction of the sufficiently distant future is </a:t>
            </a:r>
            <a:r>
              <a:rPr lang="en-GB" b="1" i="1" dirty="0"/>
              <a:t>impossible by any method</a:t>
            </a:r>
            <a:r>
              <a:rPr lang="en-GB" dirty="0"/>
              <a:t>, unless the present conditions are known exactly.”</a:t>
            </a:r>
          </a:p>
          <a:p>
            <a:pPr lvl="3"/>
            <a:r>
              <a:rPr lang="en-GB" b="1" i="1" dirty="0"/>
              <a:t>Reis’s comparison would be laughed at by Meteorologists</a:t>
            </a:r>
          </a:p>
        </p:txBody>
      </p:sp>
    </p:spTree>
    <p:extLst>
      <p:ext uri="{BB962C8B-B14F-4D97-AF65-F5344CB8AC3E}">
        <p14:creationId xmlns:p14="http://schemas.microsoft.com/office/powerpoint/2010/main" val="15393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7064-F18D-4A5F-A317-7C4D245C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Modern non-equilibrium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7848-245C-4A0A-81C2-CF81F30C5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870439"/>
            <a:ext cx="2771274" cy="5622436"/>
          </a:xfrm>
        </p:spPr>
        <p:txBody>
          <a:bodyPr>
            <a:normAutofit/>
          </a:bodyPr>
          <a:lstStyle/>
          <a:p>
            <a:r>
              <a:rPr lang="en-GB" sz="2400" dirty="0"/>
              <a:t>Biologists developed models with neutral/unstable equilibria a century ago:</a:t>
            </a:r>
          </a:p>
          <a:p>
            <a:pPr lvl="1"/>
            <a:r>
              <a:rPr lang="en-GB" sz="2400" dirty="0"/>
              <a:t>Predator-prey models to explain change in fish/shark catches during WWI: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0A1B4-4BCA-4F23-9A9B-9C517D0BE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821" y="894834"/>
            <a:ext cx="8462430" cy="5481903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129D7572-4E2D-4BBD-ACF6-1A9E409AC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33473"/>
              </p:ext>
            </p:extLst>
          </p:nvPr>
        </p:nvGraphicFramePr>
        <p:xfrm>
          <a:off x="9327982" y="180891"/>
          <a:ext cx="1640069" cy="76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Packager Shell Object" showAsIcon="1" r:id="rId4" imgW="751320" imgH="352440" progId="Package">
                  <p:embed/>
                </p:oleObj>
              </mc:Choice>
              <mc:Fallback>
                <p:oleObj name="Packager Shell Object" showAsIcon="1" r:id="rId4" imgW="751320" imgH="352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27982" y="180891"/>
                        <a:ext cx="1640069" cy="769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86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333F-E127-4093-8AED-F49227FA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Modern non-equilibrium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9214C-C2EA-46F2-A7BF-A2137037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439"/>
            <a:ext cx="10515600" cy="842056"/>
          </a:xfrm>
        </p:spPr>
        <p:txBody>
          <a:bodyPr/>
          <a:lstStyle/>
          <a:p>
            <a:r>
              <a:rPr lang="en-GB" dirty="0"/>
              <a:t>Aperiodic deterministic cycles discovered by meteorologists fifty years ago</a:t>
            </a:r>
          </a:p>
          <a:p>
            <a:r>
              <a:rPr lang="en-GB" dirty="0"/>
              <a:t>Beginning of complex systems modelling: simple systems, complex behaviours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FB979-A20A-4C20-AA22-5ABC1344A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5" y="1693008"/>
            <a:ext cx="12003505" cy="4294553"/>
          </a:xfrm>
          <a:prstGeom prst="rect">
            <a:avLst/>
          </a:prstGeom>
        </p:spPr>
      </p:pic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8590BE8F-890C-40AB-84E7-317D0D3DA8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55023"/>
              </p:ext>
            </p:extLst>
          </p:nvPr>
        </p:nvGraphicFramePr>
        <p:xfrm>
          <a:off x="10274969" y="356601"/>
          <a:ext cx="1381209" cy="992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Packager Shell Object" showAsIcon="1" r:id="rId4" imgW="490320" imgH="352440" progId="Package">
                  <p:embed/>
                </p:oleObj>
              </mc:Choice>
              <mc:Fallback>
                <p:oleObj name="Packager Shell Object" showAsIcon="1" r:id="rId4" imgW="490320" imgH="352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74969" y="356601"/>
                        <a:ext cx="1381209" cy="992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84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957B-D511-4741-AD18-926C09BA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Modern non-equilibrium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CECB-0480-4B06-BA32-18BD61BA6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439"/>
            <a:ext cx="10515600" cy="416940"/>
          </a:xfrm>
        </p:spPr>
        <p:txBody>
          <a:bodyPr/>
          <a:lstStyle/>
          <a:p>
            <a:r>
              <a:rPr lang="en-GB" dirty="0"/>
              <a:t>Complex systems &amp; strictly monetary modelling are possible in economics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6CD53D-CDB5-483A-B3DF-A9F27C79D6F7}"/>
              </a:ext>
            </a:extLst>
          </p:cNvPr>
          <p:cNvSpPr txBox="1">
            <a:spLocks/>
          </p:cNvSpPr>
          <p:nvPr/>
        </p:nvSpPr>
        <p:spPr>
          <a:xfrm>
            <a:off x="810126" y="5293993"/>
            <a:ext cx="10515600" cy="978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Mainstream economists don’t even know there are alternatives</a:t>
            </a:r>
          </a:p>
          <a:p>
            <a:r>
              <a:rPr lang="en-GB" dirty="0"/>
              <a:t>How can they be expected to develop them? 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Reformation is needed…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D2EFB-AD67-4E60-9640-9C5ADB24D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47" y="1253114"/>
            <a:ext cx="8642685" cy="40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</p:bld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ln w="9525">
          <a:solidFill>
            <a:schemeClr val="tx1"/>
          </a:solidFill>
          <a:round/>
          <a:headEnd/>
          <a:tailEnd/>
        </a:ln>
        <a:effectLst/>
        <a:extLst/>
      </a:spPr>
      <a:bodyPr wrap="square" lIns="0" tIns="0" rIns="0" bIns="0" rtlCol="0" anchor="ctr"/>
      <a:lstStyle>
        <a:defPPr algn="ctr">
          <a:defRPr sz="28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anose="020E0502030303020204" pitchFamily="34" charset="0"/>
          </a:defRPr>
        </a:defPPr>
      </a:lstStyle>
    </a:sp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10895</TotalTime>
  <Words>452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Candara</vt:lpstr>
      <vt:lpstr>Office Theme</vt:lpstr>
      <vt:lpstr>Package</vt:lpstr>
      <vt:lpstr>Just a Reformation? Time for a Copernican Revolution in Economics</vt:lpstr>
      <vt:lpstr>Neoclassical Economics after the Crisis</vt:lpstr>
      <vt:lpstr>Neoclassical Economics after the Crisis</vt:lpstr>
      <vt:lpstr>Modern non-equilibrium modelling</vt:lpstr>
      <vt:lpstr>Modern non-equilibrium modelling</vt:lpstr>
      <vt:lpstr>Modern non-equilibrium modelling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Keen</dc:creator>
  <cp:lastModifiedBy>Steve Keen</cp:lastModifiedBy>
  <cp:revision>533</cp:revision>
  <dcterms:created xsi:type="dcterms:W3CDTF">2017-04-25T07:06:45Z</dcterms:created>
  <dcterms:modified xsi:type="dcterms:W3CDTF">2017-12-12T17:57:54Z</dcterms:modified>
</cp:coreProperties>
</file>