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15"/>
  </p:notesMasterIdLst>
  <p:handoutMasterIdLst>
    <p:handoutMasterId r:id="rId16"/>
  </p:handoutMasterIdLst>
  <p:sldIdLst>
    <p:sldId id="309" r:id="rId4"/>
    <p:sldId id="305" r:id="rId5"/>
    <p:sldId id="310" r:id="rId6"/>
    <p:sldId id="306" r:id="rId7"/>
    <p:sldId id="312" r:id="rId8"/>
    <p:sldId id="313" r:id="rId9"/>
    <p:sldId id="314" r:id="rId10"/>
    <p:sldId id="315" r:id="rId11"/>
    <p:sldId id="318" r:id="rId12"/>
    <p:sldId id="316" r:id="rId13"/>
    <p:sldId id="311" r:id="rId14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B874"/>
    <a:srgbClr val="CAF5FE"/>
    <a:srgbClr val="FC3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52" autoAdjust="0"/>
    <p:restoredTop sz="94660"/>
  </p:normalViewPr>
  <p:slideViewPr>
    <p:cSldViewPr snapToGrid="0">
      <p:cViewPr>
        <p:scale>
          <a:sx n="60" d="100"/>
          <a:sy n="60" d="100"/>
        </p:scale>
        <p:origin x="1482" y="1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8E0AA-E6E1-4886-B951-AFAFEC6297B9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D8597-E9AD-41C3-BDE6-4B1A22F6A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30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F73E1-5D7B-43AA-B0DC-310716D422FD}" type="datetimeFigureOut">
              <a:rPr lang="en-US" smtClean="0"/>
              <a:t>6/4/2019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24713-88E9-4CFD-8A11-749FB8DA6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0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185E-1B23-451A-86B9-BD8C1629566C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3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2430-8987-4400-8B7A-4E4D493E6EF5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3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712A-E9BC-49B7-9593-C7E73967B215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9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C5175C">
              <a:alpha val="77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3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56" y="1968704"/>
            <a:ext cx="8489950" cy="4176712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E1543-FD28-4B33-B516-55A1C41A64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67515"/>
            <a:ext cx="9192684" cy="546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606" y="6023316"/>
            <a:ext cx="714935" cy="7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3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631B6-F27E-4097-A552-2A018C5E19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2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0B448-739A-49E9-8F42-642CAB66A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44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B7E1-3099-4026-A725-3925264AE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35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5ECA9-1030-4DCF-B87E-7CA7D63FE8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8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E1F9D-D91A-4B6B-A892-7A3A9C20C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92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60292-B087-4682-8646-A2ED4C2FA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93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B39B0-CED4-4138-97F1-633709B9EDCB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6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6BDCD-2857-4A32-B01A-A72BD46AF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11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7A6E7-0C77-44CC-9AC5-65B94F5105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72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7578-069B-4D6A-BA4A-A9BFA61121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3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3051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C5175C">
              <a:alpha val="77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913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E1543-FD28-4B33-B516-55A1C41A64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80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631B6-F27E-4097-A552-2A018C5E19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48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0B448-739A-49E9-8F42-642CAB66A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09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B7E1-3099-4026-A725-3925264AE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0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5ECA9-1030-4DCF-B87E-7CA7D63FE8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43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E1F9D-D91A-4B6B-A892-7A3A9C20C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6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2A59-C0B6-431F-9BBE-B22AB772E6B2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7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60292-B087-4682-8646-A2ED4C2FA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33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6BDCD-2857-4A32-B01A-A72BD46AF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28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7A6E7-0C77-44CC-9AC5-65B94F5105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60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7578-069B-4D6A-BA4A-A9BFA61121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0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4CFA-5485-4D0B-8CB6-A26E0D56A89F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4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9F7EB-3B86-460F-9A2C-6E8E3A75B390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4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B9A2-D4BE-4B5D-BC01-3188B341671A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F0AFF-D97F-48B2-B3A3-37A7EDFECCA5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7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BBF1-7F83-4431-9532-E86FC5676075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1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3294-7661-4656-B73F-48247A3A55AE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39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0EBA-3FD5-40F9-BDD6-B53673531FC2}" type="datetime1">
              <a:rPr lang="en-US" smtClean="0"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6179B-6799-46A3-9826-E7DC9484E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9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28677" name="Picture 12" descr="Black102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ln>
            <a:noFill/>
          </a:ln>
          <a:extLst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267515"/>
            <a:ext cx="9192684" cy="546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7606" y="6023316"/>
            <a:ext cx="714935" cy="716867"/>
          </a:xfrm>
          <a:prstGeom prst="rect">
            <a:avLst/>
          </a:prstGeom>
        </p:spPr>
      </p:pic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5938" y="638175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277B5-C662-4042-B4EA-8B279C1079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5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277B5-C662-4042-B4EA-8B279C1079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28677" name="Picture 12" descr="Black102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" descr="2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1476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42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011680"/>
            <a:ext cx="6683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BSEER Partnerships</a:t>
            </a:r>
          </a:p>
          <a:p>
            <a:pPr algn="ctr"/>
            <a:r>
              <a:rPr lang="en-GB" sz="4000" dirty="0"/>
              <a:t>d</a:t>
            </a:r>
            <a:r>
              <a:rPr lang="en-GB" sz="4000" dirty="0" smtClean="0"/>
              <a:t>oing enterprise differently</a:t>
            </a:r>
          </a:p>
          <a:p>
            <a:pPr algn="ctr"/>
            <a:endParaRPr lang="en-GB" sz="4000" dirty="0"/>
          </a:p>
          <a:p>
            <a:pPr algn="ctr"/>
            <a:endParaRPr lang="en-GB" sz="4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174703" y="2936706"/>
            <a:ext cx="7232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494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"/>
    </mc:Choice>
    <mc:Fallback xmlns="">
      <p:transition spd="slow" advTm="467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Consultancy Projects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773238"/>
            <a:ext cx="3323942" cy="296888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Projects range in Value from £10k to £200k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GB" dirty="0" smtClean="0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Repeat projects for government departments, GLA and many large consulting practices such as IPSOS Mori and AECOM.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E1543-FD28-4B33-B516-55A1C41A64E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57" y="1773238"/>
            <a:ext cx="5027193" cy="250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751" y="3812621"/>
            <a:ext cx="4328443" cy="1274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2957" y="5281491"/>
            <a:ext cx="428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 London Building Stock Model (under development for the GLA)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662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4"/>
    </mc:Choice>
    <mc:Fallback xmlns="">
      <p:transition spd="slow" advTm="889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7515"/>
            <a:ext cx="9192684" cy="546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06" y="6023316"/>
            <a:ext cx="714935" cy="71686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2011680"/>
            <a:ext cx="6683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BSEER Partnerships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8844" y="2967335"/>
            <a:ext cx="72320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Social media accounts: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@UCL_IEDE</a:t>
            </a:r>
          </a:p>
          <a:p>
            <a:pPr algn="ctr"/>
            <a:r>
              <a:rPr lang="en-GB" sz="2400" dirty="0"/>
              <a:t>@UCL_ISH</a:t>
            </a:r>
          </a:p>
          <a:p>
            <a:pPr algn="ctr"/>
            <a:r>
              <a:rPr lang="en-GB" sz="2400" dirty="0"/>
              <a:t>@UCL_ISR</a:t>
            </a:r>
          </a:p>
          <a:p>
            <a:pPr algn="ctr"/>
            <a:r>
              <a:rPr lang="en-GB" sz="2400" dirty="0"/>
              <a:t>@</a:t>
            </a:r>
            <a:r>
              <a:rPr lang="en-GB" sz="2400" dirty="0" err="1"/>
              <a:t>UCL_Energy</a:t>
            </a:r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826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2"/>
    </mc:Choice>
    <mc:Fallback xmlns="">
      <p:transition spd="slow" advTm="809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E1F9D-D91A-4B6B-A892-7A3A9C20C5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97095" y="739569"/>
            <a:ext cx="8489950" cy="10080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000000"/>
                </a:solidFill>
                <a:latin typeface="Calibri"/>
              </a:rPr>
              <a:t>Our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Partnerships model operates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across Research, Teaching and Consulting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</p:txBody>
      </p:sp>
      <p:sp>
        <p:nvSpPr>
          <p:cNvPr id="4" name="Content Placeholder 29"/>
          <p:cNvSpPr txBox="1">
            <a:spLocks/>
          </p:cNvSpPr>
          <p:nvPr/>
        </p:nvSpPr>
        <p:spPr bwMode="auto">
          <a:xfrm>
            <a:off x="6338047" y="1909067"/>
            <a:ext cx="2698449" cy="442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Partnerships responsible for managing relationships 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>
              <a:defRPr/>
            </a:pPr>
            <a:r>
              <a:rPr lang="en-GB" kern="0" dirty="0">
                <a:solidFill>
                  <a:srgbClr val="000000"/>
                </a:solidFill>
                <a:latin typeface="Calibri"/>
              </a:rPr>
              <a:t>Develop a strategic approach to relationships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Strengthen links between stakeholders and all areas (teaching, research and consulting)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Ensure long-term relationships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>
              <a:defRPr/>
            </a:pPr>
            <a:r>
              <a:rPr lang="en-GB" kern="0" dirty="0">
                <a:solidFill>
                  <a:srgbClr val="000000"/>
                </a:solidFill>
                <a:latin typeface="Calibri"/>
              </a:rPr>
              <a:t>Minimise duplication and avoid </a:t>
            </a:r>
            <a:r>
              <a:rPr lang="en-GB" kern="0" dirty="0" smtClean="0">
                <a:solidFill>
                  <a:srgbClr val="000000"/>
                </a:solidFill>
                <a:latin typeface="Calibri"/>
              </a:rPr>
              <a:t>gaps</a:t>
            </a:r>
            <a:endParaRPr lang="en-GB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9812" b="14746"/>
          <a:stretch/>
        </p:blipFill>
        <p:spPr>
          <a:xfrm>
            <a:off x="436694" y="3936983"/>
            <a:ext cx="1689312" cy="1905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013" y="398765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Research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31053" b="14271"/>
          <a:stretch/>
        </p:blipFill>
        <p:spPr>
          <a:xfrm>
            <a:off x="2427663" y="3936984"/>
            <a:ext cx="1671216" cy="1916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0510" y="4010881"/>
            <a:ext cx="118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Teaching</a:t>
            </a:r>
            <a:endParaRPr lang="en-GB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2582" r="26512" b="14021"/>
          <a:stretch/>
        </p:blipFill>
        <p:spPr>
          <a:xfrm>
            <a:off x="4441908" y="3935137"/>
            <a:ext cx="1626835" cy="19234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3401" y="39876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Consulting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12811" b="61894"/>
          <a:stretch/>
        </p:blipFill>
        <p:spPr>
          <a:xfrm>
            <a:off x="397095" y="2263016"/>
            <a:ext cx="5632049" cy="1004166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412520" y="2754965"/>
            <a:ext cx="5616624" cy="1440582"/>
            <a:chOff x="436694" y="2449971"/>
            <a:chExt cx="5616624" cy="144058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115616" y="3474404"/>
              <a:ext cx="4248472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headEnd type="triangl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/>
            <p:cNvSpPr/>
            <p:nvPr/>
          </p:nvSpPr>
          <p:spPr>
            <a:xfrm>
              <a:off x="436694" y="2449971"/>
              <a:ext cx="5616624" cy="1440582"/>
            </a:xfrm>
            <a:prstGeom prst="ellipse">
              <a:avLst/>
            </a:prstGeom>
            <a:solidFill>
              <a:srgbClr val="000000">
                <a:alpha val="25098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Partnerships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55346" y="1876432"/>
            <a:ext cx="226805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Stakeholders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380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"/>
    </mc:Choice>
    <mc:Fallback xmlns="">
      <p:transition spd="slow" advTm="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967" y="708211"/>
            <a:ext cx="9144000" cy="5235394"/>
            <a:chOff x="0" y="475124"/>
            <a:chExt cx="9144000" cy="52353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4300"/>
            <a:stretch/>
          </p:blipFill>
          <p:spPr>
            <a:xfrm>
              <a:off x="0" y="475124"/>
              <a:ext cx="9144000" cy="5087477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0" y="3886200"/>
              <a:ext cx="7772400" cy="1824318"/>
              <a:chOff x="0" y="3886200"/>
              <a:chExt cx="7772400" cy="1824318"/>
            </a:xfrm>
          </p:grpSpPr>
          <p:sp>
            <p:nvSpPr>
              <p:cNvPr id="9" name="Subtitle 2"/>
              <p:cNvSpPr txBox="1">
                <a:spLocks/>
              </p:cNvSpPr>
              <p:nvPr/>
            </p:nvSpPr>
            <p:spPr>
              <a:xfrm>
                <a:off x="1371600" y="3886200"/>
                <a:ext cx="6400800" cy="175260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tint val="75000"/>
                    </a:sys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4428565"/>
                <a:ext cx="2465294" cy="12819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t="22628" b="23259"/>
              <a:stretch/>
            </p:blipFill>
            <p:spPr>
              <a:xfrm>
                <a:off x="467263" y="4530100"/>
                <a:ext cx="1808673" cy="9787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708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4"/>
    </mc:Choice>
    <mc:Fallback xmlns="">
      <p:transition spd="slow" advTm="81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8367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Team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9620" y="2076091"/>
            <a:ext cx="3530852" cy="1200329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Paul Ruyssevelt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 of Partnerships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smtClean="0">
                <a:solidFill>
                  <a:prstClr val="white"/>
                </a:solidFill>
                <a:latin typeface="Calibri"/>
              </a:rPr>
              <a:t>2013-2018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7365" y="3689590"/>
            <a:ext cx="3135941" cy="830997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Elinor Kruse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Partnerships Manager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2501" y="3718139"/>
            <a:ext cx="3135941" cy="830997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Carlos Huggins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Consultancy Manager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9810" y="5070440"/>
            <a:ext cx="7024373" cy="461665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 Novelli, Administration Lead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6986" y="3552331"/>
            <a:ext cx="1263733" cy="461665"/>
          </a:xfrm>
          <a:prstGeom prst="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UCLC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1869" y="1351781"/>
            <a:ext cx="2680446" cy="1015663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David Shipworth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Director of Partnerships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prstClr val="white"/>
                </a:solidFill>
                <a:latin typeface="Calibri"/>
              </a:rPr>
              <a:t>(from autumn 2018)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5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4"/>
    </mc:Choice>
    <mc:Fallback xmlns="">
      <p:transition spd="slow" advTm="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07" y="1573661"/>
            <a:ext cx="3374708" cy="4189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Our Consultancy </a:t>
            </a:r>
            <a:r>
              <a:rPr lang="en-GB" dirty="0" smtClean="0"/>
              <a:t>Framework benefits all staff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27" y="1792539"/>
            <a:ext cx="5321007" cy="4176712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Flexibly </a:t>
            </a:r>
            <a:r>
              <a:rPr lang="en-GB" dirty="0"/>
              <a:t>motivates staff to engage in enterprise activity </a:t>
            </a:r>
          </a:p>
          <a:p>
            <a:pPr lvl="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dirty="0"/>
              <a:t>Work closely with a UCL-C Business Manager, embedded in the School since </a:t>
            </a:r>
            <a:r>
              <a:rPr lang="en-GB" dirty="0" smtClean="0"/>
              <a:t>2013</a:t>
            </a:r>
            <a:endParaRPr lang="en-GB" dirty="0"/>
          </a:p>
          <a:p>
            <a:pPr lvl="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Provides </a:t>
            </a:r>
            <a:r>
              <a:rPr lang="en-GB" dirty="0"/>
              <a:t>transparent costing models which provide a financial return to the </a:t>
            </a:r>
            <a:r>
              <a:rPr lang="en-GB" dirty="0" smtClean="0"/>
              <a:t>School</a:t>
            </a:r>
            <a:endParaRPr lang="en-GB" dirty="0"/>
          </a:p>
          <a:p>
            <a:pPr lvl="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dirty="0"/>
              <a:t>Contributes to </a:t>
            </a:r>
            <a:r>
              <a:rPr lang="en-GB" dirty="0" smtClean="0"/>
              <a:t>BSEER </a:t>
            </a:r>
            <a:r>
              <a:rPr lang="en-GB" dirty="0"/>
              <a:t>Development Fund open to </a:t>
            </a:r>
            <a:r>
              <a:rPr lang="en-GB" dirty="0" smtClean="0"/>
              <a:t>all</a:t>
            </a:r>
            <a:endParaRPr lang="en-GB" dirty="0"/>
          </a:p>
          <a:p>
            <a:pPr lvl="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dirty="0"/>
              <a:t>Provides administrative support, monitoring and </a:t>
            </a:r>
            <a:r>
              <a:rPr lang="en-GB" dirty="0" smtClean="0"/>
              <a:t>reporting</a:t>
            </a:r>
            <a:endParaRPr lang="en-GB" dirty="0"/>
          </a:p>
          <a:p>
            <a:pPr lvl="0">
              <a:lnSpc>
                <a:spcPct val="12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Provides REF </a:t>
            </a:r>
            <a:r>
              <a:rPr lang="en-GB" dirty="0"/>
              <a:t>Impact Case </a:t>
            </a:r>
            <a:r>
              <a:rPr lang="en-GB" dirty="0" smtClean="0"/>
              <a:t>studies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64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2"/>
    </mc:Choice>
    <mc:Fallback xmlns="">
      <p:transition spd="slow" advTm="847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Consultancy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56" y="1610115"/>
            <a:ext cx="4280872" cy="417671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dirty="0"/>
              <a:t>For </a:t>
            </a:r>
            <a:r>
              <a:rPr lang="en-GB" dirty="0" smtClean="0"/>
              <a:t>projects that don’t fit the definition of Research at UCL </a:t>
            </a:r>
            <a:r>
              <a:rPr lang="en-GB" dirty="0"/>
              <a:t>but will produce research </a:t>
            </a:r>
            <a:r>
              <a:rPr lang="en-GB" dirty="0" smtClean="0"/>
              <a:t>outputs:</a:t>
            </a:r>
            <a:endParaRPr lang="en-GB" dirty="0"/>
          </a:p>
          <a:p>
            <a:pPr lvl="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Covers research staff salaries and overheads </a:t>
            </a:r>
            <a:r>
              <a:rPr lang="en-GB" dirty="0" smtClean="0"/>
              <a:t>using </a:t>
            </a:r>
            <a:r>
              <a:rPr lang="en-GB" dirty="0"/>
              <a:t>the </a:t>
            </a:r>
            <a:r>
              <a:rPr lang="en-GB" dirty="0" err="1"/>
              <a:t>Worktribe</a:t>
            </a:r>
            <a:r>
              <a:rPr lang="en-GB" dirty="0"/>
              <a:t> full economic costing </a:t>
            </a:r>
            <a:r>
              <a:rPr lang="en-GB" dirty="0" smtClean="0"/>
              <a:t>system</a:t>
            </a:r>
          </a:p>
          <a:p>
            <a:pPr lvl="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Provides </a:t>
            </a:r>
            <a:r>
              <a:rPr lang="en-GB" dirty="0"/>
              <a:t>funding to bridge contracts for staff employed on </a:t>
            </a:r>
            <a:r>
              <a:rPr lang="en-GB" dirty="0" smtClean="0"/>
              <a:t>grants</a:t>
            </a:r>
          </a:p>
          <a:p>
            <a:pPr lvl="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Part </a:t>
            </a:r>
            <a:r>
              <a:rPr lang="en-GB" dirty="0"/>
              <a:t>of </a:t>
            </a:r>
            <a:r>
              <a:rPr lang="en-GB" dirty="0" smtClean="0"/>
              <a:t>our research agenda, and counts towards career progression</a:t>
            </a:r>
          </a:p>
          <a:p>
            <a:pPr lvl="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Can </a:t>
            </a:r>
            <a:r>
              <a:rPr lang="en-GB" dirty="0"/>
              <a:t>lead to the development of research </a:t>
            </a:r>
            <a:r>
              <a:rPr lang="en-GB" dirty="0" smtClean="0"/>
              <a:t>proposals</a:t>
            </a:r>
          </a:p>
          <a:p>
            <a:pPr lvl="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Provides </a:t>
            </a:r>
            <a:r>
              <a:rPr lang="en-GB" dirty="0"/>
              <a:t>opportunities to work with non-academic partners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9812"/>
          <a:stretch/>
        </p:blipFill>
        <p:spPr>
          <a:xfrm>
            <a:off x="5269192" y="2291777"/>
            <a:ext cx="1689312" cy="223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582" r="26512"/>
          <a:stretch/>
        </p:blipFill>
        <p:spPr>
          <a:xfrm>
            <a:off x="7057517" y="2289931"/>
            <a:ext cx="1626835" cy="223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7"/>
    </mc:Choice>
    <mc:Fallback xmlns="">
      <p:transition spd="slow" advTm="829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BSEER Development Fund</a:t>
            </a:r>
            <a:br>
              <a:rPr lang="en-GB" dirty="0" smtClean="0"/>
            </a:br>
            <a:r>
              <a:rPr lang="en-GB" sz="2400" dirty="0" smtClean="0"/>
              <a:t>(funded by consultancy income)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56" y="1968704"/>
            <a:ext cx="4408463" cy="4176712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GB" sz="2000" dirty="0"/>
              <a:t>Open to all staff, especially those without discretionary </a:t>
            </a:r>
            <a:r>
              <a:rPr lang="en-GB" sz="2000" dirty="0" smtClean="0"/>
              <a:t>accounts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GB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000" dirty="0"/>
              <a:t>T</a:t>
            </a:r>
            <a:r>
              <a:rPr lang="en-GB" sz="2000" dirty="0" smtClean="0"/>
              <a:t>ransparent and simple application process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GB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000" dirty="0"/>
              <a:t>Supports early career researchers with career </a:t>
            </a:r>
            <a:r>
              <a:rPr lang="en-GB" sz="2000" dirty="0" smtClean="0"/>
              <a:t>development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GB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000" dirty="0"/>
              <a:t>Funds conference trips and training </a:t>
            </a:r>
            <a:r>
              <a:rPr lang="en-GB" sz="2000" dirty="0" smtClean="0"/>
              <a:t>courses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GB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GB" sz="2000" dirty="0" smtClean="0"/>
              <a:t>Since 2016, funded </a:t>
            </a:r>
            <a:r>
              <a:rPr lang="en-GB" sz="2000" dirty="0"/>
              <a:t>£80,000 in development opportunities to 25 research and admin staff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65" r="5630"/>
          <a:stretch/>
        </p:blipFill>
        <p:spPr>
          <a:xfrm>
            <a:off x="5316278" y="1674959"/>
            <a:ext cx="3152554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5"/>
    </mc:Choice>
    <mc:Fallback xmlns="">
      <p:transition spd="slow" advTm="776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Partnerships Manager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6179B-6799-46A3-9826-E7DC9484EB60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8209" y="1820308"/>
            <a:ext cx="4070350" cy="363419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Role created to support partnerships across our four institutes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Specific support to the Centre for Doctoral Training in Energy Resilience and the Built Environment (ERBE)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 smtClean="0"/>
              <a:t>Ensures that links with industry are maintained and nurtured.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8"/>
          <a:stretch/>
        </p:blipFill>
        <p:spPr>
          <a:xfrm>
            <a:off x="5054454" y="1870077"/>
            <a:ext cx="3201728" cy="3545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9393" y="5736265"/>
            <a:ext cx="347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Elinor Kruse, Partnerships Manager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1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9"/>
    </mc:Choice>
    <mc:Fallback xmlns="">
      <p:transition spd="slow" advTm="700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BSEER Consultancy Income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85ECA9-1030-4DCF-B87E-7CA7D63FE81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28" y="1641831"/>
            <a:ext cx="7080693" cy="42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1"/>
    </mc:Choice>
    <mc:Fallback xmlns="">
      <p:transition spd="slow" advTm="592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8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9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20018</TotalTime>
  <Words>370</Words>
  <Application>Microsoft Office PowerPoint</Application>
  <PresentationFormat>On-screen Show (4:3)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MS PGothic</vt:lpstr>
      <vt:lpstr>MS PGothic</vt:lpstr>
      <vt:lpstr>Arial</vt:lpstr>
      <vt:lpstr>Calibri</vt:lpstr>
      <vt:lpstr>Calibri Light</vt:lpstr>
      <vt:lpstr>Wingdings</vt:lpstr>
      <vt:lpstr>Office Theme</vt:lpstr>
      <vt:lpstr>48_Custom Design</vt:lpstr>
      <vt:lpstr>49_Custom Design</vt:lpstr>
      <vt:lpstr>PowerPoint Presentation</vt:lpstr>
      <vt:lpstr>PowerPoint Presentation</vt:lpstr>
      <vt:lpstr>PowerPoint Presentation</vt:lpstr>
      <vt:lpstr>PowerPoint Presentation</vt:lpstr>
      <vt:lpstr>Our Consultancy Framework benefits all staff</vt:lpstr>
      <vt:lpstr>Research Consultancy </vt:lpstr>
      <vt:lpstr>BSEER Development Fund (funded by consultancy income)</vt:lpstr>
      <vt:lpstr>Partnerships Manager</vt:lpstr>
      <vt:lpstr>BSEER Consultancy Income</vt:lpstr>
      <vt:lpstr>Consultancy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 of School  Director of Institute</dc:title>
  <dc:creator>Tadj Oreszczyn</dc:creator>
  <cp:lastModifiedBy>Paul Ruyssevelt</cp:lastModifiedBy>
  <cp:revision>177</cp:revision>
  <cp:lastPrinted>2019-06-04T16:46:44Z</cp:lastPrinted>
  <dcterms:created xsi:type="dcterms:W3CDTF">2014-03-24T14:40:40Z</dcterms:created>
  <dcterms:modified xsi:type="dcterms:W3CDTF">2019-06-05T07:00:50Z</dcterms:modified>
</cp:coreProperties>
</file>