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528" r:id="rId2"/>
    <p:sldId id="580" r:id="rId3"/>
    <p:sldId id="585" r:id="rId4"/>
    <p:sldId id="567" r:id="rId5"/>
    <p:sldId id="530" r:id="rId6"/>
    <p:sldId id="570" r:id="rId7"/>
    <p:sldId id="612" r:id="rId8"/>
    <p:sldId id="602" r:id="rId9"/>
    <p:sldId id="603" r:id="rId10"/>
    <p:sldId id="571" r:id="rId11"/>
    <p:sldId id="572" r:id="rId12"/>
    <p:sldId id="577" r:id="rId13"/>
    <p:sldId id="574" r:id="rId14"/>
    <p:sldId id="578" r:id="rId15"/>
    <p:sldId id="598" r:id="rId16"/>
    <p:sldId id="601" r:id="rId17"/>
    <p:sldId id="568" r:id="rId18"/>
    <p:sldId id="607" r:id="rId19"/>
    <p:sldId id="608" r:id="rId20"/>
    <p:sldId id="600" r:id="rId21"/>
    <p:sldId id="565" r:id="rId22"/>
    <p:sldId id="589" r:id="rId23"/>
    <p:sldId id="604" r:id="rId24"/>
    <p:sldId id="606" r:id="rId25"/>
    <p:sldId id="610" r:id="rId26"/>
    <p:sldId id="611" r:id="rId27"/>
    <p:sldId id="595" r:id="rId28"/>
    <p:sldId id="592" r:id="rId29"/>
    <p:sldId id="541" r:id="rId30"/>
    <p:sldId id="545" r:id="rId31"/>
    <p:sldId id="55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6" autoAdjust="0"/>
    <p:restoredTop sz="91291" autoAdjust="0"/>
  </p:normalViewPr>
  <p:slideViewPr>
    <p:cSldViewPr>
      <p:cViewPr varScale="1">
        <p:scale>
          <a:sx n="83" d="100"/>
          <a:sy n="83" d="100"/>
        </p:scale>
        <p:origin x="1291" y="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0DB362-007E-4278-BCA7-DDEBDC1F6CCD}" type="datetimeFigureOut">
              <a:rPr lang="en-GB" smtClean="0"/>
              <a:t>06/06/2017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8DAC6-2EB6-4D7A-A67B-EF5362AFC717}" type="slidenum">
              <a:rPr lang="en-GB" smtClean="0"/>
              <a:t>‹#›</a:t>
            </a:fld>
            <a:endParaRPr lang="en-GB"/>
          </a:p>
        </p:txBody>
      </p:sp>
    </p:spTree>
    <p:extLst>
      <p:ext uri="{BB962C8B-B14F-4D97-AF65-F5344CB8AC3E}">
        <p14:creationId xmlns:p14="http://schemas.microsoft.com/office/powerpoint/2010/main" val="1831764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Simulates the system on any time steps. Demand for heat, light, appliances, power. It looks at the supply of the energy tech on the same time step and traces the flow of energies from primary to demand through the network of energy transformation and store.  It calculates carbon </a:t>
            </a:r>
            <a:r>
              <a:rPr lang="en-GB" dirty="0" err="1" smtClean="0"/>
              <a:t>emiss</a:t>
            </a:r>
            <a:r>
              <a:rPr lang="en-GB" smtClean="0"/>
              <a:t>. And cost. It can be run for any period between 10 and 50 years and produce scenarios. </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D4C9AF5-85FA-46A3-B1E8-6946CA0FB56F}" type="slidenum">
              <a:rPr lang="en-GB" smtClean="0"/>
              <a:pPr eaLnBrk="1" hangingPunct="1"/>
              <a:t>1</a:t>
            </a:fld>
            <a:endParaRPr lang="en-GB" smtClean="0"/>
          </a:p>
        </p:txBody>
      </p:sp>
    </p:spTree>
    <p:extLst>
      <p:ext uri="{BB962C8B-B14F-4D97-AF65-F5344CB8AC3E}">
        <p14:creationId xmlns:p14="http://schemas.microsoft.com/office/powerpoint/2010/main" val="269446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21</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extLst>
      <p:ext uri="{BB962C8B-B14F-4D97-AF65-F5344CB8AC3E}">
        <p14:creationId xmlns:p14="http://schemas.microsoft.com/office/powerpoint/2010/main" val="1403111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22</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extLst>
      <p:ext uri="{BB962C8B-B14F-4D97-AF65-F5344CB8AC3E}">
        <p14:creationId xmlns:p14="http://schemas.microsoft.com/office/powerpoint/2010/main" val="122551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24</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extLst>
      <p:ext uri="{BB962C8B-B14F-4D97-AF65-F5344CB8AC3E}">
        <p14:creationId xmlns:p14="http://schemas.microsoft.com/office/powerpoint/2010/main" val="2145243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FA9D25A8-2C57-4ED7-A0D1-4E66162E0C20}" type="slidenum">
              <a:rPr lang="en-US" smtClean="0"/>
              <a:pPr eaLnBrk="1" hangingPunct="1"/>
              <a:t>26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145914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5A8BD927-696C-41D5-834D-039762835A9D}" type="slidenum">
              <a:rPr lang="en-GB" smtClean="0"/>
              <a:pPr/>
              <a:t>27</a:t>
            </a:fld>
            <a:endParaRPr lang="en-GB"/>
          </a:p>
        </p:txBody>
      </p:sp>
    </p:spTree>
    <p:extLst>
      <p:ext uri="{BB962C8B-B14F-4D97-AF65-F5344CB8AC3E}">
        <p14:creationId xmlns:p14="http://schemas.microsoft.com/office/powerpoint/2010/main" val="1797498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0F711442-B7F7-4764-83B3-BE48A5CD1A1E}" type="slidenum">
              <a:rPr lang="en-US"/>
              <a:pPr eaLnBrk="1" hangingPunct="1"/>
              <a:t>28</a:t>
            </a:fld>
            <a:endParaRPr lang="en-US"/>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374479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CD38-6E28-494F-80F7-6E207D6F4CF7}" type="slidenum">
              <a:rPr lang="en-US"/>
              <a:pPr eaLnBrk="1" hangingPunct="1"/>
              <a:t>29</a:t>
            </a:fld>
            <a:endParaRPr lang="en-US"/>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165647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Energy demand, conversion and storage.</a:t>
            </a:r>
            <a:r>
              <a:rPr lang="en-GB" baseline="0" dirty="0" smtClean="0"/>
              <a:t> Control system</a:t>
            </a:r>
            <a:endParaRPr lang="en-GB"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E0BA822-2E93-4CF9-BFA8-6AD084D39A9A}" type="slidenum">
              <a:rPr lang="en-GB" smtClean="0"/>
              <a:pPr eaLnBrk="1" hangingPunct="1"/>
              <a:t>30</a:t>
            </a:fld>
            <a:endParaRPr lang="en-GB" smtClean="0"/>
          </a:p>
        </p:txBody>
      </p:sp>
    </p:spTree>
    <p:extLst>
      <p:ext uri="{BB962C8B-B14F-4D97-AF65-F5344CB8AC3E}">
        <p14:creationId xmlns:p14="http://schemas.microsoft.com/office/powerpoint/2010/main" val="149508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59E501D-2DAC-4C15-A91B-7DA7A1FE4265}" type="slidenum">
              <a:rPr lang="en-US" smtClean="0"/>
              <a:pPr eaLnBrk="1" hangingPunct="1"/>
              <a:t>2</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Humans ~ 2 My. </a:t>
            </a:r>
          </a:p>
          <a:p>
            <a:pPr eaLnBrk="1" hangingPunct="1"/>
            <a:r>
              <a:rPr lang="en-GB" dirty="0" smtClean="0"/>
              <a:t>Development of </a:t>
            </a:r>
            <a:r>
              <a:rPr lang="en-GB" dirty="0" err="1" smtClean="0"/>
              <a:t>exosomatic</a:t>
            </a:r>
            <a:r>
              <a:rPr lang="en-GB" dirty="0" smtClean="0"/>
              <a:t> systems: agriculture,</a:t>
            </a:r>
            <a:r>
              <a:rPr lang="en-GB" baseline="0" dirty="0" smtClean="0"/>
              <a:t> food storage, shelter.</a:t>
            </a:r>
          </a:p>
          <a:p>
            <a:pPr eaLnBrk="1" hangingPunct="1"/>
            <a:endParaRPr lang="en-GB" baseline="0" dirty="0" smtClean="0"/>
          </a:p>
          <a:p>
            <a:pPr eaLnBrk="1" hangingPunct="1"/>
            <a:endParaRPr lang="en-GB" dirty="0" smtClean="0"/>
          </a:p>
        </p:txBody>
      </p:sp>
    </p:spTree>
    <p:extLst>
      <p:ext uri="{BB962C8B-B14F-4D97-AF65-F5344CB8AC3E}">
        <p14:creationId xmlns:p14="http://schemas.microsoft.com/office/powerpoint/2010/main" val="286408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The demography model also projects households number and households are mapped onto dwellings types. This is important because the carbon per person is much higher in small households. </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DA21BFC-E724-4222-BD54-A56AE8CE756E}" type="slidenum">
              <a:rPr lang="en-GB" smtClean="0"/>
              <a:pPr eaLnBrk="1" hangingPunct="1"/>
              <a:t>8</a:t>
            </a:fld>
            <a:endParaRPr lang="en-GB" smtClean="0"/>
          </a:p>
        </p:txBody>
      </p:sp>
    </p:spTree>
    <p:extLst>
      <p:ext uri="{BB962C8B-B14F-4D97-AF65-F5344CB8AC3E}">
        <p14:creationId xmlns:p14="http://schemas.microsoft.com/office/powerpoint/2010/main" val="194379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694906E-F1B5-41C5-9024-6DE09E461623}" type="slidenum">
              <a:rPr lang="en-US" smtClean="0"/>
              <a:pPr eaLnBrk="1" hangingPunct="1"/>
              <a:t>9</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3514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F8DAC6-2EB6-4D7A-A67B-EF5362AFC717}" type="slidenum">
              <a:rPr lang="en-GB" smtClean="0"/>
              <a:t>12</a:t>
            </a:fld>
            <a:endParaRPr lang="en-GB"/>
          </a:p>
        </p:txBody>
      </p:sp>
    </p:spTree>
    <p:extLst>
      <p:ext uri="{BB962C8B-B14F-4D97-AF65-F5344CB8AC3E}">
        <p14:creationId xmlns:p14="http://schemas.microsoft.com/office/powerpoint/2010/main" val="372044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17</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extLst>
      <p:ext uri="{BB962C8B-B14F-4D97-AF65-F5344CB8AC3E}">
        <p14:creationId xmlns:p14="http://schemas.microsoft.com/office/powerpoint/2010/main" val="1015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18</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p>
        </p:txBody>
      </p:sp>
    </p:spTree>
    <p:extLst>
      <p:ext uri="{BB962C8B-B14F-4D97-AF65-F5344CB8AC3E}">
        <p14:creationId xmlns:p14="http://schemas.microsoft.com/office/powerpoint/2010/main" val="141168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DB5360-C06F-4066-B5B3-6559ACE5138D}" type="slidenum">
              <a:rPr lang="en-US"/>
              <a:pPr>
                <a:defRPr/>
              </a:pPr>
              <a:t>19</a:t>
            </a:fld>
            <a:endParaRPr 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dirty="0" smtClean="0"/>
          </a:p>
        </p:txBody>
      </p:sp>
    </p:spTree>
    <p:extLst>
      <p:ext uri="{BB962C8B-B14F-4D97-AF65-F5344CB8AC3E}">
        <p14:creationId xmlns:p14="http://schemas.microsoft.com/office/powerpoint/2010/main" val="313036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C372503-8619-42CD-8DFB-1DEF7D62F217}" type="slidenum">
              <a:rPr lang="en-GB" smtClean="0"/>
              <a:pPr>
                <a:defRPr/>
              </a:pPr>
              <a:t>20</a:t>
            </a:fld>
            <a:endParaRPr lang="en-GB"/>
          </a:p>
        </p:txBody>
      </p:sp>
    </p:spTree>
    <p:extLst>
      <p:ext uri="{BB962C8B-B14F-4D97-AF65-F5344CB8AC3E}">
        <p14:creationId xmlns:p14="http://schemas.microsoft.com/office/powerpoint/2010/main" val="40008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87852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76563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428840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244408" y="6441790"/>
            <a:ext cx="442392" cy="365125"/>
          </a:xfrm>
          <a:prstGeom prst="rect">
            <a:avLst/>
          </a:prstGeom>
        </p:spPr>
        <p:txBody>
          <a:bodyPr/>
          <a:lstStyle>
            <a:lvl1pPr>
              <a:defRPr sz="1200"/>
            </a:lvl1pPr>
          </a:lstStyle>
          <a:p>
            <a:fld id="{A4D0BCCB-7C57-4B46-BC83-DF0853169A96}"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762645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172400" y="6453336"/>
            <a:ext cx="514400" cy="365125"/>
          </a:xfrm>
          <a:prstGeom prst="rect">
            <a:avLst/>
          </a:prstGeom>
        </p:spPr>
        <p:txBody>
          <a:bodyPr/>
          <a:lstStyle>
            <a:lvl1pPr>
              <a:defRPr sz="1200"/>
            </a:lvl1pPr>
          </a:lstStyle>
          <a:p>
            <a:fld id="{A4D0BCCB-7C57-4B46-BC83-DF0853169A96}"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5549169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234643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191757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95558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353391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877926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GB">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4D0BCCB-7C57-4B46-BC83-DF0853169A96}"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11302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6712"/>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2276872"/>
            <a:ext cx="8229600" cy="38492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1" name="Picture 10" descr="energy-_mastheads_small.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2064"/>
          </a:xfrm>
          <a:prstGeom prst="rect">
            <a:avLst/>
          </a:prstGeom>
        </p:spPr>
      </p:pic>
      <p:pic>
        <p:nvPicPr>
          <p:cNvPr id="12" name="Picture 11" descr="master_outline_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1" y="6381328"/>
            <a:ext cx="720081" cy="447742"/>
          </a:xfrm>
          <a:prstGeom prst="rect">
            <a:avLst/>
          </a:prstGeom>
        </p:spPr>
      </p:pic>
      <p:sp>
        <p:nvSpPr>
          <p:cNvPr id="6" name="Text Box 9"/>
          <p:cNvSpPr txBox="1">
            <a:spLocks noChangeArrowheads="1"/>
          </p:cNvSpPr>
          <p:nvPr userDrawn="1"/>
        </p:nvSpPr>
        <p:spPr bwMode="auto">
          <a:xfrm>
            <a:off x="6588224" y="6462083"/>
            <a:ext cx="1584896" cy="286232"/>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marL="0" marR="0" indent="0" algn="l" defTabSz="914400" rtl="0" eaLnBrk="1" fontAlgn="base" latinLnBrk="0" hangingPunct="1">
              <a:lnSpc>
                <a:spcPct val="105000"/>
              </a:lnSpc>
              <a:spcBef>
                <a:spcPct val="0"/>
              </a:spcBef>
              <a:spcAft>
                <a:spcPct val="0"/>
              </a:spcAft>
              <a:buClrTx/>
              <a:buSzTx/>
              <a:buFontTx/>
              <a:buNone/>
              <a:tabLst/>
              <a:defRPr/>
            </a:pPr>
            <a:r>
              <a:rPr lang="en-GB" sz="1200" b="1" baseline="0" dirty="0" smtClean="0">
                <a:solidFill>
                  <a:srgbClr val="FF0000"/>
                </a:solidFill>
                <a:ea typeface="MS Mincho" pitchFamily="49" charset="-128"/>
              </a:rPr>
              <a:t>Energy</a:t>
            </a:r>
            <a:r>
              <a:rPr lang="en-GB" sz="1200" b="1" baseline="0" dirty="0" smtClean="0">
                <a:solidFill>
                  <a:srgbClr val="33CC33"/>
                </a:solidFill>
                <a:ea typeface="MS Mincho" pitchFamily="49" charset="-128"/>
              </a:rPr>
              <a:t> </a:t>
            </a:r>
            <a:r>
              <a:rPr lang="en-GB" sz="1200" b="1" dirty="0" smtClean="0">
                <a:solidFill>
                  <a:srgbClr val="00B050"/>
                </a:solidFill>
                <a:ea typeface="MS Mincho" pitchFamily="49" charset="-128"/>
              </a:rPr>
              <a:t>Space </a:t>
            </a:r>
            <a:r>
              <a:rPr lang="en-GB" sz="1200" b="1" dirty="0" smtClean="0">
                <a:solidFill>
                  <a:srgbClr val="0070C0"/>
                </a:solidFill>
                <a:ea typeface="MS Mincho" pitchFamily="49" charset="-128"/>
              </a:rPr>
              <a:t>Time</a:t>
            </a:r>
            <a:endParaRPr lang="en-GB" sz="1200" dirty="0">
              <a:solidFill>
                <a:srgbClr val="33CC33"/>
              </a:solidFill>
            </a:endParaRPr>
          </a:p>
        </p:txBody>
      </p:sp>
    </p:spTree>
    <p:extLst>
      <p:ext uri="{BB962C8B-B14F-4D97-AF65-F5344CB8AC3E}">
        <p14:creationId xmlns:p14="http://schemas.microsoft.com/office/powerpoint/2010/main" val="4012013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8.w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gif"/><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image" Target="../media/image6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jpeg"/><Relationship Id="rId5" Type="http://schemas.microsoft.com/office/2007/relationships/hdphoto" Target="../media/hdphoto1.wdp"/><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emf"/></Relationships>
</file>

<file path=ppt/slides/_rels/slide28.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8.emf"/><Relationship Id="rId5" Type="http://schemas.openxmlformats.org/officeDocument/2006/relationships/image" Target="../media/image27.wmf"/><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6"/>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CD39A0F2-5A03-4651-86B9-2655E9B5EDB8}" type="slidenum">
              <a:rPr lang="en-US" smtClean="0"/>
              <a:pPr eaLnBrk="1" hangingPunct="1"/>
              <a:t>1</a:t>
            </a:fld>
            <a:endParaRPr lang="en-US" dirty="0" smtClean="0"/>
          </a:p>
        </p:txBody>
      </p:sp>
      <p:sp>
        <p:nvSpPr>
          <p:cNvPr id="35842" name="Title 4"/>
          <p:cNvSpPr>
            <a:spLocks noGrp="1"/>
          </p:cNvSpPr>
          <p:nvPr>
            <p:ph type="title"/>
          </p:nvPr>
        </p:nvSpPr>
        <p:spPr>
          <a:xfrm>
            <a:off x="252000" y="1269163"/>
            <a:ext cx="4342720" cy="2088232"/>
          </a:xfrm>
          <a:solidFill>
            <a:schemeClr val="bg1"/>
          </a:solidFill>
        </p:spPr>
        <p:txBody>
          <a:bodyPr>
            <a:normAutofit fontScale="90000"/>
          </a:bodyPr>
          <a:lstStyle/>
          <a:p>
            <a:pPr algn="ctr"/>
            <a:r>
              <a:rPr lang="en-GB" sz="2800" b="1" dirty="0" smtClean="0">
                <a:solidFill>
                  <a:schemeClr val="tx1"/>
                </a:solidFill>
              </a:rPr>
              <a:t/>
            </a:r>
            <a:br>
              <a:rPr lang="en-GB" sz="2800" b="1" dirty="0" smtClean="0">
                <a:solidFill>
                  <a:schemeClr val="tx1"/>
                </a:solidFill>
              </a:rPr>
            </a:br>
            <a:r>
              <a:rPr lang="en-GB" sz="2800" b="1" dirty="0" smtClean="0">
                <a:solidFill>
                  <a:schemeClr val="tx1"/>
                </a:solidFill>
              </a:rPr>
              <a:t>Swimming in the energy and environment river</a:t>
            </a:r>
            <a:r>
              <a:rPr lang="en-GB" sz="2800" b="1" dirty="0" smtClean="0">
                <a:solidFill>
                  <a:srgbClr val="00B050"/>
                </a:solidFill>
                <a:latin typeface="Arial Black" panose="020B0A04020102020204" pitchFamily="34" charset="0"/>
              </a:rPr>
              <a:t/>
            </a:r>
            <a:br>
              <a:rPr lang="en-GB" sz="2800" b="1" dirty="0" smtClean="0">
                <a:solidFill>
                  <a:srgbClr val="00B050"/>
                </a:solidFill>
                <a:latin typeface="Arial Black" panose="020B0A04020102020204" pitchFamily="34" charset="0"/>
              </a:rPr>
            </a:br>
            <a:r>
              <a:rPr lang="en-GB" sz="2800" b="1" dirty="0" smtClean="0">
                <a:solidFill>
                  <a:srgbClr val="00B050"/>
                </a:solidFill>
                <a:latin typeface="Arial Black" panose="020B0A04020102020204" pitchFamily="34" charset="0"/>
              </a:rPr>
              <a:t/>
            </a:r>
            <a:br>
              <a:rPr lang="en-GB" sz="2800" b="1" dirty="0" smtClean="0">
                <a:solidFill>
                  <a:srgbClr val="00B050"/>
                </a:solidFill>
                <a:latin typeface="Arial Black" panose="020B0A04020102020204" pitchFamily="34" charset="0"/>
              </a:rPr>
            </a:br>
            <a:r>
              <a:rPr lang="en-GB" sz="2000" dirty="0" smtClean="0"/>
              <a:t>Mark Barrett</a:t>
            </a:r>
            <a:r>
              <a:rPr lang="en-GB" sz="1800" dirty="0" smtClean="0"/>
              <a:t/>
            </a:r>
            <a:br>
              <a:rPr lang="en-GB" sz="1800" dirty="0" smtClean="0"/>
            </a:br>
            <a:r>
              <a:rPr lang="en-GB" sz="1800" dirty="0" smtClean="0"/>
              <a:t/>
            </a:r>
            <a:br>
              <a:rPr lang="en-GB" sz="1800" dirty="0" smtClean="0"/>
            </a:br>
            <a:r>
              <a:rPr lang="en-GB" sz="1800" dirty="0" smtClean="0"/>
              <a:t>6 June 2017</a:t>
            </a:r>
            <a:r>
              <a:rPr lang="en-GB" sz="3600" dirty="0" smtClean="0"/>
              <a:t/>
            </a:r>
            <a:br>
              <a:rPr lang="en-GB" sz="3600" dirty="0" smtClean="0"/>
            </a:br>
            <a:r>
              <a:rPr lang="en-GB" sz="2800" dirty="0" smtClean="0"/>
              <a:t/>
            </a:r>
            <a:br>
              <a:rPr lang="en-GB" sz="2800" dirty="0" smtClean="0"/>
            </a:br>
            <a:endParaRPr lang="en-GB" sz="2800" dirty="0" smtClean="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22789"/>
            <a:ext cx="3728265" cy="372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87825" y="4146180"/>
            <a:ext cx="1931020" cy="245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descr="Image result for infrared image airplane"/>
          <p:cNvPicPr>
            <a:picLocks noChangeAspect="1" noChangeArrowheads="1"/>
          </p:cNvPicPr>
          <p:nvPr/>
        </p:nvPicPr>
        <p:blipFill rotWithShape="1">
          <a:blip r:embed="rId5">
            <a:extLst>
              <a:ext uri="{28A0092B-C50C-407E-A947-70E740481C1C}">
                <a14:useLocalDpi xmlns:a14="http://schemas.microsoft.com/office/drawing/2010/main" val="0"/>
              </a:ext>
            </a:extLst>
          </a:blip>
          <a:srcRect l="15852" t="6897" r="8000" b="10121"/>
          <a:stretch/>
        </p:blipFill>
        <p:spPr bwMode="auto">
          <a:xfrm>
            <a:off x="22072" y="3212976"/>
            <a:ext cx="13680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Image result for infrared image ship"/>
          <p:cNvPicPr>
            <a:picLocks noChangeAspect="1" noChangeArrowheads="1"/>
          </p:cNvPicPr>
          <p:nvPr/>
        </p:nvPicPr>
        <p:blipFill rotWithShape="1">
          <a:blip r:embed="rId6">
            <a:extLst>
              <a:ext uri="{28A0092B-C50C-407E-A947-70E740481C1C}">
                <a14:useLocalDpi xmlns:a14="http://schemas.microsoft.com/office/drawing/2010/main" val="0"/>
              </a:ext>
            </a:extLst>
          </a:blip>
          <a:srcRect l="21811" t="39930" r="24801" b="39721"/>
          <a:stretch/>
        </p:blipFill>
        <p:spPr bwMode="auto">
          <a:xfrm>
            <a:off x="107504" y="6247939"/>
            <a:ext cx="1808186" cy="58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Image result for infrared photo c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5196" y="2610115"/>
            <a:ext cx="2757110" cy="225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18412" y="620687"/>
            <a:ext cx="1543894" cy="22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Infrared-image-of-nyc-heat-loss-from-city-building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2485" y="4653135"/>
            <a:ext cx="3810503" cy="21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26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D:\Mark\Work\Webstuff\Sites\SENCOWeb7\ju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215" y="2260173"/>
            <a:ext cx="5440805" cy="44558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513459"/>
            <a:ext cx="8229600" cy="576064"/>
          </a:xfrm>
        </p:spPr>
        <p:txBody>
          <a:bodyPr>
            <a:noAutofit/>
          </a:bodyPr>
          <a:lstStyle/>
          <a:p>
            <a:r>
              <a:rPr lang="en-GB" sz="2400" b="1" dirty="0" smtClean="0"/>
              <a:t>Air pollution</a:t>
            </a:r>
            <a:endParaRPr lang="en-GB" sz="24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10</a:t>
            </a:fld>
            <a:endParaRPr lang="en-GB" dirty="0">
              <a:solidFill>
                <a:prstClr val="black"/>
              </a:solidFill>
            </a:endParaRPr>
          </a:p>
        </p:txBody>
      </p:sp>
      <p:pic>
        <p:nvPicPr>
          <p:cNvPr id="4099" name="Picture 3" descr="D:\MarkVisual\Scans\img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6139" y="2129280"/>
            <a:ext cx="1531652" cy="23588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MarkVisual\Scans\img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6139" y="4488112"/>
            <a:ext cx="1482049" cy="237083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MarkVisual\Scans\Work\img02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468" t="1" r="11422" b="39687"/>
          <a:stretch/>
        </p:blipFill>
        <p:spPr bwMode="auto">
          <a:xfrm>
            <a:off x="0" y="4221088"/>
            <a:ext cx="1954182" cy="2080999"/>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2189763"/>
            <a:ext cx="1954183" cy="2031325"/>
          </a:xfrm>
          <a:prstGeom prst="rect">
            <a:avLst/>
          </a:prstGeom>
          <a:solidFill>
            <a:schemeClr val="bg1"/>
          </a:solidFill>
          <a:ln w="3175">
            <a:solidFill>
              <a:schemeClr val="tx1"/>
            </a:solidFill>
          </a:ln>
        </p:spPr>
        <p:txBody>
          <a:bodyPr wrap="square" rtlCol="0">
            <a:spAutoFit/>
          </a:bodyPr>
          <a:lstStyle/>
          <a:p>
            <a:r>
              <a:rPr lang="en-GB" sz="1400" b="1" dirty="0" smtClean="0"/>
              <a:t>1994 Auto-oil programme </a:t>
            </a:r>
            <a:r>
              <a:rPr lang="en-GB" sz="1400" dirty="0" smtClean="0"/>
              <a:t>to set Euro standards to reduce diesel petrol vehicle emissions and meet air quality standards.</a:t>
            </a:r>
          </a:p>
          <a:p>
            <a:endParaRPr lang="en-GB" sz="1400" dirty="0"/>
          </a:p>
          <a:p>
            <a:r>
              <a:rPr lang="en-GB" sz="1400" b="1" dirty="0" err="1" smtClean="0"/>
              <a:t>TransOpt</a:t>
            </a:r>
            <a:r>
              <a:rPr lang="en-GB" sz="1400" b="1" dirty="0" smtClean="0"/>
              <a:t> </a:t>
            </a:r>
            <a:r>
              <a:rPr lang="en-GB" sz="1400" dirty="0" smtClean="0"/>
              <a:t>model to find least cost  measures</a:t>
            </a:r>
            <a:endParaRPr lang="en-GB" sz="1400" b="1" dirty="0"/>
          </a:p>
        </p:txBody>
      </p:sp>
      <p:pic>
        <p:nvPicPr>
          <p:cNvPr id="2050" name="Picture 2" descr="D:\MarkVisual\Scans\img0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4061" y="4875420"/>
            <a:ext cx="1427542" cy="19825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79912" y="1104541"/>
            <a:ext cx="1639353" cy="584775"/>
          </a:xfrm>
          <a:prstGeom prst="rect">
            <a:avLst/>
          </a:prstGeom>
          <a:noFill/>
        </p:spPr>
        <p:txBody>
          <a:bodyPr wrap="square" rtlCol="0">
            <a:spAutoFit/>
          </a:bodyPr>
          <a:lstStyle/>
          <a:p>
            <a:r>
              <a:rPr lang="en-GB" sz="1600" b="1" dirty="0" smtClean="0"/>
              <a:t>Acid rain</a:t>
            </a:r>
          </a:p>
          <a:p>
            <a:r>
              <a:rPr lang="en-GB" sz="1600" b="1" dirty="0" smtClean="0"/>
              <a:t>Air pollution</a:t>
            </a:r>
            <a:endParaRPr lang="en-GB" sz="1600" b="1" dirty="0"/>
          </a:p>
        </p:txBody>
      </p:sp>
      <p:sp>
        <p:nvSpPr>
          <p:cNvPr id="12" name="TextBox 11"/>
          <p:cNvSpPr txBox="1"/>
          <p:nvPr/>
        </p:nvSpPr>
        <p:spPr>
          <a:xfrm>
            <a:off x="6021295" y="1988840"/>
            <a:ext cx="1271726" cy="738664"/>
          </a:xfrm>
          <a:prstGeom prst="rect">
            <a:avLst/>
          </a:prstGeom>
          <a:solidFill>
            <a:schemeClr val="bg1"/>
          </a:solidFill>
        </p:spPr>
        <p:txBody>
          <a:bodyPr wrap="square" rtlCol="0">
            <a:spAutoFit/>
          </a:bodyPr>
          <a:lstStyle/>
          <a:p>
            <a:r>
              <a:rPr lang="en-GB" sz="1400" dirty="0" smtClean="0"/>
              <a:t>Long range transport air pollution</a:t>
            </a:r>
            <a:endParaRPr lang="en-GB" sz="1400" dirty="0"/>
          </a:p>
        </p:txBody>
      </p:sp>
    </p:spTree>
    <p:extLst>
      <p:ext uri="{BB962C8B-B14F-4D97-AF65-F5344CB8AC3E}">
        <p14:creationId xmlns:p14="http://schemas.microsoft.com/office/powerpoint/2010/main" val="1316958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11</a:t>
            </a:fld>
            <a:endParaRPr lang="en-GB" dirty="0">
              <a:solidFill>
                <a:prstClr val="black"/>
              </a:solidFill>
            </a:endParaRPr>
          </a:p>
        </p:txBody>
      </p:sp>
      <p:sp>
        <p:nvSpPr>
          <p:cNvPr id="5" name="Rectangle 4"/>
          <p:cNvSpPr/>
          <p:nvPr/>
        </p:nvSpPr>
        <p:spPr>
          <a:xfrm>
            <a:off x="572817" y="620688"/>
            <a:ext cx="4169476" cy="523220"/>
          </a:xfrm>
          <a:prstGeom prst="rect">
            <a:avLst/>
          </a:prstGeom>
        </p:spPr>
        <p:txBody>
          <a:bodyPr vert="horz" lIns="91440" tIns="45720" rIns="91440" bIns="45720" rtlCol="0" anchor="ctr">
            <a:normAutofit/>
          </a:bodyPr>
          <a:lstStyle/>
          <a:p>
            <a:pPr>
              <a:spcBef>
                <a:spcPct val="0"/>
              </a:spcBef>
            </a:pPr>
            <a:r>
              <a:rPr lang="en-GB" sz="2400" b="1" dirty="0" smtClean="0">
                <a:latin typeface="+mj-lt"/>
                <a:ea typeface="+mj-ea"/>
                <a:cs typeface="+mj-cs"/>
              </a:rPr>
              <a:t>Civil nuclear power</a:t>
            </a:r>
            <a:endParaRPr lang="en-GB" sz="2400" b="1" dirty="0">
              <a:latin typeface="+mj-lt"/>
              <a:ea typeface="+mj-ea"/>
              <a:cs typeface="+mj-cs"/>
            </a:endParaRPr>
          </a:p>
        </p:txBody>
      </p:sp>
      <p:sp>
        <p:nvSpPr>
          <p:cNvPr id="3" name="TextBox 2"/>
          <p:cNvSpPr txBox="1"/>
          <p:nvPr/>
        </p:nvSpPr>
        <p:spPr>
          <a:xfrm>
            <a:off x="374494" y="1412776"/>
            <a:ext cx="5096172" cy="4739759"/>
          </a:xfrm>
          <a:prstGeom prst="rect">
            <a:avLst/>
          </a:prstGeom>
          <a:noFill/>
        </p:spPr>
        <p:txBody>
          <a:bodyPr wrap="square" rtlCol="0">
            <a:spAutoFit/>
          </a:bodyPr>
          <a:lstStyle/>
          <a:p>
            <a:r>
              <a:rPr lang="en-GB" sz="1600" b="1" dirty="0" smtClean="0"/>
              <a:t>Sizewell B PWR Public inquiry 1983</a:t>
            </a:r>
          </a:p>
          <a:p>
            <a:r>
              <a:rPr lang="en-GB" sz="1400" dirty="0" smtClean="0"/>
              <a:t>Modelling alternative projects providing same energy services:</a:t>
            </a:r>
          </a:p>
          <a:p>
            <a:pPr marL="285750" indent="-285750">
              <a:buFont typeface="Arial" panose="020B0604020202020204" pitchFamily="34" charset="0"/>
              <a:buChar char="•"/>
            </a:pPr>
            <a:r>
              <a:rPr lang="en-GB" sz="1400" dirty="0"/>
              <a:t>CPRE </a:t>
            </a:r>
            <a:r>
              <a:rPr lang="en-GB" sz="1400" dirty="0" smtClean="0"/>
              <a:t> - efficiency improvements to electricity demand</a:t>
            </a:r>
          </a:p>
          <a:p>
            <a:pPr marL="285750" indent="-285750">
              <a:buFont typeface="Arial" panose="020B0604020202020204" pitchFamily="34" charset="0"/>
              <a:buChar char="•"/>
            </a:pPr>
            <a:r>
              <a:rPr lang="en-GB" sz="1400" dirty="0" smtClean="0"/>
              <a:t>GLC - district heating for London</a:t>
            </a:r>
          </a:p>
          <a:p>
            <a:endParaRPr lang="en-GB" sz="1600" dirty="0"/>
          </a:p>
          <a:p>
            <a:r>
              <a:rPr lang="en-GB" sz="1400" dirty="0" smtClean="0"/>
              <a:t>The Inspector concluded </a:t>
            </a:r>
            <a:r>
              <a:rPr lang="en-GB" sz="1400" dirty="0"/>
              <a:t>that the PWR would be in the national interest. </a:t>
            </a:r>
            <a:r>
              <a:rPr lang="en-GB" sz="1400" dirty="0" smtClean="0"/>
              <a:t>Sizewell began generation in </a:t>
            </a:r>
            <a:r>
              <a:rPr lang="en-GB" sz="1400" dirty="0" smtClean="0"/>
              <a:t>1995.</a:t>
            </a:r>
          </a:p>
          <a:p>
            <a:r>
              <a:rPr lang="en-GB" sz="1400" dirty="0" smtClean="0"/>
              <a:t> Its </a:t>
            </a:r>
            <a:r>
              <a:rPr lang="en-GB" sz="1400" dirty="0" smtClean="0"/>
              <a:t>economics were poor compared to </a:t>
            </a:r>
            <a:r>
              <a:rPr lang="en-GB" sz="1400" dirty="0" smtClean="0"/>
              <a:t>alternatives. Carbon down, nuclear risk up.</a:t>
            </a:r>
            <a:endParaRPr lang="en-GB" sz="1400" dirty="0"/>
          </a:p>
          <a:p>
            <a:endParaRPr lang="en-GB" sz="1600" dirty="0" smtClean="0"/>
          </a:p>
          <a:p>
            <a:r>
              <a:rPr lang="en-GB" sz="1600" b="1" dirty="0" err="1" smtClean="0"/>
              <a:t>Hinkley</a:t>
            </a:r>
            <a:r>
              <a:rPr lang="en-GB" sz="1600" b="1" dirty="0" smtClean="0"/>
              <a:t> C Inquiry  1988</a:t>
            </a:r>
          </a:p>
          <a:p>
            <a:r>
              <a:rPr lang="en-GB" sz="1400" dirty="0" smtClean="0"/>
              <a:t>Government decided to put nuclear on hold. </a:t>
            </a:r>
          </a:p>
          <a:p>
            <a:r>
              <a:rPr lang="en-GB" sz="1400" dirty="0" smtClean="0"/>
              <a:t>Why? Post-Chernobyl concern about risk of accident, couldn’t privatise nuclear because economics so poor, no acceptable waste strategy…?</a:t>
            </a:r>
          </a:p>
          <a:p>
            <a:endParaRPr lang="en-GB" sz="1200" dirty="0"/>
          </a:p>
          <a:p>
            <a:r>
              <a:rPr lang="en-GB" sz="1400" dirty="0" smtClean="0"/>
              <a:t>Now all these problems have apparently been </a:t>
            </a:r>
            <a:r>
              <a:rPr lang="en-GB" sz="1400" dirty="0" smtClean="0"/>
              <a:t>solved so justifying the proposed huge public subsidies.</a:t>
            </a:r>
            <a:endParaRPr lang="en-GB" sz="1400" dirty="0" smtClean="0"/>
          </a:p>
          <a:p>
            <a:endParaRPr lang="en-GB" sz="1600" dirty="0" smtClean="0"/>
          </a:p>
          <a:p>
            <a:r>
              <a:rPr lang="en-GB" sz="1400" dirty="0" smtClean="0"/>
              <a:t>Public Inquiries are opportunities for public engagement in infrastructure projects having potentially major impacts.</a:t>
            </a:r>
            <a:endParaRPr lang="en-GB" sz="1400" dirty="0"/>
          </a:p>
        </p:txBody>
      </p:sp>
      <p:pic>
        <p:nvPicPr>
          <p:cNvPr id="7170" name="Picture 2" descr="D:\MarkVisual\Scans\img0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27" t="18060" r="22249" b="29015"/>
          <a:stretch/>
        </p:blipFill>
        <p:spPr bwMode="auto">
          <a:xfrm>
            <a:off x="6588224" y="1207784"/>
            <a:ext cx="2395716" cy="2869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MarkVisual\Scans\img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27225" y="4039623"/>
            <a:ext cx="2629705" cy="3203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68143" y="6488668"/>
            <a:ext cx="3253781" cy="369332"/>
          </a:xfrm>
          <a:prstGeom prst="rect">
            <a:avLst/>
          </a:prstGeom>
          <a:solidFill>
            <a:schemeClr val="bg1"/>
          </a:solidFill>
        </p:spPr>
        <p:txBody>
          <a:bodyPr wrap="square" rtlCol="0">
            <a:spAutoFit/>
          </a:bodyPr>
          <a:lstStyle/>
          <a:p>
            <a:r>
              <a:rPr lang="en-GB" dirty="0" smtClean="0"/>
              <a:t>Modelling isn’t the only method</a:t>
            </a:r>
            <a:endParaRPr lang="en-GB" dirty="0"/>
          </a:p>
        </p:txBody>
      </p:sp>
    </p:spTree>
    <p:extLst>
      <p:ext uri="{BB962C8B-B14F-4D97-AF65-F5344CB8AC3E}">
        <p14:creationId xmlns:p14="http://schemas.microsoft.com/office/powerpoint/2010/main" val="3481932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12</a:t>
            </a:fld>
            <a:endParaRPr lang="en-GB" dirty="0">
              <a:solidFill>
                <a:prstClr val="black"/>
              </a:solidFill>
            </a:endParaRPr>
          </a:p>
        </p:txBody>
      </p:sp>
      <p:sp>
        <p:nvSpPr>
          <p:cNvPr id="5" name="Rectangle 4"/>
          <p:cNvSpPr/>
          <p:nvPr/>
        </p:nvSpPr>
        <p:spPr>
          <a:xfrm>
            <a:off x="353072" y="607950"/>
            <a:ext cx="4575247" cy="523220"/>
          </a:xfrm>
          <a:prstGeom prst="rect">
            <a:avLst/>
          </a:prstGeom>
        </p:spPr>
        <p:txBody>
          <a:bodyPr vert="horz" lIns="91440" tIns="45720" rIns="91440" bIns="45720" rtlCol="0" anchor="ctr">
            <a:noAutofit/>
          </a:bodyPr>
          <a:lstStyle/>
          <a:p>
            <a:pPr>
              <a:spcBef>
                <a:spcPct val="0"/>
              </a:spcBef>
            </a:pPr>
            <a:r>
              <a:rPr lang="en-GB" sz="2000" b="1" dirty="0" smtClean="0">
                <a:latin typeface="+mj-lt"/>
                <a:ea typeface="+mj-ea"/>
                <a:cs typeface="+mj-cs"/>
              </a:rPr>
              <a:t>1985 Nuclear war civil defence planning</a:t>
            </a:r>
            <a:endParaRPr lang="en-GB" sz="2000" b="1" dirty="0">
              <a:latin typeface="+mj-lt"/>
              <a:ea typeface="+mj-ea"/>
              <a:cs typeface="+mj-cs"/>
            </a:endParaRPr>
          </a:p>
        </p:txBody>
      </p:sp>
      <p:pic>
        <p:nvPicPr>
          <p:cNvPr id="1026" name="Picture 2" descr="Woman's peace camp in Berkshire protesting  about the American Cruise missile base at Greenham Common. - 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083" y="1247205"/>
            <a:ext cx="22002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ter Kennard, ‘Haywain with Cruise Missiles’ 198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5435" y="4509120"/>
            <a:ext cx="3445923" cy="2348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524" y="1196752"/>
            <a:ext cx="5220580" cy="2523768"/>
          </a:xfrm>
          <a:prstGeom prst="rect">
            <a:avLst/>
          </a:prstGeom>
          <a:noFill/>
        </p:spPr>
        <p:txBody>
          <a:bodyPr wrap="square" rtlCol="0">
            <a:spAutoFit/>
          </a:bodyPr>
          <a:lstStyle/>
          <a:p>
            <a:r>
              <a:rPr lang="en-GB" sz="1400" dirty="0" smtClean="0"/>
              <a:t>The Home </a:t>
            </a:r>
            <a:r>
              <a:rPr lang="en-GB" sz="1400" dirty="0"/>
              <a:t>Office refused to provide </a:t>
            </a:r>
            <a:r>
              <a:rPr lang="en-GB" sz="1400" dirty="0" smtClean="0"/>
              <a:t>a planning </a:t>
            </a:r>
            <a:r>
              <a:rPr lang="en-GB" sz="1400" dirty="0"/>
              <a:t>basis of attack effects</a:t>
            </a:r>
            <a:r>
              <a:rPr lang="en-GB" sz="1400" dirty="0" smtClean="0"/>
              <a:t>. So the GLC  funded a study to meet </a:t>
            </a:r>
            <a:r>
              <a:rPr lang="en-GB" sz="1400" dirty="0" smtClean="0"/>
              <a:t>the statutory </a:t>
            </a:r>
            <a:r>
              <a:rPr lang="en-GB" sz="1400" dirty="0" smtClean="0"/>
              <a:t>requirement to plan for nuclear war. </a:t>
            </a:r>
          </a:p>
          <a:p>
            <a:endParaRPr lang="en-GB" sz="1400" dirty="0" smtClean="0"/>
          </a:p>
          <a:p>
            <a:r>
              <a:rPr lang="en-GB" sz="1400" dirty="0" smtClean="0"/>
              <a:t>There were these tasks:</a:t>
            </a:r>
            <a:endParaRPr lang="en-GB" sz="1400" dirty="0" smtClean="0"/>
          </a:p>
          <a:p>
            <a:pPr marL="342900" indent="-342900">
              <a:buFont typeface="+mj-lt"/>
              <a:buAutoNum type="arabicPeriod"/>
            </a:pPr>
            <a:r>
              <a:rPr lang="en-GB" sz="1400" dirty="0"/>
              <a:t>Compile UK 1 km2 spatial database of people and infrastructure</a:t>
            </a:r>
          </a:p>
          <a:p>
            <a:pPr marL="342900" indent="-342900">
              <a:buFont typeface="+mj-lt"/>
              <a:buAutoNum type="arabicPeriod"/>
            </a:pPr>
            <a:r>
              <a:rPr lang="en-GB" sz="1400" dirty="0" smtClean="0"/>
              <a:t>Assume  (Soviet) attack scenarios across whole UK</a:t>
            </a:r>
          </a:p>
          <a:p>
            <a:pPr marL="342900" indent="-342900">
              <a:buFont typeface="+mj-lt"/>
              <a:buAutoNum type="arabicPeriod"/>
            </a:pPr>
            <a:r>
              <a:rPr lang="en-GB" sz="1400" dirty="0" smtClean="0"/>
              <a:t>Model effects on people (death), infrastructure (destruction), agriculture (destruction)  - blow everything up</a:t>
            </a:r>
          </a:p>
          <a:p>
            <a:pPr marL="342900" indent="-342900">
              <a:buFont typeface="+mj-lt"/>
              <a:buAutoNum type="arabicPeriod"/>
            </a:pPr>
            <a:r>
              <a:rPr lang="en-GB" sz="1400" dirty="0" smtClean="0"/>
              <a:t>Construct defence plan (go to New Zealand)</a:t>
            </a:r>
          </a:p>
          <a:p>
            <a:endParaRPr lang="en-GB" dirty="0" smtClean="0"/>
          </a:p>
        </p:txBody>
      </p:sp>
      <p:pic>
        <p:nvPicPr>
          <p:cNvPr id="1030" name="Picture 6" descr="Image result for uk nuclear attack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653136"/>
            <a:ext cx="1740403" cy="219290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3131012"/>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D:\MarkVisual\Scans\img0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4167" y="773411"/>
            <a:ext cx="1658193" cy="1640769"/>
          </a:xfrm>
          <a:prstGeom prst="rect">
            <a:avLst/>
          </a:prstGeom>
          <a:noFill/>
          <a:scene3d>
            <a:camera prst="orthographicFront">
              <a:rot lat="0" lon="0" rev="5400000"/>
            </a:camera>
            <a:lightRig rig="threePt" dir="t"/>
          </a:scene3d>
          <a:extLst>
            <a:ext uri="{909E8E84-426E-40DD-AFC4-6F175D3DCCD1}">
              <a14:hiddenFill xmlns:a14="http://schemas.microsoft.com/office/drawing/2010/main">
                <a:solidFill>
                  <a:srgbClr val="FFFFFF"/>
                </a:solidFill>
              </a14:hiddenFill>
            </a:ext>
          </a:extLst>
        </p:spPr>
      </p:pic>
      <p:pic>
        <p:nvPicPr>
          <p:cNvPr id="2054" name="Picture 6" descr="D:\MarkVisual\Scans\img01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9776" b="43345"/>
          <a:stretch/>
        </p:blipFill>
        <p:spPr bwMode="auto">
          <a:xfrm>
            <a:off x="1164483" y="3789672"/>
            <a:ext cx="1874456" cy="20900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32095" y="4676856"/>
            <a:ext cx="1649263" cy="738664"/>
          </a:xfrm>
          <a:prstGeom prst="rect">
            <a:avLst/>
          </a:prstGeom>
          <a:solidFill>
            <a:schemeClr val="bg1"/>
          </a:solidFill>
        </p:spPr>
        <p:txBody>
          <a:bodyPr wrap="square" rtlCol="0">
            <a:spAutoFit/>
          </a:bodyPr>
          <a:lstStyle/>
          <a:p>
            <a:r>
              <a:rPr lang="en-GB" sz="1400" dirty="0" smtClean="0"/>
              <a:t>1983-1992  Cruise missiles melting into the landscape</a:t>
            </a:r>
            <a:endParaRPr lang="en-GB" sz="1400" dirty="0"/>
          </a:p>
        </p:txBody>
      </p:sp>
      <p:sp>
        <p:nvSpPr>
          <p:cNvPr id="13" name="TextBox 12"/>
          <p:cNvSpPr txBox="1"/>
          <p:nvPr/>
        </p:nvSpPr>
        <p:spPr>
          <a:xfrm>
            <a:off x="6154167" y="2477116"/>
            <a:ext cx="2927191" cy="738664"/>
          </a:xfrm>
          <a:prstGeom prst="rect">
            <a:avLst/>
          </a:prstGeom>
          <a:solidFill>
            <a:schemeClr val="bg1"/>
          </a:solidFill>
        </p:spPr>
        <p:txBody>
          <a:bodyPr wrap="square" rtlCol="0">
            <a:spAutoFit/>
          </a:bodyPr>
          <a:lstStyle/>
          <a:p>
            <a:r>
              <a:rPr lang="en-GB" sz="1400" dirty="0" smtClean="0"/>
              <a:t>Thanks </a:t>
            </a:r>
            <a:r>
              <a:rPr lang="en-GB" sz="1400" dirty="0" smtClean="0"/>
              <a:t>largely to </a:t>
            </a:r>
            <a:r>
              <a:rPr lang="en-GB" sz="1400" dirty="0" smtClean="0"/>
              <a:t>women, the missiles went.</a:t>
            </a:r>
          </a:p>
          <a:p>
            <a:r>
              <a:rPr lang="en-GB" sz="1400" dirty="0" smtClean="0"/>
              <a:t>Protest and Survive.</a:t>
            </a:r>
            <a:endParaRPr lang="en-GB" sz="1400" dirty="0"/>
          </a:p>
        </p:txBody>
      </p:sp>
      <p:pic>
        <p:nvPicPr>
          <p:cNvPr id="2053" name="Picture 5" descr="D:\MarkVisual\Scans\new-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353" t="16256" r="29847" b="53811"/>
          <a:stretch/>
        </p:blipFill>
        <p:spPr bwMode="auto">
          <a:xfrm>
            <a:off x="3059832" y="4878417"/>
            <a:ext cx="2293289" cy="191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76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547849"/>
            <a:ext cx="7221488" cy="576895"/>
          </a:xfrm>
        </p:spPr>
        <p:txBody>
          <a:bodyPr>
            <a:normAutofit/>
          </a:bodyPr>
          <a:lstStyle/>
          <a:p>
            <a:pPr algn="l"/>
            <a:r>
              <a:rPr lang="en-GB" sz="2400" b="1" dirty="0" smtClean="0"/>
              <a:t>The sky’s the limit</a:t>
            </a:r>
            <a:endParaRPr lang="en-GB" sz="24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13</a:t>
            </a:fld>
            <a:endParaRPr lang="en-GB" dirty="0">
              <a:solidFill>
                <a:prstClr val="black"/>
              </a:solidFill>
            </a:endParaRPr>
          </a:p>
        </p:txBody>
      </p:sp>
      <p:pic>
        <p:nvPicPr>
          <p:cNvPr id="119811" name="Picture 3" descr="D:\Mark\Work\Transport\AIR\air201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0183" r="17137"/>
          <a:stretch/>
        </p:blipFill>
        <p:spPr bwMode="auto">
          <a:xfrm>
            <a:off x="35496" y="503978"/>
            <a:ext cx="1512168" cy="1362176"/>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5285" y="4066752"/>
            <a:ext cx="6002087" cy="279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61858" y="4288740"/>
            <a:ext cx="1800200" cy="584775"/>
          </a:xfrm>
          <a:prstGeom prst="rect">
            <a:avLst/>
          </a:prstGeom>
          <a:solidFill>
            <a:schemeClr val="bg1"/>
          </a:solidFill>
        </p:spPr>
        <p:txBody>
          <a:bodyPr wrap="square" rtlCol="0">
            <a:spAutoFit/>
          </a:bodyPr>
          <a:lstStyle/>
          <a:p>
            <a:r>
              <a:rPr lang="en-GB" sz="1600" dirty="0" smtClean="0"/>
              <a:t>Impact of aviation research on trend</a:t>
            </a:r>
            <a:endParaRPr lang="en-GB" sz="1600" dirty="0"/>
          </a:p>
        </p:txBody>
      </p:sp>
      <p:cxnSp>
        <p:nvCxnSpPr>
          <p:cNvPr id="6" name="Straight Arrow Connector 5"/>
          <p:cNvCxnSpPr>
            <a:stCxn id="4" idx="2"/>
          </p:cNvCxnSpPr>
          <p:nvPr/>
        </p:nvCxnSpPr>
        <p:spPr>
          <a:xfrm>
            <a:off x="4561958" y="4873515"/>
            <a:ext cx="82050" cy="78773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5724128" y="4098468"/>
            <a:ext cx="1578548" cy="2397500"/>
          </a:xfrm>
          <a:prstGeom prst="rect">
            <a:avLst/>
          </a:prstGeom>
        </p:spPr>
      </p:pic>
      <p:sp>
        <p:nvSpPr>
          <p:cNvPr id="5" name="TextBox 4"/>
          <p:cNvSpPr txBox="1"/>
          <p:nvPr/>
        </p:nvSpPr>
        <p:spPr>
          <a:xfrm>
            <a:off x="35496" y="1910025"/>
            <a:ext cx="4167100" cy="1692771"/>
          </a:xfrm>
          <a:prstGeom prst="rect">
            <a:avLst/>
          </a:prstGeom>
          <a:noFill/>
        </p:spPr>
        <p:txBody>
          <a:bodyPr wrap="square" rtlCol="0">
            <a:spAutoFit/>
          </a:bodyPr>
          <a:lstStyle/>
          <a:p>
            <a:r>
              <a:rPr lang="en-GB" sz="1600" b="1" dirty="0"/>
              <a:t>Global aviation </a:t>
            </a:r>
            <a:r>
              <a:rPr lang="en-GB" sz="1600" b="1" dirty="0" smtClean="0"/>
              <a:t>scenarios for Worldwide Fund for Nature 1990-96.</a:t>
            </a:r>
          </a:p>
          <a:p>
            <a:pPr marL="285750" indent="-285750">
              <a:buFont typeface="Arial" panose="020B0604020202020204" pitchFamily="34" charset="0"/>
              <a:buChar char="•"/>
            </a:pPr>
            <a:r>
              <a:rPr lang="en-GB" sz="1400" dirty="0" smtClean="0"/>
              <a:t>5%/a </a:t>
            </a:r>
            <a:r>
              <a:rPr lang="en-GB" sz="1400" dirty="0" smtClean="0"/>
              <a:t>growth, 60% increase in 10 years</a:t>
            </a:r>
            <a:endParaRPr lang="en-GB" sz="1400" dirty="0" smtClean="0"/>
          </a:p>
          <a:p>
            <a:pPr marL="285750" indent="-285750">
              <a:buFont typeface="Arial" panose="020B0604020202020204" pitchFamily="34" charset="0"/>
              <a:buChar char="•"/>
            </a:pPr>
            <a:r>
              <a:rPr lang="en-GB" sz="1400" dirty="0" smtClean="0"/>
              <a:t>Technology measures inadequate to control </a:t>
            </a:r>
            <a:r>
              <a:rPr lang="en-GB" sz="1400" dirty="0" smtClean="0"/>
              <a:t>emissions</a:t>
            </a:r>
          </a:p>
          <a:p>
            <a:pPr marL="285750" indent="-285750">
              <a:buFont typeface="Arial" panose="020B0604020202020204" pitchFamily="34" charset="0"/>
              <a:buChar char="•"/>
            </a:pPr>
            <a:r>
              <a:rPr lang="en-GB" sz="1400" dirty="0" smtClean="0"/>
              <a:t>Constraining </a:t>
            </a:r>
            <a:r>
              <a:rPr lang="en-GB" sz="1400" dirty="0" smtClean="0"/>
              <a:t>demand growth is necessary</a:t>
            </a:r>
            <a:endParaRPr lang="en-GB" sz="1400" dirty="0"/>
          </a:p>
          <a:p>
            <a:endParaRPr lang="en-GB" sz="16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743182"/>
            <a:ext cx="5152182" cy="296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132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648072"/>
          </a:xfrm>
        </p:spPr>
        <p:txBody>
          <a:bodyPr>
            <a:normAutofit/>
          </a:bodyPr>
          <a:lstStyle/>
          <a:p>
            <a:pPr algn="l"/>
            <a:r>
              <a:rPr lang="en-GB" sz="2400" b="1" dirty="0" smtClean="0"/>
              <a:t>Energy scenarios</a:t>
            </a:r>
            <a:endParaRPr lang="en-GB" sz="24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14</a:t>
            </a:fld>
            <a:endParaRPr lang="en-GB" dirty="0">
              <a:solidFill>
                <a:prstClr val="black"/>
              </a:solidFill>
            </a:endParaRPr>
          </a:p>
        </p:txBody>
      </p:sp>
      <p:sp>
        <p:nvSpPr>
          <p:cNvPr id="4" name="TextBox 3"/>
          <p:cNvSpPr txBox="1"/>
          <p:nvPr/>
        </p:nvSpPr>
        <p:spPr>
          <a:xfrm>
            <a:off x="107504" y="2490218"/>
            <a:ext cx="1296144" cy="646331"/>
          </a:xfrm>
          <a:prstGeom prst="rect">
            <a:avLst/>
          </a:prstGeom>
          <a:noFill/>
        </p:spPr>
        <p:txBody>
          <a:bodyPr wrap="square" rtlCol="0">
            <a:spAutoFit/>
          </a:bodyPr>
          <a:lstStyle/>
          <a:p>
            <a:r>
              <a:rPr lang="en-GB" b="1" dirty="0" smtClean="0"/>
              <a:t>UK </a:t>
            </a:r>
            <a:r>
              <a:rPr lang="en-GB" b="1" dirty="0" smtClean="0"/>
              <a:t>scenario</a:t>
            </a:r>
          </a:p>
        </p:txBody>
      </p:sp>
      <p:pic>
        <p:nvPicPr>
          <p:cNvPr id="6" name="Picture 5"/>
          <p:cNvPicPr>
            <a:picLocks noChangeAspect="1"/>
          </p:cNvPicPr>
          <p:nvPr/>
        </p:nvPicPr>
        <p:blipFill>
          <a:blip r:embed="rId2"/>
          <a:stretch>
            <a:fillRect/>
          </a:stretch>
        </p:blipFill>
        <p:spPr>
          <a:xfrm>
            <a:off x="107503" y="4868145"/>
            <a:ext cx="4504990" cy="1945118"/>
          </a:xfrm>
          <a:prstGeom prst="rect">
            <a:avLst/>
          </a:prstGeom>
        </p:spPr>
      </p:pic>
      <p:pic>
        <p:nvPicPr>
          <p:cNvPr id="7" name="Picture 6"/>
          <p:cNvPicPr>
            <a:picLocks noChangeAspect="1"/>
          </p:cNvPicPr>
          <p:nvPr/>
        </p:nvPicPr>
        <p:blipFill>
          <a:blip r:embed="rId3"/>
          <a:stretch>
            <a:fillRect/>
          </a:stretch>
        </p:blipFill>
        <p:spPr>
          <a:xfrm>
            <a:off x="107504" y="2869871"/>
            <a:ext cx="4504990" cy="1976870"/>
          </a:xfrm>
          <a:prstGeom prst="rect">
            <a:avLst/>
          </a:prstGeom>
        </p:spPr>
      </p:pic>
      <p:sp>
        <p:nvSpPr>
          <p:cNvPr id="5" name="TextBox 4"/>
          <p:cNvSpPr txBox="1"/>
          <p:nvPr/>
        </p:nvSpPr>
        <p:spPr>
          <a:xfrm>
            <a:off x="5476589" y="2583253"/>
            <a:ext cx="1368152" cy="369332"/>
          </a:xfrm>
          <a:prstGeom prst="rect">
            <a:avLst/>
          </a:prstGeom>
          <a:noFill/>
        </p:spPr>
        <p:txBody>
          <a:bodyPr wrap="square" rtlCol="0">
            <a:spAutoFit/>
          </a:bodyPr>
          <a:lstStyle/>
          <a:p>
            <a:pPr algn="ctr"/>
            <a:r>
              <a:rPr lang="en-GB" b="1" dirty="0" smtClean="0"/>
              <a:t>Europe</a:t>
            </a:r>
            <a:endParaRPr lang="en-GB" b="1" dirty="0"/>
          </a:p>
        </p:txBody>
      </p:sp>
      <p:sp>
        <p:nvSpPr>
          <p:cNvPr id="10" name="TextBox 9"/>
          <p:cNvSpPr txBox="1"/>
          <p:nvPr/>
        </p:nvSpPr>
        <p:spPr>
          <a:xfrm>
            <a:off x="35496" y="1223174"/>
            <a:ext cx="3388510" cy="1077218"/>
          </a:xfrm>
          <a:prstGeom prst="rect">
            <a:avLst/>
          </a:prstGeom>
          <a:noFill/>
        </p:spPr>
        <p:txBody>
          <a:bodyPr wrap="square" rtlCol="0">
            <a:spAutoFit/>
          </a:bodyPr>
          <a:lstStyle/>
          <a:p>
            <a:r>
              <a:rPr lang="en-GB" sz="1600" b="1" dirty="0" smtClean="0"/>
              <a:t>Constructing energy system designs that meet objectives at least cost.</a:t>
            </a:r>
          </a:p>
          <a:p>
            <a:r>
              <a:rPr lang="en-GB" sz="1600" dirty="0" smtClean="0"/>
              <a:t>Behavioural </a:t>
            </a:r>
            <a:r>
              <a:rPr lang="en-GB" sz="1600" dirty="0" smtClean="0"/>
              <a:t>measures critically important.</a:t>
            </a:r>
          </a:p>
        </p:txBody>
      </p:sp>
      <p:pic>
        <p:nvPicPr>
          <p:cNvPr id="11" name="Picture 10"/>
          <p:cNvPicPr>
            <a:picLocks noChangeAspect="1" noChangeArrowheads="1"/>
          </p:cNvPicPr>
          <p:nvPr/>
        </p:nvPicPr>
        <p:blipFill>
          <a:blip r:embed="rId4" cstate="print"/>
          <a:srcRect/>
          <a:stretch>
            <a:fillRect/>
          </a:stretch>
        </p:blipFill>
        <p:spPr bwMode="auto">
          <a:xfrm>
            <a:off x="3693429" y="453299"/>
            <a:ext cx="3741853" cy="3498962"/>
          </a:xfrm>
          <a:prstGeom prst="rect">
            <a:avLst/>
          </a:prstGeom>
          <a:noFill/>
          <a:ln w="9525">
            <a:noFill/>
            <a:miter lim="800000"/>
            <a:headEnd/>
            <a:tailEnd/>
          </a:ln>
        </p:spPr>
      </p:pic>
      <p:pic>
        <p:nvPicPr>
          <p:cNvPr id="14" name="Picture 10"/>
          <p:cNvPicPr>
            <a:picLocks noChangeAspect="1" noChangeArrowheads="1"/>
          </p:cNvPicPr>
          <p:nvPr/>
        </p:nvPicPr>
        <p:blipFill>
          <a:blip r:embed="rId5" cstate="print"/>
          <a:srcRect/>
          <a:stretch>
            <a:fillRect/>
          </a:stretch>
        </p:blipFill>
        <p:spPr bwMode="auto">
          <a:xfrm>
            <a:off x="5652121" y="2923896"/>
            <a:ext cx="3451968" cy="1918430"/>
          </a:xfrm>
          <a:prstGeom prst="rect">
            <a:avLst/>
          </a:prstGeom>
          <a:noFill/>
          <a:ln w="9525">
            <a:noFill/>
            <a:miter lim="800000"/>
            <a:headEnd/>
            <a:tailEnd/>
          </a:ln>
        </p:spPr>
      </p:pic>
      <p:pic>
        <p:nvPicPr>
          <p:cNvPr id="15" name="Picture 9"/>
          <p:cNvPicPr>
            <a:picLocks noChangeAspect="1" noChangeArrowheads="1"/>
          </p:cNvPicPr>
          <p:nvPr/>
        </p:nvPicPr>
        <p:blipFill>
          <a:blip r:embed="rId6" cstate="print"/>
          <a:srcRect/>
          <a:stretch>
            <a:fillRect/>
          </a:stretch>
        </p:blipFill>
        <p:spPr bwMode="auto">
          <a:xfrm>
            <a:off x="5652120" y="4821972"/>
            <a:ext cx="3472237" cy="2065459"/>
          </a:xfrm>
          <a:prstGeom prst="rect">
            <a:avLst/>
          </a:prstGeom>
          <a:noFill/>
          <a:ln w="9525">
            <a:noFill/>
            <a:miter lim="800000"/>
            <a:headEnd/>
            <a:tailEnd/>
          </a:ln>
        </p:spPr>
      </p:pic>
      <p:sp>
        <p:nvSpPr>
          <p:cNvPr id="8" name="Rectangle 7"/>
          <p:cNvSpPr/>
          <p:nvPr/>
        </p:nvSpPr>
        <p:spPr>
          <a:xfrm>
            <a:off x="493241" y="2864264"/>
            <a:ext cx="3498280" cy="338554"/>
          </a:xfrm>
          <a:prstGeom prst="rect">
            <a:avLst/>
          </a:prstGeom>
          <a:solidFill>
            <a:schemeClr val="bg1"/>
          </a:solidFill>
        </p:spPr>
        <p:txBody>
          <a:bodyPr wrap="square">
            <a:spAutoFit/>
          </a:bodyPr>
          <a:lstStyle/>
          <a:p>
            <a:r>
              <a:rPr lang="en-GB" sz="1600" dirty="0" smtClean="0"/>
              <a:t>Energy: how </a:t>
            </a:r>
            <a:r>
              <a:rPr lang="en-GB" sz="1600" dirty="0"/>
              <a:t>much biomass can we get?</a:t>
            </a:r>
          </a:p>
        </p:txBody>
      </p:sp>
      <p:sp>
        <p:nvSpPr>
          <p:cNvPr id="17" name="Rectangle 16"/>
          <p:cNvSpPr/>
          <p:nvPr/>
        </p:nvSpPr>
        <p:spPr>
          <a:xfrm>
            <a:off x="971600" y="4949470"/>
            <a:ext cx="2712099" cy="338554"/>
          </a:xfrm>
          <a:prstGeom prst="rect">
            <a:avLst/>
          </a:prstGeom>
          <a:solidFill>
            <a:schemeClr val="bg1"/>
          </a:solidFill>
        </p:spPr>
        <p:txBody>
          <a:bodyPr wrap="square">
            <a:spAutoFit/>
          </a:bodyPr>
          <a:lstStyle/>
          <a:p>
            <a:r>
              <a:rPr lang="en-GB" sz="1600" dirty="0" smtClean="0"/>
              <a:t>Aircraft global warming</a:t>
            </a:r>
            <a:endParaRPr lang="en-GB" sz="1600" dirty="0"/>
          </a:p>
        </p:txBody>
      </p:sp>
      <p:sp>
        <p:nvSpPr>
          <p:cNvPr id="18" name="Rectangle 17"/>
          <p:cNvSpPr/>
          <p:nvPr/>
        </p:nvSpPr>
        <p:spPr>
          <a:xfrm>
            <a:off x="6228184" y="2954541"/>
            <a:ext cx="2738093" cy="338554"/>
          </a:xfrm>
          <a:prstGeom prst="rect">
            <a:avLst/>
          </a:prstGeom>
          <a:solidFill>
            <a:schemeClr val="bg1"/>
          </a:solidFill>
        </p:spPr>
        <p:txBody>
          <a:bodyPr wrap="square">
            <a:spAutoFit/>
          </a:bodyPr>
          <a:lstStyle/>
          <a:p>
            <a:r>
              <a:rPr lang="en-GB" sz="1600" dirty="0" smtClean="0"/>
              <a:t>Maximum technical measures</a:t>
            </a:r>
            <a:endParaRPr lang="en-GB" sz="1600" dirty="0"/>
          </a:p>
        </p:txBody>
      </p:sp>
      <p:sp>
        <p:nvSpPr>
          <p:cNvPr id="19" name="Rectangle 18"/>
          <p:cNvSpPr/>
          <p:nvPr/>
        </p:nvSpPr>
        <p:spPr>
          <a:xfrm>
            <a:off x="6892461" y="4818059"/>
            <a:ext cx="1542015" cy="338554"/>
          </a:xfrm>
          <a:prstGeom prst="rect">
            <a:avLst/>
          </a:prstGeom>
          <a:solidFill>
            <a:schemeClr val="bg1"/>
          </a:solidFill>
        </p:spPr>
        <p:txBody>
          <a:bodyPr wrap="square">
            <a:spAutoFit/>
          </a:bodyPr>
          <a:lstStyle/>
          <a:p>
            <a:r>
              <a:rPr lang="en-GB" sz="1600" dirty="0" smtClean="0"/>
              <a:t>Plus behaviour</a:t>
            </a:r>
            <a:endParaRPr lang="en-GB" sz="1600" dirty="0"/>
          </a:p>
        </p:txBody>
      </p:sp>
    </p:spTree>
    <p:extLst>
      <p:ext uri="{BB962C8B-B14F-4D97-AF65-F5344CB8AC3E}">
        <p14:creationId xmlns:p14="http://schemas.microsoft.com/office/powerpoint/2010/main" val="2696324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29600" cy="648072"/>
          </a:xfrm>
        </p:spPr>
        <p:txBody>
          <a:bodyPr>
            <a:normAutofit/>
          </a:bodyPr>
          <a:lstStyle/>
          <a:p>
            <a:r>
              <a:rPr lang="en-GB" sz="2400" b="1" dirty="0" smtClean="0"/>
              <a:t>Implementation</a:t>
            </a:r>
            <a:endParaRPr lang="en-GB" sz="2400" b="1" dirty="0"/>
          </a:p>
        </p:txBody>
      </p:sp>
      <p:sp>
        <p:nvSpPr>
          <p:cNvPr id="4" name="Slide Number Placeholder 3"/>
          <p:cNvSpPr>
            <a:spLocks noGrp="1"/>
          </p:cNvSpPr>
          <p:nvPr>
            <p:ph type="sldNum" sz="quarter" idx="12"/>
          </p:nvPr>
        </p:nvSpPr>
        <p:spPr>
          <a:xfrm>
            <a:off x="323528" y="6453336"/>
            <a:ext cx="442392" cy="293117"/>
          </a:xfrm>
        </p:spPr>
        <p:txBody>
          <a:bodyPr/>
          <a:lstStyle/>
          <a:p>
            <a:pPr algn="r"/>
            <a:fld id="{A4D0BCCB-7C57-4B46-BC83-DF0853169A96}" type="slidenum">
              <a:rPr lang="en-GB" smtClean="0">
                <a:solidFill>
                  <a:prstClr val="black"/>
                </a:solidFill>
              </a:rPr>
              <a:pPr algn="r"/>
              <a:t>15</a:t>
            </a:fld>
            <a:endParaRPr lang="en-GB" dirty="0">
              <a:solidFill>
                <a:prstClr val="black"/>
              </a:solidFill>
            </a:endParaRPr>
          </a:p>
        </p:txBody>
      </p:sp>
      <p:sp>
        <p:nvSpPr>
          <p:cNvPr id="5" name="TextBox 4"/>
          <p:cNvSpPr txBox="1"/>
          <p:nvPr/>
        </p:nvSpPr>
        <p:spPr>
          <a:xfrm>
            <a:off x="919310" y="1700808"/>
            <a:ext cx="7848872" cy="3970318"/>
          </a:xfrm>
          <a:prstGeom prst="rect">
            <a:avLst/>
          </a:prstGeom>
          <a:noFill/>
        </p:spPr>
        <p:txBody>
          <a:bodyPr wrap="square" rtlCol="0">
            <a:spAutoFit/>
          </a:bodyPr>
          <a:lstStyle/>
          <a:p>
            <a:r>
              <a:rPr lang="en-GB" dirty="0" smtClean="0"/>
              <a:t>We </a:t>
            </a:r>
            <a:r>
              <a:rPr lang="en-GB" dirty="0" smtClean="0"/>
              <a:t>know solutions </a:t>
            </a:r>
            <a:r>
              <a:rPr lang="en-GB" dirty="0" smtClean="0"/>
              <a:t>to </a:t>
            </a:r>
            <a:r>
              <a:rPr lang="en-GB" dirty="0" smtClean="0"/>
              <a:t>most energy </a:t>
            </a:r>
            <a:r>
              <a:rPr lang="en-GB" dirty="0" smtClean="0"/>
              <a:t>and environment </a:t>
            </a:r>
            <a:r>
              <a:rPr lang="en-GB" dirty="0" smtClean="0"/>
              <a:t>problems (but not aviation.)</a:t>
            </a:r>
          </a:p>
          <a:p>
            <a:endParaRPr lang="en-GB" dirty="0"/>
          </a:p>
          <a:p>
            <a:r>
              <a:rPr lang="en-GB" dirty="0"/>
              <a:t>To </a:t>
            </a:r>
            <a:r>
              <a:rPr lang="en-GB" dirty="0" smtClean="0"/>
              <a:t>aid </a:t>
            </a:r>
            <a:r>
              <a:rPr lang="en-GB" dirty="0"/>
              <a:t>development, </a:t>
            </a:r>
            <a:r>
              <a:rPr lang="en-GB" dirty="0" smtClean="0"/>
              <a:t>we </a:t>
            </a:r>
            <a:r>
              <a:rPr lang="en-GB" dirty="0"/>
              <a:t>need </a:t>
            </a:r>
            <a:r>
              <a:rPr lang="en-GB" dirty="0" smtClean="0"/>
              <a:t>institutions </a:t>
            </a:r>
            <a:r>
              <a:rPr lang="en-GB" dirty="0"/>
              <a:t>to </a:t>
            </a:r>
            <a:r>
              <a:rPr lang="en-GB" dirty="0" smtClean="0"/>
              <a:t>work with.</a:t>
            </a:r>
          </a:p>
          <a:p>
            <a:endParaRPr lang="en-GB" dirty="0"/>
          </a:p>
          <a:p>
            <a:r>
              <a:rPr lang="en-GB" dirty="0" smtClean="0"/>
              <a:t>These </a:t>
            </a:r>
            <a:r>
              <a:rPr lang="en-GB" dirty="0"/>
              <a:t>institutions</a:t>
            </a:r>
            <a:r>
              <a:rPr lang="en-GB" dirty="0" smtClean="0"/>
              <a:t> include NGO, central and local governments, and industry. </a:t>
            </a:r>
            <a:endParaRPr lang="en-GB" dirty="0"/>
          </a:p>
          <a:p>
            <a:endParaRPr lang="en-GB" dirty="0" smtClean="0"/>
          </a:p>
          <a:p>
            <a:r>
              <a:rPr lang="en-GB" dirty="0"/>
              <a:t>Working with these people is a great education.</a:t>
            </a:r>
          </a:p>
          <a:p>
            <a:endParaRPr lang="en-GB" dirty="0" smtClean="0"/>
          </a:p>
          <a:p>
            <a:r>
              <a:rPr lang="en-GB" dirty="0" smtClean="0"/>
              <a:t>For example, w</a:t>
            </a:r>
            <a:r>
              <a:rPr lang="en-GB" dirty="0" smtClean="0"/>
              <a:t>orking </a:t>
            </a:r>
            <a:r>
              <a:rPr lang="en-GB" dirty="0" smtClean="0"/>
              <a:t>with the Energy Saving Trust, </a:t>
            </a:r>
            <a:r>
              <a:rPr lang="en-GB" dirty="0" smtClean="0"/>
              <a:t>we are providing </a:t>
            </a:r>
            <a:r>
              <a:rPr lang="en-GB" dirty="0" smtClean="0"/>
              <a:t>online models for industry, decision makers and other stakeholders to use:</a:t>
            </a:r>
            <a:endParaRPr lang="en-GB" dirty="0"/>
          </a:p>
          <a:p>
            <a:pPr marL="342900" indent="-342900">
              <a:buFont typeface="Arial" panose="020B0604020202020204" pitchFamily="34" charset="0"/>
              <a:buChar char="•"/>
            </a:pPr>
            <a:r>
              <a:rPr lang="en-GB" dirty="0" smtClean="0"/>
              <a:t>National Grid electricity demand model</a:t>
            </a:r>
          </a:p>
          <a:p>
            <a:pPr marL="342900" indent="-342900">
              <a:buFont typeface="Arial" panose="020B0604020202020204" pitchFamily="34" charset="0"/>
              <a:buChar char="•"/>
            </a:pPr>
            <a:r>
              <a:rPr lang="en-GB" dirty="0" smtClean="0"/>
              <a:t>Western Power </a:t>
            </a:r>
            <a:r>
              <a:rPr lang="en-GB" dirty="0"/>
              <a:t>Distribution electricity demand model</a:t>
            </a:r>
            <a:endParaRPr lang="en-GB" dirty="0" smtClean="0"/>
          </a:p>
          <a:p>
            <a:pPr marL="342900" indent="-342900">
              <a:buFont typeface="Arial" panose="020B0604020202020204" pitchFamily="34" charset="0"/>
              <a:buChar char="•"/>
            </a:pPr>
            <a:r>
              <a:rPr lang="en-GB" dirty="0" smtClean="0"/>
              <a:t>City energy and environment model</a:t>
            </a:r>
          </a:p>
          <a:p>
            <a:endParaRPr lang="en-GB" dirty="0" smtClean="0"/>
          </a:p>
        </p:txBody>
      </p:sp>
    </p:spTree>
    <p:extLst>
      <p:ext uri="{BB962C8B-B14F-4D97-AF65-F5344CB8AC3E}">
        <p14:creationId xmlns:p14="http://schemas.microsoft.com/office/powerpoint/2010/main" val="3681359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3285439"/>
            <a:ext cx="2601883" cy="3685476"/>
          </a:xfrm>
          <a:prstGeom prst="rect">
            <a:avLst/>
          </a:prstGeom>
        </p:spPr>
      </p:pic>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16</a:t>
            </a:fld>
            <a:endParaRPr lang="en-GB" dirty="0">
              <a:solidFill>
                <a:prstClr val="black"/>
              </a:solidFill>
            </a:endParaRPr>
          </a:p>
        </p:txBody>
      </p:sp>
      <p:sp>
        <p:nvSpPr>
          <p:cNvPr id="5" name="Rectangle 4"/>
          <p:cNvSpPr/>
          <p:nvPr/>
        </p:nvSpPr>
        <p:spPr>
          <a:xfrm>
            <a:off x="2487262" y="615140"/>
            <a:ext cx="4169476" cy="523220"/>
          </a:xfrm>
          <a:prstGeom prst="rect">
            <a:avLst/>
          </a:prstGeom>
        </p:spPr>
        <p:txBody>
          <a:bodyPr vert="horz" lIns="91440" tIns="45720" rIns="91440" bIns="45720" rtlCol="0" anchor="ctr">
            <a:normAutofit fontScale="70000" lnSpcReduction="20000"/>
          </a:bodyPr>
          <a:lstStyle/>
          <a:p>
            <a:pPr algn="ctr">
              <a:spcBef>
                <a:spcPct val="0"/>
              </a:spcBef>
            </a:pPr>
            <a:r>
              <a:rPr lang="en-GB" sz="2800" b="1" dirty="0" smtClean="0">
                <a:latin typeface="+mj-lt"/>
                <a:ea typeface="+mj-ea"/>
                <a:cs typeface="+mj-cs"/>
              </a:rPr>
              <a:t>City energy and environment model</a:t>
            </a:r>
            <a:endParaRPr lang="en-GB" sz="2800" b="1" dirty="0">
              <a:latin typeface="+mj-lt"/>
              <a:ea typeface="+mj-ea"/>
              <a:cs typeface="+mj-cs"/>
            </a:endParaRPr>
          </a:p>
        </p:txBody>
      </p:sp>
      <p:sp>
        <p:nvSpPr>
          <p:cNvPr id="3" name="TextBox 2"/>
          <p:cNvSpPr txBox="1"/>
          <p:nvPr/>
        </p:nvSpPr>
        <p:spPr>
          <a:xfrm>
            <a:off x="467544" y="1138360"/>
            <a:ext cx="5167791"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City population will grow by about </a:t>
            </a:r>
            <a:r>
              <a:rPr lang="en-GB" sz="1600" dirty="0" smtClean="0"/>
              <a:t>2.5 billion </a:t>
            </a:r>
            <a:r>
              <a:rPr lang="en-GB" sz="1600" dirty="0" smtClean="0"/>
              <a:t>by </a:t>
            </a:r>
            <a:r>
              <a:rPr lang="en-GB" sz="1600" dirty="0" smtClean="0"/>
              <a:t>2050</a:t>
            </a:r>
          </a:p>
          <a:p>
            <a:pPr marL="285750" indent="-285750">
              <a:buFont typeface="Arial" panose="020B0604020202020204" pitchFamily="34" charset="0"/>
              <a:buChar char="•"/>
            </a:pPr>
            <a:r>
              <a:rPr lang="en-GB" sz="1600" dirty="0" smtClean="0"/>
              <a:t>Cities have pollution problems</a:t>
            </a:r>
          </a:p>
          <a:p>
            <a:endParaRPr lang="en-GB" sz="1600" dirty="0"/>
          </a:p>
          <a:p>
            <a:r>
              <a:rPr lang="en-GB" sz="1600" dirty="0" smtClean="0"/>
              <a:t>SiCEDS model to calculate:</a:t>
            </a:r>
          </a:p>
          <a:p>
            <a:pPr marL="285750" indent="-285750">
              <a:buFont typeface="Arial" panose="020B0604020202020204" pitchFamily="34" charset="0"/>
              <a:buChar char="•"/>
            </a:pPr>
            <a:r>
              <a:rPr lang="en-GB" sz="1600" dirty="0" smtClean="0"/>
              <a:t>Energy demands in buildings and transport</a:t>
            </a:r>
          </a:p>
          <a:p>
            <a:pPr marL="285750" indent="-285750">
              <a:buFont typeface="Arial" panose="020B0604020202020204" pitchFamily="34" charset="0"/>
              <a:buChar char="•"/>
            </a:pPr>
            <a:r>
              <a:rPr lang="en-GB" sz="1600" dirty="0" smtClean="0"/>
              <a:t>City supply – district heating, solar, CHP</a:t>
            </a:r>
          </a:p>
          <a:p>
            <a:pPr marL="285750" indent="-285750">
              <a:buFont typeface="Arial" panose="020B0604020202020204" pitchFamily="34" charset="0"/>
              <a:buChar char="•"/>
            </a:pPr>
            <a:r>
              <a:rPr lang="en-GB" sz="1600" dirty="0" smtClean="0"/>
              <a:t>Costs</a:t>
            </a:r>
          </a:p>
          <a:p>
            <a:pPr marL="285750" indent="-285750">
              <a:buFont typeface="Arial" panose="020B0604020202020204" pitchFamily="34" charset="0"/>
              <a:buChar char="•"/>
            </a:pPr>
            <a:r>
              <a:rPr lang="en-GB" sz="1600" dirty="0" smtClean="0"/>
              <a:t>Pollution emission and concentration</a:t>
            </a:r>
          </a:p>
          <a:p>
            <a:pPr marL="285750" indent="-285750">
              <a:buFont typeface="Arial" panose="020B0604020202020204" pitchFamily="34" charset="0"/>
              <a:buChar char="•"/>
            </a:pPr>
            <a:r>
              <a:rPr lang="en-GB" sz="1600" dirty="0" smtClean="0"/>
              <a:t>Health</a:t>
            </a:r>
          </a:p>
          <a:p>
            <a:r>
              <a:rPr lang="en-GB" sz="1600" dirty="0" smtClean="0"/>
              <a:t>Being used in Birmingham and Exeter</a:t>
            </a: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3926133"/>
            <a:ext cx="3744416" cy="2808312"/>
          </a:xfrm>
          <a:prstGeom prst="rect">
            <a:avLst/>
          </a:prstGeom>
          <a:noFill/>
          <a:ln>
            <a:noFill/>
          </a:ln>
        </p:spPr>
      </p:pic>
      <p:pic>
        <p:nvPicPr>
          <p:cNvPr id="8" name="Picture 7" descr="C:\Users\JamieB\Dropbox\PO-JB Private Drive\EST\Energy\TSB\CEDS\MB Diagram 2.png"/>
          <p:cNvPicPr/>
          <p:nvPr/>
        </p:nvPicPr>
        <p:blipFill>
          <a:blip r:embed="rId4">
            <a:extLst>
              <a:ext uri="{28A0092B-C50C-407E-A947-70E740481C1C}">
                <a14:useLocalDpi xmlns:a14="http://schemas.microsoft.com/office/drawing/2010/main" val="0"/>
              </a:ext>
            </a:extLst>
          </a:blip>
          <a:srcRect/>
          <a:stretch>
            <a:fillRect/>
          </a:stretch>
        </p:blipFill>
        <p:spPr bwMode="auto">
          <a:xfrm>
            <a:off x="5336891" y="1319977"/>
            <a:ext cx="2684430" cy="2461888"/>
          </a:xfrm>
          <a:prstGeom prst="rect">
            <a:avLst/>
          </a:prstGeom>
          <a:noFill/>
          <a:ln>
            <a:no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6098" y="548680"/>
            <a:ext cx="1326660" cy="1008112"/>
          </a:xfrm>
          <a:prstGeom prst="rect">
            <a:avLst/>
          </a:prstGeom>
        </p:spPr>
      </p:pic>
    </p:spTree>
    <p:extLst>
      <p:ext uri="{BB962C8B-B14F-4D97-AF65-F5344CB8AC3E}">
        <p14:creationId xmlns:p14="http://schemas.microsoft.com/office/powerpoint/2010/main" val="3430742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957297" y="2564904"/>
            <a:ext cx="7222412" cy="85644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en-GB" sz="3600" kern="0" dirty="0" smtClean="0"/>
          </a:p>
          <a:p>
            <a:pPr marL="0" indent="0">
              <a:buNone/>
            </a:pPr>
            <a:endParaRPr lang="en-GB" sz="3600" kern="0" dirty="0" smtClean="0"/>
          </a:p>
          <a:p>
            <a:pPr marL="0" indent="0">
              <a:buNone/>
            </a:pPr>
            <a:r>
              <a:rPr lang="en-GB" sz="2000" dirty="0" smtClean="0"/>
              <a:t>	</a:t>
            </a:r>
            <a:endParaRPr lang="en-GB" sz="2000" kern="0" dirty="0"/>
          </a:p>
        </p:txBody>
      </p:sp>
      <p:sp>
        <p:nvSpPr>
          <p:cNvPr id="2" name="Title 1"/>
          <p:cNvSpPr>
            <a:spLocks noGrp="1"/>
          </p:cNvSpPr>
          <p:nvPr>
            <p:ph type="title"/>
          </p:nvPr>
        </p:nvSpPr>
        <p:spPr>
          <a:xfrm>
            <a:off x="50255" y="548680"/>
            <a:ext cx="9036496" cy="648072"/>
          </a:xfrm>
        </p:spPr>
        <p:txBody>
          <a:bodyPr>
            <a:noAutofit/>
          </a:bodyPr>
          <a:lstStyle/>
          <a:p>
            <a:r>
              <a:rPr lang="en-GB" sz="2400" b="1" kern="0" dirty="0" smtClean="0"/>
              <a:t>Qualitative aspects of supply options</a:t>
            </a:r>
            <a:endParaRPr lang="en-GB" sz="2400" dirty="0"/>
          </a:p>
        </p:txBody>
      </p:sp>
      <p:sp>
        <p:nvSpPr>
          <p:cNvPr id="6" name="Title 2"/>
          <p:cNvSpPr txBox="1">
            <a:spLocks/>
          </p:cNvSpPr>
          <p:nvPr/>
        </p:nvSpPr>
        <p:spPr bwMode="auto">
          <a:xfrm>
            <a:off x="611560" y="1396949"/>
            <a:ext cx="7992888" cy="9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marL="285750" indent="-285750">
              <a:buFont typeface="Arial" panose="020B0604020202020204" pitchFamily="34" charset="0"/>
              <a:buChar char="•"/>
            </a:pPr>
            <a:r>
              <a:rPr lang="en-GB" sz="1600" kern="0" dirty="0" smtClean="0">
                <a:solidFill>
                  <a:schemeClr val="tx1"/>
                </a:solidFill>
              </a:rPr>
              <a:t>Qualitative aspects are major drivers of social and political technology choice, as exemplified by concerns about nuclear power, shale gas and carbon sequestration.</a:t>
            </a:r>
          </a:p>
          <a:p>
            <a:pPr marL="285750" indent="-285750">
              <a:buFont typeface="Arial" panose="020B0604020202020204" pitchFamily="34" charset="0"/>
              <a:buChar char="•"/>
            </a:pPr>
            <a:r>
              <a:rPr lang="en-GB" sz="1600" kern="0" dirty="0" smtClean="0">
                <a:solidFill>
                  <a:schemeClr val="tx1"/>
                </a:solidFill>
              </a:rPr>
              <a:t>Can’t quantify everything</a:t>
            </a:r>
          </a:p>
          <a:p>
            <a:pPr marL="285750" indent="-285750">
              <a:buFont typeface="Arial" panose="020B0604020202020204" pitchFamily="34" charset="0"/>
              <a:buChar char="•"/>
            </a:pPr>
            <a:r>
              <a:rPr lang="en-GB" sz="1600" kern="0" dirty="0" smtClean="0">
                <a:solidFill>
                  <a:schemeClr val="tx1"/>
                </a:solidFill>
              </a:rPr>
              <a:t>Mass produced renewables are the reversible, low risk, low cost option.</a:t>
            </a:r>
          </a:p>
        </p:txBody>
      </p:sp>
      <p:sp>
        <p:nvSpPr>
          <p:cNvPr id="7" name="Slide Number Placeholder 5"/>
          <p:cNvSpPr>
            <a:spLocks noGrp="1"/>
          </p:cNvSpPr>
          <p:nvPr>
            <p:ph type="sldNum" sz="quarter" idx="10"/>
          </p:nvPr>
        </p:nvSpPr>
        <p:spPr>
          <a:xfrm>
            <a:off x="251520" y="6453336"/>
            <a:ext cx="576064" cy="2931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4E7175A1-5201-41AE-BECE-CFD68C6AC746}" type="slidenum">
              <a:rPr lang="en-US" sz="1400" smtClean="0"/>
              <a:pPr algn="r" eaLnBrk="1" hangingPunct="1"/>
              <a:t>17</a:t>
            </a:fld>
            <a:endParaRPr lang="en-US" sz="1400" dirty="0" smtClean="0"/>
          </a:p>
        </p:txBody>
      </p:sp>
      <p:pic>
        <p:nvPicPr>
          <p:cNvPr id="3" name="Picture 2"/>
          <p:cNvPicPr>
            <a:picLocks noChangeAspect="1"/>
          </p:cNvPicPr>
          <p:nvPr/>
        </p:nvPicPr>
        <p:blipFill>
          <a:blip r:embed="rId3"/>
          <a:stretch>
            <a:fillRect/>
          </a:stretch>
        </p:blipFill>
        <p:spPr>
          <a:xfrm>
            <a:off x="358568" y="2594312"/>
            <a:ext cx="8419869" cy="3739644"/>
          </a:xfrm>
          <a:prstGeom prst="rect">
            <a:avLst/>
          </a:prstGeom>
        </p:spPr>
      </p:pic>
      <p:sp>
        <p:nvSpPr>
          <p:cNvPr id="5" name="Title 2"/>
          <p:cNvSpPr txBox="1">
            <a:spLocks/>
          </p:cNvSpPr>
          <p:nvPr/>
        </p:nvSpPr>
        <p:spPr bwMode="auto">
          <a:xfrm>
            <a:off x="467544" y="2852936"/>
            <a:ext cx="2026079" cy="53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1400" b="1" kern="0" dirty="0"/>
              <a:t>Relative </a:t>
            </a:r>
            <a:r>
              <a:rPr lang="en-GB" sz="1400" b="1" u="sng" kern="0" dirty="0" smtClean="0"/>
              <a:t>subjective</a:t>
            </a:r>
            <a:r>
              <a:rPr lang="en-GB" sz="1400" b="1" kern="0" dirty="0" smtClean="0"/>
              <a:t> </a:t>
            </a:r>
            <a:r>
              <a:rPr lang="en-GB" sz="1400" b="1" kern="0" dirty="0"/>
              <a:t>marks</a:t>
            </a:r>
            <a:r>
              <a:rPr lang="en-GB" sz="1400" b="1" kern="0" dirty="0" smtClean="0"/>
              <a:t>: 10 – good</a:t>
            </a:r>
          </a:p>
        </p:txBody>
      </p:sp>
    </p:spTree>
    <p:extLst>
      <p:ext uri="{BB962C8B-B14F-4D97-AF65-F5344CB8AC3E}">
        <p14:creationId xmlns:p14="http://schemas.microsoft.com/office/powerpoint/2010/main" val="62011060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3" name="Picture 9" descr="Image result for nuclear historic cost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3" y="4414270"/>
            <a:ext cx="3576587" cy="24589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255" y="548680"/>
            <a:ext cx="9036496" cy="648072"/>
          </a:xfrm>
        </p:spPr>
        <p:txBody>
          <a:bodyPr>
            <a:noAutofit/>
          </a:bodyPr>
          <a:lstStyle/>
          <a:p>
            <a:r>
              <a:rPr lang="en-GB" sz="2400" b="1" kern="0" dirty="0" smtClean="0"/>
              <a:t>Zero carbon generation historic cost trends</a:t>
            </a:r>
            <a:endParaRPr lang="en-GB" sz="2400" dirty="0"/>
          </a:p>
        </p:txBody>
      </p:sp>
      <p:sp>
        <p:nvSpPr>
          <p:cNvPr id="6" name="Title 2"/>
          <p:cNvSpPr txBox="1">
            <a:spLocks/>
          </p:cNvSpPr>
          <p:nvPr/>
        </p:nvSpPr>
        <p:spPr bwMode="auto">
          <a:xfrm>
            <a:off x="0" y="2156437"/>
            <a:ext cx="4248472" cy="1169551"/>
          </a:xfrm>
          <a:prstGeom prst="rect">
            <a:avLst/>
          </a:prstGeom>
          <a:solidFill>
            <a:schemeClr val="bg1"/>
          </a:solidFill>
          <a:ln w="19050">
            <a:solidFill>
              <a:schemeClr val="tx1"/>
            </a:solidFill>
          </a:ln>
          <a:extLst/>
        </p:spPr>
        <p:txBody>
          <a:bodyPr wrap="square" rtlCol="0">
            <a:spAutoFit/>
          </a:bodyPr>
          <a:lstStyle>
            <a:defPPr>
              <a:defRPr lang="en-US"/>
            </a:defPPr>
            <a:lvl1pPr>
              <a:defRPr sz="1400" b="1"/>
            </a:lvl1pPr>
          </a:lstStyle>
          <a:p>
            <a:r>
              <a:rPr lang="en-GB" dirty="0"/>
              <a:t>Nuclear </a:t>
            </a:r>
          </a:p>
          <a:p>
            <a:r>
              <a:rPr lang="en-GB" b="0" dirty="0"/>
              <a:t>Costs country dependent and opaque, but rising in Europe and </a:t>
            </a:r>
            <a:r>
              <a:rPr lang="en-GB" b="0" dirty="0" smtClean="0"/>
              <a:t>USA. The penalty for learning about a dangerous technology.</a:t>
            </a:r>
            <a:endParaRPr lang="en-GB" b="0" dirty="0"/>
          </a:p>
          <a:p>
            <a:r>
              <a:rPr lang="en-GB" b="0" dirty="0"/>
              <a:t>Nuclear </a:t>
            </a:r>
            <a:r>
              <a:rPr lang="en-GB" b="0" dirty="0" smtClean="0"/>
              <a:t>waste/decommissioning </a:t>
            </a:r>
            <a:r>
              <a:rPr lang="en-GB" b="0" dirty="0"/>
              <a:t>costs largely </a:t>
            </a:r>
            <a:r>
              <a:rPr lang="en-GB" b="0" dirty="0" smtClean="0"/>
              <a:t>unknown</a:t>
            </a:r>
            <a:endParaRPr lang="en-GB" b="0" dirty="0"/>
          </a:p>
        </p:txBody>
      </p:sp>
      <p:sp>
        <p:nvSpPr>
          <p:cNvPr id="7" name="Slide Number Placeholder 5"/>
          <p:cNvSpPr>
            <a:spLocks noGrp="1"/>
          </p:cNvSpPr>
          <p:nvPr>
            <p:ph type="sldNum" sz="quarter" idx="10"/>
          </p:nvPr>
        </p:nvSpPr>
        <p:spPr>
          <a:xfrm>
            <a:off x="251520" y="6453336"/>
            <a:ext cx="576064" cy="2931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4E7175A1-5201-41AE-BECE-CFD68C6AC746}" type="slidenum">
              <a:rPr lang="en-US" sz="1400" smtClean="0"/>
              <a:pPr algn="r" eaLnBrk="1" hangingPunct="1"/>
              <a:t>18</a:t>
            </a:fld>
            <a:endParaRPr lang="en-US" sz="1400" dirty="0" smtClean="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364244"/>
            <a:ext cx="3750101" cy="173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168" y="2210355"/>
            <a:ext cx="2736304" cy="307777"/>
          </a:xfrm>
          <a:prstGeom prst="rect">
            <a:avLst/>
          </a:prstGeom>
          <a:solidFill>
            <a:schemeClr val="bg1"/>
          </a:solidFill>
          <a:ln w="19050">
            <a:solidFill>
              <a:schemeClr val="tx1"/>
            </a:solidFill>
          </a:ln>
        </p:spPr>
        <p:txBody>
          <a:bodyPr wrap="square" rtlCol="0">
            <a:spAutoFit/>
          </a:bodyPr>
          <a:lstStyle/>
          <a:p>
            <a:r>
              <a:rPr lang="en-GB" sz="1400" b="1" dirty="0" smtClean="0"/>
              <a:t>Wind</a:t>
            </a:r>
            <a:r>
              <a:rPr lang="en-GB" sz="1400" dirty="0" smtClean="0"/>
              <a:t> </a:t>
            </a:r>
            <a:r>
              <a:rPr lang="en-GB" sz="1400" kern="0" dirty="0"/>
              <a:t>~ 75% reduction </a:t>
            </a:r>
            <a:r>
              <a:rPr lang="en-GB" sz="1400" kern="0" dirty="0" smtClean="0"/>
              <a:t>1980-2010</a:t>
            </a:r>
            <a:endParaRPr lang="en-GB" sz="1400" kern="0" dirty="0"/>
          </a:p>
        </p:txBody>
      </p:sp>
      <p:sp>
        <p:nvSpPr>
          <p:cNvPr id="14" name="TextBox 13"/>
          <p:cNvSpPr txBox="1"/>
          <p:nvPr/>
        </p:nvSpPr>
        <p:spPr>
          <a:xfrm>
            <a:off x="5868144" y="4365104"/>
            <a:ext cx="2952328" cy="307777"/>
          </a:xfrm>
          <a:prstGeom prst="rect">
            <a:avLst/>
          </a:prstGeom>
          <a:solidFill>
            <a:schemeClr val="bg1"/>
          </a:solidFill>
          <a:ln w="19050">
            <a:solidFill>
              <a:schemeClr val="tx1"/>
            </a:solidFill>
          </a:ln>
        </p:spPr>
        <p:txBody>
          <a:bodyPr wrap="square" rtlCol="0">
            <a:spAutoFit/>
          </a:bodyPr>
          <a:lstStyle>
            <a:defPPr>
              <a:defRPr lang="en-US"/>
            </a:defPPr>
            <a:lvl1pPr>
              <a:defRPr sz="1400" b="1"/>
            </a:lvl1pPr>
          </a:lstStyle>
          <a:p>
            <a:r>
              <a:rPr lang="en-GB" dirty="0"/>
              <a:t>Solar </a:t>
            </a:r>
            <a:r>
              <a:rPr lang="en-GB" b="0" dirty="0"/>
              <a:t>~90% reduction </a:t>
            </a:r>
            <a:r>
              <a:rPr lang="en-GB" b="0" dirty="0"/>
              <a:t>1977-2013</a:t>
            </a:r>
            <a:endParaRPr lang="en-GB" b="0" dirty="0"/>
          </a:p>
        </p:txBody>
      </p:sp>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361719"/>
            <a:ext cx="2808312" cy="365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332928"/>
            <a:ext cx="9084690" cy="369332"/>
          </a:xfrm>
          <a:prstGeom prst="rect">
            <a:avLst/>
          </a:prstGeom>
          <a:noFill/>
        </p:spPr>
        <p:txBody>
          <a:bodyPr wrap="square" rtlCol="0">
            <a:spAutoFit/>
          </a:bodyPr>
          <a:lstStyle/>
          <a:p>
            <a:pPr algn="ctr"/>
            <a:r>
              <a:rPr lang="en-GB" dirty="0" smtClean="0"/>
              <a:t>For most technologies, costs fall with time through mass production; not nuclear.</a:t>
            </a:r>
            <a:endParaRPr lang="en-GB" dirty="0"/>
          </a:p>
        </p:txBody>
      </p:sp>
    </p:spTree>
    <p:extLst>
      <p:ext uri="{BB962C8B-B14F-4D97-AF65-F5344CB8AC3E}">
        <p14:creationId xmlns:p14="http://schemas.microsoft.com/office/powerpoint/2010/main" val="296451038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4294967295"/>
          </p:nvPr>
        </p:nvSpPr>
        <p:spPr bwMode="auto">
          <a:xfrm>
            <a:off x="221432" y="6453336"/>
            <a:ext cx="657944" cy="476250"/>
          </a:xfrm>
          <a:prstGeom prst="rect">
            <a:avLst/>
          </a:prstGeom>
          <a:noFill/>
          <a:ln>
            <a:miter lim="800000"/>
            <a:headEnd/>
            <a:tailEnd/>
          </a:ln>
        </p:spPr>
        <p:txBody>
          <a:bodyPr/>
          <a:lstStyle/>
          <a:p>
            <a:pPr algn="r"/>
            <a:fld id="{EF549915-518F-462C-A867-3FC62C4E335B}" type="slidenum">
              <a:rPr lang="en-GB"/>
              <a:pPr algn="r"/>
              <a:t>19</a:t>
            </a:fld>
            <a:endParaRPr lang="en-GB" dirty="0"/>
          </a:p>
        </p:txBody>
      </p:sp>
      <p:sp>
        <p:nvSpPr>
          <p:cNvPr id="61443" name="Rectangle 2"/>
          <p:cNvSpPr>
            <a:spLocks noGrp="1" noChangeArrowheads="1"/>
          </p:cNvSpPr>
          <p:nvPr>
            <p:ph type="title"/>
          </p:nvPr>
        </p:nvSpPr>
        <p:spPr>
          <a:xfrm>
            <a:off x="395288" y="620713"/>
            <a:ext cx="8229600" cy="450850"/>
          </a:xfrm>
        </p:spPr>
        <p:txBody>
          <a:bodyPr>
            <a:noAutofit/>
          </a:bodyPr>
          <a:lstStyle/>
          <a:p>
            <a:r>
              <a:rPr lang="en-GB" sz="2400" b="1" kern="0" dirty="0"/>
              <a:t>Demand and supply dynamics</a:t>
            </a:r>
            <a:endParaRPr lang="en-US" sz="2400" b="1" kern="0" dirty="0"/>
          </a:p>
        </p:txBody>
      </p:sp>
      <p:sp>
        <p:nvSpPr>
          <p:cNvPr id="61444" name="Rectangle 3"/>
          <p:cNvSpPr>
            <a:spLocks noChangeArrowheads="1"/>
          </p:cNvSpPr>
          <p:nvPr/>
        </p:nvSpPr>
        <p:spPr bwMode="auto">
          <a:xfrm>
            <a:off x="755650" y="1268413"/>
            <a:ext cx="7488238" cy="5113337"/>
          </a:xfrm>
          <a:prstGeom prst="rect">
            <a:avLst/>
          </a:prstGeom>
          <a:noFill/>
          <a:ln w="9525">
            <a:noFill/>
            <a:miter lim="800000"/>
            <a:headEnd/>
            <a:tailEnd/>
          </a:ln>
        </p:spPr>
        <p:txBody>
          <a:bodyPr/>
          <a:lstStyle/>
          <a:p>
            <a:pPr marL="342900" indent="-342900">
              <a:spcBef>
                <a:spcPct val="20000"/>
              </a:spcBef>
            </a:pPr>
            <a:endParaRPr lang="en-GB" sz="1400"/>
          </a:p>
          <a:p>
            <a:pPr marL="342900" indent="-342900">
              <a:spcBef>
                <a:spcPct val="20000"/>
              </a:spcBef>
            </a:pPr>
            <a:endParaRPr lang="en-US" sz="1400"/>
          </a:p>
          <a:p>
            <a:pPr marL="742950" lvl="1" indent="-285750">
              <a:spcBef>
                <a:spcPct val="20000"/>
              </a:spcBef>
              <a:buFontTx/>
              <a:buChar char="–"/>
            </a:pPr>
            <a:endParaRPr lang="en-US" sz="1400"/>
          </a:p>
        </p:txBody>
      </p:sp>
      <p:sp>
        <p:nvSpPr>
          <p:cNvPr id="61445" name="Rectangle 4"/>
          <p:cNvSpPr>
            <a:spLocks noGrp="1" noChangeArrowheads="1"/>
          </p:cNvSpPr>
          <p:nvPr>
            <p:ph type="body" sz="half" idx="1"/>
          </p:nvPr>
        </p:nvSpPr>
        <p:spPr>
          <a:xfrm>
            <a:off x="827088" y="1125538"/>
            <a:ext cx="3810000" cy="4114800"/>
          </a:xfrm>
        </p:spPr>
        <p:txBody>
          <a:bodyPr/>
          <a:lstStyle/>
          <a:p>
            <a:pPr>
              <a:buFontTx/>
              <a:buNone/>
            </a:pPr>
            <a:endParaRPr lang="en-GB" sz="1200" smtClean="0"/>
          </a:p>
        </p:txBody>
      </p:sp>
      <p:pic>
        <p:nvPicPr>
          <p:cNvPr id="61446" name="Picture 6" descr="VarIntYrGrOptTest"/>
          <p:cNvPicPr>
            <a:picLocks noChangeAspect="1" noChangeArrowheads="1" noCrop="1"/>
          </p:cNvPicPr>
          <p:nvPr/>
        </p:nvPicPr>
        <p:blipFill>
          <a:blip r:embed="rId3" cstate="print"/>
          <a:srcRect/>
          <a:stretch>
            <a:fillRect/>
          </a:stretch>
        </p:blipFill>
        <p:spPr bwMode="auto">
          <a:xfrm>
            <a:off x="1348534" y="1125538"/>
            <a:ext cx="7100600" cy="5719211"/>
          </a:xfrm>
          <a:prstGeom prst="rect">
            <a:avLst/>
          </a:prstGeom>
          <a:noFill/>
          <a:ln w="9525">
            <a:noFill/>
            <a:miter lim="800000"/>
            <a:headEnd/>
            <a:tailEnd/>
          </a:ln>
        </p:spPr>
      </p:pic>
      <p:sp>
        <p:nvSpPr>
          <p:cNvPr id="2" name="TextBox 1"/>
          <p:cNvSpPr txBox="1"/>
          <p:nvPr/>
        </p:nvSpPr>
        <p:spPr>
          <a:xfrm>
            <a:off x="0" y="3933056"/>
            <a:ext cx="8424936" cy="338554"/>
          </a:xfrm>
          <a:prstGeom prst="rect">
            <a:avLst/>
          </a:prstGeom>
          <a:solidFill>
            <a:schemeClr val="bg1"/>
          </a:solidFill>
        </p:spPr>
        <p:txBody>
          <a:bodyPr wrap="square" rtlCol="0">
            <a:spAutoFit/>
          </a:bodyPr>
          <a:lstStyle/>
          <a:p>
            <a:r>
              <a:rPr lang="en-GB" sz="1600" dirty="0" smtClean="0"/>
              <a:t>5 days/month:                            Winter                      Spring                    Summer                   Autumn</a:t>
            </a:r>
            <a:endParaRPr lang="en-GB" sz="1600" dirty="0"/>
          </a:p>
        </p:txBody>
      </p:sp>
    </p:spTree>
    <p:extLst>
      <p:ext uri="{BB962C8B-B14F-4D97-AF65-F5344CB8AC3E}">
        <p14:creationId xmlns:p14="http://schemas.microsoft.com/office/powerpoint/2010/main" val="2476229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645024"/>
            <a:ext cx="9155113" cy="2808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780534"/>
            <a:ext cx="2230130" cy="28644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title"/>
          </p:nvPr>
        </p:nvSpPr>
        <p:spPr>
          <a:xfrm>
            <a:off x="3419872" y="3285802"/>
            <a:ext cx="2016125" cy="503238"/>
          </a:xfrm>
          <a:solidFill>
            <a:schemeClr val="bg1"/>
          </a:solidFill>
        </p:spPr>
        <p:txBody>
          <a:bodyPr/>
          <a:lstStyle/>
          <a:p>
            <a:pPr algn="ctr" eaLnBrk="1" hangingPunct="1"/>
            <a:r>
              <a:rPr lang="en-US" sz="2400" b="1" dirty="0" smtClean="0"/>
              <a:t>0 to 2500 AD</a:t>
            </a:r>
          </a:p>
        </p:txBody>
      </p:sp>
      <p:sp>
        <p:nvSpPr>
          <p:cNvPr id="23555" name="Slide Number Placeholder 5"/>
          <p:cNvSpPr>
            <a:spLocks noGrp="1"/>
          </p:cNvSpPr>
          <p:nvPr>
            <p:ph type="sldNum" sz="quarter" idx="10"/>
          </p:nvPr>
        </p:nvSpPr>
        <p:spPr>
          <a:xfrm>
            <a:off x="7006880" y="63817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354228-D08C-4811-9A82-4F721D811947}" type="slidenum">
              <a:rPr lang="en-US" smtClean="0"/>
              <a:pPr eaLnBrk="1" hangingPunct="1"/>
              <a:t>2</a:t>
            </a:fld>
            <a:endParaRPr lang="en-US" dirty="0" smtClean="0"/>
          </a:p>
        </p:txBody>
      </p:sp>
      <p:pic>
        <p:nvPicPr>
          <p:cNvPr id="2355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27816"/>
            <a:ext cx="2852671" cy="2829176"/>
          </a:xfrm>
          <a:prstGeom prst="rect">
            <a:avLst/>
          </a:prstGeom>
          <a:solidFill>
            <a:schemeClr val="bg1"/>
          </a:solidFill>
          <a:ln w="9525">
            <a:noFill/>
            <a:miter lim="800000"/>
            <a:headEnd/>
            <a:tailEnd/>
          </a:ln>
        </p:spPr>
      </p:pic>
      <p:sp>
        <p:nvSpPr>
          <p:cNvPr id="2" name="TextBox 1"/>
          <p:cNvSpPr txBox="1"/>
          <p:nvPr/>
        </p:nvSpPr>
        <p:spPr>
          <a:xfrm>
            <a:off x="0" y="6488668"/>
            <a:ext cx="9036496" cy="369332"/>
          </a:xfrm>
          <a:prstGeom prst="rect">
            <a:avLst/>
          </a:prstGeom>
          <a:solidFill>
            <a:schemeClr val="bg1"/>
          </a:solidFill>
        </p:spPr>
        <p:txBody>
          <a:bodyPr wrap="square" rtlCol="0">
            <a:spAutoFit/>
          </a:bodyPr>
          <a:lstStyle/>
          <a:p>
            <a:r>
              <a:rPr lang="en-GB" dirty="0"/>
              <a:t> </a:t>
            </a:r>
            <a:r>
              <a:rPr lang="en-GB" dirty="0" smtClean="0"/>
              <a:t>  renewables========================================&gt; fossil =&gt; renewables ====&gt;</a:t>
            </a:r>
            <a:endParaRPr lang="en-GB" dirty="0"/>
          </a:p>
        </p:txBody>
      </p:sp>
      <p:sp>
        <p:nvSpPr>
          <p:cNvPr id="3" name="TextBox 2"/>
          <p:cNvSpPr txBox="1"/>
          <p:nvPr/>
        </p:nvSpPr>
        <p:spPr>
          <a:xfrm>
            <a:off x="1984144" y="540296"/>
            <a:ext cx="1008112" cy="523220"/>
          </a:xfrm>
          <a:prstGeom prst="rect">
            <a:avLst/>
          </a:prstGeom>
          <a:noFill/>
        </p:spPr>
        <p:txBody>
          <a:bodyPr wrap="square" rtlCol="0">
            <a:spAutoFit/>
          </a:bodyPr>
          <a:lstStyle/>
          <a:p>
            <a:r>
              <a:rPr lang="en-GB" sz="1400" dirty="0" smtClean="0"/>
              <a:t>Smart control</a:t>
            </a:r>
            <a:endParaRPr lang="en-GB" sz="1400" dirty="0"/>
          </a:p>
        </p:txBody>
      </p:sp>
      <p:cxnSp>
        <p:nvCxnSpPr>
          <p:cNvPr id="5" name="Straight Arrow Connector 4"/>
          <p:cNvCxnSpPr/>
          <p:nvPr/>
        </p:nvCxnSpPr>
        <p:spPr>
          <a:xfrm flipH="1">
            <a:off x="1638413" y="935436"/>
            <a:ext cx="360040"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195736" y="1012834"/>
            <a:ext cx="0" cy="2772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17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
                                          </p:stCondLst>
                                        </p:cTn>
                                        <p:tgtEl>
                                          <p:spTgt spid="235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animEffect transition="in" filter="wipe(left)">
                                      <p:cBhvr>
                                        <p:cTn id="11" dur="13000"/>
                                        <p:tgtEl>
                                          <p:spTgt spid="23556"/>
                                        </p:tgtEl>
                                      </p:cBhvr>
                                    </p:animEffect>
                                  </p:childTnLst>
                                </p:cTn>
                              </p:par>
                              <p:par>
                                <p:cTn id="12" presetID="22" presetClass="entr" presetSubtype="8" fill="hold" nodeType="withEffect">
                                  <p:stCondLst>
                                    <p:cond delay="1000"/>
                                  </p:stCondLst>
                                  <p:childTnLst>
                                    <p:set>
                                      <p:cBhvr>
                                        <p:cTn id="13" dur="1" fill="hold">
                                          <p:stCondLst>
                                            <p:cond delay="0"/>
                                          </p:stCondLst>
                                        </p:cTn>
                                        <p:tgtEl>
                                          <p:spTgt spid="23558"/>
                                        </p:tgtEl>
                                        <p:attrNameLst>
                                          <p:attrName>style.visibility</p:attrName>
                                        </p:attrNameLst>
                                      </p:cBhvr>
                                      <p:to>
                                        <p:strVal val="visible"/>
                                      </p:to>
                                    </p:set>
                                    <p:animEffect transition="in" filter="wipe(left)">
                                      <p:cBhvr>
                                        <p:cTn id="14" dur="15250"/>
                                        <p:tgtEl>
                                          <p:spTgt spid="23558"/>
                                        </p:tgtEl>
                                      </p:cBhvr>
                                    </p:animEffect>
                                  </p:childTnLst>
                                </p:cTn>
                              </p:par>
                              <p:par>
                                <p:cTn id="15" presetID="22" presetClass="entr" presetSubtype="4" fill="hold" grpId="0" nodeType="withEffect">
                                  <p:stCondLst>
                                    <p:cond delay="1000"/>
                                  </p:stCondLst>
                                  <p:childTnLst>
                                    <p:set>
                                      <p:cBhvr>
                                        <p:cTn id="16" dur="1" fill="hold">
                                          <p:stCondLst>
                                            <p:cond delay="0"/>
                                          </p:stCondLst>
                                        </p:cTn>
                                        <p:tgtEl>
                                          <p:spTgt spid="23554"/>
                                        </p:tgtEl>
                                        <p:attrNameLst>
                                          <p:attrName>style.visibility</p:attrName>
                                        </p:attrNameLst>
                                      </p:cBhvr>
                                      <p:to>
                                        <p:strVal val="visible"/>
                                      </p:to>
                                    </p:set>
                                    <p:animEffect transition="in" filter="wipe(down)">
                                      <p:cBhvr>
                                        <p:cTn id="17" dur="500"/>
                                        <p:tgtEl>
                                          <p:spTgt spid="23554"/>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4294967295"/>
          </p:nvPr>
        </p:nvSpPr>
        <p:spPr bwMode="auto">
          <a:xfrm>
            <a:off x="179512" y="6381750"/>
            <a:ext cx="2133600" cy="476250"/>
          </a:xfrm>
          <a:prstGeom prst="rect">
            <a:avLst/>
          </a:prstGeom>
          <a:noFill/>
          <a:ln>
            <a:miter lim="800000"/>
            <a:headEnd/>
            <a:tailEnd/>
          </a:ln>
        </p:spPr>
        <p:txBody>
          <a:bodyPr/>
          <a:lstStyle/>
          <a:p>
            <a:fld id="{651E48AA-C2EA-4AD6-9160-62DC3D6C3273}" type="slidenum">
              <a:rPr lang="en-GB"/>
              <a:pPr/>
              <a:t>20</a:t>
            </a:fld>
            <a:endParaRPr lang="en-GB" dirty="0"/>
          </a:p>
        </p:txBody>
      </p:sp>
      <p:sp>
        <p:nvSpPr>
          <p:cNvPr id="82947" name="Rectangle 2"/>
          <p:cNvSpPr>
            <a:spLocks noGrp="1" noChangeArrowheads="1"/>
          </p:cNvSpPr>
          <p:nvPr>
            <p:ph type="title"/>
          </p:nvPr>
        </p:nvSpPr>
        <p:spPr>
          <a:xfrm>
            <a:off x="24611" y="548680"/>
            <a:ext cx="8031236" cy="625252"/>
          </a:xfrm>
        </p:spPr>
        <p:txBody>
          <a:bodyPr>
            <a:noAutofit/>
          </a:bodyPr>
          <a:lstStyle/>
          <a:p>
            <a:pPr algn="l"/>
            <a:r>
              <a:rPr lang="en-GB" sz="2800" b="1" kern="0" dirty="0"/>
              <a:t>International</a:t>
            </a:r>
            <a:r>
              <a:rPr lang="en-GB" sz="2400" dirty="0" smtClean="0"/>
              <a:t> </a:t>
            </a:r>
            <a:r>
              <a:rPr lang="en-GB" sz="2800" b="1" kern="0" dirty="0"/>
              <a:t>trade</a:t>
            </a:r>
          </a:p>
        </p:txBody>
      </p:sp>
      <p:pic>
        <p:nvPicPr>
          <p:cNvPr id="82948" name="Picture 3" descr="InterEnergy5x"/>
          <p:cNvPicPr>
            <a:picLocks noChangeAspect="1" noChangeArrowheads="1" noCrop="1"/>
          </p:cNvPicPr>
          <p:nvPr/>
        </p:nvPicPr>
        <p:blipFill>
          <a:blip r:embed="rId3" cstate="print"/>
          <a:srcRect/>
          <a:stretch>
            <a:fillRect/>
          </a:stretch>
        </p:blipFill>
        <p:spPr bwMode="auto">
          <a:xfrm>
            <a:off x="3145336" y="1052736"/>
            <a:ext cx="5998664" cy="5822850"/>
          </a:xfrm>
          <a:prstGeom prst="rect">
            <a:avLst/>
          </a:prstGeom>
          <a:noFill/>
          <a:ln w="9525">
            <a:noFill/>
            <a:miter lim="800000"/>
            <a:headEnd/>
            <a:tailEnd/>
          </a:ln>
        </p:spPr>
      </p:pic>
      <p:sp>
        <p:nvSpPr>
          <p:cNvPr id="82949" name="Rectangle 4"/>
          <p:cNvSpPr>
            <a:spLocks noGrp="1" noChangeArrowheads="1"/>
          </p:cNvSpPr>
          <p:nvPr>
            <p:ph type="body" idx="1"/>
          </p:nvPr>
        </p:nvSpPr>
        <p:spPr>
          <a:xfrm>
            <a:off x="0" y="1389124"/>
            <a:ext cx="2771800" cy="4848188"/>
          </a:xfrm>
        </p:spPr>
        <p:txBody>
          <a:bodyPr>
            <a:noAutofit/>
          </a:bodyPr>
          <a:lstStyle/>
          <a:p>
            <a:pPr>
              <a:buFontTx/>
              <a:buNone/>
            </a:pPr>
            <a:r>
              <a:rPr lang="en-GB" sz="2000" kern="0" dirty="0">
                <a:solidFill>
                  <a:schemeClr val="tx2"/>
                </a:solidFill>
                <a:latin typeface="+mj-lt"/>
                <a:ea typeface="MS PGothic" pitchFamily="34" charset="-128"/>
                <a:cs typeface="ＭＳ Ｐゴシック" charset="0"/>
              </a:rPr>
              <a:t>Transmission</a:t>
            </a:r>
            <a:r>
              <a:rPr lang="en-GB" sz="1200" dirty="0" smtClean="0"/>
              <a:t> </a:t>
            </a:r>
            <a:r>
              <a:rPr lang="en-GB" sz="2000" kern="0" dirty="0">
                <a:solidFill>
                  <a:schemeClr val="tx2"/>
                </a:solidFill>
                <a:latin typeface="+mj-lt"/>
                <a:ea typeface="MS PGothic" pitchFamily="34" charset="-128"/>
                <a:cs typeface="ＭＳ Ｐゴシック" charset="0"/>
              </a:rPr>
              <a:t>evens out the variations in demands and renewable </a:t>
            </a:r>
            <a:r>
              <a:rPr lang="en-GB" sz="2000" kern="0" dirty="0" smtClean="0">
                <a:solidFill>
                  <a:schemeClr val="tx2"/>
                </a:solidFill>
                <a:latin typeface="+mj-lt"/>
                <a:ea typeface="MS PGothic" pitchFamily="34" charset="-128"/>
                <a:cs typeface="ＭＳ Ｐゴシック" charset="0"/>
              </a:rPr>
              <a:t>supplies</a:t>
            </a:r>
          </a:p>
          <a:p>
            <a:pPr>
              <a:buFontTx/>
              <a:buNone/>
            </a:pPr>
            <a:endParaRPr lang="en-GB" sz="2000" kern="0" dirty="0">
              <a:solidFill>
                <a:schemeClr val="tx2"/>
              </a:solidFill>
              <a:latin typeface="+mj-lt"/>
              <a:ea typeface="MS PGothic" pitchFamily="34" charset="-128"/>
              <a:cs typeface="ＭＳ Ｐゴシック" charset="0"/>
            </a:endParaRPr>
          </a:p>
          <a:p>
            <a:pPr>
              <a:buFontTx/>
              <a:buNone/>
            </a:pPr>
            <a:r>
              <a:rPr lang="en-GB" sz="2000" kern="0" dirty="0" smtClean="0">
                <a:solidFill>
                  <a:schemeClr val="tx2"/>
                </a:solidFill>
                <a:latin typeface="+mj-lt"/>
                <a:ea typeface="MS PGothic" pitchFamily="34" charset="-128"/>
                <a:cs typeface="ＭＳ Ｐゴシック" charset="0"/>
              </a:rPr>
              <a:t>Means more interdependence and so promotes peace</a:t>
            </a:r>
          </a:p>
          <a:p>
            <a:pPr>
              <a:buFontTx/>
              <a:buNone/>
            </a:pPr>
            <a:endParaRPr lang="en-GB" sz="2000" kern="0" dirty="0">
              <a:solidFill>
                <a:schemeClr val="tx2"/>
              </a:solidFill>
              <a:latin typeface="+mj-lt"/>
              <a:ea typeface="MS PGothic" pitchFamily="34" charset="-128"/>
              <a:cs typeface="ＭＳ Ｐゴシック" charset="0"/>
            </a:endParaRPr>
          </a:p>
          <a:p>
            <a:pPr>
              <a:buFontTx/>
              <a:buNone/>
            </a:pPr>
            <a:r>
              <a:rPr lang="en-GB" sz="2000" b="1" kern="0" dirty="0" smtClean="0">
                <a:solidFill>
                  <a:schemeClr val="tx2"/>
                </a:solidFill>
                <a:latin typeface="+mj-lt"/>
                <a:ea typeface="MS PGothic" pitchFamily="34" charset="-128"/>
                <a:cs typeface="ＭＳ Ｐゴシック" charset="0"/>
              </a:rPr>
              <a:t>What is the best balance between storage, transmission and trade?</a:t>
            </a:r>
          </a:p>
          <a:p>
            <a:pPr>
              <a:buFontTx/>
              <a:buNone/>
            </a:pPr>
            <a:endParaRPr lang="en-GB" sz="2000" kern="0" dirty="0">
              <a:solidFill>
                <a:schemeClr val="tx2"/>
              </a:solidFill>
              <a:latin typeface="+mj-lt"/>
              <a:ea typeface="MS PGothic" pitchFamily="34" charset="-128"/>
              <a:cs typeface="ＭＳ Ｐゴシック" charset="0"/>
            </a:endParaRPr>
          </a:p>
          <a:p>
            <a:pPr>
              <a:buFontTx/>
              <a:buNone/>
            </a:pPr>
            <a:endParaRPr lang="en-GB" sz="1800" dirty="0">
              <a:solidFill>
                <a:srgbClr val="3AAE4B"/>
              </a:solidFill>
            </a:endParaRPr>
          </a:p>
          <a:p>
            <a:pPr>
              <a:buFontTx/>
              <a:buNone/>
            </a:pPr>
            <a:endParaRPr lang="en-GB" sz="1800" dirty="0" smtClean="0">
              <a:solidFill>
                <a:srgbClr val="3AAE4B"/>
              </a:solidFill>
            </a:endParaRPr>
          </a:p>
        </p:txBody>
      </p:sp>
    </p:spTree>
    <p:extLst>
      <p:ext uri="{BB962C8B-B14F-4D97-AF65-F5344CB8AC3E}">
        <p14:creationId xmlns:p14="http://schemas.microsoft.com/office/powerpoint/2010/main" val="2555688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96" t="10257" r="3078" b="6154"/>
          <a:stretch/>
        </p:blipFill>
        <p:spPr bwMode="auto">
          <a:xfrm>
            <a:off x="-432000" y="1152000"/>
            <a:ext cx="8820000" cy="58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WorldEne"/>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1000" contrast="5000"/>
                    </a14:imgEffect>
                  </a14:imgLayer>
                </a14:imgProps>
              </a:ext>
            </a:extLst>
          </a:blip>
          <a:srcRect/>
          <a:stretch>
            <a:fillRect/>
          </a:stretch>
        </p:blipFill>
        <p:spPr bwMode="auto">
          <a:xfrm>
            <a:off x="840644" y="1981190"/>
            <a:ext cx="7561262" cy="4291012"/>
          </a:xfrm>
          <a:prstGeom prst="rect">
            <a:avLst/>
          </a:prstGeom>
          <a:noFill/>
          <a:ln w="9525">
            <a:noFill/>
            <a:miter lim="800000"/>
            <a:headEnd/>
            <a:tailEnd/>
          </a:ln>
          <a:effectLst>
            <a:glow rad="127000">
              <a:schemeClr val="accent1">
                <a:alpha val="0"/>
              </a:schemeClr>
            </a:glow>
          </a:effectLst>
        </p:spPr>
      </p:pic>
      <p:sp>
        <p:nvSpPr>
          <p:cNvPr id="60418" name="Rectangle 2"/>
          <p:cNvSpPr>
            <a:spLocks noGrp="1" noChangeArrowheads="1"/>
          </p:cNvSpPr>
          <p:nvPr>
            <p:ph type="title"/>
          </p:nvPr>
        </p:nvSpPr>
        <p:spPr>
          <a:xfrm>
            <a:off x="186506" y="548681"/>
            <a:ext cx="8633966" cy="538946"/>
          </a:xfrm>
        </p:spPr>
        <p:txBody>
          <a:bodyPr>
            <a:noAutofit/>
          </a:bodyPr>
          <a:lstStyle/>
          <a:p>
            <a:pPr eaLnBrk="1" hangingPunct="1"/>
            <a:r>
              <a:rPr lang="en-GB" sz="2400" dirty="0" smtClean="0">
                <a:solidFill>
                  <a:schemeClr val="tx1"/>
                </a:solidFill>
                <a:latin typeface="Arial Black" pitchFamily="34" charset="0"/>
              </a:rPr>
              <a:t>Global electric future?</a:t>
            </a:r>
          </a:p>
        </p:txBody>
      </p:sp>
      <p:sp>
        <p:nvSpPr>
          <p:cNvPr id="60420" name="Slide Number Placeholder 5"/>
          <p:cNvSpPr>
            <a:spLocks noGrp="1"/>
          </p:cNvSpPr>
          <p:nvPr>
            <p:ph type="sldNum" sz="quarter" idx="10"/>
          </p:nvPr>
        </p:nvSpPr>
        <p:spPr>
          <a:xfrm>
            <a:off x="-226156" y="6885384"/>
            <a:ext cx="2133600" cy="1086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B8BFEDE-767E-45E0-AE2C-FE4E9D20C8D2}" type="slidenum">
              <a:rPr lang="en-US" smtClean="0"/>
              <a:pPr eaLnBrk="1" hangingPunct="1"/>
              <a:t>21</a:t>
            </a:fld>
            <a:endParaRPr lang="en-US" dirty="0" smtClean="0"/>
          </a:p>
        </p:txBody>
      </p:sp>
      <p:pic>
        <p:nvPicPr>
          <p:cNvPr id="60421" name="Picture 4" descr="WorldEneTrans"/>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52000" contrast="5000"/>
                    </a14:imgEffect>
                  </a14:imgLayer>
                </a14:imgProps>
              </a:ext>
              <a:ext uri="{28A0092B-C50C-407E-A947-70E740481C1C}">
                <a14:useLocalDpi xmlns:a14="http://schemas.microsoft.com/office/drawing/2010/main" val="0"/>
              </a:ext>
            </a:extLst>
          </a:blip>
          <a:srcRect/>
          <a:stretch>
            <a:fillRect/>
          </a:stretch>
        </p:blipFill>
        <p:spPr bwMode="auto">
          <a:xfrm>
            <a:off x="842504" y="1988145"/>
            <a:ext cx="75612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971601" y="1124744"/>
            <a:ext cx="7632848" cy="85644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1400" kern="0" dirty="0" smtClean="0"/>
              <a:t>Regular east-west diurnal, and </a:t>
            </a:r>
            <a:r>
              <a:rPr lang="en-GB" sz="1400" kern="0" dirty="0" smtClean="0"/>
              <a:t>seasonal north south, </a:t>
            </a:r>
            <a:r>
              <a:rPr lang="en-GB" sz="1400" kern="0" dirty="0" smtClean="0"/>
              <a:t>variations in demands and renewables</a:t>
            </a:r>
          </a:p>
          <a:p>
            <a:r>
              <a:rPr lang="en-GB" sz="1400" kern="0" dirty="0" smtClean="0"/>
              <a:t>Match varying demand and supply with transmission as well as storage</a:t>
            </a:r>
          </a:p>
          <a:p>
            <a:r>
              <a:rPr lang="en-GB" sz="1400" kern="0" dirty="0" smtClean="0"/>
              <a:t>Could high speed rail links follow similar routes to replace aviation?</a:t>
            </a:r>
            <a:endParaRPr lang="en-GB" sz="1400" kern="0" dirty="0" smtClean="0"/>
          </a:p>
        </p:txBody>
      </p:sp>
      <p:pic>
        <p:nvPicPr>
          <p:cNvPr id="11" name="Picture 2" descr="C:\MarkVisual\MBVideo\Film\Energy\WorldEnergy3.camrec\WorldEnergy3.camrec.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0568" y="6089646"/>
            <a:ext cx="11521280" cy="95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86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421"/>
                                        </p:tgtEl>
                                        <p:attrNameLst>
                                          <p:attrName>style.visibility</p:attrName>
                                        </p:attrNameLst>
                                      </p:cBhvr>
                                      <p:to>
                                        <p:strVal val="visible"/>
                                      </p:to>
                                    </p:set>
                                    <p:animEffect transition="in" filter="fade">
                                      <p:cBhvr>
                                        <p:cTn id="15" dur="775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957297" y="2564904"/>
            <a:ext cx="7222412" cy="85644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en-GB" sz="3600" kern="0" dirty="0" smtClean="0"/>
          </a:p>
          <a:p>
            <a:pPr marL="0" indent="0">
              <a:buNone/>
            </a:pPr>
            <a:endParaRPr lang="en-GB" sz="3600" kern="0" dirty="0" smtClean="0"/>
          </a:p>
          <a:p>
            <a:pPr marL="0" indent="0">
              <a:buNone/>
            </a:pPr>
            <a:r>
              <a:rPr lang="en-GB" sz="2000" dirty="0" smtClean="0"/>
              <a:t>	</a:t>
            </a:r>
            <a:endParaRPr lang="en-GB" sz="2000" kern="0" dirty="0"/>
          </a:p>
        </p:txBody>
      </p:sp>
      <p:sp>
        <p:nvSpPr>
          <p:cNvPr id="2" name="Title 1"/>
          <p:cNvSpPr>
            <a:spLocks noGrp="1"/>
          </p:cNvSpPr>
          <p:nvPr>
            <p:ph type="title"/>
          </p:nvPr>
        </p:nvSpPr>
        <p:spPr>
          <a:xfrm>
            <a:off x="467544" y="296726"/>
            <a:ext cx="8489950" cy="1008063"/>
          </a:xfrm>
        </p:spPr>
        <p:txBody>
          <a:bodyPr>
            <a:normAutofit/>
          </a:bodyPr>
          <a:lstStyle/>
          <a:p>
            <a:r>
              <a:rPr lang="en-GB" sz="2400" b="1" kern="0" dirty="0" smtClean="0"/>
              <a:t>Ending</a:t>
            </a:r>
            <a:endParaRPr lang="en-GB" dirty="0"/>
          </a:p>
        </p:txBody>
      </p:sp>
      <p:sp>
        <p:nvSpPr>
          <p:cNvPr id="6" name="Title 2"/>
          <p:cNvSpPr txBox="1">
            <a:spLocks/>
          </p:cNvSpPr>
          <p:nvPr/>
        </p:nvSpPr>
        <p:spPr bwMode="auto">
          <a:xfrm>
            <a:off x="386284" y="1484784"/>
            <a:ext cx="8740982"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1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b="1" kern="0" dirty="0" smtClean="0"/>
              <a:t>Known solutions</a:t>
            </a:r>
          </a:p>
          <a:p>
            <a:pPr marL="342900" indent="-342900">
              <a:buFont typeface="Arial" panose="020B0604020202020204" pitchFamily="34" charset="0"/>
              <a:buChar char="•"/>
            </a:pPr>
            <a:r>
              <a:rPr lang="en-GB" kern="0" dirty="0" smtClean="0"/>
              <a:t>100% renewable energy systems can supply any foreseeable demands in buildings, industry, land and sea transport</a:t>
            </a:r>
          </a:p>
          <a:p>
            <a:endParaRPr lang="en-GB" kern="0" dirty="0" smtClean="0"/>
          </a:p>
          <a:p>
            <a:r>
              <a:rPr lang="en-GB" b="1" kern="0" dirty="0" smtClean="0"/>
              <a:t>Things to avoid</a:t>
            </a:r>
            <a:endParaRPr lang="en-GB" b="1" kern="0" dirty="0"/>
          </a:p>
          <a:p>
            <a:pPr marL="342900" indent="-342900">
              <a:buFont typeface="Arial" panose="020B0604020202020204" pitchFamily="34" charset="0"/>
              <a:buChar char="•"/>
            </a:pPr>
            <a:r>
              <a:rPr lang="en-GB" kern="0" dirty="0" smtClean="0"/>
              <a:t>Irreversible, risky </a:t>
            </a:r>
            <a:r>
              <a:rPr lang="en-GB" kern="0" dirty="0"/>
              <a:t>nuclear </a:t>
            </a:r>
            <a:r>
              <a:rPr lang="en-GB" kern="0" dirty="0" smtClean="0"/>
              <a:t>is expensive, and has no waste solution</a:t>
            </a:r>
          </a:p>
          <a:p>
            <a:pPr marL="342900" indent="-342900">
              <a:buFont typeface="Arial" panose="020B0604020202020204" pitchFamily="34" charset="0"/>
              <a:buChar char="•"/>
            </a:pPr>
            <a:r>
              <a:rPr lang="en-GB" kern="0" dirty="0" smtClean="0"/>
              <a:t>Fossil </a:t>
            </a:r>
            <a:r>
              <a:rPr lang="en-GB" kern="0" dirty="0"/>
              <a:t>carbon </a:t>
            </a:r>
            <a:r>
              <a:rPr lang="en-GB" kern="0" dirty="0" smtClean="0"/>
              <a:t>sequestration has risks and  is insufficient </a:t>
            </a:r>
            <a:r>
              <a:rPr lang="en-GB" kern="0" dirty="0"/>
              <a:t>for near zero </a:t>
            </a:r>
            <a:r>
              <a:rPr lang="en-GB" kern="0" dirty="0" smtClean="0"/>
              <a:t>carbon</a:t>
            </a:r>
          </a:p>
          <a:p>
            <a:pPr marL="342900" indent="-342900">
              <a:buFont typeface="Arial" panose="020B0604020202020204" pitchFamily="34" charset="0"/>
              <a:buChar char="•"/>
            </a:pPr>
            <a:endParaRPr lang="en-GB" kern="0" dirty="0" smtClean="0"/>
          </a:p>
          <a:p>
            <a:r>
              <a:rPr lang="en-GB" b="1" kern="0" dirty="0" smtClean="0"/>
              <a:t>Outstanding problems</a:t>
            </a:r>
            <a:endParaRPr lang="en-GB" kern="0" dirty="0"/>
          </a:p>
          <a:p>
            <a:pPr marL="342900" indent="-342900">
              <a:buFont typeface="Arial" panose="020B0604020202020204" pitchFamily="34" charset="0"/>
              <a:buChar char="•"/>
            </a:pPr>
            <a:r>
              <a:rPr lang="en-GB" kern="0" dirty="0" smtClean="0"/>
              <a:t>Growth in stratospheric jet travel is </a:t>
            </a:r>
            <a:r>
              <a:rPr lang="en-GB" kern="0" dirty="0"/>
              <a:t>incompatible with climate change mitigation </a:t>
            </a:r>
            <a:r>
              <a:rPr lang="en-GB" kern="0" dirty="0" smtClean="0"/>
              <a:t>targets</a:t>
            </a:r>
            <a:endParaRPr lang="en-GB" kern="0" dirty="0"/>
          </a:p>
          <a:p>
            <a:pPr marL="342900" indent="-342900">
              <a:buFont typeface="Arial" panose="020B0604020202020204" pitchFamily="34" charset="0"/>
              <a:buChar char="•"/>
            </a:pPr>
            <a:r>
              <a:rPr lang="en-GB" kern="0" dirty="0" smtClean="0"/>
              <a:t>Biomass </a:t>
            </a:r>
            <a:r>
              <a:rPr lang="en-GB" kern="0" dirty="0"/>
              <a:t>energy </a:t>
            </a:r>
            <a:r>
              <a:rPr lang="en-GB" kern="0" dirty="0" smtClean="0"/>
              <a:t>has complex impacts and may be insufficient for aviation </a:t>
            </a:r>
          </a:p>
          <a:p>
            <a:pPr marL="342900" indent="-342900">
              <a:buFont typeface="Arial" panose="020B0604020202020204" pitchFamily="34" charset="0"/>
              <a:buChar char="•"/>
            </a:pPr>
            <a:endParaRPr lang="en-GB" kern="0" dirty="0" smtClean="0"/>
          </a:p>
          <a:p>
            <a:pPr marL="342900" indent="-342900">
              <a:buFont typeface="Arial" panose="020B0604020202020204" pitchFamily="34" charset="0"/>
              <a:buChar char="•"/>
            </a:pPr>
            <a:endParaRPr lang="en-GB" kern="0" dirty="0"/>
          </a:p>
          <a:p>
            <a:pPr marL="342900" indent="-342900">
              <a:buFont typeface="Arial" panose="020B0604020202020204" pitchFamily="34" charset="0"/>
              <a:buChar char="•"/>
            </a:pPr>
            <a:endParaRPr lang="en-GB" kern="0" dirty="0"/>
          </a:p>
          <a:p>
            <a:endParaRPr lang="en-GB" kern="0" dirty="0" smtClean="0"/>
          </a:p>
          <a:p>
            <a:pPr marL="342900" indent="-342900">
              <a:buFont typeface="Arial" panose="020B0604020202020204" pitchFamily="34" charset="0"/>
              <a:buChar char="•"/>
            </a:pPr>
            <a:endParaRPr lang="en-GB" kern="0" dirty="0"/>
          </a:p>
          <a:p>
            <a:endParaRPr lang="en-GB" kern="0" dirty="0" smtClean="0"/>
          </a:p>
          <a:p>
            <a:endParaRPr lang="en-GB" kern="0" dirty="0"/>
          </a:p>
          <a:p>
            <a:endParaRPr lang="en-GB" sz="1400" kern="0" dirty="0" smtClean="0"/>
          </a:p>
        </p:txBody>
      </p:sp>
      <p:sp>
        <p:nvSpPr>
          <p:cNvPr id="7" name="Slide Number Placeholder 5"/>
          <p:cNvSpPr>
            <a:spLocks noGrp="1"/>
          </p:cNvSpPr>
          <p:nvPr>
            <p:ph type="sldNum" sz="quarter" idx="10"/>
          </p:nvPr>
        </p:nvSpPr>
        <p:spPr>
          <a:xfrm>
            <a:off x="251520" y="6453336"/>
            <a:ext cx="576064" cy="2931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4E7175A1-5201-41AE-BECE-CFD68C6AC746}" type="slidenum">
              <a:rPr lang="en-US" sz="1400" smtClean="0"/>
              <a:pPr algn="r" eaLnBrk="1" hangingPunct="1"/>
              <a:t>22</a:t>
            </a:fld>
            <a:endParaRPr lang="en-US" sz="1400" dirty="0" smtClean="0"/>
          </a:p>
        </p:txBody>
      </p:sp>
      <p:pic>
        <p:nvPicPr>
          <p:cNvPr id="9" name="Picture 28" descr="Image result for infrared image airplane"/>
          <p:cNvPicPr>
            <a:picLocks noChangeAspect="1" noChangeArrowheads="1"/>
          </p:cNvPicPr>
          <p:nvPr/>
        </p:nvPicPr>
        <p:blipFill rotWithShape="1">
          <a:blip r:embed="rId3">
            <a:extLst>
              <a:ext uri="{28A0092B-C50C-407E-A947-70E740481C1C}">
                <a14:useLocalDpi xmlns:a14="http://schemas.microsoft.com/office/drawing/2010/main" val="0"/>
              </a:ext>
            </a:extLst>
          </a:blip>
          <a:srcRect l="15852" t="6897" r="8000" b="10121"/>
          <a:stretch/>
        </p:blipFill>
        <p:spPr bwMode="auto">
          <a:xfrm>
            <a:off x="2071158" y="4653136"/>
            <a:ext cx="3897057" cy="205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23728" y="4653136"/>
            <a:ext cx="3960440" cy="584775"/>
          </a:xfrm>
          <a:prstGeom prst="rect">
            <a:avLst/>
          </a:prstGeom>
          <a:noFill/>
        </p:spPr>
        <p:txBody>
          <a:bodyPr wrap="square" rtlCol="0">
            <a:spAutoFit/>
          </a:bodyPr>
          <a:lstStyle/>
          <a:p>
            <a:r>
              <a:rPr lang="en-GB" sz="3200" b="1" dirty="0" smtClean="0">
                <a:solidFill>
                  <a:schemeClr val="bg1"/>
                </a:solidFill>
              </a:rPr>
              <a:t>????                        ????</a:t>
            </a:r>
            <a:endParaRPr lang="en-GB" sz="3200" b="1" dirty="0">
              <a:solidFill>
                <a:schemeClr val="bg1"/>
              </a:solidFill>
            </a:endParaRPr>
          </a:p>
        </p:txBody>
      </p:sp>
    </p:spTree>
    <p:extLst>
      <p:ext uri="{BB962C8B-B14F-4D97-AF65-F5344CB8AC3E}">
        <p14:creationId xmlns:p14="http://schemas.microsoft.com/office/powerpoint/2010/main" val="425217570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8229600" cy="504056"/>
          </a:xfrm>
        </p:spPr>
        <p:txBody>
          <a:bodyPr>
            <a:normAutofit/>
          </a:bodyPr>
          <a:lstStyle/>
          <a:p>
            <a:r>
              <a:rPr lang="en-GB" sz="2400" b="1" dirty="0" smtClean="0"/>
              <a:t>Genetics (no model!)</a:t>
            </a:r>
            <a:endParaRPr lang="en-GB" sz="24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23</a:t>
            </a:fld>
            <a:endParaRPr lang="en-GB" dirty="0">
              <a:solidFill>
                <a:prstClr val="black"/>
              </a:solidFill>
            </a:endParaRPr>
          </a:p>
        </p:txBody>
      </p:sp>
      <p:sp>
        <p:nvSpPr>
          <p:cNvPr id="4" name="TextBox 3"/>
          <p:cNvSpPr txBox="1"/>
          <p:nvPr/>
        </p:nvSpPr>
        <p:spPr>
          <a:xfrm>
            <a:off x="467544" y="2708920"/>
            <a:ext cx="3816424" cy="2585323"/>
          </a:xfrm>
          <a:prstGeom prst="rect">
            <a:avLst/>
          </a:prstGeom>
          <a:noFill/>
        </p:spPr>
        <p:txBody>
          <a:bodyPr wrap="square" rtlCol="0">
            <a:spAutoFit/>
          </a:bodyPr>
          <a:lstStyle/>
          <a:p>
            <a:r>
              <a:rPr lang="en-GB" dirty="0"/>
              <a:t>It is fifty years since the genetic basis of life was discovered. </a:t>
            </a:r>
            <a:endParaRPr lang="en-GB" dirty="0" smtClean="0"/>
          </a:p>
          <a:p>
            <a:endParaRPr lang="en-GB" dirty="0"/>
          </a:p>
          <a:p>
            <a:r>
              <a:rPr lang="en-GB" dirty="0" smtClean="0"/>
              <a:t>Will </a:t>
            </a:r>
            <a:r>
              <a:rPr lang="en-GB" dirty="0"/>
              <a:t>this knowledge bring salvation or doom? </a:t>
            </a:r>
            <a:endParaRPr lang="en-GB" dirty="0" smtClean="0"/>
          </a:p>
          <a:p>
            <a:endParaRPr lang="en-GB" dirty="0"/>
          </a:p>
          <a:p>
            <a:r>
              <a:rPr lang="en-GB" dirty="0" smtClean="0"/>
              <a:t>Will </a:t>
            </a:r>
            <a:r>
              <a:rPr lang="en-GB" dirty="0"/>
              <a:t>they eat of the apple and be banished from the garden?</a:t>
            </a:r>
          </a:p>
          <a:p>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0336" y="1483086"/>
            <a:ext cx="3648287" cy="5160561"/>
          </a:xfrm>
          <a:prstGeom prst="rect">
            <a:avLst/>
          </a:prstGeom>
        </p:spPr>
      </p:pic>
      <p:sp>
        <p:nvSpPr>
          <p:cNvPr id="6" name="TextBox 5"/>
          <p:cNvSpPr txBox="1"/>
          <p:nvPr/>
        </p:nvSpPr>
        <p:spPr>
          <a:xfrm>
            <a:off x="1259632" y="5933638"/>
            <a:ext cx="2592288" cy="646331"/>
          </a:xfrm>
          <a:prstGeom prst="rect">
            <a:avLst/>
          </a:prstGeom>
          <a:noFill/>
        </p:spPr>
        <p:txBody>
          <a:bodyPr wrap="square" rtlCol="0">
            <a:spAutoFit/>
          </a:bodyPr>
          <a:lstStyle/>
          <a:p>
            <a:r>
              <a:rPr lang="en-GB" i="1" dirty="0" smtClean="0"/>
              <a:t>Last Fall</a:t>
            </a:r>
            <a:r>
              <a:rPr lang="en-GB" dirty="0"/>
              <a:t> </a:t>
            </a:r>
            <a:r>
              <a:rPr lang="en-GB" dirty="0" smtClean="0"/>
              <a:t>by Mark Barrett</a:t>
            </a:r>
          </a:p>
          <a:p>
            <a:r>
              <a:rPr lang="en-GB" dirty="0" smtClean="0"/>
              <a:t>(on Amazon)</a:t>
            </a:r>
            <a:endParaRPr lang="en-GB" dirty="0"/>
          </a:p>
        </p:txBody>
      </p:sp>
    </p:spTree>
    <p:extLst>
      <p:ext uri="{BB962C8B-B14F-4D97-AF65-F5344CB8AC3E}">
        <p14:creationId xmlns:p14="http://schemas.microsoft.com/office/powerpoint/2010/main" val="3564609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04056"/>
            <a:ext cx="9144000" cy="6858000"/>
          </a:xfrm>
          <a:prstGeom prst="rect">
            <a:avLst/>
          </a:prstGeom>
        </p:spPr>
      </p:pic>
      <p:sp>
        <p:nvSpPr>
          <p:cNvPr id="60420" name="Slide Number Placeholder 5"/>
          <p:cNvSpPr>
            <a:spLocks noGrp="1"/>
          </p:cNvSpPr>
          <p:nvPr>
            <p:ph type="sldNum" sz="quarter" idx="10"/>
          </p:nvPr>
        </p:nvSpPr>
        <p:spPr>
          <a:xfrm>
            <a:off x="344262" y="6455246"/>
            <a:ext cx="2133600" cy="3955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endParaRPr lang="en-US" dirty="0" smtClean="0"/>
          </a:p>
        </p:txBody>
      </p:sp>
      <p:sp>
        <p:nvSpPr>
          <p:cNvPr id="8" name="Rectangle 3"/>
          <p:cNvSpPr txBox="1">
            <a:spLocks noChangeArrowheads="1"/>
          </p:cNvSpPr>
          <p:nvPr/>
        </p:nvSpPr>
        <p:spPr bwMode="auto">
          <a:xfrm>
            <a:off x="126776" y="3367730"/>
            <a:ext cx="3653136" cy="56532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GB" sz="2800" kern="0" dirty="0" smtClean="0"/>
              <a:t>Thank you for </a:t>
            </a:r>
            <a:r>
              <a:rPr lang="en-GB" sz="2800" kern="0" dirty="0" smtClean="0"/>
              <a:t>listening</a:t>
            </a:r>
            <a:endParaRPr lang="en-GB" sz="2800" kern="0" dirty="0" smtClean="0"/>
          </a:p>
        </p:txBody>
      </p:sp>
      <p:sp>
        <p:nvSpPr>
          <p:cNvPr id="2" name="Title 1"/>
          <p:cNvSpPr>
            <a:spLocks noGrp="1"/>
          </p:cNvSpPr>
          <p:nvPr>
            <p:ph type="title"/>
          </p:nvPr>
        </p:nvSpPr>
        <p:spPr>
          <a:xfrm>
            <a:off x="323528" y="1772816"/>
            <a:ext cx="8489950" cy="1008063"/>
          </a:xfrm>
        </p:spPr>
        <p:txBody>
          <a:bodyPr/>
          <a:lstStyle/>
          <a:p>
            <a:endParaRPr lang="en-GB" dirty="0"/>
          </a:p>
        </p:txBody>
      </p:sp>
      <p:sp>
        <p:nvSpPr>
          <p:cNvPr id="6" name="Rectangle 3"/>
          <p:cNvSpPr txBox="1">
            <a:spLocks noChangeArrowheads="1"/>
          </p:cNvSpPr>
          <p:nvPr/>
        </p:nvSpPr>
        <p:spPr bwMode="auto">
          <a:xfrm>
            <a:off x="150781" y="645905"/>
            <a:ext cx="4608512" cy="1080120"/>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r>
              <a:rPr lang="en-GB" sz="2000" b="1" kern="0" dirty="0" smtClean="0"/>
              <a:t>History is not cyclical</a:t>
            </a:r>
          </a:p>
          <a:p>
            <a:pPr marL="0" indent="0" algn="ctr">
              <a:buNone/>
            </a:pPr>
            <a:r>
              <a:rPr lang="en-GB" sz="1800" kern="0" dirty="0" smtClean="0"/>
              <a:t>UK wind often generates more than nuclear</a:t>
            </a:r>
          </a:p>
          <a:p>
            <a:pPr marL="0" indent="0" algn="ctr">
              <a:buNone/>
            </a:pPr>
            <a:r>
              <a:rPr lang="en-GB" sz="1800" kern="0" dirty="0" smtClean="0"/>
              <a:t>Solar recently supplied 25% of total demand</a:t>
            </a:r>
            <a:endParaRPr lang="en-GB" sz="1800" kern="0" dirty="0" smtClean="0"/>
          </a:p>
          <a:p>
            <a:pPr marL="0" indent="0" algn="ctr">
              <a:buNone/>
            </a:pPr>
            <a:endParaRPr lang="en-GB" sz="2000" kern="0" dirty="0" smtClean="0"/>
          </a:p>
        </p:txBody>
      </p:sp>
    </p:spTree>
    <p:extLst>
      <p:ext uri="{BB962C8B-B14F-4D97-AF65-F5344CB8AC3E}">
        <p14:creationId xmlns:p14="http://schemas.microsoft.com/office/powerpoint/2010/main" val="165529834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62" y="473487"/>
            <a:ext cx="8229600" cy="723265"/>
          </a:xfrm>
        </p:spPr>
        <p:txBody>
          <a:bodyPr>
            <a:normAutofit/>
          </a:bodyPr>
          <a:lstStyle/>
          <a:p>
            <a:r>
              <a:rPr lang="en-GB" sz="2000" b="1" dirty="0" smtClean="0"/>
              <a:t>Some models built</a:t>
            </a:r>
            <a:endParaRPr lang="en-GB" sz="20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25</a:t>
            </a:fld>
            <a:endParaRPr lang="en-GB" dirty="0">
              <a:solidFill>
                <a:prstClr val="black"/>
              </a:solidFill>
            </a:endParaRPr>
          </a:p>
        </p:txBody>
      </p:sp>
      <p:pic>
        <p:nvPicPr>
          <p:cNvPr id="6" name="Picture 5"/>
          <p:cNvPicPr>
            <a:picLocks noChangeAspect="1"/>
          </p:cNvPicPr>
          <p:nvPr/>
        </p:nvPicPr>
        <p:blipFill>
          <a:blip r:embed="rId2"/>
          <a:stretch>
            <a:fillRect/>
          </a:stretch>
        </p:blipFill>
        <p:spPr>
          <a:xfrm>
            <a:off x="611560" y="1628800"/>
            <a:ext cx="8022463" cy="4608512"/>
          </a:xfrm>
          <a:prstGeom prst="rect">
            <a:avLst/>
          </a:prstGeom>
        </p:spPr>
      </p:pic>
    </p:spTree>
    <p:extLst>
      <p:ext uri="{BB962C8B-B14F-4D97-AF65-F5344CB8AC3E}">
        <p14:creationId xmlns:p14="http://schemas.microsoft.com/office/powerpoint/2010/main" val="41265233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85988C6-0B73-45C1-9CF3-1E7E031D5C05}" type="slidenum">
              <a:rPr lang="en-US" smtClean="0"/>
              <a:pPr eaLnBrk="1" hangingPunct="1"/>
              <a:t>26</a:t>
            </a:fld>
            <a:endParaRPr lang="en-US" smtClean="0"/>
          </a:p>
        </p:txBody>
      </p:sp>
      <p:pic>
        <p:nvPicPr>
          <p:cNvPr id="33797" name="Picture 4" descr="ES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1444" y="362761"/>
            <a:ext cx="9162243" cy="65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1" y="332656"/>
            <a:ext cx="1835696" cy="576064"/>
          </a:xfrm>
          <a:solidFill>
            <a:schemeClr val="bg1"/>
          </a:solidFill>
          <a:ln w="38100">
            <a:solidFill>
              <a:srgbClr val="FF0000"/>
            </a:solidFill>
          </a:ln>
        </p:spPr>
        <p:txBody>
          <a:bodyPr>
            <a:normAutofit fontScale="90000"/>
          </a:bodyPr>
          <a:lstStyle/>
          <a:p>
            <a:pPr algn="ctr" eaLnBrk="1" hangingPunct="1"/>
            <a:r>
              <a:rPr lang="en-GB" sz="1600" b="1" dirty="0" smtClean="0"/>
              <a:t>UK energy, space and time</a:t>
            </a:r>
          </a:p>
        </p:txBody>
      </p:sp>
    </p:spTree>
    <p:extLst>
      <p:ext uri="{BB962C8B-B14F-4D97-AF65-F5344CB8AC3E}">
        <p14:creationId xmlns:p14="http://schemas.microsoft.com/office/powerpoint/2010/main" val="661292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65" y="548323"/>
            <a:ext cx="8489950" cy="1008063"/>
          </a:xfrm>
        </p:spPr>
        <p:txBody>
          <a:bodyPr/>
          <a:lstStyle/>
          <a:p>
            <a:r>
              <a:rPr lang="en-GB" dirty="0" smtClean="0"/>
              <a:t>Lifetimes and rates of stock  change</a:t>
            </a:r>
          </a:p>
        </p:txBody>
      </p:sp>
      <p:sp>
        <p:nvSpPr>
          <p:cNvPr id="4" name="Slide Number Placeholder 3"/>
          <p:cNvSpPr>
            <a:spLocks noGrp="1"/>
          </p:cNvSpPr>
          <p:nvPr>
            <p:ph type="sldNum" sz="quarter" idx="4294967295"/>
          </p:nvPr>
        </p:nvSpPr>
        <p:spPr>
          <a:xfrm>
            <a:off x="7010400" y="6572272"/>
            <a:ext cx="2133600" cy="285728"/>
          </a:xfrm>
          <a:prstGeom prst="rect">
            <a:avLst/>
          </a:prstGeom>
        </p:spPr>
        <p:txBody>
          <a:bodyPr/>
          <a:lstStyle/>
          <a:p>
            <a:fld id="{70E2A97C-DA7A-459D-BEB2-C467076B0435}" type="slidenum">
              <a:rPr lang="en-GB" smtClean="0"/>
              <a:pPr/>
              <a:t>27</a:t>
            </a:fld>
            <a:endParaRPr lang="en-GB"/>
          </a:p>
        </p:txBody>
      </p:sp>
      <p:sp>
        <p:nvSpPr>
          <p:cNvPr id="5" name="Content Placeholder 4"/>
          <p:cNvSpPr>
            <a:spLocks noGrp="1"/>
          </p:cNvSpPr>
          <p:nvPr>
            <p:ph idx="1"/>
          </p:nvPr>
        </p:nvSpPr>
        <p:spPr>
          <a:xfrm>
            <a:off x="317674" y="1268512"/>
            <a:ext cx="8489950" cy="4176712"/>
          </a:xfrm>
        </p:spPr>
        <p:txBody>
          <a:bodyPr/>
          <a:lstStyle/>
          <a:p>
            <a:pPr marL="0" indent="0">
              <a:buNone/>
            </a:pPr>
            <a:r>
              <a:rPr lang="en-GB" sz="1400" b="1" dirty="0" smtClean="0"/>
              <a:t>People ~80 years				 Dwellings ~ 100 years</a:t>
            </a:r>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endParaRPr lang="en-GB" sz="1400" b="1" dirty="0"/>
          </a:p>
          <a:p>
            <a:pPr marL="0" indent="0">
              <a:buNone/>
            </a:pPr>
            <a:endParaRPr lang="en-GB" sz="1400" b="1" dirty="0" smtClean="0"/>
          </a:p>
          <a:p>
            <a:pPr marL="0" indent="0">
              <a:buNone/>
            </a:pPr>
            <a:r>
              <a:rPr lang="en-GB" sz="1400" b="1" dirty="0" smtClean="0"/>
              <a:t>Aircraft, ships,  power stations ~ 35 years		    Cars, appliances ~15 years	</a:t>
            </a:r>
            <a:endParaRPr lang="en-GB" sz="1400" b="1" dirty="0"/>
          </a:p>
        </p:txBody>
      </p:sp>
      <p:pic>
        <p:nvPicPr>
          <p:cNvPr id="6" name="Picture 6"/>
          <p:cNvPicPr>
            <a:picLocks noChangeAspect="1" noChangeArrowheads="1"/>
          </p:cNvPicPr>
          <p:nvPr/>
        </p:nvPicPr>
        <p:blipFill>
          <a:blip r:embed="rId3" cstate="print"/>
          <a:srcRect t="8038" r="9677"/>
          <a:stretch>
            <a:fillRect/>
          </a:stretch>
        </p:blipFill>
        <p:spPr bwMode="auto">
          <a:xfrm>
            <a:off x="4860032" y="4321572"/>
            <a:ext cx="3695700" cy="2563812"/>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109117" y="1556386"/>
            <a:ext cx="3822610" cy="2374754"/>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109117" y="4365104"/>
            <a:ext cx="4393423" cy="2299923"/>
          </a:xfrm>
          <a:prstGeom prst="rect">
            <a:avLst/>
          </a:prstGeom>
          <a:noFill/>
          <a:ln w="9525">
            <a:noFill/>
            <a:miter lim="800000"/>
            <a:headEnd/>
            <a:tailEnd/>
          </a:ln>
        </p:spPr>
      </p:pic>
      <p:pic>
        <p:nvPicPr>
          <p:cNvPr id="10"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1" t="11622" r="51653" b="-5437"/>
          <a:stretch/>
        </p:blipFill>
        <p:spPr bwMode="auto">
          <a:xfrm>
            <a:off x="4974529" y="1484784"/>
            <a:ext cx="3413896" cy="253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0043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9FB8495E-7043-4691-8C27-F262129DEF62}" type="slidenum">
              <a:rPr lang="en-US"/>
              <a:pPr eaLnBrk="1" hangingPunct="1"/>
              <a:t>28</a:t>
            </a:fld>
            <a:endParaRPr lang="en-US"/>
          </a:p>
        </p:txBody>
      </p:sp>
      <p:sp>
        <p:nvSpPr>
          <p:cNvPr id="31747" name="Rectangle 2"/>
          <p:cNvSpPr>
            <a:spLocks noGrp="1" noChangeArrowheads="1"/>
          </p:cNvSpPr>
          <p:nvPr>
            <p:ph type="title"/>
          </p:nvPr>
        </p:nvSpPr>
        <p:spPr>
          <a:xfrm>
            <a:off x="323850" y="765175"/>
            <a:ext cx="8489950" cy="576263"/>
          </a:xfrm>
        </p:spPr>
        <p:txBody>
          <a:bodyPr>
            <a:normAutofit fontScale="90000"/>
          </a:bodyPr>
          <a:lstStyle/>
          <a:p>
            <a:pPr eaLnBrk="1" hangingPunct="1"/>
            <a:r>
              <a:rPr lang="en-US" b="1" dirty="0" smtClean="0"/>
              <a:t>Homo </a:t>
            </a:r>
            <a:r>
              <a:rPr lang="en-US" b="1" dirty="0" err="1" smtClean="0"/>
              <a:t>multicellulus</a:t>
            </a:r>
            <a:r>
              <a:rPr lang="en-US" b="1" dirty="0" smtClean="0"/>
              <a:t> – a life in boxes</a:t>
            </a:r>
          </a:p>
        </p:txBody>
      </p:sp>
      <p:sp>
        <p:nvSpPr>
          <p:cNvPr id="31748" name="Rectangle 3"/>
          <p:cNvSpPr>
            <a:spLocks noGrp="1" noChangeArrowheads="1"/>
          </p:cNvSpPr>
          <p:nvPr>
            <p:ph type="body" idx="1"/>
          </p:nvPr>
        </p:nvSpPr>
        <p:spPr>
          <a:xfrm>
            <a:off x="611188" y="1773238"/>
            <a:ext cx="7920037" cy="3959225"/>
          </a:xfrm>
          <a:noFill/>
        </p:spPr>
        <p:txBody>
          <a:bodyPr/>
          <a:lstStyle/>
          <a:p>
            <a:pPr eaLnBrk="1" hangingPunct="1"/>
            <a:endParaRPr lang="en-US" smtClean="0"/>
          </a:p>
          <a:p>
            <a:pPr eaLnBrk="1" hangingPunct="1"/>
            <a:endParaRPr lang="en-US" smtClean="0"/>
          </a:p>
        </p:txBody>
      </p:sp>
      <p:pic>
        <p:nvPicPr>
          <p:cNvPr id="317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8208962" cy="4057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750" name="TextBox 1"/>
          <p:cNvSpPr txBox="1">
            <a:spLocks noChangeArrowheads="1"/>
          </p:cNvSpPr>
          <p:nvPr/>
        </p:nvSpPr>
        <p:spPr bwMode="auto">
          <a:xfrm>
            <a:off x="468313" y="1390650"/>
            <a:ext cx="7775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dirty="0"/>
              <a:t>People congregate in shelters and transport boxes where most of their energy services are delivered</a:t>
            </a:r>
          </a:p>
        </p:txBody>
      </p:sp>
    </p:spTree>
    <p:extLst>
      <p:ext uri="{BB962C8B-B14F-4D97-AF65-F5344CB8AC3E}">
        <p14:creationId xmlns:p14="http://schemas.microsoft.com/office/powerpoint/2010/main" val="2238526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F6A698AD-6259-4D20-8154-6FED0135CA24}" type="slidenum">
              <a:rPr lang="en-US"/>
              <a:pPr eaLnBrk="1" hangingPunct="1"/>
              <a:t>29</a:t>
            </a:fld>
            <a:endParaRPr lang="en-US"/>
          </a:p>
        </p:txBody>
      </p:sp>
      <p:sp>
        <p:nvSpPr>
          <p:cNvPr id="34819" name="Rectangle 2"/>
          <p:cNvSpPr>
            <a:spLocks noGrp="1" noChangeArrowheads="1"/>
          </p:cNvSpPr>
          <p:nvPr>
            <p:ph type="title"/>
          </p:nvPr>
        </p:nvSpPr>
        <p:spPr>
          <a:xfrm>
            <a:off x="323850" y="620713"/>
            <a:ext cx="8489950" cy="504825"/>
          </a:xfrm>
        </p:spPr>
        <p:txBody>
          <a:bodyPr/>
          <a:lstStyle/>
          <a:p>
            <a:pPr algn="ctr" eaLnBrk="1" hangingPunct="1"/>
            <a:r>
              <a:rPr lang="en-US" sz="2400" b="1" dirty="0" smtClean="0"/>
              <a:t>Leviathan – city level</a:t>
            </a:r>
          </a:p>
        </p:txBody>
      </p:sp>
      <p:sp>
        <p:nvSpPr>
          <p:cNvPr id="34820" name="Rectangle 3"/>
          <p:cNvSpPr>
            <a:spLocks noGrp="1" noChangeArrowheads="1"/>
          </p:cNvSpPr>
          <p:nvPr>
            <p:ph type="body" idx="1"/>
          </p:nvPr>
        </p:nvSpPr>
        <p:spPr>
          <a:xfrm>
            <a:off x="611188" y="1773238"/>
            <a:ext cx="7920037" cy="3959225"/>
          </a:xfrm>
          <a:noFill/>
        </p:spPr>
        <p:txBody>
          <a:bodyPr/>
          <a:lstStyle/>
          <a:p>
            <a:pPr eaLnBrk="1" hangingPunct="1"/>
            <a:endParaRPr lang="en-US" smtClean="0"/>
          </a:p>
          <a:p>
            <a:pPr eaLnBrk="1" hangingPunct="1"/>
            <a:endParaRPr lang="en-US" smtClean="0"/>
          </a:p>
        </p:txBody>
      </p:sp>
      <p:sp>
        <p:nvSpPr>
          <p:cNvPr id="34821" name="Rectangle 4"/>
          <p:cNvSpPr>
            <a:spLocks noChangeArrowheads="1"/>
          </p:cNvSpPr>
          <p:nvPr/>
        </p:nvSpPr>
        <p:spPr bwMode="auto">
          <a:xfrm>
            <a:off x="468313" y="1268413"/>
            <a:ext cx="80645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FontTx/>
              <a:buChar char="•"/>
            </a:pPr>
            <a:endParaRPr lang="en-US" sz="1000"/>
          </a:p>
          <a:p>
            <a:pPr eaLnBrk="1" hangingPunct="1">
              <a:spcBef>
                <a:spcPct val="20000"/>
              </a:spcBef>
              <a:buFontTx/>
              <a:buChar char="•"/>
            </a:pPr>
            <a:endParaRPr lang="en-US" sz="1000"/>
          </a:p>
        </p:txBody>
      </p:sp>
      <p:sp>
        <p:nvSpPr>
          <p:cNvPr id="34822" name="Rectangle 5"/>
          <p:cNvSpPr>
            <a:spLocks noChangeArrowheads="1"/>
          </p:cNvSpPr>
          <p:nvPr/>
        </p:nvSpPr>
        <p:spPr bwMode="auto">
          <a:xfrm>
            <a:off x="611188" y="1052513"/>
            <a:ext cx="80645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endParaRPr lang="en-US" sz="1400"/>
          </a:p>
        </p:txBody>
      </p:sp>
      <p:pic>
        <p:nvPicPr>
          <p:cNvPr id="348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124744"/>
            <a:ext cx="7072313"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569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3</a:t>
            </a:fld>
            <a:endParaRPr lang="en-GB" dirty="0">
              <a:solidFill>
                <a:prstClr val="black"/>
              </a:solidFill>
            </a:endParaRPr>
          </a:p>
        </p:txBody>
      </p:sp>
      <p:sp>
        <p:nvSpPr>
          <p:cNvPr id="5" name="Rectangle 4"/>
          <p:cNvSpPr/>
          <p:nvPr/>
        </p:nvSpPr>
        <p:spPr>
          <a:xfrm>
            <a:off x="2339752" y="525096"/>
            <a:ext cx="4169476" cy="523220"/>
          </a:xfrm>
          <a:prstGeom prst="rect">
            <a:avLst/>
          </a:prstGeom>
        </p:spPr>
        <p:txBody>
          <a:bodyPr vert="horz" lIns="91440" tIns="45720" rIns="91440" bIns="45720" rtlCol="0" anchor="ctr">
            <a:normAutofit/>
          </a:bodyPr>
          <a:lstStyle/>
          <a:p>
            <a:pPr algn="ctr">
              <a:spcBef>
                <a:spcPct val="0"/>
              </a:spcBef>
            </a:pPr>
            <a:r>
              <a:rPr lang="en-GB" sz="2800" b="1" dirty="0" smtClean="0">
                <a:latin typeface="+mj-lt"/>
                <a:ea typeface="+mj-ea"/>
                <a:cs typeface="+mj-cs"/>
              </a:rPr>
              <a:t>History</a:t>
            </a:r>
            <a:endParaRPr lang="en-GB" sz="2800" b="1" dirty="0">
              <a:latin typeface="+mj-lt"/>
              <a:ea typeface="+mj-ea"/>
              <a:cs typeface="+mj-cs"/>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53" y="4332842"/>
            <a:ext cx="9104313"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99770" y="4365625"/>
            <a:ext cx="1785769" cy="369332"/>
          </a:xfrm>
          <a:prstGeom prst="rect">
            <a:avLst/>
          </a:prstGeom>
          <a:solidFill>
            <a:schemeClr val="bg1"/>
          </a:solidFill>
          <a:ln w="3175">
            <a:solidFill>
              <a:schemeClr val="tx1"/>
            </a:solidFill>
          </a:ln>
        </p:spPr>
        <p:txBody>
          <a:bodyPr wrap="square" rtlCol="0">
            <a:spAutoFit/>
          </a:bodyPr>
          <a:lstStyle/>
          <a:p>
            <a:r>
              <a:rPr lang="en-GB" dirty="0" smtClean="0"/>
              <a:t>UK energy </a:t>
            </a:r>
            <a:r>
              <a:rPr lang="en-GB" dirty="0" smtClean="0"/>
              <a:t>mix</a:t>
            </a:r>
            <a:endParaRPr lang="en-GB" dirty="0" smtClean="0"/>
          </a:p>
        </p:txBody>
      </p:sp>
      <p:sp>
        <p:nvSpPr>
          <p:cNvPr id="9" name="TextBox 8"/>
          <p:cNvSpPr txBox="1"/>
          <p:nvPr/>
        </p:nvSpPr>
        <p:spPr>
          <a:xfrm>
            <a:off x="2065806" y="6040696"/>
            <a:ext cx="547891" cy="307777"/>
          </a:xfrm>
          <a:prstGeom prst="rect">
            <a:avLst/>
          </a:prstGeom>
          <a:solidFill>
            <a:schemeClr val="bg1"/>
          </a:solidFill>
        </p:spPr>
        <p:txBody>
          <a:bodyPr wrap="square" rtlCol="0">
            <a:spAutoFit/>
          </a:bodyPr>
          <a:lstStyle/>
          <a:p>
            <a:r>
              <a:rPr lang="en-GB" sz="1400" dirty="0" smtClean="0"/>
              <a:t>Coal</a:t>
            </a:r>
          </a:p>
        </p:txBody>
      </p:sp>
      <p:sp>
        <p:nvSpPr>
          <p:cNvPr id="10" name="TextBox 9"/>
          <p:cNvSpPr txBox="1"/>
          <p:nvPr/>
        </p:nvSpPr>
        <p:spPr>
          <a:xfrm>
            <a:off x="3976287" y="5579030"/>
            <a:ext cx="547891" cy="307777"/>
          </a:xfrm>
          <a:prstGeom prst="rect">
            <a:avLst/>
          </a:prstGeom>
          <a:solidFill>
            <a:schemeClr val="bg1"/>
          </a:solidFill>
        </p:spPr>
        <p:txBody>
          <a:bodyPr wrap="square" rtlCol="0">
            <a:spAutoFit/>
          </a:bodyPr>
          <a:lstStyle/>
          <a:p>
            <a:pPr algn="ctr"/>
            <a:r>
              <a:rPr lang="en-GB" sz="1400" dirty="0" smtClean="0"/>
              <a:t>Oil</a:t>
            </a:r>
          </a:p>
        </p:txBody>
      </p:sp>
      <p:sp>
        <p:nvSpPr>
          <p:cNvPr id="11" name="TextBox 10"/>
          <p:cNvSpPr txBox="1"/>
          <p:nvPr/>
        </p:nvSpPr>
        <p:spPr>
          <a:xfrm>
            <a:off x="5920141" y="5293625"/>
            <a:ext cx="547891" cy="307777"/>
          </a:xfrm>
          <a:prstGeom prst="rect">
            <a:avLst/>
          </a:prstGeom>
          <a:solidFill>
            <a:schemeClr val="bg1"/>
          </a:solidFill>
        </p:spPr>
        <p:txBody>
          <a:bodyPr wrap="square" rtlCol="0">
            <a:spAutoFit/>
          </a:bodyPr>
          <a:lstStyle/>
          <a:p>
            <a:pPr algn="ctr"/>
            <a:r>
              <a:rPr lang="en-GB" sz="1400" dirty="0" smtClean="0"/>
              <a:t>Gas</a:t>
            </a:r>
          </a:p>
        </p:txBody>
      </p:sp>
      <p:sp>
        <p:nvSpPr>
          <p:cNvPr id="12" name="TextBox 11"/>
          <p:cNvSpPr txBox="1"/>
          <p:nvPr/>
        </p:nvSpPr>
        <p:spPr>
          <a:xfrm>
            <a:off x="6660232" y="4581069"/>
            <a:ext cx="1296144" cy="307777"/>
          </a:xfrm>
          <a:prstGeom prst="rect">
            <a:avLst/>
          </a:prstGeom>
          <a:solidFill>
            <a:schemeClr val="bg1"/>
          </a:solidFill>
        </p:spPr>
        <p:txBody>
          <a:bodyPr wrap="square" rtlCol="0">
            <a:spAutoFit/>
          </a:bodyPr>
          <a:lstStyle/>
          <a:p>
            <a:pPr algn="ctr"/>
            <a:r>
              <a:rPr lang="en-GB" sz="1400" dirty="0" smtClean="0"/>
              <a:t>Elec primary </a:t>
            </a:r>
          </a:p>
        </p:txBody>
      </p:sp>
      <p:pic>
        <p:nvPicPr>
          <p:cNvPr id="6" name="Picture 5"/>
          <p:cNvPicPr>
            <a:picLocks noChangeAspect="1"/>
          </p:cNvPicPr>
          <p:nvPr/>
        </p:nvPicPr>
        <p:blipFill>
          <a:blip r:embed="rId3"/>
          <a:stretch>
            <a:fillRect/>
          </a:stretch>
        </p:blipFill>
        <p:spPr>
          <a:xfrm>
            <a:off x="177888" y="1263760"/>
            <a:ext cx="8829537" cy="2532320"/>
          </a:xfrm>
          <a:prstGeom prst="rect">
            <a:avLst/>
          </a:prstGeom>
        </p:spPr>
      </p:pic>
    </p:spTree>
    <p:extLst>
      <p:ext uri="{BB962C8B-B14F-4D97-AF65-F5344CB8AC3E}">
        <p14:creationId xmlns:p14="http://schemas.microsoft.com/office/powerpoint/2010/main" val="1380766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8FA9C7D-2645-403A-8E0F-A34EE86E431E}" type="slidenum">
              <a:rPr lang="en-US" smtClean="0"/>
              <a:pPr eaLnBrk="1" hangingPunct="1"/>
              <a:t>30</a:t>
            </a:fld>
            <a:endParaRPr lang="en-US" dirty="0" smtClean="0"/>
          </a:p>
        </p:txBody>
      </p:sp>
      <p:pic>
        <p:nvPicPr>
          <p:cNvPr id="24578" name="Picture 6" descr="C:\Mark\Work\Energy\EnergyModels\DYNEMO\DynEMo_Flow\DynEMo_flo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160" y="1124744"/>
            <a:ext cx="8889336" cy="652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0" y="548680"/>
            <a:ext cx="9315450" cy="1368152"/>
          </a:xfrm>
          <a:solidFill>
            <a:schemeClr val="bg1"/>
          </a:solidFill>
        </p:spPr>
        <p:txBody>
          <a:bodyPr>
            <a:normAutofit fontScale="90000"/>
          </a:bodyPr>
          <a:lstStyle/>
          <a:p>
            <a:r>
              <a:rPr lang="en-GB" dirty="0" smtClean="0">
                <a:latin typeface="Arial Black" pitchFamily="34" charset="0"/>
              </a:rPr>
              <a:t>     Leviathan’s evolution and physiology - the national energy system</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7" t="14474" r="-648" b="1315"/>
          <a:stretch/>
        </p:blipFill>
        <p:spPr bwMode="auto">
          <a:xfrm>
            <a:off x="1717386" y="908720"/>
            <a:ext cx="5544616" cy="1080120"/>
          </a:xfrm>
          <a:prstGeom prst="rect">
            <a:avLst/>
          </a:prstGeom>
          <a:gradFill>
            <a:gsLst>
              <a:gs pos="0">
                <a:srgbClr val="5E9EFF"/>
              </a:gs>
              <a:gs pos="39999">
                <a:srgbClr val="85C2FF"/>
              </a:gs>
              <a:gs pos="70000">
                <a:srgbClr val="C4D6EB"/>
              </a:gs>
              <a:gs pos="84000">
                <a:srgbClr val="FFEBFA"/>
              </a:gs>
            </a:gsLst>
            <a:lin ang="5400000" scaled="0"/>
          </a:gradFill>
          <a:ln>
            <a:noFill/>
          </a:ln>
          <a:effectLst/>
          <a:extLst/>
        </p:spPr>
      </p:pic>
    </p:spTree>
    <p:extLst>
      <p:ext uri="{BB962C8B-B14F-4D97-AF65-F5344CB8AC3E}">
        <p14:creationId xmlns:p14="http://schemas.microsoft.com/office/powerpoint/2010/main" val="3366729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a:xfrm>
            <a:off x="323850" y="763588"/>
            <a:ext cx="8489950" cy="1009650"/>
          </a:xfrm>
        </p:spPr>
        <p:txBody>
          <a:bodyPr/>
          <a:lstStyle/>
          <a:p>
            <a:r>
              <a:rPr lang="en-GB" sz="2400" b="1" dirty="0" smtClean="0"/>
              <a:t>Demand and supply system </a:t>
            </a:r>
            <a:r>
              <a:rPr lang="en-GB" sz="2400" b="1" dirty="0"/>
              <a:t>integration</a:t>
            </a:r>
            <a:br>
              <a:rPr lang="en-GB" sz="2400" b="1" dirty="0"/>
            </a:br>
            <a:endParaRPr lang="en-GB" sz="2400" b="1" dirty="0" smtClean="0"/>
          </a:p>
        </p:txBody>
      </p:sp>
      <p:sp>
        <p:nvSpPr>
          <p:cNvPr id="37891" name="TextBox 4"/>
          <p:cNvSpPr txBox="1">
            <a:spLocks noChangeArrowheads="1"/>
          </p:cNvSpPr>
          <p:nvPr/>
        </p:nvSpPr>
        <p:spPr bwMode="auto">
          <a:xfrm>
            <a:off x="250825" y="1341438"/>
            <a:ext cx="842486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GB" sz="1600" b="1" dirty="0"/>
              <a:t>Demands</a:t>
            </a:r>
          </a:p>
          <a:p>
            <a:pPr marL="285750" indent="-285750" eaLnBrk="1" hangingPunct="1">
              <a:buFont typeface="Arial" pitchFamily="34" charset="0"/>
              <a:buChar char="•"/>
              <a:defRPr/>
            </a:pPr>
            <a:r>
              <a:rPr lang="en-GB" sz="1600" dirty="0" smtClean="0"/>
              <a:t>Demands vary </a:t>
            </a:r>
            <a:r>
              <a:rPr lang="en-GB" sz="1600" dirty="0"/>
              <a:t>with </a:t>
            </a:r>
            <a:r>
              <a:rPr lang="en-GB" sz="1600" dirty="0" smtClean="0"/>
              <a:t>activity </a:t>
            </a:r>
            <a:r>
              <a:rPr lang="en-GB" sz="1600" dirty="0"/>
              <a:t>and </a:t>
            </a:r>
            <a:r>
              <a:rPr lang="en-GB" sz="1600" dirty="0" smtClean="0"/>
              <a:t>weather (temperature, wind, solar)</a:t>
            </a:r>
            <a:endParaRPr lang="en-GB" sz="1600" dirty="0"/>
          </a:p>
          <a:p>
            <a:pPr marL="285750" indent="-285750" eaLnBrk="1" hangingPunct="1">
              <a:buFont typeface="Arial" pitchFamily="34" charset="0"/>
              <a:buChar char="•"/>
              <a:defRPr/>
            </a:pPr>
            <a:r>
              <a:rPr lang="en-GB" sz="1600" dirty="0" smtClean="0"/>
              <a:t>Heat pumps, solar energy vary with weather</a:t>
            </a:r>
            <a:endParaRPr lang="en-GB" sz="1600" dirty="0"/>
          </a:p>
          <a:p>
            <a:pPr eaLnBrk="1" hangingPunct="1">
              <a:defRPr/>
            </a:pPr>
            <a:endParaRPr lang="en-GB" sz="1600" b="1" dirty="0" smtClean="0"/>
          </a:p>
          <a:p>
            <a:pPr eaLnBrk="1" hangingPunct="1">
              <a:defRPr/>
            </a:pPr>
            <a:r>
              <a:rPr lang="en-GB" sz="1600" b="1" dirty="0" smtClean="0"/>
              <a:t>High renewable fractions will include a large wind component</a:t>
            </a:r>
            <a:r>
              <a:rPr lang="en-GB" sz="1600" b="1" dirty="0"/>
              <a:t>:</a:t>
            </a:r>
            <a:endParaRPr lang="en-GB" sz="1600" b="1" dirty="0" smtClean="0"/>
          </a:p>
          <a:p>
            <a:pPr marL="285750" indent="-285750" eaLnBrk="1" hangingPunct="1">
              <a:buFont typeface="Arial" pitchFamily="34" charset="0"/>
              <a:buChar char="•"/>
              <a:defRPr/>
            </a:pPr>
            <a:r>
              <a:rPr lang="en-GB" sz="1600" dirty="0" smtClean="0"/>
              <a:t>How to deal with a deficit or surplus of renewable energy of 50 or 100 GW?</a:t>
            </a:r>
          </a:p>
          <a:p>
            <a:pPr eaLnBrk="1" hangingPunct="1">
              <a:defRPr/>
            </a:pPr>
            <a:endParaRPr lang="en-GB" sz="1600" b="1" dirty="0" smtClean="0"/>
          </a:p>
          <a:p>
            <a:pPr eaLnBrk="1" hangingPunct="1">
              <a:defRPr/>
            </a:pPr>
            <a:r>
              <a:rPr lang="en-GB" sz="1600" b="1" dirty="0" smtClean="0"/>
              <a:t>Supplies</a:t>
            </a:r>
            <a:r>
              <a:rPr lang="en-GB" sz="1600" dirty="0" smtClean="0"/>
              <a:t>: </a:t>
            </a:r>
          </a:p>
          <a:p>
            <a:pPr marL="285750" indent="-285750" eaLnBrk="1" hangingPunct="1">
              <a:buFont typeface="Arial" pitchFamily="34" charset="0"/>
              <a:buChar char="•"/>
              <a:defRPr/>
            </a:pPr>
            <a:r>
              <a:rPr lang="en-GB" sz="1600" dirty="0" smtClean="0"/>
              <a:t>Renewables vary with weather</a:t>
            </a:r>
          </a:p>
          <a:p>
            <a:pPr marL="285750" indent="-285750" eaLnBrk="1" hangingPunct="1">
              <a:buFont typeface="Arial" pitchFamily="34" charset="0"/>
              <a:buChar char="•"/>
              <a:defRPr/>
            </a:pPr>
            <a:r>
              <a:rPr lang="en-GB" sz="1600" dirty="0" err="1" smtClean="0"/>
              <a:t>Dispatchable</a:t>
            </a:r>
            <a:r>
              <a:rPr lang="en-GB" sz="1600" dirty="0" smtClean="0"/>
              <a:t> renewables</a:t>
            </a:r>
          </a:p>
          <a:p>
            <a:pPr marL="285750" indent="-285750" eaLnBrk="1" hangingPunct="1">
              <a:buFont typeface="Arial" pitchFamily="34" charset="0"/>
              <a:buChar char="•"/>
              <a:defRPr/>
            </a:pPr>
            <a:endParaRPr lang="en-GB" sz="1600" dirty="0" smtClean="0"/>
          </a:p>
          <a:p>
            <a:pPr eaLnBrk="1" hangingPunct="1">
              <a:defRPr/>
            </a:pPr>
            <a:r>
              <a:rPr lang="en-GB" sz="1600" dirty="0" smtClean="0"/>
              <a:t> </a:t>
            </a:r>
            <a:r>
              <a:rPr lang="en-GB" sz="1600" b="1" dirty="0" smtClean="0"/>
              <a:t>Matching:</a:t>
            </a:r>
          </a:p>
          <a:p>
            <a:pPr marL="285750" indent="-285750" eaLnBrk="1" hangingPunct="1">
              <a:buFont typeface="Arial" pitchFamily="34" charset="0"/>
              <a:buChar char="•"/>
              <a:defRPr/>
            </a:pPr>
            <a:r>
              <a:rPr lang="en-GB" sz="1600" dirty="0"/>
              <a:t>Storage – heat, chemical, mechanical</a:t>
            </a:r>
          </a:p>
          <a:p>
            <a:pPr marL="285750" indent="-285750" eaLnBrk="1" hangingPunct="1">
              <a:buFont typeface="Arial" pitchFamily="34" charset="0"/>
              <a:buChar char="•"/>
              <a:defRPr/>
            </a:pPr>
            <a:r>
              <a:rPr lang="en-GB" sz="1600" dirty="0" smtClean="0"/>
              <a:t>Dispatchable supplies - fossil/biomass, some hydro</a:t>
            </a:r>
          </a:p>
          <a:p>
            <a:pPr marL="285750" indent="-285750" eaLnBrk="1" hangingPunct="1">
              <a:buFont typeface="Arial" pitchFamily="34" charset="0"/>
              <a:buChar char="•"/>
              <a:defRPr/>
            </a:pPr>
            <a:r>
              <a:rPr lang="en-GB" sz="1600" dirty="0" smtClean="0"/>
              <a:t>Transmission and trade</a:t>
            </a:r>
          </a:p>
          <a:p>
            <a:pPr eaLnBrk="1" hangingPunct="1">
              <a:defRPr/>
            </a:pPr>
            <a:endParaRPr lang="en-GB" sz="1600" dirty="0" smtClean="0">
              <a:solidFill>
                <a:srgbClr val="FF0000"/>
              </a:solidFill>
            </a:endParaRPr>
          </a:p>
          <a:p>
            <a:pPr eaLnBrk="1" hangingPunct="1">
              <a:defRPr/>
            </a:pPr>
            <a:r>
              <a:rPr lang="en-GB" sz="1600" dirty="0" smtClean="0">
                <a:solidFill>
                  <a:srgbClr val="FF0000"/>
                </a:solidFill>
              </a:rPr>
              <a:t>A large fraction of electricity will be used for heat.</a:t>
            </a:r>
          </a:p>
          <a:p>
            <a:pPr eaLnBrk="1" hangingPunct="1">
              <a:defRPr/>
            </a:pPr>
            <a:r>
              <a:rPr lang="en-GB" sz="1600" dirty="0" smtClean="0">
                <a:solidFill>
                  <a:srgbClr val="FF0000"/>
                </a:solidFill>
              </a:rPr>
              <a:t>Electricity is expensive to store, heat is cheap to store</a:t>
            </a:r>
          </a:p>
          <a:p>
            <a:pPr eaLnBrk="1" hangingPunct="1">
              <a:defRPr/>
            </a:pPr>
            <a:endParaRPr lang="en-GB" sz="1600" b="1" dirty="0" smtClean="0"/>
          </a:p>
          <a:p>
            <a:pPr eaLnBrk="1" hangingPunct="1">
              <a:defRPr/>
            </a:pPr>
            <a:endParaRPr lang="en-GB" sz="1600" dirty="0" smtClean="0"/>
          </a:p>
          <a:p>
            <a:pPr eaLnBrk="1" hangingPunct="1">
              <a:defRPr/>
            </a:pPr>
            <a:endParaRPr lang="en-GB" sz="1600" dirty="0" smtClean="0"/>
          </a:p>
        </p:txBody>
      </p:sp>
      <p:sp>
        <p:nvSpPr>
          <p:cNvPr id="61444"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E7175A1-5201-41AE-BECE-CFD68C6AC746}" type="slidenum">
              <a:rPr lang="en-US" smtClean="0"/>
              <a:pPr eaLnBrk="1" hangingPunct="1"/>
              <a:t>31</a:t>
            </a:fld>
            <a:endParaRPr lang="en-US" smtClean="0"/>
          </a:p>
        </p:txBody>
      </p:sp>
      <p:pic>
        <p:nvPicPr>
          <p:cNvPr id="5" name="Picture 6" descr="C:\Mark\Work\Energy\EnergyModels\DYNEMO\DynEMo_Flow\DynEMo_flo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66207" y="4365104"/>
            <a:ext cx="3777793" cy="277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381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4</a:t>
            </a:fld>
            <a:endParaRPr lang="en-GB" dirty="0">
              <a:solidFill>
                <a:prstClr val="black"/>
              </a:solidFill>
            </a:endParaRPr>
          </a:p>
        </p:txBody>
      </p:sp>
      <p:sp>
        <p:nvSpPr>
          <p:cNvPr id="5" name="Rectangle 4"/>
          <p:cNvSpPr/>
          <p:nvPr/>
        </p:nvSpPr>
        <p:spPr>
          <a:xfrm>
            <a:off x="2411760" y="620688"/>
            <a:ext cx="4169476" cy="523220"/>
          </a:xfrm>
          <a:prstGeom prst="rect">
            <a:avLst/>
          </a:prstGeom>
        </p:spPr>
        <p:txBody>
          <a:bodyPr vert="horz" lIns="91440" tIns="45720" rIns="91440" bIns="45720" rtlCol="0" anchor="ctr">
            <a:normAutofit/>
          </a:bodyPr>
          <a:lstStyle/>
          <a:p>
            <a:pPr algn="ctr">
              <a:spcBef>
                <a:spcPct val="0"/>
              </a:spcBef>
            </a:pPr>
            <a:r>
              <a:rPr lang="en-GB" sz="2800" b="1" dirty="0" smtClean="0">
                <a:latin typeface="+mj-lt"/>
                <a:ea typeface="+mj-ea"/>
                <a:cs typeface="+mj-cs"/>
              </a:rPr>
              <a:t>Environment</a:t>
            </a:r>
            <a:endParaRPr lang="en-GB" sz="2800" b="1" dirty="0">
              <a:latin typeface="+mj-lt"/>
              <a:ea typeface="+mj-ea"/>
              <a:cs typeface="+mj-c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16832"/>
            <a:ext cx="665797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628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564904"/>
            <a:ext cx="7902575" cy="345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1621" y="6518028"/>
            <a:ext cx="442392" cy="365125"/>
          </a:xfrm>
        </p:spPr>
        <p:txBody>
          <a:bodyPr/>
          <a:lstStyle/>
          <a:p>
            <a:pPr algn="r"/>
            <a:fld id="{A4D0BCCB-7C57-4B46-BC83-DF0853169A96}" type="slidenum">
              <a:rPr lang="en-GB" smtClean="0">
                <a:solidFill>
                  <a:prstClr val="black"/>
                </a:solidFill>
              </a:rPr>
              <a:pPr algn="r"/>
              <a:t>5</a:t>
            </a:fld>
            <a:endParaRPr lang="en-GB" dirty="0">
              <a:solidFill>
                <a:prstClr val="black"/>
              </a:solidFill>
            </a:endParaRPr>
          </a:p>
        </p:txBody>
      </p:sp>
      <p:sp>
        <p:nvSpPr>
          <p:cNvPr id="5" name="Rectangle 4"/>
          <p:cNvSpPr/>
          <p:nvPr/>
        </p:nvSpPr>
        <p:spPr>
          <a:xfrm>
            <a:off x="2411760" y="836712"/>
            <a:ext cx="4169476" cy="523220"/>
          </a:xfrm>
          <a:prstGeom prst="rect">
            <a:avLst/>
          </a:prstGeom>
        </p:spPr>
        <p:txBody>
          <a:bodyPr vert="horz" lIns="91440" tIns="45720" rIns="91440" bIns="45720" rtlCol="0" anchor="ctr">
            <a:normAutofit/>
          </a:bodyPr>
          <a:lstStyle/>
          <a:p>
            <a:pPr algn="ctr">
              <a:spcBef>
                <a:spcPct val="0"/>
              </a:spcBef>
            </a:pPr>
            <a:r>
              <a:rPr lang="en-GB" sz="2800" b="1" dirty="0" smtClean="0">
                <a:latin typeface="+mj-lt"/>
                <a:ea typeface="+mj-ea"/>
                <a:cs typeface="+mj-cs"/>
              </a:rPr>
              <a:t>Past to future</a:t>
            </a:r>
            <a:endParaRPr lang="en-GB" sz="2800" b="1" dirty="0">
              <a:latin typeface="+mj-lt"/>
              <a:ea typeface="+mj-ea"/>
              <a:cs typeface="+mj-cs"/>
            </a:endParaRPr>
          </a:p>
        </p:txBody>
      </p:sp>
      <p:pic>
        <p:nvPicPr>
          <p:cNvPr id="7" name="Picture 6"/>
          <p:cNvPicPr>
            <a:picLocks noChangeAspect="1"/>
          </p:cNvPicPr>
          <p:nvPr/>
        </p:nvPicPr>
        <p:blipFill>
          <a:blip r:embed="rId3"/>
          <a:stretch>
            <a:fillRect/>
          </a:stretch>
        </p:blipFill>
        <p:spPr>
          <a:xfrm>
            <a:off x="3995936" y="2564904"/>
            <a:ext cx="2073783" cy="2989203"/>
          </a:xfrm>
          <a:prstGeom prst="rect">
            <a:avLst/>
          </a:prstGeom>
        </p:spPr>
      </p:pic>
    </p:spTree>
    <p:extLst>
      <p:ext uri="{BB962C8B-B14F-4D97-AF65-F5344CB8AC3E}">
        <p14:creationId xmlns:p14="http://schemas.microsoft.com/office/powerpoint/2010/main" val="2144896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79265" y="5227614"/>
            <a:ext cx="4981267" cy="1608665"/>
          </a:xfrm>
          <a:prstGeom prst="rect">
            <a:avLst/>
          </a:prstGeom>
          <a:solidFill>
            <a:schemeClr val="bg1"/>
          </a:solidFill>
          <a:ln w="12700">
            <a:solidFill>
              <a:schemeClr val="tx1"/>
            </a:solidFill>
          </a:ln>
        </p:spPr>
        <p:txBody>
          <a:bodyPr wrap="square" rtlCol="0">
            <a:spAutoFit/>
          </a:bodyPr>
          <a:lstStyle/>
          <a:p>
            <a:endParaRPr lang="en-GB" dirty="0"/>
          </a:p>
        </p:txBody>
      </p:sp>
      <p:sp>
        <p:nvSpPr>
          <p:cNvPr id="2" name="Title 1"/>
          <p:cNvSpPr>
            <a:spLocks noGrp="1"/>
          </p:cNvSpPr>
          <p:nvPr>
            <p:ph type="title"/>
          </p:nvPr>
        </p:nvSpPr>
        <p:spPr>
          <a:xfrm>
            <a:off x="467544" y="430456"/>
            <a:ext cx="8229600" cy="910312"/>
          </a:xfrm>
        </p:spPr>
        <p:txBody>
          <a:bodyPr>
            <a:normAutofit/>
          </a:bodyPr>
          <a:lstStyle/>
          <a:p>
            <a:r>
              <a:rPr lang="en-GB" sz="2400" b="1" dirty="0" smtClean="0"/>
              <a:t>Method or </a:t>
            </a:r>
            <a:r>
              <a:rPr lang="en-GB" sz="2400" b="1" dirty="0" err="1" smtClean="0"/>
              <a:t>madn</a:t>
            </a:r>
            <a:r>
              <a:rPr lang="en-GB" sz="2400" b="1" dirty="0" smtClean="0"/>
              <a:t>…</a:t>
            </a:r>
            <a:endParaRPr lang="en-GB" sz="2400" b="1" dirty="0"/>
          </a:p>
        </p:txBody>
      </p:sp>
      <p:sp>
        <p:nvSpPr>
          <p:cNvPr id="3" name="Slide Number Placeholder 2"/>
          <p:cNvSpPr>
            <a:spLocks noGrp="1"/>
          </p:cNvSpPr>
          <p:nvPr>
            <p:ph type="sldNum" sz="quarter" idx="12"/>
          </p:nvPr>
        </p:nvSpPr>
        <p:spPr>
          <a:xfrm>
            <a:off x="467544" y="6461085"/>
            <a:ext cx="2133600" cy="365125"/>
          </a:xfrm>
        </p:spPr>
        <p:txBody>
          <a:bodyPr/>
          <a:lstStyle/>
          <a:p>
            <a:fld id="{A4D0BCCB-7C57-4B46-BC83-DF0853169A96}" type="slidenum">
              <a:rPr lang="en-GB" smtClean="0">
                <a:solidFill>
                  <a:prstClr val="black"/>
                </a:solidFill>
              </a:rPr>
              <a:pPr/>
              <a:t>6</a:t>
            </a:fld>
            <a:endParaRPr lang="en-GB" dirty="0">
              <a:solidFill>
                <a:prstClr val="black"/>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3597" y="1405115"/>
            <a:ext cx="4040811" cy="3495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6465" y="1484784"/>
            <a:ext cx="3456384" cy="2616101"/>
          </a:xfrm>
          <a:prstGeom prst="rect">
            <a:avLst/>
          </a:prstGeom>
          <a:noFill/>
        </p:spPr>
        <p:txBody>
          <a:bodyPr wrap="square" rtlCol="0">
            <a:spAutoFit/>
          </a:bodyPr>
          <a:lstStyle/>
          <a:p>
            <a:r>
              <a:rPr lang="en-GB" sz="1600" b="1" dirty="0" smtClean="0"/>
              <a:t>Some questions</a:t>
            </a:r>
          </a:p>
          <a:p>
            <a:pPr marL="285750" indent="-285750">
              <a:buFont typeface="Arial" panose="020B0604020202020204" pitchFamily="34" charset="0"/>
              <a:buChar char="•"/>
            </a:pPr>
            <a:r>
              <a:rPr lang="en-GB" sz="1600" dirty="0" smtClean="0"/>
              <a:t>Will systems work?</a:t>
            </a:r>
          </a:p>
          <a:p>
            <a:pPr marL="285750" indent="-285750">
              <a:buFont typeface="Arial" panose="020B0604020202020204" pitchFamily="34" charset="0"/>
              <a:buChar char="•"/>
            </a:pPr>
            <a:r>
              <a:rPr lang="en-GB" sz="1600" dirty="0"/>
              <a:t>How much will they cost?</a:t>
            </a:r>
          </a:p>
          <a:p>
            <a:pPr marL="285750" indent="-285750">
              <a:buFont typeface="Arial" panose="020B0604020202020204" pitchFamily="34" charset="0"/>
              <a:buChar char="•"/>
            </a:pPr>
            <a:r>
              <a:rPr lang="en-GB" sz="1600" dirty="0" smtClean="0"/>
              <a:t>What </a:t>
            </a:r>
            <a:r>
              <a:rPr lang="en-GB" sz="1600" dirty="0" smtClean="0"/>
              <a:t>is the best design?</a:t>
            </a:r>
          </a:p>
          <a:p>
            <a:pPr marL="285750" indent="-285750">
              <a:buFont typeface="Arial" panose="020B0604020202020204" pitchFamily="34" charset="0"/>
              <a:buChar char="•"/>
            </a:pPr>
            <a:r>
              <a:rPr lang="en-GB" sz="1600" dirty="0" smtClean="0"/>
              <a:t>What </a:t>
            </a:r>
            <a:r>
              <a:rPr lang="en-GB" sz="1600" dirty="0" smtClean="0"/>
              <a:t>impacts will they have?</a:t>
            </a:r>
          </a:p>
          <a:p>
            <a:endParaRPr lang="en-GB" sz="1600" dirty="0" smtClean="0"/>
          </a:p>
          <a:p>
            <a:r>
              <a:rPr lang="en-GB" sz="1600" b="1" dirty="0" smtClean="0"/>
              <a:t>Computer models </a:t>
            </a:r>
            <a:r>
              <a:rPr lang="en-GB" sz="1600" b="1" dirty="0" smtClean="0"/>
              <a:t>required for</a:t>
            </a:r>
            <a:endParaRPr lang="en-GB" sz="1600" b="1" dirty="0"/>
          </a:p>
          <a:p>
            <a:pPr marL="285750" indent="-285750">
              <a:buFont typeface="Arial" panose="020B0604020202020204" pitchFamily="34" charset="0"/>
              <a:buChar char="•"/>
            </a:pPr>
            <a:r>
              <a:rPr lang="en-GB" sz="1600" dirty="0" smtClean="0"/>
              <a:t>Simulation</a:t>
            </a:r>
          </a:p>
          <a:p>
            <a:pPr marL="285750" indent="-285750">
              <a:buFont typeface="Arial" panose="020B0604020202020204" pitchFamily="34" charset="0"/>
              <a:buChar char="•"/>
            </a:pPr>
            <a:r>
              <a:rPr lang="en-GB" sz="1600" dirty="0" smtClean="0"/>
              <a:t>Optimisation</a:t>
            </a:r>
          </a:p>
          <a:p>
            <a:pPr marL="285750" indent="-285750">
              <a:buFont typeface="Arial" panose="020B0604020202020204" pitchFamily="34" charset="0"/>
              <a:buChar char="•"/>
            </a:pPr>
            <a:r>
              <a:rPr lang="en-GB" sz="1600" dirty="0" smtClean="0"/>
              <a:t>Understanding</a:t>
            </a:r>
            <a:endParaRPr lang="en-GB" sz="1600" dirty="0"/>
          </a:p>
        </p:txBody>
      </p:sp>
      <p:pic>
        <p:nvPicPr>
          <p:cNvPr id="6" name="Picture 2" descr="Image result for zx spectr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695" y="7146026"/>
            <a:ext cx="1514475" cy="7572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39582" y="7564710"/>
            <a:ext cx="4860634" cy="677108"/>
          </a:xfrm>
          <a:prstGeom prst="rect">
            <a:avLst/>
          </a:prstGeom>
          <a:noFill/>
        </p:spPr>
        <p:txBody>
          <a:bodyPr wrap="square" rtlCol="0">
            <a:spAutoFit/>
          </a:bodyPr>
          <a:lstStyle/>
          <a:p>
            <a:pPr algn="ctr"/>
            <a:r>
              <a:rPr lang="en-GB" sz="1400" b="1" dirty="0" smtClean="0"/>
              <a:t>Computing</a:t>
            </a:r>
            <a:endParaRPr lang="en-GB" sz="1200" b="1" dirty="0" smtClean="0"/>
          </a:p>
          <a:p>
            <a:pPr algn="ctr"/>
            <a:r>
              <a:rPr lang="en-GB" sz="1200" b="1" dirty="0" smtClean="0"/>
              <a:t>1981</a:t>
            </a:r>
            <a:r>
              <a:rPr lang="en-GB" sz="1200" dirty="0" smtClean="0"/>
              <a:t> 64K RAM 3.5 MHz    =&gt; x 1 million =&gt;</a:t>
            </a:r>
            <a:r>
              <a:rPr lang="en-GB" sz="1200" dirty="0"/>
              <a:t> </a:t>
            </a:r>
            <a:r>
              <a:rPr lang="en-GB" sz="1200" dirty="0" smtClean="0"/>
              <a:t>       </a:t>
            </a:r>
            <a:r>
              <a:rPr lang="en-GB" sz="1200" b="1" dirty="0" smtClean="0"/>
              <a:t>2017</a:t>
            </a:r>
            <a:r>
              <a:rPr lang="en-GB" sz="1200" dirty="0" smtClean="0"/>
              <a:t> 32 Gb RAM 3 GHz		</a:t>
            </a:r>
            <a:endParaRPr lang="en-GB" sz="12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0056" y="7317432"/>
            <a:ext cx="1440160" cy="8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D:\MarkVisual\Scans\img0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66" r="-2931"/>
          <a:stretch/>
        </p:blipFill>
        <p:spPr bwMode="auto">
          <a:xfrm>
            <a:off x="0" y="4516646"/>
            <a:ext cx="3559078" cy="468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496" y="5254538"/>
            <a:ext cx="2195964" cy="954107"/>
          </a:xfrm>
          <a:prstGeom prst="rect">
            <a:avLst/>
          </a:prstGeom>
          <a:solidFill>
            <a:schemeClr val="bg1"/>
          </a:solidFill>
        </p:spPr>
        <p:txBody>
          <a:bodyPr wrap="square" rtlCol="0">
            <a:spAutoFit/>
          </a:bodyPr>
          <a:lstStyle/>
          <a:p>
            <a:r>
              <a:rPr lang="en-GB" sz="1400" dirty="0" smtClean="0"/>
              <a:t>1975 my first FORTRAN programme.</a:t>
            </a:r>
          </a:p>
          <a:p>
            <a:r>
              <a:rPr lang="en-GB" sz="1400" dirty="0" smtClean="0"/>
              <a:t>BRE solar heating simulation.</a:t>
            </a:r>
            <a:endParaRPr lang="en-GB" sz="1400" dirty="0"/>
          </a:p>
        </p:txBody>
      </p:sp>
      <p:pic>
        <p:nvPicPr>
          <p:cNvPr id="8" name="Picture 7"/>
          <p:cNvPicPr>
            <a:picLocks noChangeAspect="1"/>
          </p:cNvPicPr>
          <p:nvPr/>
        </p:nvPicPr>
        <p:blipFill>
          <a:blip r:embed="rId6"/>
          <a:stretch>
            <a:fillRect/>
          </a:stretch>
        </p:blipFill>
        <p:spPr>
          <a:xfrm>
            <a:off x="4932040" y="5302543"/>
            <a:ext cx="2975808" cy="566305"/>
          </a:xfrm>
          <a:prstGeom prst="rect">
            <a:avLst/>
          </a:prstGeom>
        </p:spPr>
      </p:pic>
      <p:cxnSp>
        <p:nvCxnSpPr>
          <p:cNvPr id="11" name="Straight Arrow Connector 10"/>
          <p:cNvCxnSpPr>
            <a:stCxn id="7" idx="3"/>
            <a:endCxn id="12" idx="1"/>
          </p:cNvCxnSpPr>
          <p:nvPr/>
        </p:nvCxnSpPr>
        <p:spPr>
          <a:xfrm>
            <a:off x="2231460" y="5731592"/>
            <a:ext cx="1847805" cy="30035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184856" y="6032103"/>
            <a:ext cx="4779632" cy="830997"/>
          </a:xfrm>
          <a:prstGeom prst="rect">
            <a:avLst/>
          </a:prstGeom>
          <a:solidFill>
            <a:schemeClr val="bg1"/>
          </a:solidFill>
        </p:spPr>
        <p:txBody>
          <a:bodyPr wrap="square" rtlCol="0">
            <a:spAutoFit/>
          </a:bodyPr>
          <a:lstStyle/>
          <a:p>
            <a:r>
              <a:rPr lang="en-GB" sz="1600" dirty="0" smtClean="0"/>
              <a:t>PhD </a:t>
            </a:r>
            <a:r>
              <a:rPr lang="en-GB" sz="1600" dirty="0"/>
              <a:t>1981  </a:t>
            </a:r>
            <a:r>
              <a:rPr lang="en-GB" sz="1600" dirty="0" smtClean="0"/>
              <a:t>DYPHEMO: a </a:t>
            </a:r>
            <a:r>
              <a:rPr lang="en-GB" sz="1600" dirty="0" smtClean="0"/>
              <a:t>much longer FORTRAN programme. Hourly simulation of all energy demands and supplies.</a:t>
            </a:r>
          </a:p>
        </p:txBody>
      </p:sp>
      <p:sp>
        <p:nvSpPr>
          <p:cNvPr id="24" name="TextBox 23"/>
          <p:cNvSpPr txBox="1"/>
          <p:nvPr/>
        </p:nvSpPr>
        <p:spPr>
          <a:xfrm>
            <a:off x="4932040" y="1300118"/>
            <a:ext cx="864096" cy="369332"/>
          </a:xfrm>
          <a:prstGeom prst="rect">
            <a:avLst/>
          </a:prstGeom>
          <a:noFill/>
        </p:spPr>
        <p:txBody>
          <a:bodyPr wrap="square" rtlCol="0">
            <a:spAutoFit/>
          </a:bodyPr>
          <a:lstStyle/>
          <a:p>
            <a:r>
              <a:rPr lang="en-GB" dirty="0" smtClean="0"/>
              <a:t>World</a:t>
            </a:r>
            <a:endParaRPr lang="en-GB" dirty="0"/>
          </a:p>
        </p:txBody>
      </p:sp>
      <p:sp>
        <p:nvSpPr>
          <p:cNvPr id="27" name="TextBox 26"/>
          <p:cNvSpPr txBox="1"/>
          <p:nvPr/>
        </p:nvSpPr>
        <p:spPr>
          <a:xfrm>
            <a:off x="6695960" y="1734061"/>
            <a:ext cx="972384" cy="369332"/>
          </a:xfrm>
          <a:prstGeom prst="rect">
            <a:avLst/>
          </a:prstGeom>
          <a:noFill/>
        </p:spPr>
        <p:txBody>
          <a:bodyPr wrap="square" rtlCol="0">
            <a:spAutoFit/>
          </a:bodyPr>
          <a:lstStyle/>
          <a:p>
            <a:r>
              <a:rPr lang="en-GB" dirty="0" smtClean="0"/>
              <a:t>Models</a:t>
            </a:r>
            <a:endParaRPr lang="en-GB" dirty="0"/>
          </a:p>
        </p:txBody>
      </p:sp>
    </p:spTree>
    <p:extLst>
      <p:ext uri="{BB962C8B-B14F-4D97-AF65-F5344CB8AC3E}">
        <p14:creationId xmlns:p14="http://schemas.microsoft.com/office/powerpoint/2010/main" val="2398676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29600" cy="576064"/>
          </a:xfrm>
        </p:spPr>
        <p:txBody>
          <a:bodyPr>
            <a:normAutofit/>
          </a:bodyPr>
          <a:lstStyle/>
          <a:p>
            <a:r>
              <a:rPr lang="en-GB" sz="2400" b="1" dirty="0" smtClean="0"/>
              <a:t>Plus </a:t>
            </a:r>
            <a:r>
              <a:rPr lang="en-GB" sz="2400" b="1" dirty="0" err="1" smtClean="0"/>
              <a:t>ça</a:t>
            </a:r>
            <a:r>
              <a:rPr lang="en-GB" sz="2400" b="1" dirty="0" smtClean="0"/>
              <a:t> change?</a:t>
            </a:r>
            <a:endParaRPr lang="en-GB" sz="2400" b="1" dirty="0"/>
          </a:p>
        </p:txBody>
      </p:sp>
      <p:sp>
        <p:nvSpPr>
          <p:cNvPr id="3" name="Content Placeholder 2"/>
          <p:cNvSpPr>
            <a:spLocks noGrp="1"/>
          </p:cNvSpPr>
          <p:nvPr>
            <p:ph idx="1"/>
          </p:nvPr>
        </p:nvSpPr>
        <p:spPr>
          <a:xfrm>
            <a:off x="908788" y="2636912"/>
            <a:ext cx="8229600" cy="2368586"/>
          </a:xfrm>
        </p:spPr>
        <p:txBody>
          <a:bodyPr>
            <a:normAutofit/>
          </a:bodyPr>
          <a:lstStyle/>
          <a:p>
            <a:pPr marL="0" indent="0">
              <a:buNone/>
            </a:pPr>
            <a:r>
              <a:rPr lang="en-GB" sz="2000" dirty="0" smtClean="0"/>
              <a:t>Progress – from black and white stills to colour cartoons</a:t>
            </a:r>
          </a:p>
          <a:p>
            <a:pPr marL="0" indent="0">
              <a:buNone/>
            </a:pPr>
            <a:r>
              <a:rPr lang="en-GB" sz="2000" b="1" dirty="0" smtClean="0"/>
              <a:t>DYPHEMO 1980</a:t>
            </a:r>
            <a:r>
              <a:rPr lang="en-GB" sz="2000" dirty="0" smtClean="0"/>
              <a:t>				</a:t>
            </a:r>
            <a:r>
              <a:rPr lang="en-GB" sz="2000" b="1" dirty="0" smtClean="0"/>
              <a:t>DynEMo 2015</a:t>
            </a:r>
          </a:p>
          <a:p>
            <a:pPr marL="0" indent="0">
              <a:buNone/>
            </a:pPr>
            <a:endParaRPr lang="en-GB" sz="2000" dirty="0" smtClean="0"/>
          </a:p>
          <a:p>
            <a:endParaRPr lang="en-GB" sz="2000" dirty="0"/>
          </a:p>
        </p:txBody>
      </p:sp>
      <p:sp>
        <p:nvSpPr>
          <p:cNvPr id="4" name="Slide Number Placeholder 3"/>
          <p:cNvSpPr>
            <a:spLocks noGrp="1"/>
          </p:cNvSpPr>
          <p:nvPr>
            <p:ph type="sldNum" sz="quarter" idx="12"/>
          </p:nvPr>
        </p:nvSpPr>
        <p:spPr>
          <a:xfrm>
            <a:off x="395536" y="6444570"/>
            <a:ext cx="442392" cy="365125"/>
          </a:xfrm>
        </p:spPr>
        <p:txBody>
          <a:bodyPr/>
          <a:lstStyle/>
          <a:p>
            <a:fld id="{A4D0BCCB-7C57-4B46-BC83-DF0853169A96}" type="slidenum">
              <a:rPr lang="en-GB" smtClean="0">
                <a:solidFill>
                  <a:prstClr val="black"/>
                </a:solidFill>
              </a:rPr>
              <a:pPr/>
              <a:t>7</a:t>
            </a:fld>
            <a:endParaRPr lang="en-GB" dirty="0">
              <a:solidFill>
                <a:prstClr val="black"/>
              </a:solidFill>
            </a:endParaRPr>
          </a:p>
        </p:txBody>
      </p:sp>
      <p:pic>
        <p:nvPicPr>
          <p:cNvPr id="6" name="Picture 3" descr="D:\Mark\Work\Energy\EnergyModels\DYNEMO\DynEMo Diag\capture-2\DynEMo Ele Evolu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377528"/>
            <a:ext cx="5853731" cy="28969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MarkVisual\Scans\img04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24" t="4608" r="14891" b="8667"/>
          <a:stretch/>
        </p:blipFill>
        <p:spPr bwMode="auto">
          <a:xfrm>
            <a:off x="-180528" y="3501008"/>
            <a:ext cx="3477075" cy="3356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3176" y="1352797"/>
            <a:ext cx="7701272"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No new energy technologies since nuclear </a:t>
            </a:r>
            <a:r>
              <a:rPr lang="en-GB" dirty="0" smtClean="0"/>
              <a:t>power</a:t>
            </a:r>
          </a:p>
          <a:p>
            <a:pPr marL="285750" indent="-285750">
              <a:buFont typeface="Arial" panose="020B0604020202020204" pitchFamily="34" charset="0"/>
              <a:buChar char="•"/>
            </a:pPr>
            <a:r>
              <a:rPr lang="en-GB" dirty="0" smtClean="0"/>
              <a:t>B</a:t>
            </a:r>
            <a:r>
              <a:rPr lang="en-GB" dirty="0" smtClean="0"/>
              <a:t>ut (apart </a:t>
            </a:r>
            <a:r>
              <a:rPr lang="en-GB" dirty="0" smtClean="0"/>
              <a:t>from </a:t>
            </a:r>
            <a:r>
              <a:rPr lang="en-GB" dirty="0" smtClean="0"/>
              <a:t>nuclear) </a:t>
            </a:r>
            <a:r>
              <a:rPr lang="en-GB" dirty="0" smtClean="0"/>
              <a:t>their costs reduce – partly because bigger is better.</a:t>
            </a:r>
          </a:p>
          <a:p>
            <a:pPr marL="285750" indent="-285750">
              <a:buFont typeface="Arial" panose="020B0604020202020204" pitchFamily="34" charset="0"/>
              <a:buChar char="•"/>
            </a:pPr>
            <a:r>
              <a:rPr lang="en-GB" dirty="0" smtClean="0"/>
              <a:t>So no need for much change to models?</a:t>
            </a:r>
            <a:endParaRPr lang="en-GB" dirty="0"/>
          </a:p>
        </p:txBody>
      </p:sp>
      <p:sp>
        <p:nvSpPr>
          <p:cNvPr id="8" name="TextBox 7"/>
          <p:cNvSpPr txBox="1"/>
          <p:nvPr/>
        </p:nvSpPr>
        <p:spPr>
          <a:xfrm>
            <a:off x="4067944" y="5997528"/>
            <a:ext cx="3528392" cy="276999"/>
          </a:xfrm>
          <a:prstGeom prst="rect">
            <a:avLst/>
          </a:prstGeom>
          <a:solidFill>
            <a:schemeClr val="bg1"/>
          </a:solidFill>
        </p:spPr>
        <p:txBody>
          <a:bodyPr wrap="square" rtlCol="0">
            <a:spAutoFit/>
          </a:bodyPr>
          <a:lstStyle/>
          <a:p>
            <a:r>
              <a:rPr lang="en-GB" sz="1200" dirty="0" smtClean="0"/>
              <a:t>Winter               Spring              Summer             Autumn</a:t>
            </a:r>
            <a:endParaRPr lang="en-GB" sz="1200" dirty="0"/>
          </a:p>
        </p:txBody>
      </p:sp>
    </p:spTree>
    <p:extLst>
      <p:ext uri="{BB962C8B-B14F-4D97-AF65-F5344CB8AC3E}">
        <p14:creationId xmlns:p14="http://schemas.microsoft.com/office/powerpoint/2010/main" val="3777178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108520" y="620688"/>
            <a:ext cx="9289032" cy="359569"/>
          </a:xfrm>
        </p:spPr>
        <p:txBody>
          <a:bodyPr>
            <a:noAutofit/>
          </a:bodyPr>
          <a:lstStyle/>
          <a:p>
            <a:r>
              <a:rPr lang="en-GB" sz="2400" b="1" dirty="0" smtClean="0"/>
              <a:t>Modelling people</a:t>
            </a:r>
          </a:p>
        </p:txBody>
      </p:sp>
      <p:sp>
        <p:nvSpPr>
          <p:cNvPr id="4403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7C93472-6D70-47EC-9CEB-83E023FB5A11}" type="slidenum">
              <a:rPr lang="en-US" smtClean="0">
                <a:solidFill>
                  <a:srgbClr val="000000"/>
                </a:solidFill>
              </a:rPr>
              <a:pPr eaLnBrk="1" hangingPunct="1"/>
              <a:t>8</a:t>
            </a:fld>
            <a:endParaRPr lang="en-US" smtClean="0">
              <a:solidFill>
                <a:srgbClr val="000000"/>
              </a:solidFill>
            </a:endParaRPr>
          </a:p>
        </p:txBody>
      </p:sp>
      <p:pic>
        <p:nvPicPr>
          <p:cNvPr id="44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9073" y="4830101"/>
            <a:ext cx="4784928" cy="202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9" y="4830101"/>
            <a:ext cx="4175991" cy="203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7"/>
          <p:cNvSpPr>
            <a:spLocks noChangeArrowheads="1"/>
          </p:cNvSpPr>
          <p:nvPr/>
        </p:nvSpPr>
        <p:spPr bwMode="auto">
          <a:xfrm>
            <a:off x="5469456" y="4399214"/>
            <a:ext cx="21098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Households - smaller</a:t>
            </a:r>
            <a:endParaRPr lang="en-GB" sz="1600" dirty="0"/>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4601"/>
            <a:ext cx="3455988" cy="287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0281" y="1381542"/>
            <a:ext cx="5168223" cy="21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p:cNvSpPr>
            <a:spLocks noChangeArrowheads="1"/>
          </p:cNvSpPr>
          <p:nvPr/>
        </p:nvSpPr>
        <p:spPr bwMode="auto">
          <a:xfrm>
            <a:off x="5496844" y="1073766"/>
            <a:ext cx="166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dirty="0" smtClean="0"/>
              <a:t>Population: ageing</a:t>
            </a:r>
            <a:endParaRPr lang="en-GB" sz="1400" dirty="0"/>
          </a:p>
        </p:txBody>
      </p:sp>
      <p:sp>
        <p:nvSpPr>
          <p:cNvPr id="44041" name="Rectangle 8"/>
          <p:cNvSpPr>
            <a:spLocks noChangeArrowheads="1"/>
          </p:cNvSpPr>
          <p:nvPr/>
        </p:nvSpPr>
        <p:spPr bwMode="auto">
          <a:xfrm>
            <a:off x="0" y="4306881"/>
            <a:ext cx="3779912" cy="523220"/>
          </a:xfrm>
          <a:prstGeom prst="rect">
            <a:avLst/>
          </a:prstGeom>
          <a:solidFill>
            <a:schemeClr val="bg1"/>
          </a:solidFill>
          <a:ln>
            <a:noFill/>
          </a:ln>
          <a:extLst/>
        </p:spPr>
        <p:txBody>
          <a:bodyPr wrap="square">
            <a:spAutoFit/>
          </a:bodyPr>
          <a:lstStyle/>
          <a:p>
            <a:r>
              <a:rPr lang="en-GB" sz="1400" dirty="0"/>
              <a:t>More </a:t>
            </a:r>
            <a:r>
              <a:rPr lang="en-GB" sz="1400" dirty="0" smtClean="0"/>
              <a:t>energy and carbon </a:t>
            </a:r>
            <a:r>
              <a:rPr lang="en-GB" sz="1400" dirty="0"/>
              <a:t>per person in small households</a:t>
            </a:r>
          </a:p>
        </p:txBody>
      </p:sp>
      <p:sp>
        <p:nvSpPr>
          <p:cNvPr id="14" name="Rectangle 7"/>
          <p:cNvSpPr>
            <a:spLocks noChangeArrowheads="1"/>
          </p:cNvSpPr>
          <p:nvPr/>
        </p:nvSpPr>
        <p:spPr bwMode="auto">
          <a:xfrm>
            <a:off x="35496" y="1032991"/>
            <a:ext cx="19559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400" dirty="0" smtClean="0"/>
              <a:t>Population uncertainty</a:t>
            </a:r>
            <a:endParaRPr lang="en-GB" sz="1400" dirty="0"/>
          </a:p>
        </p:txBody>
      </p:sp>
      <p:cxnSp>
        <p:nvCxnSpPr>
          <p:cNvPr id="15" name="Straight Arrow Connector 14"/>
          <p:cNvCxnSpPr>
            <a:stCxn id="12" idx="2"/>
            <a:endCxn id="44040" idx="0"/>
          </p:cNvCxnSpPr>
          <p:nvPr/>
        </p:nvCxnSpPr>
        <p:spPr>
          <a:xfrm>
            <a:off x="6524393" y="3573015"/>
            <a:ext cx="0" cy="8261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44040" idx="1"/>
            <a:endCxn id="44041" idx="3"/>
          </p:cNvCxnSpPr>
          <p:nvPr/>
        </p:nvCxnSpPr>
        <p:spPr>
          <a:xfrm flipH="1">
            <a:off x="3779912" y="4568491"/>
            <a:ext cx="168954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378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474242-E904-487A-9D97-786E269ADC00}" type="slidenum">
              <a:rPr lang="en-US" smtClean="0"/>
              <a:pPr eaLnBrk="1" hangingPunct="1"/>
              <a:t>9</a:t>
            </a:fld>
            <a:endParaRPr lang="en-US" dirty="0" smtClean="0"/>
          </a:p>
        </p:txBody>
      </p:sp>
      <p:pic>
        <p:nvPicPr>
          <p:cNvPr id="7" name="Picture 6" descr="VarIntYrGrOptTest"/>
          <p:cNvPicPr>
            <a:picLocks noChangeAspect="1" noChangeArrowheads="1" noCrop="1"/>
          </p:cNvPicPr>
          <p:nvPr/>
        </p:nvPicPr>
        <p:blipFill>
          <a:blip r:embed="rId3" cstate="print"/>
          <a:srcRect/>
          <a:stretch>
            <a:fillRect/>
          </a:stretch>
        </p:blipFill>
        <p:spPr bwMode="auto">
          <a:xfrm>
            <a:off x="0" y="5124788"/>
            <a:ext cx="9159077" cy="7377220"/>
          </a:xfrm>
          <a:prstGeom prst="rect">
            <a:avLst/>
          </a:prstGeom>
          <a:noFill/>
          <a:ln w="9525">
            <a:noFill/>
            <a:miter lim="800000"/>
            <a:headEnd/>
            <a:tailEnd/>
          </a:ln>
        </p:spPr>
      </p:pic>
      <p:sp>
        <p:nvSpPr>
          <p:cNvPr id="22530" name="Rectangle 2"/>
          <p:cNvSpPr>
            <a:spLocks noGrp="1" noChangeArrowheads="1"/>
          </p:cNvSpPr>
          <p:nvPr>
            <p:ph type="title"/>
          </p:nvPr>
        </p:nvSpPr>
        <p:spPr>
          <a:xfrm>
            <a:off x="1" y="5124788"/>
            <a:ext cx="9144000" cy="320435"/>
          </a:xfrm>
          <a:solidFill>
            <a:schemeClr val="bg1"/>
          </a:solidFill>
        </p:spPr>
        <p:txBody>
          <a:bodyPr>
            <a:normAutofit fontScale="90000"/>
          </a:bodyPr>
          <a:lstStyle/>
          <a:p>
            <a:pPr lvl="1" eaLnBrk="1" hangingPunct="1"/>
            <a:r>
              <a:rPr lang="en-US" sz="1600" b="1" dirty="0" smtClean="0"/>
              <a:t>    						     Weather and Renewables</a:t>
            </a:r>
            <a:r>
              <a:rPr lang="en-US" sz="1600" dirty="0"/>
              <a:t/>
            </a:r>
            <a:br>
              <a:rPr lang="en-US" sz="1600" dirty="0"/>
            </a:br>
            <a:r>
              <a:rPr lang="en-US" sz="1600" b="1" dirty="0" smtClean="0"/>
              <a:t/>
            </a:r>
            <a:br>
              <a:rPr lang="en-US" sz="1600" b="1" dirty="0" smtClean="0"/>
            </a:br>
            <a:endParaRPr lang="en-US" sz="1500" dirty="0" smtClean="0"/>
          </a:p>
        </p:txBody>
      </p:sp>
      <p:sp>
        <p:nvSpPr>
          <p:cNvPr id="8" name="Title 2"/>
          <p:cNvSpPr txBox="1">
            <a:spLocks/>
          </p:cNvSpPr>
          <p:nvPr/>
        </p:nvSpPr>
        <p:spPr bwMode="auto">
          <a:xfrm>
            <a:off x="31333" y="1340768"/>
            <a:ext cx="3415317"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sz="1600" b="1" dirty="0" smtClean="0"/>
              <a:t>Human use </a:t>
            </a:r>
            <a:r>
              <a:rPr lang="en-GB" sz="1600" b="1" dirty="0"/>
              <a:t>of time – </a:t>
            </a:r>
            <a:r>
              <a:rPr lang="en-GB" sz="1600" b="1" dirty="0" smtClean="0"/>
              <a:t>UK</a:t>
            </a:r>
          </a:p>
          <a:p>
            <a:r>
              <a:rPr lang="en-GB" sz="1600" dirty="0" smtClean="0"/>
              <a:t>Quite invariable </a:t>
            </a:r>
            <a:r>
              <a:rPr lang="en-GB" sz="1600" dirty="0" smtClean="0"/>
              <a:t>across the years – we’re a </a:t>
            </a:r>
            <a:r>
              <a:rPr lang="en-GB" sz="1600" dirty="0" smtClean="0"/>
              <a:t>diurnal mammal</a:t>
            </a:r>
            <a:r>
              <a:rPr lang="en-GB" sz="1600" dirty="0" smtClean="0"/>
              <a:t>!</a:t>
            </a:r>
          </a:p>
          <a:p>
            <a:r>
              <a:rPr lang="en-GB" sz="1400" dirty="0" smtClean="0"/>
              <a:t>Though the French have much longer lunches than us.</a:t>
            </a:r>
            <a:endParaRPr lang="en-GB" sz="1400"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 y="2650829"/>
            <a:ext cx="4096876" cy="249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p:cNvSpPr txBox="1">
            <a:spLocks/>
          </p:cNvSpPr>
          <p:nvPr/>
        </p:nvSpPr>
        <p:spPr bwMode="auto">
          <a:xfrm>
            <a:off x="395536" y="692696"/>
            <a:ext cx="8094414" cy="34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2400" b="1" dirty="0">
                <a:solidFill>
                  <a:schemeClr val="tx1"/>
                </a:solidFill>
                <a:ea typeface="+mj-ea"/>
                <a:cs typeface="+mj-cs"/>
              </a:rPr>
              <a:t>People in energy systems</a:t>
            </a:r>
          </a:p>
        </p:txBody>
      </p:sp>
      <p:cxnSp>
        <p:nvCxnSpPr>
          <p:cNvPr id="5" name="Straight Arrow Connector 4"/>
          <p:cNvCxnSpPr/>
          <p:nvPr/>
        </p:nvCxnSpPr>
        <p:spPr>
          <a:xfrm flipV="1">
            <a:off x="3131840" y="2268836"/>
            <a:ext cx="1509823" cy="8276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220072" y="4456764"/>
            <a:ext cx="360040" cy="81980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C:\MarkVisual\MBVideo\Film\Energy\House2\House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544376"/>
            <a:ext cx="4433635" cy="382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85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Energy Space Ti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30433</TotalTime>
  <Words>1397</Words>
  <Application>Microsoft Office PowerPoint</Application>
  <PresentationFormat>On-screen Show (4:3)</PresentationFormat>
  <Paragraphs>274</Paragraphs>
  <Slides>31</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ＭＳ Ｐゴシック</vt:lpstr>
      <vt:lpstr>ＭＳ Ｐゴシック</vt:lpstr>
      <vt:lpstr>Arial</vt:lpstr>
      <vt:lpstr>Arial Black</vt:lpstr>
      <vt:lpstr>Calibri</vt:lpstr>
      <vt:lpstr>MS Mincho</vt:lpstr>
      <vt:lpstr>Energy Space Time</vt:lpstr>
      <vt:lpstr> Swimming in the energy and environment river  Mark Barrett  6 June 2017  </vt:lpstr>
      <vt:lpstr>0 to 2500 AD</vt:lpstr>
      <vt:lpstr>PowerPoint Presentation</vt:lpstr>
      <vt:lpstr>PowerPoint Presentation</vt:lpstr>
      <vt:lpstr>PowerPoint Presentation</vt:lpstr>
      <vt:lpstr>Method or madn…</vt:lpstr>
      <vt:lpstr>Plus ça change?</vt:lpstr>
      <vt:lpstr>Modelling people</vt:lpstr>
      <vt:lpstr>               Weather and Renewables  </vt:lpstr>
      <vt:lpstr>Air pollution</vt:lpstr>
      <vt:lpstr>PowerPoint Presentation</vt:lpstr>
      <vt:lpstr>PowerPoint Presentation</vt:lpstr>
      <vt:lpstr>The sky’s the limit</vt:lpstr>
      <vt:lpstr>Energy scenarios</vt:lpstr>
      <vt:lpstr>Implementation</vt:lpstr>
      <vt:lpstr>PowerPoint Presentation</vt:lpstr>
      <vt:lpstr>Qualitative aspects of supply options</vt:lpstr>
      <vt:lpstr>Zero carbon generation historic cost trends</vt:lpstr>
      <vt:lpstr>Demand and supply dynamics</vt:lpstr>
      <vt:lpstr>International trade</vt:lpstr>
      <vt:lpstr>Global electric future?</vt:lpstr>
      <vt:lpstr>Ending</vt:lpstr>
      <vt:lpstr>Genetics (no model!)</vt:lpstr>
      <vt:lpstr>PowerPoint Presentation</vt:lpstr>
      <vt:lpstr>Some models built</vt:lpstr>
      <vt:lpstr>UK energy, space and time</vt:lpstr>
      <vt:lpstr>Lifetimes and rates of stock  change</vt:lpstr>
      <vt:lpstr>Homo multicellulus – a life in boxes</vt:lpstr>
      <vt:lpstr>Leviathan – city level</vt:lpstr>
      <vt:lpstr>     Leviathan’s evolution and physiology - the national energy system</vt:lpstr>
      <vt:lpstr>Demand and supply system integration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AVOID II / HELIX</dc:title>
  <dc:creator>Catalina</dc:creator>
  <cp:lastModifiedBy>Barrett, Mark</cp:lastModifiedBy>
  <cp:revision>437</cp:revision>
  <dcterms:created xsi:type="dcterms:W3CDTF">2014-06-11T12:43:25Z</dcterms:created>
  <dcterms:modified xsi:type="dcterms:W3CDTF">2017-06-06T15:26:52Z</dcterms:modified>
</cp:coreProperties>
</file>