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320" r:id="rId3"/>
    <p:sldId id="291" r:id="rId4"/>
    <p:sldId id="321" r:id="rId5"/>
    <p:sldId id="308" r:id="rId6"/>
    <p:sldId id="318" r:id="rId7"/>
    <p:sldId id="322" r:id="rId8"/>
    <p:sldId id="323" r:id="rId9"/>
    <p:sldId id="324" r:id="rId10"/>
    <p:sldId id="307" r:id="rId11"/>
    <p:sldId id="325" r:id="rId12"/>
    <p:sldId id="311" r:id="rId13"/>
    <p:sldId id="326" r:id="rId14"/>
    <p:sldId id="327" r:id="rId15"/>
    <p:sldId id="328" r:id="rId16"/>
    <p:sldId id="288" r:id="rId17"/>
    <p:sldId id="290" r:id="rId18"/>
    <p:sldId id="330" r:id="rId19"/>
    <p:sldId id="289" r:id="rId20"/>
    <p:sldId id="331" r:id="rId21"/>
    <p:sldId id="319" r:id="rId22"/>
    <p:sldId id="332" r:id="rId23"/>
    <p:sldId id="293"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 d="1"/>
        <a:sy n="1" d="1"/>
      </p:scale>
      <p:origin x="0" y="-1398"/>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hyperlink" Target="https://library-guides.ucl.ac.uk/harvard/a-z" TargetMode="External"/></Relationships>
</file>

<file path=ppt/diagrams/_rels/data12.xml.rels><?xml version="1.0" encoding="UTF-8" standalone="yes"?>
<Relationships xmlns="http://schemas.openxmlformats.org/package/2006/relationships"><Relationship Id="rId3" Type="http://schemas.openxmlformats.org/officeDocument/2006/relationships/hyperlink" Target="https://library-guides.ucl.ac.uk/endnote" TargetMode="External"/><Relationship Id="rId2" Type="http://schemas.openxmlformats.org/officeDocument/2006/relationships/hyperlink" Target="https://library-calendars.ucl.ac.uk/calendar/libraryskillsUCL/?cid=-1&amp;t=g&amp;d=0000-00-00&amp;cal=-1&amp;inc=0" TargetMode="External"/><Relationship Id="rId1" Type="http://schemas.openxmlformats.org/officeDocument/2006/relationships/hyperlink" Target="https://library-guides.ucl.ac.uk/reference-management-software" TargetMode="External"/><Relationship Id="rId5" Type="http://schemas.openxmlformats.org/officeDocument/2006/relationships/hyperlink" Target="https://library-guides.ucl.ac.uk/zotero" TargetMode="External"/><Relationship Id="rId4" Type="http://schemas.openxmlformats.org/officeDocument/2006/relationships/hyperlink" Target="https://library-guides.ucl.ac.uk/mendeley" TargetMode="External"/></Relationships>
</file>

<file path=ppt/diagrams/_rels/data13.xml.rels><?xml version="1.0" encoding="UTF-8" standalone="yes"?>
<Relationships xmlns="http://schemas.openxmlformats.org/package/2006/relationships"><Relationship Id="rId3" Type="http://schemas.openxmlformats.org/officeDocument/2006/relationships/hyperlink" Target="mailto:k.meheux@ucl.ac.uk" TargetMode="External"/><Relationship Id="rId2" Type="http://schemas.openxmlformats.org/officeDocument/2006/relationships/hyperlink" Target="https://moodle.ucl.ac.uk/course/view.php?id=10959" TargetMode="External"/><Relationship Id="rId1" Type="http://schemas.openxmlformats.org/officeDocument/2006/relationships/hyperlink" Target="https://moodle.ucl.ac.uk/course/view.php?id=19607"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library-guides.ucl.ac.uk/harvard/glossary" TargetMode="External"/><Relationship Id="rId2" Type="http://schemas.openxmlformats.org/officeDocument/2006/relationships/hyperlink" Target="https://www.ucl.ac.uk/archaeology/current-students/ioa-study-skills-guide/referencing-effectively-and-ioa-guidelines" TargetMode="External"/><Relationship Id="rId1" Type="http://schemas.openxmlformats.org/officeDocument/2006/relationships/hyperlink" Target="https://library-guides.ucl.ac.uk/referencing-plagiarism"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library-guides.ucl.ac.uk/harvard/a-z"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https://library-guides.ucl.ac.uk/endnote" TargetMode="External"/><Relationship Id="rId2" Type="http://schemas.openxmlformats.org/officeDocument/2006/relationships/hyperlink" Target="https://library-calendars.ucl.ac.uk/calendar/libraryskillsUCL/?cid=-1&amp;t=g&amp;d=0000-00-00&amp;cal=-1&amp;inc=0" TargetMode="External"/><Relationship Id="rId1" Type="http://schemas.openxmlformats.org/officeDocument/2006/relationships/hyperlink" Target="https://library-guides.ucl.ac.uk/reference-management-software" TargetMode="External"/><Relationship Id="rId5" Type="http://schemas.openxmlformats.org/officeDocument/2006/relationships/hyperlink" Target="https://library-guides.ucl.ac.uk/zotero" TargetMode="External"/><Relationship Id="rId4" Type="http://schemas.openxmlformats.org/officeDocument/2006/relationships/hyperlink" Target="https://library-guides.ucl.ac.uk/mendeley"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mailto:k.meheux@ucl.ac.uk" TargetMode="External"/><Relationship Id="rId2" Type="http://schemas.openxmlformats.org/officeDocument/2006/relationships/hyperlink" Target="https://moodle.ucl.ac.uk/course/view.php?id=10959" TargetMode="External"/><Relationship Id="rId1" Type="http://schemas.openxmlformats.org/officeDocument/2006/relationships/hyperlink" Target="https://moodle.ucl.ac.uk/course/view.php?id=19607"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library-guides.ucl.ac.uk/harvard/glossary" TargetMode="External"/><Relationship Id="rId2" Type="http://schemas.openxmlformats.org/officeDocument/2006/relationships/hyperlink" Target="https://www.ucl.ac.uk/archaeology/current-students/ioa-study-skills-guide/referencing-effectively-and-ioa-guidelines" TargetMode="External"/><Relationship Id="rId1" Type="http://schemas.openxmlformats.org/officeDocument/2006/relationships/hyperlink" Target="https://library-guides.ucl.ac.uk/referencing-plagiaris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19977-C9C1-48EC-82BE-B8F4FAE97C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29175EA1-5AB8-46F2-BA3E-65732A57C892}">
      <dgm:prSet/>
      <dgm:spPr/>
      <dgm:t>
        <a:bodyPr/>
        <a:lstStyle/>
        <a:p>
          <a:r>
            <a:rPr lang="en-GB"/>
            <a:t>‘Publications of many kinds employ </a:t>
          </a:r>
          <a:r>
            <a:rPr lang="en-GB" b="1"/>
            <a:t>pointers</a:t>
          </a:r>
          <a:r>
            <a:rPr lang="en-GB"/>
            <a:t> within the main body of the text to refer the reader to explanatory or additional material either on the same page or elsewhere in the work. Academic publications in particular need an apparatus to provide references to support, and sometimes to clarify and amplify, what is said in the text’. </a:t>
          </a:r>
        </a:p>
      </dgm:t>
    </dgm:pt>
    <dgm:pt modelId="{1CCB84D0-C5B8-488F-A5BE-AD9AD49CD7A8}" type="parTrans" cxnId="{3D1BE1FC-59CC-42C3-99EC-FC883C6E2E95}">
      <dgm:prSet/>
      <dgm:spPr/>
      <dgm:t>
        <a:bodyPr/>
        <a:lstStyle/>
        <a:p>
          <a:endParaRPr lang="en-GB"/>
        </a:p>
      </dgm:t>
    </dgm:pt>
    <dgm:pt modelId="{78F9313C-F6D8-4402-8A68-B5EE5F89B95B}" type="sibTrans" cxnId="{3D1BE1FC-59CC-42C3-99EC-FC883C6E2E95}">
      <dgm:prSet/>
      <dgm:spPr/>
      <dgm:t>
        <a:bodyPr/>
        <a:lstStyle/>
        <a:p>
          <a:endParaRPr lang="en-GB"/>
        </a:p>
      </dgm:t>
    </dgm:pt>
    <dgm:pt modelId="{89197C9C-87B4-4B03-82DC-FF9C71ECFDD9}">
      <dgm:prSet/>
      <dgm:spPr/>
      <dgm:t>
        <a:bodyPr/>
        <a:lstStyle/>
        <a:p>
          <a:r>
            <a:rPr lang="en-GB" i="1"/>
            <a:t>New Hart’s Rules. The Oxford Style Guide. 2014. Oxford: Oxford University Press: 330. </a:t>
          </a:r>
          <a:endParaRPr lang="en-GB"/>
        </a:p>
      </dgm:t>
    </dgm:pt>
    <dgm:pt modelId="{2E4D3093-C0FC-402A-A7CF-03DD5F851A97}" type="parTrans" cxnId="{1F62B11C-C644-4FC1-9B17-3A2D94AF8514}">
      <dgm:prSet/>
      <dgm:spPr/>
      <dgm:t>
        <a:bodyPr/>
        <a:lstStyle/>
        <a:p>
          <a:endParaRPr lang="en-GB"/>
        </a:p>
      </dgm:t>
    </dgm:pt>
    <dgm:pt modelId="{17C6A4F6-55E9-4799-814D-19FCBE73CE7B}" type="sibTrans" cxnId="{1F62B11C-C644-4FC1-9B17-3A2D94AF8514}">
      <dgm:prSet/>
      <dgm:spPr/>
      <dgm:t>
        <a:bodyPr/>
        <a:lstStyle/>
        <a:p>
          <a:endParaRPr lang="en-GB"/>
        </a:p>
      </dgm:t>
    </dgm:pt>
    <dgm:pt modelId="{4A493514-1759-4737-86FE-9E7090AB5C49}" type="pres">
      <dgm:prSet presAssocID="{C2919977-C9C1-48EC-82BE-B8F4FAE97CC5}" presName="linear" presStyleCnt="0">
        <dgm:presLayoutVars>
          <dgm:animLvl val="lvl"/>
          <dgm:resizeHandles val="exact"/>
        </dgm:presLayoutVars>
      </dgm:prSet>
      <dgm:spPr/>
    </dgm:pt>
    <dgm:pt modelId="{D36CD65F-DE50-4E26-B0FE-97CB7F30F7CE}" type="pres">
      <dgm:prSet presAssocID="{29175EA1-5AB8-46F2-BA3E-65732A57C892}" presName="parentText" presStyleLbl="node1" presStyleIdx="0" presStyleCnt="2">
        <dgm:presLayoutVars>
          <dgm:chMax val="0"/>
          <dgm:bulletEnabled val="1"/>
        </dgm:presLayoutVars>
      </dgm:prSet>
      <dgm:spPr/>
    </dgm:pt>
    <dgm:pt modelId="{9AB71EDF-D8A5-41C7-A2A6-5E4EA7B6063B}" type="pres">
      <dgm:prSet presAssocID="{78F9313C-F6D8-4402-8A68-B5EE5F89B95B}" presName="spacer" presStyleCnt="0"/>
      <dgm:spPr/>
    </dgm:pt>
    <dgm:pt modelId="{051C9C28-8235-4512-A46B-FCC6746088A9}" type="pres">
      <dgm:prSet presAssocID="{89197C9C-87B4-4B03-82DC-FF9C71ECFDD9}" presName="parentText" presStyleLbl="node1" presStyleIdx="1" presStyleCnt="2">
        <dgm:presLayoutVars>
          <dgm:chMax val="0"/>
          <dgm:bulletEnabled val="1"/>
        </dgm:presLayoutVars>
      </dgm:prSet>
      <dgm:spPr/>
    </dgm:pt>
  </dgm:ptLst>
  <dgm:cxnLst>
    <dgm:cxn modelId="{1F62B11C-C644-4FC1-9B17-3A2D94AF8514}" srcId="{C2919977-C9C1-48EC-82BE-B8F4FAE97CC5}" destId="{89197C9C-87B4-4B03-82DC-FF9C71ECFDD9}" srcOrd="1" destOrd="0" parTransId="{2E4D3093-C0FC-402A-A7CF-03DD5F851A97}" sibTransId="{17C6A4F6-55E9-4799-814D-19FCBE73CE7B}"/>
    <dgm:cxn modelId="{80AB5B1D-94FB-4615-8F5D-56C13E000EAE}" type="presOf" srcId="{29175EA1-5AB8-46F2-BA3E-65732A57C892}" destId="{D36CD65F-DE50-4E26-B0FE-97CB7F30F7CE}" srcOrd="0" destOrd="0" presId="urn:microsoft.com/office/officeart/2005/8/layout/vList2"/>
    <dgm:cxn modelId="{42F12E21-3DE4-476D-A343-F50FD18ED711}" type="presOf" srcId="{89197C9C-87B4-4B03-82DC-FF9C71ECFDD9}" destId="{051C9C28-8235-4512-A46B-FCC6746088A9}" srcOrd="0" destOrd="0" presId="urn:microsoft.com/office/officeart/2005/8/layout/vList2"/>
    <dgm:cxn modelId="{0A896ECF-3529-4BBE-934E-66146BD13030}" type="presOf" srcId="{C2919977-C9C1-48EC-82BE-B8F4FAE97CC5}" destId="{4A493514-1759-4737-86FE-9E7090AB5C49}" srcOrd="0" destOrd="0" presId="urn:microsoft.com/office/officeart/2005/8/layout/vList2"/>
    <dgm:cxn modelId="{3D1BE1FC-59CC-42C3-99EC-FC883C6E2E95}" srcId="{C2919977-C9C1-48EC-82BE-B8F4FAE97CC5}" destId="{29175EA1-5AB8-46F2-BA3E-65732A57C892}" srcOrd="0" destOrd="0" parTransId="{1CCB84D0-C5B8-488F-A5BE-AD9AD49CD7A8}" sibTransId="{78F9313C-F6D8-4402-8A68-B5EE5F89B95B}"/>
    <dgm:cxn modelId="{1148AA58-0630-492F-8A70-A5DE5ADF8E17}" type="presParOf" srcId="{4A493514-1759-4737-86FE-9E7090AB5C49}" destId="{D36CD65F-DE50-4E26-B0FE-97CB7F30F7CE}" srcOrd="0" destOrd="0" presId="urn:microsoft.com/office/officeart/2005/8/layout/vList2"/>
    <dgm:cxn modelId="{DE9E50E0-DD08-491E-A3D3-F14785E83ADC}" type="presParOf" srcId="{4A493514-1759-4737-86FE-9E7090AB5C49}" destId="{9AB71EDF-D8A5-41C7-A2A6-5E4EA7B6063B}" srcOrd="1" destOrd="0" presId="urn:microsoft.com/office/officeart/2005/8/layout/vList2"/>
    <dgm:cxn modelId="{1ABC1472-C51C-4BBA-9F26-24B95E99DD96}" type="presParOf" srcId="{4A493514-1759-4737-86FE-9E7090AB5C49}" destId="{051C9C28-8235-4512-A46B-FCC6746088A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23985F-4AEA-4B29-A1CB-745B8D3FDCC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CE93A0F0-769B-4213-BCA7-E9723A306ABC}">
      <dgm:prSet/>
      <dgm:spPr/>
      <dgm:t>
        <a:bodyPr/>
        <a:lstStyle/>
        <a:p>
          <a:endParaRPr lang="en-GB" dirty="0">
            <a:highlight>
              <a:srgbClr val="FFFF00"/>
            </a:highlight>
          </a:endParaRPr>
        </a:p>
      </dgm:t>
    </dgm:pt>
    <dgm:pt modelId="{EE1EE7D0-610D-47BA-90CF-C45435007654}" type="parTrans" cxnId="{582C8765-5398-4560-9F05-AD078A4F1ACA}">
      <dgm:prSet/>
      <dgm:spPr/>
      <dgm:t>
        <a:bodyPr/>
        <a:lstStyle/>
        <a:p>
          <a:endParaRPr lang="en-GB"/>
        </a:p>
      </dgm:t>
    </dgm:pt>
    <dgm:pt modelId="{F4FB0628-A515-40A4-BA3F-93FC1204313F}" type="sibTrans" cxnId="{582C8765-5398-4560-9F05-AD078A4F1ACA}">
      <dgm:prSet/>
      <dgm:spPr/>
      <dgm:t>
        <a:bodyPr/>
        <a:lstStyle/>
        <a:p>
          <a:endParaRPr lang="en-GB"/>
        </a:p>
      </dgm:t>
    </dgm:pt>
    <dgm:pt modelId="{B9628334-BF41-48FD-ADC7-6902693829F4}">
      <dgm:prSet/>
      <dgm:spPr/>
      <dgm:t>
        <a:bodyPr/>
        <a:lstStyle/>
        <a:p>
          <a:r>
            <a:rPr lang="en-GB" dirty="0"/>
            <a:t>Referencing is very standardised with underlying ‘rules’ or patterns. You might find it helpful to look for different elements of this pattern and how they repeat, notably punctuation. </a:t>
          </a:r>
        </a:p>
      </dgm:t>
    </dgm:pt>
    <dgm:pt modelId="{493C363C-9F47-479F-ABAE-7BB5ED8577B6}" type="parTrans" cxnId="{21F80EF8-E00F-4C9D-8D51-1637762EC032}">
      <dgm:prSet/>
      <dgm:spPr/>
      <dgm:t>
        <a:bodyPr/>
        <a:lstStyle/>
        <a:p>
          <a:endParaRPr lang="en-GB"/>
        </a:p>
      </dgm:t>
    </dgm:pt>
    <dgm:pt modelId="{BAE15543-108F-405F-87E8-1F0F6884C0C9}" type="sibTrans" cxnId="{21F80EF8-E00F-4C9D-8D51-1637762EC032}">
      <dgm:prSet/>
      <dgm:spPr/>
      <dgm:t>
        <a:bodyPr/>
        <a:lstStyle/>
        <a:p>
          <a:endParaRPr lang="en-GB"/>
        </a:p>
      </dgm:t>
    </dgm:pt>
    <dgm:pt modelId="{B5E40634-4496-44AA-B017-5CD3AA929917}">
      <dgm:prSet/>
      <dgm:spPr/>
      <dgm:t>
        <a:bodyPr/>
        <a:lstStyle/>
        <a:p>
          <a:r>
            <a:rPr lang="en-GB" dirty="0"/>
            <a:t>Look over the introductory examples given in the document that accompanies this presentation. </a:t>
          </a:r>
        </a:p>
      </dgm:t>
    </dgm:pt>
    <dgm:pt modelId="{3ECBC426-869C-4B34-BA5A-2C6770D67B95}" type="parTrans" cxnId="{9BC41064-45C7-47EF-83A4-0EA71E85D8D6}">
      <dgm:prSet/>
      <dgm:spPr/>
      <dgm:t>
        <a:bodyPr/>
        <a:lstStyle/>
        <a:p>
          <a:endParaRPr lang="en-GB"/>
        </a:p>
      </dgm:t>
    </dgm:pt>
    <dgm:pt modelId="{E2632F7F-5304-443D-9A5E-9430A02162E4}" type="sibTrans" cxnId="{9BC41064-45C7-47EF-83A4-0EA71E85D8D6}">
      <dgm:prSet/>
      <dgm:spPr/>
      <dgm:t>
        <a:bodyPr/>
        <a:lstStyle/>
        <a:p>
          <a:endParaRPr lang="en-GB"/>
        </a:p>
      </dgm:t>
    </dgm:pt>
    <dgm:pt modelId="{52600246-A5FA-43A1-AF2F-111A2E97E763}">
      <dgm:prSet/>
      <dgm:spPr/>
      <dgm:t>
        <a:bodyPr/>
        <a:lstStyle/>
        <a:p>
          <a:r>
            <a:rPr lang="en-GB" dirty="0"/>
            <a:t>Also use the </a:t>
          </a:r>
          <a:r>
            <a:rPr lang="en-GB" dirty="0">
              <a:hlinkClick xmlns:r="http://schemas.openxmlformats.org/officeDocument/2006/relationships" r:id="rId1"/>
            </a:rPr>
            <a:t>Harvard A-Z list </a:t>
          </a:r>
          <a:r>
            <a:rPr lang="en-GB" dirty="0"/>
            <a:t>from UCL Library Services and if necessary, make any small changes to match the Harvard Cite Them Right style </a:t>
          </a:r>
        </a:p>
      </dgm:t>
    </dgm:pt>
    <dgm:pt modelId="{A665C3D9-8CE7-4AC5-8064-D8D88F767DFB}" type="parTrans" cxnId="{2522E26C-E473-4C8A-B866-7D03150BDBA6}">
      <dgm:prSet/>
      <dgm:spPr/>
      <dgm:t>
        <a:bodyPr/>
        <a:lstStyle/>
        <a:p>
          <a:endParaRPr lang="en-GB"/>
        </a:p>
      </dgm:t>
    </dgm:pt>
    <dgm:pt modelId="{2F1C2E22-8D17-41C3-9F64-79600798AA02}" type="sibTrans" cxnId="{2522E26C-E473-4C8A-B866-7D03150BDBA6}">
      <dgm:prSet/>
      <dgm:spPr/>
      <dgm:t>
        <a:bodyPr/>
        <a:lstStyle/>
        <a:p>
          <a:endParaRPr lang="en-GB"/>
        </a:p>
      </dgm:t>
    </dgm:pt>
    <dgm:pt modelId="{74976043-487E-4190-B2E2-72A58733DCD0}">
      <dgm:prSet/>
      <dgm:spPr/>
      <dgm:t>
        <a:bodyPr/>
        <a:lstStyle/>
        <a:p>
          <a:endParaRPr lang="en-GB" dirty="0"/>
        </a:p>
      </dgm:t>
    </dgm:pt>
    <dgm:pt modelId="{1E3D3163-3CEF-4802-9048-3A480FF6A7A7}" type="parTrans" cxnId="{5D429BC5-E075-4220-AFC7-15DE9578733A}">
      <dgm:prSet/>
      <dgm:spPr/>
      <dgm:t>
        <a:bodyPr/>
        <a:lstStyle/>
        <a:p>
          <a:endParaRPr lang="en-GB"/>
        </a:p>
      </dgm:t>
    </dgm:pt>
    <dgm:pt modelId="{572FDA09-7AD1-4D98-B5FD-170552677F59}" type="sibTrans" cxnId="{5D429BC5-E075-4220-AFC7-15DE9578733A}">
      <dgm:prSet/>
      <dgm:spPr/>
      <dgm:t>
        <a:bodyPr/>
        <a:lstStyle/>
        <a:p>
          <a:endParaRPr lang="en-GB"/>
        </a:p>
      </dgm:t>
    </dgm:pt>
    <dgm:pt modelId="{E166E729-BF8F-46DF-8E0F-31075C85FA58}">
      <dgm:prSet/>
      <dgm:spPr/>
      <dgm:t>
        <a:bodyPr/>
        <a:lstStyle/>
        <a:p>
          <a:endParaRPr lang="en-GB" dirty="0"/>
        </a:p>
      </dgm:t>
    </dgm:pt>
    <dgm:pt modelId="{7B5A4B02-480E-47B2-9A02-EC52D24C6139}" type="parTrans" cxnId="{A18014FA-273D-4273-926A-A5CDCC3899B1}">
      <dgm:prSet/>
      <dgm:spPr/>
      <dgm:t>
        <a:bodyPr/>
        <a:lstStyle/>
        <a:p>
          <a:endParaRPr lang="en-GB"/>
        </a:p>
      </dgm:t>
    </dgm:pt>
    <dgm:pt modelId="{44008C64-0A58-47F0-B2F5-F2CDF917EE1B}" type="sibTrans" cxnId="{A18014FA-273D-4273-926A-A5CDCC3899B1}">
      <dgm:prSet/>
      <dgm:spPr/>
      <dgm:t>
        <a:bodyPr/>
        <a:lstStyle/>
        <a:p>
          <a:endParaRPr lang="en-GB"/>
        </a:p>
      </dgm:t>
    </dgm:pt>
    <dgm:pt modelId="{E59B5D94-2E5C-4C74-96B1-F10754001638}" type="pres">
      <dgm:prSet presAssocID="{5323985F-4AEA-4B29-A1CB-745B8D3FDCC1}" presName="compositeShape" presStyleCnt="0">
        <dgm:presLayoutVars>
          <dgm:chMax val="7"/>
          <dgm:dir/>
          <dgm:resizeHandles val="exact"/>
        </dgm:presLayoutVars>
      </dgm:prSet>
      <dgm:spPr/>
    </dgm:pt>
    <dgm:pt modelId="{D7ADB743-5BFA-4F57-89FD-43C418120C52}" type="pres">
      <dgm:prSet presAssocID="{CE93A0F0-769B-4213-BCA7-E9723A306ABC}" presName="circ1TxSh" presStyleLbl="vennNode1" presStyleIdx="0" presStyleCnt="1" custScaleX="121184"/>
      <dgm:spPr/>
    </dgm:pt>
  </dgm:ptLst>
  <dgm:cxnLst>
    <dgm:cxn modelId="{B84ECE12-04C4-4F22-AED6-CEE42E13800A}" type="presOf" srcId="{52600246-A5FA-43A1-AF2F-111A2E97E763}" destId="{D7ADB743-5BFA-4F57-89FD-43C418120C52}" srcOrd="0" destOrd="5" presId="urn:microsoft.com/office/officeart/2005/8/layout/venn1"/>
    <dgm:cxn modelId="{8388A52E-F49A-42B3-90C5-83F29A9B035C}" type="presOf" srcId="{B5E40634-4496-44AA-B017-5CD3AA929917}" destId="{D7ADB743-5BFA-4F57-89FD-43C418120C52}" srcOrd="0" destOrd="3" presId="urn:microsoft.com/office/officeart/2005/8/layout/venn1"/>
    <dgm:cxn modelId="{9BC41064-45C7-47EF-83A4-0EA71E85D8D6}" srcId="{CE93A0F0-769B-4213-BCA7-E9723A306ABC}" destId="{B5E40634-4496-44AA-B017-5CD3AA929917}" srcOrd="2" destOrd="0" parTransId="{3ECBC426-869C-4B34-BA5A-2C6770D67B95}" sibTransId="{E2632F7F-5304-443D-9A5E-9430A02162E4}"/>
    <dgm:cxn modelId="{45E2FE44-2BC3-497E-839B-D1D3444A3D0A}" type="presOf" srcId="{E166E729-BF8F-46DF-8E0F-31075C85FA58}" destId="{D7ADB743-5BFA-4F57-89FD-43C418120C52}" srcOrd="0" destOrd="4" presId="urn:microsoft.com/office/officeart/2005/8/layout/venn1"/>
    <dgm:cxn modelId="{582C8765-5398-4560-9F05-AD078A4F1ACA}" srcId="{5323985F-4AEA-4B29-A1CB-745B8D3FDCC1}" destId="{CE93A0F0-769B-4213-BCA7-E9723A306ABC}" srcOrd="0" destOrd="0" parTransId="{EE1EE7D0-610D-47BA-90CF-C45435007654}" sibTransId="{F4FB0628-A515-40A4-BA3F-93FC1204313F}"/>
    <dgm:cxn modelId="{631D0069-D57B-4571-93F5-E060F30BF6AD}" type="presOf" srcId="{5323985F-4AEA-4B29-A1CB-745B8D3FDCC1}" destId="{E59B5D94-2E5C-4C74-96B1-F10754001638}" srcOrd="0" destOrd="0" presId="urn:microsoft.com/office/officeart/2005/8/layout/venn1"/>
    <dgm:cxn modelId="{2522E26C-E473-4C8A-B866-7D03150BDBA6}" srcId="{CE93A0F0-769B-4213-BCA7-E9723A306ABC}" destId="{52600246-A5FA-43A1-AF2F-111A2E97E763}" srcOrd="4" destOrd="0" parTransId="{A665C3D9-8CE7-4AC5-8064-D8D88F767DFB}" sibTransId="{2F1C2E22-8D17-41C3-9F64-79600798AA02}"/>
    <dgm:cxn modelId="{B5F6FFB2-FC0B-4F60-8EAC-86C1D43B6C2B}" type="presOf" srcId="{B9628334-BF41-48FD-ADC7-6902693829F4}" destId="{D7ADB743-5BFA-4F57-89FD-43C418120C52}" srcOrd="0" destOrd="1" presId="urn:microsoft.com/office/officeart/2005/8/layout/venn1"/>
    <dgm:cxn modelId="{92ED00BB-6915-43B1-8EA1-3BF86DA6F019}" type="presOf" srcId="{74976043-487E-4190-B2E2-72A58733DCD0}" destId="{D7ADB743-5BFA-4F57-89FD-43C418120C52}" srcOrd="0" destOrd="2" presId="urn:microsoft.com/office/officeart/2005/8/layout/venn1"/>
    <dgm:cxn modelId="{5D429BC5-E075-4220-AFC7-15DE9578733A}" srcId="{CE93A0F0-769B-4213-BCA7-E9723A306ABC}" destId="{74976043-487E-4190-B2E2-72A58733DCD0}" srcOrd="1" destOrd="0" parTransId="{1E3D3163-3CEF-4802-9048-3A480FF6A7A7}" sibTransId="{572FDA09-7AD1-4D98-B5FD-170552677F59}"/>
    <dgm:cxn modelId="{2223CAC5-AA1E-49CB-8F6F-94A693E32958}" type="presOf" srcId="{CE93A0F0-769B-4213-BCA7-E9723A306ABC}" destId="{D7ADB743-5BFA-4F57-89FD-43C418120C52}" srcOrd="0" destOrd="0" presId="urn:microsoft.com/office/officeart/2005/8/layout/venn1"/>
    <dgm:cxn modelId="{21F80EF8-E00F-4C9D-8D51-1637762EC032}" srcId="{CE93A0F0-769B-4213-BCA7-E9723A306ABC}" destId="{B9628334-BF41-48FD-ADC7-6902693829F4}" srcOrd="0" destOrd="0" parTransId="{493C363C-9F47-479F-ABAE-7BB5ED8577B6}" sibTransId="{BAE15543-108F-405F-87E8-1F0F6884C0C9}"/>
    <dgm:cxn modelId="{A18014FA-273D-4273-926A-A5CDCC3899B1}" srcId="{CE93A0F0-769B-4213-BCA7-E9723A306ABC}" destId="{E166E729-BF8F-46DF-8E0F-31075C85FA58}" srcOrd="3" destOrd="0" parTransId="{7B5A4B02-480E-47B2-9A02-EC52D24C6139}" sibTransId="{44008C64-0A58-47F0-B2F5-F2CDF917EE1B}"/>
    <dgm:cxn modelId="{A0C05D66-5159-4378-A01B-A82242808FCC}" type="presParOf" srcId="{E59B5D94-2E5C-4C74-96B1-F10754001638}" destId="{D7ADB743-5BFA-4F57-89FD-43C418120C52}"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3AFD52-E9BF-4A7A-80FE-48C75E5E5A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CDDA88F-C6B3-4A55-B4C2-648D700D5DD6}">
      <dgm:prSet/>
      <dgm:spPr/>
      <dgm:t>
        <a:bodyPr/>
        <a:lstStyle/>
        <a:p>
          <a:r>
            <a:rPr lang="en-GB" dirty="0"/>
            <a:t>Once you are familiar with the process of referencing, you can use bibliographic software packages to provide an easy, quick way to manage the referencing process. </a:t>
          </a:r>
        </a:p>
      </dgm:t>
    </dgm:pt>
    <dgm:pt modelId="{E94F4B23-9C5D-4039-A523-65A0C4622CB0}" type="parTrans" cxnId="{B79FEF07-A7A1-4148-A299-EAAC279C6EBB}">
      <dgm:prSet/>
      <dgm:spPr/>
      <dgm:t>
        <a:bodyPr/>
        <a:lstStyle/>
        <a:p>
          <a:endParaRPr lang="en-GB"/>
        </a:p>
      </dgm:t>
    </dgm:pt>
    <dgm:pt modelId="{EA854E88-558F-4975-A7A5-93DBEEC1D254}" type="sibTrans" cxnId="{B79FEF07-A7A1-4148-A299-EAAC279C6EBB}">
      <dgm:prSet/>
      <dgm:spPr/>
      <dgm:t>
        <a:bodyPr/>
        <a:lstStyle/>
        <a:p>
          <a:endParaRPr lang="en-GB"/>
        </a:p>
      </dgm:t>
    </dgm:pt>
    <dgm:pt modelId="{E54D6B10-F657-4480-9E07-5851DF781BF5}" type="pres">
      <dgm:prSet presAssocID="{153AFD52-E9BF-4A7A-80FE-48C75E5E5A96}" presName="linear" presStyleCnt="0">
        <dgm:presLayoutVars>
          <dgm:animLvl val="lvl"/>
          <dgm:resizeHandles val="exact"/>
        </dgm:presLayoutVars>
      </dgm:prSet>
      <dgm:spPr/>
    </dgm:pt>
    <dgm:pt modelId="{ED94FC14-C1DE-4357-B580-45475F5DA188}" type="pres">
      <dgm:prSet presAssocID="{0CDDA88F-C6B3-4A55-B4C2-648D700D5DD6}" presName="parentText" presStyleLbl="node1" presStyleIdx="0" presStyleCnt="1">
        <dgm:presLayoutVars>
          <dgm:chMax val="0"/>
          <dgm:bulletEnabled val="1"/>
        </dgm:presLayoutVars>
      </dgm:prSet>
      <dgm:spPr/>
    </dgm:pt>
  </dgm:ptLst>
  <dgm:cxnLst>
    <dgm:cxn modelId="{B79FEF07-A7A1-4148-A299-EAAC279C6EBB}" srcId="{153AFD52-E9BF-4A7A-80FE-48C75E5E5A96}" destId="{0CDDA88F-C6B3-4A55-B4C2-648D700D5DD6}" srcOrd="0" destOrd="0" parTransId="{E94F4B23-9C5D-4039-A523-65A0C4622CB0}" sibTransId="{EA854E88-558F-4975-A7A5-93DBEEC1D254}"/>
    <dgm:cxn modelId="{F554F450-DA5E-4D5F-B291-BA245B9C2225}" type="presOf" srcId="{0CDDA88F-C6B3-4A55-B4C2-648D700D5DD6}" destId="{ED94FC14-C1DE-4357-B580-45475F5DA188}" srcOrd="0" destOrd="0" presId="urn:microsoft.com/office/officeart/2005/8/layout/vList2"/>
    <dgm:cxn modelId="{E4D7837A-8B47-4667-B00F-9FA7DE114F66}" type="presOf" srcId="{153AFD52-E9BF-4A7A-80FE-48C75E5E5A96}" destId="{E54D6B10-F657-4480-9E07-5851DF781BF5}" srcOrd="0" destOrd="0" presId="urn:microsoft.com/office/officeart/2005/8/layout/vList2"/>
    <dgm:cxn modelId="{F6BEEDA2-3939-42CF-A156-74188E756C2F}" type="presParOf" srcId="{E54D6B10-F657-4480-9E07-5851DF781BF5}" destId="{ED94FC14-C1DE-4357-B580-45475F5DA1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611E2C-F416-4782-8511-650A3BE2AA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8CBE436-D027-4E81-A2A6-7A5B666698BC}">
      <dgm:prSet/>
      <dgm:spPr/>
      <dgm:t>
        <a:bodyPr/>
        <a:lstStyle/>
        <a:p>
          <a:r>
            <a:rPr lang="en-GB"/>
            <a:t>There are many software packages available and everyone will have their own personal preference. Information on the packages UCL supports is available through our </a:t>
          </a:r>
          <a:r>
            <a:rPr lang="en-GB">
              <a:hlinkClick xmlns:r="http://schemas.openxmlformats.org/officeDocument/2006/relationships" r:id="rId1"/>
            </a:rPr>
            <a:t>reference management software guides </a:t>
          </a:r>
          <a:r>
            <a:rPr lang="en-GB"/>
            <a:t>– includes start-up videos, and other resources. </a:t>
          </a:r>
        </a:p>
      </dgm:t>
    </dgm:pt>
    <dgm:pt modelId="{F85B32F4-8D18-430C-95A3-7BC6B1E4158D}" type="parTrans" cxnId="{42462B94-BC93-4562-ACEB-E3C92A8F6E4F}">
      <dgm:prSet/>
      <dgm:spPr/>
      <dgm:t>
        <a:bodyPr/>
        <a:lstStyle/>
        <a:p>
          <a:endParaRPr lang="en-GB"/>
        </a:p>
      </dgm:t>
    </dgm:pt>
    <dgm:pt modelId="{4FF1840D-DC65-41E4-AEFD-AFA93BFDE3A2}" type="sibTrans" cxnId="{42462B94-BC93-4562-ACEB-E3C92A8F6E4F}">
      <dgm:prSet/>
      <dgm:spPr/>
      <dgm:t>
        <a:bodyPr/>
        <a:lstStyle/>
        <a:p>
          <a:endParaRPr lang="en-GB"/>
        </a:p>
      </dgm:t>
    </dgm:pt>
    <dgm:pt modelId="{F44B2899-37FB-41FC-A840-3E9DF7908538}">
      <dgm:prSet/>
      <dgm:spPr/>
      <dgm:t>
        <a:bodyPr/>
        <a:lstStyle/>
        <a:p>
          <a:r>
            <a:rPr lang="en-GB">
              <a:hlinkClick xmlns:r="http://schemas.openxmlformats.org/officeDocument/2006/relationships" r:id="rId2"/>
            </a:rPr>
            <a:t>Training sessions </a:t>
          </a:r>
          <a:r>
            <a:rPr lang="en-GB"/>
            <a:t>in these packages (predominantly online) are also available. </a:t>
          </a:r>
        </a:p>
      </dgm:t>
    </dgm:pt>
    <dgm:pt modelId="{F4F5C23A-E77B-40E9-A88A-8023DF9B3607}" type="parTrans" cxnId="{8F8D04B1-011A-4336-AAC2-6B58CC0F1705}">
      <dgm:prSet/>
      <dgm:spPr/>
      <dgm:t>
        <a:bodyPr/>
        <a:lstStyle/>
        <a:p>
          <a:endParaRPr lang="en-GB"/>
        </a:p>
      </dgm:t>
    </dgm:pt>
    <dgm:pt modelId="{8AA6D867-C720-4FC4-9065-F020A914AC17}" type="sibTrans" cxnId="{8F8D04B1-011A-4336-AAC2-6B58CC0F1705}">
      <dgm:prSet/>
      <dgm:spPr/>
      <dgm:t>
        <a:bodyPr/>
        <a:lstStyle/>
        <a:p>
          <a:endParaRPr lang="en-GB"/>
        </a:p>
      </dgm:t>
    </dgm:pt>
    <dgm:pt modelId="{60680E89-E44F-4DB9-9ADC-B8C6BECA495D}">
      <dgm:prSet/>
      <dgm:spPr/>
      <dgm:t>
        <a:bodyPr/>
        <a:lstStyle/>
        <a:p>
          <a:r>
            <a:rPr lang="en-GB"/>
            <a:t>UCL supports:</a:t>
          </a:r>
        </a:p>
      </dgm:t>
    </dgm:pt>
    <dgm:pt modelId="{58CFD9B4-6C13-4FA9-8C8A-181203681383}" type="parTrans" cxnId="{7C82CEE2-E74C-4902-AC14-1A48B2E01A66}">
      <dgm:prSet/>
      <dgm:spPr/>
      <dgm:t>
        <a:bodyPr/>
        <a:lstStyle/>
        <a:p>
          <a:endParaRPr lang="en-GB"/>
        </a:p>
      </dgm:t>
    </dgm:pt>
    <dgm:pt modelId="{19ECCB2D-F37E-469D-BFA8-7883211C809B}" type="sibTrans" cxnId="{7C82CEE2-E74C-4902-AC14-1A48B2E01A66}">
      <dgm:prSet/>
      <dgm:spPr/>
      <dgm:t>
        <a:bodyPr/>
        <a:lstStyle/>
        <a:p>
          <a:endParaRPr lang="en-GB"/>
        </a:p>
      </dgm:t>
    </dgm:pt>
    <dgm:pt modelId="{9CD8A15A-54E5-44D0-80E4-B9E1668A45B7}">
      <dgm:prSet/>
      <dgm:spPr/>
      <dgm:t>
        <a:bodyPr/>
        <a:lstStyle/>
        <a:p>
          <a:r>
            <a:rPr lang="en-GB" b="0" i="0">
              <a:hlinkClick xmlns:r="http://schemas.openxmlformats.org/officeDocument/2006/relationships" r:id="rId3"/>
            </a:rPr>
            <a:t>EndNote</a:t>
          </a:r>
          <a:r>
            <a:rPr lang="en-GB" b="0" i="0"/>
            <a:t>. Online guide to using EndNote</a:t>
          </a:r>
          <a:endParaRPr lang="en-GB"/>
        </a:p>
      </dgm:t>
    </dgm:pt>
    <dgm:pt modelId="{19150FEA-E585-41C6-98AA-188969B754ED}" type="parTrans" cxnId="{F057BB90-4B51-4317-847D-32C7650EE172}">
      <dgm:prSet/>
      <dgm:spPr/>
      <dgm:t>
        <a:bodyPr/>
        <a:lstStyle/>
        <a:p>
          <a:endParaRPr lang="en-GB"/>
        </a:p>
      </dgm:t>
    </dgm:pt>
    <dgm:pt modelId="{22314633-5A5B-4667-A471-004F6B382963}" type="sibTrans" cxnId="{F057BB90-4B51-4317-847D-32C7650EE172}">
      <dgm:prSet/>
      <dgm:spPr/>
      <dgm:t>
        <a:bodyPr/>
        <a:lstStyle/>
        <a:p>
          <a:endParaRPr lang="en-GB"/>
        </a:p>
      </dgm:t>
    </dgm:pt>
    <dgm:pt modelId="{7A5C9B89-4AA3-4F42-976C-E3650CBED84D}">
      <dgm:prSet/>
      <dgm:spPr/>
      <dgm:t>
        <a:bodyPr/>
        <a:lstStyle/>
        <a:p>
          <a:r>
            <a:rPr lang="en-GB" b="0" i="0">
              <a:hlinkClick xmlns:r="http://schemas.openxmlformats.org/officeDocument/2006/relationships" r:id="rId4"/>
            </a:rPr>
            <a:t>Mendeley</a:t>
          </a:r>
          <a:r>
            <a:rPr lang="en-GB" b="0" i="0"/>
            <a:t>. Online guide to using Mendeley</a:t>
          </a:r>
          <a:endParaRPr lang="en-GB"/>
        </a:p>
      </dgm:t>
    </dgm:pt>
    <dgm:pt modelId="{BDD40499-6727-454E-A7D3-A6A3E2093032}" type="parTrans" cxnId="{CBE93AF1-39C8-42B9-91D5-E9F504FCFD89}">
      <dgm:prSet/>
      <dgm:spPr/>
      <dgm:t>
        <a:bodyPr/>
        <a:lstStyle/>
        <a:p>
          <a:endParaRPr lang="en-GB"/>
        </a:p>
      </dgm:t>
    </dgm:pt>
    <dgm:pt modelId="{E81320D1-1207-4C02-B57A-66910CE1F06B}" type="sibTrans" cxnId="{CBE93AF1-39C8-42B9-91D5-E9F504FCFD89}">
      <dgm:prSet/>
      <dgm:spPr/>
      <dgm:t>
        <a:bodyPr/>
        <a:lstStyle/>
        <a:p>
          <a:endParaRPr lang="en-GB"/>
        </a:p>
      </dgm:t>
    </dgm:pt>
    <dgm:pt modelId="{FCEB77B0-258E-48E6-9797-AB443E12EDAD}">
      <dgm:prSet/>
      <dgm:spPr/>
      <dgm:t>
        <a:bodyPr/>
        <a:lstStyle/>
        <a:p>
          <a:r>
            <a:rPr lang="en-GB" b="0" i="0">
              <a:hlinkClick xmlns:r="http://schemas.openxmlformats.org/officeDocument/2006/relationships" r:id="rId5"/>
            </a:rPr>
            <a:t>Zotero</a:t>
          </a:r>
          <a:r>
            <a:rPr lang="en-GB" b="0" i="0"/>
            <a:t>. Online guide to using Zotero</a:t>
          </a:r>
          <a:endParaRPr lang="en-GB"/>
        </a:p>
      </dgm:t>
    </dgm:pt>
    <dgm:pt modelId="{20895ABA-93AF-4979-8553-A32BE7F1F7A0}" type="parTrans" cxnId="{697E0D0E-7F6D-4C06-AA40-5A602573B3C5}">
      <dgm:prSet/>
      <dgm:spPr/>
      <dgm:t>
        <a:bodyPr/>
        <a:lstStyle/>
        <a:p>
          <a:endParaRPr lang="en-GB"/>
        </a:p>
      </dgm:t>
    </dgm:pt>
    <dgm:pt modelId="{1CB9B08E-C0E3-497E-94AB-E9F4283AE869}" type="sibTrans" cxnId="{697E0D0E-7F6D-4C06-AA40-5A602573B3C5}">
      <dgm:prSet/>
      <dgm:spPr/>
      <dgm:t>
        <a:bodyPr/>
        <a:lstStyle/>
        <a:p>
          <a:endParaRPr lang="en-GB"/>
        </a:p>
      </dgm:t>
    </dgm:pt>
    <dgm:pt modelId="{2A362E3A-0A3D-4A51-B2F5-4F6091DC6A91}" type="pres">
      <dgm:prSet presAssocID="{F7611E2C-F416-4782-8511-650A3BE2AA84}" presName="linear" presStyleCnt="0">
        <dgm:presLayoutVars>
          <dgm:animLvl val="lvl"/>
          <dgm:resizeHandles val="exact"/>
        </dgm:presLayoutVars>
      </dgm:prSet>
      <dgm:spPr/>
    </dgm:pt>
    <dgm:pt modelId="{2AC2878E-49D7-484A-9ACB-E79982F71DBF}" type="pres">
      <dgm:prSet presAssocID="{E8CBE436-D027-4E81-A2A6-7A5B666698BC}" presName="parentText" presStyleLbl="node1" presStyleIdx="0" presStyleCnt="6">
        <dgm:presLayoutVars>
          <dgm:chMax val="0"/>
          <dgm:bulletEnabled val="1"/>
        </dgm:presLayoutVars>
      </dgm:prSet>
      <dgm:spPr/>
    </dgm:pt>
    <dgm:pt modelId="{2EFC3F51-65EF-4F07-B5AF-383C295074C9}" type="pres">
      <dgm:prSet presAssocID="{4FF1840D-DC65-41E4-AEFD-AFA93BFDE3A2}" presName="spacer" presStyleCnt="0"/>
      <dgm:spPr/>
    </dgm:pt>
    <dgm:pt modelId="{F09AC805-C4AF-4E19-8CB9-B4379918C025}" type="pres">
      <dgm:prSet presAssocID="{F44B2899-37FB-41FC-A840-3E9DF7908538}" presName="parentText" presStyleLbl="node1" presStyleIdx="1" presStyleCnt="6">
        <dgm:presLayoutVars>
          <dgm:chMax val="0"/>
          <dgm:bulletEnabled val="1"/>
        </dgm:presLayoutVars>
      </dgm:prSet>
      <dgm:spPr/>
    </dgm:pt>
    <dgm:pt modelId="{4E0592B7-B6AC-42EF-9364-749DBD516F50}" type="pres">
      <dgm:prSet presAssocID="{8AA6D867-C720-4FC4-9065-F020A914AC17}" presName="spacer" presStyleCnt="0"/>
      <dgm:spPr/>
    </dgm:pt>
    <dgm:pt modelId="{EFCA340F-008F-4BB6-BA95-71011C1959A3}" type="pres">
      <dgm:prSet presAssocID="{60680E89-E44F-4DB9-9ADC-B8C6BECA495D}" presName="parentText" presStyleLbl="node1" presStyleIdx="2" presStyleCnt="6">
        <dgm:presLayoutVars>
          <dgm:chMax val="0"/>
          <dgm:bulletEnabled val="1"/>
        </dgm:presLayoutVars>
      </dgm:prSet>
      <dgm:spPr/>
    </dgm:pt>
    <dgm:pt modelId="{28990C87-D1B7-4886-836C-C6F8CCBC6CA0}" type="pres">
      <dgm:prSet presAssocID="{19ECCB2D-F37E-469D-BFA8-7883211C809B}" presName="spacer" presStyleCnt="0"/>
      <dgm:spPr/>
    </dgm:pt>
    <dgm:pt modelId="{3FBABC0C-73B7-4446-8800-60E607811E85}" type="pres">
      <dgm:prSet presAssocID="{9CD8A15A-54E5-44D0-80E4-B9E1668A45B7}" presName="parentText" presStyleLbl="node1" presStyleIdx="3" presStyleCnt="6">
        <dgm:presLayoutVars>
          <dgm:chMax val="0"/>
          <dgm:bulletEnabled val="1"/>
        </dgm:presLayoutVars>
      </dgm:prSet>
      <dgm:spPr/>
    </dgm:pt>
    <dgm:pt modelId="{65C0D57E-B5D8-452B-8689-5EB8EA5D96AA}" type="pres">
      <dgm:prSet presAssocID="{22314633-5A5B-4667-A471-004F6B382963}" presName="spacer" presStyleCnt="0"/>
      <dgm:spPr/>
    </dgm:pt>
    <dgm:pt modelId="{558D7147-A0D5-48A4-9D45-63E2F0CCF7AF}" type="pres">
      <dgm:prSet presAssocID="{7A5C9B89-4AA3-4F42-976C-E3650CBED84D}" presName="parentText" presStyleLbl="node1" presStyleIdx="4" presStyleCnt="6">
        <dgm:presLayoutVars>
          <dgm:chMax val="0"/>
          <dgm:bulletEnabled val="1"/>
        </dgm:presLayoutVars>
      </dgm:prSet>
      <dgm:spPr/>
    </dgm:pt>
    <dgm:pt modelId="{FB67BD61-2D0D-46F9-9A6C-4EEF2945D151}" type="pres">
      <dgm:prSet presAssocID="{E81320D1-1207-4C02-B57A-66910CE1F06B}" presName="spacer" presStyleCnt="0"/>
      <dgm:spPr/>
    </dgm:pt>
    <dgm:pt modelId="{D20FED42-29D7-4A76-B794-6100B027A137}" type="pres">
      <dgm:prSet presAssocID="{FCEB77B0-258E-48E6-9797-AB443E12EDAD}" presName="parentText" presStyleLbl="node1" presStyleIdx="5" presStyleCnt="6">
        <dgm:presLayoutVars>
          <dgm:chMax val="0"/>
          <dgm:bulletEnabled val="1"/>
        </dgm:presLayoutVars>
      </dgm:prSet>
      <dgm:spPr/>
    </dgm:pt>
  </dgm:ptLst>
  <dgm:cxnLst>
    <dgm:cxn modelId="{697E0D0E-7F6D-4C06-AA40-5A602573B3C5}" srcId="{F7611E2C-F416-4782-8511-650A3BE2AA84}" destId="{FCEB77B0-258E-48E6-9797-AB443E12EDAD}" srcOrd="5" destOrd="0" parTransId="{20895ABA-93AF-4979-8553-A32BE7F1F7A0}" sibTransId="{1CB9B08E-C0E3-497E-94AB-E9F4283AE869}"/>
    <dgm:cxn modelId="{5745A831-BA66-4276-989B-82A0E1AD39C4}" type="presOf" srcId="{FCEB77B0-258E-48E6-9797-AB443E12EDAD}" destId="{D20FED42-29D7-4A76-B794-6100B027A137}" srcOrd="0" destOrd="0" presId="urn:microsoft.com/office/officeart/2005/8/layout/vList2"/>
    <dgm:cxn modelId="{F1E94B3D-97D1-402E-B3F8-48CC4CBBEA6F}" type="presOf" srcId="{F7611E2C-F416-4782-8511-650A3BE2AA84}" destId="{2A362E3A-0A3D-4A51-B2F5-4F6091DC6A91}" srcOrd="0" destOrd="0" presId="urn:microsoft.com/office/officeart/2005/8/layout/vList2"/>
    <dgm:cxn modelId="{373C2C5B-1D9B-4A0F-9371-D3C568B83421}" type="presOf" srcId="{7A5C9B89-4AA3-4F42-976C-E3650CBED84D}" destId="{558D7147-A0D5-48A4-9D45-63E2F0CCF7AF}" srcOrd="0" destOrd="0" presId="urn:microsoft.com/office/officeart/2005/8/layout/vList2"/>
    <dgm:cxn modelId="{3C44124B-693A-4728-B879-9D87E1E45CFC}" type="presOf" srcId="{E8CBE436-D027-4E81-A2A6-7A5B666698BC}" destId="{2AC2878E-49D7-484A-9ACB-E79982F71DBF}" srcOrd="0" destOrd="0" presId="urn:microsoft.com/office/officeart/2005/8/layout/vList2"/>
    <dgm:cxn modelId="{DA170B56-52E6-41F0-A849-1417D661813C}" type="presOf" srcId="{60680E89-E44F-4DB9-9ADC-B8C6BECA495D}" destId="{EFCA340F-008F-4BB6-BA95-71011C1959A3}" srcOrd="0" destOrd="0" presId="urn:microsoft.com/office/officeart/2005/8/layout/vList2"/>
    <dgm:cxn modelId="{F057BB90-4B51-4317-847D-32C7650EE172}" srcId="{F7611E2C-F416-4782-8511-650A3BE2AA84}" destId="{9CD8A15A-54E5-44D0-80E4-B9E1668A45B7}" srcOrd="3" destOrd="0" parTransId="{19150FEA-E585-41C6-98AA-188969B754ED}" sibTransId="{22314633-5A5B-4667-A471-004F6B382963}"/>
    <dgm:cxn modelId="{42462B94-BC93-4562-ACEB-E3C92A8F6E4F}" srcId="{F7611E2C-F416-4782-8511-650A3BE2AA84}" destId="{E8CBE436-D027-4E81-A2A6-7A5B666698BC}" srcOrd="0" destOrd="0" parTransId="{F85B32F4-8D18-430C-95A3-7BC6B1E4158D}" sibTransId="{4FF1840D-DC65-41E4-AEFD-AFA93BFDE3A2}"/>
    <dgm:cxn modelId="{8F8D04B1-011A-4336-AAC2-6B58CC0F1705}" srcId="{F7611E2C-F416-4782-8511-650A3BE2AA84}" destId="{F44B2899-37FB-41FC-A840-3E9DF7908538}" srcOrd="1" destOrd="0" parTransId="{F4F5C23A-E77B-40E9-A88A-8023DF9B3607}" sibTransId="{8AA6D867-C720-4FC4-9065-F020A914AC17}"/>
    <dgm:cxn modelId="{A69372D5-80B5-4FF4-9A43-93B676953867}" type="presOf" srcId="{F44B2899-37FB-41FC-A840-3E9DF7908538}" destId="{F09AC805-C4AF-4E19-8CB9-B4379918C025}" srcOrd="0" destOrd="0" presId="urn:microsoft.com/office/officeart/2005/8/layout/vList2"/>
    <dgm:cxn modelId="{7C82CEE2-E74C-4902-AC14-1A48B2E01A66}" srcId="{F7611E2C-F416-4782-8511-650A3BE2AA84}" destId="{60680E89-E44F-4DB9-9ADC-B8C6BECA495D}" srcOrd="2" destOrd="0" parTransId="{58CFD9B4-6C13-4FA9-8C8A-181203681383}" sibTransId="{19ECCB2D-F37E-469D-BFA8-7883211C809B}"/>
    <dgm:cxn modelId="{CBE93AF1-39C8-42B9-91D5-E9F504FCFD89}" srcId="{F7611E2C-F416-4782-8511-650A3BE2AA84}" destId="{7A5C9B89-4AA3-4F42-976C-E3650CBED84D}" srcOrd="4" destOrd="0" parTransId="{BDD40499-6727-454E-A7D3-A6A3E2093032}" sibTransId="{E81320D1-1207-4C02-B57A-66910CE1F06B}"/>
    <dgm:cxn modelId="{BA0FA6FC-C64E-4A98-B41E-D74A60969472}" type="presOf" srcId="{9CD8A15A-54E5-44D0-80E4-B9E1668A45B7}" destId="{3FBABC0C-73B7-4446-8800-60E607811E85}" srcOrd="0" destOrd="0" presId="urn:microsoft.com/office/officeart/2005/8/layout/vList2"/>
    <dgm:cxn modelId="{ABD97881-FE1C-40B9-ACE0-9E1D9A99519F}" type="presParOf" srcId="{2A362E3A-0A3D-4A51-B2F5-4F6091DC6A91}" destId="{2AC2878E-49D7-484A-9ACB-E79982F71DBF}" srcOrd="0" destOrd="0" presId="urn:microsoft.com/office/officeart/2005/8/layout/vList2"/>
    <dgm:cxn modelId="{B2342DA9-2EA6-4EBA-BA5A-0E6661EB9B3F}" type="presParOf" srcId="{2A362E3A-0A3D-4A51-B2F5-4F6091DC6A91}" destId="{2EFC3F51-65EF-4F07-B5AF-383C295074C9}" srcOrd="1" destOrd="0" presId="urn:microsoft.com/office/officeart/2005/8/layout/vList2"/>
    <dgm:cxn modelId="{1FD80829-D6B2-41A0-AF32-46656BA47DE4}" type="presParOf" srcId="{2A362E3A-0A3D-4A51-B2F5-4F6091DC6A91}" destId="{F09AC805-C4AF-4E19-8CB9-B4379918C025}" srcOrd="2" destOrd="0" presId="urn:microsoft.com/office/officeart/2005/8/layout/vList2"/>
    <dgm:cxn modelId="{C4B00F33-D0A1-4662-AA1A-7E7705F5F9E9}" type="presParOf" srcId="{2A362E3A-0A3D-4A51-B2F5-4F6091DC6A91}" destId="{4E0592B7-B6AC-42EF-9364-749DBD516F50}" srcOrd="3" destOrd="0" presId="urn:microsoft.com/office/officeart/2005/8/layout/vList2"/>
    <dgm:cxn modelId="{2AE6E332-8BF4-482D-8D03-03F4060937B7}" type="presParOf" srcId="{2A362E3A-0A3D-4A51-B2F5-4F6091DC6A91}" destId="{EFCA340F-008F-4BB6-BA95-71011C1959A3}" srcOrd="4" destOrd="0" presId="urn:microsoft.com/office/officeart/2005/8/layout/vList2"/>
    <dgm:cxn modelId="{CD5E7262-0D61-4079-ADE2-7EE80847CA54}" type="presParOf" srcId="{2A362E3A-0A3D-4A51-B2F5-4F6091DC6A91}" destId="{28990C87-D1B7-4886-836C-C6F8CCBC6CA0}" srcOrd="5" destOrd="0" presId="urn:microsoft.com/office/officeart/2005/8/layout/vList2"/>
    <dgm:cxn modelId="{12B8503E-3584-4874-928B-851682502E5D}" type="presParOf" srcId="{2A362E3A-0A3D-4A51-B2F5-4F6091DC6A91}" destId="{3FBABC0C-73B7-4446-8800-60E607811E85}" srcOrd="6" destOrd="0" presId="urn:microsoft.com/office/officeart/2005/8/layout/vList2"/>
    <dgm:cxn modelId="{8E6540A5-2110-4D23-93BC-F62A7061AE67}" type="presParOf" srcId="{2A362E3A-0A3D-4A51-B2F5-4F6091DC6A91}" destId="{65C0D57E-B5D8-452B-8689-5EB8EA5D96AA}" srcOrd="7" destOrd="0" presId="urn:microsoft.com/office/officeart/2005/8/layout/vList2"/>
    <dgm:cxn modelId="{4AF8A5CA-228F-4682-A21F-D38968023508}" type="presParOf" srcId="{2A362E3A-0A3D-4A51-B2F5-4F6091DC6A91}" destId="{558D7147-A0D5-48A4-9D45-63E2F0CCF7AF}" srcOrd="8" destOrd="0" presId="urn:microsoft.com/office/officeart/2005/8/layout/vList2"/>
    <dgm:cxn modelId="{5FD71FB8-37EC-42DC-86A1-94CF085ACF7F}" type="presParOf" srcId="{2A362E3A-0A3D-4A51-B2F5-4F6091DC6A91}" destId="{FB67BD61-2D0D-46F9-9A6C-4EEF2945D151}" srcOrd="9" destOrd="0" presId="urn:microsoft.com/office/officeart/2005/8/layout/vList2"/>
    <dgm:cxn modelId="{6D5F9559-42EC-414D-A727-3F2633A03FAA}" type="presParOf" srcId="{2A362E3A-0A3D-4A51-B2F5-4F6091DC6A91}" destId="{D20FED42-29D7-4A76-B794-6100B027A13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EAA236-ED23-4E32-A6C6-C63910BA34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C5937B0-1F68-4AE0-AA97-155AC0E58827}">
      <dgm:prSet/>
      <dgm:spPr/>
      <dgm:t>
        <a:bodyPr/>
        <a:lstStyle/>
        <a:p>
          <a:r>
            <a:rPr lang="en-GB"/>
            <a:t>If you’re struggling to get to grips with referencing, then you may want to try the </a:t>
          </a:r>
          <a:r>
            <a:rPr lang="en-GB">
              <a:hlinkClick xmlns:r="http://schemas.openxmlformats.org/officeDocument/2006/relationships" r:id="rId1"/>
            </a:rPr>
            <a:t>@Library Skills Moodle module </a:t>
          </a:r>
          <a:endParaRPr lang="en-GB"/>
        </a:p>
      </dgm:t>
    </dgm:pt>
    <dgm:pt modelId="{AEC920C4-ADDC-499B-9492-C08E135E038B}" type="parTrans" cxnId="{4E067FBB-3EFA-4830-8386-025371BDD4F9}">
      <dgm:prSet/>
      <dgm:spPr/>
      <dgm:t>
        <a:bodyPr/>
        <a:lstStyle/>
        <a:p>
          <a:endParaRPr lang="en-GB"/>
        </a:p>
      </dgm:t>
    </dgm:pt>
    <dgm:pt modelId="{A4C0464C-3A7D-4D43-BFC6-4FF471D98717}" type="sibTrans" cxnId="{4E067FBB-3EFA-4830-8386-025371BDD4F9}">
      <dgm:prSet/>
      <dgm:spPr/>
      <dgm:t>
        <a:bodyPr/>
        <a:lstStyle/>
        <a:p>
          <a:endParaRPr lang="en-GB"/>
        </a:p>
      </dgm:t>
    </dgm:pt>
    <dgm:pt modelId="{C3A27C5B-825A-4F5A-A588-41CFB30A5B29}">
      <dgm:prSet/>
      <dgm:spPr/>
      <dgm:t>
        <a:bodyPr/>
        <a:lstStyle/>
        <a:p>
          <a:r>
            <a:rPr lang="en-GB"/>
            <a:t>You can get 1:1 help through the UCL Institute of </a:t>
          </a:r>
          <a:r>
            <a:rPr lang="en-GB">
              <a:hlinkClick xmlns:r="http://schemas.openxmlformats.org/officeDocument/2006/relationships" r:id="rId2"/>
            </a:rPr>
            <a:t>Archaeology Academic Writing Support team </a:t>
          </a:r>
          <a:r>
            <a:rPr lang="en-GB" b="0" i="0"/>
            <a:t>Institute of Archaeology </a:t>
          </a:r>
          <a:endParaRPr lang="en-GB"/>
        </a:p>
      </dgm:t>
    </dgm:pt>
    <dgm:pt modelId="{340CE475-26F3-4D45-817A-6E743ABEB8D3}" type="parTrans" cxnId="{4592C52A-56EC-471A-A8D2-B172949AFDB8}">
      <dgm:prSet/>
      <dgm:spPr/>
      <dgm:t>
        <a:bodyPr/>
        <a:lstStyle/>
        <a:p>
          <a:endParaRPr lang="en-GB"/>
        </a:p>
      </dgm:t>
    </dgm:pt>
    <dgm:pt modelId="{29DAC192-9A33-496C-846F-BC8E4820386C}" type="sibTrans" cxnId="{4592C52A-56EC-471A-A8D2-B172949AFDB8}">
      <dgm:prSet/>
      <dgm:spPr/>
      <dgm:t>
        <a:bodyPr/>
        <a:lstStyle/>
        <a:p>
          <a:endParaRPr lang="en-GB"/>
        </a:p>
      </dgm:t>
    </dgm:pt>
    <dgm:pt modelId="{126518C7-E127-44BB-9973-EE8A93DAA622}">
      <dgm:prSet/>
      <dgm:spPr/>
      <dgm:t>
        <a:bodyPr/>
        <a:lstStyle/>
        <a:p>
          <a:r>
            <a:rPr lang="en-GB" dirty="0"/>
            <a:t>You can also email the librarian, Katie Meheux (</a:t>
          </a:r>
          <a:r>
            <a:rPr lang="en-GB" dirty="0">
              <a:hlinkClick xmlns:r="http://schemas.openxmlformats.org/officeDocument/2006/relationships" r:id="rId3"/>
            </a:rPr>
            <a:t>k.meheux@ucl.ac.uk</a:t>
          </a:r>
          <a:r>
            <a:rPr lang="en-GB" dirty="0"/>
            <a:t>)  for a 1:1 session in person or online. </a:t>
          </a:r>
        </a:p>
      </dgm:t>
    </dgm:pt>
    <dgm:pt modelId="{31D57337-4D20-454A-9650-CDCE2F4FDC3B}" type="parTrans" cxnId="{143B3AD8-96AF-43CB-B6D4-FA8C6C19C81D}">
      <dgm:prSet/>
      <dgm:spPr/>
      <dgm:t>
        <a:bodyPr/>
        <a:lstStyle/>
        <a:p>
          <a:endParaRPr lang="en-GB"/>
        </a:p>
      </dgm:t>
    </dgm:pt>
    <dgm:pt modelId="{E0514087-6DBE-4767-A131-39042D378048}" type="sibTrans" cxnId="{143B3AD8-96AF-43CB-B6D4-FA8C6C19C81D}">
      <dgm:prSet/>
      <dgm:spPr/>
      <dgm:t>
        <a:bodyPr/>
        <a:lstStyle/>
        <a:p>
          <a:endParaRPr lang="en-GB"/>
        </a:p>
      </dgm:t>
    </dgm:pt>
    <dgm:pt modelId="{B81CE01B-12B5-4787-A91F-4B9E9041BFBB}" type="pres">
      <dgm:prSet presAssocID="{C6EAA236-ED23-4E32-A6C6-C63910BA34DD}" presName="linear" presStyleCnt="0">
        <dgm:presLayoutVars>
          <dgm:animLvl val="lvl"/>
          <dgm:resizeHandles val="exact"/>
        </dgm:presLayoutVars>
      </dgm:prSet>
      <dgm:spPr/>
    </dgm:pt>
    <dgm:pt modelId="{32650C87-B754-48D3-8C77-1C6ABF3649EF}" type="pres">
      <dgm:prSet presAssocID="{0C5937B0-1F68-4AE0-AA97-155AC0E58827}" presName="parentText" presStyleLbl="node1" presStyleIdx="0" presStyleCnt="3">
        <dgm:presLayoutVars>
          <dgm:chMax val="0"/>
          <dgm:bulletEnabled val="1"/>
        </dgm:presLayoutVars>
      </dgm:prSet>
      <dgm:spPr/>
    </dgm:pt>
    <dgm:pt modelId="{000B485C-9E65-43F8-BABE-E2FF5473F405}" type="pres">
      <dgm:prSet presAssocID="{A4C0464C-3A7D-4D43-BFC6-4FF471D98717}" presName="spacer" presStyleCnt="0"/>
      <dgm:spPr/>
    </dgm:pt>
    <dgm:pt modelId="{64A12A71-3D2A-4759-909C-EB9A28F0D7DE}" type="pres">
      <dgm:prSet presAssocID="{C3A27C5B-825A-4F5A-A588-41CFB30A5B29}" presName="parentText" presStyleLbl="node1" presStyleIdx="1" presStyleCnt="3">
        <dgm:presLayoutVars>
          <dgm:chMax val="0"/>
          <dgm:bulletEnabled val="1"/>
        </dgm:presLayoutVars>
      </dgm:prSet>
      <dgm:spPr/>
    </dgm:pt>
    <dgm:pt modelId="{0488E023-775D-4A87-B402-7F9F2FCF5FF3}" type="pres">
      <dgm:prSet presAssocID="{29DAC192-9A33-496C-846F-BC8E4820386C}" presName="spacer" presStyleCnt="0"/>
      <dgm:spPr/>
    </dgm:pt>
    <dgm:pt modelId="{DFDFE97F-601A-4D4D-8FF5-9021A9318A87}" type="pres">
      <dgm:prSet presAssocID="{126518C7-E127-44BB-9973-EE8A93DAA622}" presName="parentText" presStyleLbl="node1" presStyleIdx="2" presStyleCnt="3">
        <dgm:presLayoutVars>
          <dgm:chMax val="0"/>
          <dgm:bulletEnabled val="1"/>
        </dgm:presLayoutVars>
      </dgm:prSet>
      <dgm:spPr/>
    </dgm:pt>
  </dgm:ptLst>
  <dgm:cxnLst>
    <dgm:cxn modelId="{4592C52A-56EC-471A-A8D2-B172949AFDB8}" srcId="{C6EAA236-ED23-4E32-A6C6-C63910BA34DD}" destId="{C3A27C5B-825A-4F5A-A588-41CFB30A5B29}" srcOrd="1" destOrd="0" parTransId="{340CE475-26F3-4D45-817A-6E743ABEB8D3}" sibTransId="{29DAC192-9A33-496C-846F-BC8E4820386C}"/>
    <dgm:cxn modelId="{DD4DB43F-7E02-41BC-9198-D13C82B88DDE}" type="presOf" srcId="{126518C7-E127-44BB-9973-EE8A93DAA622}" destId="{DFDFE97F-601A-4D4D-8FF5-9021A9318A87}" srcOrd="0" destOrd="0" presId="urn:microsoft.com/office/officeart/2005/8/layout/vList2"/>
    <dgm:cxn modelId="{2113B753-BC4E-43C5-AA0F-1F66FBF3775E}" type="presOf" srcId="{C6EAA236-ED23-4E32-A6C6-C63910BA34DD}" destId="{B81CE01B-12B5-4787-A91F-4B9E9041BFBB}" srcOrd="0" destOrd="0" presId="urn:microsoft.com/office/officeart/2005/8/layout/vList2"/>
    <dgm:cxn modelId="{8FBA107E-865C-4AEB-9E7E-017CEECA32CE}" type="presOf" srcId="{0C5937B0-1F68-4AE0-AA97-155AC0E58827}" destId="{32650C87-B754-48D3-8C77-1C6ABF3649EF}" srcOrd="0" destOrd="0" presId="urn:microsoft.com/office/officeart/2005/8/layout/vList2"/>
    <dgm:cxn modelId="{4E067FBB-3EFA-4830-8386-025371BDD4F9}" srcId="{C6EAA236-ED23-4E32-A6C6-C63910BA34DD}" destId="{0C5937B0-1F68-4AE0-AA97-155AC0E58827}" srcOrd="0" destOrd="0" parTransId="{AEC920C4-ADDC-499B-9492-C08E135E038B}" sibTransId="{A4C0464C-3A7D-4D43-BFC6-4FF471D98717}"/>
    <dgm:cxn modelId="{36231CC3-ADC5-4AC1-9D89-FED84DF86D75}" type="presOf" srcId="{C3A27C5B-825A-4F5A-A588-41CFB30A5B29}" destId="{64A12A71-3D2A-4759-909C-EB9A28F0D7DE}" srcOrd="0" destOrd="0" presId="urn:microsoft.com/office/officeart/2005/8/layout/vList2"/>
    <dgm:cxn modelId="{143B3AD8-96AF-43CB-B6D4-FA8C6C19C81D}" srcId="{C6EAA236-ED23-4E32-A6C6-C63910BA34DD}" destId="{126518C7-E127-44BB-9973-EE8A93DAA622}" srcOrd="2" destOrd="0" parTransId="{31D57337-4D20-454A-9650-CDCE2F4FDC3B}" sibTransId="{E0514087-6DBE-4767-A131-39042D378048}"/>
    <dgm:cxn modelId="{EA2BE1BB-1AA8-438E-9338-898EFDC4C308}" type="presParOf" srcId="{B81CE01B-12B5-4787-A91F-4B9E9041BFBB}" destId="{32650C87-B754-48D3-8C77-1C6ABF3649EF}" srcOrd="0" destOrd="0" presId="urn:microsoft.com/office/officeart/2005/8/layout/vList2"/>
    <dgm:cxn modelId="{0CB08CD9-6A3A-45CB-B4BA-7B12E042925C}" type="presParOf" srcId="{B81CE01B-12B5-4787-A91F-4B9E9041BFBB}" destId="{000B485C-9E65-43F8-BABE-E2FF5473F405}" srcOrd="1" destOrd="0" presId="urn:microsoft.com/office/officeart/2005/8/layout/vList2"/>
    <dgm:cxn modelId="{57966674-3B43-48FE-9F11-2F8B818AF820}" type="presParOf" srcId="{B81CE01B-12B5-4787-A91F-4B9E9041BFBB}" destId="{64A12A71-3D2A-4759-909C-EB9A28F0D7DE}" srcOrd="2" destOrd="0" presId="urn:microsoft.com/office/officeart/2005/8/layout/vList2"/>
    <dgm:cxn modelId="{1C3E985A-ACD6-4C5E-A1FE-36A9D217779D}" type="presParOf" srcId="{B81CE01B-12B5-4787-A91F-4B9E9041BFBB}" destId="{0488E023-775D-4A87-B402-7F9F2FCF5FF3}" srcOrd="3" destOrd="0" presId="urn:microsoft.com/office/officeart/2005/8/layout/vList2"/>
    <dgm:cxn modelId="{FA15637E-FB2D-4969-8A57-323F31EBCC41}" type="presParOf" srcId="{B81CE01B-12B5-4787-A91F-4B9E9041BFBB}" destId="{DFDFE97F-601A-4D4D-8FF5-9021A9318A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7316A-F60C-4878-8384-FE8E574CC892}" type="doc">
      <dgm:prSet loTypeId="urn:microsoft.com/office/officeart/2005/8/layout/vProcess5" loCatId="process" qsTypeId="urn:microsoft.com/office/officeart/2005/8/quickstyle/simple5" qsCatId="simple" csTypeId="urn:microsoft.com/office/officeart/2005/8/colors/accent2_2" csCatId="accent2"/>
      <dgm:spPr/>
      <dgm:t>
        <a:bodyPr/>
        <a:lstStyle/>
        <a:p>
          <a:endParaRPr lang="en-GB"/>
        </a:p>
      </dgm:t>
    </dgm:pt>
    <dgm:pt modelId="{CCEF8675-1B31-4589-988A-52A0FC8ECC09}">
      <dgm:prSet/>
      <dgm:spPr/>
      <dgm:t>
        <a:bodyPr/>
        <a:lstStyle/>
        <a:p>
          <a:r>
            <a:rPr lang="en-GB" b="0" i="0" dirty="0"/>
            <a:t>One of the essential skills for conducting research is being able to manage, organise and keep control of all the information sources you use in your work. </a:t>
          </a:r>
          <a:endParaRPr lang="en-GB" dirty="0"/>
        </a:p>
      </dgm:t>
    </dgm:pt>
    <dgm:pt modelId="{2F288A45-F18D-4C6E-9472-C858BCE7F61C}" type="parTrans" cxnId="{C25098B7-3D0A-4B4D-8121-AE439FE6EF62}">
      <dgm:prSet/>
      <dgm:spPr/>
      <dgm:t>
        <a:bodyPr/>
        <a:lstStyle/>
        <a:p>
          <a:endParaRPr lang="en-GB"/>
        </a:p>
      </dgm:t>
    </dgm:pt>
    <dgm:pt modelId="{A4427EF4-398B-4EEE-9615-8266E7C1A249}" type="sibTrans" cxnId="{C25098B7-3D0A-4B4D-8121-AE439FE6EF62}">
      <dgm:prSet/>
      <dgm:spPr/>
      <dgm:t>
        <a:bodyPr/>
        <a:lstStyle/>
        <a:p>
          <a:endParaRPr lang="en-GB"/>
        </a:p>
      </dgm:t>
    </dgm:pt>
    <dgm:pt modelId="{D4A3B056-0AD3-4D2B-ABB5-791953C7D5A2}">
      <dgm:prSet/>
      <dgm:spPr/>
      <dgm:t>
        <a:bodyPr/>
        <a:lstStyle/>
        <a:p>
          <a:r>
            <a:rPr lang="en-GB" b="0" i="0"/>
            <a:t>You will need to be able to easily record the full details of your sources, including how you found your information, so that you can easily find it again.</a:t>
          </a:r>
          <a:endParaRPr lang="en-GB"/>
        </a:p>
      </dgm:t>
    </dgm:pt>
    <dgm:pt modelId="{058E420B-95A2-4156-BE80-75356D62A313}" type="parTrans" cxnId="{74D6F627-1F94-4F5D-8295-6C63C5A0CFBB}">
      <dgm:prSet/>
      <dgm:spPr/>
      <dgm:t>
        <a:bodyPr/>
        <a:lstStyle/>
        <a:p>
          <a:endParaRPr lang="en-GB"/>
        </a:p>
      </dgm:t>
    </dgm:pt>
    <dgm:pt modelId="{9F0F178F-2203-467E-8D4A-622782199575}" type="sibTrans" cxnId="{74D6F627-1F94-4F5D-8295-6C63C5A0CFBB}">
      <dgm:prSet/>
      <dgm:spPr/>
      <dgm:t>
        <a:bodyPr/>
        <a:lstStyle/>
        <a:p>
          <a:endParaRPr lang="en-GB"/>
        </a:p>
      </dgm:t>
    </dgm:pt>
    <dgm:pt modelId="{D5F9A890-46DB-4FD3-ACB0-6EB7653BDAEB}">
      <dgm:prSet/>
      <dgm:spPr/>
      <dgm:t>
        <a:bodyPr/>
        <a:lstStyle/>
        <a:p>
          <a:r>
            <a:rPr lang="en-GB" b="0" i="0"/>
            <a:t>You also need to be fully aware of how to use information responsible and ethically. This includes correctly citing your sources to ensure academic integrity, to avoid plagiarism, and to ensure anyone reading your work can trace your sources.</a:t>
          </a:r>
          <a:endParaRPr lang="en-GB"/>
        </a:p>
      </dgm:t>
    </dgm:pt>
    <dgm:pt modelId="{49A5C05B-7331-4F7B-9B5C-35DACE6D8EA3}" type="parTrans" cxnId="{6C963AF2-FB70-46FC-8019-332E843485F8}">
      <dgm:prSet/>
      <dgm:spPr/>
      <dgm:t>
        <a:bodyPr/>
        <a:lstStyle/>
        <a:p>
          <a:endParaRPr lang="en-GB"/>
        </a:p>
      </dgm:t>
    </dgm:pt>
    <dgm:pt modelId="{F87AEF8F-060B-4D5C-9F35-2244EB9C1541}" type="sibTrans" cxnId="{6C963AF2-FB70-46FC-8019-332E843485F8}">
      <dgm:prSet/>
      <dgm:spPr/>
      <dgm:t>
        <a:bodyPr/>
        <a:lstStyle/>
        <a:p>
          <a:endParaRPr lang="en-GB"/>
        </a:p>
      </dgm:t>
    </dgm:pt>
    <dgm:pt modelId="{7A4AAD57-7FE5-4EC7-B261-B63BE2D54A05}" type="pres">
      <dgm:prSet presAssocID="{F097316A-F60C-4878-8384-FE8E574CC892}" presName="outerComposite" presStyleCnt="0">
        <dgm:presLayoutVars>
          <dgm:chMax val="5"/>
          <dgm:dir/>
          <dgm:resizeHandles val="exact"/>
        </dgm:presLayoutVars>
      </dgm:prSet>
      <dgm:spPr/>
    </dgm:pt>
    <dgm:pt modelId="{30204672-596F-494B-BAEA-533B0E92E4D0}" type="pres">
      <dgm:prSet presAssocID="{F097316A-F60C-4878-8384-FE8E574CC892}" presName="dummyMaxCanvas" presStyleCnt="0">
        <dgm:presLayoutVars/>
      </dgm:prSet>
      <dgm:spPr/>
    </dgm:pt>
    <dgm:pt modelId="{887600B0-B47F-47C5-84DB-27C10795D619}" type="pres">
      <dgm:prSet presAssocID="{F097316A-F60C-4878-8384-FE8E574CC892}" presName="ThreeNodes_1" presStyleLbl="node1" presStyleIdx="0" presStyleCnt="3">
        <dgm:presLayoutVars>
          <dgm:bulletEnabled val="1"/>
        </dgm:presLayoutVars>
      </dgm:prSet>
      <dgm:spPr/>
    </dgm:pt>
    <dgm:pt modelId="{E7758D4D-C603-4FED-875B-77EF968B3945}" type="pres">
      <dgm:prSet presAssocID="{F097316A-F60C-4878-8384-FE8E574CC892}" presName="ThreeNodes_2" presStyleLbl="node1" presStyleIdx="1" presStyleCnt="3">
        <dgm:presLayoutVars>
          <dgm:bulletEnabled val="1"/>
        </dgm:presLayoutVars>
      </dgm:prSet>
      <dgm:spPr/>
    </dgm:pt>
    <dgm:pt modelId="{81DEFC24-DF0A-492D-A57D-39B8E08F3656}" type="pres">
      <dgm:prSet presAssocID="{F097316A-F60C-4878-8384-FE8E574CC892}" presName="ThreeNodes_3" presStyleLbl="node1" presStyleIdx="2" presStyleCnt="3">
        <dgm:presLayoutVars>
          <dgm:bulletEnabled val="1"/>
        </dgm:presLayoutVars>
      </dgm:prSet>
      <dgm:spPr/>
    </dgm:pt>
    <dgm:pt modelId="{9256BA04-946C-43F0-9A4C-98BE0655D96C}" type="pres">
      <dgm:prSet presAssocID="{F097316A-F60C-4878-8384-FE8E574CC892}" presName="ThreeConn_1-2" presStyleLbl="fgAccFollowNode1" presStyleIdx="0" presStyleCnt="2">
        <dgm:presLayoutVars>
          <dgm:bulletEnabled val="1"/>
        </dgm:presLayoutVars>
      </dgm:prSet>
      <dgm:spPr/>
    </dgm:pt>
    <dgm:pt modelId="{ABBC631D-0376-46C5-A8E2-DD276A23E644}" type="pres">
      <dgm:prSet presAssocID="{F097316A-F60C-4878-8384-FE8E574CC892}" presName="ThreeConn_2-3" presStyleLbl="fgAccFollowNode1" presStyleIdx="1" presStyleCnt="2">
        <dgm:presLayoutVars>
          <dgm:bulletEnabled val="1"/>
        </dgm:presLayoutVars>
      </dgm:prSet>
      <dgm:spPr/>
    </dgm:pt>
    <dgm:pt modelId="{5425A5B6-479E-4DB0-B5E4-6CA45BDFBF09}" type="pres">
      <dgm:prSet presAssocID="{F097316A-F60C-4878-8384-FE8E574CC892}" presName="ThreeNodes_1_text" presStyleLbl="node1" presStyleIdx="2" presStyleCnt="3">
        <dgm:presLayoutVars>
          <dgm:bulletEnabled val="1"/>
        </dgm:presLayoutVars>
      </dgm:prSet>
      <dgm:spPr/>
    </dgm:pt>
    <dgm:pt modelId="{449AE0A6-FF5A-464B-BBF2-C08A382ED1AF}" type="pres">
      <dgm:prSet presAssocID="{F097316A-F60C-4878-8384-FE8E574CC892}" presName="ThreeNodes_2_text" presStyleLbl="node1" presStyleIdx="2" presStyleCnt="3">
        <dgm:presLayoutVars>
          <dgm:bulletEnabled val="1"/>
        </dgm:presLayoutVars>
      </dgm:prSet>
      <dgm:spPr/>
    </dgm:pt>
    <dgm:pt modelId="{D6B27487-449E-4466-8767-2659DDD92A8D}" type="pres">
      <dgm:prSet presAssocID="{F097316A-F60C-4878-8384-FE8E574CC892}" presName="ThreeNodes_3_text" presStyleLbl="node1" presStyleIdx="2" presStyleCnt="3">
        <dgm:presLayoutVars>
          <dgm:bulletEnabled val="1"/>
        </dgm:presLayoutVars>
      </dgm:prSet>
      <dgm:spPr/>
    </dgm:pt>
  </dgm:ptLst>
  <dgm:cxnLst>
    <dgm:cxn modelId="{DCD68416-EF6E-4A85-97CA-B1EA8717F554}" type="presOf" srcId="{D4A3B056-0AD3-4D2B-ABB5-791953C7D5A2}" destId="{449AE0A6-FF5A-464B-BBF2-C08A382ED1AF}" srcOrd="1" destOrd="0" presId="urn:microsoft.com/office/officeart/2005/8/layout/vProcess5"/>
    <dgm:cxn modelId="{74D6F627-1F94-4F5D-8295-6C63C5A0CFBB}" srcId="{F097316A-F60C-4878-8384-FE8E574CC892}" destId="{D4A3B056-0AD3-4D2B-ABB5-791953C7D5A2}" srcOrd="1" destOrd="0" parTransId="{058E420B-95A2-4156-BE80-75356D62A313}" sibTransId="{9F0F178F-2203-467E-8D4A-622782199575}"/>
    <dgm:cxn modelId="{F4354E28-FE5D-452A-B97A-E5F977E42667}" type="presOf" srcId="{D5F9A890-46DB-4FD3-ACB0-6EB7653BDAEB}" destId="{D6B27487-449E-4466-8767-2659DDD92A8D}" srcOrd="1" destOrd="0" presId="urn:microsoft.com/office/officeart/2005/8/layout/vProcess5"/>
    <dgm:cxn modelId="{89A2CD70-6D31-413A-ABFA-1D2732A00A2E}" type="presOf" srcId="{CCEF8675-1B31-4589-988A-52A0FC8ECC09}" destId="{5425A5B6-479E-4DB0-B5E4-6CA45BDFBF09}" srcOrd="1" destOrd="0" presId="urn:microsoft.com/office/officeart/2005/8/layout/vProcess5"/>
    <dgm:cxn modelId="{122ECD76-D416-4398-89EE-60FC4BE4550D}" type="presOf" srcId="{D4A3B056-0AD3-4D2B-ABB5-791953C7D5A2}" destId="{E7758D4D-C603-4FED-875B-77EF968B3945}" srcOrd="0" destOrd="0" presId="urn:microsoft.com/office/officeart/2005/8/layout/vProcess5"/>
    <dgm:cxn modelId="{8FE1ABA7-2BE9-4740-AE26-4F909EA251AA}" type="presOf" srcId="{A4427EF4-398B-4EEE-9615-8266E7C1A249}" destId="{9256BA04-946C-43F0-9A4C-98BE0655D96C}" srcOrd="0" destOrd="0" presId="urn:microsoft.com/office/officeart/2005/8/layout/vProcess5"/>
    <dgm:cxn modelId="{ECE7C1A8-7ED4-4F97-BEBD-A235BEFD1582}" type="presOf" srcId="{9F0F178F-2203-467E-8D4A-622782199575}" destId="{ABBC631D-0376-46C5-A8E2-DD276A23E644}" srcOrd="0" destOrd="0" presId="urn:microsoft.com/office/officeart/2005/8/layout/vProcess5"/>
    <dgm:cxn modelId="{F7EE23B4-0435-4296-809D-8DC47873E1E0}" type="presOf" srcId="{D5F9A890-46DB-4FD3-ACB0-6EB7653BDAEB}" destId="{81DEFC24-DF0A-492D-A57D-39B8E08F3656}" srcOrd="0" destOrd="0" presId="urn:microsoft.com/office/officeart/2005/8/layout/vProcess5"/>
    <dgm:cxn modelId="{C25098B7-3D0A-4B4D-8121-AE439FE6EF62}" srcId="{F097316A-F60C-4878-8384-FE8E574CC892}" destId="{CCEF8675-1B31-4589-988A-52A0FC8ECC09}" srcOrd="0" destOrd="0" parTransId="{2F288A45-F18D-4C6E-9472-C858BCE7F61C}" sibTransId="{A4427EF4-398B-4EEE-9615-8266E7C1A249}"/>
    <dgm:cxn modelId="{F1FC25BE-68E9-4D06-A4DF-A00B00A072D1}" type="presOf" srcId="{F097316A-F60C-4878-8384-FE8E574CC892}" destId="{7A4AAD57-7FE5-4EC7-B261-B63BE2D54A05}" srcOrd="0" destOrd="0" presId="urn:microsoft.com/office/officeart/2005/8/layout/vProcess5"/>
    <dgm:cxn modelId="{6C963AF2-FB70-46FC-8019-332E843485F8}" srcId="{F097316A-F60C-4878-8384-FE8E574CC892}" destId="{D5F9A890-46DB-4FD3-ACB0-6EB7653BDAEB}" srcOrd="2" destOrd="0" parTransId="{49A5C05B-7331-4F7B-9B5C-35DACE6D8EA3}" sibTransId="{F87AEF8F-060B-4D5C-9F35-2244EB9C1541}"/>
    <dgm:cxn modelId="{0AC2EBF6-34AF-4F8C-8B65-C0A36FBC5487}" type="presOf" srcId="{CCEF8675-1B31-4589-988A-52A0FC8ECC09}" destId="{887600B0-B47F-47C5-84DB-27C10795D619}" srcOrd="0" destOrd="0" presId="urn:microsoft.com/office/officeart/2005/8/layout/vProcess5"/>
    <dgm:cxn modelId="{6EAFEA7A-11B7-4690-BE9C-7C6F7B3D43E2}" type="presParOf" srcId="{7A4AAD57-7FE5-4EC7-B261-B63BE2D54A05}" destId="{30204672-596F-494B-BAEA-533B0E92E4D0}" srcOrd="0" destOrd="0" presId="urn:microsoft.com/office/officeart/2005/8/layout/vProcess5"/>
    <dgm:cxn modelId="{4DA6D31E-C773-4256-8339-C432FF5798B1}" type="presParOf" srcId="{7A4AAD57-7FE5-4EC7-B261-B63BE2D54A05}" destId="{887600B0-B47F-47C5-84DB-27C10795D619}" srcOrd="1" destOrd="0" presId="urn:microsoft.com/office/officeart/2005/8/layout/vProcess5"/>
    <dgm:cxn modelId="{2C350F9D-5968-42D8-9105-4947D688323A}" type="presParOf" srcId="{7A4AAD57-7FE5-4EC7-B261-B63BE2D54A05}" destId="{E7758D4D-C603-4FED-875B-77EF968B3945}" srcOrd="2" destOrd="0" presId="urn:microsoft.com/office/officeart/2005/8/layout/vProcess5"/>
    <dgm:cxn modelId="{18D77EF4-8BFC-4E36-BFA5-54B2C550F1CC}" type="presParOf" srcId="{7A4AAD57-7FE5-4EC7-B261-B63BE2D54A05}" destId="{81DEFC24-DF0A-492D-A57D-39B8E08F3656}" srcOrd="3" destOrd="0" presId="urn:microsoft.com/office/officeart/2005/8/layout/vProcess5"/>
    <dgm:cxn modelId="{DD5BADDA-09F6-487F-A14D-2BFD01259935}" type="presParOf" srcId="{7A4AAD57-7FE5-4EC7-B261-B63BE2D54A05}" destId="{9256BA04-946C-43F0-9A4C-98BE0655D96C}" srcOrd="4" destOrd="0" presId="urn:microsoft.com/office/officeart/2005/8/layout/vProcess5"/>
    <dgm:cxn modelId="{0201EF8A-AE83-446F-85AE-45341C95E661}" type="presParOf" srcId="{7A4AAD57-7FE5-4EC7-B261-B63BE2D54A05}" destId="{ABBC631D-0376-46C5-A8E2-DD276A23E644}" srcOrd="5" destOrd="0" presId="urn:microsoft.com/office/officeart/2005/8/layout/vProcess5"/>
    <dgm:cxn modelId="{38175A18-26FD-44D5-A0E3-29E71239B507}" type="presParOf" srcId="{7A4AAD57-7FE5-4EC7-B261-B63BE2D54A05}" destId="{5425A5B6-479E-4DB0-B5E4-6CA45BDFBF09}" srcOrd="6" destOrd="0" presId="urn:microsoft.com/office/officeart/2005/8/layout/vProcess5"/>
    <dgm:cxn modelId="{9CD508CA-D6F2-4AD2-9CD4-B3B45CF41DE0}" type="presParOf" srcId="{7A4AAD57-7FE5-4EC7-B261-B63BE2D54A05}" destId="{449AE0A6-FF5A-464B-BBF2-C08A382ED1AF}" srcOrd="7" destOrd="0" presId="urn:microsoft.com/office/officeart/2005/8/layout/vProcess5"/>
    <dgm:cxn modelId="{64ECB872-391E-4AB1-9AD5-9FC5D245DCE7}" type="presParOf" srcId="{7A4AAD57-7FE5-4EC7-B261-B63BE2D54A05}" destId="{D6B27487-449E-4466-8767-2659DDD92A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6D334-686D-4237-8F6D-BAB42F399F3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4F69AD0A-D94E-4B67-9A33-B5F24625383F}">
      <dgm:prSet custT="1"/>
      <dgm:spPr/>
      <dgm:t>
        <a:bodyPr/>
        <a:lstStyle/>
        <a:p>
          <a:r>
            <a:rPr lang="en-GB" sz="1200" b="0" i="0" dirty="0"/>
            <a:t>show that you are writing from a position of understanding of your topic</a:t>
          </a:r>
          <a:endParaRPr lang="en-GB" sz="1200" dirty="0"/>
        </a:p>
      </dgm:t>
    </dgm:pt>
    <dgm:pt modelId="{E5C497A2-D677-4B86-82E1-D81B06288EDD}" type="parTrans" cxnId="{48957342-504C-4EF5-8ABC-8E6813ABA298}">
      <dgm:prSet/>
      <dgm:spPr/>
      <dgm:t>
        <a:bodyPr/>
        <a:lstStyle/>
        <a:p>
          <a:endParaRPr lang="en-GB"/>
        </a:p>
      </dgm:t>
    </dgm:pt>
    <dgm:pt modelId="{AFF7680B-6A6D-4D86-858F-54C3377045AC}" type="sibTrans" cxnId="{48957342-504C-4EF5-8ABC-8E6813ABA298}">
      <dgm:prSet/>
      <dgm:spPr/>
      <dgm:t>
        <a:bodyPr/>
        <a:lstStyle/>
        <a:p>
          <a:endParaRPr lang="en-GB"/>
        </a:p>
      </dgm:t>
    </dgm:pt>
    <dgm:pt modelId="{BAC808B6-7767-475A-87C6-C475747CDB9A}">
      <dgm:prSet custT="1"/>
      <dgm:spPr/>
      <dgm:t>
        <a:bodyPr/>
        <a:lstStyle/>
        <a:p>
          <a:r>
            <a:rPr lang="en-GB" sz="1200" b="0" i="0" dirty="0"/>
            <a:t>demonstrate that you have read widely and deeply</a:t>
          </a:r>
          <a:endParaRPr lang="en-GB" sz="1200" dirty="0"/>
        </a:p>
      </dgm:t>
    </dgm:pt>
    <dgm:pt modelId="{E4C0D4A4-8406-4921-B127-CB3C6A6F60CF}" type="parTrans" cxnId="{CBBC0BFF-03C9-4004-85FB-4CD498BD528E}">
      <dgm:prSet/>
      <dgm:spPr/>
      <dgm:t>
        <a:bodyPr/>
        <a:lstStyle/>
        <a:p>
          <a:endParaRPr lang="en-GB"/>
        </a:p>
      </dgm:t>
    </dgm:pt>
    <dgm:pt modelId="{FE08D31F-578E-47DE-89C1-D522602D5DB7}" type="sibTrans" cxnId="{CBBC0BFF-03C9-4004-85FB-4CD498BD528E}">
      <dgm:prSet/>
      <dgm:spPr/>
      <dgm:t>
        <a:bodyPr/>
        <a:lstStyle/>
        <a:p>
          <a:endParaRPr lang="en-GB"/>
        </a:p>
      </dgm:t>
    </dgm:pt>
    <dgm:pt modelId="{D780E375-3602-4DBE-9E5E-5EC1D7C4E679}">
      <dgm:prSet/>
      <dgm:spPr/>
      <dgm:t>
        <a:bodyPr/>
        <a:lstStyle/>
        <a:p>
          <a:r>
            <a:rPr lang="en-GB" b="0" i="0" dirty="0"/>
            <a:t>enable the reader to locate the source of each quote, idea or work/evidence (that was not your own)</a:t>
          </a:r>
          <a:endParaRPr lang="en-GB" dirty="0"/>
        </a:p>
      </dgm:t>
    </dgm:pt>
    <dgm:pt modelId="{B809592F-31CB-49BC-A8BF-90193FF82D28}" type="parTrans" cxnId="{70DFBEDA-E1CE-4DF6-B3DB-7BC33713F9B4}">
      <dgm:prSet/>
      <dgm:spPr/>
      <dgm:t>
        <a:bodyPr/>
        <a:lstStyle/>
        <a:p>
          <a:endParaRPr lang="en-GB"/>
        </a:p>
      </dgm:t>
    </dgm:pt>
    <dgm:pt modelId="{AE5FFA02-DD8A-4E76-A4B0-1A58DFBB8ABC}" type="sibTrans" cxnId="{70DFBEDA-E1CE-4DF6-B3DB-7BC33713F9B4}">
      <dgm:prSet/>
      <dgm:spPr/>
      <dgm:t>
        <a:bodyPr/>
        <a:lstStyle/>
        <a:p>
          <a:endParaRPr lang="en-GB"/>
        </a:p>
      </dgm:t>
    </dgm:pt>
    <dgm:pt modelId="{647A088F-0035-4B35-8C2E-0FE4439EC5C5}">
      <dgm:prSet/>
      <dgm:spPr/>
      <dgm:t>
        <a:bodyPr/>
        <a:lstStyle/>
        <a:p>
          <a:r>
            <a:rPr lang="en-GB" dirty="0"/>
            <a:t>show how you can use evidence and data creatively to form your own unique insights and ideas </a:t>
          </a:r>
        </a:p>
      </dgm:t>
    </dgm:pt>
    <dgm:pt modelId="{6BA2DEAE-84D8-41A5-A3EA-FCC3D333299D}" type="parTrans" cxnId="{FC9A4D09-5ADA-4812-B148-E1B0F7E80A0B}">
      <dgm:prSet/>
      <dgm:spPr/>
      <dgm:t>
        <a:bodyPr/>
        <a:lstStyle/>
        <a:p>
          <a:endParaRPr lang="en-GB"/>
        </a:p>
      </dgm:t>
    </dgm:pt>
    <dgm:pt modelId="{D45C0A78-A350-4BDA-ABFE-5B396BB99952}" type="sibTrans" cxnId="{FC9A4D09-5ADA-4812-B148-E1B0F7E80A0B}">
      <dgm:prSet/>
      <dgm:spPr/>
      <dgm:t>
        <a:bodyPr/>
        <a:lstStyle/>
        <a:p>
          <a:endParaRPr lang="en-GB"/>
        </a:p>
      </dgm:t>
    </dgm:pt>
    <dgm:pt modelId="{E84ED410-1935-45A6-97CB-E507F48FA9E6}">
      <dgm:prSet/>
      <dgm:spPr/>
      <dgm:t>
        <a:bodyPr/>
        <a:lstStyle/>
        <a:p>
          <a:r>
            <a:rPr lang="en-GB" b="0" i="0" dirty="0"/>
            <a:t>support arguments and statements; </a:t>
          </a:r>
          <a:endParaRPr lang="en-GB" dirty="0"/>
        </a:p>
      </dgm:t>
    </dgm:pt>
    <dgm:pt modelId="{BB550080-DB1F-493B-A0E4-4A63044BF69B}" type="parTrans" cxnId="{A1D2A00C-F398-469D-A758-B21A70A6C582}">
      <dgm:prSet/>
      <dgm:spPr/>
      <dgm:t>
        <a:bodyPr/>
        <a:lstStyle/>
        <a:p>
          <a:endParaRPr lang="en-GB"/>
        </a:p>
      </dgm:t>
    </dgm:pt>
    <dgm:pt modelId="{25A936E4-1D9F-4DE1-AAC0-51867B9EDA24}" type="sibTrans" cxnId="{A1D2A00C-F398-469D-A758-B21A70A6C582}">
      <dgm:prSet/>
      <dgm:spPr/>
      <dgm:t>
        <a:bodyPr/>
        <a:lstStyle/>
        <a:p>
          <a:endParaRPr lang="en-GB"/>
        </a:p>
      </dgm:t>
    </dgm:pt>
    <dgm:pt modelId="{2249E54D-B236-487E-92C2-792CF5FDCC16}">
      <dgm:prSet/>
      <dgm:spPr/>
      <dgm:t>
        <a:bodyPr/>
        <a:lstStyle/>
        <a:p>
          <a:r>
            <a:rPr lang="en-GB" b="0" i="0" dirty="0"/>
            <a:t>show which are the writer’s own ideas and data and which have been reported from the work of others;</a:t>
          </a:r>
          <a:endParaRPr lang="en-GB" dirty="0"/>
        </a:p>
      </dgm:t>
    </dgm:pt>
    <dgm:pt modelId="{CF001FE9-CD52-4003-BE1A-4F297A4A058B}" type="parTrans" cxnId="{39C57C77-9F84-4C0A-B6CC-D6A53AF2C121}">
      <dgm:prSet/>
      <dgm:spPr/>
      <dgm:t>
        <a:bodyPr/>
        <a:lstStyle/>
        <a:p>
          <a:endParaRPr lang="en-GB"/>
        </a:p>
      </dgm:t>
    </dgm:pt>
    <dgm:pt modelId="{4CAB0A16-AD8C-41DD-9FF5-E4172F3DAA93}" type="sibTrans" cxnId="{39C57C77-9F84-4C0A-B6CC-D6A53AF2C121}">
      <dgm:prSet/>
      <dgm:spPr/>
      <dgm:t>
        <a:bodyPr/>
        <a:lstStyle/>
        <a:p>
          <a:endParaRPr lang="en-GB"/>
        </a:p>
      </dgm:t>
    </dgm:pt>
    <dgm:pt modelId="{326F6643-8805-4DAB-A496-D6E873498AF4}">
      <dgm:prSet custT="1"/>
      <dgm:spPr/>
      <dgm:t>
        <a:bodyPr/>
        <a:lstStyle/>
        <a:p>
          <a:r>
            <a:rPr lang="en-GB" sz="1200" b="0" i="0" dirty="0"/>
            <a:t>to remind </a:t>
          </a:r>
          <a:r>
            <a:rPr lang="en-GB" sz="1200" b="0" i="1" dirty="0"/>
            <a:t>the writer</a:t>
          </a:r>
          <a:r>
            <a:rPr lang="en-GB" sz="1200" b="0" i="0" dirty="0"/>
            <a:t> of the original source of the information (references may be useful to the author, as a revision tool for example, as well as to readers).</a:t>
          </a:r>
          <a:endParaRPr lang="en-GB" sz="1200" dirty="0"/>
        </a:p>
      </dgm:t>
    </dgm:pt>
    <dgm:pt modelId="{C2A3299D-AD95-4F42-8CC0-C145C61D5F0F}" type="parTrans" cxnId="{663C6E76-F6AF-44CD-AA97-C80ACBB38A1B}">
      <dgm:prSet/>
      <dgm:spPr/>
      <dgm:t>
        <a:bodyPr/>
        <a:lstStyle/>
        <a:p>
          <a:endParaRPr lang="en-GB"/>
        </a:p>
      </dgm:t>
    </dgm:pt>
    <dgm:pt modelId="{1D34E041-586C-4209-8F7E-3AD02FF054A5}" type="sibTrans" cxnId="{663C6E76-F6AF-44CD-AA97-C80ACBB38A1B}">
      <dgm:prSet/>
      <dgm:spPr/>
      <dgm:t>
        <a:bodyPr/>
        <a:lstStyle/>
        <a:p>
          <a:endParaRPr lang="en-GB"/>
        </a:p>
      </dgm:t>
    </dgm:pt>
    <dgm:pt modelId="{3DCDFF56-D598-456F-AD75-02AB788AAFA0}">
      <dgm:prSet/>
      <dgm:spPr/>
    </dgm:pt>
    <dgm:pt modelId="{97ED38A7-B6F5-423E-BF8D-AC7D7A53A4F7}" type="parTrans" cxnId="{9A9F4278-5368-4BBF-908A-024089BAE6CD}">
      <dgm:prSet/>
      <dgm:spPr/>
      <dgm:t>
        <a:bodyPr/>
        <a:lstStyle/>
        <a:p>
          <a:endParaRPr lang="en-GB"/>
        </a:p>
      </dgm:t>
    </dgm:pt>
    <dgm:pt modelId="{11162958-AF19-4518-B286-546790DE2994}" type="sibTrans" cxnId="{9A9F4278-5368-4BBF-908A-024089BAE6CD}">
      <dgm:prSet/>
      <dgm:spPr/>
      <dgm:t>
        <a:bodyPr/>
        <a:lstStyle/>
        <a:p>
          <a:endParaRPr lang="en-GB"/>
        </a:p>
      </dgm:t>
    </dgm:pt>
    <dgm:pt modelId="{98A2DDB2-79C8-4C94-BCB9-E11E9A4C2F4A}" type="pres">
      <dgm:prSet presAssocID="{E546D334-686D-4237-8F6D-BAB42F399F36}" presName="compositeShape" presStyleCnt="0">
        <dgm:presLayoutVars>
          <dgm:chMax val="7"/>
          <dgm:dir/>
          <dgm:resizeHandles val="exact"/>
        </dgm:presLayoutVars>
      </dgm:prSet>
      <dgm:spPr/>
    </dgm:pt>
    <dgm:pt modelId="{B801D989-A733-43A4-BD49-687E734211ED}" type="pres">
      <dgm:prSet presAssocID="{4F69AD0A-D94E-4B67-9A33-B5F24625383F}" presName="circ1" presStyleLbl="vennNode1" presStyleIdx="0" presStyleCnt="7"/>
      <dgm:spPr/>
    </dgm:pt>
    <dgm:pt modelId="{76A7C53C-6F28-4533-B762-36D82E300901}" type="pres">
      <dgm:prSet presAssocID="{4F69AD0A-D94E-4B67-9A33-B5F24625383F}" presName="circ1Tx" presStyleLbl="revTx" presStyleIdx="0" presStyleCnt="0">
        <dgm:presLayoutVars>
          <dgm:chMax val="0"/>
          <dgm:chPref val="0"/>
          <dgm:bulletEnabled val="1"/>
        </dgm:presLayoutVars>
      </dgm:prSet>
      <dgm:spPr/>
    </dgm:pt>
    <dgm:pt modelId="{00586F95-5953-48E1-9200-01F4FEE6F47F}" type="pres">
      <dgm:prSet presAssocID="{BAC808B6-7767-475A-87C6-C475747CDB9A}" presName="circ2" presStyleLbl="vennNode1" presStyleIdx="1" presStyleCnt="7"/>
      <dgm:spPr/>
    </dgm:pt>
    <dgm:pt modelId="{E32770D7-E414-4A07-BB1B-A439D27D95BA}" type="pres">
      <dgm:prSet presAssocID="{BAC808B6-7767-475A-87C6-C475747CDB9A}" presName="circ2Tx" presStyleLbl="revTx" presStyleIdx="0" presStyleCnt="0">
        <dgm:presLayoutVars>
          <dgm:chMax val="0"/>
          <dgm:chPref val="0"/>
          <dgm:bulletEnabled val="1"/>
        </dgm:presLayoutVars>
      </dgm:prSet>
      <dgm:spPr/>
    </dgm:pt>
    <dgm:pt modelId="{44657A27-AE3E-47E3-8A8F-9EF9A5ED1613}" type="pres">
      <dgm:prSet presAssocID="{D780E375-3602-4DBE-9E5E-5EC1D7C4E679}" presName="circ3" presStyleLbl="vennNode1" presStyleIdx="2" presStyleCnt="7"/>
      <dgm:spPr/>
    </dgm:pt>
    <dgm:pt modelId="{7F4AC68C-F167-4A34-A74A-865EC94AD47C}" type="pres">
      <dgm:prSet presAssocID="{D780E375-3602-4DBE-9E5E-5EC1D7C4E679}" presName="circ3Tx" presStyleLbl="revTx" presStyleIdx="0" presStyleCnt="0">
        <dgm:presLayoutVars>
          <dgm:chMax val="0"/>
          <dgm:chPref val="0"/>
          <dgm:bulletEnabled val="1"/>
        </dgm:presLayoutVars>
      </dgm:prSet>
      <dgm:spPr/>
    </dgm:pt>
    <dgm:pt modelId="{8DFA4277-EC84-4077-96CD-AEB7BBB557D0}" type="pres">
      <dgm:prSet presAssocID="{647A088F-0035-4B35-8C2E-0FE4439EC5C5}" presName="circ4" presStyleLbl="vennNode1" presStyleIdx="3" presStyleCnt="7"/>
      <dgm:spPr/>
    </dgm:pt>
    <dgm:pt modelId="{0E2D1F71-466F-48C4-9785-5453560A01FC}" type="pres">
      <dgm:prSet presAssocID="{647A088F-0035-4B35-8C2E-0FE4439EC5C5}" presName="circ4Tx" presStyleLbl="revTx" presStyleIdx="0" presStyleCnt="0">
        <dgm:presLayoutVars>
          <dgm:chMax val="0"/>
          <dgm:chPref val="0"/>
          <dgm:bulletEnabled val="1"/>
        </dgm:presLayoutVars>
      </dgm:prSet>
      <dgm:spPr/>
    </dgm:pt>
    <dgm:pt modelId="{30350F2C-25EB-4526-9D3E-302527C2EA9A}" type="pres">
      <dgm:prSet presAssocID="{E84ED410-1935-45A6-97CB-E507F48FA9E6}" presName="circ5" presStyleLbl="vennNode1" presStyleIdx="4" presStyleCnt="7"/>
      <dgm:spPr/>
    </dgm:pt>
    <dgm:pt modelId="{A8A9ACA3-DD8B-4BE6-8E66-D83A2234E017}" type="pres">
      <dgm:prSet presAssocID="{E84ED410-1935-45A6-97CB-E507F48FA9E6}" presName="circ5Tx" presStyleLbl="revTx" presStyleIdx="0" presStyleCnt="0">
        <dgm:presLayoutVars>
          <dgm:chMax val="0"/>
          <dgm:chPref val="0"/>
          <dgm:bulletEnabled val="1"/>
        </dgm:presLayoutVars>
      </dgm:prSet>
      <dgm:spPr/>
    </dgm:pt>
    <dgm:pt modelId="{5F62E659-97EC-4D94-95B3-3A49E732F06A}" type="pres">
      <dgm:prSet presAssocID="{2249E54D-B236-487E-92C2-792CF5FDCC16}" presName="circ6" presStyleLbl="vennNode1" presStyleIdx="5" presStyleCnt="7"/>
      <dgm:spPr/>
    </dgm:pt>
    <dgm:pt modelId="{0127B573-B9F1-4F3F-A35F-658C611CA9E5}" type="pres">
      <dgm:prSet presAssocID="{2249E54D-B236-487E-92C2-792CF5FDCC16}" presName="circ6Tx" presStyleLbl="revTx" presStyleIdx="0" presStyleCnt="0" custLinFactNeighborX="-580" custLinFactNeighborY="24737">
        <dgm:presLayoutVars>
          <dgm:chMax val="0"/>
          <dgm:chPref val="0"/>
          <dgm:bulletEnabled val="1"/>
        </dgm:presLayoutVars>
      </dgm:prSet>
      <dgm:spPr/>
    </dgm:pt>
    <dgm:pt modelId="{0A62B882-2B51-4175-AA12-76BEA57FF3CD}" type="pres">
      <dgm:prSet presAssocID="{326F6643-8805-4DAB-A496-D6E873498AF4}" presName="circ7" presStyleLbl="vennNode1" presStyleIdx="6" presStyleCnt="7"/>
      <dgm:spPr/>
    </dgm:pt>
    <dgm:pt modelId="{96788176-B631-4698-9F1B-B73EA22F8AA1}" type="pres">
      <dgm:prSet presAssocID="{326F6643-8805-4DAB-A496-D6E873498AF4}" presName="circ7Tx" presStyleLbl="revTx" presStyleIdx="0" presStyleCnt="0">
        <dgm:presLayoutVars>
          <dgm:chMax val="0"/>
          <dgm:chPref val="0"/>
          <dgm:bulletEnabled val="1"/>
        </dgm:presLayoutVars>
      </dgm:prSet>
      <dgm:spPr/>
    </dgm:pt>
  </dgm:ptLst>
  <dgm:cxnLst>
    <dgm:cxn modelId="{FC9A4D09-5ADA-4812-B148-E1B0F7E80A0B}" srcId="{E546D334-686D-4237-8F6D-BAB42F399F36}" destId="{647A088F-0035-4B35-8C2E-0FE4439EC5C5}" srcOrd="3" destOrd="0" parTransId="{6BA2DEAE-84D8-41A5-A3EA-FCC3D333299D}" sibTransId="{D45C0A78-A350-4BDA-ABFE-5B396BB99952}"/>
    <dgm:cxn modelId="{A1D2A00C-F398-469D-A758-B21A70A6C582}" srcId="{E546D334-686D-4237-8F6D-BAB42F399F36}" destId="{E84ED410-1935-45A6-97CB-E507F48FA9E6}" srcOrd="4" destOrd="0" parTransId="{BB550080-DB1F-493B-A0E4-4A63044BF69B}" sibTransId="{25A936E4-1D9F-4DE1-AAC0-51867B9EDA24}"/>
    <dgm:cxn modelId="{9C09361E-3E24-46BD-8DE0-437B3C0B7914}" type="presOf" srcId="{E546D334-686D-4237-8F6D-BAB42F399F36}" destId="{98A2DDB2-79C8-4C94-BCB9-E11E9A4C2F4A}" srcOrd="0" destOrd="0" presId="urn:microsoft.com/office/officeart/2005/8/layout/venn1"/>
    <dgm:cxn modelId="{48957342-504C-4EF5-8ABC-8E6813ABA298}" srcId="{E546D334-686D-4237-8F6D-BAB42F399F36}" destId="{4F69AD0A-D94E-4B67-9A33-B5F24625383F}" srcOrd="0" destOrd="0" parTransId="{E5C497A2-D677-4B86-82E1-D81B06288EDD}" sibTransId="{AFF7680B-6A6D-4D86-858F-54C3377045AC}"/>
    <dgm:cxn modelId="{663C6E76-F6AF-44CD-AA97-C80ACBB38A1B}" srcId="{E546D334-686D-4237-8F6D-BAB42F399F36}" destId="{326F6643-8805-4DAB-A496-D6E873498AF4}" srcOrd="6" destOrd="0" parTransId="{C2A3299D-AD95-4F42-8CC0-C145C61D5F0F}" sibTransId="{1D34E041-586C-4209-8F7E-3AD02FF054A5}"/>
    <dgm:cxn modelId="{39C57C77-9F84-4C0A-B6CC-D6A53AF2C121}" srcId="{E546D334-686D-4237-8F6D-BAB42F399F36}" destId="{2249E54D-B236-487E-92C2-792CF5FDCC16}" srcOrd="5" destOrd="0" parTransId="{CF001FE9-CD52-4003-BE1A-4F297A4A058B}" sibTransId="{4CAB0A16-AD8C-41DD-9FF5-E4172F3DAA93}"/>
    <dgm:cxn modelId="{9A9F4278-5368-4BBF-908A-024089BAE6CD}" srcId="{E546D334-686D-4237-8F6D-BAB42F399F36}" destId="{3DCDFF56-D598-456F-AD75-02AB788AAFA0}" srcOrd="7" destOrd="0" parTransId="{97ED38A7-B6F5-423E-BF8D-AC7D7A53A4F7}" sibTransId="{11162958-AF19-4518-B286-546790DE2994}"/>
    <dgm:cxn modelId="{2FAC697A-54A7-4F81-BFB7-E1C22C972A12}" type="presOf" srcId="{E84ED410-1935-45A6-97CB-E507F48FA9E6}" destId="{A8A9ACA3-DD8B-4BE6-8E66-D83A2234E017}" srcOrd="0" destOrd="0" presId="urn:microsoft.com/office/officeart/2005/8/layout/venn1"/>
    <dgm:cxn modelId="{0C4B8B83-9099-434B-817A-E525FE1D758D}" type="presOf" srcId="{D780E375-3602-4DBE-9E5E-5EC1D7C4E679}" destId="{7F4AC68C-F167-4A34-A74A-865EC94AD47C}" srcOrd="0" destOrd="0" presId="urn:microsoft.com/office/officeart/2005/8/layout/venn1"/>
    <dgm:cxn modelId="{21D7DFB1-729D-4C97-B1DC-453A8B474000}" type="presOf" srcId="{2249E54D-B236-487E-92C2-792CF5FDCC16}" destId="{0127B573-B9F1-4F3F-A35F-658C611CA9E5}" srcOrd="0" destOrd="0" presId="urn:microsoft.com/office/officeart/2005/8/layout/venn1"/>
    <dgm:cxn modelId="{AD2824B4-C810-4CF6-B703-7720D708E4C0}" type="presOf" srcId="{4F69AD0A-D94E-4B67-9A33-B5F24625383F}" destId="{76A7C53C-6F28-4533-B762-36D82E300901}" srcOrd="0" destOrd="0" presId="urn:microsoft.com/office/officeart/2005/8/layout/venn1"/>
    <dgm:cxn modelId="{DF1020CB-64CD-43D7-915F-DCC0EEF19FBD}" type="presOf" srcId="{BAC808B6-7767-475A-87C6-C475747CDB9A}" destId="{E32770D7-E414-4A07-BB1B-A439D27D95BA}" srcOrd="0" destOrd="0" presId="urn:microsoft.com/office/officeart/2005/8/layout/venn1"/>
    <dgm:cxn modelId="{70DFBEDA-E1CE-4DF6-B3DB-7BC33713F9B4}" srcId="{E546D334-686D-4237-8F6D-BAB42F399F36}" destId="{D780E375-3602-4DBE-9E5E-5EC1D7C4E679}" srcOrd="2" destOrd="0" parTransId="{B809592F-31CB-49BC-A8BF-90193FF82D28}" sibTransId="{AE5FFA02-DD8A-4E76-A4B0-1A58DFBB8ABC}"/>
    <dgm:cxn modelId="{49BAFCDC-9BC6-4B12-A925-C0686379F997}" type="presOf" srcId="{647A088F-0035-4B35-8C2E-0FE4439EC5C5}" destId="{0E2D1F71-466F-48C4-9785-5453560A01FC}" srcOrd="0" destOrd="0" presId="urn:microsoft.com/office/officeart/2005/8/layout/venn1"/>
    <dgm:cxn modelId="{ED3F36EF-881D-4481-B347-803754153D33}" type="presOf" srcId="{326F6643-8805-4DAB-A496-D6E873498AF4}" destId="{96788176-B631-4698-9F1B-B73EA22F8AA1}" srcOrd="0" destOrd="0" presId="urn:microsoft.com/office/officeart/2005/8/layout/venn1"/>
    <dgm:cxn modelId="{CBBC0BFF-03C9-4004-85FB-4CD498BD528E}" srcId="{E546D334-686D-4237-8F6D-BAB42F399F36}" destId="{BAC808B6-7767-475A-87C6-C475747CDB9A}" srcOrd="1" destOrd="0" parTransId="{E4C0D4A4-8406-4921-B127-CB3C6A6F60CF}" sibTransId="{FE08D31F-578E-47DE-89C1-D522602D5DB7}"/>
    <dgm:cxn modelId="{B3118CB2-8225-4B9C-9FDD-476D8E4F84DE}" type="presParOf" srcId="{98A2DDB2-79C8-4C94-BCB9-E11E9A4C2F4A}" destId="{B801D989-A733-43A4-BD49-687E734211ED}" srcOrd="0" destOrd="0" presId="urn:microsoft.com/office/officeart/2005/8/layout/venn1"/>
    <dgm:cxn modelId="{2268ECCA-7111-46BE-8F02-740E1B3E0A61}" type="presParOf" srcId="{98A2DDB2-79C8-4C94-BCB9-E11E9A4C2F4A}" destId="{76A7C53C-6F28-4533-B762-36D82E300901}" srcOrd="1" destOrd="0" presId="urn:microsoft.com/office/officeart/2005/8/layout/venn1"/>
    <dgm:cxn modelId="{C8CF1F51-B514-494D-A53C-888E646F0F1C}" type="presParOf" srcId="{98A2DDB2-79C8-4C94-BCB9-E11E9A4C2F4A}" destId="{00586F95-5953-48E1-9200-01F4FEE6F47F}" srcOrd="2" destOrd="0" presId="urn:microsoft.com/office/officeart/2005/8/layout/venn1"/>
    <dgm:cxn modelId="{85DF9B2A-CDCD-4B54-A4F0-084325179D2B}" type="presParOf" srcId="{98A2DDB2-79C8-4C94-BCB9-E11E9A4C2F4A}" destId="{E32770D7-E414-4A07-BB1B-A439D27D95BA}" srcOrd="3" destOrd="0" presId="urn:microsoft.com/office/officeart/2005/8/layout/venn1"/>
    <dgm:cxn modelId="{E5FC9D73-DFDD-4182-88A6-EA9A4EB7794C}" type="presParOf" srcId="{98A2DDB2-79C8-4C94-BCB9-E11E9A4C2F4A}" destId="{44657A27-AE3E-47E3-8A8F-9EF9A5ED1613}" srcOrd="4" destOrd="0" presId="urn:microsoft.com/office/officeart/2005/8/layout/venn1"/>
    <dgm:cxn modelId="{BBB0105D-D449-48DA-A986-7C4B4ABFE413}" type="presParOf" srcId="{98A2DDB2-79C8-4C94-BCB9-E11E9A4C2F4A}" destId="{7F4AC68C-F167-4A34-A74A-865EC94AD47C}" srcOrd="5" destOrd="0" presId="urn:microsoft.com/office/officeart/2005/8/layout/venn1"/>
    <dgm:cxn modelId="{64529F0D-7267-4A31-98DB-C6C2F617F94F}" type="presParOf" srcId="{98A2DDB2-79C8-4C94-BCB9-E11E9A4C2F4A}" destId="{8DFA4277-EC84-4077-96CD-AEB7BBB557D0}" srcOrd="6" destOrd="0" presId="urn:microsoft.com/office/officeart/2005/8/layout/venn1"/>
    <dgm:cxn modelId="{8A38F67F-D0D7-4309-BC4B-E867B148CE8E}" type="presParOf" srcId="{98A2DDB2-79C8-4C94-BCB9-E11E9A4C2F4A}" destId="{0E2D1F71-466F-48C4-9785-5453560A01FC}" srcOrd="7" destOrd="0" presId="urn:microsoft.com/office/officeart/2005/8/layout/venn1"/>
    <dgm:cxn modelId="{04AE9329-AFD6-454D-A305-BAB94BA8F0C2}" type="presParOf" srcId="{98A2DDB2-79C8-4C94-BCB9-E11E9A4C2F4A}" destId="{30350F2C-25EB-4526-9D3E-302527C2EA9A}" srcOrd="8" destOrd="0" presId="urn:microsoft.com/office/officeart/2005/8/layout/venn1"/>
    <dgm:cxn modelId="{25C85F6E-38AA-4106-BC13-DF138A5BC702}" type="presParOf" srcId="{98A2DDB2-79C8-4C94-BCB9-E11E9A4C2F4A}" destId="{A8A9ACA3-DD8B-4BE6-8E66-D83A2234E017}" srcOrd="9" destOrd="0" presId="urn:microsoft.com/office/officeart/2005/8/layout/venn1"/>
    <dgm:cxn modelId="{62A19666-8154-44D1-ACAA-915834FB3BED}" type="presParOf" srcId="{98A2DDB2-79C8-4C94-BCB9-E11E9A4C2F4A}" destId="{5F62E659-97EC-4D94-95B3-3A49E732F06A}" srcOrd="10" destOrd="0" presId="urn:microsoft.com/office/officeart/2005/8/layout/venn1"/>
    <dgm:cxn modelId="{CC4106AC-0855-48AE-9923-F663F383E94A}" type="presParOf" srcId="{98A2DDB2-79C8-4C94-BCB9-E11E9A4C2F4A}" destId="{0127B573-B9F1-4F3F-A35F-658C611CA9E5}" srcOrd="11" destOrd="0" presId="urn:microsoft.com/office/officeart/2005/8/layout/venn1"/>
    <dgm:cxn modelId="{F1AE083D-DDB6-4BB5-B32B-37ABA5199E27}" type="presParOf" srcId="{98A2DDB2-79C8-4C94-BCB9-E11E9A4C2F4A}" destId="{0A62B882-2B51-4175-AA12-76BEA57FF3CD}" srcOrd="12" destOrd="0" presId="urn:microsoft.com/office/officeart/2005/8/layout/venn1"/>
    <dgm:cxn modelId="{E8A4EB07-1532-44F1-B164-B257B897D05E}" type="presParOf" srcId="{98A2DDB2-79C8-4C94-BCB9-E11E9A4C2F4A}" destId="{96788176-B631-4698-9F1B-B73EA22F8AA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069B8A-6A52-443C-AB2C-3C41D81E80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B28B0DB-9D5F-4765-9E62-2B49DE6DDAD1}">
      <dgm:prSet/>
      <dgm:spPr/>
      <dgm:t>
        <a:bodyPr/>
        <a:lstStyle/>
        <a:p>
          <a:r>
            <a:rPr lang="en-GB"/>
            <a:t>Using referencing in written assignments may seem daunting, but you’re already familiar with referencing through your reading – whether it’s e-books and journals or print. </a:t>
          </a:r>
        </a:p>
      </dgm:t>
    </dgm:pt>
    <dgm:pt modelId="{39D60892-0477-442C-A95B-750442F2AE43}" type="parTrans" cxnId="{FC0B4141-1901-4E45-8094-76DA96402BAF}">
      <dgm:prSet/>
      <dgm:spPr/>
      <dgm:t>
        <a:bodyPr/>
        <a:lstStyle/>
        <a:p>
          <a:endParaRPr lang="en-GB"/>
        </a:p>
      </dgm:t>
    </dgm:pt>
    <dgm:pt modelId="{F83D9448-3DD5-432E-998C-DCF3EF1F4D75}" type="sibTrans" cxnId="{FC0B4141-1901-4E45-8094-76DA96402BAF}">
      <dgm:prSet/>
      <dgm:spPr/>
      <dgm:t>
        <a:bodyPr/>
        <a:lstStyle/>
        <a:p>
          <a:endParaRPr lang="en-GB"/>
        </a:p>
      </dgm:t>
    </dgm:pt>
    <dgm:pt modelId="{FD8512DD-5DA6-469B-8A72-BA2FB9E1162C}">
      <dgm:prSet/>
      <dgm:spPr/>
      <dgm:t>
        <a:bodyPr/>
        <a:lstStyle/>
        <a:p>
          <a:r>
            <a:rPr lang="en-GB"/>
            <a:t>There are several different forms of referencing that you will encounter in your academic work. The next slides give you examples. You will probably recognise them already.</a:t>
          </a:r>
        </a:p>
      </dgm:t>
    </dgm:pt>
    <dgm:pt modelId="{CB88B003-44D4-4037-974C-1E9194507C8D}" type="parTrans" cxnId="{C40757B2-59D8-4F85-8FBB-F4E0DEED33C1}">
      <dgm:prSet/>
      <dgm:spPr/>
      <dgm:t>
        <a:bodyPr/>
        <a:lstStyle/>
        <a:p>
          <a:endParaRPr lang="en-GB"/>
        </a:p>
      </dgm:t>
    </dgm:pt>
    <dgm:pt modelId="{C3DE2740-F846-4BC6-80BA-96123F050E10}" type="sibTrans" cxnId="{C40757B2-59D8-4F85-8FBB-F4E0DEED33C1}">
      <dgm:prSet/>
      <dgm:spPr/>
      <dgm:t>
        <a:bodyPr/>
        <a:lstStyle/>
        <a:p>
          <a:endParaRPr lang="en-GB"/>
        </a:p>
      </dgm:t>
    </dgm:pt>
    <dgm:pt modelId="{6F1D5F82-BF80-42A6-91E3-F6F68D5BECDE}">
      <dgm:prSet/>
      <dgm:spPr/>
      <dgm:t>
        <a:bodyPr/>
        <a:lstStyle/>
        <a:p>
          <a:r>
            <a:rPr lang="en-GB"/>
            <a:t>NB: All referencing systems have </a:t>
          </a:r>
          <a:r>
            <a:rPr lang="en-GB" b="1"/>
            <a:t>two elements</a:t>
          </a:r>
          <a:r>
            <a:rPr lang="en-GB"/>
            <a:t>: a quick note associated with the text and a more detailed reference. You will need to ensure you have </a:t>
          </a:r>
          <a:r>
            <a:rPr lang="en-GB" b="1"/>
            <a:t>BOTH</a:t>
          </a:r>
          <a:r>
            <a:rPr lang="en-GB"/>
            <a:t> these elements in your work too. </a:t>
          </a:r>
        </a:p>
      </dgm:t>
    </dgm:pt>
    <dgm:pt modelId="{5410DA70-5FEA-4796-ADFF-474EBE7E8E4D}" type="parTrans" cxnId="{89B936ED-D95C-4C1A-B235-1B371AFBE402}">
      <dgm:prSet/>
      <dgm:spPr/>
      <dgm:t>
        <a:bodyPr/>
        <a:lstStyle/>
        <a:p>
          <a:endParaRPr lang="en-GB"/>
        </a:p>
      </dgm:t>
    </dgm:pt>
    <dgm:pt modelId="{4E846902-0EAF-4D23-BAEF-D97B3D90F457}" type="sibTrans" cxnId="{89B936ED-D95C-4C1A-B235-1B371AFBE402}">
      <dgm:prSet/>
      <dgm:spPr/>
      <dgm:t>
        <a:bodyPr/>
        <a:lstStyle/>
        <a:p>
          <a:endParaRPr lang="en-GB"/>
        </a:p>
      </dgm:t>
    </dgm:pt>
    <dgm:pt modelId="{E5F99676-AE40-4867-B209-B9AB8C44B9CC}" type="pres">
      <dgm:prSet presAssocID="{0F069B8A-6A52-443C-AB2C-3C41D81E8035}" presName="linear" presStyleCnt="0">
        <dgm:presLayoutVars>
          <dgm:animLvl val="lvl"/>
          <dgm:resizeHandles val="exact"/>
        </dgm:presLayoutVars>
      </dgm:prSet>
      <dgm:spPr/>
    </dgm:pt>
    <dgm:pt modelId="{479FB4C7-8A35-4705-A37B-91F839DFBE76}" type="pres">
      <dgm:prSet presAssocID="{FB28B0DB-9D5F-4765-9E62-2B49DE6DDAD1}" presName="parentText" presStyleLbl="node1" presStyleIdx="0" presStyleCnt="3">
        <dgm:presLayoutVars>
          <dgm:chMax val="0"/>
          <dgm:bulletEnabled val="1"/>
        </dgm:presLayoutVars>
      </dgm:prSet>
      <dgm:spPr/>
    </dgm:pt>
    <dgm:pt modelId="{93439EEE-22CE-432D-B864-6B834D476314}" type="pres">
      <dgm:prSet presAssocID="{F83D9448-3DD5-432E-998C-DCF3EF1F4D75}" presName="spacer" presStyleCnt="0"/>
      <dgm:spPr/>
    </dgm:pt>
    <dgm:pt modelId="{2E9D5D7D-A55F-42E3-8894-B425CA943191}" type="pres">
      <dgm:prSet presAssocID="{FD8512DD-5DA6-469B-8A72-BA2FB9E1162C}" presName="parentText" presStyleLbl="node1" presStyleIdx="1" presStyleCnt="3">
        <dgm:presLayoutVars>
          <dgm:chMax val="0"/>
          <dgm:bulletEnabled val="1"/>
        </dgm:presLayoutVars>
      </dgm:prSet>
      <dgm:spPr/>
    </dgm:pt>
    <dgm:pt modelId="{D6B7CEFB-FF57-453D-9285-9BDFB70E255B}" type="pres">
      <dgm:prSet presAssocID="{C3DE2740-F846-4BC6-80BA-96123F050E10}" presName="spacer" presStyleCnt="0"/>
      <dgm:spPr/>
    </dgm:pt>
    <dgm:pt modelId="{3705D443-DB93-4340-9287-C2E29F9AE7F0}" type="pres">
      <dgm:prSet presAssocID="{6F1D5F82-BF80-42A6-91E3-F6F68D5BECDE}" presName="parentText" presStyleLbl="node1" presStyleIdx="2" presStyleCnt="3">
        <dgm:presLayoutVars>
          <dgm:chMax val="0"/>
          <dgm:bulletEnabled val="1"/>
        </dgm:presLayoutVars>
      </dgm:prSet>
      <dgm:spPr/>
    </dgm:pt>
  </dgm:ptLst>
  <dgm:cxnLst>
    <dgm:cxn modelId="{9DE1191F-7715-427A-AF8B-DA6245A3521B}" type="presOf" srcId="{6F1D5F82-BF80-42A6-91E3-F6F68D5BECDE}" destId="{3705D443-DB93-4340-9287-C2E29F9AE7F0}" srcOrd="0" destOrd="0" presId="urn:microsoft.com/office/officeart/2005/8/layout/vList2"/>
    <dgm:cxn modelId="{FC0B4141-1901-4E45-8094-76DA96402BAF}" srcId="{0F069B8A-6A52-443C-AB2C-3C41D81E8035}" destId="{FB28B0DB-9D5F-4765-9E62-2B49DE6DDAD1}" srcOrd="0" destOrd="0" parTransId="{39D60892-0477-442C-A95B-750442F2AE43}" sibTransId="{F83D9448-3DD5-432E-998C-DCF3EF1F4D75}"/>
    <dgm:cxn modelId="{30BAC77C-5E3E-483F-846C-C1F4B30345C7}" type="presOf" srcId="{0F069B8A-6A52-443C-AB2C-3C41D81E8035}" destId="{E5F99676-AE40-4867-B209-B9AB8C44B9CC}" srcOrd="0" destOrd="0" presId="urn:microsoft.com/office/officeart/2005/8/layout/vList2"/>
    <dgm:cxn modelId="{C40757B2-59D8-4F85-8FBB-F4E0DEED33C1}" srcId="{0F069B8A-6A52-443C-AB2C-3C41D81E8035}" destId="{FD8512DD-5DA6-469B-8A72-BA2FB9E1162C}" srcOrd="1" destOrd="0" parTransId="{CB88B003-44D4-4037-974C-1E9194507C8D}" sibTransId="{C3DE2740-F846-4BC6-80BA-96123F050E10}"/>
    <dgm:cxn modelId="{DF3D40C0-15A7-4EB2-AAC2-CDDCF5F3EC8C}" type="presOf" srcId="{FB28B0DB-9D5F-4765-9E62-2B49DE6DDAD1}" destId="{479FB4C7-8A35-4705-A37B-91F839DFBE76}" srcOrd="0" destOrd="0" presId="urn:microsoft.com/office/officeart/2005/8/layout/vList2"/>
    <dgm:cxn modelId="{C1176CDC-B8F8-4C97-B7EF-BBF2C69CB5A2}" type="presOf" srcId="{FD8512DD-5DA6-469B-8A72-BA2FB9E1162C}" destId="{2E9D5D7D-A55F-42E3-8894-B425CA943191}" srcOrd="0" destOrd="0" presId="urn:microsoft.com/office/officeart/2005/8/layout/vList2"/>
    <dgm:cxn modelId="{89B936ED-D95C-4C1A-B235-1B371AFBE402}" srcId="{0F069B8A-6A52-443C-AB2C-3C41D81E8035}" destId="{6F1D5F82-BF80-42A6-91E3-F6F68D5BECDE}" srcOrd="2" destOrd="0" parTransId="{5410DA70-5FEA-4796-ADFF-474EBE7E8E4D}" sibTransId="{4E846902-0EAF-4D23-BAEF-D97B3D90F457}"/>
    <dgm:cxn modelId="{F7856675-4F7E-427B-A8A2-216D781E99BF}" type="presParOf" srcId="{E5F99676-AE40-4867-B209-B9AB8C44B9CC}" destId="{479FB4C7-8A35-4705-A37B-91F839DFBE76}" srcOrd="0" destOrd="0" presId="urn:microsoft.com/office/officeart/2005/8/layout/vList2"/>
    <dgm:cxn modelId="{B1772237-F01D-4A20-A289-6E9C8E6AE55D}" type="presParOf" srcId="{E5F99676-AE40-4867-B209-B9AB8C44B9CC}" destId="{93439EEE-22CE-432D-B864-6B834D476314}" srcOrd="1" destOrd="0" presId="urn:microsoft.com/office/officeart/2005/8/layout/vList2"/>
    <dgm:cxn modelId="{2A94D3C6-CDAB-4CBE-B8BD-CA98959ACAC1}" type="presParOf" srcId="{E5F99676-AE40-4867-B209-B9AB8C44B9CC}" destId="{2E9D5D7D-A55F-42E3-8894-B425CA943191}" srcOrd="2" destOrd="0" presId="urn:microsoft.com/office/officeart/2005/8/layout/vList2"/>
    <dgm:cxn modelId="{2F74540C-3704-486B-95F3-6E43D7025414}" type="presParOf" srcId="{E5F99676-AE40-4867-B209-B9AB8C44B9CC}" destId="{D6B7CEFB-FF57-453D-9285-9BDFB70E255B}" srcOrd="3" destOrd="0" presId="urn:microsoft.com/office/officeart/2005/8/layout/vList2"/>
    <dgm:cxn modelId="{3A4C53DF-ED0B-453B-9472-5934EDEEB0E6}" type="presParOf" srcId="{E5F99676-AE40-4867-B209-B9AB8C44B9CC}" destId="{3705D443-DB93-4340-9287-C2E29F9AE7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FDD271-9F7E-4291-A05A-0171D76B41C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66259120-572B-44AA-BA43-91277B673880}">
      <dgm:prSet/>
      <dgm:spPr/>
      <dgm:t>
        <a:bodyPr/>
        <a:lstStyle/>
        <a:p>
          <a:r>
            <a:rPr lang="en-GB" b="1"/>
            <a:t>Notes in text and full references directly below </a:t>
          </a:r>
          <a:endParaRPr lang="en-GB"/>
        </a:p>
      </dgm:t>
    </dgm:pt>
    <dgm:pt modelId="{381D9CE5-E3F8-4F55-B482-B080EB785DDA}" type="parTrans" cxnId="{89646E69-D1BF-495B-925A-519640773983}">
      <dgm:prSet/>
      <dgm:spPr/>
      <dgm:t>
        <a:bodyPr/>
        <a:lstStyle/>
        <a:p>
          <a:endParaRPr lang="en-GB"/>
        </a:p>
      </dgm:t>
    </dgm:pt>
    <dgm:pt modelId="{60E2C28B-91C2-4187-BB7A-FCA9D3433D48}" type="sibTrans" cxnId="{89646E69-D1BF-495B-925A-519640773983}">
      <dgm:prSet/>
      <dgm:spPr/>
      <dgm:t>
        <a:bodyPr/>
        <a:lstStyle/>
        <a:p>
          <a:endParaRPr lang="en-GB"/>
        </a:p>
      </dgm:t>
    </dgm:pt>
    <dgm:pt modelId="{3F0DB4FF-5D0E-42D8-A540-CF2FEFF5BE62}" type="pres">
      <dgm:prSet presAssocID="{35FDD271-9F7E-4291-A05A-0171D76B41C2}" presName="CompostProcess" presStyleCnt="0">
        <dgm:presLayoutVars>
          <dgm:dir/>
          <dgm:resizeHandles val="exact"/>
        </dgm:presLayoutVars>
      </dgm:prSet>
      <dgm:spPr/>
    </dgm:pt>
    <dgm:pt modelId="{D9E41D96-D273-45F5-8A38-BC4E35692782}" type="pres">
      <dgm:prSet presAssocID="{35FDD271-9F7E-4291-A05A-0171D76B41C2}" presName="arrow" presStyleLbl="bgShp" presStyleIdx="0" presStyleCnt="1"/>
      <dgm:spPr/>
    </dgm:pt>
    <dgm:pt modelId="{0F882BBD-2019-4B3A-A37D-14049664E00A}" type="pres">
      <dgm:prSet presAssocID="{35FDD271-9F7E-4291-A05A-0171D76B41C2}" presName="linearProcess" presStyleCnt="0"/>
      <dgm:spPr/>
    </dgm:pt>
    <dgm:pt modelId="{378ACEA3-F8AC-405B-9384-F4BAEDC7409C}" type="pres">
      <dgm:prSet presAssocID="{66259120-572B-44AA-BA43-91277B673880}" presName="textNode" presStyleLbl="node1" presStyleIdx="0" presStyleCnt="1">
        <dgm:presLayoutVars>
          <dgm:bulletEnabled val="1"/>
        </dgm:presLayoutVars>
      </dgm:prSet>
      <dgm:spPr/>
    </dgm:pt>
  </dgm:ptLst>
  <dgm:cxnLst>
    <dgm:cxn modelId="{3C748D35-82F6-4756-A31D-DC7132AA3DC6}" type="presOf" srcId="{66259120-572B-44AA-BA43-91277B673880}" destId="{378ACEA3-F8AC-405B-9384-F4BAEDC7409C}" srcOrd="0" destOrd="0" presId="urn:microsoft.com/office/officeart/2005/8/layout/hProcess9"/>
    <dgm:cxn modelId="{89646E69-D1BF-495B-925A-519640773983}" srcId="{35FDD271-9F7E-4291-A05A-0171D76B41C2}" destId="{66259120-572B-44AA-BA43-91277B673880}" srcOrd="0" destOrd="0" parTransId="{381D9CE5-E3F8-4F55-B482-B080EB785DDA}" sibTransId="{60E2C28B-91C2-4187-BB7A-FCA9D3433D48}"/>
    <dgm:cxn modelId="{94CF4E58-B570-4565-A970-9F4FA46754ED}" type="presOf" srcId="{35FDD271-9F7E-4291-A05A-0171D76B41C2}" destId="{3F0DB4FF-5D0E-42D8-A540-CF2FEFF5BE62}" srcOrd="0" destOrd="0" presId="urn:microsoft.com/office/officeart/2005/8/layout/hProcess9"/>
    <dgm:cxn modelId="{656493A9-2E9D-46C6-8A33-470BF6E04C5C}" type="presParOf" srcId="{3F0DB4FF-5D0E-42D8-A540-CF2FEFF5BE62}" destId="{D9E41D96-D273-45F5-8A38-BC4E35692782}" srcOrd="0" destOrd="0" presId="urn:microsoft.com/office/officeart/2005/8/layout/hProcess9"/>
    <dgm:cxn modelId="{3BEFF4C4-D00F-4A13-A55B-7C9B115B9686}" type="presParOf" srcId="{3F0DB4FF-5D0E-42D8-A540-CF2FEFF5BE62}" destId="{0F882BBD-2019-4B3A-A37D-14049664E00A}" srcOrd="1" destOrd="0" presId="urn:microsoft.com/office/officeart/2005/8/layout/hProcess9"/>
    <dgm:cxn modelId="{4AD17184-9D27-48EF-BD26-30233A6371E1}" type="presParOf" srcId="{0F882BBD-2019-4B3A-A37D-14049664E00A}" destId="{378ACEA3-F8AC-405B-9384-F4BAEDC7409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24661-7E15-4484-891F-71128C93E8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08DC91D-4634-4F74-8F91-35EBC5A41084}">
      <dgm:prSet/>
      <dgm:spPr/>
      <dgm:t>
        <a:bodyPr/>
        <a:lstStyle/>
        <a:p>
          <a:pPr>
            <a:lnSpc>
              <a:spcPct val="100000"/>
            </a:lnSpc>
          </a:pPr>
          <a:r>
            <a:rPr lang="en-US"/>
            <a:t>You must cite the source every time you incorporate research, words, ideas, data, or information that is not your own, even if it is from something which you do not consider 'academic', such as an unregulated website. (Technically, it is probably best to avoid these sources of information anyway)</a:t>
          </a:r>
          <a:endParaRPr lang="en-GB"/>
        </a:p>
      </dgm:t>
    </dgm:pt>
    <dgm:pt modelId="{018BDF98-0D76-49EC-B703-17562CBAA522}" type="parTrans" cxnId="{05D71D0A-0B86-4E5F-9BAE-09C990CA6CFD}">
      <dgm:prSet/>
      <dgm:spPr/>
      <dgm:t>
        <a:bodyPr/>
        <a:lstStyle/>
        <a:p>
          <a:endParaRPr lang="en-GB"/>
        </a:p>
      </dgm:t>
    </dgm:pt>
    <dgm:pt modelId="{82D0845D-9EC8-46C3-959A-C918F82BBB69}" type="sibTrans" cxnId="{05D71D0A-0B86-4E5F-9BAE-09C990CA6CFD}">
      <dgm:prSet/>
      <dgm:spPr/>
      <dgm:t>
        <a:bodyPr/>
        <a:lstStyle/>
        <a:p>
          <a:endParaRPr lang="en-GB"/>
        </a:p>
      </dgm:t>
    </dgm:pt>
    <dgm:pt modelId="{595D96B3-1683-4CDF-83C7-6F2A9B9AE499}">
      <dgm:prSet/>
      <dgm:spPr/>
      <dgm:t>
        <a:bodyPr/>
        <a:lstStyle/>
        <a:p>
          <a:pPr>
            <a:lnSpc>
              <a:spcPct val="100000"/>
            </a:lnSpc>
          </a:pPr>
          <a:r>
            <a:rPr lang="en-US"/>
            <a:t>While you are synthesizing and often summarizing many pieces of information, you must cite any concept that is not your own.</a:t>
          </a:r>
          <a:endParaRPr lang="en-GB"/>
        </a:p>
      </dgm:t>
    </dgm:pt>
    <dgm:pt modelId="{9B309E36-D63E-4EE6-9AF6-7F1CC07C9C3F}" type="parTrans" cxnId="{1D429342-D662-4F2E-BB7B-7A97BBBA43C5}">
      <dgm:prSet/>
      <dgm:spPr/>
      <dgm:t>
        <a:bodyPr/>
        <a:lstStyle/>
        <a:p>
          <a:endParaRPr lang="en-GB"/>
        </a:p>
      </dgm:t>
    </dgm:pt>
    <dgm:pt modelId="{E4DB2A5D-01CB-451F-9C9D-6C2CBFB388AE}" type="sibTrans" cxnId="{1D429342-D662-4F2E-BB7B-7A97BBBA43C5}">
      <dgm:prSet/>
      <dgm:spPr/>
      <dgm:t>
        <a:bodyPr/>
        <a:lstStyle/>
        <a:p>
          <a:endParaRPr lang="en-GB"/>
        </a:p>
      </dgm:t>
    </dgm:pt>
    <dgm:pt modelId="{98A6D2FF-2102-428A-8E53-371A44732456}">
      <dgm:prSet/>
      <dgm:spPr/>
      <dgm:t>
        <a:bodyPr/>
        <a:lstStyle/>
        <a:p>
          <a:pPr>
            <a:lnSpc>
              <a:spcPct val="100000"/>
            </a:lnSpc>
          </a:pPr>
          <a:r>
            <a:rPr lang="en-US"/>
            <a:t>This includes any source that contributes, either directly or indirectly, to your knowledge and understanding of the material and the formulation of your arguments</a:t>
          </a:r>
          <a:endParaRPr lang="en-GB"/>
        </a:p>
      </dgm:t>
    </dgm:pt>
    <dgm:pt modelId="{11ADF00E-8FA7-45CA-9FC3-385AFC2C29D0}" type="parTrans" cxnId="{0A640691-FA10-48D0-BEB3-289FEF641117}">
      <dgm:prSet/>
      <dgm:spPr/>
      <dgm:t>
        <a:bodyPr/>
        <a:lstStyle/>
        <a:p>
          <a:endParaRPr lang="en-GB"/>
        </a:p>
      </dgm:t>
    </dgm:pt>
    <dgm:pt modelId="{E26F14DD-1A95-4DFB-BD26-22A9E144A5B4}" type="sibTrans" cxnId="{0A640691-FA10-48D0-BEB3-289FEF641117}">
      <dgm:prSet/>
      <dgm:spPr/>
      <dgm:t>
        <a:bodyPr/>
        <a:lstStyle/>
        <a:p>
          <a:endParaRPr lang="en-GB"/>
        </a:p>
      </dgm:t>
    </dgm:pt>
    <dgm:pt modelId="{20DC29F7-8608-4B6F-BB17-FC4737361A92}" type="pres">
      <dgm:prSet presAssocID="{19124661-7E15-4484-891F-71128C93E896}" presName="linear" presStyleCnt="0">
        <dgm:presLayoutVars>
          <dgm:animLvl val="lvl"/>
          <dgm:resizeHandles val="exact"/>
        </dgm:presLayoutVars>
      </dgm:prSet>
      <dgm:spPr/>
    </dgm:pt>
    <dgm:pt modelId="{CF5B97A7-CA54-45DD-9F81-C38A26B54A7C}" type="pres">
      <dgm:prSet presAssocID="{E08DC91D-4634-4F74-8F91-35EBC5A41084}" presName="parentText" presStyleLbl="node1" presStyleIdx="0" presStyleCnt="3">
        <dgm:presLayoutVars>
          <dgm:chMax val="0"/>
          <dgm:bulletEnabled val="1"/>
        </dgm:presLayoutVars>
      </dgm:prSet>
      <dgm:spPr/>
    </dgm:pt>
    <dgm:pt modelId="{4B2E6808-9A0B-4938-BD27-23258F2C6852}" type="pres">
      <dgm:prSet presAssocID="{82D0845D-9EC8-46C3-959A-C918F82BBB69}" presName="spacer" presStyleCnt="0"/>
      <dgm:spPr/>
    </dgm:pt>
    <dgm:pt modelId="{EA7DC7AC-6378-4519-8EF8-C2FC711F26C9}" type="pres">
      <dgm:prSet presAssocID="{595D96B3-1683-4CDF-83C7-6F2A9B9AE499}" presName="parentText" presStyleLbl="node1" presStyleIdx="1" presStyleCnt="3">
        <dgm:presLayoutVars>
          <dgm:chMax val="0"/>
          <dgm:bulletEnabled val="1"/>
        </dgm:presLayoutVars>
      </dgm:prSet>
      <dgm:spPr/>
    </dgm:pt>
    <dgm:pt modelId="{FD8FB12A-7F52-4036-A817-6E3F726AB971}" type="pres">
      <dgm:prSet presAssocID="{E4DB2A5D-01CB-451F-9C9D-6C2CBFB388AE}" presName="spacer" presStyleCnt="0"/>
      <dgm:spPr/>
    </dgm:pt>
    <dgm:pt modelId="{7C5F1CCD-9A37-4B81-ADAD-947ED1F9A0EE}" type="pres">
      <dgm:prSet presAssocID="{98A6D2FF-2102-428A-8E53-371A44732456}" presName="parentText" presStyleLbl="node1" presStyleIdx="2" presStyleCnt="3">
        <dgm:presLayoutVars>
          <dgm:chMax val="0"/>
          <dgm:bulletEnabled val="1"/>
        </dgm:presLayoutVars>
      </dgm:prSet>
      <dgm:spPr/>
    </dgm:pt>
  </dgm:ptLst>
  <dgm:cxnLst>
    <dgm:cxn modelId="{05D71D0A-0B86-4E5F-9BAE-09C990CA6CFD}" srcId="{19124661-7E15-4484-891F-71128C93E896}" destId="{E08DC91D-4634-4F74-8F91-35EBC5A41084}" srcOrd="0" destOrd="0" parTransId="{018BDF98-0D76-49EC-B703-17562CBAA522}" sibTransId="{82D0845D-9EC8-46C3-959A-C918F82BBB69}"/>
    <dgm:cxn modelId="{80949531-65A9-4F71-AED7-BF3D8C05160A}" type="presOf" srcId="{98A6D2FF-2102-428A-8E53-371A44732456}" destId="{7C5F1CCD-9A37-4B81-ADAD-947ED1F9A0EE}" srcOrd="0" destOrd="0" presId="urn:microsoft.com/office/officeart/2005/8/layout/vList2"/>
    <dgm:cxn modelId="{1D429342-D662-4F2E-BB7B-7A97BBBA43C5}" srcId="{19124661-7E15-4484-891F-71128C93E896}" destId="{595D96B3-1683-4CDF-83C7-6F2A9B9AE499}" srcOrd="1" destOrd="0" parTransId="{9B309E36-D63E-4EE6-9AF6-7F1CC07C9C3F}" sibTransId="{E4DB2A5D-01CB-451F-9C9D-6C2CBFB388AE}"/>
    <dgm:cxn modelId="{52B19B6C-EB64-49A0-B25C-3687AD20016F}" type="presOf" srcId="{595D96B3-1683-4CDF-83C7-6F2A9B9AE499}" destId="{EA7DC7AC-6378-4519-8EF8-C2FC711F26C9}" srcOrd="0" destOrd="0" presId="urn:microsoft.com/office/officeart/2005/8/layout/vList2"/>
    <dgm:cxn modelId="{78577F8F-A4EE-4C33-AD6E-AE3AA72AE514}" type="presOf" srcId="{E08DC91D-4634-4F74-8F91-35EBC5A41084}" destId="{CF5B97A7-CA54-45DD-9F81-C38A26B54A7C}" srcOrd="0" destOrd="0" presId="urn:microsoft.com/office/officeart/2005/8/layout/vList2"/>
    <dgm:cxn modelId="{0A640691-FA10-48D0-BEB3-289FEF641117}" srcId="{19124661-7E15-4484-891F-71128C93E896}" destId="{98A6D2FF-2102-428A-8E53-371A44732456}" srcOrd="2" destOrd="0" parTransId="{11ADF00E-8FA7-45CA-9FC3-385AFC2C29D0}" sibTransId="{E26F14DD-1A95-4DFB-BD26-22A9E144A5B4}"/>
    <dgm:cxn modelId="{8F3CA693-C405-4EB6-B722-E9FBE2A8A023}" type="presOf" srcId="{19124661-7E15-4484-891F-71128C93E896}" destId="{20DC29F7-8608-4B6F-BB17-FC4737361A92}" srcOrd="0" destOrd="0" presId="urn:microsoft.com/office/officeart/2005/8/layout/vList2"/>
    <dgm:cxn modelId="{69205BE5-2AD6-4506-91A7-888113B33E3C}" type="presParOf" srcId="{20DC29F7-8608-4B6F-BB17-FC4737361A92}" destId="{CF5B97A7-CA54-45DD-9F81-C38A26B54A7C}" srcOrd="0" destOrd="0" presId="urn:microsoft.com/office/officeart/2005/8/layout/vList2"/>
    <dgm:cxn modelId="{AD9070E2-AB6F-4B82-BE3A-E4856EDAD816}" type="presParOf" srcId="{20DC29F7-8608-4B6F-BB17-FC4737361A92}" destId="{4B2E6808-9A0B-4938-BD27-23258F2C6852}" srcOrd="1" destOrd="0" presId="urn:microsoft.com/office/officeart/2005/8/layout/vList2"/>
    <dgm:cxn modelId="{41F5CFC8-D9EA-4E61-A7A2-647F182E9C36}" type="presParOf" srcId="{20DC29F7-8608-4B6F-BB17-FC4737361A92}" destId="{EA7DC7AC-6378-4519-8EF8-C2FC711F26C9}" srcOrd="2" destOrd="0" presId="urn:microsoft.com/office/officeart/2005/8/layout/vList2"/>
    <dgm:cxn modelId="{0EBD2E90-C7CF-4780-8ED1-DE7550B8C3FA}" type="presParOf" srcId="{20DC29F7-8608-4B6F-BB17-FC4737361A92}" destId="{FD8FB12A-7F52-4036-A817-6E3F726AB971}" srcOrd="3" destOrd="0" presId="urn:microsoft.com/office/officeart/2005/8/layout/vList2"/>
    <dgm:cxn modelId="{67C930E1-81C1-4B82-A187-A00B7E85191B}" type="presParOf" srcId="{20DC29F7-8608-4B6F-BB17-FC4737361A92}" destId="{7C5F1CCD-9A37-4B81-ADAD-947ED1F9A0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F0B4E6-FE19-4058-B6BD-22D2D82BBC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7CC66FF-FD37-467E-A293-7FAA06DAA832}">
      <dgm:prSet/>
      <dgm:spPr/>
      <dgm:t>
        <a:bodyPr/>
        <a:lstStyle/>
        <a:p>
          <a:r>
            <a:rPr lang="en-GB" dirty="0"/>
            <a:t>Keep your referencing </a:t>
          </a:r>
          <a:r>
            <a:rPr lang="en-GB" b="1" dirty="0"/>
            <a:t>consistent </a:t>
          </a:r>
          <a:r>
            <a:rPr lang="en-GB" dirty="0"/>
            <a:t>throughout your work – both in-text and in the reference list. </a:t>
          </a:r>
        </a:p>
      </dgm:t>
    </dgm:pt>
    <dgm:pt modelId="{F62346B0-289F-4686-B128-13B1B39D3DA4}" type="parTrans" cxnId="{DF7BA5DC-E4A7-410D-A6F0-379D6648B9F9}">
      <dgm:prSet/>
      <dgm:spPr/>
      <dgm:t>
        <a:bodyPr/>
        <a:lstStyle/>
        <a:p>
          <a:endParaRPr lang="en-GB"/>
        </a:p>
      </dgm:t>
    </dgm:pt>
    <dgm:pt modelId="{803E4708-0994-40A0-96C2-00CD067DA548}" type="sibTrans" cxnId="{DF7BA5DC-E4A7-410D-A6F0-379D6648B9F9}">
      <dgm:prSet/>
      <dgm:spPr/>
      <dgm:t>
        <a:bodyPr/>
        <a:lstStyle/>
        <a:p>
          <a:endParaRPr lang="en-GB"/>
        </a:p>
      </dgm:t>
    </dgm:pt>
    <dgm:pt modelId="{32143C3A-8911-45B6-8D26-6BD1ACC0320D}" type="pres">
      <dgm:prSet presAssocID="{B4F0B4E6-FE19-4058-B6BD-22D2D82BBC85}" presName="linear" presStyleCnt="0">
        <dgm:presLayoutVars>
          <dgm:animLvl val="lvl"/>
          <dgm:resizeHandles val="exact"/>
        </dgm:presLayoutVars>
      </dgm:prSet>
      <dgm:spPr/>
    </dgm:pt>
    <dgm:pt modelId="{DD91C157-4AA2-40DA-A9EC-54D04EA317A4}" type="pres">
      <dgm:prSet presAssocID="{17CC66FF-FD37-467E-A293-7FAA06DAA832}" presName="parentText" presStyleLbl="node1" presStyleIdx="0" presStyleCnt="1" custLinFactNeighborX="-2222" custLinFactNeighborY="-1725">
        <dgm:presLayoutVars>
          <dgm:chMax val="0"/>
          <dgm:bulletEnabled val="1"/>
        </dgm:presLayoutVars>
      </dgm:prSet>
      <dgm:spPr/>
    </dgm:pt>
  </dgm:ptLst>
  <dgm:cxnLst>
    <dgm:cxn modelId="{34710ED9-D2A7-4D31-9668-FB235BF36DE1}" type="presOf" srcId="{B4F0B4E6-FE19-4058-B6BD-22D2D82BBC85}" destId="{32143C3A-8911-45B6-8D26-6BD1ACC0320D}" srcOrd="0" destOrd="0" presId="urn:microsoft.com/office/officeart/2005/8/layout/vList2"/>
    <dgm:cxn modelId="{DF7BA5DC-E4A7-410D-A6F0-379D6648B9F9}" srcId="{B4F0B4E6-FE19-4058-B6BD-22D2D82BBC85}" destId="{17CC66FF-FD37-467E-A293-7FAA06DAA832}" srcOrd="0" destOrd="0" parTransId="{F62346B0-289F-4686-B128-13B1B39D3DA4}" sibTransId="{803E4708-0994-40A0-96C2-00CD067DA548}"/>
    <dgm:cxn modelId="{E6C1CFF7-90A0-4F38-9B13-F10A74E16520}" type="presOf" srcId="{17CC66FF-FD37-467E-A293-7FAA06DAA832}" destId="{DD91C157-4AA2-40DA-A9EC-54D04EA317A4}" srcOrd="0" destOrd="0" presId="urn:microsoft.com/office/officeart/2005/8/layout/vList2"/>
    <dgm:cxn modelId="{CDB2E0A1-3FCF-4260-BAD0-ACC3AEC09052}" type="presParOf" srcId="{32143C3A-8911-45B6-8D26-6BD1ACC0320D}" destId="{DD91C157-4AA2-40DA-A9EC-54D04EA317A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8159F-B82D-45D9-88B8-9D1EF145CD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049F14D-5481-4816-8661-BC0BF195936A}">
      <dgm:prSet/>
      <dgm:spPr/>
      <dgm:t>
        <a:bodyPr/>
        <a:lstStyle/>
        <a:p>
          <a:r>
            <a:rPr lang="en-GB">
              <a:hlinkClick xmlns:r="http://schemas.openxmlformats.org/officeDocument/2006/relationships" r:id="rId1"/>
            </a:rPr>
            <a:t>UCL Library Services guides</a:t>
          </a:r>
          <a:endParaRPr lang="en-GB"/>
        </a:p>
      </dgm:t>
    </dgm:pt>
    <dgm:pt modelId="{D1420A3C-2BBE-4E20-BB33-D76B68F5562D}" type="parTrans" cxnId="{E4C85653-28B6-4A6C-AADF-1FFF1C72E547}">
      <dgm:prSet/>
      <dgm:spPr/>
      <dgm:t>
        <a:bodyPr/>
        <a:lstStyle/>
        <a:p>
          <a:endParaRPr lang="en-GB"/>
        </a:p>
      </dgm:t>
    </dgm:pt>
    <dgm:pt modelId="{4F245D4C-7C70-4266-ADA9-54D38BA7F6C7}" type="sibTrans" cxnId="{E4C85653-28B6-4A6C-AADF-1FFF1C72E547}">
      <dgm:prSet/>
      <dgm:spPr/>
      <dgm:t>
        <a:bodyPr/>
        <a:lstStyle/>
        <a:p>
          <a:endParaRPr lang="en-GB"/>
        </a:p>
      </dgm:t>
    </dgm:pt>
    <dgm:pt modelId="{7F397496-5870-4095-91C6-6F5F2099AEB5}">
      <dgm:prSet/>
      <dgm:spPr/>
      <dgm:t>
        <a:bodyPr/>
        <a:lstStyle/>
        <a:p>
          <a:r>
            <a:rPr lang="en-GB">
              <a:hlinkClick xmlns:r="http://schemas.openxmlformats.org/officeDocument/2006/relationships" r:id="rId2"/>
            </a:rPr>
            <a:t>UCL Institute of Archaeology</a:t>
          </a:r>
          <a:endParaRPr lang="en-GB"/>
        </a:p>
      </dgm:t>
    </dgm:pt>
    <dgm:pt modelId="{E2A1905F-33EE-4003-97CB-1BFEDB8A1ED2}" type="parTrans" cxnId="{6CD0690B-97E8-4D6C-BDD5-601EC55032CB}">
      <dgm:prSet/>
      <dgm:spPr/>
      <dgm:t>
        <a:bodyPr/>
        <a:lstStyle/>
        <a:p>
          <a:endParaRPr lang="en-GB"/>
        </a:p>
      </dgm:t>
    </dgm:pt>
    <dgm:pt modelId="{07CBE708-4923-46F5-9229-A4FCC5D952A5}" type="sibTrans" cxnId="{6CD0690B-97E8-4D6C-BDD5-601EC55032CB}">
      <dgm:prSet/>
      <dgm:spPr/>
      <dgm:t>
        <a:bodyPr/>
        <a:lstStyle/>
        <a:p>
          <a:endParaRPr lang="en-GB"/>
        </a:p>
      </dgm:t>
    </dgm:pt>
    <dgm:pt modelId="{5BBCBAA6-3B7F-4402-8486-765702B04678}">
      <dgm:prSet/>
      <dgm:spPr/>
      <dgm:t>
        <a:bodyPr/>
        <a:lstStyle/>
        <a:p>
          <a:r>
            <a:rPr lang="en-GB">
              <a:hlinkClick xmlns:r="http://schemas.openxmlformats.org/officeDocument/2006/relationships" r:id="rId3"/>
            </a:rPr>
            <a:t>Referencing glossary  </a:t>
          </a:r>
          <a:endParaRPr lang="en-GB"/>
        </a:p>
      </dgm:t>
    </dgm:pt>
    <dgm:pt modelId="{613C667D-4796-4DFB-8597-2EC6226A6E83}" type="parTrans" cxnId="{C610A4AB-4EDC-4356-A8BF-A5473E454296}">
      <dgm:prSet/>
      <dgm:spPr/>
      <dgm:t>
        <a:bodyPr/>
        <a:lstStyle/>
        <a:p>
          <a:endParaRPr lang="en-GB"/>
        </a:p>
      </dgm:t>
    </dgm:pt>
    <dgm:pt modelId="{ABA14BC4-724C-4A34-9F2E-2695BA2799EC}" type="sibTrans" cxnId="{C610A4AB-4EDC-4356-A8BF-A5473E454296}">
      <dgm:prSet/>
      <dgm:spPr/>
      <dgm:t>
        <a:bodyPr/>
        <a:lstStyle/>
        <a:p>
          <a:endParaRPr lang="en-GB"/>
        </a:p>
      </dgm:t>
    </dgm:pt>
    <dgm:pt modelId="{4CD2B002-FAE0-4CEE-9738-0C2BD82412C4}" type="pres">
      <dgm:prSet presAssocID="{9E68159F-B82D-45D9-88B8-9D1EF145CD42}" presName="linear" presStyleCnt="0">
        <dgm:presLayoutVars>
          <dgm:animLvl val="lvl"/>
          <dgm:resizeHandles val="exact"/>
        </dgm:presLayoutVars>
      </dgm:prSet>
      <dgm:spPr/>
    </dgm:pt>
    <dgm:pt modelId="{C08B23A0-D888-4315-BF58-030916D3C7A5}" type="pres">
      <dgm:prSet presAssocID="{E049F14D-5481-4816-8661-BC0BF195936A}" presName="parentText" presStyleLbl="node1" presStyleIdx="0" presStyleCnt="3">
        <dgm:presLayoutVars>
          <dgm:chMax val="0"/>
          <dgm:bulletEnabled val="1"/>
        </dgm:presLayoutVars>
      </dgm:prSet>
      <dgm:spPr/>
    </dgm:pt>
    <dgm:pt modelId="{DB4F3EC8-DC1E-48C6-A564-3F53CFC81EE8}" type="pres">
      <dgm:prSet presAssocID="{4F245D4C-7C70-4266-ADA9-54D38BA7F6C7}" presName="spacer" presStyleCnt="0"/>
      <dgm:spPr/>
    </dgm:pt>
    <dgm:pt modelId="{13500A67-AE1E-4BD0-BA0F-8FF2A7A108D0}" type="pres">
      <dgm:prSet presAssocID="{7F397496-5870-4095-91C6-6F5F2099AEB5}" presName="parentText" presStyleLbl="node1" presStyleIdx="1" presStyleCnt="3">
        <dgm:presLayoutVars>
          <dgm:chMax val="0"/>
          <dgm:bulletEnabled val="1"/>
        </dgm:presLayoutVars>
      </dgm:prSet>
      <dgm:spPr/>
    </dgm:pt>
    <dgm:pt modelId="{C1DBC6DE-82FC-4447-82D6-C753CB829EA7}" type="pres">
      <dgm:prSet presAssocID="{07CBE708-4923-46F5-9229-A4FCC5D952A5}" presName="spacer" presStyleCnt="0"/>
      <dgm:spPr/>
    </dgm:pt>
    <dgm:pt modelId="{7F61DC65-4C3E-446E-A11D-FB1210A685D0}" type="pres">
      <dgm:prSet presAssocID="{5BBCBAA6-3B7F-4402-8486-765702B04678}" presName="parentText" presStyleLbl="node1" presStyleIdx="2" presStyleCnt="3">
        <dgm:presLayoutVars>
          <dgm:chMax val="0"/>
          <dgm:bulletEnabled val="1"/>
        </dgm:presLayoutVars>
      </dgm:prSet>
      <dgm:spPr/>
    </dgm:pt>
  </dgm:ptLst>
  <dgm:cxnLst>
    <dgm:cxn modelId="{6CD0690B-97E8-4D6C-BDD5-601EC55032CB}" srcId="{9E68159F-B82D-45D9-88B8-9D1EF145CD42}" destId="{7F397496-5870-4095-91C6-6F5F2099AEB5}" srcOrd="1" destOrd="0" parTransId="{E2A1905F-33EE-4003-97CB-1BFEDB8A1ED2}" sibTransId="{07CBE708-4923-46F5-9229-A4FCC5D952A5}"/>
    <dgm:cxn modelId="{E315CB48-88D3-4FF6-A6C6-B285D5ADFA14}" type="presOf" srcId="{9E68159F-B82D-45D9-88B8-9D1EF145CD42}" destId="{4CD2B002-FAE0-4CEE-9738-0C2BD82412C4}" srcOrd="0" destOrd="0" presId="urn:microsoft.com/office/officeart/2005/8/layout/vList2"/>
    <dgm:cxn modelId="{C357D252-4812-4ED8-BC7E-E6E3E6A36625}" type="presOf" srcId="{5BBCBAA6-3B7F-4402-8486-765702B04678}" destId="{7F61DC65-4C3E-446E-A11D-FB1210A685D0}" srcOrd="0" destOrd="0" presId="urn:microsoft.com/office/officeart/2005/8/layout/vList2"/>
    <dgm:cxn modelId="{E4C85653-28B6-4A6C-AADF-1FFF1C72E547}" srcId="{9E68159F-B82D-45D9-88B8-9D1EF145CD42}" destId="{E049F14D-5481-4816-8661-BC0BF195936A}" srcOrd="0" destOrd="0" parTransId="{D1420A3C-2BBE-4E20-BB33-D76B68F5562D}" sibTransId="{4F245D4C-7C70-4266-ADA9-54D38BA7F6C7}"/>
    <dgm:cxn modelId="{C610A4AB-4EDC-4356-A8BF-A5473E454296}" srcId="{9E68159F-B82D-45D9-88B8-9D1EF145CD42}" destId="{5BBCBAA6-3B7F-4402-8486-765702B04678}" srcOrd="2" destOrd="0" parTransId="{613C667D-4796-4DFB-8597-2EC6226A6E83}" sibTransId="{ABA14BC4-724C-4A34-9F2E-2695BA2799EC}"/>
    <dgm:cxn modelId="{2D7FFECD-9C1F-42B6-A1B1-C9BD11A7484D}" type="presOf" srcId="{7F397496-5870-4095-91C6-6F5F2099AEB5}" destId="{13500A67-AE1E-4BD0-BA0F-8FF2A7A108D0}" srcOrd="0" destOrd="0" presId="urn:microsoft.com/office/officeart/2005/8/layout/vList2"/>
    <dgm:cxn modelId="{63C0C0D3-453E-4063-9951-5B6F271F9183}" type="presOf" srcId="{E049F14D-5481-4816-8661-BC0BF195936A}" destId="{C08B23A0-D888-4315-BF58-030916D3C7A5}" srcOrd="0" destOrd="0" presId="urn:microsoft.com/office/officeart/2005/8/layout/vList2"/>
    <dgm:cxn modelId="{7FB8B1CE-8A77-4635-8495-776FD1690638}" type="presParOf" srcId="{4CD2B002-FAE0-4CEE-9738-0C2BD82412C4}" destId="{C08B23A0-D888-4315-BF58-030916D3C7A5}" srcOrd="0" destOrd="0" presId="urn:microsoft.com/office/officeart/2005/8/layout/vList2"/>
    <dgm:cxn modelId="{7C5A9ECA-4C8D-4108-AEE8-60C1B343F24E}" type="presParOf" srcId="{4CD2B002-FAE0-4CEE-9738-0C2BD82412C4}" destId="{DB4F3EC8-DC1E-48C6-A564-3F53CFC81EE8}" srcOrd="1" destOrd="0" presId="urn:microsoft.com/office/officeart/2005/8/layout/vList2"/>
    <dgm:cxn modelId="{6A1093F5-886F-4FA7-86F5-352018DE7AAA}" type="presParOf" srcId="{4CD2B002-FAE0-4CEE-9738-0C2BD82412C4}" destId="{13500A67-AE1E-4BD0-BA0F-8FF2A7A108D0}" srcOrd="2" destOrd="0" presId="urn:microsoft.com/office/officeart/2005/8/layout/vList2"/>
    <dgm:cxn modelId="{4949016C-F20F-4AB3-A19D-DEDE7E610BEA}" type="presParOf" srcId="{4CD2B002-FAE0-4CEE-9738-0C2BD82412C4}" destId="{C1DBC6DE-82FC-4447-82D6-C753CB829EA7}" srcOrd="3" destOrd="0" presId="urn:microsoft.com/office/officeart/2005/8/layout/vList2"/>
    <dgm:cxn modelId="{0024C55E-BAD4-48F8-ABB7-1D65C69E2A41}" type="presParOf" srcId="{4CD2B002-FAE0-4CEE-9738-0C2BD82412C4}" destId="{7F61DC65-4C3E-446E-A11D-FB1210A685D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98E57D-C34C-490E-915E-13E68604554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4EB68A49-F928-4C3D-A673-E78644F1481E}">
      <dgm:prSet/>
      <dgm:spPr/>
      <dgm:t>
        <a:bodyPr/>
        <a:lstStyle/>
        <a:p>
          <a:r>
            <a:rPr lang="en-GB" b="0" i="0" dirty="0"/>
            <a:t>The Harvard system uses a combination of </a:t>
          </a:r>
          <a:r>
            <a:rPr lang="en-GB" b="1" i="0" dirty="0"/>
            <a:t>in-text citations </a:t>
          </a:r>
          <a:r>
            <a:rPr lang="en-GB" b="0" i="0" dirty="0"/>
            <a:t>and a </a:t>
          </a:r>
          <a:r>
            <a:rPr lang="en-GB" b="1" i="0" dirty="0"/>
            <a:t>reference list or bibliography</a:t>
          </a:r>
          <a:r>
            <a:rPr lang="en-GB" dirty="0"/>
            <a:t> – the two elements mentioned earlier. </a:t>
          </a:r>
          <a:r>
            <a:rPr lang="en-GB" b="0" i="0" dirty="0"/>
            <a:t> </a:t>
          </a:r>
          <a:endParaRPr lang="en-GB" dirty="0"/>
        </a:p>
      </dgm:t>
    </dgm:pt>
    <dgm:pt modelId="{5FF604DE-D408-4E54-84E3-869EF54DC7CB}" type="parTrans" cxnId="{42BEEE24-B393-4B07-A836-9CB0CD462249}">
      <dgm:prSet/>
      <dgm:spPr/>
      <dgm:t>
        <a:bodyPr/>
        <a:lstStyle/>
        <a:p>
          <a:endParaRPr lang="en-GB"/>
        </a:p>
      </dgm:t>
    </dgm:pt>
    <dgm:pt modelId="{38C09F75-6E43-4397-B593-14198EAB8D81}" type="sibTrans" cxnId="{42BEEE24-B393-4B07-A836-9CB0CD462249}">
      <dgm:prSet/>
      <dgm:spPr/>
      <dgm:t>
        <a:bodyPr/>
        <a:lstStyle/>
        <a:p>
          <a:endParaRPr lang="en-GB"/>
        </a:p>
      </dgm:t>
    </dgm:pt>
    <dgm:pt modelId="{FB8A679E-0BE6-4F19-9427-BD2D59FAC261}">
      <dgm:prSet/>
      <dgm:spPr/>
      <dgm:t>
        <a:bodyPr/>
        <a:lstStyle/>
        <a:p>
          <a:r>
            <a:rPr lang="en-GB" b="1"/>
            <a:t>I</a:t>
          </a:r>
          <a:r>
            <a:rPr lang="en-GB" b="1" i="0"/>
            <a:t>n-text citations</a:t>
          </a:r>
          <a:r>
            <a:rPr lang="en-GB"/>
            <a:t> are</a:t>
          </a:r>
          <a:r>
            <a:rPr lang="en-GB" b="0" i="0"/>
            <a:t> in an </a:t>
          </a:r>
          <a:r>
            <a:rPr lang="en-GB" b="1" i="0"/>
            <a:t>author-date format</a:t>
          </a:r>
          <a:r>
            <a:rPr lang="en-GB" b="0" i="0"/>
            <a:t>. This means that when citing a source in your work you will include:</a:t>
          </a:r>
          <a:endParaRPr lang="en-GB"/>
        </a:p>
      </dgm:t>
    </dgm:pt>
    <dgm:pt modelId="{DE7E9B18-BDB1-48D9-A8F9-AA8BF82E5038}" type="parTrans" cxnId="{1F5BD75D-6135-41E7-9E54-4CFE4C8213F7}">
      <dgm:prSet/>
      <dgm:spPr/>
      <dgm:t>
        <a:bodyPr/>
        <a:lstStyle/>
        <a:p>
          <a:endParaRPr lang="en-GB"/>
        </a:p>
      </dgm:t>
    </dgm:pt>
    <dgm:pt modelId="{AE45E3FA-6B97-46C5-A401-B6C2B2FCA202}" type="sibTrans" cxnId="{1F5BD75D-6135-41E7-9E54-4CFE4C8213F7}">
      <dgm:prSet/>
      <dgm:spPr/>
      <dgm:t>
        <a:bodyPr/>
        <a:lstStyle/>
        <a:p>
          <a:endParaRPr lang="en-GB"/>
        </a:p>
      </dgm:t>
    </dgm:pt>
    <dgm:pt modelId="{B9629703-05A2-457F-842B-08571B9881F9}">
      <dgm:prSet/>
      <dgm:spPr/>
      <dgm:t>
        <a:bodyPr/>
        <a:lstStyle/>
        <a:p>
          <a:r>
            <a:rPr lang="en-GB" b="0" i="0" dirty="0"/>
            <a:t>author(s) or editor(s) surname or family name.</a:t>
          </a:r>
          <a:endParaRPr lang="en-GB" dirty="0"/>
        </a:p>
      </dgm:t>
    </dgm:pt>
    <dgm:pt modelId="{652C80D9-2A7E-4811-AFDC-CB6D3B6612BD}" type="parTrans" cxnId="{98B833E2-DB23-4D7F-9A23-0CFC641FCCDB}">
      <dgm:prSet/>
      <dgm:spPr/>
      <dgm:t>
        <a:bodyPr/>
        <a:lstStyle/>
        <a:p>
          <a:endParaRPr lang="en-GB"/>
        </a:p>
      </dgm:t>
    </dgm:pt>
    <dgm:pt modelId="{B836F784-24A2-463E-84B7-02263C3C80AE}" type="sibTrans" cxnId="{98B833E2-DB23-4D7F-9A23-0CFC641FCCDB}">
      <dgm:prSet/>
      <dgm:spPr/>
      <dgm:t>
        <a:bodyPr/>
        <a:lstStyle/>
        <a:p>
          <a:endParaRPr lang="en-GB"/>
        </a:p>
      </dgm:t>
    </dgm:pt>
    <dgm:pt modelId="{0CC0E93D-9B93-4083-8ECB-D09C947BC11E}">
      <dgm:prSet/>
      <dgm:spPr/>
      <dgm:t>
        <a:bodyPr/>
        <a:lstStyle/>
        <a:p>
          <a:r>
            <a:rPr lang="en-GB" b="0" i="0" dirty="0"/>
            <a:t>year of publication.</a:t>
          </a:r>
          <a:endParaRPr lang="en-GB" dirty="0"/>
        </a:p>
      </dgm:t>
    </dgm:pt>
    <dgm:pt modelId="{63DBF6E8-B3B9-4AAF-8EBB-4B5735751E31}" type="parTrans" cxnId="{F13ED1AD-AB15-48F1-ABCD-62EB001F224C}">
      <dgm:prSet/>
      <dgm:spPr/>
      <dgm:t>
        <a:bodyPr/>
        <a:lstStyle/>
        <a:p>
          <a:endParaRPr lang="en-GB"/>
        </a:p>
      </dgm:t>
    </dgm:pt>
    <dgm:pt modelId="{5A873F46-F425-4402-A368-5EBFFD8F456F}" type="sibTrans" cxnId="{F13ED1AD-AB15-48F1-ABCD-62EB001F224C}">
      <dgm:prSet/>
      <dgm:spPr/>
      <dgm:t>
        <a:bodyPr/>
        <a:lstStyle/>
        <a:p>
          <a:endParaRPr lang="en-GB"/>
        </a:p>
      </dgm:t>
    </dgm:pt>
    <dgm:pt modelId="{93E759C0-270E-40D3-9CAC-5038FADFAE19}">
      <dgm:prSet/>
      <dgm:spPr/>
      <dgm:t>
        <a:bodyPr/>
        <a:lstStyle/>
        <a:p>
          <a:r>
            <a:rPr lang="en-GB" b="0" i="0" dirty="0"/>
            <a:t>page number(s) if needed.</a:t>
          </a:r>
          <a:endParaRPr lang="en-GB" dirty="0"/>
        </a:p>
      </dgm:t>
    </dgm:pt>
    <dgm:pt modelId="{26B7152C-9486-40E8-A2F0-195F0D7E384B}" type="parTrans" cxnId="{051C3DAF-80B7-4347-9265-FBA07B45B492}">
      <dgm:prSet/>
      <dgm:spPr/>
      <dgm:t>
        <a:bodyPr/>
        <a:lstStyle/>
        <a:p>
          <a:endParaRPr lang="en-GB"/>
        </a:p>
      </dgm:t>
    </dgm:pt>
    <dgm:pt modelId="{605D9605-0D61-44CA-9965-777BF44C151B}" type="sibTrans" cxnId="{051C3DAF-80B7-4347-9265-FBA07B45B492}">
      <dgm:prSet/>
      <dgm:spPr/>
      <dgm:t>
        <a:bodyPr/>
        <a:lstStyle/>
        <a:p>
          <a:endParaRPr lang="en-GB"/>
        </a:p>
      </dgm:t>
    </dgm:pt>
    <dgm:pt modelId="{FC2FF275-A96E-4910-9986-93E7ED197434}" type="pres">
      <dgm:prSet presAssocID="{C798E57D-C34C-490E-915E-13E686045542}" presName="CompostProcess" presStyleCnt="0">
        <dgm:presLayoutVars>
          <dgm:dir/>
          <dgm:resizeHandles val="exact"/>
        </dgm:presLayoutVars>
      </dgm:prSet>
      <dgm:spPr/>
    </dgm:pt>
    <dgm:pt modelId="{97095F28-60A9-498A-9000-8AEE53BC2AFE}" type="pres">
      <dgm:prSet presAssocID="{C798E57D-C34C-490E-915E-13E686045542}" presName="arrow" presStyleLbl="bgShp" presStyleIdx="0" presStyleCnt="1"/>
      <dgm:spPr/>
    </dgm:pt>
    <dgm:pt modelId="{AF21FCE9-E788-4AFA-AF34-742596574CF6}" type="pres">
      <dgm:prSet presAssocID="{C798E57D-C34C-490E-915E-13E686045542}" presName="linearProcess" presStyleCnt="0"/>
      <dgm:spPr/>
    </dgm:pt>
    <dgm:pt modelId="{1BC8FE5E-72B1-43F3-BEF4-763368E50B12}" type="pres">
      <dgm:prSet presAssocID="{4EB68A49-F928-4C3D-A673-E78644F1481E}" presName="textNode" presStyleLbl="node1" presStyleIdx="0" presStyleCnt="2">
        <dgm:presLayoutVars>
          <dgm:bulletEnabled val="1"/>
        </dgm:presLayoutVars>
      </dgm:prSet>
      <dgm:spPr/>
    </dgm:pt>
    <dgm:pt modelId="{4F94C94F-F93A-4ED6-AAD5-63DBB6EDC36A}" type="pres">
      <dgm:prSet presAssocID="{38C09F75-6E43-4397-B593-14198EAB8D81}" presName="sibTrans" presStyleCnt="0"/>
      <dgm:spPr/>
    </dgm:pt>
    <dgm:pt modelId="{6488F11B-33A5-44CB-BC8B-24C6B003A902}" type="pres">
      <dgm:prSet presAssocID="{FB8A679E-0BE6-4F19-9427-BD2D59FAC261}" presName="textNode" presStyleLbl="node1" presStyleIdx="1" presStyleCnt="2">
        <dgm:presLayoutVars>
          <dgm:bulletEnabled val="1"/>
        </dgm:presLayoutVars>
      </dgm:prSet>
      <dgm:spPr/>
    </dgm:pt>
  </dgm:ptLst>
  <dgm:cxnLst>
    <dgm:cxn modelId="{42BEEE24-B393-4B07-A836-9CB0CD462249}" srcId="{C798E57D-C34C-490E-915E-13E686045542}" destId="{4EB68A49-F928-4C3D-A673-E78644F1481E}" srcOrd="0" destOrd="0" parTransId="{5FF604DE-D408-4E54-84E3-869EF54DC7CB}" sibTransId="{38C09F75-6E43-4397-B593-14198EAB8D81}"/>
    <dgm:cxn modelId="{1F5BD75D-6135-41E7-9E54-4CFE4C8213F7}" srcId="{C798E57D-C34C-490E-915E-13E686045542}" destId="{FB8A679E-0BE6-4F19-9427-BD2D59FAC261}" srcOrd="1" destOrd="0" parTransId="{DE7E9B18-BDB1-48D9-A8F9-AA8BF82E5038}" sibTransId="{AE45E3FA-6B97-46C5-A401-B6C2B2FCA202}"/>
    <dgm:cxn modelId="{B0F1DF46-D479-4166-9ACE-48F7056655FB}" type="presOf" srcId="{FB8A679E-0BE6-4F19-9427-BD2D59FAC261}" destId="{6488F11B-33A5-44CB-BC8B-24C6B003A902}" srcOrd="0" destOrd="0" presId="urn:microsoft.com/office/officeart/2005/8/layout/hProcess9"/>
    <dgm:cxn modelId="{E6D42B47-47FE-47A8-978E-2345C1B4E723}" type="presOf" srcId="{C798E57D-C34C-490E-915E-13E686045542}" destId="{FC2FF275-A96E-4910-9986-93E7ED197434}" srcOrd="0" destOrd="0" presId="urn:microsoft.com/office/officeart/2005/8/layout/hProcess9"/>
    <dgm:cxn modelId="{B4571369-47CE-47A7-952B-48579DF836E5}" type="presOf" srcId="{4EB68A49-F928-4C3D-A673-E78644F1481E}" destId="{1BC8FE5E-72B1-43F3-BEF4-763368E50B12}" srcOrd="0" destOrd="0" presId="urn:microsoft.com/office/officeart/2005/8/layout/hProcess9"/>
    <dgm:cxn modelId="{49B2986A-F7DB-4F3D-B62A-AFB8E5068A06}" type="presOf" srcId="{93E759C0-270E-40D3-9CAC-5038FADFAE19}" destId="{6488F11B-33A5-44CB-BC8B-24C6B003A902}" srcOrd="0" destOrd="3" presId="urn:microsoft.com/office/officeart/2005/8/layout/hProcess9"/>
    <dgm:cxn modelId="{A3A5088A-6349-4BF2-981F-9C2F19AFD84F}" type="presOf" srcId="{B9629703-05A2-457F-842B-08571B9881F9}" destId="{6488F11B-33A5-44CB-BC8B-24C6B003A902}" srcOrd="0" destOrd="1" presId="urn:microsoft.com/office/officeart/2005/8/layout/hProcess9"/>
    <dgm:cxn modelId="{F13ED1AD-AB15-48F1-ABCD-62EB001F224C}" srcId="{FB8A679E-0BE6-4F19-9427-BD2D59FAC261}" destId="{0CC0E93D-9B93-4083-8ECB-D09C947BC11E}" srcOrd="1" destOrd="0" parTransId="{63DBF6E8-B3B9-4AAF-8EBB-4B5735751E31}" sibTransId="{5A873F46-F425-4402-A368-5EBFFD8F456F}"/>
    <dgm:cxn modelId="{051C3DAF-80B7-4347-9265-FBA07B45B492}" srcId="{FB8A679E-0BE6-4F19-9427-BD2D59FAC261}" destId="{93E759C0-270E-40D3-9CAC-5038FADFAE19}" srcOrd="2" destOrd="0" parTransId="{26B7152C-9486-40E8-A2F0-195F0D7E384B}" sibTransId="{605D9605-0D61-44CA-9965-777BF44C151B}"/>
    <dgm:cxn modelId="{59C4BBD7-30B3-4A7D-AA40-B0A46EBA3BB5}" type="presOf" srcId="{0CC0E93D-9B93-4083-8ECB-D09C947BC11E}" destId="{6488F11B-33A5-44CB-BC8B-24C6B003A902}" srcOrd="0" destOrd="2" presId="urn:microsoft.com/office/officeart/2005/8/layout/hProcess9"/>
    <dgm:cxn modelId="{98B833E2-DB23-4D7F-9A23-0CFC641FCCDB}" srcId="{FB8A679E-0BE6-4F19-9427-BD2D59FAC261}" destId="{B9629703-05A2-457F-842B-08571B9881F9}" srcOrd="0" destOrd="0" parTransId="{652C80D9-2A7E-4811-AFDC-CB6D3B6612BD}" sibTransId="{B836F784-24A2-463E-84B7-02263C3C80AE}"/>
    <dgm:cxn modelId="{E4949FAE-01F8-494C-945C-6808FF325272}" type="presParOf" srcId="{FC2FF275-A96E-4910-9986-93E7ED197434}" destId="{97095F28-60A9-498A-9000-8AEE53BC2AFE}" srcOrd="0" destOrd="0" presId="urn:microsoft.com/office/officeart/2005/8/layout/hProcess9"/>
    <dgm:cxn modelId="{536BA6B0-EEBA-460D-827B-30825400A8A4}" type="presParOf" srcId="{FC2FF275-A96E-4910-9986-93E7ED197434}" destId="{AF21FCE9-E788-4AFA-AF34-742596574CF6}" srcOrd="1" destOrd="0" presId="urn:microsoft.com/office/officeart/2005/8/layout/hProcess9"/>
    <dgm:cxn modelId="{A488B5CD-82A6-4300-A840-657C5F4A474F}" type="presParOf" srcId="{AF21FCE9-E788-4AFA-AF34-742596574CF6}" destId="{1BC8FE5E-72B1-43F3-BEF4-763368E50B12}" srcOrd="0" destOrd="0" presId="urn:microsoft.com/office/officeart/2005/8/layout/hProcess9"/>
    <dgm:cxn modelId="{934C4031-00AB-4B78-8F4D-E342CD14D226}" type="presParOf" srcId="{AF21FCE9-E788-4AFA-AF34-742596574CF6}" destId="{4F94C94F-F93A-4ED6-AAD5-63DBB6EDC36A}" srcOrd="1" destOrd="0" presId="urn:microsoft.com/office/officeart/2005/8/layout/hProcess9"/>
    <dgm:cxn modelId="{53C4AFC2-1FC9-4385-ADD6-EC7DEEBDBF47}" type="presParOf" srcId="{AF21FCE9-E788-4AFA-AF34-742596574CF6}" destId="{6488F11B-33A5-44CB-BC8B-24C6B003A90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D65F-DE50-4E26-B0FE-97CB7F30F7CE}">
      <dsp:nvSpPr>
        <dsp:cNvPr id="0" name=""/>
        <dsp:cNvSpPr/>
      </dsp:nvSpPr>
      <dsp:spPr>
        <a:xfrm>
          <a:off x="0" y="4083"/>
          <a:ext cx="10515600"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‘Publications of many kinds employ </a:t>
          </a:r>
          <a:r>
            <a:rPr lang="en-GB" sz="2500" b="1" kern="1200"/>
            <a:t>pointers</a:t>
          </a:r>
          <a:r>
            <a:rPr lang="en-GB" sz="2500" kern="1200"/>
            <a:t> within the main body of the text to refer the reader to explanatory or additional material either on the same page or elsewhere in the work. Academic publications in particular need an apparatus to provide references to support, and sometimes to clarify and amplify, what is said in the text’. </a:t>
          </a:r>
        </a:p>
      </dsp:txBody>
      <dsp:txXfrm>
        <a:off x="99951" y="104034"/>
        <a:ext cx="10315698" cy="1847598"/>
      </dsp:txXfrm>
    </dsp:sp>
    <dsp:sp modelId="{051C9C28-8235-4512-A46B-FCC6746088A9}">
      <dsp:nvSpPr>
        <dsp:cNvPr id="0" name=""/>
        <dsp:cNvSpPr/>
      </dsp:nvSpPr>
      <dsp:spPr>
        <a:xfrm>
          <a:off x="0" y="2123583"/>
          <a:ext cx="10515600"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i="1" kern="1200"/>
            <a:t>New Hart’s Rules. The Oxford Style Guide. 2014. Oxford: Oxford University Press: 330. </a:t>
          </a:r>
          <a:endParaRPr lang="en-GB" sz="2500" kern="1200"/>
        </a:p>
      </dsp:txBody>
      <dsp:txXfrm>
        <a:off x="99951" y="2223534"/>
        <a:ext cx="10315698" cy="18475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DB743-5BFA-4F57-89FD-43C418120C52}">
      <dsp:nvSpPr>
        <dsp:cNvPr id="0" name=""/>
        <dsp:cNvSpPr/>
      </dsp:nvSpPr>
      <dsp:spPr>
        <a:xfrm>
          <a:off x="-318354" y="0"/>
          <a:ext cx="5894509" cy="48640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endParaRPr lang="en-GB" sz="1900" kern="1200" dirty="0">
            <a:highlight>
              <a:srgbClr val="FFFF00"/>
            </a:highlight>
          </a:endParaRPr>
        </a:p>
        <a:p>
          <a:pPr marL="114300" lvl="1" indent="-114300" algn="l" defTabSz="666750">
            <a:lnSpc>
              <a:spcPct val="90000"/>
            </a:lnSpc>
            <a:spcBef>
              <a:spcPct val="0"/>
            </a:spcBef>
            <a:spcAft>
              <a:spcPct val="15000"/>
            </a:spcAft>
            <a:buChar char="•"/>
          </a:pPr>
          <a:r>
            <a:rPr lang="en-GB" sz="1500" kern="1200" dirty="0"/>
            <a:t>Referencing is very standardised with underlying ‘rules’ or patterns. You might find it helpful to look for different elements of this pattern and how they repeat, notably punctuation. </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Look over the introductory examples given in the document that accompanies this presentation. </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Also use the </a:t>
          </a:r>
          <a:r>
            <a:rPr lang="en-GB" sz="1500" kern="1200" dirty="0">
              <a:hlinkClick xmlns:r="http://schemas.openxmlformats.org/officeDocument/2006/relationships" r:id="rId1"/>
            </a:rPr>
            <a:t>Harvard A-Z list </a:t>
          </a:r>
          <a:r>
            <a:rPr lang="en-GB" sz="1500" kern="1200" dirty="0"/>
            <a:t>from UCL Library Services and if necessary, make any small changes to match the Harvard Cite Them Right style </a:t>
          </a:r>
        </a:p>
      </dsp:txBody>
      <dsp:txXfrm>
        <a:off x="544877" y="712331"/>
        <a:ext cx="4168047" cy="3439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4FC14-C1DE-4357-B580-45475F5DA188}">
      <dsp:nvSpPr>
        <dsp:cNvPr id="0" name=""/>
        <dsp:cNvSpPr/>
      </dsp:nvSpPr>
      <dsp:spPr>
        <a:xfrm>
          <a:off x="0" y="55872"/>
          <a:ext cx="5310232" cy="336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Once you are familiar with the process of referencing, you can use bibliographic software packages to provide an easy, quick way to manage the referencing process. </a:t>
          </a:r>
        </a:p>
      </dsp:txBody>
      <dsp:txXfrm>
        <a:off x="164490" y="220362"/>
        <a:ext cx="4981252" cy="30406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2878E-49D7-484A-9ACB-E79982F71DBF}">
      <dsp:nvSpPr>
        <dsp:cNvPr id="0" name=""/>
        <dsp:cNvSpPr/>
      </dsp:nvSpPr>
      <dsp:spPr>
        <a:xfrm>
          <a:off x="0" y="690616"/>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There are many software packages available and everyone will have their own personal preference. Information on the packages UCL supports is available through our </a:t>
          </a:r>
          <a:r>
            <a:rPr lang="en-GB" sz="1400" kern="1200">
              <a:hlinkClick xmlns:r="http://schemas.openxmlformats.org/officeDocument/2006/relationships" r:id="rId1"/>
            </a:rPr>
            <a:t>reference management software guides </a:t>
          </a:r>
          <a:r>
            <a:rPr lang="en-GB" sz="1400" kern="1200"/>
            <a:t>– includes start-up videos, and other resources. </a:t>
          </a:r>
        </a:p>
      </dsp:txBody>
      <dsp:txXfrm>
        <a:off x="26387" y="717003"/>
        <a:ext cx="10797172" cy="487766"/>
      </dsp:txXfrm>
    </dsp:sp>
    <dsp:sp modelId="{F09AC805-C4AF-4E19-8CB9-B4379918C025}">
      <dsp:nvSpPr>
        <dsp:cNvPr id="0" name=""/>
        <dsp:cNvSpPr/>
      </dsp:nvSpPr>
      <dsp:spPr>
        <a:xfrm>
          <a:off x="0" y="1271476"/>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hlinkClick xmlns:r="http://schemas.openxmlformats.org/officeDocument/2006/relationships" r:id="rId2"/>
            </a:rPr>
            <a:t>Training sessions </a:t>
          </a:r>
          <a:r>
            <a:rPr lang="en-GB" sz="1400" kern="1200"/>
            <a:t>in these packages (predominantly online) are also available. </a:t>
          </a:r>
        </a:p>
      </dsp:txBody>
      <dsp:txXfrm>
        <a:off x="26387" y="1297863"/>
        <a:ext cx="10797172" cy="487766"/>
      </dsp:txXfrm>
    </dsp:sp>
    <dsp:sp modelId="{EFCA340F-008F-4BB6-BA95-71011C1959A3}">
      <dsp:nvSpPr>
        <dsp:cNvPr id="0" name=""/>
        <dsp:cNvSpPr/>
      </dsp:nvSpPr>
      <dsp:spPr>
        <a:xfrm>
          <a:off x="0" y="1852336"/>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UCL supports:</a:t>
          </a:r>
        </a:p>
      </dsp:txBody>
      <dsp:txXfrm>
        <a:off x="26387" y="1878723"/>
        <a:ext cx="10797172" cy="487766"/>
      </dsp:txXfrm>
    </dsp:sp>
    <dsp:sp modelId="{3FBABC0C-73B7-4446-8800-60E607811E85}">
      <dsp:nvSpPr>
        <dsp:cNvPr id="0" name=""/>
        <dsp:cNvSpPr/>
      </dsp:nvSpPr>
      <dsp:spPr>
        <a:xfrm>
          <a:off x="0" y="2433196"/>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hlinkClick xmlns:r="http://schemas.openxmlformats.org/officeDocument/2006/relationships" r:id="rId3"/>
            </a:rPr>
            <a:t>EndNote</a:t>
          </a:r>
          <a:r>
            <a:rPr lang="en-GB" sz="1400" b="0" i="0" kern="1200"/>
            <a:t>. Online guide to using EndNote</a:t>
          </a:r>
          <a:endParaRPr lang="en-GB" sz="1400" kern="1200"/>
        </a:p>
      </dsp:txBody>
      <dsp:txXfrm>
        <a:off x="26387" y="2459583"/>
        <a:ext cx="10797172" cy="487766"/>
      </dsp:txXfrm>
    </dsp:sp>
    <dsp:sp modelId="{558D7147-A0D5-48A4-9D45-63E2F0CCF7AF}">
      <dsp:nvSpPr>
        <dsp:cNvPr id="0" name=""/>
        <dsp:cNvSpPr/>
      </dsp:nvSpPr>
      <dsp:spPr>
        <a:xfrm>
          <a:off x="0" y="3014055"/>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hlinkClick xmlns:r="http://schemas.openxmlformats.org/officeDocument/2006/relationships" r:id="rId4"/>
            </a:rPr>
            <a:t>Mendeley</a:t>
          </a:r>
          <a:r>
            <a:rPr lang="en-GB" sz="1400" b="0" i="0" kern="1200"/>
            <a:t>. Online guide to using Mendeley</a:t>
          </a:r>
          <a:endParaRPr lang="en-GB" sz="1400" kern="1200"/>
        </a:p>
      </dsp:txBody>
      <dsp:txXfrm>
        <a:off x="26387" y="3040442"/>
        <a:ext cx="10797172" cy="487766"/>
      </dsp:txXfrm>
    </dsp:sp>
    <dsp:sp modelId="{D20FED42-29D7-4A76-B794-6100B027A137}">
      <dsp:nvSpPr>
        <dsp:cNvPr id="0" name=""/>
        <dsp:cNvSpPr/>
      </dsp:nvSpPr>
      <dsp:spPr>
        <a:xfrm>
          <a:off x="0" y="3594916"/>
          <a:ext cx="10849946"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hlinkClick xmlns:r="http://schemas.openxmlformats.org/officeDocument/2006/relationships" r:id="rId5"/>
            </a:rPr>
            <a:t>Zotero</a:t>
          </a:r>
          <a:r>
            <a:rPr lang="en-GB" sz="1400" b="0" i="0" kern="1200"/>
            <a:t>. Online guide to using Zotero</a:t>
          </a:r>
          <a:endParaRPr lang="en-GB" sz="1400" kern="1200"/>
        </a:p>
      </dsp:txBody>
      <dsp:txXfrm>
        <a:off x="26387" y="3621303"/>
        <a:ext cx="10797172" cy="4877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0C87-B754-48D3-8C77-1C6ABF3649EF}">
      <dsp:nvSpPr>
        <dsp:cNvPr id="0" name=""/>
        <dsp:cNvSpPr/>
      </dsp:nvSpPr>
      <dsp:spPr>
        <a:xfrm>
          <a:off x="0" y="324528"/>
          <a:ext cx="105156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If you’re struggling to get to grips with referencing, then you may want to try the </a:t>
          </a:r>
          <a:r>
            <a:rPr lang="en-GB" sz="2900" kern="1200">
              <a:hlinkClick xmlns:r="http://schemas.openxmlformats.org/officeDocument/2006/relationships" r:id="rId1"/>
            </a:rPr>
            <a:t>@Library Skills Moodle module </a:t>
          </a:r>
          <a:endParaRPr lang="en-GB" sz="2900" kern="1200"/>
        </a:p>
      </dsp:txBody>
      <dsp:txXfrm>
        <a:off x="54659" y="379187"/>
        <a:ext cx="10406282" cy="1010372"/>
      </dsp:txXfrm>
    </dsp:sp>
    <dsp:sp modelId="{64A12A71-3D2A-4759-909C-EB9A28F0D7DE}">
      <dsp:nvSpPr>
        <dsp:cNvPr id="0" name=""/>
        <dsp:cNvSpPr/>
      </dsp:nvSpPr>
      <dsp:spPr>
        <a:xfrm>
          <a:off x="0" y="1527738"/>
          <a:ext cx="105156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You can get 1:1 help through the UCL Institute of </a:t>
          </a:r>
          <a:r>
            <a:rPr lang="en-GB" sz="2900" kern="1200">
              <a:hlinkClick xmlns:r="http://schemas.openxmlformats.org/officeDocument/2006/relationships" r:id="rId2"/>
            </a:rPr>
            <a:t>Archaeology Academic Writing Support team </a:t>
          </a:r>
          <a:r>
            <a:rPr lang="en-GB" sz="2900" b="0" i="0" kern="1200"/>
            <a:t>Institute of Archaeology </a:t>
          </a:r>
          <a:endParaRPr lang="en-GB" sz="2900" kern="1200"/>
        </a:p>
      </dsp:txBody>
      <dsp:txXfrm>
        <a:off x="54659" y="1582397"/>
        <a:ext cx="10406282" cy="1010372"/>
      </dsp:txXfrm>
    </dsp:sp>
    <dsp:sp modelId="{DFDFE97F-601A-4D4D-8FF5-9021A9318A87}">
      <dsp:nvSpPr>
        <dsp:cNvPr id="0" name=""/>
        <dsp:cNvSpPr/>
      </dsp:nvSpPr>
      <dsp:spPr>
        <a:xfrm>
          <a:off x="0" y="2730948"/>
          <a:ext cx="105156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You can also email the librarian, Katie Meheux (</a:t>
          </a:r>
          <a:r>
            <a:rPr lang="en-GB" sz="2900" kern="1200" dirty="0">
              <a:hlinkClick xmlns:r="http://schemas.openxmlformats.org/officeDocument/2006/relationships" r:id="rId3"/>
            </a:rPr>
            <a:t>k.meheux@ucl.ac.uk</a:t>
          </a:r>
          <a:r>
            <a:rPr lang="en-GB" sz="2900" kern="1200" dirty="0"/>
            <a:t>)  for a 1:1 session in person or online. </a:t>
          </a:r>
        </a:p>
      </dsp:txBody>
      <dsp:txXfrm>
        <a:off x="54659" y="2785607"/>
        <a:ext cx="10406282" cy="101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600B0-B47F-47C5-84DB-27C10795D619}">
      <dsp:nvSpPr>
        <dsp:cNvPr id="0" name=""/>
        <dsp:cNvSpPr/>
      </dsp:nvSpPr>
      <dsp:spPr>
        <a:xfrm>
          <a:off x="0" y="0"/>
          <a:ext cx="8938260" cy="10957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t>One of the essential skills for conducting research is being able to manage, organise and keep control of all the information sources you use in your work. </a:t>
          </a:r>
          <a:endParaRPr lang="en-GB" sz="1700" kern="1200" dirty="0"/>
        </a:p>
      </dsp:txBody>
      <dsp:txXfrm>
        <a:off x="32095" y="32095"/>
        <a:ext cx="7755813" cy="1031602"/>
      </dsp:txXfrm>
    </dsp:sp>
    <dsp:sp modelId="{E7758D4D-C603-4FED-875B-77EF968B3945}">
      <dsp:nvSpPr>
        <dsp:cNvPr id="0" name=""/>
        <dsp:cNvSpPr/>
      </dsp:nvSpPr>
      <dsp:spPr>
        <a:xfrm>
          <a:off x="788669" y="1278425"/>
          <a:ext cx="8938260" cy="10957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You will need to be able to easily record the full details of your sources, including how you found your information, so that you can easily find it again.</a:t>
          </a:r>
          <a:endParaRPr lang="en-GB" sz="1700" kern="1200"/>
        </a:p>
      </dsp:txBody>
      <dsp:txXfrm>
        <a:off x="820764" y="1310520"/>
        <a:ext cx="7373134" cy="1031602"/>
      </dsp:txXfrm>
    </dsp:sp>
    <dsp:sp modelId="{81DEFC24-DF0A-492D-A57D-39B8E08F3656}">
      <dsp:nvSpPr>
        <dsp:cNvPr id="0" name=""/>
        <dsp:cNvSpPr/>
      </dsp:nvSpPr>
      <dsp:spPr>
        <a:xfrm>
          <a:off x="1577339" y="2556850"/>
          <a:ext cx="8938260" cy="10957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You also need to be fully aware of how to use information responsible and ethically. This includes correctly citing your sources to ensure academic integrity, to avoid plagiarism, and to ensure anyone reading your work can trace your sources.</a:t>
          </a:r>
          <a:endParaRPr lang="en-GB" sz="1700" kern="1200"/>
        </a:p>
      </dsp:txBody>
      <dsp:txXfrm>
        <a:off x="1609434" y="2588945"/>
        <a:ext cx="7373134" cy="1031602"/>
      </dsp:txXfrm>
    </dsp:sp>
    <dsp:sp modelId="{9256BA04-946C-43F0-9A4C-98BE0655D96C}">
      <dsp:nvSpPr>
        <dsp:cNvPr id="0" name=""/>
        <dsp:cNvSpPr/>
      </dsp:nvSpPr>
      <dsp:spPr>
        <a:xfrm>
          <a:off x="8225994" y="830976"/>
          <a:ext cx="712265" cy="71226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8386254" y="830976"/>
        <a:ext cx="391745" cy="535979"/>
      </dsp:txXfrm>
    </dsp:sp>
    <dsp:sp modelId="{ABBC631D-0376-46C5-A8E2-DD276A23E644}">
      <dsp:nvSpPr>
        <dsp:cNvPr id="0" name=""/>
        <dsp:cNvSpPr/>
      </dsp:nvSpPr>
      <dsp:spPr>
        <a:xfrm>
          <a:off x="9014664" y="2102096"/>
          <a:ext cx="712265" cy="712265"/>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9174924" y="2102096"/>
        <a:ext cx="391745" cy="535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D989-A733-43A4-BD49-687E734211ED}">
      <dsp:nvSpPr>
        <dsp:cNvPr id="0" name=""/>
        <dsp:cNvSpPr/>
      </dsp:nvSpPr>
      <dsp:spPr>
        <a:xfrm>
          <a:off x="4576913" y="1062997"/>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6A7C53C-6F28-4533-B762-36D82E300901}">
      <dsp:nvSpPr>
        <dsp:cNvPr id="0" name=""/>
        <dsp:cNvSpPr/>
      </dsp:nvSpPr>
      <dsp:spPr>
        <a:xfrm>
          <a:off x="4477617" y="0"/>
          <a:ext cx="1560364" cy="8350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show that you are writing from a position of understanding of your topic</a:t>
          </a:r>
          <a:endParaRPr lang="en-GB" sz="1200" kern="1200" dirty="0"/>
        </a:p>
      </dsp:txBody>
      <dsp:txXfrm>
        <a:off x="4477617" y="0"/>
        <a:ext cx="1560364" cy="835033"/>
      </dsp:txXfrm>
    </dsp:sp>
    <dsp:sp modelId="{00586F95-5953-48E1-9200-01F4FEE6F47F}">
      <dsp:nvSpPr>
        <dsp:cNvPr id="0" name=""/>
        <dsp:cNvSpPr/>
      </dsp:nvSpPr>
      <dsp:spPr>
        <a:xfrm>
          <a:off x="4976367" y="1255055"/>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2770D7-E414-4A07-BB1B-A439D27D95BA}">
      <dsp:nvSpPr>
        <dsp:cNvPr id="0" name=""/>
        <dsp:cNvSpPr/>
      </dsp:nvSpPr>
      <dsp:spPr>
        <a:xfrm>
          <a:off x="6506091" y="793281"/>
          <a:ext cx="1475253" cy="9185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demonstrate that you have read widely and deeply</a:t>
          </a:r>
          <a:endParaRPr lang="en-GB" sz="1200" kern="1200" dirty="0"/>
        </a:p>
      </dsp:txBody>
      <dsp:txXfrm>
        <a:off x="6506091" y="793281"/>
        <a:ext cx="1475253" cy="918536"/>
      </dsp:txXfrm>
    </dsp:sp>
    <dsp:sp modelId="{44657A27-AE3E-47E3-8A8F-9EF9A5ED1613}">
      <dsp:nvSpPr>
        <dsp:cNvPr id="0" name=""/>
        <dsp:cNvSpPr/>
      </dsp:nvSpPr>
      <dsp:spPr>
        <a:xfrm>
          <a:off x="5074528" y="1687184"/>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F4AC68C-F167-4A34-A74A-865EC94AD47C}">
      <dsp:nvSpPr>
        <dsp:cNvPr id="0" name=""/>
        <dsp:cNvSpPr/>
      </dsp:nvSpPr>
      <dsp:spPr>
        <a:xfrm>
          <a:off x="6647942" y="1962328"/>
          <a:ext cx="1446883" cy="9811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enable the reader to locate the source of each quote, idea or work/evidence (that was not your own)</a:t>
          </a:r>
          <a:endParaRPr lang="en-GB" sz="1200" kern="1200" dirty="0"/>
        </a:p>
      </dsp:txBody>
      <dsp:txXfrm>
        <a:off x="6647942" y="1962328"/>
        <a:ext cx="1446883" cy="981164"/>
      </dsp:txXfrm>
    </dsp:sp>
    <dsp:sp modelId="{8DFA4277-EC84-4077-96CD-AEB7BBB557D0}">
      <dsp:nvSpPr>
        <dsp:cNvPr id="0" name=""/>
        <dsp:cNvSpPr/>
      </dsp:nvSpPr>
      <dsp:spPr>
        <a:xfrm>
          <a:off x="4798201" y="2033723"/>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2D1F71-466F-48C4-9785-5453560A01FC}">
      <dsp:nvSpPr>
        <dsp:cNvPr id="0" name=""/>
        <dsp:cNvSpPr/>
      </dsp:nvSpPr>
      <dsp:spPr>
        <a:xfrm>
          <a:off x="6023797" y="3277506"/>
          <a:ext cx="1560364" cy="897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show how you can use evidence and data creatively to form your own unique insights and ideas </a:t>
          </a:r>
        </a:p>
      </dsp:txBody>
      <dsp:txXfrm>
        <a:off x="6023797" y="3277506"/>
        <a:ext cx="1560364" cy="897660"/>
      </dsp:txXfrm>
    </dsp:sp>
    <dsp:sp modelId="{30350F2C-25EB-4526-9D3E-302527C2EA9A}">
      <dsp:nvSpPr>
        <dsp:cNvPr id="0" name=""/>
        <dsp:cNvSpPr/>
      </dsp:nvSpPr>
      <dsp:spPr>
        <a:xfrm>
          <a:off x="4355625" y="2033723"/>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8A9ACA3-DD8B-4BE6-8E66-D83A2234E017}">
      <dsp:nvSpPr>
        <dsp:cNvPr id="0" name=""/>
        <dsp:cNvSpPr/>
      </dsp:nvSpPr>
      <dsp:spPr>
        <a:xfrm>
          <a:off x="2931438" y="3277506"/>
          <a:ext cx="1560364" cy="897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support arguments and statements; </a:t>
          </a:r>
          <a:endParaRPr lang="en-GB" sz="1200" kern="1200" dirty="0"/>
        </a:p>
      </dsp:txBody>
      <dsp:txXfrm>
        <a:off x="2931438" y="3277506"/>
        <a:ext cx="1560364" cy="897660"/>
      </dsp:txXfrm>
    </dsp:sp>
    <dsp:sp modelId="{5F62E659-97EC-4D94-95B3-3A49E732F06A}">
      <dsp:nvSpPr>
        <dsp:cNvPr id="0" name=""/>
        <dsp:cNvSpPr/>
      </dsp:nvSpPr>
      <dsp:spPr>
        <a:xfrm>
          <a:off x="4079299" y="1687184"/>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127B573-B9F1-4F3F-A35F-658C611CA9E5}">
      <dsp:nvSpPr>
        <dsp:cNvPr id="0" name=""/>
        <dsp:cNvSpPr/>
      </dsp:nvSpPr>
      <dsp:spPr>
        <a:xfrm>
          <a:off x="2412382" y="2205039"/>
          <a:ext cx="1446883" cy="9811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show which are the writer’s own ideas and data and which have been reported from the work of others;</a:t>
          </a:r>
          <a:endParaRPr lang="en-GB" sz="1200" kern="1200" dirty="0"/>
        </a:p>
      </dsp:txBody>
      <dsp:txXfrm>
        <a:off x="2412382" y="2205039"/>
        <a:ext cx="1446883" cy="981164"/>
      </dsp:txXfrm>
    </dsp:sp>
    <dsp:sp modelId="{0A62B882-2B51-4175-AA12-76BEA57FF3CD}">
      <dsp:nvSpPr>
        <dsp:cNvPr id="0" name=""/>
        <dsp:cNvSpPr/>
      </dsp:nvSpPr>
      <dsp:spPr>
        <a:xfrm>
          <a:off x="4177460" y="1255055"/>
          <a:ext cx="1361772" cy="13619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788176-B631-4698-9F1B-B73EA22F8AA1}">
      <dsp:nvSpPr>
        <dsp:cNvPr id="0" name=""/>
        <dsp:cNvSpPr/>
      </dsp:nvSpPr>
      <dsp:spPr>
        <a:xfrm>
          <a:off x="2534255" y="793281"/>
          <a:ext cx="1475253" cy="9185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0" i="0" kern="1200" dirty="0"/>
            <a:t>to remind </a:t>
          </a:r>
          <a:r>
            <a:rPr lang="en-GB" sz="1200" b="0" i="1" kern="1200" dirty="0"/>
            <a:t>the writer</a:t>
          </a:r>
          <a:r>
            <a:rPr lang="en-GB" sz="1200" b="0" i="0" kern="1200" dirty="0"/>
            <a:t> of the original source of the information (references may be useful to the author, as a revision tool for example, as well as to readers).</a:t>
          </a:r>
          <a:endParaRPr lang="en-GB" sz="1200" kern="1200" dirty="0"/>
        </a:p>
      </dsp:txBody>
      <dsp:txXfrm>
        <a:off x="2534255" y="793281"/>
        <a:ext cx="1475253" cy="918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FB4C7-8A35-4705-A37B-91F839DFBE76}">
      <dsp:nvSpPr>
        <dsp:cNvPr id="0" name=""/>
        <dsp:cNvSpPr/>
      </dsp:nvSpPr>
      <dsp:spPr>
        <a:xfrm>
          <a:off x="0" y="29609"/>
          <a:ext cx="5734007"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Using referencing in written assignments may seem daunting, but you’re already familiar with referencing through your reading – whether it’s e-books and journals or print. </a:t>
          </a:r>
        </a:p>
      </dsp:txBody>
      <dsp:txXfrm>
        <a:off x="56315" y="85924"/>
        <a:ext cx="5621377" cy="1040990"/>
      </dsp:txXfrm>
    </dsp:sp>
    <dsp:sp modelId="{2E9D5D7D-A55F-42E3-8894-B425CA943191}">
      <dsp:nvSpPr>
        <dsp:cNvPr id="0" name=""/>
        <dsp:cNvSpPr/>
      </dsp:nvSpPr>
      <dsp:spPr>
        <a:xfrm>
          <a:off x="0" y="1232190"/>
          <a:ext cx="5734007"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There are several different forms of referencing that you will encounter in your academic work. The next slides give you examples. You will probably recognise them already.</a:t>
          </a:r>
        </a:p>
      </dsp:txBody>
      <dsp:txXfrm>
        <a:off x="56315" y="1288505"/>
        <a:ext cx="5621377" cy="1040990"/>
      </dsp:txXfrm>
    </dsp:sp>
    <dsp:sp modelId="{3705D443-DB93-4340-9287-C2E29F9AE7F0}">
      <dsp:nvSpPr>
        <dsp:cNvPr id="0" name=""/>
        <dsp:cNvSpPr/>
      </dsp:nvSpPr>
      <dsp:spPr>
        <a:xfrm>
          <a:off x="0" y="2434769"/>
          <a:ext cx="5734007"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NB: All referencing systems have </a:t>
          </a:r>
          <a:r>
            <a:rPr lang="en-GB" sz="1700" b="1" kern="1200"/>
            <a:t>two elements</a:t>
          </a:r>
          <a:r>
            <a:rPr lang="en-GB" sz="1700" kern="1200"/>
            <a:t>: a quick note associated with the text and a more detailed reference. You will need to ensure you have </a:t>
          </a:r>
          <a:r>
            <a:rPr lang="en-GB" sz="1700" b="1" kern="1200"/>
            <a:t>BOTH</a:t>
          </a:r>
          <a:r>
            <a:rPr lang="en-GB" sz="1700" kern="1200"/>
            <a:t> these elements in your work too. </a:t>
          </a:r>
        </a:p>
      </dsp:txBody>
      <dsp:txXfrm>
        <a:off x="56315" y="2491084"/>
        <a:ext cx="5621377" cy="1040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41D96-D273-45F5-8A38-BC4E35692782}">
      <dsp:nvSpPr>
        <dsp:cNvPr id="0" name=""/>
        <dsp:cNvSpPr/>
      </dsp:nvSpPr>
      <dsp:spPr>
        <a:xfrm>
          <a:off x="430050" y="0"/>
          <a:ext cx="4873905" cy="26605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ACEA3-F8AC-405B-9384-F4BAEDC7409C}">
      <dsp:nvSpPr>
        <dsp:cNvPr id="0" name=""/>
        <dsp:cNvSpPr/>
      </dsp:nvSpPr>
      <dsp:spPr>
        <a:xfrm>
          <a:off x="564441" y="798161"/>
          <a:ext cx="4605124" cy="1064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Notes in text and full references directly below </a:t>
          </a:r>
          <a:endParaRPr lang="en-GB" sz="2800" kern="1200"/>
        </a:p>
      </dsp:txBody>
      <dsp:txXfrm>
        <a:off x="616392" y="850112"/>
        <a:ext cx="4501222" cy="960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B97A7-CA54-45DD-9F81-C38A26B54A7C}">
      <dsp:nvSpPr>
        <dsp:cNvPr id="0" name=""/>
        <dsp:cNvSpPr/>
      </dsp:nvSpPr>
      <dsp:spPr>
        <a:xfrm>
          <a:off x="0" y="487833"/>
          <a:ext cx="10515600" cy="103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You must cite the source every time you incorporate research, words, ideas, data, or information that is not your own, even if it is from something which you do not consider 'academic', such as an unregulated website. (Technically, it is probably best to avoid these sources of information anyway)</a:t>
          </a:r>
          <a:endParaRPr lang="en-GB" sz="1800" kern="1200"/>
        </a:p>
      </dsp:txBody>
      <dsp:txXfrm>
        <a:off x="50375" y="538208"/>
        <a:ext cx="10414850" cy="931190"/>
      </dsp:txXfrm>
    </dsp:sp>
    <dsp:sp modelId="{EA7DC7AC-6378-4519-8EF8-C2FC711F26C9}">
      <dsp:nvSpPr>
        <dsp:cNvPr id="0" name=""/>
        <dsp:cNvSpPr/>
      </dsp:nvSpPr>
      <dsp:spPr>
        <a:xfrm>
          <a:off x="0" y="1571613"/>
          <a:ext cx="10515600" cy="103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While you are synthesizing and often summarizing many pieces of information, you must cite any concept that is not your own.</a:t>
          </a:r>
          <a:endParaRPr lang="en-GB" sz="1800" kern="1200"/>
        </a:p>
      </dsp:txBody>
      <dsp:txXfrm>
        <a:off x="50375" y="1621988"/>
        <a:ext cx="10414850" cy="931190"/>
      </dsp:txXfrm>
    </dsp:sp>
    <dsp:sp modelId="{7C5F1CCD-9A37-4B81-ADAD-947ED1F9A0EE}">
      <dsp:nvSpPr>
        <dsp:cNvPr id="0" name=""/>
        <dsp:cNvSpPr/>
      </dsp:nvSpPr>
      <dsp:spPr>
        <a:xfrm>
          <a:off x="0" y="2655393"/>
          <a:ext cx="10515600" cy="103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This includes any source that contributes, either directly or indirectly, to your knowledge and understanding of the material and the formulation of your arguments</a:t>
          </a:r>
          <a:endParaRPr lang="en-GB" sz="1800" kern="1200"/>
        </a:p>
      </dsp:txBody>
      <dsp:txXfrm>
        <a:off x="50375" y="2705768"/>
        <a:ext cx="10414850" cy="931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1C157-4AA2-40DA-A9EC-54D04EA317A4}">
      <dsp:nvSpPr>
        <dsp:cNvPr id="0" name=""/>
        <dsp:cNvSpPr/>
      </dsp:nvSpPr>
      <dsp:spPr>
        <a:xfrm>
          <a:off x="0" y="157246"/>
          <a:ext cx="4907560" cy="3357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Keep your referencing </a:t>
          </a:r>
          <a:r>
            <a:rPr lang="en-GB" sz="3500" b="1" kern="1200" dirty="0"/>
            <a:t>consistent </a:t>
          </a:r>
          <a:r>
            <a:rPr lang="en-GB" sz="3500" kern="1200" dirty="0"/>
            <a:t>throughout your work – both in-text and in the reference list. </a:t>
          </a:r>
        </a:p>
      </dsp:txBody>
      <dsp:txXfrm>
        <a:off x="163919" y="321165"/>
        <a:ext cx="4579722" cy="30300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23A0-D888-4315-BF58-030916D3C7A5}">
      <dsp:nvSpPr>
        <dsp:cNvPr id="0" name=""/>
        <dsp:cNvSpPr/>
      </dsp:nvSpPr>
      <dsp:spPr>
        <a:xfrm>
          <a:off x="0" y="51527"/>
          <a:ext cx="5181600"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hlinkClick xmlns:r="http://schemas.openxmlformats.org/officeDocument/2006/relationships" r:id="rId1"/>
            </a:rPr>
            <a:t>UCL Library Services guides</a:t>
          </a:r>
          <a:endParaRPr lang="en-GB" sz="3200" kern="1200"/>
        </a:p>
      </dsp:txBody>
      <dsp:txXfrm>
        <a:off x="60313" y="111840"/>
        <a:ext cx="5060974" cy="1114894"/>
      </dsp:txXfrm>
    </dsp:sp>
    <dsp:sp modelId="{13500A67-AE1E-4BD0-BA0F-8FF2A7A108D0}">
      <dsp:nvSpPr>
        <dsp:cNvPr id="0" name=""/>
        <dsp:cNvSpPr/>
      </dsp:nvSpPr>
      <dsp:spPr>
        <a:xfrm>
          <a:off x="0" y="1379207"/>
          <a:ext cx="5181600"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hlinkClick xmlns:r="http://schemas.openxmlformats.org/officeDocument/2006/relationships" r:id="rId2"/>
            </a:rPr>
            <a:t>UCL Institute of Archaeology</a:t>
          </a:r>
          <a:endParaRPr lang="en-GB" sz="3200" kern="1200"/>
        </a:p>
      </dsp:txBody>
      <dsp:txXfrm>
        <a:off x="60313" y="1439520"/>
        <a:ext cx="5060974" cy="1114894"/>
      </dsp:txXfrm>
    </dsp:sp>
    <dsp:sp modelId="{7F61DC65-4C3E-446E-A11D-FB1210A685D0}">
      <dsp:nvSpPr>
        <dsp:cNvPr id="0" name=""/>
        <dsp:cNvSpPr/>
      </dsp:nvSpPr>
      <dsp:spPr>
        <a:xfrm>
          <a:off x="0" y="2706888"/>
          <a:ext cx="5181600" cy="123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hlinkClick xmlns:r="http://schemas.openxmlformats.org/officeDocument/2006/relationships" r:id="rId3"/>
            </a:rPr>
            <a:t>Referencing glossary  </a:t>
          </a:r>
          <a:endParaRPr lang="en-GB" sz="3200" kern="1200"/>
        </a:p>
      </dsp:txBody>
      <dsp:txXfrm>
        <a:off x="60313" y="2767201"/>
        <a:ext cx="5060974" cy="11148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95F28-60A9-498A-9000-8AEE53BC2AFE}">
      <dsp:nvSpPr>
        <dsp:cNvPr id="0" name=""/>
        <dsp:cNvSpPr/>
      </dsp:nvSpPr>
      <dsp:spPr>
        <a:xfrm>
          <a:off x="442991" y="0"/>
          <a:ext cx="5020566" cy="43589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8FE5E-72B1-43F3-BEF4-763368E50B12}">
      <dsp:nvSpPr>
        <dsp:cNvPr id="0" name=""/>
        <dsp:cNvSpPr/>
      </dsp:nvSpPr>
      <dsp:spPr>
        <a:xfrm>
          <a:off x="72" y="1307679"/>
          <a:ext cx="2881173" cy="1743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The Harvard system uses a combination of </a:t>
          </a:r>
          <a:r>
            <a:rPr lang="en-GB" sz="1400" b="1" i="0" kern="1200" dirty="0"/>
            <a:t>in-text citations </a:t>
          </a:r>
          <a:r>
            <a:rPr lang="en-GB" sz="1400" b="0" i="0" kern="1200" dirty="0"/>
            <a:t>and a </a:t>
          </a:r>
          <a:r>
            <a:rPr lang="en-GB" sz="1400" b="1" i="0" kern="1200" dirty="0"/>
            <a:t>reference list or bibliography</a:t>
          </a:r>
          <a:r>
            <a:rPr lang="en-GB" sz="1400" kern="1200" dirty="0"/>
            <a:t> – the two elements mentioned earlier. </a:t>
          </a:r>
          <a:r>
            <a:rPr lang="en-GB" sz="1400" b="0" i="0" kern="1200" dirty="0"/>
            <a:t> </a:t>
          </a:r>
          <a:endParaRPr lang="en-GB" sz="1400" kern="1200" dirty="0"/>
        </a:p>
      </dsp:txBody>
      <dsp:txXfrm>
        <a:off x="85186" y="1392793"/>
        <a:ext cx="2710945" cy="1573345"/>
      </dsp:txXfrm>
    </dsp:sp>
    <dsp:sp modelId="{6488F11B-33A5-44CB-BC8B-24C6B003A902}">
      <dsp:nvSpPr>
        <dsp:cNvPr id="0" name=""/>
        <dsp:cNvSpPr/>
      </dsp:nvSpPr>
      <dsp:spPr>
        <a:xfrm>
          <a:off x="3025303" y="1307679"/>
          <a:ext cx="2881173" cy="1743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t>I</a:t>
          </a:r>
          <a:r>
            <a:rPr lang="en-GB" sz="1400" b="1" i="0" kern="1200"/>
            <a:t>n-text citations</a:t>
          </a:r>
          <a:r>
            <a:rPr lang="en-GB" sz="1400" kern="1200"/>
            <a:t> are</a:t>
          </a:r>
          <a:r>
            <a:rPr lang="en-GB" sz="1400" b="0" i="0" kern="1200"/>
            <a:t> in an </a:t>
          </a:r>
          <a:r>
            <a:rPr lang="en-GB" sz="1400" b="1" i="0" kern="1200"/>
            <a:t>author-date format</a:t>
          </a:r>
          <a:r>
            <a:rPr lang="en-GB" sz="1400" b="0" i="0" kern="1200"/>
            <a:t>. This means that when citing a source in your work you will include:</a:t>
          </a:r>
          <a:endParaRPr lang="en-GB" sz="1400" kern="1200"/>
        </a:p>
        <a:p>
          <a:pPr marL="57150" lvl="1" indent="-57150" algn="l" defTabSz="488950">
            <a:lnSpc>
              <a:spcPct val="90000"/>
            </a:lnSpc>
            <a:spcBef>
              <a:spcPct val="0"/>
            </a:spcBef>
            <a:spcAft>
              <a:spcPct val="15000"/>
            </a:spcAft>
            <a:buChar char="•"/>
          </a:pPr>
          <a:r>
            <a:rPr lang="en-GB" sz="1100" b="0" i="0" kern="1200" dirty="0"/>
            <a:t>author(s) or editor(s) surname or family name.</a:t>
          </a:r>
          <a:endParaRPr lang="en-GB" sz="1100" kern="1200" dirty="0"/>
        </a:p>
        <a:p>
          <a:pPr marL="57150" lvl="1" indent="-57150" algn="l" defTabSz="488950">
            <a:lnSpc>
              <a:spcPct val="90000"/>
            </a:lnSpc>
            <a:spcBef>
              <a:spcPct val="0"/>
            </a:spcBef>
            <a:spcAft>
              <a:spcPct val="15000"/>
            </a:spcAft>
            <a:buChar char="•"/>
          </a:pPr>
          <a:r>
            <a:rPr lang="en-GB" sz="1100" b="0" i="0" kern="1200" dirty="0"/>
            <a:t>year of publication.</a:t>
          </a:r>
          <a:endParaRPr lang="en-GB" sz="1100" kern="1200" dirty="0"/>
        </a:p>
        <a:p>
          <a:pPr marL="57150" lvl="1" indent="-57150" algn="l" defTabSz="488950">
            <a:lnSpc>
              <a:spcPct val="90000"/>
            </a:lnSpc>
            <a:spcBef>
              <a:spcPct val="0"/>
            </a:spcBef>
            <a:spcAft>
              <a:spcPct val="15000"/>
            </a:spcAft>
            <a:buChar char="•"/>
          </a:pPr>
          <a:r>
            <a:rPr lang="en-GB" sz="1100" b="0" i="0" kern="1200" dirty="0"/>
            <a:t>page number(s) if needed.</a:t>
          </a:r>
          <a:endParaRPr lang="en-GB" sz="1100" kern="1200" dirty="0"/>
        </a:p>
      </dsp:txBody>
      <dsp:txXfrm>
        <a:off x="3110417" y="1392793"/>
        <a:ext cx="2710945" cy="1573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E2DAD-86DD-4FE5-B940-FC7716756630}" type="datetimeFigureOut">
              <a:rPr lang="en-GB" smtClean="0"/>
              <a:t>09/11/2022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F165-1DCE-436D-960E-0F56D1D37F20}" type="slidenum">
              <a:rPr lang="en-GB" smtClean="0"/>
              <a:t>‹#›</a:t>
            </a:fld>
            <a:endParaRPr lang="en-GB" dirty="0"/>
          </a:p>
        </p:txBody>
      </p:sp>
    </p:spTree>
    <p:extLst>
      <p:ext uri="{BB962C8B-B14F-4D97-AF65-F5344CB8AC3E}">
        <p14:creationId xmlns:p14="http://schemas.microsoft.com/office/powerpoint/2010/main" val="270113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89070"/>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425626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000"/>
            <a:ext cx="10515600" cy="786900"/>
          </a:xfrm>
        </p:spPr>
        <p:txBody>
          <a:bodyPr anchor="t" anchorCtr="0">
            <a:noAutofit/>
          </a:bodyPr>
          <a:lstStyle>
            <a:lvl1pPr>
              <a:defRPr sz="4800"/>
            </a:lvl1pPr>
          </a:lstStyle>
          <a:p>
            <a:r>
              <a:rPr lang="en-US"/>
              <a:t>Click to edit Master title style</a:t>
            </a:r>
            <a:endParaRPr lang="en-GB" dirty="0"/>
          </a:p>
        </p:txBody>
      </p:sp>
      <p:sp>
        <p:nvSpPr>
          <p:cNvPr id="3" name="Content Placeholder 2"/>
          <p:cNvSpPr>
            <a:spLocks noGrp="1"/>
          </p:cNvSpPr>
          <p:nvPr>
            <p:ph sz="half" idx="1"/>
          </p:nvPr>
        </p:nvSpPr>
        <p:spPr>
          <a:xfrm>
            <a:off x="838200" y="2160000"/>
            <a:ext cx="5181600" cy="3993935"/>
          </a:xfrm>
        </p:spPr>
        <p:txBody>
          <a:bodyPr/>
          <a:lstStyle>
            <a:lvl1pPr>
              <a:spcBef>
                <a:spcPts val="1000"/>
              </a:spcBef>
              <a:defRPr/>
            </a:lvl1pPr>
            <a:lvl2pPr>
              <a:spcBef>
                <a:spcPts val="1000"/>
              </a:spcBef>
              <a:defRPr/>
            </a:lvl2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72200" y="2160000"/>
            <a:ext cx="5181600" cy="3993936"/>
          </a:xfrm>
        </p:spPr>
        <p:txBody>
          <a:bodyPr/>
          <a:lstStyle>
            <a:lvl1pPr>
              <a:spcBef>
                <a:spcPts val="1000"/>
              </a:spcBef>
              <a:defRPr/>
            </a:lvl1pPr>
            <a:lvl2pPr>
              <a:spcBef>
                <a:spcPts val="1000"/>
              </a:spcBef>
              <a:defRPr/>
            </a:lvl2pPr>
          </a:lstStyle>
          <a:p>
            <a:pPr lvl="0"/>
            <a:r>
              <a:rPr lang="en-US"/>
              <a:t>Edit Master text styles</a:t>
            </a:r>
          </a:p>
          <a:p>
            <a:pPr lvl="1"/>
            <a:r>
              <a:rPr lang="en-US"/>
              <a:t>Second level</a:t>
            </a:r>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98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000"/>
            <a:ext cx="10515600" cy="932811"/>
          </a:xfrm>
        </p:spPr>
        <p:txBody>
          <a:bodyPr>
            <a:noAutofit/>
          </a:bodyPr>
          <a:lstStyle>
            <a:lvl1pPr>
              <a:defRPr sz="4800"/>
            </a:lvl1pPr>
          </a:lstStyle>
          <a:p>
            <a:r>
              <a:rPr lang="en-US"/>
              <a:t>Click to edit Master title style</a:t>
            </a:r>
            <a:endParaRPr lang="en-GB" dirty="0"/>
          </a:p>
        </p:txBody>
      </p:sp>
      <p:sp>
        <p:nvSpPr>
          <p:cNvPr id="3" name="Text Placeholder 2"/>
          <p:cNvSpPr>
            <a:spLocks noGrp="1"/>
          </p:cNvSpPr>
          <p:nvPr>
            <p:ph type="body" idx="1"/>
          </p:nvPr>
        </p:nvSpPr>
        <p:spPr>
          <a:xfrm>
            <a:off x="839788" y="2160000"/>
            <a:ext cx="5157787" cy="1161918"/>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600000"/>
            <a:ext cx="5157787" cy="2416028"/>
          </a:xfrm>
        </p:spPr>
        <p:txBody>
          <a:bodyPr/>
          <a:lstStyle>
            <a:lvl1pPr>
              <a:spcBef>
                <a:spcPts val="1000"/>
              </a:spcBef>
              <a:defRPr sz="2800"/>
            </a:lvl1pPr>
            <a:lvl2pPr>
              <a:defRPr sz="2400"/>
            </a:lvl2pPr>
          </a:lstStyle>
          <a:p>
            <a:pPr lvl="0"/>
            <a:r>
              <a:rPr lang="en-US"/>
              <a:t>Edit Master text styles</a:t>
            </a:r>
          </a:p>
        </p:txBody>
      </p:sp>
      <p:sp>
        <p:nvSpPr>
          <p:cNvPr id="5" name="Text Placeholder 4"/>
          <p:cNvSpPr>
            <a:spLocks noGrp="1"/>
          </p:cNvSpPr>
          <p:nvPr>
            <p:ph type="body" sz="quarter" idx="3"/>
          </p:nvPr>
        </p:nvSpPr>
        <p:spPr>
          <a:xfrm>
            <a:off x="6172200" y="2160000"/>
            <a:ext cx="5183188" cy="1161918"/>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600000"/>
            <a:ext cx="5183188" cy="2416029"/>
          </a:xfrm>
        </p:spPr>
        <p:txBody>
          <a:bodyPr/>
          <a:lstStyle>
            <a:lvl1pPr>
              <a:spcBef>
                <a:spcPts val="1000"/>
              </a:spcBef>
              <a:defRPr sz="2800"/>
            </a:lvl1pPr>
          </a:lstStyle>
          <a:p>
            <a:pPr lvl="0"/>
            <a:r>
              <a:rPr lang="en-US"/>
              <a:t>Edit Master text styles</a:t>
            </a:r>
          </a:p>
        </p:txBody>
      </p:sp>
      <p:sp>
        <p:nvSpPr>
          <p:cNvPr id="9" name="Rectangle 8"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18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content slide">
    <p:spTree>
      <p:nvGrpSpPr>
        <p:cNvPr id="1" name=""/>
        <p:cNvGrpSpPr/>
        <p:nvPr/>
      </p:nvGrpSpPr>
      <p:grpSpPr>
        <a:xfrm>
          <a:off x="0" y="0"/>
          <a:ext cx="0" cy="0"/>
          <a:chOff x="0" y="0"/>
          <a:chExt cx="0" cy="0"/>
        </a:xfrm>
      </p:grpSpPr>
      <p:sp>
        <p:nvSpPr>
          <p:cNvPr id="4" name="Rectangle 3"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624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secondary text">
    <p:spTree>
      <p:nvGrpSpPr>
        <p:cNvPr id="1" name=""/>
        <p:cNvGrpSpPr/>
        <p:nvPr/>
      </p:nvGrpSpPr>
      <p:grpSpPr>
        <a:xfrm>
          <a:off x="0" y="0"/>
          <a:ext cx="0" cy="0"/>
          <a:chOff x="0" y="0"/>
          <a:chExt cx="0" cy="0"/>
        </a:xfrm>
      </p:grpSpPr>
      <p:sp>
        <p:nvSpPr>
          <p:cNvPr id="2" name="Title 1"/>
          <p:cNvSpPr>
            <a:spLocks noGrp="1"/>
          </p:cNvSpPr>
          <p:nvPr>
            <p:ph type="title"/>
          </p:nvPr>
        </p:nvSpPr>
        <p:spPr>
          <a:xfrm>
            <a:off x="838800" y="1080000"/>
            <a:ext cx="8692978" cy="788773"/>
          </a:xfrm>
        </p:spPr>
        <p:txBody>
          <a:bodyPr anchor="t" anchorCtr="0">
            <a:noAutofit/>
          </a:bodyPr>
          <a:lstStyle>
            <a:lvl1pPr>
              <a:defRPr sz="4800"/>
            </a:lvl1pPr>
          </a:lstStyle>
          <a:p>
            <a:r>
              <a:rPr lang="en-US"/>
              <a:t>Click to edit Master title style</a:t>
            </a:r>
            <a:endParaRPr lang="en-GB" dirty="0"/>
          </a:p>
        </p:txBody>
      </p:sp>
      <p:sp>
        <p:nvSpPr>
          <p:cNvPr id="4" name="Text Placeholder 3"/>
          <p:cNvSpPr>
            <a:spLocks noGrp="1"/>
          </p:cNvSpPr>
          <p:nvPr>
            <p:ph type="body" sz="half" idx="2"/>
          </p:nvPr>
        </p:nvSpPr>
        <p:spPr>
          <a:xfrm>
            <a:off x="839788" y="2880000"/>
            <a:ext cx="5734007" cy="3279500"/>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7595286" y="2880000"/>
            <a:ext cx="3760102" cy="3279500"/>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392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a:t>Click to edit Master title style</a:t>
            </a:r>
            <a:endParaRPr lang="en-GB" dirty="0"/>
          </a:p>
        </p:txBody>
      </p:sp>
      <p:sp>
        <p:nvSpPr>
          <p:cNvPr id="11" name="Text Placeholder 3"/>
          <p:cNvSpPr>
            <a:spLocks noGrp="1"/>
          </p:cNvSpPr>
          <p:nvPr>
            <p:ph type="body" sz="half" idx="2"/>
          </p:nvPr>
        </p:nvSpPr>
        <p:spPr>
          <a:xfrm>
            <a:off x="839788" y="2880000"/>
            <a:ext cx="5734007" cy="3068123"/>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587048" y="2880000"/>
            <a:ext cx="3768339" cy="3060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224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arge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5735595" cy="1439561"/>
          </a:xfrm>
        </p:spPr>
        <p:txBody>
          <a:bodyPr anchor="t" anchorCtr="0">
            <a:noAutofit/>
          </a:bodyPr>
          <a:lstStyle>
            <a:lvl1pPr>
              <a:defRPr sz="4800"/>
            </a:lvl1pPr>
          </a:lstStyle>
          <a:p>
            <a:r>
              <a:rPr lang="en-US"/>
              <a:t>Click to edit Master title style</a:t>
            </a:r>
            <a:endParaRPr lang="en-GB" dirty="0"/>
          </a:p>
        </p:txBody>
      </p:sp>
      <p:sp>
        <p:nvSpPr>
          <p:cNvPr id="11" name="Text Placeholder 3"/>
          <p:cNvSpPr>
            <a:spLocks noGrp="1"/>
          </p:cNvSpPr>
          <p:nvPr>
            <p:ph type="body" sz="half" idx="2"/>
          </p:nvPr>
        </p:nvSpPr>
        <p:spPr>
          <a:xfrm>
            <a:off x="838200" y="2800800"/>
            <a:ext cx="5734007" cy="3480015"/>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092778" y="1079999"/>
            <a:ext cx="4473146" cy="5200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664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picture and secondary text">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a:t>Click to edit Master title style</a:t>
            </a:r>
            <a:endParaRPr lang="en-GB" dirty="0"/>
          </a:p>
        </p:txBody>
      </p:sp>
      <p:sp>
        <p:nvSpPr>
          <p:cNvPr id="11" name="Text Placeholder 3"/>
          <p:cNvSpPr>
            <a:spLocks noGrp="1"/>
          </p:cNvSpPr>
          <p:nvPr>
            <p:ph type="body" sz="half" idx="2"/>
          </p:nvPr>
        </p:nvSpPr>
        <p:spPr>
          <a:xfrm>
            <a:off x="839788" y="2160000"/>
            <a:ext cx="5734007" cy="2388973"/>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Content Placeholder 2"/>
          <p:cNvSpPr>
            <a:spLocks noGrp="1"/>
          </p:cNvSpPr>
          <p:nvPr>
            <p:ph idx="10"/>
          </p:nvPr>
        </p:nvSpPr>
        <p:spPr>
          <a:xfrm>
            <a:off x="838199" y="4707925"/>
            <a:ext cx="5735595" cy="1585783"/>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3" name="Picture Placeholder 2"/>
          <p:cNvSpPr>
            <a:spLocks noGrp="1"/>
          </p:cNvSpPr>
          <p:nvPr>
            <p:ph type="pic" idx="1"/>
          </p:nvPr>
        </p:nvSpPr>
        <p:spPr>
          <a:xfrm>
            <a:off x="7199869" y="2159999"/>
            <a:ext cx="4431957" cy="41337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2" name="Rectangle 11"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41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multiple pictures and secondary text">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a:t>Click to edit Master title style</a:t>
            </a:r>
            <a:endParaRPr lang="en-GB" dirty="0"/>
          </a:p>
        </p:txBody>
      </p:sp>
      <p:sp>
        <p:nvSpPr>
          <p:cNvPr id="11" name="Text Placeholder 3"/>
          <p:cNvSpPr>
            <a:spLocks noGrp="1"/>
          </p:cNvSpPr>
          <p:nvPr>
            <p:ph type="body" sz="half" idx="2"/>
          </p:nvPr>
        </p:nvSpPr>
        <p:spPr>
          <a:xfrm>
            <a:off x="839788" y="2160000"/>
            <a:ext cx="5734007" cy="2075933"/>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Content Placeholder 2"/>
          <p:cNvSpPr>
            <a:spLocks noGrp="1"/>
          </p:cNvSpPr>
          <p:nvPr>
            <p:ph idx="10"/>
          </p:nvPr>
        </p:nvSpPr>
        <p:spPr>
          <a:xfrm>
            <a:off x="838199" y="4381497"/>
            <a:ext cx="5735595" cy="2075934"/>
          </a:xfrm>
        </p:spPr>
        <p:txBody>
          <a:bodyPr>
            <a:norm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3" name="Picture Placeholder 2"/>
          <p:cNvSpPr>
            <a:spLocks noGrp="1"/>
          </p:cNvSpPr>
          <p:nvPr>
            <p:ph type="pic" idx="1"/>
          </p:nvPr>
        </p:nvSpPr>
        <p:spPr>
          <a:xfrm>
            <a:off x="6846114" y="2165832"/>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2" name="Picture Placeholder 2"/>
          <p:cNvSpPr>
            <a:spLocks noGrp="1"/>
          </p:cNvSpPr>
          <p:nvPr>
            <p:ph type="pic" idx="11"/>
          </p:nvPr>
        </p:nvSpPr>
        <p:spPr>
          <a:xfrm>
            <a:off x="9177422" y="2165831"/>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3" name="Picture Placeholder 2"/>
          <p:cNvSpPr>
            <a:spLocks noGrp="1"/>
          </p:cNvSpPr>
          <p:nvPr>
            <p:ph type="pic" idx="12"/>
          </p:nvPr>
        </p:nvSpPr>
        <p:spPr>
          <a:xfrm>
            <a:off x="6846114" y="4391447"/>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4" name="Picture Placeholder 2"/>
          <p:cNvSpPr>
            <a:spLocks noGrp="1"/>
          </p:cNvSpPr>
          <p:nvPr>
            <p:ph type="pic" idx="13"/>
          </p:nvPr>
        </p:nvSpPr>
        <p:spPr>
          <a:xfrm>
            <a:off x="9177422" y="4387329"/>
            <a:ext cx="2174790" cy="2075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5" name="Rectangle 14"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116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with picture">
    <p:spTree>
      <p:nvGrpSpPr>
        <p:cNvPr id="1" name=""/>
        <p:cNvGrpSpPr/>
        <p:nvPr/>
      </p:nvGrpSpPr>
      <p:grpSpPr>
        <a:xfrm>
          <a:off x="0" y="0"/>
          <a:ext cx="0" cy="0"/>
          <a:chOff x="0" y="0"/>
          <a:chExt cx="0" cy="0"/>
        </a:xfrm>
      </p:grpSpPr>
      <p:sp>
        <p:nvSpPr>
          <p:cNvPr id="10" name="Title 1"/>
          <p:cNvSpPr>
            <a:spLocks noGrp="1"/>
          </p:cNvSpPr>
          <p:nvPr>
            <p:ph type="title"/>
          </p:nvPr>
        </p:nvSpPr>
        <p:spPr>
          <a:xfrm>
            <a:off x="838200" y="1080000"/>
            <a:ext cx="8692978" cy="788773"/>
          </a:xfrm>
        </p:spPr>
        <p:txBody>
          <a:bodyPr anchor="t" anchorCtr="0">
            <a:noAutofit/>
          </a:bodyPr>
          <a:lstStyle>
            <a:lvl1pPr>
              <a:defRPr sz="4800"/>
            </a:lvl1pPr>
          </a:lstStyle>
          <a:p>
            <a:r>
              <a:rPr lang="en-US"/>
              <a:t>Click to edit Master title style</a:t>
            </a:r>
            <a:endParaRPr lang="en-GB" dirty="0"/>
          </a:p>
        </p:txBody>
      </p:sp>
      <p:sp>
        <p:nvSpPr>
          <p:cNvPr id="11" name="Text Placeholder 3"/>
          <p:cNvSpPr>
            <a:spLocks noGrp="1"/>
          </p:cNvSpPr>
          <p:nvPr>
            <p:ph type="body" sz="half" idx="2"/>
          </p:nvPr>
        </p:nvSpPr>
        <p:spPr>
          <a:xfrm>
            <a:off x="839789" y="2880000"/>
            <a:ext cx="4654850" cy="3068123"/>
          </a:xfrm>
          <a:prstGeom prst="wedgeRoundRectCallout">
            <a:avLst>
              <a:gd name="adj1" fmla="val 86602"/>
              <a:gd name="adj2" fmla="val 43974"/>
              <a:gd name="adj3" fmla="val 16667"/>
            </a:avLst>
          </a:prstGeom>
          <a:solidFill>
            <a:schemeClr val="accent1">
              <a:lumMod val="20000"/>
              <a:lumOff val="80000"/>
            </a:schemeClr>
          </a:solidFill>
          <a:ln w="38100">
            <a:solidFill>
              <a:schemeClr val="accent1">
                <a:lumMod val="75000"/>
              </a:schemeClr>
            </a:solidFill>
          </a:ln>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587048" y="2880000"/>
            <a:ext cx="3768339" cy="3060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7" name="Rectangle 6"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73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5"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080000"/>
            <a:ext cx="10515600" cy="690671"/>
          </a:xfrm>
        </p:spPr>
        <p:txBody>
          <a:bodyPr anchor="t" anchorCtr="0">
            <a:noAutofit/>
          </a:bodyPr>
          <a:lstStyle>
            <a:lvl1pPr>
              <a:defRPr sz="48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838200" y="2160000"/>
            <a:ext cx="10515600" cy="3652643"/>
          </a:xfrm>
        </p:spPr>
        <p:txBody>
          <a:bodyPr/>
          <a:lstStyle>
            <a:lvl1pPr>
              <a:spcBef>
                <a:spcPts val="1000"/>
              </a:spcBef>
              <a:buClr>
                <a:schemeClr val="accent4"/>
              </a:buClr>
              <a:defRPr sz="3600"/>
            </a:lvl1pPr>
            <a:lvl2pPr marL="685800" indent="-228600">
              <a:spcBef>
                <a:spcPts val="1000"/>
              </a:spcBef>
              <a:buClr>
                <a:schemeClr val="accent4"/>
              </a:buClr>
              <a:buFont typeface="Wingdings" panose="05000000000000000000" pitchFamily="2" charset="2"/>
              <a:buChar char="§"/>
              <a:defRPr sz="2800"/>
            </a:lvl2pPr>
            <a:lvl3pPr>
              <a:buClr>
                <a:srgbClr val="C00000"/>
              </a:buClr>
              <a:defRPr/>
            </a:lvl3pPr>
            <a:lvl4pPr>
              <a:buClr>
                <a:srgbClr val="C00000"/>
              </a:buClr>
              <a:defRPr/>
            </a:lvl4pPr>
            <a:lvl5pPr>
              <a:buClr>
                <a:srgbClr val="C00000"/>
              </a:buClr>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966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CLH">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
        <p:nvSpPr>
          <p:cNvPr id="10" name="Rectangle 9">
            <a:extLst>
              <a:ext uri="{FF2B5EF4-FFF2-40B4-BE49-F238E27FC236}">
                <a16:creationId xmlns:a16="http://schemas.microsoft.com/office/drawing/2014/main" id="{F1A303F1-CE56-F049-A485-A817E46D5B80}"/>
              </a:ext>
            </a:extLst>
          </p:cNvPr>
          <p:cNvSpPr/>
          <p:nvPr userDrawn="1"/>
        </p:nvSpPr>
        <p:spPr>
          <a:xfrm>
            <a:off x="10718800" y="5575775"/>
            <a:ext cx="773193" cy="300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CLH NHS logo">
            <a:extLst>
              <a:ext uri="{FF2B5EF4-FFF2-40B4-BE49-F238E27FC236}">
                <a16:creationId xmlns:a16="http://schemas.microsoft.com/office/drawing/2014/main" id="{FDAD31C7-EC76-5D41-8849-29B4909F0DF2}"/>
              </a:ext>
            </a:extLst>
          </p:cNvPr>
          <p:cNvPicPr>
            <a:picLocks noChangeAspect="1"/>
          </p:cNvPicPr>
          <p:nvPr userDrawn="1"/>
        </p:nvPicPr>
        <p:blipFill>
          <a:blip r:embed="rId3"/>
          <a:stretch>
            <a:fillRect/>
          </a:stretch>
        </p:blipFill>
        <p:spPr>
          <a:xfrm>
            <a:off x="7535334" y="5575775"/>
            <a:ext cx="4656666" cy="831959"/>
          </a:xfrm>
          <a:prstGeom prst="rect">
            <a:avLst/>
          </a:prstGeom>
        </p:spPr>
      </p:pic>
    </p:spTree>
    <p:extLst>
      <p:ext uri="{BB962C8B-B14F-4D97-AF65-F5344CB8AC3E}">
        <p14:creationId xmlns:p14="http://schemas.microsoft.com/office/powerpoint/2010/main" val="13097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001"/>
            <a:ext cx="10515600" cy="913900"/>
          </a:xfrm>
        </p:spPr>
        <p:txBody>
          <a:bodyPr anchor="t" anchorCtr="0">
            <a:noAutofit/>
          </a:bodyPr>
          <a:lstStyle>
            <a:lvl1pPr>
              <a:defRPr sz="4800"/>
            </a:lvl1pPr>
          </a:lstStyle>
          <a:p>
            <a:r>
              <a:rPr lang="en-US"/>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2160000"/>
            <a:ext cx="5181600" cy="3617999"/>
          </a:xfrm>
        </p:spPr>
        <p:txBody>
          <a:bodyPr/>
          <a:lstStyle>
            <a:lvl1pPr>
              <a:spcBef>
                <a:spcPts val="1000"/>
              </a:spcBef>
              <a:defRPr/>
            </a:lvl1pPr>
            <a:lvl2pPr>
              <a:spcBef>
                <a:spcPts val="1000"/>
              </a:spcBef>
              <a:defRPr/>
            </a:lvl2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72200" y="2160000"/>
            <a:ext cx="5181600" cy="3617998"/>
          </a:xfrm>
        </p:spPr>
        <p:txBody>
          <a:bodyPr/>
          <a:lstStyle>
            <a:lvl1pPr>
              <a:spcBef>
                <a:spcPts val="1000"/>
              </a:spcBef>
              <a:defRPr/>
            </a:lvl1pPr>
            <a:lvl2pPr>
              <a:spcBef>
                <a:spcPts val="1000"/>
              </a:spcBef>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2083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000"/>
            <a:ext cx="10515600" cy="908098"/>
          </a:xfrm>
        </p:spPr>
        <p:txBody>
          <a:bodyPr anchor="t" anchorCtr="0">
            <a:noAutofit/>
          </a:bodyPr>
          <a:lstStyle>
            <a:lvl1pPr>
              <a:defRPr sz="4800"/>
            </a:lvl1pPr>
          </a:lstStyle>
          <a:p>
            <a:r>
              <a:rPr lang="en-US"/>
              <a:t>Click to edit Master 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9788" y="2160000"/>
            <a:ext cx="5157787" cy="823912"/>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240001"/>
            <a:ext cx="5157787" cy="2538000"/>
          </a:xfrm>
        </p:spPr>
        <p:txBody>
          <a:bodyPr/>
          <a:lstStyle>
            <a:lvl1pPr>
              <a:spcBef>
                <a:spcPts val="1000"/>
              </a:spcBef>
              <a:defRPr sz="2800"/>
            </a:lvl1pPr>
            <a:lvl2pPr>
              <a:defRPr sz="2400"/>
            </a:lvl2pPr>
          </a:lstStyle>
          <a:p>
            <a:pPr lvl="0"/>
            <a:r>
              <a:rPr lang="en-US"/>
              <a:t>Edit Master text styles</a:t>
            </a:r>
          </a:p>
        </p:txBody>
      </p:sp>
      <p:sp>
        <p:nvSpPr>
          <p:cNvPr id="5" name="Text Placeholder 4"/>
          <p:cNvSpPr>
            <a:spLocks noGrp="1"/>
          </p:cNvSpPr>
          <p:nvPr>
            <p:ph type="body" sz="quarter" idx="3"/>
          </p:nvPr>
        </p:nvSpPr>
        <p:spPr>
          <a:xfrm>
            <a:off x="6172200" y="2160000"/>
            <a:ext cx="5183188" cy="823912"/>
          </a:xfrm>
        </p:spPr>
        <p:txBody>
          <a:bodyPr anchor="t" anchorCtr="0">
            <a:noAutofit/>
          </a:bodyPr>
          <a:lstStyle>
            <a:lvl1pPr marL="0" indent="0">
              <a:spcBef>
                <a:spcPts val="0"/>
              </a:spcBef>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40000"/>
            <a:ext cx="5183188" cy="2538000"/>
          </a:xfrm>
        </p:spPr>
        <p:txBody>
          <a:bodyPr/>
          <a:lstStyle>
            <a:lvl1pPr>
              <a:spcBef>
                <a:spcPts val="1000"/>
              </a:spcBef>
              <a:defRPr sz="2800"/>
            </a:lvl1pPr>
          </a:lstStyle>
          <a:p>
            <a:pPr lvl="0"/>
            <a:r>
              <a:rPr lang="en-US"/>
              <a:t>Edit Master text styles</a:t>
            </a:r>
          </a:p>
        </p:txBody>
      </p:sp>
    </p:spTree>
    <p:extLst>
      <p:ext uri="{BB962C8B-B14F-4D97-AF65-F5344CB8AC3E}">
        <p14:creationId xmlns:p14="http://schemas.microsoft.com/office/powerpoint/2010/main" val="2466111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content slide with footer">
    <p:spTree>
      <p:nvGrpSpPr>
        <p:cNvPr id="1" name=""/>
        <p:cNvGrpSpPr/>
        <p:nvPr/>
      </p:nvGrpSpPr>
      <p:grpSpPr>
        <a:xfrm>
          <a:off x="0" y="0"/>
          <a:ext cx="0" cy="0"/>
          <a:chOff x="0" y="0"/>
          <a:chExt cx="0" cy="0"/>
        </a:xfrm>
      </p:grpSpPr>
      <p:sp>
        <p:nvSpPr>
          <p:cNvPr id="3"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4535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secondary tex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720000"/>
            <a:ext cx="8692978" cy="788773"/>
          </a:xfrm>
        </p:spPr>
        <p:txBody>
          <a:bodyPr anchor="t" anchorCtr="0">
            <a:noAutofit/>
          </a:bodyPr>
          <a:lstStyle>
            <a:lvl1pPr>
              <a:defRPr sz="4800"/>
            </a:lvl1pPr>
          </a:lstStyle>
          <a:p>
            <a:r>
              <a:rPr lang="en-US"/>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839788" y="2160000"/>
            <a:ext cx="5734007" cy="397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7502846" y="2160000"/>
            <a:ext cx="3760102" cy="3978000"/>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Tree>
    <p:extLst>
      <p:ext uri="{BB962C8B-B14F-4D97-AF65-F5344CB8AC3E}">
        <p14:creationId xmlns:p14="http://schemas.microsoft.com/office/powerpoint/2010/main" val="4218621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picture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2160000"/>
            <a:ext cx="5734007" cy="397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498728" y="2199100"/>
            <a:ext cx="3768339" cy="3938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Tree>
    <p:extLst>
      <p:ext uri="{BB962C8B-B14F-4D97-AF65-F5344CB8AC3E}">
        <p14:creationId xmlns:p14="http://schemas.microsoft.com/office/powerpoint/2010/main" val="384420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large picture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5735595" cy="1439561"/>
          </a:xfrm>
        </p:spPr>
        <p:txBody>
          <a:bodyPr anchor="t" anchorCtr="0">
            <a:noAutofit/>
          </a:bodyPr>
          <a:lstStyle>
            <a:lvl1pPr>
              <a:defRPr sz="4800"/>
            </a:lvl1pPr>
          </a:lstStyle>
          <a:p>
            <a:r>
              <a:rPr lang="en-US"/>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8200" y="2520000"/>
            <a:ext cx="5734007" cy="36180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092778" y="718750"/>
            <a:ext cx="4473146" cy="5419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Tree>
    <p:extLst>
      <p:ext uri="{BB962C8B-B14F-4D97-AF65-F5344CB8AC3E}">
        <p14:creationId xmlns:p14="http://schemas.microsoft.com/office/powerpoint/2010/main" val="80509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picture and secondary text with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a:t>Click to edit Master 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1800000"/>
            <a:ext cx="5734007" cy="2075934"/>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Content Placeholder 2"/>
          <p:cNvSpPr>
            <a:spLocks noGrp="1"/>
          </p:cNvSpPr>
          <p:nvPr>
            <p:ph idx="10"/>
          </p:nvPr>
        </p:nvSpPr>
        <p:spPr>
          <a:xfrm>
            <a:off x="838199" y="4123037"/>
            <a:ext cx="5735595" cy="2014963"/>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3" name="Picture Placeholder 2"/>
          <p:cNvSpPr>
            <a:spLocks noGrp="1"/>
          </p:cNvSpPr>
          <p:nvPr>
            <p:ph type="pic" idx="1"/>
          </p:nvPr>
        </p:nvSpPr>
        <p:spPr>
          <a:xfrm>
            <a:off x="7199869" y="1800000"/>
            <a:ext cx="4431957" cy="433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Tree>
    <p:extLst>
      <p:ext uri="{BB962C8B-B14F-4D97-AF65-F5344CB8AC3E}">
        <p14:creationId xmlns:p14="http://schemas.microsoft.com/office/powerpoint/2010/main" val="3066327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multiple pictures and secondary text and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a:t>Click to edit Master title style</a:t>
            </a:r>
            <a:endParaRPr lang="en-GB" dirty="0"/>
          </a:p>
        </p:txBody>
      </p:sp>
      <p:sp>
        <p:nvSpPr>
          <p:cNvPr id="21"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8" y="1800000"/>
            <a:ext cx="5734007" cy="2276700"/>
          </a:xfrm>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Content Placeholder 2"/>
          <p:cNvSpPr>
            <a:spLocks noGrp="1"/>
          </p:cNvSpPr>
          <p:nvPr>
            <p:ph idx="10"/>
          </p:nvPr>
        </p:nvSpPr>
        <p:spPr>
          <a:xfrm>
            <a:off x="838199" y="4320000"/>
            <a:ext cx="5735595" cy="1818000"/>
          </a:xfrm>
        </p:spPr>
        <p:txBody>
          <a:bodyPr>
            <a:noAutofit/>
          </a:bodyPr>
          <a:lstStyle>
            <a:lvl1pPr marL="0" indent="0">
              <a:buNone/>
              <a:defRPr sz="2400">
                <a:solidFill>
                  <a:schemeClr val="accent4"/>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3" name="Picture Placeholder 2"/>
          <p:cNvSpPr>
            <a:spLocks noGrp="1"/>
          </p:cNvSpPr>
          <p:nvPr>
            <p:ph type="pic" idx="1"/>
          </p:nvPr>
        </p:nvSpPr>
        <p:spPr>
          <a:xfrm>
            <a:off x="6788213" y="1799550"/>
            <a:ext cx="2174790" cy="2276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2" name="Picture Placeholder 2"/>
          <p:cNvSpPr>
            <a:spLocks noGrp="1"/>
          </p:cNvSpPr>
          <p:nvPr>
            <p:ph type="pic" idx="11"/>
          </p:nvPr>
        </p:nvSpPr>
        <p:spPr>
          <a:xfrm>
            <a:off x="9177422" y="1828350"/>
            <a:ext cx="2174790" cy="2276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3" name="Picture Placeholder 2"/>
          <p:cNvSpPr>
            <a:spLocks noGrp="1"/>
          </p:cNvSpPr>
          <p:nvPr>
            <p:ph type="pic" idx="12"/>
          </p:nvPr>
        </p:nvSpPr>
        <p:spPr>
          <a:xfrm>
            <a:off x="6788213" y="4305300"/>
            <a:ext cx="2174790" cy="18690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14" name="Picture Placeholder 2"/>
          <p:cNvSpPr>
            <a:spLocks noGrp="1"/>
          </p:cNvSpPr>
          <p:nvPr>
            <p:ph type="pic" idx="13"/>
          </p:nvPr>
        </p:nvSpPr>
        <p:spPr>
          <a:xfrm>
            <a:off x="9177422" y="4320000"/>
            <a:ext cx="2174790" cy="1854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Tree>
    <p:extLst>
      <p:ext uri="{BB962C8B-B14F-4D97-AF65-F5344CB8AC3E}">
        <p14:creationId xmlns:p14="http://schemas.microsoft.com/office/powerpoint/2010/main" val="400394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with picture and footer">
    <p:spTree>
      <p:nvGrpSpPr>
        <p:cNvPr id="1" name=""/>
        <p:cNvGrpSpPr/>
        <p:nvPr/>
      </p:nvGrpSpPr>
      <p:grpSpPr>
        <a:xfrm>
          <a:off x="0" y="0"/>
          <a:ext cx="0" cy="0"/>
          <a:chOff x="0" y="0"/>
          <a:chExt cx="0" cy="0"/>
        </a:xfrm>
      </p:grpSpPr>
      <p:sp>
        <p:nvSpPr>
          <p:cNvPr id="10" name="Title 1"/>
          <p:cNvSpPr>
            <a:spLocks noGrp="1"/>
          </p:cNvSpPr>
          <p:nvPr>
            <p:ph type="title"/>
          </p:nvPr>
        </p:nvSpPr>
        <p:spPr>
          <a:xfrm>
            <a:off x="838200" y="720000"/>
            <a:ext cx="8692978" cy="788773"/>
          </a:xfrm>
        </p:spPr>
        <p:txBody>
          <a:bodyPr anchor="t" anchorCtr="0">
            <a:noAutofit/>
          </a:bodyPr>
          <a:lstStyle>
            <a:lvl1pPr>
              <a:defRPr sz="4800"/>
            </a:lvl1pPr>
          </a:lstStyle>
          <a:p>
            <a:r>
              <a:rPr lang="en-US"/>
              <a:t>Click to edit Master title style</a:t>
            </a:r>
            <a:endParaRPr lang="en-GB" dirty="0"/>
          </a:p>
        </p:txBody>
      </p:sp>
      <p:sp>
        <p:nvSpPr>
          <p:cNvPr id="6"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p:cNvSpPr>
            <a:spLocks noGrp="1"/>
          </p:cNvSpPr>
          <p:nvPr>
            <p:ph type="body" sz="half" idx="2"/>
          </p:nvPr>
        </p:nvSpPr>
        <p:spPr>
          <a:xfrm>
            <a:off x="839789" y="2160000"/>
            <a:ext cx="4654850" cy="3068123"/>
          </a:xfrm>
          <a:prstGeom prst="wedgeRoundRectCallout">
            <a:avLst>
              <a:gd name="adj1" fmla="val 86602"/>
              <a:gd name="adj2" fmla="val 43974"/>
              <a:gd name="adj3" fmla="val 16667"/>
            </a:avLst>
          </a:prstGeom>
          <a:solidFill>
            <a:schemeClr val="accent1">
              <a:lumMod val="20000"/>
              <a:lumOff val="80000"/>
            </a:schemeClr>
          </a:solidFill>
          <a:ln w="38100">
            <a:solidFill>
              <a:schemeClr val="accent1">
                <a:lumMod val="75000"/>
              </a:schemeClr>
            </a:solidFill>
          </a:ln>
        </p:spPr>
        <p:txBody>
          <a:bodyPr>
            <a:no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7587048" y="2160000"/>
            <a:ext cx="3768339" cy="397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Tree>
    <p:extLst>
      <p:ext uri="{BB962C8B-B14F-4D97-AF65-F5344CB8AC3E}">
        <p14:creationId xmlns:p14="http://schemas.microsoft.com/office/powerpoint/2010/main" val="277776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2" name="TextBox 11" title="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27394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UCLH green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A303F1-CE56-F049-A485-A817E46D5B80}"/>
              </a:ext>
            </a:extLst>
          </p:cNvPr>
          <p:cNvSpPr/>
          <p:nvPr userDrawn="1"/>
        </p:nvSpPr>
        <p:spPr>
          <a:xfrm>
            <a:off x="10762184" y="5565763"/>
            <a:ext cx="824666" cy="300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CLH NHS logo">
            <a:extLst>
              <a:ext uri="{FF2B5EF4-FFF2-40B4-BE49-F238E27FC236}">
                <a16:creationId xmlns:a16="http://schemas.microsoft.com/office/drawing/2014/main" id="{FDAD31C7-EC76-5D41-8849-29B4909F0DF2}"/>
              </a:ext>
            </a:extLst>
          </p:cNvPr>
          <p:cNvPicPr>
            <a:picLocks noChangeAspect="1"/>
          </p:cNvPicPr>
          <p:nvPr userDrawn="1"/>
        </p:nvPicPr>
        <p:blipFill>
          <a:blip r:embed="rId2"/>
          <a:stretch>
            <a:fillRect/>
          </a:stretch>
        </p:blipFill>
        <p:spPr>
          <a:xfrm>
            <a:off x="7599699" y="5565764"/>
            <a:ext cx="4656666" cy="831959"/>
          </a:xfrm>
          <a:prstGeom prst="rect">
            <a:avLst/>
          </a:prstGeom>
        </p:spPr>
      </p:pic>
      <p:pic>
        <p:nvPicPr>
          <p:cNvPr id="11" name="Picture 10"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3"/>
          <a:stretch>
            <a:fillRect/>
          </a:stretch>
        </p:blipFill>
        <p:spPr>
          <a:xfrm>
            <a:off x="0" y="0"/>
            <a:ext cx="12192000" cy="990600"/>
          </a:xfrm>
          <a:prstGeom prst="rect">
            <a:avLst/>
          </a:prstGeom>
        </p:spPr>
      </p:pic>
      <p:sp>
        <p:nvSpPr>
          <p:cNvPr id="12" name="TextBox 11">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4"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64350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ody text in blue box">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15" descr="Decorative">
            <a:extLst>
              <a:ext uri="{FF2B5EF4-FFF2-40B4-BE49-F238E27FC236}">
                <a16:creationId xmlns:a16="http://schemas.microsoft.com/office/drawing/2014/main" id="{A8BC7AF8-F89F-234F-B941-952FB6CBBBD1}"/>
              </a:ext>
            </a:extLst>
          </p:cNvPr>
          <p:cNvSpPr/>
          <p:nvPr userDrawn="1"/>
        </p:nvSpPr>
        <p:spPr>
          <a:xfrm>
            <a:off x="0" y="5232378"/>
            <a:ext cx="12192000" cy="1676884"/>
          </a:xfrm>
          <a:custGeom>
            <a:avLst/>
            <a:gdLst>
              <a:gd name="connsiteX0" fmla="*/ 0 w 12192000"/>
              <a:gd name="connsiteY0" fmla="*/ 0 h 1928191"/>
              <a:gd name="connsiteX1" fmla="*/ 12192000 w 12192000"/>
              <a:gd name="connsiteY1" fmla="*/ 0 h 1928191"/>
              <a:gd name="connsiteX2" fmla="*/ 12192000 w 12192000"/>
              <a:gd name="connsiteY2" fmla="*/ 1928191 h 1928191"/>
              <a:gd name="connsiteX3" fmla="*/ 0 w 12192000"/>
              <a:gd name="connsiteY3" fmla="*/ 1928191 h 1928191"/>
              <a:gd name="connsiteX4" fmla="*/ 0 w 12192000"/>
              <a:gd name="connsiteY4" fmla="*/ 0 h 1928191"/>
              <a:gd name="connsiteX0" fmla="*/ 0 w 12192000"/>
              <a:gd name="connsiteY0" fmla="*/ 735495 h 2663686"/>
              <a:gd name="connsiteX1" fmla="*/ 12192000 w 12192000"/>
              <a:gd name="connsiteY1" fmla="*/ 0 h 2663686"/>
              <a:gd name="connsiteX2" fmla="*/ 12192000 w 12192000"/>
              <a:gd name="connsiteY2" fmla="*/ 2663686 h 2663686"/>
              <a:gd name="connsiteX3" fmla="*/ 0 w 12192000"/>
              <a:gd name="connsiteY3" fmla="*/ 2663686 h 2663686"/>
              <a:gd name="connsiteX4" fmla="*/ 0 w 12192000"/>
              <a:gd name="connsiteY4" fmla="*/ 735495 h 266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663686">
                <a:moveTo>
                  <a:pt x="0" y="735495"/>
                </a:moveTo>
                <a:lnTo>
                  <a:pt x="12192000" y="0"/>
                </a:lnTo>
                <a:lnTo>
                  <a:pt x="12192000" y="2663686"/>
                </a:lnTo>
                <a:lnTo>
                  <a:pt x="0" y="2663686"/>
                </a:lnTo>
                <a:lnTo>
                  <a:pt x="0" y="73549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15" name="TextBox 14" title="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
        <p:nvSpPr>
          <p:cNvPr id="16" name="Content Placeholder 2" descr="Decorative"/>
          <p:cNvSpPr>
            <a:spLocks noGrp="1"/>
          </p:cNvSpPr>
          <p:nvPr>
            <p:ph idx="11" hasCustomPrompt="1"/>
          </p:nvPr>
        </p:nvSpPr>
        <p:spPr>
          <a:xfrm>
            <a:off x="576649" y="4402383"/>
            <a:ext cx="5511113" cy="2080795"/>
          </a:xfrm>
          <a:solidFill>
            <a:schemeClr val="accent1">
              <a:lumMod val="20000"/>
              <a:lumOff val="80000"/>
            </a:schemeClr>
          </a:solidFill>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208984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no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0605"/>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pic>
        <p:nvPicPr>
          <p:cNvPr id="7" name="Picture 6" descr="UCL banner">
            <a:extLst>
              <a:ext uri="{FF2B5EF4-FFF2-40B4-BE49-F238E27FC236}">
                <a16:creationId xmlns:a16="http://schemas.microsoft.com/office/drawing/2014/main" id="{DE3E2D81-D385-FD41-AF5C-92699D9C9025}"/>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6" name="TextBox 5">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Tree>
    <p:extLst>
      <p:ext uri="{BB962C8B-B14F-4D97-AF65-F5344CB8AC3E}">
        <p14:creationId xmlns:p14="http://schemas.microsoft.com/office/powerpoint/2010/main" val="262929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7627" y="1962000"/>
            <a:ext cx="10515600" cy="1325563"/>
          </a:xfrm>
        </p:spPr>
        <p:txBody>
          <a:bodyPr anchor="t" anchorCtr="0"/>
          <a:lstStyle/>
          <a:p>
            <a:r>
              <a:rPr lang="en-US"/>
              <a:t>Click to edit Master title style</a:t>
            </a:r>
            <a:endParaRPr lang="en-GB" dirty="0"/>
          </a:p>
        </p:txBody>
      </p:sp>
      <p:pic>
        <p:nvPicPr>
          <p:cNvPr id="6" name="Picture 5" descr="UCL banner">
            <a:extLst>
              <a:ext uri="{FF2B5EF4-FFF2-40B4-BE49-F238E27FC236}">
                <a16:creationId xmlns:a16="http://schemas.microsoft.com/office/drawing/2014/main" id="{7C2B82BC-928F-4A4B-864E-F3EDF9D2E00E}"/>
              </a:ext>
            </a:extLst>
          </p:cNvPr>
          <p:cNvPicPr>
            <a:picLocks noChangeAspect="1"/>
          </p:cNvPicPr>
          <p:nvPr userDrawn="1"/>
        </p:nvPicPr>
        <p:blipFill>
          <a:blip r:embed="rId2"/>
          <a:stretch>
            <a:fillRect/>
          </a:stretch>
        </p:blipFill>
        <p:spPr>
          <a:xfrm>
            <a:off x="0" y="0"/>
            <a:ext cx="12192000" cy="990600"/>
          </a:xfrm>
          <a:prstGeom prst="rect">
            <a:avLst/>
          </a:prstGeom>
        </p:spPr>
      </p:pic>
      <p:sp>
        <p:nvSpPr>
          <p:cNvPr id="7" name="TextBox 6" descr="UCL banner">
            <a:extLst>
              <a:ext uri="{FF2B5EF4-FFF2-40B4-BE49-F238E27FC236}">
                <a16:creationId xmlns:a16="http://schemas.microsoft.com/office/drawing/2014/main" id="{F52612D4-0FED-4D44-BD5D-1F8752991EBD}"/>
              </a:ext>
            </a:extLst>
          </p:cNvPr>
          <p:cNvSpPr txBox="1"/>
          <p:nvPr userDrawn="1"/>
        </p:nvSpPr>
        <p:spPr>
          <a:xfrm>
            <a:off x="491842" y="240539"/>
            <a:ext cx="47244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LIBRARYSKILLS@UCL</a:t>
            </a:r>
          </a:p>
        </p:txBody>
      </p:sp>
    </p:spTree>
    <p:extLst>
      <p:ext uri="{BB962C8B-B14F-4D97-AF65-F5344CB8AC3E}">
        <p14:creationId xmlns:p14="http://schemas.microsoft.com/office/powerpoint/2010/main" val="134069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no banner or footer">
    <p:spTree>
      <p:nvGrpSpPr>
        <p:cNvPr id="1" name=""/>
        <p:cNvGrpSpPr/>
        <p:nvPr/>
      </p:nvGrpSpPr>
      <p:grpSpPr>
        <a:xfrm>
          <a:off x="0" y="0"/>
          <a:ext cx="0" cy="0"/>
          <a:chOff x="0" y="0"/>
          <a:chExt cx="0" cy="0"/>
        </a:xfrm>
      </p:grpSpPr>
      <p:sp>
        <p:nvSpPr>
          <p:cNvPr id="2" name="Title 1"/>
          <p:cNvSpPr>
            <a:spLocks noGrp="1"/>
          </p:cNvSpPr>
          <p:nvPr>
            <p:ph type="ctrTitle"/>
          </p:nvPr>
        </p:nvSpPr>
        <p:spPr>
          <a:xfrm>
            <a:off x="576649" y="1962000"/>
            <a:ext cx="10777151" cy="947995"/>
          </a:xfrm>
        </p:spPr>
        <p:txBody>
          <a:bodyPr anchor="t" anchorCtr="0"/>
          <a:lstStyle>
            <a:lvl1pPr algn="l">
              <a:defRPr sz="60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76649" y="2976713"/>
            <a:ext cx="9144000" cy="483179"/>
          </a:xfrm>
        </p:spPr>
        <p:txBody>
          <a:bodyPr/>
          <a:lstStyle>
            <a:lvl1pPr marL="0" indent="0" algn="l">
              <a:buNone/>
              <a:defRPr sz="2400" b="1">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Content Placeholder 2"/>
          <p:cNvSpPr>
            <a:spLocks noGrp="1"/>
          </p:cNvSpPr>
          <p:nvPr>
            <p:ph idx="11" hasCustomPrompt="1"/>
          </p:nvPr>
        </p:nvSpPr>
        <p:spPr>
          <a:xfrm>
            <a:off x="576649" y="4402383"/>
            <a:ext cx="10515600" cy="970681"/>
          </a:xfrm>
        </p:spPr>
        <p:txBody>
          <a:bodyPr>
            <a:noAutofit/>
          </a:bodyPr>
          <a:lstStyle>
            <a:lvl1pPr marL="0" indent="0">
              <a:buClr>
                <a:schemeClr val="accent4"/>
              </a:buClr>
              <a:buNone/>
              <a:defRPr sz="2400"/>
            </a:lvl1pPr>
            <a:lvl2pPr marL="457200" indent="0">
              <a:buClr>
                <a:schemeClr val="accent4"/>
              </a:buClr>
              <a:buFont typeface="Wingdings" panose="05000000000000000000" pitchFamily="2" charset="2"/>
              <a:buNone/>
              <a:defRPr/>
            </a:lvl2pPr>
            <a:lvl3pPr>
              <a:buClr>
                <a:srgbClr val="C00000"/>
              </a:buClr>
              <a:defRPr/>
            </a:lvl3pPr>
            <a:lvl4pPr>
              <a:buClr>
                <a:srgbClr val="C00000"/>
              </a:buClr>
              <a:defRPr/>
            </a:lvl4pPr>
            <a:lvl5pPr>
              <a:buClr>
                <a:srgbClr val="C00000"/>
              </a:buClr>
              <a:defRPr/>
            </a:lvl5pPr>
          </a:lstStyle>
          <a:p>
            <a:pPr lvl="0"/>
            <a:r>
              <a:rPr lang="en-US" dirty="0"/>
              <a:t>UCL Library Services www.ucl.ac.uk</a:t>
            </a:r>
          </a:p>
          <a:p>
            <a:pPr lvl="0"/>
            <a:r>
              <a:rPr lang="en-US" dirty="0"/>
              <a:t>xyz@ucl.ac.uk</a:t>
            </a:r>
          </a:p>
        </p:txBody>
      </p:sp>
    </p:spTree>
    <p:extLst>
      <p:ext uri="{BB962C8B-B14F-4D97-AF65-F5344CB8AC3E}">
        <p14:creationId xmlns:p14="http://schemas.microsoft.com/office/powerpoint/2010/main" val="170633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6973" y="1080000"/>
            <a:ext cx="10515600" cy="690671"/>
          </a:xfrm>
        </p:spPr>
        <p:txBody>
          <a:bodyPr anchor="t" anchorCtr="0">
            <a:noAutofit/>
          </a:bodyPr>
          <a:lstStyle>
            <a:lvl1pPr>
              <a:defRPr sz="48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838200" y="2001795"/>
            <a:ext cx="10515600" cy="4175167"/>
          </a:xfrm>
        </p:spPr>
        <p:txBody>
          <a:bodyPr/>
          <a:lstStyle>
            <a:lvl1pPr>
              <a:spcBef>
                <a:spcPts val="1000"/>
              </a:spcBef>
              <a:buClr>
                <a:schemeClr val="accent4"/>
              </a:buClr>
              <a:defRPr sz="3600"/>
            </a:lvl1pPr>
            <a:lvl2pPr marL="685800" indent="-228600">
              <a:spcBef>
                <a:spcPts val="1000"/>
              </a:spcBef>
              <a:buClr>
                <a:schemeClr val="accent4"/>
              </a:buClr>
              <a:buFont typeface="Wingdings" panose="05000000000000000000" pitchFamily="2" charset="2"/>
              <a:buChar char="§"/>
              <a:defRPr sz="2800"/>
            </a:lvl2pPr>
            <a:lvl3pPr>
              <a:buClr>
                <a:srgbClr val="C00000"/>
              </a:buClr>
              <a:defRPr/>
            </a:lvl3pPr>
            <a:lvl4pPr>
              <a:buClr>
                <a:srgbClr val="C00000"/>
              </a:buClr>
              <a:defRPr/>
            </a:lvl4pPr>
            <a:lvl5pPr>
              <a:buClr>
                <a:srgbClr val="C00000"/>
              </a:buClr>
              <a:defRPr/>
            </a:lvl5pPr>
          </a:lstStyle>
          <a:p>
            <a:pPr lvl="0"/>
            <a:r>
              <a:rPr lang="en-US"/>
              <a:t>Edit Master text styles</a:t>
            </a:r>
          </a:p>
          <a:p>
            <a:pPr lvl="1"/>
            <a:r>
              <a:rPr lang="en-US"/>
              <a:t>Second level</a:t>
            </a:r>
          </a:p>
        </p:txBody>
      </p:sp>
      <p:sp>
        <p:nvSpPr>
          <p:cNvPr id="9" name="Rectangle 8" descr="Decorative"/>
          <p:cNvSpPr>
            <a:spLocks noChangeAspect="1"/>
          </p:cNvSpPr>
          <p:nvPr userDrawn="1"/>
        </p:nvSpPr>
        <p:spPr>
          <a:xfrm>
            <a:off x="-1" y="1"/>
            <a:ext cx="12209549" cy="444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36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62000"/>
            <a:ext cx="10515600" cy="1325563"/>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3429000"/>
            <a:ext cx="10515600" cy="2747962"/>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008790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0" r:id="rId4"/>
    <p:sldLayoutId id="2147483661" r:id="rId5"/>
    <p:sldLayoutId id="2147483684" r:id="rId6"/>
    <p:sldLayoutId id="2147483654" r:id="rId7"/>
    <p:sldLayoutId id="2147483673" r:id="rId8"/>
    <p:sldLayoutId id="2147483650" r:id="rId9"/>
    <p:sldLayoutId id="2147483652" r:id="rId10"/>
    <p:sldLayoutId id="2147483653" r:id="rId11"/>
    <p:sldLayoutId id="2147483672" r:id="rId12"/>
    <p:sldLayoutId id="2147483656" r:id="rId13"/>
    <p:sldLayoutId id="2147483657" r:id="rId14"/>
    <p:sldLayoutId id="2147483664" r:id="rId15"/>
    <p:sldLayoutId id="2147483666" r:id="rId16"/>
    <p:sldLayoutId id="2147483667" r:id="rId17"/>
    <p:sldLayoutId id="2147483668"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Lst>
  <p:hf hdr="0" ftr="0" dt="0"/>
  <p:txStyles>
    <p:titleStyle>
      <a:lvl1pPr algn="l" defTabSz="914400" rtl="0" eaLnBrk="1" latinLnBrk="0" hangingPunct="1">
        <a:lnSpc>
          <a:spcPct val="90000"/>
        </a:lnSpc>
        <a:spcBef>
          <a:spcPct val="0"/>
        </a:spcBef>
        <a:buNone/>
        <a:defRPr sz="60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0"/>
        </a:spcAft>
        <a:buClr>
          <a:schemeClr val="accent4"/>
        </a:buClr>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chemeClr val="accent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guides.ucl.ac.uk/referencing-plagiarism/avoiding-plagiarism" TargetMode="External"/><Relationship Id="rId2" Type="http://schemas.openxmlformats.org/officeDocument/2006/relationships/hyperlink" Target="https://library-guides.ucl.ac.uk/referencing-plagiarism/welcome" TargetMode="Externa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library-guides.ucl.ac.uk/harvard" TargetMode="External"/><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hyperlink" Target="https://library-guides.ucl.ac.uk/harvard/a-z"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ucl.primo.exlibrisgroup.com/discovery/fulldisplay?docid=alma9931150502204761&amp;context=L&amp;vid=44UCL_INST:UCL_VU2&amp;lang=en&amp;search_scope=UCLLibraryCatalogue&amp;adaptor=Local%20Search%20Engine&amp;isFrbr=true&amp;tab=UCLLibraryCatalogue&amp;query=any,contains,harvard%20cite%20them%20right&amp;sortby=date_d&amp;facet=frbrgroupid,include,9013213720503517400&amp;offset=0"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png"/><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3B05-9ED7-A8E8-AEFF-76A5B267A48B}"/>
              </a:ext>
            </a:extLst>
          </p:cNvPr>
          <p:cNvSpPr>
            <a:spLocks noGrp="1"/>
          </p:cNvSpPr>
          <p:nvPr>
            <p:ph type="title"/>
          </p:nvPr>
        </p:nvSpPr>
        <p:spPr/>
        <p:txBody>
          <a:bodyPr/>
          <a:lstStyle/>
          <a:p>
            <a:pPr algn="ctr"/>
            <a:r>
              <a:rPr lang="en-GB" sz="3200" dirty="0">
                <a:effectLst/>
                <a:latin typeface="Calibri" panose="020F0502020204030204" pitchFamily="34" charset="0"/>
                <a:ea typeface="Calibri" panose="020F0502020204030204" pitchFamily="34" charset="0"/>
                <a:cs typeface="Times New Roman" panose="02020603050405020304" pitchFamily="18" charset="0"/>
              </a:rPr>
              <a:t>Bibliographic Referencing at the UCL Institute of Archaeology: Introduction and Refresher </a:t>
            </a:r>
            <a:endParaRPr lang="en-GB" sz="3200" dirty="0"/>
          </a:p>
        </p:txBody>
      </p:sp>
      <p:sp>
        <p:nvSpPr>
          <p:cNvPr id="3" name="Content Placeholder 2">
            <a:extLst>
              <a:ext uri="{FF2B5EF4-FFF2-40B4-BE49-F238E27FC236}">
                <a16:creationId xmlns:a16="http://schemas.microsoft.com/office/drawing/2014/main" id="{3FC1FAE7-5AFE-6D0C-D1DA-8B73AB9B904E}"/>
              </a:ext>
            </a:extLst>
          </p:cNvPr>
          <p:cNvSpPr>
            <a:spLocks noGrp="1"/>
          </p:cNvSpPr>
          <p:nvPr>
            <p:ph idx="1"/>
          </p:nvPr>
        </p:nvSpPr>
        <p:spPr/>
        <p:txBody>
          <a:bodyPr/>
          <a:lstStyle/>
          <a:p>
            <a:endParaRPr lang="en-GB" dirty="0"/>
          </a:p>
          <a:p>
            <a:endParaRPr lang="en-GB" dirty="0"/>
          </a:p>
          <a:p>
            <a:endParaRPr lang="en-GB" dirty="0"/>
          </a:p>
          <a:p>
            <a:pPr marL="0" indent="0">
              <a:buNone/>
            </a:pPr>
            <a:endParaRPr lang="en-GB" dirty="0"/>
          </a:p>
          <a:p>
            <a:pPr marL="0" indent="0">
              <a:buNone/>
            </a:pPr>
            <a:endParaRPr lang="en-GB" sz="1800" dirty="0"/>
          </a:p>
          <a:p>
            <a:pPr marL="0" indent="0" algn="ctr">
              <a:buNone/>
            </a:pPr>
            <a:endParaRPr lang="en-GB" sz="1800" dirty="0"/>
          </a:p>
          <a:p>
            <a:pPr marL="0" indent="0" algn="ctr">
              <a:buNone/>
            </a:pPr>
            <a:endParaRPr lang="en-GB" sz="1800" dirty="0"/>
          </a:p>
          <a:p>
            <a:pPr marL="0" indent="0" algn="ctr">
              <a:buNone/>
            </a:pPr>
            <a:r>
              <a:rPr lang="en-GB" sz="1800" dirty="0"/>
              <a:t>Bibliographic Software Working Group &amp; Academic Writing Support Team </a:t>
            </a:r>
          </a:p>
        </p:txBody>
      </p:sp>
      <p:pic>
        <p:nvPicPr>
          <p:cNvPr id="5" name="Picture 4" descr="Text&#10;&#10;Description automatically generated with medium confidence">
            <a:extLst>
              <a:ext uri="{FF2B5EF4-FFF2-40B4-BE49-F238E27FC236}">
                <a16:creationId xmlns:a16="http://schemas.microsoft.com/office/drawing/2014/main" id="{C182BD07-80D7-DCB3-A06F-CDB0E0DAC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326" y="2527771"/>
            <a:ext cx="3996061" cy="2857184"/>
          </a:xfrm>
          <a:prstGeom prst="rect">
            <a:avLst/>
          </a:prstGeom>
        </p:spPr>
      </p:pic>
    </p:spTree>
    <p:extLst>
      <p:ext uri="{BB962C8B-B14F-4D97-AF65-F5344CB8AC3E}">
        <p14:creationId xmlns:p14="http://schemas.microsoft.com/office/powerpoint/2010/main" val="342488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6B10-9252-1F62-785A-450014637F7A}"/>
              </a:ext>
            </a:extLst>
          </p:cNvPr>
          <p:cNvSpPr>
            <a:spLocks noGrp="1"/>
          </p:cNvSpPr>
          <p:nvPr>
            <p:ph type="title"/>
          </p:nvPr>
        </p:nvSpPr>
        <p:spPr>
          <a:xfrm>
            <a:off x="838200" y="1080000"/>
            <a:ext cx="10515600" cy="786900"/>
          </a:xfrm>
        </p:spPr>
        <p:txBody>
          <a:bodyPr anchor="t">
            <a:normAutofit/>
          </a:bodyPr>
          <a:lstStyle/>
          <a:p>
            <a:r>
              <a:rPr lang="en-GB" sz="4400" dirty="0"/>
              <a:t>What do they look like? No references </a:t>
            </a:r>
          </a:p>
        </p:txBody>
      </p:sp>
      <p:sp>
        <p:nvSpPr>
          <p:cNvPr id="11" name="Content Placeholder 10">
            <a:extLst>
              <a:ext uri="{FF2B5EF4-FFF2-40B4-BE49-F238E27FC236}">
                <a16:creationId xmlns:a16="http://schemas.microsoft.com/office/drawing/2014/main" id="{D0CEA978-D928-8792-0D88-1831DE85B230}"/>
              </a:ext>
            </a:extLst>
          </p:cNvPr>
          <p:cNvSpPr>
            <a:spLocks noGrp="1"/>
          </p:cNvSpPr>
          <p:nvPr>
            <p:ph sz="half" idx="1"/>
          </p:nvPr>
        </p:nvSpPr>
        <p:spPr>
          <a:xfrm>
            <a:off x="326572" y="2160000"/>
            <a:ext cx="4478694" cy="3993935"/>
          </a:xfrm>
        </p:spPr>
        <p:txBody>
          <a:bodyPr>
            <a:normAutofit/>
          </a:bodyPr>
          <a:lstStyle/>
          <a:p>
            <a:pPr marL="0" indent="0">
              <a:buNone/>
            </a:pPr>
            <a:r>
              <a:rPr lang="en-GB" sz="2800" b="1" dirty="0"/>
              <a:t>Here, there are no references in the text at all. </a:t>
            </a:r>
          </a:p>
          <a:p>
            <a:pPr marL="0" indent="0">
              <a:buNone/>
            </a:pPr>
            <a:endParaRPr lang="en-GB" sz="2800" b="1" dirty="0"/>
          </a:p>
          <a:p>
            <a:pPr marL="0" indent="0">
              <a:buNone/>
            </a:pPr>
            <a:r>
              <a:rPr lang="en-GB" sz="2800" b="1" dirty="0"/>
              <a:t>This generally means a book is a popular work. </a:t>
            </a:r>
          </a:p>
        </p:txBody>
      </p:sp>
      <p:pic>
        <p:nvPicPr>
          <p:cNvPr id="5" name="Content Placeholder 4" descr="A picture containing text, newspaper, screenshot&#10;&#10;Description automatically generated">
            <a:extLst>
              <a:ext uri="{FF2B5EF4-FFF2-40B4-BE49-F238E27FC236}">
                <a16:creationId xmlns:a16="http://schemas.microsoft.com/office/drawing/2014/main" id="{E9CF2B78-B117-5758-768D-9225D81FC2E6}"/>
              </a:ext>
            </a:extLst>
          </p:cNvPr>
          <p:cNvPicPr>
            <a:picLocks noGrp="1" noChangeAspect="1"/>
          </p:cNvPicPr>
          <p:nvPr>
            <p:ph sz="half" idx="2"/>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b="221"/>
          <a:stretch/>
        </p:blipFill>
        <p:spPr>
          <a:xfrm>
            <a:off x="4991877" y="1866900"/>
            <a:ext cx="6156649" cy="4745496"/>
          </a:xfrm>
          <a:noFill/>
        </p:spPr>
      </p:pic>
    </p:spTree>
    <p:extLst>
      <p:ext uri="{BB962C8B-B14F-4D97-AF65-F5344CB8AC3E}">
        <p14:creationId xmlns:p14="http://schemas.microsoft.com/office/powerpoint/2010/main" val="34688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7206-9C71-4A6D-B8FC-1787F0289809}"/>
              </a:ext>
            </a:extLst>
          </p:cNvPr>
          <p:cNvSpPr>
            <a:spLocks noGrp="1"/>
          </p:cNvSpPr>
          <p:nvPr>
            <p:ph type="title"/>
          </p:nvPr>
        </p:nvSpPr>
        <p:spPr/>
        <p:txBody>
          <a:bodyPr/>
          <a:lstStyle/>
          <a:p>
            <a:r>
              <a:rPr lang="en-GB"/>
              <a:t>When do YOU need to reference?</a:t>
            </a:r>
            <a:endParaRPr lang="en-GB" dirty="0"/>
          </a:p>
        </p:txBody>
      </p:sp>
      <p:graphicFrame>
        <p:nvGraphicFramePr>
          <p:cNvPr id="4" name="Content Placeholder 3">
            <a:extLst>
              <a:ext uri="{FF2B5EF4-FFF2-40B4-BE49-F238E27FC236}">
                <a16:creationId xmlns:a16="http://schemas.microsoft.com/office/drawing/2014/main" id="{AAFCA140-4DEF-5AF3-228A-0019DD4E2992}"/>
              </a:ext>
            </a:extLst>
          </p:cNvPr>
          <p:cNvGraphicFramePr>
            <a:graphicFrameLocks noGrp="1"/>
          </p:cNvGraphicFramePr>
          <p:nvPr>
            <p:ph idx="1"/>
            <p:extLst>
              <p:ext uri="{D42A27DB-BD31-4B8C-83A1-F6EECF244321}">
                <p14:modId xmlns:p14="http://schemas.microsoft.com/office/powerpoint/2010/main" val="2274432556"/>
              </p:ext>
            </p:extLst>
          </p:nvPr>
        </p:nvGraphicFramePr>
        <p:xfrm>
          <a:off x="838200" y="2001795"/>
          <a:ext cx="10515600" cy="417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10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69F59-CA9A-44B8-B6DA-B4174BCD45DB}"/>
              </a:ext>
            </a:extLst>
          </p:cNvPr>
          <p:cNvSpPr>
            <a:spLocks noGrp="1"/>
          </p:cNvSpPr>
          <p:nvPr>
            <p:ph type="body" idx="1"/>
          </p:nvPr>
        </p:nvSpPr>
        <p:spPr>
          <a:xfrm>
            <a:off x="955286" y="2160000"/>
            <a:ext cx="5157787" cy="823912"/>
          </a:xfrm>
        </p:spPr>
        <p:txBody>
          <a:bodyPr/>
          <a:lstStyle/>
          <a:p>
            <a:r>
              <a:rPr lang="en-GB" sz="2400" dirty="0"/>
              <a:t>You should reference if:</a:t>
            </a:r>
          </a:p>
        </p:txBody>
      </p:sp>
      <p:sp>
        <p:nvSpPr>
          <p:cNvPr id="4" name="Content Placeholder 3">
            <a:extLst>
              <a:ext uri="{FF2B5EF4-FFF2-40B4-BE49-F238E27FC236}">
                <a16:creationId xmlns:a16="http://schemas.microsoft.com/office/drawing/2014/main" id="{8EF39662-542F-4456-8DC9-82E1C688ADF7}"/>
              </a:ext>
            </a:extLst>
          </p:cNvPr>
          <p:cNvSpPr>
            <a:spLocks noGrp="1"/>
          </p:cNvSpPr>
          <p:nvPr>
            <p:ph sz="half" idx="2"/>
          </p:nvPr>
        </p:nvSpPr>
        <p:spPr>
          <a:xfrm>
            <a:off x="636589" y="2664268"/>
            <a:ext cx="5157787" cy="2538000"/>
          </a:xfrm>
        </p:spPr>
        <p:txBody>
          <a:bodyPr/>
          <a:lstStyle/>
          <a:p>
            <a:r>
              <a:rPr lang="en-US" sz="2000" dirty="0"/>
              <a:t>You are quoting exact words directly from another’s work.</a:t>
            </a:r>
          </a:p>
          <a:p>
            <a:r>
              <a:rPr lang="en-US" sz="2000" dirty="0"/>
              <a:t>You are using a famous quotation. </a:t>
            </a:r>
          </a:p>
          <a:p>
            <a:r>
              <a:rPr lang="en-US" sz="2000" dirty="0"/>
              <a:t>You are paraphrasing text written by someone else.</a:t>
            </a:r>
          </a:p>
          <a:p>
            <a:r>
              <a:rPr lang="en-US" sz="2000" dirty="0"/>
              <a:t>You are summarising ideas or points from someone else’s work. </a:t>
            </a:r>
          </a:p>
          <a:p>
            <a:r>
              <a:rPr lang="en-US" sz="2000" dirty="0"/>
              <a:t>You are reprinting tables, charts, diagrams, data, statistics or pictures. </a:t>
            </a:r>
          </a:p>
          <a:p>
            <a:r>
              <a:rPr lang="en-US" sz="2000" dirty="0"/>
              <a:t>You are using someone else’s idea.</a:t>
            </a:r>
            <a:endParaRPr lang="en-GB" sz="2000" dirty="0"/>
          </a:p>
        </p:txBody>
      </p:sp>
      <p:sp>
        <p:nvSpPr>
          <p:cNvPr id="5" name="Text Placeholder 4">
            <a:extLst>
              <a:ext uri="{FF2B5EF4-FFF2-40B4-BE49-F238E27FC236}">
                <a16:creationId xmlns:a16="http://schemas.microsoft.com/office/drawing/2014/main" id="{ACB75CBE-BEC2-40F1-A222-ECC1F60605B0}"/>
              </a:ext>
            </a:extLst>
          </p:cNvPr>
          <p:cNvSpPr>
            <a:spLocks noGrp="1"/>
          </p:cNvSpPr>
          <p:nvPr>
            <p:ph type="body" sz="quarter" idx="3"/>
          </p:nvPr>
        </p:nvSpPr>
        <p:spPr/>
        <p:txBody>
          <a:bodyPr/>
          <a:lstStyle/>
          <a:p>
            <a:r>
              <a:rPr lang="en-GB" sz="2400" dirty="0"/>
              <a:t>You do not have to reference if:</a:t>
            </a:r>
          </a:p>
        </p:txBody>
      </p:sp>
      <p:sp>
        <p:nvSpPr>
          <p:cNvPr id="6" name="Content Placeholder 5">
            <a:extLst>
              <a:ext uri="{FF2B5EF4-FFF2-40B4-BE49-F238E27FC236}">
                <a16:creationId xmlns:a16="http://schemas.microsoft.com/office/drawing/2014/main" id="{B7E8BFED-F4BF-4164-89CF-870C48DF7CC3}"/>
              </a:ext>
            </a:extLst>
          </p:cNvPr>
          <p:cNvSpPr>
            <a:spLocks noGrp="1"/>
          </p:cNvSpPr>
          <p:nvPr>
            <p:ph sz="quarter" idx="4"/>
          </p:nvPr>
        </p:nvSpPr>
        <p:spPr>
          <a:xfrm>
            <a:off x="5969001" y="2664267"/>
            <a:ext cx="5183188" cy="2538000"/>
          </a:xfrm>
        </p:spPr>
        <p:txBody>
          <a:bodyPr/>
          <a:lstStyle/>
          <a:p>
            <a:r>
              <a:rPr lang="en-US" sz="2000" dirty="0"/>
              <a:t>You are writing from your own experience, experiment, opinion or analysis.</a:t>
            </a:r>
          </a:p>
          <a:p>
            <a:r>
              <a:rPr lang="en-US" sz="2000" dirty="0"/>
              <a:t>The information is ‘common knowledge’.</a:t>
            </a:r>
            <a:r>
              <a:rPr lang="en-US" sz="2000" dirty="0">
                <a:solidFill>
                  <a:schemeClr val="accent4"/>
                </a:solidFill>
              </a:rPr>
              <a:t>*</a:t>
            </a:r>
          </a:p>
          <a:p>
            <a:r>
              <a:rPr lang="en-US" sz="2000" dirty="0"/>
              <a:t>The information is a widely accepted fact.</a:t>
            </a:r>
          </a:p>
          <a:p>
            <a:r>
              <a:rPr lang="en-US" sz="2000" dirty="0"/>
              <a:t>You are summarising ideas from several sources in order to describe what happened over a specific period.</a:t>
            </a:r>
          </a:p>
          <a:p>
            <a:pPr marL="0" indent="0">
              <a:buNone/>
            </a:pPr>
            <a:endParaRPr lang="en-US" sz="2000" dirty="0">
              <a:solidFill>
                <a:schemeClr val="accent4"/>
              </a:solidFill>
            </a:endParaRPr>
          </a:p>
          <a:p>
            <a:pPr marL="0" indent="0">
              <a:buNone/>
            </a:pPr>
            <a:r>
              <a:rPr lang="en-US" sz="2000" dirty="0">
                <a:solidFill>
                  <a:schemeClr val="accent4"/>
                </a:solidFill>
              </a:rPr>
              <a:t>*</a:t>
            </a:r>
            <a:r>
              <a:rPr lang="en-US" sz="2000" dirty="0"/>
              <a:t>Very little knowledge is actually ‘common’. If in doubt, cite…</a:t>
            </a:r>
          </a:p>
        </p:txBody>
      </p:sp>
    </p:spTree>
    <p:extLst>
      <p:ext uri="{BB962C8B-B14F-4D97-AF65-F5344CB8AC3E}">
        <p14:creationId xmlns:p14="http://schemas.microsoft.com/office/powerpoint/2010/main" val="2364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0687-5558-F946-FD6D-4D1BD54D92C7}"/>
              </a:ext>
            </a:extLst>
          </p:cNvPr>
          <p:cNvSpPr>
            <a:spLocks noGrp="1"/>
          </p:cNvSpPr>
          <p:nvPr>
            <p:ph type="title"/>
          </p:nvPr>
        </p:nvSpPr>
        <p:spPr>
          <a:xfrm>
            <a:off x="838200" y="1080000"/>
            <a:ext cx="10515600" cy="786900"/>
          </a:xfrm>
        </p:spPr>
        <p:txBody>
          <a:bodyPr anchor="t">
            <a:normAutofit/>
          </a:bodyPr>
          <a:lstStyle/>
          <a:p>
            <a:r>
              <a:rPr lang="en-GB" sz="3700" dirty="0"/>
              <a:t>The most important thing about referencing? </a:t>
            </a:r>
          </a:p>
        </p:txBody>
      </p:sp>
      <p:pic>
        <p:nvPicPr>
          <p:cNvPr id="6" name="Content Placeholder 5" descr="A picture containing jigsaw puzzle&#10;&#10;Description automatically generated">
            <a:extLst>
              <a:ext uri="{FF2B5EF4-FFF2-40B4-BE49-F238E27FC236}">
                <a16:creationId xmlns:a16="http://schemas.microsoft.com/office/drawing/2014/main" id="{66A5A55E-E209-2DC0-3F49-42D55761DB5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434086"/>
            <a:ext cx="5181600" cy="3445764"/>
          </a:xfrm>
          <a:noFill/>
        </p:spPr>
      </p:pic>
      <p:graphicFrame>
        <p:nvGraphicFramePr>
          <p:cNvPr id="4" name="Content Placeholder 3">
            <a:extLst>
              <a:ext uri="{FF2B5EF4-FFF2-40B4-BE49-F238E27FC236}">
                <a16:creationId xmlns:a16="http://schemas.microsoft.com/office/drawing/2014/main" id="{6082528A-2A0E-FA2B-8C62-389480A6216E}"/>
              </a:ext>
            </a:extLst>
          </p:cNvPr>
          <p:cNvGraphicFramePr>
            <a:graphicFrameLocks noGrp="1"/>
          </p:cNvGraphicFramePr>
          <p:nvPr>
            <p:ph sz="half" idx="2"/>
          </p:nvPr>
        </p:nvGraphicFramePr>
        <p:xfrm>
          <a:off x="6971250" y="2262847"/>
          <a:ext cx="4907560" cy="378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11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0F11-0EA8-7BC5-F332-A97509009E3D}"/>
              </a:ext>
            </a:extLst>
          </p:cNvPr>
          <p:cNvSpPr>
            <a:spLocks noGrp="1"/>
          </p:cNvSpPr>
          <p:nvPr>
            <p:ph type="title"/>
          </p:nvPr>
        </p:nvSpPr>
        <p:spPr/>
        <p:txBody>
          <a:bodyPr/>
          <a:lstStyle/>
          <a:p>
            <a:r>
              <a:rPr lang="en-GB" dirty="0"/>
              <a:t>Worried about plagiarism? </a:t>
            </a:r>
          </a:p>
        </p:txBody>
      </p:sp>
      <p:sp>
        <p:nvSpPr>
          <p:cNvPr id="3" name="Content Placeholder 2">
            <a:extLst>
              <a:ext uri="{FF2B5EF4-FFF2-40B4-BE49-F238E27FC236}">
                <a16:creationId xmlns:a16="http://schemas.microsoft.com/office/drawing/2014/main" id="{46A2E2A1-7421-E5D3-775F-636D74373FF3}"/>
              </a:ext>
            </a:extLst>
          </p:cNvPr>
          <p:cNvSpPr>
            <a:spLocks noGrp="1"/>
          </p:cNvSpPr>
          <p:nvPr>
            <p:ph sz="half" idx="1"/>
          </p:nvPr>
        </p:nvSpPr>
        <p:spPr/>
        <p:txBody>
          <a:bodyPr/>
          <a:lstStyle/>
          <a:p>
            <a:endParaRPr lang="en-GB" dirty="0"/>
          </a:p>
          <a:p>
            <a:r>
              <a:rPr lang="en-GB" dirty="0">
                <a:hlinkClick r:id="rId2"/>
              </a:rPr>
              <a:t>Referencing and avoiding plagiarism tutorial</a:t>
            </a:r>
            <a:endParaRPr lang="en-GB" dirty="0"/>
          </a:p>
          <a:p>
            <a:endParaRPr lang="en-GB" dirty="0"/>
          </a:p>
          <a:p>
            <a:r>
              <a:rPr lang="en-GB" dirty="0">
                <a:hlinkClick r:id="rId3"/>
              </a:rPr>
              <a:t>Tips for avoiding plagiarism </a:t>
            </a:r>
            <a:endParaRPr lang="en-GB" dirty="0"/>
          </a:p>
        </p:txBody>
      </p:sp>
      <p:pic>
        <p:nvPicPr>
          <p:cNvPr id="14" name="Content Placeholder 13" descr="Timeline&#10;&#10;Description automatically generated">
            <a:extLst>
              <a:ext uri="{FF2B5EF4-FFF2-40B4-BE49-F238E27FC236}">
                <a16:creationId xmlns:a16="http://schemas.microsoft.com/office/drawing/2014/main" id="{1AE593C9-2EA7-71B5-1FB9-4441238A00D5}"/>
              </a:ext>
            </a:extLst>
          </p:cNvPr>
          <p:cNvPicPr>
            <a:picLocks noGrp="1" noChangeAspect="1"/>
          </p:cNvPicPr>
          <p:nvPr>
            <p:ph sz="half" idx="2"/>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019800" y="2468294"/>
            <a:ext cx="5772743" cy="3309706"/>
          </a:xfrm>
        </p:spPr>
      </p:pic>
    </p:spTree>
    <p:extLst>
      <p:ext uri="{BB962C8B-B14F-4D97-AF65-F5344CB8AC3E}">
        <p14:creationId xmlns:p14="http://schemas.microsoft.com/office/powerpoint/2010/main" val="40760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F5C3-283C-7EBC-1074-397418B7026E}"/>
              </a:ext>
            </a:extLst>
          </p:cNvPr>
          <p:cNvSpPr>
            <a:spLocks noGrp="1"/>
          </p:cNvSpPr>
          <p:nvPr>
            <p:ph type="title"/>
          </p:nvPr>
        </p:nvSpPr>
        <p:spPr>
          <a:xfrm>
            <a:off x="838200" y="1080000"/>
            <a:ext cx="10515600" cy="786900"/>
          </a:xfrm>
        </p:spPr>
        <p:txBody>
          <a:bodyPr anchor="t">
            <a:normAutofit fontScale="90000"/>
          </a:bodyPr>
          <a:lstStyle/>
          <a:p>
            <a:r>
              <a:rPr lang="en-GB" dirty="0"/>
              <a:t>Information on referencing at the IOA </a:t>
            </a:r>
          </a:p>
        </p:txBody>
      </p:sp>
      <p:pic>
        <p:nvPicPr>
          <p:cNvPr id="8" name="Picture 7" descr="A picture containing text, screenshot&#10;&#10;Description automatically generated">
            <a:extLst>
              <a:ext uri="{FF2B5EF4-FFF2-40B4-BE49-F238E27FC236}">
                <a16:creationId xmlns:a16="http://schemas.microsoft.com/office/drawing/2014/main" id="{81AADF0E-7AF3-A71A-0086-0EA781484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04061"/>
            <a:ext cx="5181600" cy="2305812"/>
          </a:xfrm>
          <a:prstGeom prst="rect">
            <a:avLst/>
          </a:prstGeom>
          <a:noFill/>
        </p:spPr>
      </p:pic>
      <p:graphicFrame>
        <p:nvGraphicFramePr>
          <p:cNvPr id="3" name="Content Placeholder 2">
            <a:extLst>
              <a:ext uri="{FF2B5EF4-FFF2-40B4-BE49-F238E27FC236}">
                <a16:creationId xmlns:a16="http://schemas.microsoft.com/office/drawing/2014/main" id="{602DD31A-F435-E6F4-8F95-0CFFBEB2BCC2}"/>
              </a:ext>
            </a:extLst>
          </p:cNvPr>
          <p:cNvGraphicFramePr>
            <a:graphicFrameLocks noGrp="1"/>
          </p:cNvGraphicFramePr>
          <p:nvPr>
            <p:ph sz="half" idx="2"/>
          </p:nvPr>
        </p:nvGraphicFramePr>
        <p:xfrm>
          <a:off x="6172200" y="2160000"/>
          <a:ext cx="5181600" cy="3993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38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01DB-B96B-D553-558D-6A371493B3AA}"/>
              </a:ext>
            </a:extLst>
          </p:cNvPr>
          <p:cNvSpPr>
            <a:spLocks noGrp="1"/>
          </p:cNvSpPr>
          <p:nvPr>
            <p:ph type="title"/>
          </p:nvPr>
        </p:nvSpPr>
        <p:spPr>
          <a:xfrm>
            <a:off x="838200" y="1080000"/>
            <a:ext cx="10515600" cy="786900"/>
          </a:xfrm>
        </p:spPr>
        <p:txBody>
          <a:bodyPr anchor="t">
            <a:normAutofit/>
          </a:bodyPr>
          <a:lstStyle/>
          <a:p>
            <a:r>
              <a:rPr lang="en-GB" sz="4400" dirty="0"/>
              <a:t>Referencing systems: the IOA choice  </a:t>
            </a:r>
          </a:p>
        </p:txBody>
      </p:sp>
      <p:sp>
        <p:nvSpPr>
          <p:cNvPr id="3" name="Content Placeholder 2">
            <a:extLst>
              <a:ext uri="{FF2B5EF4-FFF2-40B4-BE49-F238E27FC236}">
                <a16:creationId xmlns:a16="http://schemas.microsoft.com/office/drawing/2014/main" id="{B9EAE0CD-8802-0494-4A5A-30389C3681D5}"/>
              </a:ext>
            </a:extLst>
          </p:cNvPr>
          <p:cNvSpPr>
            <a:spLocks noGrp="1"/>
          </p:cNvSpPr>
          <p:nvPr>
            <p:ph sz="half" idx="1"/>
          </p:nvPr>
        </p:nvSpPr>
        <p:spPr>
          <a:xfrm>
            <a:off x="629174" y="2160000"/>
            <a:ext cx="5466826" cy="3993935"/>
          </a:xfrm>
        </p:spPr>
        <p:txBody>
          <a:bodyPr>
            <a:normAutofit/>
          </a:bodyPr>
          <a:lstStyle/>
          <a:p>
            <a:pPr marL="457200" lvl="1" indent="0">
              <a:buNone/>
            </a:pPr>
            <a:endParaRPr lang="en-GB" sz="2000" b="1" i="0" dirty="0">
              <a:effectLst/>
            </a:endParaRPr>
          </a:p>
          <a:p>
            <a:r>
              <a:rPr lang="en-GB" sz="2800" dirty="0"/>
              <a:t>The IOA uses the </a:t>
            </a:r>
            <a:r>
              <a:rPr lang="en-GB" sz="2800" b="1" dirty="0">
                <a:solidFill>
                  <a:srgbClr val="FF0000"/>
                </a:solidFill>
              </a:rPr>
              <a:t>Harvard </a:t>
            </a:r>
            <a:r>
              <a:rPr lang="en-GB" sz="2800" dirty="0"/>
              <a:t>system, specifically the </a:t>
            </a:r>
            <a:r>
              <a:rPr lang="en-GB" sz="2800" b="1" dirty="0">
                <a:solidFill>
                  <a:srgbClr val="FF0000"/>
                </a:solidFill>
              </a:rPr>
              <a:t>Harvard Cite Them Right</a:t>
            </a:r>
            <a:r>
              <a:rPr lang="en-GB" sz="2800" dirty="0"/>
              <a:t> style</a:t>
            </a:r>
          </a:p>
          <a:p>
            <a:pPr marL="0" indent="0">
              <a:buNone/>
            </a:pPr>
            <a:r>
              <a:rPr lang="en-GB" sz="2800" dirty="0"/>
              <a:t> </a:t>
            </a:r>
          </a:p>
          <a:p>
            <a:r>
              <a:rPr lang="en-GB" sz="2800" dirty="0"/>
              <a:t>You may find it useful to think of this using one of its descriptors: </a:t>
            </a:r>
          </a:p>
          <a:p>
            <a:pPr marL="0" indent="0">
              <a:buNone/>
            </a:pPr>
            <a:r>
              <a:rPr lang="en-GB" sz="2800" dirty="0"/>
              <a:t>	</a:t>
            </a:r>
            <a:r>
              <a:rPr lang="en-GB" sz="2800" b="0" i="0" dirty="0">
                <a:effectLst/>
              </a:rPr>
              <a:t>An ‘Author-date system’</a:t>
            </a:r>
            <a:endParaRPr lang="en-GB" sz="2800" i="0" dirty="0">
              <a:effectLst/>
            </a:endParaRPr>
          </a:p>
          <a:p>
            <a:pPr>
              <a:buFont typeface="Arial" panose="020B0604020202020204" pitchFamily="34" charset="0"/>
              <a:buChar char="•"/>
            </a:pPr>
            <a:endParaRPr lang="en-GB" sz="2000" b="1" dirty="0"/>
          </a:p>
        </p:txBody>
      </p:sp>
      <p:pic>
        <p:nvPicPr>
          <p:cNvPr id="10" name="Content Placeholder 9" descr="Diagram&#10;&#10;Description automatically generated">
            <a:extLst>
              <a:ext uri="{FF2B5EF4-FFF2-40B4-BE49-F238E27FC236}">
                <a16:creationId xmlns:a16="http://schemas.microsoft.com/office/drawing/2014/main" id="{31E650A2-6B1B-93DF-019F-02B9733D9D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6154" y="2213769"/>
            <a:ext cx="5027645" cy="3886200"/>
          </a:xfrm>
        </p:spPr>
      </p:pic>
    </p:spTree>
    <p:extLst>
      <p:ext uri="{BB962C8B-B14F-4D97-AF65-F5344CB8AC3E}">
        <p14:creationId xmlns:p14="http://schemas.microsoft.com/office/powerpoint/2010/main" val="220612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003B-6141-C26F-7252-3A7735C377DC}"/>
              </a:ext>
            </a:extLst>
          </p:cNvPr>
          <p:cNvSpPr>
            <a:spLocks noGrp="1"/>
          </p:cNvSpPr>
          <p:nvPr>
            <p:ph type="title"/>
          </p:nvPr>
        </p:nvSpPr>
        <p:spPr/>
        <p:txBody>
          <a:bodyPr/>
          <a:lstStyle/>
          <a:p>
            <a:r>
              <a:rPr lang="en-GB" dirty="0"/>
              <a:t>The Harvard System: in-text </a:t>
            </a:r>
          </a:p>
        </p:txBody>
      </p:sp>
      <p:graphicFrame>
        <p:nvGraphicFramePr>
          <p:cNvPr id="6" name="Content Placeholder 5">
            <a:extLst>
              <a:ext uri="{FF2B5EF4-FFF2-40B4-BE49-F238E27FC236}">
                <a16:creationId xmlns:a16="http://schemas.microsoft.com/office/drawing/2014/main" id="{85ADCDE3-3CD9-82D7-453B-095FCEB3298D}"/>
              </a:ext>
            </a:extLst>
          </p:cNvPr>
          <p:cNvGraphicFramePr>
            <a:graphicFrameLocks noGrp="1"/>
          </p:cNvGraphicFramePr>
          <p:nvPr>
            <p:ph sz="half" idx="1"/>
          </p:nvPr>
        </p:nvGraphicFramePr>
        <p:xfrm>
          <a:off x="645252" y="2159313"/>
          <a:ext cx="5906549" cy="435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5" descr="Diagram&#10;&#10;Description automatically generated">
            <a:extLst>
              <a:ext uri="{FF2B5EF4-FFF2-40B4-BE49-F238E27FC236}">
                <a16:creationId xmlns:a16="http://schemas.microsoft.com/office/drawing/2014/main" id="{C4ABED01-AE69-2F02-F47A-8A87D7CB51F7}"/>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965576" y="2340528"/>
            <a:ext cx="4388224" cy="3812720"/>
          </a:xfrm>
          <a:noFill/>
        </p:spPr>
      </p:pic>
    </p:spTree>
    <p:extLst>
      <p:ext uri="{BB962C8B-B14F-4D97-AF65-F5344CB8AC3E}">
        <p14:creationId xmlns:p14="http://schemas.microsoft.com/office/powerpoint/2010/main" val="249920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1D54F-771E-896B-8144-E6E1C96D8E32}"/>
              </a:ext>
            </a:extLst>
          </p:cNvPr>
          <p:cNvSpPr>
            <a:spLocks noGrp="1"/>
          </p:cNvSpPr>
          <p:nvPr>
            <p:ph type="title"/>
          </p:nvPr>
        </p:nvSpPr>
        <p:spPr/>
        <p:txBody>
          <a:bodyPr/>
          <a:lstStyle/>
          <a:p>
            <a:r>
              <a:rPr lang="en-GB" sz="3600" dirty="0"/>
              <a:t>The Harvard System: reference list </a:t>
            </a:r>
          </a:p>
        </p:txBody>
      </p:sp>
      <p:sp>
        <p:nvSpPr>
          <p:cNvPr id="6" name="Content Placeholder 5">
            <a:extLst>
              <a:ext uri="{FF2B5EF4-FFF2-40B4-BE49-F238E27FC236}">
                <a16:creationId xmlns:a16="http://schemas.microsoft.com/office/drawing/2014/main" id="{2E479A1A-00F8-8DBD-5C36-682B40B5C2DD}"/>
              </a:ext>
            </a:extLst>
          </p:cNvPr>
          <p:cNvSpPr>
            <a:spLocks noGrp="1"/>
          </p:cNvSpPr>
          <p:nvPr>
            <p:ph sz="half" idx="1"/>
          </p:nvPr>
        </p:nvSpPr>
        <p:spPr>
          <a:xfrm>
            <a:off x="402671" y="2013294"/>
            <a:ext cx="6147419" cy="4140641"/>
          </a:xfrm>
        </p:spPr>
        <p:txBody>
          <a:bodyPr/>
          <a:lstStyle/>
          <a:p>
            <a:pPr algn="l"/>
            <a:r>
              <a:rPr lang="en-GB" sz="1800" b="0" i="0" dirty="0">
                <a:solidFill>
                  <a:srgbClr val="333333"/>
                </a:solidFill>
                <a:effectLst/>
                <a:latin typeface="Helvetica Neue"/>
              </a:rPr>
              <a:t>The full reference to each source that you cite in your work should be included in a References section, at the end of the essay. This will list each source referenced, ordered alphabetically by author's surname. </a:t>
            </a:r>
          </a:p>
          <a:p>
            <a:pPr algn="l"/>
            <a:r>
              <a:rPr lang="en-GB" sz="1800" b="0" i="0" dirty="0">
                <a:solidFill>
                  <a:srgbClr val="333333"/>
                </a:solidFill>
                <a:effectLst/>
                <a:latin typeface="Helvetica Neue"/>
              </a:rPr>
              <a:t>The information included will broadly include:</a:t>
            </a:r>
          </a:p>
          <a:p>
            <a:pPr marL="0" indent="0" algn="l">
              <a:buNone/>
            </a:pPr>
            <a:endParaRPr lang="en-GB" sz="1600" b="0" i="0" dirty="0">
              <a:solidFill>
                <a:srgbClr val="333333"/>
              </a:solidFill>
              <a:effectLst/>
              <a:latin typeface="Helvetica Neue"/>
            </a:endParaRPr>
          </a:p>
          <a:p>
            <a:pPr lvl="1">
              <a:buFont typeface="Arial" panose="020B0604020202020204" pitchFamily="34" charset="0"/>
              <a:buChar char="•"/>
            </a:pPr>
            <a:r>
              <a:rPr lang="en-GB" sz="1200" b="0" i="0" dirty="0">
                <a:solidFill>
                  <a:srgbClr val="333333"/>
                </a:solidFill>
                <a:effectLst/>
                <a:latin typeface="Helvetica Neue"/>
              </a:rPr>
              <a:t>Who has ‘made’ the item (the author, creator, compiler…)?</a:t>
            </a:r>
          </a:p>
          <a:p>
            <a:pPr lvl="1">
              <a:buFont typeface="Arial" panose="020B0604020202020204" pitchFamily="34" charset="0"/>
              <a:buChar char="•"/>
            </a:pPr>
            <a:r>
              <a:rPr lang="en-GB" sz="1200" b="0" i="0" dirty="0">
                <a:solidFill>
                  <a:srgbClr val="333333"/>
                </a:solidFill>
                <a:effectLst/>
                <a:latin typeface="Helvetica Neue"/>
              </a:rPr>
              <a:t>What is it called?</a:t>
            </a:r>
          </a:p>
          <a:p>
            <a:pPr lvl="1">
              <a:buFont typeface="Arial" panose="020B0604020202020204" pitchFamily="34" charset="0"/>
              <a:buChar char="•"/>
            </a:pPr>
            <a:r>
              <a:rPr lang="en-GB" sz="1200" b="0" i="0" dirty="0">
                <a:solidFill>
                  <a:srgbClr val="333333"/>
                </a:solidFill>
                <a:effectLst/>
                <a:latin typeface="Helvetica Neue"/>
              </a:rPr>
              <a:t>If part of a larger work, what is that called?</a:t>
            </a:r>
          </a:p>
          <a:p>
            <a:pPr lvl="1">
              <a:buFont typeface="Arial" panose="020B0604020202020204" pitchFamily="34" charset="0"/>
              <a:buChar char="•"/>
            </a:pPr>
            <a:r>
              <a:rPr lang="en-GB" sz="1200" b="0" i="0" dirty="0">
                <a:solidFill>
                  <a:srgbClr val="333333"/>
                </a:solidFill>
                <a:effectLst/>
                <a:latin typeface="Helvetica Neue"/>
              </a:rPr>
              <a:t>Where was (is) it disseminated/published?</a:t>
            </a:r>
          </a:p>
          <a:p>
            <a:pPr lvl="1">
              <a:buFont typeface="Arial" panose="020B0604020202020204" pitchFamily="34" charset="0"/>
              <a:buChar char="•"/>
            </a:pPr>
            <a:r>
              <a:rPr lang="en-GB" sz="1200" b="0" i="0" dirty="0">
                <a:solidFill>
                  <a:srgbClr val="333333"/>
                </a:solidFill>
                <a:effectLst/>
                <a:latin typeface="Helvetica Neue"/>
              </a:rPr>
              <a:t>Who is responsible for the dissemination/publishing?</a:t>
            </a:r>
          </a:p>
          <a:p>
            <a:pPr lvl="1">
              <a:buFont typeface="Arial" panose="020B0604020202020204" pitchFamily="34" charset="0"/>
              <a:buChar char="•"/>
            </a:pPr>
            <a:r>
              <a:rPr lang="en-GB" sz="1200" b="0" i="0" dirty="0">
                <a:solidFill>
                  <a:srgbClr val="333333"/>
                </a:solidFill>
                <a:effectLst/>
                <a:latin typeface="Helvetica Neue"/>
              </a:rPr>
              <a:t>When was it disseminated/published?</a:t>
            </a:r>
          </a:p>
          <a:p>
            <a:pPr lvl="1">
              <a:buFont typeface="Arial" panose="020B0604020202020204" pitchFamily="34" charset="0"/>
              <a:buChar char="•"/>
            </a:pPr>
            <a:r>
              <a:rPr lang="en-GB" sz="1200" b="0" i="0" dirty="0">
                <a:solidFill>
                  <a:srgbClr val="333333"/>
                </a:solidFill>
                <a:effectLst/>
                <a:latin typeface="Helvetica Neue"/>
              </a:rPr>
              <a:t>A direct quotation, or allusion, should always include the page number(s).</a:t>
            </a:r>
          </a:p>
          <a:p>
            <a:endParaRPr lang="en-GB" dirty="0"/>
          </a:p>
        </p:txBody>
      </p:sp>
      <p:pic>
        <p:nvPicPr>
          <p:cNvPr id="9" name="Content Placeholder 8" descr="Text, letter&#10;&#10;Description automatically generated">
            <a:extLst>
              <a:ext uri="{FF2B5EF4-FFF2-40B4-BE49-F238E27FC236}">
                <a16:creationId xmlns:a16="http://schemas.microsoft.com/office/drawing/2014/main" id="{F6F68B40-BFF0-DA99-CB4E-5AF0FCC9FDB7}"/>
              </a:ext>
            </a:extLst>
          </p:cNvPr>
          <p:cNvPicPr>
            <a:picLocks noGrp="1" noChangeAspect="1"/>
          </p:cNvPicPr>
          <p:nvPr>
            <p:ph sz="half" idx="2"/>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45827" y="1866900"/>
            <a:ext cx="4640244" cy="4287346"/>
          </a:xfrm>
        </p:spPr>
      </p:pic>
    </p:spTree>
    <p:extLst>
      <p:ext uri="{BB962C8B-B14F-4D97-AF65-F5344CB8AC3E}">
        <p14:creationId xmlns:p14="http://schemas.microsoft.com/office/powerpoint/2010/main" val="340704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FDCF-5CAE-BD95-E17F-837993A19523}"/>
              </a:ext>
            </a:extLst>
          </p:cNvPr>
          <p:cNvSpPr>
            <a:spLocks noGrp="1"/>
          </p:cNvSpPr>
          <p:nvPr>
            <p:ph type="title"/>
          </p:nvPr>
        </p:nvSpPr>
        <p:spPr>
          <a:xfrm>
            <a:off x="838200" y="1080000"/>
            <a:ext cx="10515600" cy="786900"/>
          </a:xfrm>
        </p:spPr>
        <p:txBody>
          <a:bodyPr anchor="t">
            <a:normAutofit/>
          </a:bodyPr>
          <a:lstStyle/>
          <a:p>
            <a:r>
              <a:rPr lang="en-GB" sz="4000" dirty="0"/>
              <a:t>The Harvard System: guides &amp; tutorials  </a:t>
            </a:r>
          </a:p>
        </p:txBody>
      </p:sp>
      <p:pic>
        <p:nvPicPr>
          <p:cNvPr id="7" name="Content Placeholder 6" descr="Graphical user interface, text, application&#10;&#10;Description automatically generated">
            <a:extLst>
              <a:ext uri="{FF2B5EF4-FFF2-40B4-BE49-F238E27FC236}">
                <a16:creationId xmlns:a16="http://schemas.microsoft.com/office/drawing/2014/main" id="{30115FA8-F41A-C52C-D39C-A110635A8C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2808" y="2407299"/>
            <a:ext cx="5646992" cy="3232902"/>
          </a:xfrm>
          <a:noFill/>
        </p:spPr>
      </p:pic>
      <p:sp>
        <p:nvSpPr>
          <p:cNvPr id="3" name="Content Placeholder 2">
            <a:extLst>
              <a:ext uri="{FF2B5EF4-FFF2-40B4-BE49-F238E27FC236}">
                <a16:creationId xmlns:a16="http://schemas.microsoft.com/office/drawing/2014/main" id="{265E746A-D0F1-D82C-27D8-E6528CA80D03}"/>
              </a:ext>
            </a:extLst>
          </p:cNvPr>
          <p:cNvSpPr>
            <a:spLocks noGrp="1"/>
          </p:cNvSpPr>
          <p:nvPr>
            <p:ph sz="half" idx="2"/>
          </p:nvPr>
        </p:nvSpPr>
        <p:spPr>
          <a:xfrm>
            <a:off x="6172200" y="2160000"/>
            <a:ext cx="5181600" cy="3993936"/>
          </a:xfrm>
        </p:spPr>
        <p:txBody>
          <a:bodyPr>
            <a:normAutofit lnSpcReduction="10000"/>
          </a:bodyPr>
          <a:lstStyle/>
          <a:p>
            <a:r>
              <a:rPr lang="en-GB" sz="2800" dirty="0"/>
              <a:t>Using the </a:t>
            </a:r>
            <a:r>
              <a:rPr lang="en-GB" sz="2800" dirty="0">
                <a:hlinkClick r:id="rId3"/>
              </a:rPr>
              <a:t>UCL Library Guide to Harvard </a:t>
            </a:r>
            <a:r>
              <a:rPr lang="en-GB" sz="2800" dirty="0"/>
              <a:t>is recommended. </a:t>
            </a:r>
          </a:p>
          <a:p>
            <a:r>
              <a:rPr lang="en-GB" sz="2800" dirty="0"/>
              <a:t>Particularly the left hand toolbar! </a:t>
            </a:r>
          </a:p>
          <a:p>
            <a:r>
              <a:rPr lang="en-GB" sz="2800" dirty="0"/>
              <a:t>Tutorial on using Harvard</a:t>
            </a:r>
          </a:p>
          <a:p>
            <a:r>
              <a:rPr lang="en-GB" sz="2800" dirty="0"/>
              <a:t>FAQs</a:t>
            </a:r>
          </a:p>
          <a:p>
            <a:r>
              <a:rPr lang="en-GB" sz="2800" dirty="0">
                <a:hlinkClick r:id="rId4"/>
              </a:rPr>
              <a:t>Harvard References A-Z</a:t>
            </a:r>
            <a:r>
              <a:rPr lang="en-GB" sz="2800" dirty="0"/>
              <a:t> – this gives you lots of different examples </a:t>
            </a:r>
          </a:p>
        </p:txBody>
      </p:sp>
    </p:spTree>
    <p:extLst>
      <p:ext uri="{BB962C8B-B14F-4D97-AF65-F5344CB8AC3E}">
        <p14:creationId xmlns:p14="http://schemas.microsoft.com/office/powerpoint/2010/main" val="264377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40A6-40B1-66ED-137C-C9ECD1D581E5}"/>
              </a:ext>
            </a:extLst>
          </p:cNvPr>
          <p:cNvSpPr>
            <a:spLocks noGrp="1"/>
          </p:cNvSpPr>
          <p:nvPr>
            <p:ph type="title"/>
          </p:nvPr>
        </p:nvSpPr>
        <p:spPr/>
        <p:txBody>
          <a:bodyPr/>
          <a:lstStyle/>
          <a:p>
            <a:r>
              <a:rPr lang="en-GB" sz="3600" dirty="0"/>
              <a:t>What are references/citations? </a:t>
            </a:r>
          </a:p>
        </p:txBody>
      </p:sp>
      <p:graphicFrame>
        <p:nvGraphicFramePr>
          <p:cNvPr id="3" name="Content Placeholder 2">
            <a:extLst>
              <a:ext uri="{FF2B5EF4-FFF2-40B4-BE49-F238E27FC236}">
                <a16:creationId xmlns:a16="http://schemas.microsoft.com/office/drawing/2014/main" id="{8041656F-98D0-0D08-66EB-E346D4DE6A1E}"/>
              </a:ext>
            </a:extLst>
          </p:cNvPr>
          <p:cNvGraphicFramePr>
            <a:graphicFrameLocks noGrp="1"/>
          </p:cNvGraphicFramePr>
          <p:nvPr>
            <p:ph idx="1"/>
          </p:nvPr>
        </p:nvGraphicFramePr>
        <p:xfrm>
          <a:off x="838200" y="2001795"/>
          <a:ext cx="10515600" cy="417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06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A2DB-4AD3-3FB4-C423-14DBA84458FF}"/>
              </a:ext>
            </a:extLst>
          </p:cNvPr>
          <p:cNvSpPr>
            <a:spLocks noGrp="1"/>
          </p:cNvSpPr>
          <p:nvPr>
            <p:ph type="title"/>
          </p:nvPr>
        </p:nvSpPr>
        <p:spPr>
          <a:xfrm>
            <a:off x="838200" y="1080000"/>
            <a:ext cx="5735595" cy="807523"/>
          </a:xfrm>
        </p:spPr>
        <p:txBody>
          <a:bodyPr anchor="t">
            <a:normAutofit/>
          </a:bodyPr>
          <a:lstStyle/>
          <a:p>
            <a:r>
              <a:rPr lang="en-GB" sz="3600" dirty="0"/>
              <a:t>Harvard Cite Them Right </a:t>
            </a:r>
          </a:p>
        </p:txBody>
      </p:sp>
      <p:sp>
        <p:nvSpPr>
          <p:cNvPr id="3" name="Content Placeholder 2">
            <a:extLst>
              <a:ext uri="{FF2B5EF4-FFF2-40B4-BE49-F238E27FC236}">
                <a16:creationId xmlns:a16="http://schemas.microsoft.com/office/drawing/2014/main" id="{F803822D-431C-806F-DE6D-C0DF1BF7D023}"/>
              </a:ext>
            </a:extLst>
          </p:cNvPr>
          <p:cNvSpPr>
            <a:spLocks noGrp="1"/>
          </p:cNvSpPr>
          <p:nvPr>
            <p:ph type="body" sz="half" idx="2"/>
          </p:nvPr>
        </p:nvSpPr>
        <p:spPr>
          <a:xfrm>
            <a:off x="695587" y="2239861"/>
            <a:ext cx="5734007" cy="3926047"/>
          </a:xfrm>
        </p:spPr>
        <p:txBody>
          <a:bodyPr>
            <a:normAutofit fontScale="85000" lnSpcReduction="20000"/>
          </a:bodyPr>
          <a:lstStyle/>
          <a:p>
            <a:r>
              <a:rPr lang="en-GB" sz="2000" b="0" i="0" dirty="0">
                <a:effectLst/>
              </a:rPr>
              <a:t>There are many variations of the Harvard style. The IOA uses </a:t>
            </a:r>
            <a:r>
              <a:rPr lang="en-GB" sz="2000" b="1" i="0" dirty="0">
                <a:effectLst/>
              </a:rPr>
              <a:t>Harvard Cite Them Right</a:t>
            </a:r>
            <a:r>
              <a:rPr lang="en-GB" sz="2000" b="0" i="0" dirty="0">
                <a:effectLst/>
              </a:rPr>
              <a:t>. </a:t>
            </a:r>
          </a:p>
          <a:p>
            <a:endParaRPr lang="en-GB" sz="2000" b="0" i="0" dirty="0">
              <a:effectLst/>
            </a:endParaRPr>
          </a:p>
          <a:p>
            <a:r>
              <a:rPr lang="en-GB" sz="2000" b="0" i="0" dirty="0">
                <a:effectLst/>
              </a:rPr>
              <a:t>Always remember to adapt any citations/references you</a:t>
            </a:r>
            <a:r>
              <a:rPr lang="en-GB" sz="2000" dirty="0"/>
              <a:t> collect to the Harvard Cite Them Right style when doing assignments/dissertations </a:t>
            </a:r>
          </a:p>
          <a:p>
            <a:endParaRPr lang="en-GB" sz="2000" dirty="0"/>
          </a:p>
          <a:p>
            <a:r>
              <a:rPr lang="en-GB" sz="2000" dirty="0"/>
              <a:t>You can find the Cite Them Right guide as an e-book through the </a:t>
            </a:r>
            <a:r>
              <a:rPr lang="en-GB" sz="2000" dirty="0">
                <a:hlinkClick r:id="rId2"/>
              </a:rPr>
              <a:t>library catalogue. </a:t>
            </a:r>
          </a:p>
          <a:p>
            <a:endParaRPr lang="en-GB" sz="2000" dirty="0">
              <a:hlinkClick r:id="rId2"/>
            </a:endParaRPr>
          </a:p>
          <a:p>
            <a:r>
              <a:rPr lang="en-GB" sz="2000" dirty="0"/>
              <a:t>You need </a:t>
            </a:r>
            <a:r>
              <a:rPr lang="en-GB" sz="2000" b="1" dirty="0"/>
              <a:t>Section E: Harvard Referencing Style</a:t>
            </a:r>
            <a:r>
              <a:rPr lang="en-GB" sz="2000" dirty="0"/>
              <a:t>. </a:t>
            </a:r>
          </a:p>
          <a:p>
            <a:endParaRPr lang="en-GB" sz="2000" b="0" i="0" dirty="0">
              <a:effectLst/>
            </a:endParaRPr>
          </a:p>
          <a:p>
            <a:r>
              <a:rPr lang="en-GB" sz="2000" b="1" dirty="0"/>
              <a:t>NB</a:t>
            </a:r>
            <a:r>
              <a:rPr lang="en-GB" sz="2000" dirty="0"/>
              <a:t>: You can’t download the whole book, but you can download the section you need – section E. </a:t>
            </a:r>
            <a:endParaRPr lang="en-GB" sz="2000" b="0" i="0" dirty="0">
              <a:effectLst/>
            </a:endParaRPr>
          </a:p>
          <a:p>
            <a:endParaRPr lang="en-GB" sz="2000" b="0" i="0" dirty="0">
              <a:effectLst/>
            </a:endParaRPr>
          </a:p>
        </p:txBody>
      </p:sp>
      <p:pic>
        <p:nvPicPr>
          <p:cNvPr id="6" name="Content Placeholder 5" descr="Text&#10;&#10;Description automatically generated">
            <a:extLst>
              <a:ext uri="{FF2B5EF4-FFF2-40B4-BE49-F238E27FC236}">
                <a16:creationId xmlns:a16="http://schemas.microsoft.com/office/drawing/2014/main" id="{B258A8AE-CD05-3716-AA41-D8A89DB215E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7328256" y="1079999"/>
            <a:ext cx="4002189" cy="5200815"/>
          </a:xfrm>
          <a:noFill/>
        </p:spPr>
      </p:pic>
    </p:spTree>
    <p:extLst>
      <p:ext uri="{BB962C8B-B14F-4D97-AF65-F5344CB8AC3E}">
        <p14:creationId xmlns:p14="http://schemas.microsoft.com/office/powerpoint/2010/main" val="403337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3E79-61EF-1078-C59A-AEEAE93E42C8}"/>
              </a:ext>
            </a:extLst>
          </p:cNvPr>
          <p:cNvSpPr>
            <a:spLocks noGrp="1"/>
          </p:cNvSpPr>
          <p:nvPr>
            <p:ph type="title"/>
          </p:nvPr>
        </p:nvSpPr>
        <p:spPr>
          <a:xfrm>
            <a:off x="726233" y="566818"/>
            <a:ext cx="10515600" cy="913900"/>
          </a:xfrm>
        </p:spPr>
        <p:txBody>
          <a:bodyPr anchor="t">
            <a:normAutofit/>
          </a:bodyPr>
          <a:lstStyle/>
          <a:p>
            <a:r>
              <a:rPr lang="en-GB" sz="4100" b="0" i="0" u="none" strike="noStrike" baseline="0" dirty="0"/>
              <a:t>Worried about getting your references right? </a:t>
            </a:r>
          </a:p>
        </p:txBody>
      </p:sp>
      <p:graphicFrame>
        <p:nvGraphicFramePr>
          <p:cNvPr id="6" name="Content Placeholder 5">
            <a:extLst>
              <a:ext uri="{FF2B5EF4-FFF2-40B4-BE49-F238E27FC236}">
                <a16:creationId xmlns:a16="http://schemas.microsoft.com/office/drawing/2014/main" id="{A30B9F10-2762-ACAB-E34E-1A864640B873}"/>
              </a:ext>
            </a:extLst>
          </p:cNvPr>
          <p:cNvGraphicFramePr>
            <a:graphicFrameLocks noGrp="1"/>
          </p:cNvGraphicFramePr>
          <p:nvPr>
            <p:ph sz="half" idx="1"/>
            <p:extLst>
              <p:ext uri="{D42A27DB-BD31-4B8C-83A1-F6EECF244321}">
                <p14:modId xmlns:p14="http://schemas.microsoft.com/office/powerpoint/2010/main" val="3469780919"/>
              </p:ext>
            </p:extLst>
          </p:nvPr>
        </p:nvGraphicFramePr>
        <p:xfrm>
          <a:off x="726233" y="1823451"/>
          <a:ext cx="5257800" cy="486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Graphical user interface, text, application&#10;&#10;Description automatically generated">
            <a:extLst>
              <a:ext uri="{FF2B5EF4-FFF2-40B4-BE49-F238E27FC236}">
                <a16:creationId xmlns:a16="http://schemas.microsoft.com/office/drawing/2014/main" id="{FE7EB6BD-24DB-86BF-D64E-87F00BF96C0C}"/>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446749" y="2080724"/>
            <a:ext cx="5583004" cy="4349551"/>
          </a:xfrm>
        </p:spPr>
      </p:pic>
    </p:spTree>
    <p:extLst>
      <p:ext uri="{BB962C8B-B14F-4D97-AF65-F5344CB8AC3E}">
        <p14:creationId xmlns:p14="http://schemas.microsoft.com/office/powerpoint/2010/main" val="36061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6CB9-46CF-27A5-E712-BC5D400923B5}"/>
              </a:ext>
            </a:extLst>
          </p:cNvPr>
          <p:cNvSpPr>
            <a:spLocks noGrp="1"/>
          </p:cNvSpPr>
          <p:nvPr>
            <p:ph type="title"/>
          </p:nvPr>
        </p:nvSpPr>
        <p:spPr>
          <a:xfrm>
            <a:off x="838200" y="1080001"/>
            <a:ext cx="10515600" cy="913900"/>
          </a:xfrm>
        </p:spPr>
        <p:txBody>
          <a:bodyPr anchor="t">
            <a:normAutofit/>
          </a:bodyPr>
          <a:lstStyle/>
          <a:p>
            <a:r>
              <a:rPr lang="en-GB" sz="2600" dirty="0"/>
              <a:t>Using bibliographic software to manage your referencing </a:t>
            </a:r>
          </a:p>
        </p:txBody>
      </p:sp>
      <p:graphicFrame>
        <p:nvGraphicFramePr>
          <p:cNvPr id="6" name="Content Placeholder 5">
            <a:extLst>
              <a:ext uri="{FF2B5EF4-FFF2-40B4-BE49-F238E27FC236}">
                <a16:creationId xmlns:a16="http://schemas.microsoft.com/office/drawing/2014/main" id="{DAE1AAE8-6842-101B-D3D7-EE62923CE8D9}"/>
              </a:ext>
            </a:extLst>
          </p:cNvPr>
          <p:cNvGraphicFramePr>
            <a:graphicFrameLocks noGrp="1"/>
          </p:cNvGraphicFramePr>
          <p:nvPr>
            <p:ph sz="half" idx="1"/>
          </p:nvPr>
        </p:nvGraphicFramePr>
        <p:xfrm>
          <a:off x="1107346" y="2130803"/>
          <a:ext cx="5310232" cy="348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5" descr="Diagram&#10;&#10;Description automatically generated">
            <a:extLst>
              <a:ext uri="{FF2B5EF4-FFF2-40B4-BE49-F238E27FC236}">
                <a16:creationId xmlns:a16="http://schemas.microsoft.com/office/drawing/2014/main" id="{15CCED69-316B-17D1-21D6-5056C3247917}"/>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795083" y="2778848"/>
            <a:ext cx="4760895" cy="2166206"/>
          </a:xfrm>
          <a:noFill/>
        </p:spPr>
      </p:pic>
    </p:spTree>
    <p:extLst>
      <p:ext uri="{BB962C8B-B14F-4D97-AF65-F5344CB8AC3E}">
        <p14:creationId xmlns:p14="http://schemas.microsoft.com/office/powerpoint/2010/main" val="1025868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C7C4-D6AE-274E-868F-1B0B0023EA23}"/>
              </a:ext>
            </a:extLst>
          </p:cNvPr>
          <p:cNvSpPr>
            <a:spLocks noGrp="1"/>
          </p:cNvSpPr>
          <p:nvPr>
            <p:ph type="title"/>
          </p:nvPr>
        </p:nvSpPr>
        <p:spPr/>
        <p:txBody>
          <a:bodyPr anchor="t">
            <a:normAutofit/>
          </a:bodyPr>
          <a:lstStyle/>
          <a:p>
            <a:r>
              <a:rPr lang="en-GB" sz="2800" dirty="0"/>
              <a:t>Using bibliographic software to manage your referencing </a:t>
            </a:r>
          </a:p>
        </p:txBody>
      </p:sp>
      <p:graphicFrame>
        <p:nvGraphicFramePr>
          <p:cNvPr id="3" name="Content Placeholder 2">
            <a:extLst>
              <a:ext uri="{FF2B5EF4-FFF2-40B4-BE49-F238E27FC236}">
                <a16:creationId xmlns:a16="http://schemas.microsoft.com/office/drawing/2014/main" id="{25BA395F-3264-D06C-C52C-619E7824877B}"/>
              </a:ext>
            </a:extLst>
          </p:cNvPr>
          <p:cNvGraphicFramePr>
            <a:graphicFrameLocks noGrp="1"/>
          </p:cNvGraphicFramePr>
          <p:nvPr>
            <p:ph idx="1"/>
            <p:extLst>
              <p:ext uri="{D42A27DB-BD31-4B8C-83A1-F6EECF244321}">
                <p14:modId xmlns:p14="http://schemas.microsoft.com/office/powerpoint/2010/main" val="2659119980"/>
              </p:ext>
            </p:extLst>
          </p:nvPr>
        </p:nvGraphicFramePr>
        <p:xfrm>
          <a:off x="438539" y="1770671"/>
          <a:ext cx="10849947" cy="4826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43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21C8-9805-83C3-93A4-8EBD7721CC5C}"/>
              </a:ext>
            </a:extLst>
          </p:cNvPr>
          <p:cNvSpPr>
            <a:spLocks noGrp="1"/>
          </p:cNvSpPr>
          <p:nvPr>
            <p:ph type="title"/>
          </p:nvPr>
        </p:nvSpPr>
        <p:spPr/>
        <p:txBody>
          <a:bodyPr/>
          <a:lstStyle/>
          <a:p>
            <a:r>
              <a:rPr lang="en-GB" dirty="0"/>
              <a:t>Any questions &amp; getting help </a:t>
            </a:r>
          </a:p>
        </p:txBody>
      </p:sp>
      <p:graphicFrame>
        <p:nvGraphicFramePr>
          <p:cNvPr id="4" name="Content Placeholder 3">
            <a:extLst>
              <a:ext uri="{FF2B5EF4-FFF2-40B4-BE49-F238E27FC236}">
                <a16:creationId xmlns:a16="http://schemas.microsoft.com/office/drawing/2014/main" id="{DC3C6A5D-882F-5355-18AF-6035BC352A78}"/>
              </a:ext>
            </a:extLst>
          </p:cNvPr>
          <p:cNvGraphicFramePr>
            <a:graphicFrameLocks noGrp="1"/>
          </p:cNvGraphicFramePr>
          <p:nvPr>
            <p:ph idx="1"/>
          </p:nvPr>
        </p:nvGraphicFramePr>
        <p:xfrm>
          <a:off x="838200" y="2001795"/>
          <a:ext cx="10515600" cy="417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E307-4915-3509-14A2-56C4F34EE673}"/>
              </a:ext>
            </a:extLst>
          </p:cNvPr>
          <p:cNvSpPr>
            <a:spLocks noGrp="1"/>
          </p:cNvSpPr>
          <p:nvPr>
            <p:ph type="title"/>
          </p:nvPr>
        </p:nvSpPr>
        <p:spPr>
          <a:xfrm>
            <a:off x="838200" y="1080000"/>
            <a:ext cx="10515600" cy="690671"/>
          </a:xfrm>
        </p:spPr>
        <p:txBody>
          <a:bodyPr anchor="t">
            <a:normAutofit/>
          </a:bodyPr>
          <a:lstStyle/>
          <a:p>
            <a:r>
              <a:rPr lang="en-GB" sz="4100"/>
              <a:t>Referencing: an overview </a:t>
            </a:r>
          </a:p>
        </p:txBody>
      </p:sp>
      <p:graphicFrame>
        <p:nvGraphicFramePr>
          <p:cNvPr id="4" name="Content Placeholder 3">
            <a:extLst>
              <a:ext uri="{FF2B5EF4-FFF2-40B4-BE49-F238E27FC236}">
                <a16:creationId xmlns:a16="http://schemas.microsoft.com/office/drawing/2014/main" id="{92A2AF60-9F49-4187-777B-6026B3C5D6CD}"/>
              </a:ext>
            </a:extLst>
          </p:cNvPr>
          <p:cNvGraphicFramePr>
            <a:graphicFrameLocks noGrp="1"/>
          </p:cNvGraphicFramePr>
          <p:nvPr>
            <p:ph idx="1"/>
            <p:extLst>
              <p:ext uri="{D42A27DB-BD31-4B8C-83A1-F6EECF244321}">
                <p14:modId xmlns:p14="http://schemas.microsoft.com/office/powerpoint/2010/main" val="2261456305"/>
              </p:ext>
            </p:extLst>
          </p:nvPr>
        </p:nvGraphicFramePr>
        <p:xfrm>
          <a:off x="838200" y="2160000"/>
          <a:ext cx="10515600" cy="3652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52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0B07-2190-D298-91FB-ABA875CA178B}"/>
              </a:ext>
            </a:extLst>
          </p:cNvPr>
          <p:cNvSpPr>
            <a:spLocks noGrp="1"/>
          </p:cNvSpPr>
          <p:nvPr>
            <p:ph type="title"/>
          </p:nvPr>
        </p:nvSpPr>
        <p:spPr/>
        <p:txBody>
          <a:bodyPr/>
          <a:lstStyle/>
          <a:p>
            <a:r>
              <a:rPr lang="en-GB" sz="3200" dirty="0"/>
              <a:t>Why do we reference or ‘cite’ in academic writing? </a:t>
            </a:r>
          </a:p>
        </p:txBody>
      </p:sp>
      <p:graphicFrame>
        <p:nvGraphicFramePr>
          <p:cNvPr id="11" name="Content Placeholder 10">
            <a:extLst>
              <a:ext uri="{FF2B5EF4-FFF2-40B4-BE49-F238E27FC236}">
                <a16:creationId xmlns:a16="http://schemas.microsoft.com/office/drawing/2014/main" id="{3E0EF929-5C8E-E9BA-272C-2E8B96FD9ABE}"/>
              </a:ext>
            </a:extLst>
          </p:cNvPr>
          <p:cNvGraphicFramePr>
            <a:graphicFrameLocks noGrp="1"/>
          </p:cNvGraphicFramePr>
          <p:nvPr>
            <p:ph idx="1"/>
          </p:nvPr>
        </p:nvGraphicFramePr>
        <p:xfrm>
          <a:off x="838200" y="1901127"/>
          <a:ext cx="10515600" cy="417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5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D6D1-5D35-41B0-94C1-D15FE9322A0F}"/>
              </a:ext>
            </a:extLst>
          </p:cNvPr>
          <p:cNvSpPr>
            <a:spLocks noGrp="1"/>
          </p:cNvSpPr>
          <p:nvPr>
            <p:ph type="title"/>
          </p:nvPr>
        </p:nvSpPr>
        <p:spPr>
          <a:xfrm>
            <a:off x="838200" y="1080000"/>
            <a:ext cx="10858500" cy="786900"/>
          </a:xfrm>
        </p:spPr>
        <p:txBody>
          <a:bodyPr/>
          <a:lstStyle/>
          <a:p>
            <a:r>
              <a:rPr lang="en-GB" sz="1600" dirty="0"/>
              <a:t>Why do you need to reference? Why is referencing correctly so important for your assignments?</a:t>
            </a:r>
            <a:br>
              <a:rPr lang="en-GB" sz="1600" dirty="0"/>
            </a:br>
            <a:br>
              <a:rPr lang="en-GB" sz="1600" dirty="0"/>
            </a:br>
            <a:br>
              <a:rPr lang="en-GB" sz="1600" dirty="0"/>
            </a:br>
            <a:r>
              <a:rPr lang="en-GB" sz="1600" dirty="0"/>
              <a:t> </a:t>
            </a:r>
          </a:p>
        </p:txBody>
      </p:sp>
      <p:graphicFrame>
        <p:nvGraphicFramePr>
          <p:cNvPr id="5" name="Content Placeholder 4">
            <a:extLst>
              <a:ext uri="{FF2B5EF4-FFF2-40B4-BE49-F238E27FC236}">
                <a16:creationId xmlns:a16="http://schemas.microsoft.com/office/drawing/2014/main" id="{A6172A19-71A1-461B-A1AF-683F226F4BB3}"/>
              </a:ext>
            </a:extLst>
          </p:cNvPr>
          <p:cNvGraphicFramePr>
            <a:graphicFrameLocks noGrp="1"/>
          </p:cNvGraphicFramePr>
          <p:nvPr>
            <p:ph sz="half" idx="1"/>
            <p:extLst>
              <p:ext uri="{D42A27DB-BD31-4B8C-83A1-F6EECF244321}">
                <p14:modId xmlns:p14="http://schemas.microsoft.com/office/powerpoint/2010/main" val="2509292661"/>
              </p:ext>
            </p:extLst>
          </p:nvPr>
        </p:nvGraphicFramePr>
        <p:xfrm>
          <a:off x="0" y="1852144"/>
          <a:ext cx="12192000" cy="5005856"/>
        </p:xfrm>
        <a:graphic>
          <a:graphicData uri="http://schemas.openxmlformats.org/drawingml/2006/table">
            <a:tbl>
              <a:tblPr firstRow="1" firstCol="1" bandRow="1">
                <a:tableStyleId>{5C22544A-7EE6-4342-B048-85BDC9FD1C3A}</a:tableStyleId>
              </a:tblPr>
              <a:tblGrid>
                <a:gridCol w="2207223">
                  <a:extLst>
                    <a:ext uri="{9D8B030D-6E8A-4147-A177-3AD203B41FA5}">
                      <a16:colId xmlns:a16="http://schemas.microsoft.com/office/drawing/2014/main" val="2346903049"/>
                    </a:ext>
                  </a:extLst>
                </a:gridCol>
                <a:gridCol w="1696380">
                  <a:extLst>
                    <a:ext uri="{9D8B030D-6E8A-4147-A177-3AD203B41FA5}">
                      <a16:colId xmlns:a16="http://schemas.microsoft.com/office/drawing/2014/main" val="736417014"/>
                    </a:ext>
                  </a:extLst>
                </a:gridCol>
                <a:gridCol w="1476920">
                  <a:extLst>
                    <a:ext uri="{9D8B030D-6E8A-4147-A177-3AD203B41FA5}">
                      <a16:colId xmlns:a16="http://schemas.microsoft.com/office/drawing/2014/main" val="427736460"/>
                    </a:ext>
                  </a:extLst>
                </a:gridCol>
                <a:gridCol w="1477661">
                  <a:extLst>
                    <a:ext uri="{9D8B030D-6E8A-4147-A177-3AD203B41FA5}">
                      <a16:colId xmlns:a16="http://schemas.microsoft.com/office/drawing/2014/main" val="4118289344"/>
                    </a:ext>
                  </a:extLst>
                </a:gridCol>
                <a:gridCol w="1760144">
                  <a:extLst>
                    <a:ext uri="{9D8B030D-6E8A-4147-A177-3AD203B41FA5}">
                      <a16:colId xmlns:a16="http://schemas.microsoft.com/office/drawing/2014/main" val="496226889"/>
                    </a:ext>
                  </a:extLst>
                </a:gridCol>
                <a:gridCol w="1786836">
                  <a:extLst>
                    <a:ext uri="{9D8B030D-6E8A-4147-A177-3AD203B41FA5}">
                      <a16:colId xmlns:a16="http://schemas.microsoft.com/office/drawing/2014/main" val="4139087738"/>
                    </a:ext>
                  </a:extLst>
                </a:gridCol>
                <a:gridCol w="1786836">
                  <a:extLst>
                    <a:ext uri="{9D8B030D-6E8A-4147-A177-3AD203B41FA5}">
                      <a16:colId xmlns:a16="http://schemas.microsoft.com/office/drawing/2014/main" val="57747334"/>
                    </a:ext>
                  </a:extLst>
                </a:gridCol>
              </a:tblGrid>
              <a:tr h="184851">
                <a:tc>
                  <a:txBody>
                    <a:bodyPr/>
                    <a:lstStyle/>
                    <a:p>
                      <a:pPr algn="ctr">
                        <a:lnSpc>
                          <a:spcPct val="150000"/>
                        </a:lnSpc>
                        <a:spcAft>
                          <a:spcPts val="800"/>
                        </a:spcAft>
                      </a:pPr>
                      <a:r>
                        <a:rPr lang="en-GB" sz="900" dirty="0">
                          <a:effectLst/>
                        </a:rPr>
                        <a:t>CRITERIA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gridSpan="6">
                  <a:txBody>
                    <a:bodyPr/>
                    <a:lstStyle/>
                    <a:p>
                      <a:pPr algn="ctr">
                        <a:lnSpc>
                          <a:spcPct val="150000"/>
                        </a:lnSpc>
                        <a:spcAft>
                          <a:spcPts val="800"/>
                        </a:spcAft>
                      </a:pPr>
                      <a:r>
                        <a:rPr lang="en-GB" sz="900" dirty="0">
                          <a:effectLst/>
                        </a:rPr>
                        <a:t>SCALES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0292482"/>
                  </a:ext>
                </a:extLst>
              </a:tr>
              <a:tr h="184851">
                <a:tc>
                  <a:txBody>
                    <a:bodyPr/>
                    <a:lstStyle/>
                    <a:p>
                      <a:pPr>
                        <a:lnSpc>
                          <a:spcPct val="150000"/>
                        </a:lnSpc>
                        <a:spcAft>
                          <a:spcPts val="800"/>
                        </a:spcAft>
                      </a:pPr>
                      <a:r>
                        <a:rPr lang="en-GB" sz="6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Outstanding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Excellent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Good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Fair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Adequate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900" dirty="0">
                          <a:effectLst/>
                        </a:rPr>
                        <a:t>Inadequate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229781380"/>
                  </a:ext>
                </a:extLst>
              </a:tr>
              <a:tr h="669072">
                <a:tc>
                  <a:txBody>
                    <a:bodyPr/>
                    <a:lstStyle/>
                    <a:p>
                      <a:pPr>
                        <a:lnSpc>
                          <a:spcPct val="150000"/>
                        </a:lnSpc>
                        <a:spcAft>
                          <a:spcPts val="800"/>
                        </a:spcAft>
                      </a:pPr>
                      <a:r>
                        <a:rPr lang="en-GB" sz="750" u="sng" dirty="0">
                          <a:effectLst/>
                        </a:rPr>
                        <a:t>Argument</a:t>
                      </a:r>
                      <a:br>
                        <a:rPr lang="en-GB" sz="750" u="sng" dirty="0">
                          <a:effectLst/>
                        </a:rPr>
                      </a:br>
                      <a:r>
                        <a:rPr lang="en-GB" sz="750" b="0" dirty="0">
                          <a:effectLst/>
                        </a:rPr>
                        <a:t>Does the essay answer the question, use a clear structure and build to a relevant conclusion.</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Impressive response with relevant &amp; nuanced argument, presenting significant nuanced &amp; insightful conclusions.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 distinctive response that develops a clear argument &amp; sensible conclusions, with evidence of nuance.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 sound response with a reasonable argument &amp; straightforward, logical conclusions.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 reasonable response with a limited sense of argument, poor structure &amp; partial conclusions.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An indirect response to the task set, with a gesture towards a relevant argument &amp; conclusions.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Either no argument or argument presented in inappropriate &amp; irrelevant. Conclusions absent or irrelevant.</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3813972123"/>
                  </a:ext>
                </a:extLst>
              </a:tr>
              <a:tr h="500187">
                <a:tc>
                  <a:txBody>
                    <a:bodyPr/>
                    <a:lstStyle/>
                    <a:p>
                      <a:pPr>
                        <a:lnSpc>
                          <a:spcPct val="150000"/>
                        </a:lnSpc>
                        <a:spcAft>
                          <a:spcPts val="800"/>
                        </a:spcAft>
                      </a:pPr>
                      <a:r>
                        <a:rPr lang="en-GB" sz="750" u="sng" dirty="0">
                          <a:effectLst/>
                        </a:rPr>
                        <a:t>Understanding</a:t>
                      </a:r>
                      <a:br>
                        <a:rPr lang="en-GB" sz="750" b="1" u="sng" dirty="0">
                          <a:effectLst/>
                        </a:rPr>
                      </a:br>
                      <a:r>
                        <a:rPr lang="en-GB" sz="750" b="0" dirty="0">
                          <a:effectLst/>
                        </a:rPr>
                        <a:t>Understanding of relevant issues and their relation to core concepts in arch theory/methodology.</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Striking understanding of complexities &amp; significance of issues.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Thorough understanding of issues with some sophisticated insights.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Sound understanding of issues, with insights into broader implications.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Reasonable understanding of the issues &amp; their broader implications.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Rudimentary, intermittent understanding of the issues with confusions.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General misunderstanding of the issues under discussion.</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544204621"/>
                  </a:ext>
                </a:extLst>
              </a:tr>
              <a:tr h="500187">
                <a:tc>
                  <a:txBody>
                    <a:bodyPr/>
                    <a:lstStyle/>
                    <a:p>
                      <a:pPr>
                        <a:lnSpc>
                          <a:spcPct val="150000"/>
                        </a:lnSpc>
                        <a:spcAft>
                          <a:spcPts val="800"/>
                        </a:spcAft>
                      </a:pPr>
                      <a:r>
                        <a:rPr lang="en-GB" sz="750" u="sng" dirty="0">
                          <a:effectLst/>
                        </a:rPr>
                        <a:t>Evidence</a:t>
                      </a:r>
                      <a:br>
                        <a:rPr lang="en-GB" sz="750" b="1" u="sng" dirty="0">
                          <a:effectLst/>
                        </a:rPr>
                      </a:br>
                      <a:r>
                        <a:rPr lang="en-GB" sz="750" b="0" dirty="0">
                          <a:effectLst/>
                        </a:rPr>
                        <a:t>Empirical knowledge and use of case-studies, selection of appropriate case-studies</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Claims supported by impressive, detailed, distinctive and reflexive analysis of data.</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Impressive, highly relevant &amp; detailed evidence used to support most claims.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Significant amount of quality evidence, used to support most claims.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Some use of evidence but limited in quality &amp; not always effectively used to support claims.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is limited in quality and quantity. Claims rarely backed up.</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absent or irrelevant/ inaccurate. No evidence to support claims made.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2394122027"/>
                  </a:ext>
                </a:extLst>
              </a:tr>
              <a:tr h="669072">
                <a:tc>
                  <a:txBody>
                    <a:bodyPr/>
                    <a:lstStyle/>
                    <a:p>
                      <a:pPr>
                        <a:lnSpc>
                          <a:spcPct val="150000"/>
                        </a:lnSpc>
                        <a:spcAft>
                          <a:spcPts val="800"/>
                        </a:spcAft>
                      </a:pPr>
                      <a:r>
                        <a:rPr lang="en-GB" sz="750" u="sng" dirty="0">
                          <a:effectLst/>
                        </a:rPr>
                        <a:t>Analysis</a:t>
                      </a:r>
                      <a:br>
                        <a:rPr lang="en-GB" sz="750" b="1" u="sng" dirty="0">
                          <a:effectLst/>
                        </a:rPr>
                      </a:br>
                      <a:r>
                        <a:rPr lang="en-GB" sz="750" b="0" dirty="0">
                          <a:effectLst/>
                        </a:rPr>
                        <a:t>Critical reflection + ability to recognise and evaluate own and other scholars’ assumptions.</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Impressive and original thought, insights &amp; analysis. Concepts deftly defined &amp; accurately used with a strong sense of context.</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of innovative analysis. Concepts deftly defined &amp; used with some sense of theoretical context.</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of student’s own analysis. Concepts defined &amp; used systematically &amp; effectively.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Reasonable reproduction of ideas from taught materials. Rudimentary definition &amp; use of concepts.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Analysis relying on the partial reproduction of ideas from taught materials. Some concepts absent or wrongly used.</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Erroneous analysis. Misunderstanding of the</a:t>
                      </a:r>
                      <a:br>
                        <a:rPr lang="en-GB" sz="750" dirty="0">
                          <a:effectLst/>
                        </a:rPr>
                      </a:br>
                      <a:r>
                        <a:rPr lang="en-GB" sz="750" dirty="0">
                          <a:effectLst/>
                        </a:rPr>
                        <a:t>basic core of the taught materials. No conceptual material.</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657568012"/>
                  </a:ext>
                </a:extLst>
              </a:tr>
              <a:tr h="700123">
                <a:tc>
                  <a:txBody>
                    <a:bodyPr/>
                    <a:lstStyle/>
                    <a:p>
                      <a:pPr>
                        <a:lnSpc>
                          <a:spcPct val="150000"/>
                        </a:lnSpc>
                        <a:spcAft>
                          <a:spcPts val="800"/>
                        </a:spcAft>
                      </a:pPr>
                      <a:r>
                        <a:rPr lang="en-GB" sz="750" u="sng" dirty="0">
                          <a:effectLst/>
                        </a:rPr>
                        <a:t>Sources</a:t>
                      </a:r>
                      <a:br>
                        <a:rPr lang="en-GB" sz="750" b="1" u="sng" dirty="0">
                          <a:effectLst/>
                        </a:rPr>
                      </a:br>
                      <a:r>
                        <a:rPr lang="en-GB" sz="750" b="0" u="none" dirty="0">
                          <a:effectLst/>
                        </a:rPr>
                        <a:t>Use of an appropriate range of relevant sources, discrimination of relative value of different sources. (3</a:t>
                      </a:r>
                      <a:r>
                        <a:rPr lang="en-GB" sz="750" b="0" u="none" baseline="30000" dirty="0">
                          <a:effectLst/>
                        </a:rPr>
                        <a:t>rd</a:t>
                      </a:r>
                      <a:r>
                        <a:rPr lang="en-GB" sz="750" b="0" u="none" dirty="0">
                          <a:effectLst/>
                        </a:rPr>
                        <a:t> years: reading beyond reading list)</a:t>
                      </a:r>
                      <a:endParaRPr lang="en-GB" sz="750" b="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Ambitious reading &amp; impressive understanding of relevant literatures.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Extensive reading &amp; thorough understanding of literature consulted.</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of plentiful relevant reading &amp; sound understanding of literature consulted.</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Evidence of relevant reading &amp; some understanding of literature consulted.</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Significant omissions in reading with weak understanding of literature consulted.</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Very limited or irrelevant reading.</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2874642408"/>
                  </a:ext>
                </a:extLst>
              </a:tr>
              <a:tr h="497172">
                <a:tc>
                  <a:txBody>
                    <a:bodyPr/>
                    <a:lstStyle/>
                    <a:p>
                      <a:pPr>
                        <a:lnSpc>
                          <a:spcPct val="150000"/>
                        </a:lnSpc>
                        <a:spcAft>
                          <a:spcPts val="800"/>
                        </a:spcAft>
                      </a:pPr>
                      <a:r>
                        <a:rPr lang="en-GB" sz="750" u="sng" dirty="0">
                          <a:effectLst/>
                        </a:rPr>
                        <a:t>Writing</a:t>
                      </a:r>
                      <a:br>
                        <a:rPr lang="en-GB" sz="750" b="1" u="sng" dirty="0">
                          <a:effectLst/>
                        </a:rPr>
                      </a:br>
                      <a:r>
                        <a:rPr lang="en-GB" sz="750" b="0" dirty="0">
                          <a:effectLst/>
                        </a:rPr>
                        <a:t>Spelling, grammar, fluency; use of appropriate vocabulary</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greatly enhances ideas &amp; demonstrates verve.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show fluency with ideas &amp; flashes of verve.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rarely detract from conveying of ideas.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sometimes detract from conveying of ideas.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seriously detract from conveying of ideas.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Style &amp; word choice seriously interfere with comprehension.</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4258732000"/>
                  </a:ext>
                </a:extLst>
              </a:tr>
              <a:tr h="600154">
                <a:tc>
                  <a:txBody>
                    <a:bodyPr/>
                    <a:lstStyle/>
                    <a:p>
                      <a:pPr>
                        <a:lnSpc>
                          <a:spcPct val="150000"/>
                        </a:lnSpc>
                        <a:spcAft>
                          <a:spcPts val="800"/>
                        </a:spcAft>
                      </a:pPr>
                      <a:r>
                        <a:rPr lang="en-GB" sz="750" u="sng" dirty="0">
                          <a:effectLst/>
                        </a:rPr>
                        <a:t>Visuals</a:t>
                      </a:r>
                      <a:br>
                        <a:rPr lang="en-GB" sz="750" b="1" u="sng" dirty="0">
                          <a:effectLst/>
                        </a:rPr>
                      </a:br>
                      <a:r>
                        <a:rPr lang="en-GB" sz="750" b="0" dirty="0">
                          <a:effectLst/>
                        </a:rPr>
                        <a:t>Appropriate use of tables, charts &amp; illustrations. Clarity and effectiveness in supporting argument.</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actively contribute to argument &amp; synthesise data in original forms.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actively highlight points and contribute to argument.</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are generally presented effectively.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occasionally distract from argument or are poorly presented (size, legibility).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are missing or seriously detract from argument.</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Visuals absent or irrelevant/ inaccurate.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1040275029"/>
                  </a:ext>
                </a:extLst>
              </a:tr>
              <a:tr h="500187">
                <a:tc>
                  <a:txBody>
                    <a:bodyPr/>
                    <a:lstStyle/>
                    <a:p>
                      <a:pPr>
                        <a:lnSpc>
                          <a:spcPct val="150000"/>
                        </a:lnSpc>
                        <a:spcAft>
                          <a:spcPts val="800"/>
                        </a:spcAft>
                      </a:pPr>
                      <a:r>
                        <a:rPr lang="en-GB" sz="750" u="sng" dirty="0">
                          <a:effectLst/>
                        </a:rPr>
                        <a:t>Referencing</a:t>
                      </a:r>
                      <a:br>
                        <a:rPr lang="en-GB" sz="750" b="1" u="sng" dirty="0">
                          <a:effectLst/>
                        </a:rPr>
                      </a:br>
                      <a:r>
                        <a:rPr lang="en-GB" sz="750" b="0" dirty="0">
                          <a:effectLst/>
                        </a:rPr>
                        <a:t>Accurate citations and bibliographic formatting following IoA guidelines.</a:t>
                      </a:r>
                      <a:endParaRPr lang="en-GB" sz="750" b="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Claims fully supported by accurate citations and bibliography.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Claims supported by accurate citations and bibliography.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Citations and bibliography are generally accurate and complete.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Citations and bibliography are sometimes inaccurate and incomplete.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Citations are limited in accuracy.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tc>
                  <a:txBody>
                    <a:bodyPr/>
                    <a:lstStyle/>
                    <a:p>
                      <a:pPr>
                        <a:lnSpc>
                          <a:spcPct val="150000"/>
                        </a:lnSpc>
                        <a:spcAft>
                          <a:spcPts val="800"/>
                        </a:spcAft>
                      </a:pPr>
                      <a:r>
                        <a:rPr lang="en-GB" sz="750" dirty="0">
                          <a:effectLst/>
                        </a:rPr>
                        <a:t>Bibliography/ citations missing or inaccurate.</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34031" marR="34031" marT="0" marB="0"/>
                </a:tc>
                <a:extLst>
                  <a:ext uri="{0D108BD9-81ED-4DB2-BD59-A6C34878D82A}">
                    <a16:rowId xmlns:a16="http://schemas.microsoft.com/office/drawing/2014/main" val="3788758837"/>
                  </a:ext>
                </a:extLst>
              </a:tr>
            </a:tbl>
          </a:graphicData>
        </a:graphic>
      </p:graphicFrame>
      <p:sp>
        <p:nvSpPr>
          <p:cNvPr id="6" name="Rectangle 1">
            <a:extLst>
              <a:ext uri="{FF2B5EF4-FFF2-40B4-BE49-F238E27FC236}">
                <a16:creationId xmlns:a16="http://schemas.microsoft.com/office/drawing/2014/main" id="{6DAD6E48-8EEA-4999-AD1D-25251096F9CB}"/>
              </a:ext>
            </a:extLst>
          </p:cNvPr>
          <p:cNvSpPr>
            <a:spLocks noChangeArrowheads="1"/>
          </p:cNvSpPr>
          <p:nvPr/>
        </p:nvSpPr>
        <p:spPr bwMode="auto">
          <a:xfrm>
            <a:off x="-1834904" y="-39199"/>
            <a:ext cx="14026904" cy="49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8" name="Rectangle 7">
            <a:extLst>
              <a:ext uri="{FF2B5EF4-FFF2-40B4-BE49-F238E27FC236}">
                <a16:creationId xmlns:a16="http://schemas.microsoft.com/office/drawing/2014/main" id="{F791ED51-3D5F-43E2-A0D4-FE98E44DC7B8}"/>
              </a:ext>
            </a:extLst>
          </p:cNvPr>
          <p:cNvSpPr/>
          <p:nvPr/>
        </p:nvSpPr>
        <p:spPr>
          <a:xfrm>
            <a:off x="1" y="3886201"/>
            <a:ext cx="12192000" cy="6773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97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001C-CB21-470A-254B-AC64827CF950}"/>
              </a:ext>
            </a:extLst>
          </p:cNvPr>
          <p:cNvSpPr>
            <a:spLocks noGrp="1"/>
          </p:cNvSpPr>
          <p:nvPr>
            <p:ph type="title"/>
          </p:nvPr>
        </p:nvSpPr>
        <p:spPr>
          <a:xfrm>
            <a:off x="838200" y="720000"/>
            <a:ext cx="5735595" cy="1439561"/>
          </a:xfrm>
        </p:spPr>
        <p:txBody>
          <a:bodyPr anchor="t">
            <a:normAutofit/>
          </a:bodyPr>
          <a:lstStyle/>
          <a:p>
            <a:r>
              <a:rPr lang="en-GB" sz="4400" dirty="0"/>
              <a:t>Using references: reading and writing </a:t>
            </a:r>
          </a:p>
        </p:txBody>
      </p:sp>
      <p:graphicFrame>
        <p:nvGraphicFramePr>
          <p:cNvPr id="4" name="Diagram 3">
            <a:extLst>
              <a:ext uri="{FF2B5EF4-FFF2-40B4-BE49-F238E27FC236}">
                <a16:creationId xmlns:a16="http://schemas.microsoft.com/office/drawing/2014/main" id="{D82E3027-B60E-EE7F-43DB-2C2BC2318A12}"/>
              </a:ext>
            </a:extLst>
          </p:cNvPr>
          <p:cNvGraphicFramePr/>
          <p:nvPr>
            <p:extLst>
              <p:ext uri="{D42A27DB-BD31-4B8C-83A1-F6EECF244321}">
                <p14:modId xmlns:p14="http://schemas.microsoft.com/office/powerpoint/2010/main" val="190244240"/>
              </p:ext>
            </p:extLst>
          </p:nvPr>
        </p:nvGraphicFramePr>
        <p:xfrm>
          <a:off x="838200" y="2520000"/>
          <a:ext cx="5734007"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A picture containing text, document&#10;&#10;Description automatically generated">
            <a:extLst>
              <a:ext uri="{FF2B5EF4-FFF2-40B4-BE49-F238E27FC236}">
                <a16:creationId xmlns:a16="http://schemas.microsoft.com/office/drawing/2014/main" id="{55E8EE6F-F68B-7B92-48D1-CD2F7D8A86E5}"/>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l="33449" r="11660" b="-1"/>
          <a:stretch/>
        </p:blipFill>
        <p:spPr>
          <a:xfrm>
            <a:off x="7092778" y="718750"/>
            <a:ext cx="4473146" cy="5419250"/>
          </a:xfrm>
          <a:noFill/>
        </p:spPr>
      </p:pic>
    </p:spTree>
    <p:extLst>
      <p:ext uri="{BB962C8B-B14F-4D97-AF65-F5344CB8AC3E}">
        <p14:creationId xmlns:p14="http://schemas.microsoft.com/office/powerpoint/2010/main" val="96934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74238E-4D8B-E5D1-FEFA-24266EA8E28F}"/>
              </a:ext>
            </a:extLst>
          </p:cNvPr>
          <p:cNvSpPr>
            <a:spLocks noGrp="1"/>
          </p:cNvSpPr>
          <p:nvPr>
            <p:ph type="title"/>
          </p:nvPr>
        </p:nvSpPr>
        <p:spPr>
          <a:xfrm>
            <a:off x="841702" y="473510"/>
            <a:ext cx="10515600" cy="908098"/>
          </a:xfrm>
        </p:spPr>
        <p:txBody>
          <a:bodyPr/>
          <a:lstStyle/>
          <a:p>
            <a:r>
              <a:rPr lang="en-GB" dirty="0"/>
              <a:t>What do they look like? Harvard </a:t>
            </a:r>
          </a:p>
        </p:txBody>
      </p:sp>
      <p:sp>
        <p:nvSpPr>
          <p:cNvPr id="12" name="Text Placeholder 11">
            <a:extLst>
              <a:ext uri="{FF2B5EF4-FFF2-40B4-BE49-F238E27FC236}">
                <a16:creationId xmlns:a16="http://schemas.microsoft.com/office/drawing/2014/main" id="{81BE3660-CF2D-D14F-E5FC-B996BAAB7310}"/>
              </a:ext>
            </a:extLst>
          </p:cNvPr>
          <p:cNvSpPr>
            <a:spLocks noGrp="1"/>
          </p:cNvSpPr>
          <p:nvPr>
            <p:ph type="body" idx="1"/>
          </p:nvPr>
        </p:nvSpPr>
        <p:spPr>
          <a:xfrm>
            <a:off x="739066" y="1381608"/>
            <a:ext cx="5157787" cy="823912"/>
          </a:xfrm>
        </p:spPr>
        <p:txBody>
          <a:bodyPr/>
          <a:lstStyle/>
          <a:p>
            <a:r>
              <a:rPr lang="en-GB" dirty="0"/>
              <a:t>In-text reference </a:t>
            </a:r>
          </a:p>
        </p:txBody>
      </p:sp>
      <p:pic>
        <p:nvPicPr>
          <p:cNvPr id="9" name="Content Placeholder 8" descr="Text&#10;&#10;Description automatically generated">
            <a:extLst>
              <a:ext uri="{FF2B5EF4-FFF2-40B4-BE49-F238E27FC236}">
                <a16:creationId xmlns:a16="http://schemas.microsoft.com/office/drawing/2014/main" id="{CEDF3E54-B1FF-BD52-B6EC-AD285BF1BC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129" y="2426158"/>
            <a:ext cx="4836254" cy="3759592"/>
          </a:xfrm>
        </p:spPr>
      </p:pic>
      <p:sp>
        <p:nvSpPr>
          <p:cNvPr id="13" name="Text Placeholder 12">
            <a:extLst>
              <a:ext uri="{FF2B5EF4-FFF2-40B4-BE49-F238E27FC236}">
                <a16:creationId xmlns:a16="http://schemas.microsoft.com/office/drawing/2014/main" id="{F77559B5-14C7-53E5-457C-489EEFA56E32}"/>
              </a:ext>
            </a:extLst>
          </p:cNvPr>
          <p:cNvSpPr>
            <a:spLocks noGrp="1"/>
          </p:cNvSpPr>
          <p:nvPr>
            <p:ph type="body" sz="quarter" idx="3"/>
          </p:nvPr>
        </p:nvSpPr>
        <p:spPr>
          <a:xfrm>
            <a:off x="6295149" y="1381608"/>
            <a:ext cx="5183188" cy="823912"/>
          </a:xfrm>
        </p:spPr>
        <p:txBody>
          <a:bodyPr/>
          <a:lstStyle/>
          <a:p>
            <a:r>
              <a:rPr lang="en-GB" dirty="0"/>
              <a:t>Reference list </a:t>
            </a:r>
          </a:p>
        </p:txBody>
      </p:sp>
      <p:pic>
        <p:nvPicPr>
          <p:cNvPr id="11" name="Content Placeholder 10" descr="Text&#10;&#10;Description automatically generated">
            <a:extLst>
              <a:ext uri="{FF2B5EF4-FFF2-40B4-BE49-F238E27FC236}">
                <a16:creationId xmlns:a16="http://schemas.microsoft.com/office/drawing/2014/main" id="{6B51E97E-8065-C73F-2D21-EAD997CB761B}"/>
              </a:ext>
            </a:extLst>
          </p:cNvPr>
          <p:cNvPicPr>
            <a:picLocks noGrp="1" noChangeAspect="1"/>
          </p:cNvPicPr>
          <p:nvPr>
            <p:ph sz="quarter" idx="4"/>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96000" y="2294829"/>
            <a:ext cx="5261302" cy="4022250"/>
          </a:xfrm>
        </p:spPr>
      </p:pic>
    </p:spTree>
    <p:extLst>
      <p:ext uri="{BB962C8B-B14F-4D97-AF65-F5344CB8AC3E}">
        <p14:creationId xmlns:p14="http://schemas.microsoft.com/office/powerpoint/2010/main" val="397269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B530-AFAD-C797-1F33-2B06CBF25F80}"/>
              </a:ext>
            </a:extLst>
          </p:cNvPr>
          <p:cNvSpPr>
            <a:spLocks noGrp="1"/>
          </p:cNvSpPr>
          <p:nvPr>
            <p:ph type="title"/>
          </p:nvPr>
        </p:nvSpPr>
        <p:spPr>
          <a:xfrm>
            <a:off x="739775" y="564757"/>
            <a:ext cx="10515600" cy="908098"/>
          </a:xfrm>
        </p:spPr>
        <p:txBody>
          <a:bodyPr/>
          <a:lstStyle/>
          <a:p>
            <a:r>
              <a:rPr lang="en-GB" dirty="0"/>
              <a:t>What do they look like? End Notes  </a:t>
            </a:r>
          </a:p>
        </p:txBody>
      </p:sp>
      <p:sp>
        <p:nvSpPr>
          <p:cNvPr id="4" name="Text Placeholder 3">
            <a:extLst>
              <a:ext uri="{FF2B5EF4-FFF2-40B4-BE49-F238E27FC236}">
                <a16:creationId xmlns:a16="http://schemas.microsoft.com/office/drawing/2014/main" id="{EC7A875A-98F8-3625-C0E7-DA85133F4D32}"/>
              </a:ext>
            </a:extLst>
          </p:cNvPr>
          <p:cNvSpPr>
            <a:spLocks noGrp="1"/>
          </p:cNvSpPr>
          <p:nvPr>
            <p:ph type="body" idx="1"/>
          </p:nvPr>
        </p:nvSpPr>
        <p:spPr>
          <a:xfrm>
            <a:off x="839788" y="1735284"/>
            <a:ext cx="5157787" cy="672014"/>
          </a:xfrm>
        </p:spPr>
        <p:txBody>
          <a:bodyPr/>
          <a:lstStyle/>
          <a:p>
            <a:r>
              <a:rPr lang="en-GB" dirty="0"/>
              <a:t>End Note in text</a:t>
            </a:r>
          </a:p>
        </p:txBody>
      </p:sp>
      <p:pic>
        <p:nvPicPr>
          <p:cNvPr id="9" name="Content Placeholder 8" descr="Text&#10;&#10;Description automatically generated with low confidence">
            <a:extLst>
              <a:ext uri="{FF2B5EF4-FFF2-40B4-BE49-F238E27FC236}">
                <a16:creationId xmlns:a16="http://schemas.microsoft.com/office/drawing/2014/main" id="{D95117B3-A96C-9983-7DE9-08D262D478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3426" y="2571956"/>
            <a:ext cx="5674148" cy="3941522"/>
          </a:xfrm>
        </p:spPr>
      </p:pic>
      <p:sp>
        <p:nvSpPr>
          <p:cNvPr id="6" name="Text Placeholder 5">
            <a:extLst>
              <a:ext uri="{FF2B5EF4-FFF2-40B4-BE49-F238E27FC236}">
                <a16:creationId xmlns:a16="http://schemas.microsoft.com/office/drawing/2014/main" id="{17EC2DFF-DC2D-EF3B-ACCB-116A2C4B1B41}"/>
              </a:ext>
            </a:extLst>
          </p:cNvPr>
          <p:cNvSpPr>
            <a:spLocks noGrp="1"/>
          </p:cNvSpPr>
          <p:nvPr>
            <p:ph type="body" sz="quarter" idx="3"/>
          </p:nvPr>
        </p:nvSpPr>
        <p:spPr>
          <a:xfrm>
            <a:off x="6096000" y="1767526"/>
            <a:ext cx="5183188" cy="823912"/>
          </a:xfrm>
        </p:spPr>
        <p:txBody>
          <a:bodyPr/>
          <a:lstStyle/>
          <a:p>
            <a:r>
              <a:rPr lang="en-GB" dirty="0"/>
              <a:t>End Note Reference</a:t>
            </a:r>
          </a:p>
        </p:txBody>
      </p:sp>
      <p:pic>
        <p:nvPicPr>
          <p:cNvPr id="11" name="Content Placeholder 10" descr="Graphical user interface, text, application&#10;&#10;Description automatically generated">
            <a:extLst>
              <a:ext uri="{FF2B5EF4-FFF2-40B4-BE49-F238E27FC236}">
                <a16:creationId xmlns:a16="http://schemas.microsoft.com/office/drawing/2014/main" id="{F47E422B-C1C7-2A4C-72A7-304C4BFDF0DB}"/>
              </a:ext>
            </a:extLst>
          </p:cNvPr>
          <p:cNvPicPr>
            <a:picLocks noGrp="1" noChangeAspect="1"/>
          </p:cNvPicPr>
          <p:nvPr>
            <p:ph sz="quarter" idx="4"/>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260536" y="2491403"/>
            <a:ext cx="5183188" cy="1989297"/>
          </a:xfrm>
        </p:spPr>
      </p:pic>
      <p:pic>
        <p:nvPicPr>
          <p:cNvPr id="13" name="Picture 12" descr="Graphical user interface, text&#10;&#10;Description automatically generated">
            <a:extLst>
              <a:ext uri="{FF2B5EF4-FFF2-40B4-BE49-F238E27FC236}">
                <a16:creationId xmlns:a16="http://schemas.microsoft.com/office/drawing/2014/main" id="{B2E2297A-8E35-28AB-0CA0-464E8164F21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72336" y="4678845"/>
            <a:ext cx="4393030" cy="1989297"/>
          </a:xfrm>
          <a:prstGeom prst="rect">
            <a:avLst/>
          </a:prstGeom>
        </p:spPr>
      </p:pic>
      <p:sp>
        <p:nvSpPr>
          <p:cNvPr id="14" name="TextBox 13">
            <a:extLst>
              <a:ext uri="{FF2B5EF4-FFF2-40B4-BE49-F238E27FC236}">
                <a16:creationId xmlns:a16="http://schemas.microsoft.com/office/drawing/2014/main" id="{59A0BB24-5B39-B9BB-B728-71B6CCB215D0}"/>
              </a:ext>
            </a:extLst>
          </p:cNvPr>
          <p:cNvSpPr txBox="1"/>
          <p:nvPr/>
        </p:nvSpPr>
        <p:spPr>
          <a:xfrm>
            <a:off x="6550090" y="4212714"/>
            <a:ext cx="1531188" cy="369332"/>
          </a:xfrm>
          <a:prstGeom prst="rect">
            <a:avLst/>
          </a:prstGeom>
          <a:noFill/>
        </p:spPr>
        <p:txBody>
          <a:bodyPr wrap="none" rtlCol="0">
            <a:spAutoFit/>
          </a:bodyPr>
          <a:lstStyle/>
          <a:p>
            <a:r>
              <a:rPr lang="en-GB" dirty="0"/>
              <a:t>Expands to:  </a:t>
            </a:r>
          </a:p>
        </p:txBody>
      </p:sp>
    </p:spTree>
    <p:extLst>
      <p:ext uri="{BB962C8B-B14F-4D97-AF65-F5344CB8AC3E}">
        <p14:creationId xmlns:p14="http://schemas.microsoft.com/office/powerpoint/2010/main" val="194168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8BC436-B3A0-891B-7319-E70F13514F13}"/>
              </a:ext>
            </a:extLst>
          </p:cNvPr>
          <p:cNvSpPr>
            <a:spLocks noGrp="1"/>
          </p:cNvSpPr>
          <p:nvPr>
            <p:ph type="title"/>
          </p:nvPr>
        </p:nvSpPr>
        <p:spPr/>
        <p:txBody>
          <a:bodyPr/>
          <a:lstStyle/>
          <a:p>
            <a:r>
              <a:rPr lang="en-GB" dirty="0"/>
              <a:t>What do they look like? Foot Notes </a:t>
            </a:r>
          </a:p>
        </p:txBody>
      </p:sp>
      <p:graphicFrame>
        <p:nvGraphicFramePr>
          <p:cNvPr id="2" name="Diagram 1">
            <a:extLst>
              <a:ext uri="{FF2B5EF4-FFF2-40B4-BE49-F238E27FC236}">
                <a16:creationId xmlns:a16="http://schemas.microsoft.com/office/drawing/2014/main" id="{46E8F427-9F4A-0AE4-1DE3-6223204AD4E0}"/>
              </a:ext>
            </a:extLst>
          </p:cNvPr>
          <p:cNvGraphicFramePr/>
          <p:nvPr/>
        </p:nvGraphicFramePr>
        <p:xfrm>
          <a:off x="838200" y="3620278"/>
          <a:ext cx="5734007" cy="266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Placeholder 10" descr="Text&#10;&#10;Description automatically generated">
            <a:extLst>
              <a:ext uri="{FF2B5EF4-FFF2-40B4-BE49-F238E27FC236}">
                <a16:creationId xmlns:a16="http://schemas.microsoft.com/office/drawing/2014/main" id="{1C587591-0AC6-623B-5844-56A3DD1AE937}"/>
              </a:ext>
            </a:extLst>
          </p:cNvPr>
          <p:cNvPicPr>
            <a:picLocks noGrp="1" noChangeAspect="1"/>
          </p:cNvPicPr>
          <p:nvPr>
            <p:ph type="pic" idx="1"/>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t="12439" b="12439"/>
          <a:stretch/>
        </p:blipFill>
        <p:spPr/>
      </p:pic>
    </p:spTree>
    <p:extLst>
      <p:ext uri="{BB962C8B-B14F-4D97-AF65-F5344CB8AC3E}">
        <p14:creationId xmlns:p14="http://schemas.microsoft.com/office/powerpoint/2010/main" val="210554203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A4DBE8"/>
      </a:accent1>
      <a:accent2>
        <a:srgbClr val="0097A9"/>
      </a:accent2>
      <a:accent3>
        <a:srgbClr val="D6D2C4"/>
      </a:accent3>
      <a:accent4>
        <a:srgbClr val="AC145A"/>
      </a:accent4>
      <a:accent5>
        <a:srgbClr val="BBC592"/>
      </a:accent5>
      <a:accent6>
        <a:srgbClr val="F6BE00"/>
      </a:accent6>
      <a:hlink>
        <a:srgbClr val="AC145A"/>
      </a:hlink>
      <a:folHlink>
        <a:srgbClr val="0097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ary-skills-template-blue-celeste.potx" id="{151DA2EB-A592-4054-BD8A-094ACBB63BB9}" vid="{B2DB553A-132C-47AF-8AD6-9AFCF27B8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library-skills-template-blue-celeste</Template>
  <TotalTime>128</TotalTime>
  <Words>2202</Words>
  <Application>Microsoft Office PowerPoint</Application>
  <PresentationFormat>Widescreen</PresentationFormat>
  <Paragraphs>192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 Neue</vt:lpstr>
      <vt:lpstr>Wingdings</vt:lpstr>
      <vt:lpstr>Office Theme</vt:lpstr>
      <vt:lpstr>Bibliographic Referencing at the UCL Institute of Archaeology: Introduction and Refresher </vt:lpstr>
      <vt:lpstr>What are references/citations? </vt:lpstr>
      <vt:lpstr>Referencing: an overview </vt:lpstr>
      <vt:lpstr>Why do we reference or ‘cite’ in academic writing? </vt:lpstr>
      <vt:lpstr>Why do you need to reference? Why is referencing correctly so important for your assignments?    </vt:lpstr>
      <vt:lpstr>Using references: reading and writing </vt:lpstr>
      <vt:lpstr>What do they look like? Harvard </vt:lpstr>
      <vt:lpstr>What do they look like? End Notes  </vt:lpstr>
      <vt:lpstr>What do they look like? Foot Notes </vt:lpstr>
      <vt:lpstr>What do they look like? No references </vt:lpstr>
      <vt:lpstr>When do YOU need to reference?</vt:lpstr>
      <vt:lpstr>PowerPoint Presentation</vt:lpstr>
      <vt:lpstr>The most important thing about referencing? </vt:lpstr>
      <vt:lpstr>Worried about plagiarism? </vt:lpstr>
      <vt:lpstr>Information on referencing at the IOA </vt:lpstr>
      <vt:lpstr>Referencing systems: the IOA choice  </vt:lpstr>
      <vt:lpstr>The Harvard System: in-text </vt:lpstr>
      <vt:lpstr>The Harvard System: reference list </vt:lpstr>
      <vt:lpstr>The Harvard System: guides &amp; tutorials  </vt:lpstr>
      <vt:lpstr>Harvard Cite Them Right </vt:lpstr>
      <vt:lpstr>Worried about getting your references right? </vt:lpstr>
      <vt:lpstr>Using bibliographic software to manage your referencing </vt:lpstr>
      <vt:lpstr>Using bibliographic software to manage your referencing </vt:lpstr>
      <vt:lpstr>Any questions &amp; getting help </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Meheux</dc:creator>
  <cp:lastModifiedBy>Meheux, Katie</cp:lastModifiedBy>
  <cp:revision>152</cp:revision>
  <dcterms:created xsi:type="dcterms:W3CDTF">2019-09-25T13:43:27Z</dcterms:created>
  <dcterms:modified xsi:type="dcterms:W3CDTF">2022-11-09T11:28:15Z</dcterms:modified>
</cp:coreProperties>
</file>