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9" r:id="rId3"/>
    <p:sldId id="264" r:id="rId4"/>
    <p:sldId id="265" r:id="rId5"/>
    <p:sldId id="270" r:id="rId6"/>
    <p:sldId id="267" r:id="rId7"/>
    <p:sldId id="271" r:id="rId8"/>
    <p:sldId id="266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74962"/>
  </p:normalViewPr>
  <p:slideViewPr>
    <p:cSldViewPr snapToGrid="0" snapToObjects="1">
      <p:cViewPr varScale="1">
        <p:scale>
          <a:sx n="83" d="100"/>
          <a:sy n="83" d="100"/>
        </p:scale>
        <p:origin x="1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451B-F09E-DD4F-B0BD-FF3441182917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7FA6-5FC1-CB4F-80CF-8A7C65CA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61BAF-EE7C-6244-B23D-D20519B5D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17FA6-5FC1-CB4F-80CF-8A7C65CA8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61BAF-EE7C-6244-B23D-D20519B5D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17FA6-5FC1-CB4F-80CF-8A7C65CA8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61BAF-EE7C-6244-B23D-D20519B5D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17FA6-5FC1-CB4F-80CF-8A7C65CA8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9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61BAF-EE7C-6244-B23D-D20519B5DC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17FA6-5FC1-CB4F-80CF-8A7C65CA8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705D-688B-CE48-AA83-5CF4B675B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4AC79-F6BA-D043-AAA2-A2D5E58BB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E468-DF70-DD49-BD65-912DA784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7053-3ED0-6B44-B180-99522DBF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F1FC-89CC-CC4C-A60F-1D240ACA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8F16-E1BE-824D-A4E9-4909C79B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99D92-296C-3B43-A1EC-578ED546A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F17E-0AD8-6A4B-8E20-38611771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45C4-3AAD-3B45-9B9D-18A77AC1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29D9-A836-AF40-88FF-76FBD6C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18565-BEC3-384B-A2F5-D40B14669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CA314-8834-A847-AFF1-FA2BF7873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1062-E8DF-8F41-B58D-096AC7F1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7A4BB-DE02-D64F-BC8D-27E5069C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84F4-732F-D547-A695-3ECC2269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A6B5-F41E-164A-B8B5-42934D65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9E54-9FB4-5B4E-875F-ADBD9ADD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B8EA-4F9A-EB42-8606-CAFC9589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469DC-89A6-494D-B4C5-C5EC947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49C1-4DE3-D04E-B803-FAFBE542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D041-7409-F946-AFA0-6CBAEA34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28EA2-7CBC-7C40-8A78-273D4921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BDEB1-D864-FB48-8823-6848AF26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AD15-300A-6742-9838-A1154E1A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FEB9-3637-0947-B184-F4B4A760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725E-EBDC-2647-B2B4-0C6233A3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56A1-AACD-DF43-9E90-F96C83037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E7E89-DB4C-D74A-91D8-F55D99422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E4094-C93E-5545-A23D-5CC269CB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DC191-C167-2F48-9236-CAEE9D96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97C64-75CA-484B-834F-8955D32D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7142-D045-2B4C-BECE-16ED19B1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081ED-7717-EA4E-805C-516F1927D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077E7-370D-C443-AC6B-E640F87CB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E6CEB-F6EB-B44C-9731-D756648C1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8EDEC-F986-0C43-B775-FE2584AA6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5DF2-0ECC-3641-A765-96BA5067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E85C6-F852-FA42-B4B9-8E1155C3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B4BFD-B86C-7D4F-8557-81829661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B64E-1665-8A44-BCED-0258E536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D7E07-187F-5849-BF27-D82A8129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9506A-653E-554C-B2B6-9BB72325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D9FA2-66C0-2C4C-B445-2607ED5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6D862-E585-6E42-90FA-EA62B7E6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C3806-F8BB-EF48-8F56-DE90980A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86E1-BA6E-E645-9A48-C9734B3E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7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639C-F456-EF40-A73A-7B3EAE7D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F78A-29CC-C84B-9C93-AD3C3D65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B5909-3E4A-D74E-AA1C-39A0A179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3D7E6-5367-3F4E-AD5F-D8FF9737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84E0-EDCD-0040-97E4-1368B862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4879A-574B-B149-B14E-F68AF3CB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5A3A-272B-894F-8C06-82CC4F4B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F2CEB-D83B-424E-94BD-4DADE5ABA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E6F45-6351-A048-9E95-735D8726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0FA40-956B-A349-9BD2-B3FD4F15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D6E83-8DDA-C849-A4FA-ED29D04C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BED9-2212-214E-8CC9-68F5F7F5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4F9DC-B6E3-0B43-871D-F4EA4F7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5FD1-C0E5-EB4F-9CBE-AD1E26D7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399A-E50B-144A-91D3-2462730F3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F26C-400F-1649-9915-0D49B248F2C4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0DE0A-DA36-7841-A6BA-1071E61E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F2ABF-091F-1B47-B23A-5AE948419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2C4D-F18E-9945-8A39-215B49C86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B800-81A9-6848-8719-1DDF5CE0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Anthropology and the Anthropocene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6628D-03D7-B84A-AA66-BFAD1A72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471613"/>
            <a:ext cx="10682287" cy="497205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How are human bodies affected by and responding to the Anthropocene context?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What are the consequences for health and wellbeing of ongoing environmental degradation, loss of biodiversity and climate change?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are the ‘embodied inequalities’ of the Anthropocene as this concerns health and illness and  how can we understand, address and mitigate  them?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00EE-7896-D641-B8DE-F984A765A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10" y="452434"/>
            <a:ext cx="7458390" cy="60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Question of structural inequalities  gender, reproduction and environment </a:t>
            </a:r>
            <a:r>
              <a:rPr lang="en-US" sz="2400" b="1" dirty="0" err="1"/>
              <a:t>centre</a:t>
            </a:r>
            <a:r>
              <a:rPr lang="en-US" sz="2400" b="1" dirty="0"/>
              <a:t> stage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Distributed Reproduction </a:t>
            </a:r>
            <a:r>
              <a:rPr lang="en-US" sz="2400" dirty="0"/>
              <a:t>(Murphy 2011, 2017)</a:t>
            </a:r>
          </a:p>
          <a:p>
            <a:pPr marL="457200" lvl="1" indent="0">
              <a:buNone/>
            </a:pPr>
            <a:r>
              <a:rPr lang="en-US" dirty="0"/>
              <a:t> : reproduction as process that does not ‘just end at the skin’ or is only ‘in the body’ but is located in infrastructures</a:t>
            </a:r>
          </a:p>
          <a:p>
            <a:pPr marL="457200" lvl="1" indent="0">
              <a:buNone/>
            </a:pPr>
            <a:r>
              <a:rPr lang="en-US" dirty="0"/>
              <a:t>: this includes ‘the temporal effects of chemical infrastructures, …state, military, agriculture and economic architectures’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Scalar contexts and consequences of Embodied Inequalities </a:t>
            </a:r>
          </a:p>
          <a:p>
            <a:pPr marL="0" indent="0">
              <a:buNone/>
            </a:pPr>
            <a:r>
              <a:rPr lang="en-US" sz="2400" dirty="0"/>
              <a:t>(see also ‘Politics of Habitability’ </a:t>
            </a:r>
            <a:r>
              <a:rPr lang="en-US" sz="2400" dirty="0" err="1"/>
              <a:t>Langwick</a:t>
            </a:r>
            <a:r>
              <a:rPr lang="en-US" sz="2400" dirty="0"/>
              <a:t> 2018 , ‘Toxic Politics’ </a:t>
            </a:r>
            <a:r>
              <a:rPr lang="en-US" sz="2400" dirty="0" err="1"/>
              <a:t>Liboiron</a:t>
            </a:r>
            <a:r>
              <a:rPr lang="en-US" sz="2400" dirty="0"/>
              <a:t> et al 2018)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DA970-E2CE-AA46-B852-5A11CF5E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998" y="3199120"/>
            <a:ext cx="1555635" cy="2344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4180D-EE5B-2D46-B15A-7761124E0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67" y="3199120"/>
            <a:ext cx="1555755" cy="2290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BD6D8-52C0-534C-9630-D078F6C1C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557" y="705227"/>
            <a:ext cx="1824330" cy="27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7CA9-C958-E74A-9FFA-8F61E488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54DA-0C5B-9648-B352-D87FA360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0512" cy="490063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dirty="0"/>
              <a:t>A cross-disciplinary agenda ?</a:t>
            </a:r>
          </a:p>
          <a:p>
            <a:pPr lvl="2"/>
            <a:r>
              <a:rPr lang="en-US" dirty="0"/>
              <a:t>Medical Anthropology emerged/evolved in dialogue and collaboration with human ecology, public health, clinical medicine and global health as well as  STS/ Geography, History (Medical Humanities)</a:t>
            </a:r>
          </a:p>
          <a:p>
            <a:pPr lvl="2"/>
            <a:r>
              <a:rPr lang="en-US" dirty="0"/>
              <a:t>From ‘Biology, Biomedicine and Technology’ as a context or culture  (Lock and </a:t>
            </a:r>
            <a:r>
              <a:rPr lang="en-US" dirty="0" err="1"/>
              <a:t>Nugyen</a:t>
            </a:r>
            <a:r>
              <a:rPr lang="en-US" dirty="0"/>
              <a:t> 2010) to  terrain of collaborative research: Biocultural Anthropology, Biosocial Medical Anthropology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b="1" dirty="0"/>
              <a:t>Re–tooling Embodiment in medical anthropology of  the Anthropocene</a:t>
            </a:r>
            <a:endParaRPr lang="en-US" dirty="0"/>
          </a:p>
          <a:p>
            <a:pPr lvl="2"/>
            <a:r>
              <a:rPr lang="en-US" dirty="0"/>
              <a:t>Embodiment as key concept – from phenomenology to material feminism and beyond</a:t>
            </a:r>
          </a:p>
          <a:p>
            <a:pPr marL="914400" lvl="2" indent="0">
              <a:buNone/>
            </a:pPr>
            <a:r>
              <a:rPr lang="en-US" dirty="0"/>
              <a:t>E.g.</a:t>
            </a:r>
          </a:p>
          <a:p>
            <a:pPr lvl="3"/>
            <a:r>
              <a:rPr lang="en-US" b="1" dirty="0"/>
              <a:t>Temporal politics of embodiment</a:t>
            </a:r>
            <a:r>
              <a:rPr lang="en-US" dirty="0"/>
              <a:t>: (</a:t>
            </a:r>
            <a:r>
              <a:rPr lang="en-US" dirty="0" err="1"/>
              <a:t>Landecker</a:t>
            </a:r>
            <a:r>
              <a:rPr lang="en-US" dirty="0"/>
              <a:t>) : how ‘human social histories constitute environments inside us as inherited metabolic patterns’ which register at the level of the cell’(2011/2017)</a:t>
            </a:r>
          </a:p>
          <a:p>
            <a:pPr lvl="3"/>
            <a:r>
              <a:rPr lang="en-US" b="1" dirty="0"/>
              <a:t>Scalar approach to embodiment </a:t>
            </a:r>
            <a:r>
              <a:rPr lang="en-US" dirty="0"/>
              <a:t>(</a:t>
            </a:r>
            <a:r>
              <a:rPr lang="en-US" dirty="0" err="1"/>
              <a:t>Agard</a:t>
            </a:r>
            <a:r>
              <a:rPr lang="en-US" dirty="0"/>
              <a:t> Jones):  the ‘multiple level at which our material entanglements be they cellular, or commercial are connected to global politics’ (2016)</a:t>
            </a:r>
          </a:p>
          <a:p>
            <a:pPr lvl="3"/>
            <a:r>
              <a:rPr lang="en-US" b="1" dirty="0"/>
              <a:t>Embodied Inequalities </a:t>
            </a:r>
            <a:r>
              <a:rPr lang="en-US" dirty="0"/>
              <a:t>(Gibbon and </a:t>
            </a:r>
            <a:r>
              <a:rPr lang="en-US" dirty="0" err="1"/>
              <a:t>Gamlin</a:t>
            </a:r>
            <a:r>
              <a:rPr lang="en-US" dirty="0"/>
              <a:t>):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535B-3339-7C41-9F38-C7FF3FF7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themes for Medical Anthropology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7220-7E13-BB43-B7C6-BEB7868D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05963" cy="4432300"/>
          </a:xfrm>
        </p:spPr>
        <p:txBody>
          <a:bodyPr>
            <a:normAutofit/>
          </a:bodyPr>
          <a:lstStyle/>
          <a:p>
            <a:r>
              <a:rPr lang="en-US" sz="3200" b="1" dirty="0"/>
              <a:t>Indigenous Epistemologies, Health and the consequences of the Anthropocene</a:t>
            </a:r>
          </a:p>
          <a:p>
            <a:endParaRPr lang="en-US" sz="3200" b="1" dirty="0"/>
          </a:p>
          <a:p>
            <a:r>
              <a:rPr lang="en-US" sz="3200" b="1" dirty="0"/>
              <a:t>Human-Animal Health, (Ecology), Care and Biopolitics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Gender, Reproduction and Environmental Justice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48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689F-DAA1-6047-AFFF-669D0E3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Indigenous Epistemologies and the health consequences of the Anthropocene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F68D-D3EC-7641-8149-330C2570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49" y="1861168"/>
            <a:ext cx="6693976" cy="4555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Urgent need to ‘</a:t>
            </a:r>
            <a:r>
              <a:rPr lang="en-US" b="1" dirty="0" err="1"/>
              <a:t>decolonise</a:t>
            </a:r>
            <a:r>
              <a:rPr lang="en-US" b="1" dirty="0"/>
              <a:t> knowledge’ </a:t>
            </a:r>
            <a:r>
              <a:rPr lang="en-US" dirty="0"/>
              <a:t>in light of growing health effects of climate change and loss of global biodiversity (Tsing 2005)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 history of </a:t>
            </a:r>
            <a:r>
              <a:rPr lang="en-US" b="1" dirty="0"/>
              <a:t>critical medical anthropology </a:t>
            </a:r>
            <a:r>
              <a:rPr lang="en-US" dirty="0"/>
              <a:t>(e.g. Scheper Hughes, Farmer, </a:t>
            </a:r>
            <a:r>
              <a:rPr lang="en-US" dirty="0" err="1"/>
              <a:t>Petryna</a:t>
            </a:r>
            <a:r>
              <a:rPr lang="en-US" dirty="0"/>
              <a:t> and Biehl) which now needs to incorporate ‘critical’ perspectives from non-English speaking and non-western approaches. </a:t>
            </a:r>
            <a:r>
              <a:rPr lang="en-US" dirty="0" err="1"/>
              <a:t>e.g</a:t>
            </a:r>
            <a:r>
              <a:rPr lang="en-US" dirty="0"/>
              <a:t> Latin America, Africa, Asia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8A5E6-1232-7448-837A-F82288C4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49" y="1690688"/>
            <a:ext cx="3146156" cy="47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51D-D780-3547-A3DA-8A17F708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-31220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AAB5-BB62-844D-A38F-7B416AED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013355"/>
            <a:ext cx="4927169" cy="4683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Undermining of indigenous knowledge and communities in globally ecologically vital Amazonian region (e.g. Brazil)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Indigenous experiences of sustainability </a:t>
            </a:r>
            <a:r>
              <a:rPr lang="en-US" dirty="0" err="1"/>
              <a:t>programmes</a:t>
            </a:r>
            <a:r>
              <a:rPr lang="en-US" dirty="0"/>
              <a:t>  and unexpected negative health effects e.g. Mexico and impact of wind farms on diet and ecosystems (</a:t>
            </a:r>
            <a:r>
              <a:rPr lang="en-GB" dirty="0" err="1"/>
              <a:t>Altamirano-Jiménez</a:t>
            </a:r>
            <a:r>
              <a:rPr lang="en-GB" dirty="0"/>
              <a:t> 2017, Dunlap 2018 ).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C2D18-25E4-E843-B3A7-21AC921F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84" y="1726657"/>
            <a:ext cx="3854599" cy="1832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898AC-053F-2A45-8FEA-E291A5EC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932" y="3840036"/>
            <a:ext cx="4750904" cy="267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9F37E-2E1B-9242-9E42-7FA31F989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613" y="3021921"/>
            <a:ext cx="2583849" cy="19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7050-AB5E-E643-8260-2C08732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9658"/>
            <a:ext cx="10515600" cy="1325563"/>
          </a:xfrm>
        </p:spPr>
        <p:txBody>
          <a:bodyPr/>
          <a:lstStyle/>
          <a:p>
            <a:r>
              <a:rPr lang="en-US" b="1" dirty="0"/>
              <a:t>Human-Animal Health and Medical Anthropology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6B24-3718-C64E-A40D-A3E6A7A7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555221"/>
            <a:ext cx="7577666" cy="44534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relevance of non-western world view that does not see a separation between environment, planet, human and non-human life: </a:t>
            </a:r>
            <a:r>
              <a:rPr lang="en-US" b="1" dirty="0"/>
              <a:t>multi-species anthropology/ethnography </a:t>
            </a:r>
            <a:r>
              <a:rPr lang="en-US" dirty="0"/>
              <a:t>(Kirksey and </a:t>
            </a:r>
            <a:r>
              <a:rPr lang="en-US" dirty="0" err="1"/>
              <a:t>Helmreich</a:t>
            </a:r>
            <a:r>
              <a:rPr lang="en-US" dirty="0"/>
              <a:t> 2010) </a:t>
            </a:r>
          </a:p>
          <a:p>
            <a:r>
              <a:rPr lang="en-US" dirty="0"/>
              <a:t>Particular relevance of in context of vector borne infectious disease:  Zika, Ebola, Dengue, (Covid-19)</a:t>
            </a:r>
          </a:p>
          <a:p>
            <a:r>
              <a:rPr lang="en-US" dirty="0"/>
              <a:t>For medical Anthropology challenge and opportunity to re-think questions of ‘</a:t>
            </a:r>
            <a:r>
              <a:rPr lang="en-US" b="1" dirty="0"/>
              <a:t>ecology, biopolitics and care’</a:t>
            </a:r>
            <a:r>
              <a:rPr lang="en-US" dirty="0"/>
              <a:t> (Brown and </a:t>
            </a:r>
            <a:r>
              <a:rPr lang="en-US" dirty="0" err="1"/>
              <a:t>Nading</a:t>
            </a:r>
            <a:r>
              <a:rPr lang="en-US" dirty="0"/>
              <a:t> 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8CEDF-8419-844C-8CAA-B888746EF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980" y="1071033"/>
            <a:ext cx="4204827" cy="1529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BD66C-4F9C-8B4F-B573-C6D17211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387" y="2704439"/>
            <a:ext cx="2428014" cy="150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A7CD4F-4DCA-0643-91DD-D9C345E3F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197" y="4489450"/>
            <a:ext cx="2287204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7907-8873-4C4A-BF08-8E39C5D4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585" y="727808"/>
            <a:ext cx="7367953" cy="57784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‘One Health</a:t>
            </a:r>
            <a:r>
              <a:rPr lang="en-US" dirty="0"/>
              <a:t>’ global health agenda to ‘connect human, animal and environmental health’ </a:t>
            </a:r>
          </a:p>
          <a:p>
            <a:pPr lvl="1"/>
            <a:r>
              <a:rPr lang="en-US" dirty="0"/>
              <a:t>A new kind of ‘multi-species biopolitics’ and ‘global assemblage (Ong and Collier 2006)</a:t>
            </a:r>
          </a:p>
          <a:p>
            <a:pPr lvl="1"/>
            <a:r>
              <a:rPr lang="en-US" dirty="0"/>
              <a:t>Problem of ‘abstract ecosystem model’ /animals only as ‘carriers of disease’ and ‘predictive approach’; (Brown and </a:t>
            </a:r>
            <a:r>
              <a:rPr lang="en-US" dirty="0" err="1"/>
              <a:t>Nading</a:t>
            </a:r>
            <a:r>
              <a:rPr lang="en-US" dirty="0"/>
              <a:t> 2019, Rock 2017) </a:t>
            </a:r>
          </a:p>
          <a:p>
            <a:endParaRPr lang="en-US" dirty="0"/>
          </a:p>
          <a:p>
            <a:r>
              <a:rPr lang="en-US" b="1" dirty="0"/>
              <a:t>Care</a:t>
            </a:r>
            <a:r>
              <a:rPr lang="en-US" dirty="0"/>
              <a:t>: as relational, affective, linked to moralities/religion, inequalities and global political economies in diverse context of human-animal relations (e.g. Frieze, and Latimer 2018, </a:t>
            </a:r>
            <a:r>
              <a:rPr lang="en-US" dirty="0" err="1"/>
              <a:t>Hurn</a:t>
            </a:r>
            <a:r>
              <a:rPr lang="en-US" dirty="0"/>
              <a:t> and </a:t>
            </a:r>
            <a:r>
              <a:rPr lang="en-US" dirty="0" err="1"/>
              <a:t>Badman</a:t>
            </a:r>
            <a:r>
              <a:rPr lang="en-US" dirty="0"/>
              <a:t>-king 2019, </a:t>
            </a:r>
            <a:r>
              <a:rPr lang="en-US" dirty="0" err="1"/>
              <a:t>Ticktin</a:t>
            </a:r>
            <a:r>
              <a:rPr lang="en-US" dirty="0"/>
              <a:t> 2019)</a:t>
            </a:r>
          </a:p>
          <a:p>
            <a:pPr lvl="1"/>
            <a:r>
              <a:rPr lang="en-US" dirty="0"/>
              <a:t>E.g. developing transgenic Mosquitos as tools for disease control (</a:t>
            </a:r>
            <a:r>
              <a:rPr lang="en-US" dirty="0" err="1"/>
              <a:t>Lezaun</a:t>
            </a:r>
            <a:r>
              <a:rPr lang="en-US" dirty="0"/>
              <a:t> and Porter 2015)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E3AE9-39D5-214E-B94F-822DD2888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4"/>
          <a:stretch/>
        </p:blipFill>
        <p:spPr>
          <a:xfrm>
            <a:off x="246186" y="386861"/>
            <a:ext cx="3070756" cy="169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79761-D658-7C41-91EC-3B545A1EA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64" y="1962068"/>
            <a:ext cx="2958795" cy="1664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77302-86A5-5B44-A6DD-78125D137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85" y="3904975"/>
            <a:ext cx="4124442" cy="25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3FB8-E4F9-E349-A2DA-BBA3F75C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05" y="3180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Gender, Reproductive Rights and Environmental Justice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93B1E-A51A-2244-8BCA-67F9131E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05" y="1192697"/>
            <a:ext cx="7834110" cy="5565912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4000" dirty="0"/>
              <a:t>Challenge idea that Anthropocene is a  ‘human’ crisis where gender or feminist approach  is not relevant and the  homogenization of environmental consequences (MacGregor 2010, Dow and Lamoreaux </a:t>
            </a:r>
            <a:r>
              <a:rPr lang="en-US" sz="4000" i="1" dirty="0"/>
              <a:t>forthcoming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How human reproduction is  directly bound with environmental issues in context of Anthropocene (</a:t>
            </a:r>
            <a:r>
              <a:rPr lang="en-US" sz="4000" dirty="0" err="1"/>
              <a:t>Lappe</a:t>
            </a:r>
            <a:r>
              <a:rPr lang="en-US" sz="4000" dirty="0"/>
              <a:t>, Hein and </a:t>
            </a:r>
            <a:r>
              <a:rPr lang="en-US" sz="4000" dirty="0" err="1"/>
              <a:t>Landecker</a:t>
            </a:r>
            <a:r>
              <a:rPr lang="en-US" sz="4000" dirty="0"/>
              <a:t> 2019, Haraway, Clarke and Murphy 2018)</a:t>
            </a:r>
          </a:p>
          <a:p>
            <a:endParaRPr lang="en-US" sz="4000" dirty="0"/>
          </a:p>
          <a:p>
            <a:pPr lvl="1"/>
            <a:r>
              <a:rPr lang="en-US" sz="4000" dirty="0"/>
              <a:t>E.g. </a:t>
            </a:r>
            <a:r>
              <a:rPr lang="en-US" sz="4000" b="1" dirty="0"/>
              <a:t>Zika Epidemic </a:t>
            </a:r>
            <a:r>
              <a:rPr lang="en-US" sz="4000" dirty="0"/>
              <a:t>:  Mosquitos, climate change and ecosystem change but of  reproduction, and governance of women (</a:t>
            </a:r>
            <a:r>
              <a:rPr lang="en-US" sz="4000" dirty="0" err="1"/>
              <a:t>Diniz</a:t>
            </a:r>
            <a:r>
              <a:rPr lang="en-US" sz="4000" dirty="0"/>
              <a:t> 2017, Lowy 2018) 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E.g. </a:t>
            </a:r>
            <a:r>
              <a:rPr lang="en-US" sz="4000" b="1" dirty="0"/>
              <a:t>Impacts of pollution in context of reproduction </a:t>
            </a:r>
            <a:r>
              <a:rPr lang="en-US" sz="4000" dirty="0"/>
              <a:t>and reproductive rights/ questions of toxicity ( a long history </a:t>
            </a:r>
            <a:r>
              <a:rPr lang="en-US" sz="4000" dirty="0" err="1"/>
              <a:t>e.g</a:t>
            </a:r>
            <a:r>
              <a:rPr lang="en-US" sz="4000" dirty="0"/>
              <a:t> Carson Silent Spring) now new objects of study -Murphy  2011, </a:t>
            </a:r>
            <a:r>
              <a:rPr lang="en-US" sz="4000" dirty="0" err="1"/>
              <a:t>Agard</a:t>
            </a:r>
            <a:r>
              <a:rPr lang="en-US" sz="4000" dirty="0"/>
              <a:t>-Jones 2016)</a:t>
            </a:r>
          </a:p>
          <a:p>
            <a:pPr marL="457200" lvl="1" indent="0">
              <a:buNone/>
            </a:pPr>
            <a:endParaRPr lang="en-US" sz="4000" dirty="0"/>
          </a:p>
          <a:p>
            <a:pPr lvl="1"/>
            <a:r>
              <a:rPr lang="en-US" sz="4000" b="1" dirty="0"/>
              <a:t>Women and pregnancy as ‘first/causal’ environments </a:t>
            </a:r>
            <a:r>
              <a:rPr lang="en-US" sz="4000" dirty="0" err="1"/>
              <a:t>DoHAD</a:t>
            </a:r>
            <a:r>
              <a:rPr lang="en-US" sz="4000" dirty="0"/>
              <a:t>/First 1000 Days/focus on ‘maternal environments’/ flattening of physical and social environments ( question of responsibilities) (Pentecost 2017)</a:t>
            </a:r>
          </a:p>
          <a:p>
            <a:pPr lvl="1"/>
            <a:endParaRPr lang="en-US" sz="4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DA15B-685A-2348-8A02-4E6678D1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161" y="1537598"/>
            <a:ext cx="3431863" cy="2059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7ABDA7-823C-E146-BC3C-44DC1BFC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815" y="3807440"/>
            <a:ext cx="3344517" cy="22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FAE5-949E-BD44-BCD0-9C04DB1D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0" y="682623"/>
            <a:ext cx="7590035" cy="5847386"/>
          </a:xfrm>
        </p:spPr>
        <p:txBody>
          <a:bodyPr>
            <a:normAutofit fontScale="47500" lnSpcReduction="20000"/>
          </a:bodyPr>
          <a:lstStyle/>
          <a:p>
            <a:endParaRPr lang="en-US" sz="4000" b="1" dirty="0"/>
          </a:p>
          <a:p>
            <a:r>
              <a:rPr lang="en-US" sz="4000" dirty="0"/>
              <a:t>Foregrounding of </a:t>
            </a:r>
            <a:r>
              <a:rPr lang="en-US" sz="4000" b="1" dirty="0"/>
              <a:t>reproductive justice or environmental reproductive justice (Hoover 2017) </a:t>
            </a:r>
            <a:r>
              <a:rPr lang="en-US" sz="4000" dirty="0"/>
              <a:t>– moving beyond individual choice/rights </a:t>
            </a:r>
          </a:p>
          <a:p>
            <a:endParaRPr lang="en-US" sz="4000" b="1" dirty="0"/>
          </a:p>
          <a:p>
            <a:r>
              <a:rPr lang="en-US" sz="4000" b="1" dirty="0"/>
              <a:t>Feminist Intersectional Approaches </a:t>
            </a:r>
            <a:r>
              <a:rPr lang="en-US" sz="4000" dirty="0"/>
              <a:t>: gendered subjectivities, race, class, colonialism and inequalities : as activism and method work across contexts and scales </a:t>
            </a:r>
          </a:p>
          <a:p>
            <a:pPr lvl="1"/>
            <a:endParaRPr lang="en-US" sz="4000" dirty="0"/>
          </a:p>
          <a:p>
            <a:pPr marL="457200" lvl="1" indent="0">
              <a:buNone/>
            </a:pPr>
            <a:endParaRPr lang="en-US" sz="4000" dirty="0"/>
          </a:p>
          <a:p>
            <a:pPr lvl="1"/>
            <a:r>
              <a:rPr lang="en-US" sz="4000" b="1" dirty="0"/>
              <a:t>Kim Tall Bear 2011 :</a:t>
            </a:r>
            <a:r>
              <a:rPr lang="en-US" sz="4000" dirty="0"/>
              <a:t>climate change, multi-species environmental  awareness, reproductive advocacy not separate</a:t>
            </a:r>
          </a:p>
          <a:p>
            <a:pPr lvl="1"/>
            <a:endParaRPr lang="en-US" sz="4000" dirty="0"/>
          </a:p>
          <a:p>
            <a:pPr lvl="1"/>
            <a:r>
              <a:rPr lang="en-US" sz="4000" b="1" dirty="0"/>
              <a:t>Vanessa </a:t>
            </a:r>
            <a:r>
              <a:rPr lang="en-US" sz="4000" b="1" dirty="0" err="1"/>
              <a:t>Agard</a:t>
            </a:r>
            <a:r>
              <a:rPr lang="en-US" sz="4000" b="1" dirty="0"/>
              <a:t> Jones 2016 </a:t>
            </a:r>
            <a:r>
              <a:rPr lang="en-US" sz="4000" dirty="0"/>
              <a:t>role of endocrine disrupters in Caribbean : how bodies connected to ‘commodity chains, uneven colonial relations, postcolonial power and world system’</a:t>
            </a:r>
          </a:p>
          <a:p>
            <a:pPr lvl="1"/>
            <a:endParaRPr lang="en-US" sz="4000" b="1" dirty="0"/>
          </a:p>
          <a:p>
            <a:pPr lvl="1"/>
            <a:r>
              <a:rPr lang="en-US" sz="4000" b="1" dirty="0"/>
              <a:t>Elizabeth Hoover 2017: </a:t>
            </a:r>
            <a:r>
              <a:rPr lang="en-US" sz="4000" dirty="0"/>
              <a:t>ethnography among Mohawk how exposure to environmental contaminant PCB /stratification in distribution of industrial food waste affects ability to reproduce health children and culture – reclaiming reproduction in ‘de-colonized’ terms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062C3-B964-D94D-ADD8-E4B7556F9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" t="3091" r="4383" b="2464"/>
          <a:stretch/>
        </p:blipFill>
        <p:spPr>
          <a:xfrm>
            <a:off x="8169815" y="377687"/>
            <a:ext cx="2365066" cy="3786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29C87-BEC4-8D4F-AEA4-45B4DCAF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55" y="1977215"/>
            <a:ext cx="2246393" cy="34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1005</Words>
  <Application>Microsoft Macintosh PowerPoint</Application>
  <PresentationFormat>Widescreen</PresentationFormat>
  <Paragraphs>83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Medical Anthropology and the Anthropocene</vt:lpstr>
      <vt:lpstr>New Challenges and Opportunities</vt:lpstr>
      <vt:lpstr>Three themes for Medical Anthropology</vt:lpstr>
      <vt:lpstr>Indigenous Epistemologies and the health consequences of the Anthropocene </vt:lpstr>
      <vt:lpstr>PowerPoint Presentation</vt:lpstr>
      <vt:lpstr>Human-Animal Health and Medical Anthropology</vt:lpstr>
      <vt:lpstr>PowerPoint Presentation</vt:lpstr>
      <vt:lpstr>Gender, Reproductive Rights and Environmental Justice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 Christie</cp:lastModifiedBy>
  <cp:revision>57</cp:revision>
  <dcterms:created xsi:type="dcterms:W3CDTF">2020-05-29T13:46:30Z</dcterms:created>
  <dcterms:modified xsi:type="dcterms:W3CDTF">2020-09-22T11:16:45Z</dcterms:modified>
</cp:coreProperties>
</file>