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s/slide92.xml" ContentType="application/vnd.openxmlformats-officedocument.presentationml.slide+xml"/>
  <Override PartName="/ppt/slides/slide100.xml" ContentType="application/vnd.openxmlformats-officedocument.presentationml.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56.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98.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slides/slide7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Layouts/slideLayout9.xml" ContentType="application/vnd.openxmlformats-officedocument.presentationml.slideLayout+xml"/>
  <Override PartName="/ppt/slides/slide20.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comments/comment1.xml" ContentType="application/vnd.openxmlformats-officedocument.presentationml.comments+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slides/slide99.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s/slide71.xml" ContentType="application/vnd.openxmlformats-officedocument.presentationml.slide+xml"/>
  <Override PartName="/ppt/slides/slide90.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notesSlides/notesSlide10.xml" ContentType="application/vnd.openxmlformats-officedocument.presentationml.notesSlide+xml"/>
  <Override PartName="/ppt/slides/slide91.xml" ContentType="application/vnd.openxmlformats-officedocument.presentationml.slide+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2.xml" ContentType="application/vnd.openxmlformats-officedocument.presentationml.notesSlide+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ppt/notesSlides/notesSlide2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2"/>
  </p:notesMasterIdLst>
  <p:sldIdLst>
    <p:sldId id="384" r:id="rId2"/>
    <p:sldId id="382" r:id="rId3"/>
    <p:sldId id="385" r:id="rId4"/>
    <p:sldId id="386" r:id="rId5"/>
    <p:sldId id="387" r:id="rId6"/>
    <p:sldId id="388" r:id="rId7"/>
    <p:sldId id="396" r:id="rId8"/>
    <p:sldId id="400" r:id="rId9"/>
    <p:sldId id="401" r:id="rId10"/>
    <p:sldId id="397" r:id="rId11"/>
    <p:sldId id="398" r:id="rId12"/>
    <p:sldId id="399" r:id="rId13"/>
    <p:sldId id="381" r:id="rId14"/>
    <p:sldId id="336" r:id="rId15"/>
    <p:sldId id="332" r:id="rId16"/>
    <p:sldId id="285" r:id="rId17"/>
    <p:sldId id="349" r:id="rId18"/>
    <p:sldId id="350" r:id="rId19"/>
    <p:sldId id="352" r:id="rId20"/>
    <p:sldId id="353" r:id="rId21"/>
    <p:sldId id="354" r:id="rId22"/>
    <p:sldId id="291" r:id="rId23"/>
    <p:sldId id="321" r:id="rId24"/>
    <p:sldId id="322" r:id="rId25"/>
    <p:sldId id="323" r:id="rId26"/>
    <p:sldId id="324" r:id="rId27"/>
    <p:sldId id="326" r:id="rId28"/>
    <p:sldId id="402" r:id="rId29"/>
    <p:sldId id="403" r:id="rId30"/>
    <p:sldId id="405" r:id="rId31"/>
    <p:sldId id="404" r:id="rId32"/>
    <p:sldId id="258" r:id="rId33"/>
    <p:sldId id="259" r:id="rId34"/>
    <p:sldId id="283" r:id="rId35"/>
    <p:sldId id="284" r:id="rId36"/>
    <p:sldId id="327" r:id="rId37"/>
    <p:sldId id="328" r:id="rId38"/>
    <p:sldId id="337" r:id="rId39"/>
    <p:sldId id="329" r:id="rId40"/>
    <p:sldId id="330" r:id="rId41"/>
    <p:sldId id="331" r:id="rId42"/>
    <p:sldId id="406" r:id="rId43"/>
    <p:sldId id="333" r:id="rId44"/>
    <p:sldId id="341" r:id="rId45"/>
    <p:sldId id="334" r:id="rId46"/>
    <p:sldId id="378" r:id="rId47"/>
    <p:sldId id="377" r:id="rId48"/>
    <p:sldId id="342" r:id="rId49"/>
    <p:sldId id="343" r:id="rId50"/>
    <p:sldId id="344" r:id="rId51"/>
    <p:sldId id="345" r:id="rId52"/>
    <p:sldId id="299" r:id="rId53"/>
    <p:sldId id="295" r:id="rId54"/>
    <p:sldId id="293" r:id="rId55"/>
    <p:sldId id="294" r:id="rId56"/>
    <p:sldId id="301" r:id="rId57"/>
    <p:sldId id="300" r:id="rId58"/>
    <p:sldId id="346" r:id="rId59"/>
    <p:sldId id="347" r:id="rId60"/>
    <p:sldId id="348" r:id="rId61"/>
    <p:sldId id="297" r:id="rId62"/>
    <p:sldId id="383" r:id="rId63"/>
    <p:sldId id="287" r:id="rId64"/>
    <p:sldId id="355" r:id="rId65"/>
    <p:sldId id="265" r:id="rId66"/>
    <p:sldId id="266" r:id="rId67"/>
    <p:sldId id="358" r:id="rId68"/>
    <p:sldId id="275" r:id="rId69"/>
    <p:sldId id="264" r:id="rId70"/>
    <p:sldId id="359" r:id="rId71"/>
    <p:sldId id="357" r:id="rId72"/>
    <p:sldId id="279" r:id="rId73"/>
    <p:sldId id="360" r:id="rId74"/>
    <p:sldId id="361" r:id="rId75"/>
    <p:sldId id="278" r:id="rId76"/>
    <p:sldId id="276" r:id="rId77"/>
    <p:sldId id="270" r:id="rId78"/>
    <p:sldId id="362" r:id="rId79"/>
    <p:sldId id="273" r:id="rId80"/>
    <p:sldId id="364" r:id="rId81"/>
    <p:sldId id="363" r:id="rId82"/>
    <p:sldId id="365" r:id="rId83"/>
    <p:sldId id="290" r:id="rId84"/>
    <p:sldId id="366" r:id="rId85"/>
    <p:sldId id="368" r:id="rId86"/>
    <p:sldId id="367" r:id="rId87"/>
    <p:sldId id="370" r:id="rId88"/>
    <p:sldId id="369" r:id="rId89"/>
    <p:sldId id="371" r:id="rId90"/>
    <p:sldId id="372" r:id="rId91"/>
    <p:sldId id="373" r:id="rId92"/>
    <p:sldId id="277" r:id="rId93"/>
    <p:sldId id="281" r:id="rId94"/>
    <p:sldId id="272" r:id="rId95"/>
    <p:sldId id="280" r:id="rId96"/>
    <p:sldId id="263" r:id="rId97"/>
    <p:sldId id="376" r:id="rId98"/>
    <p:sldId id="340" r:id="rId99"/>
    <p:sldId id="379" r:id="rId100"/>
    <p:sldId id="380" r:id="rId101"/>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listair Cranfield" initials="AC" lastIdx="5"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551B4"/>
    <a:srgbClr val="36AA44"/>
    <a:srgbClr val="30953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9" d="100"/>
          <a:sy n="89" d="100"/>
        </p:scale>
        <p:origin x="-816"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commentAuthors" Target="commentAuthors.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8-03-06T15:21:57.278" idx="4">
    <p:pos x="7750" y="0"/>
    <p:text>Note the endotracheal tube is positioned within the right main bronchus. This can be seen by following the radiopaque stripe of the endotracheal tube as it forks off to the right of the radiolucent trachea at the carina. Over time air has been absorbed from the left lung causing it to collapse and shift the mediastinum over towards the left hand side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8-03-06T12:46:38.809" idx="3">
    <p:pos x="2313" y="3814"/>
    <p:text>MEans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1A5DB-13E5-F24B-80DF-ED8965783E37}" type="datetimeFigureOut">
              <a:rPr lang="en-GB" smtClean="0"/>
              <a:pPr/>
              <a:t>1/9/20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819062-43D2-7943-A999-EDA92D64AFF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4B28FD-F316-C540-B6EF-AEAF5FD50B79}" type="slidenum">
              <a:rPr lang="en-US" smtClean="0"/>
              <a:pPr>
                <a:defRPr/>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8FB6D1-B997-47B3-8A20-7B8FACA8411B}" type="slidenum">
              <a:rPr lang="en-GB" smtClean="0"/>
              <a:pPr/>
              <a:t>38</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98927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7"/>
        <p:cNvGrpSpPr/>
        <p:nvPr/>
      </p:nvGrpSpPr>
      <p:grpSpPr>
        <a:xfrm>
          <a:off x="0" y="0"/>
          <a:ext cx="0" cy="0"/>
          <a:chOff x="0" y="0"/>
          <a:chExt cx="0" cy="0"/>
        </a:xfrm>
      </p:grpSpPr>
      <p:sp>
        <p:nvSpPr>
          <p:cNvPr id="158" name="Google Shape;158;g5a0c15acab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a0c15acab_0_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endParaRPr>
          </a:p>
        </p:txBody>
      </p:sp>
      <p:sp>
        <p:nvSpPr>
          <p:cNvPr id="160" name="Google Shape;160;g5a0c15acab_0_1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a lot of info-</a:t>
            </a:r>
          </a:p>
          <a:p>
            <a:r>
              <a:rPr lang="en-US" dirty="0" smtClean="0"/>
              <a:t>Be very clear</a:t>
            </a:r>
            <a:r>
              <a:rPr lang="en-US" baseline="0" dirty="0" smtClean="0"/>
              <a:t> ACID Base / Oxygenation / Other info eg Na</a:t>
            </a:r>
            <a:endParaRPr lang="en-US" dirty="0" smtClean="0"/>
          </a:p>
        </p:txBody>
      </p:sp>
      <p:sp>
        <p:nvSpPr>
          <p:cNvPr id="4" name="Slide Number Placeholder 3"/>
          <p:cNvSpPr>
            <a:spLocks noGrp="1"/>
          </p:cNvSpPr>
          <p:nvPr>
            <p:ph type="sldNum" sz="quarter" idx="10"/>
          </p:nvPr>
        </p:nvSpPr>
        <p:spPr/>
        <p:txBody>
          <a:bodyPr/>
          <a:lstStyle/>
          <a:p>
            <a:fld id="{248B532D-4D3E-D148-807B-16614150A52B}" type="slidenum">
              <a:rPr lang="en-US" smtClean="0"/>
              <a:pPr/>
              <a:t>53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65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solidFill>
                  <a:srgbClr val="000000"/>
                </a:solidFill>
              </a:rPr>
              <a:t>RS had slight variation in pneumonic for this – chase.</a:t>
            </a:r>
            <a:endParaRPr b="1">
              <a:solidFill>
                <a:srgbClr val="000000"/>
              </a:solidFill>
            </a:endParaRPr>
          </a:p>
        </p:txBody>
      </p:sp>
      <p:sp>
        <p:nvSpPr>
          <p:cNvPr id="198" name="Google Shape;19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66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72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74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75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81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86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C819062-43D2-7943-A999-EDA92D64AFF8}" type="slidenum">
              <a:rPr lang="en-GB" smtClean="0"/>
              <a:pPr/>
              <a:t>17</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88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pPr marL="0" lvl="0" indent="0" algn="r" rtl="0">
                <a:lnSpc>
                  <a:spcPct val="100000"/>
                </a:lnSpc>
                <a:spcBef>
                  <a:spcPts val="0"/>
                </a:spcBef>
                <a:spcAft>
                  <a:spcPts val="0"/>
                </a:spcAft>
                <a:buClr>
                  <a:srgbClr val="000000"/>
                </a:buClr>
                <a:buSzPts val="1400"/>
                <a:buFont typeface="Arial"/>
                <a:buNone/>
              </a:pPr>
              <a:t>91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8FB6D1-B997-47B3-8A20-7B8FACA8411B}" type="slidenum">
              <a:rPr lang="en-GB" smtClean="0"/>
              <a:pPr/>
              <a:t>98</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98927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C819062-43D2-7943-A999-EDA92D64AFF8}" type="slidenum">
              <a:rPr lang="en-GB" smtClean="0"/>
              <a:pPr/>
              <a:t>25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26A9319-53B9-EB49-AD50-A496D41E2D3E}" type="slidenum">
              <a:rPr lang="en-US"/>
              <a:pPr/>
              <a:t>29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2B08A60-3019-D14D-AE99-F30D2CB90298}" type="slidenum">
              <a:rPr lang="en-US"/>
              <a:pPr/>
              <a:t>30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65D5A-787A-2242-9D7D-6443DE199E92}"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293869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3"/>
        <p:cNvGrpSpPr/>
        <p:nvPr/>
      </p:nvGrpSpPr>
      <p:grpSpPr>
        <a:xfrm>
          <a:off x="0" y="0"/>
          <a:ext cx="0" cy="0"/>
          <a:chOff x="0" y="0"/>
          <a:chExt cx="0" cy="0"/>
        </a:xfrm>
      </p:grpSpPr>
      <p:sp>
        <p:nvSpPr>
          <p:cNvPr id="104" name="Google Shape;104;g5a0c15aca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a0c15aca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5a0c15aca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34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1"/>
        <p:cNvGrpSpPr/>
        <p:nvPr/>
      </p:nvGrpSpPr>
      <p:grpSpPr>
        <a:xfrm>
          <a:off x="0" y="0"/>
          <a:ext cx="0" cy="0"/>
          <a:chOff x="0" y="0"/>
          <a:chExt cx="0" cy="0"/>
        </a:xfrm>
      </p:grpSpPr>
      <p:sp>
        <p:nvSpPr>
          <p:cNvPr id="112" name="Google Shape;112;g5a0c15aca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a0c15acab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9900FF"/>
              </a:solidFill>
            </a:endParaRPr>
          </a:p>
        </p:txBody>
      </p:sp>
      <p:sp>
        <p:nvSpPr>
          <p:cNvPr id="114" name="Google Shape;114;g5a0c15acab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C819062-43D2-7943-A999-EDA92D64AFF8}" type="slidenum">
              <a:rPr lang="en-GB" smtClean="0"/>
              <a:pPr/>
              <a:t>36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4A3B46D6-0CCB-034E-B560-CB3F71E33EB4}" type="datetimeFigureOut">
              <a:rPr lang="en-GB" smtClean="0"/>
              <a:pPr/>
              <a:t>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4A3B46D6-0CCB-034E-B560-CB3F71E33EB4}" type="datetimeFigureOut">
              <a:rPr lang="en-GB" smtClean="0"/>
              <a:pPr/>
              <a:t>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4A3B46D6-0CCB-034E-B560-CB3F71E33EB4}" type="datetimeFigureOut">
              <a:rPr lang="en-GB" smtClean="0"/>
              <a:pPr/>
              <a:t>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4A3B46D6-0CCB-034E-B560-CB3F71E33EB4}" type="datetimeFigureOut">
              <a:rPr lang="en-GB" smtClean="0"/>
              <a:pPr/>
              <a:t>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A3B46D6-0CCB-034E-B560-CB3F71E33EB4}" type="datetimeFigureOut">
              <a:rPr lang="en-GB" smtClean="0"/>
              <a:pPr/>
              <a:t>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4A3B46D6-0CCB-034E-B560-CB3F71E33EB4}" type="datetimeFigureOut">
              <a:rPr lang="en-GB" smtClean="0"/>
              <a:pPr/>
              <a:t>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4A3B46D6-0CCB-034E-B560-CB3F71E33EB4}" type="datetimeFigureOut">
              <a:rPr lang="en-GB" smtClean="0"/>
              <a:pPr/>
              <a:t>1/9/20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4A3B46D6-0CCB-034E-B560-CB3F71E33EB4}" type="datetimeFigureOut">
              <a:rPr lang="en-GB" smtClean="0"/>
              <a:pPr/>
              <a:t>1/9/20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46D6-0CCB-034E-B560-CB3F71E33EB4}" type="datetimeFigureOut">
              <a:rPr lang="en-GB" smtClean="0"/>
              <a:pPr/>
              <a:t>1/9/20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A3B46D6-0CCB-034E-B560-CB3F71E33EB4}" type="datetimeFigureOut">
              <a:rPr lang="en-GB" smtClean="0"/>
              <a:pPr/>
              <a:t>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A3B46D6-0CCB-034E-B560-CB3F71E33EB4}" type="datetimeFigureOut">
              <a:rPr lang="en-GB" smtClean="0"/>
              <a:pPr/>
              <a:t>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8ED7E-0278-0F47-8BB9-7447B0A4999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B46D6-0CCB-034E-B560-CB3F71E33EB4}" type="datetimeFigureOut">
              <a:rPr lang="en-GB" smtClean="0"/>
              <a:pPr/>
              <a:t>1/9/20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8ED7E-0278-0F47-8BB9-7447B0A4999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1697993" y="1063043"/>
            <a:ext cx="5314874" cy="1021624"/>
          </a:xfrm>
          <a:prstGeom prst="rect">
            <a:avLst/>
          </a:prstGeom>
          <a:solidFill>
            <a:schemeClr val="bg1">
              <a:alpha val="87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Perioperative </a:t>
            </a:r>
            <a:r>
              <a:rPr lang="en-GB" sz="4400" dirty="0" smtClean="0">
                <a:latin typeface="+mj-lt"/>
                <a:ea typeface="+mj-ea"/>
                <a:cs typeface="+mj-cs"/>
              </a:rPr>
              <a:t>c</a:t>
            </a:r>
            <a:r>
              <a:rPr kumimoji="0" lang="en-GB" sz="4400" b="0" i="0" u="none" strike="noStrike" kern="1200" cap="none" spc="0" normalizeH="0" baseline="0" noProof="0" dirty="0" err="1" smtClean="0">
                <a:ln>
                  <a:noFill/>
                </a:ln>
                <a:solidFill>
                  <a:schemeClr val="tx1"/>
                </a:solidFill>
                <a:effectLst/>
                <a:uLnTx/>
                <a:uFillTx/>
                <a:latin typeface="+mj-lt"/>
                <a:ea typeface="+mj-ea"/>
                <a:cs typeface="+mj-cs"/>
              </a:rPr>
              <a:t>ases</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Subtitle 2"/>
          <p:cNvSpPr txBox="1">
            <a:spLocks/>
          </p:cNvSpPr>
          <p:nvPr/>
        </p:nvSpPr>
        <p:spPr>
          <a:xfrm>
            <a:off x="1726083" y="2498835"/>
            <a:ext cx="5328205" cy="1752600"/>
          </a:xfrm>
          <a:prstGeom prst="rect">
            <a:avLst/>
          </a:prstGeom>
          <a:solidFill>
            <a:schemeClr val="bg1">
              <a:alpha val="87000"/>
            </a:schemeClr>
          </a:solidFill>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3200" b="0" i="0" u="none" strike="noStrike" kern="1200" cap="none" spc="0" normalizeH="0" baseline="0" noProof="0" dirty="0" smtClean="0">
                <a:ln>
                  <a:noFill/>
                </a:ln>
                <a:solidFill>
                  <a:schemeClr val="tx1">
                    <a:tint val="75000"/>
                  </a:schemeClr>
                </a:solidFill>
                <a:effectLst/>
                <a:uLnTx/>
                <a:uFillTx/>
                <a:latin typeface="+mn-lt"/>
                <a:ea typeface="+mn-ea"/>
                <a:cs typeface="+mn-cs"/>
              </a:rPr>
              <a:t>Dr Rob Stephens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sz="2400" noProof="0" dirty="0" smtClean="0">
                <a:solidFill>
                  <a:schemeClr val="tx1">
                    <a:tint val="75000"/>
                  </a:schemeClr>
                </a:solidFill>
              </a:rPr>
              <a:t>A</a:t>
            </a:r>
            <a:r>
              <a:rPr kumimoji="0" lang="en-GB" sz="2400" b="0" i="0" u="none" strike="noStrike" kern="1200" cap="none" spc="0" normalizeH="0" baseline="0" noProof="0" dirty="0" smtClean="0">
                <a:ln>
                  <a:noFill/>
                </a:ln>
                <a:solidFill>
                  <a:schemeClr val="tx1">
                    <a:tint val="75000"/>
                  </a:schemeClr>
                </a:solidFill>
                <a:effectLst/>
                <a:uLnTx/>
                <a:uFillTx/>
                <a:latin typeface="+mn-lt"/>
                <a:ea typeface="+mn-ea"/>
                <a:cs typeface="+mn-cs"/>
              </a:rPr>
              <a:t> Gasser, but so much more</a:t>
            </a:r>
            <a:endParaRPr kumimoji="0" lang="en-GB"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week</a:t>
            </a:r>
            <a:endParaRPr lang="en-US" dirty="0"/>
          </a:p>
        </p:txBody>
      </p:sp>
      <p:sp>
        <p:nvSpPr>
          <p:cNvPr id="3" name="Content Placeholder 2"/>
          <p:cNvSpPr>
            <a:spLocks noGrp="1"/>
          </p:cNvSpPr>
          <p:nvPr>
            <p:ph idx="1"/>
          </p:nvPr>
        </p:nvSpPr>
        <p:spPr/>
        <p:txBody>
          <a:bodyPr/>
          <a:lstStyle/>
          <a:p>
            <a:r>
              <a:rPr lang="en-US" dirty="0" smtClean="0"/>
              <a:t>Topic of the week- workbook + tutorial</a:t>
            </a:r>
          </a:p>
          <a:p>
            <a:r>
              <a:rPr lang="en-US" dirty="0" smtClean="0"/>
              <a:t>Article of the week</a:t>
            </a:r>
          </a:p>
          <a:p>
            <a:r>
              <a:rPr lang="en-US" dirty="0" smtClean="0"/>
              <a:t>Podcast of the week 6-9 </a:t>
            </a:r>
            <a:r>
              <a:rPr lang="en-US" dirty="0" err="1" smtClean="0"/>
              <a:t>mins</a:t>
            </a:r>
            <a:endParaRPr lang="en-US" dirty="0" smtClean="0"/>
          </a:p>
          <a:p>
            <a:r>
              <a:rPr lang="en-US" dirty="0" smtClean="0"/>
              <a:t>1-4 SBA of the week 3 </a:t>
            </a:r>
            <a:r>
              <a:rPr lang="en-US" dirty="0" err="1" smtClean="0"/>
              <a:t>mins</a:t>
            </a:r>
            <a:r>
              <a:rPr lang="en-US" dirty="0" smtClean="0"/>
              <a:t> each</a:t>
            </a:r>
          </a:p>
          <a:p>
            <a:r>
              <a:rPr lang="en-US" dirty="0" smtClean="0"/>
              <a:t>Come to theatre at least 2-3 days each 6 weeks- site specific</a:t>
            </a:r>
          </a:p>
          <a:p>
            <a:r>
              <a:rPr lang="en-US" dirty="0" smtClean="0"/>
              <a:t>‘Key issues of the week’</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a:t>
            </a:r>
            <a:endParaRPr lang="en-GB" dirty="0"/>
          </a:p>
        </p:txBody>
      </p:sp>
      <p:sp>
        <p:nvSpPr>
          <p:cNvPr id="3" name="Content Placeholder 2"/>
          <p:cNvSpPr>
            <a:spLocks noGrp="1"/>
          </p:cNvSpPr>
          <p:nvPr>
            <p:ph idx="1"/>
          </p:nvPr>
        </p:nvSpPr>
        <p:spPr/>
        <p:txBody>
          <a:bodyPr/>
          <a:lstStyle/>
          <a:p>
            <a:r>
              <a:rPr lang="en-GB" dirty="0" smtClean="0"/>
              <a:t>Loads more specifics in your 12 weeks</a:t>
            </a:r>
          </a:p>
          <a:p>
            <a:r>
              <a:rPr lang="en-GB" dirty="0" smtClean="0"/>
              <a:t>SBA series</a:t>
            </a:r>
          </a:p>
          <a:p>
            <a:r>
              <a:rPr lang="en-GB" dirty="0" smtClean="0"/>
              <a:t>Podcast each week</a:t>
            </a:r>
          </a:p>
          <a:p>
            <a:r>
              <a:rPr lang="en-GB" dirty="0" smtClean="0"/>
              <a:t>Tutorials</a:t>
            </a:r>
          </a:p>
          <a:p>
            <a:r>
              <a:rPr lang="en-GB" dirty="0" smtClean="0"/>
              <a:t>Come to theatre!</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issues</a:t>
            </a:r>
            <a:endParaRPr lang="en-GB" dirty="0"/>
          </a:p>
        </p:txBody>
      </p:sp>
      <p:pic>
        <p:nvPicPr>
          <p:cNvPr id="7" name="Content Placeholder 6" descr="Screen Shot 2018-04-12 at 12.54.39.png"/>
          <p:cNvPicPr>
            <a:picLocks noGrp="1" noChangeAspect="1"/>
          </p:cNvPicPr>
          <p:nvPr>
            <p:ph idx="1"/>
          </p:nvPr>
        </p:nvPicPr>
        <p:blipFill>
          <a:blip r:embed="rId2"/>
          <a:srcRect l="-12500" r="-12500"/>
          <a:stretch>
            <a:fillRect/>
          </a:stretch>
        </p:blipFill>
        <p:spPr>
          <a:xfrm>
            <a:off x="-5105400" y="-2209800"/>
            <a:ext cx="19812000" cy="9906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Issues of the week</a:t>
            </a:r>
            <a:endParaRPr lang="en-GB" dirty="0"/>
          </a:p>
        </p:txBody>
      </p:sp>
      <p:sp>
        <p:nvSpPr>
          <p:cNvPr id="3" name="Content Placeholder 2"/>
          <p:cNvSpPr>
            <a:spLocks noGrp="1"/>
          </p:cNvSpPr>
          <p:nvPr>
            <p:ph idx="1"/>
          </p:nvPr>
        </p:nvSpPr>
        <p:spPr/>
        <p:txBody>
          <a:bodyPr/>
          <a:lstStyle/>
          <a:p>
            <a:pPr>
              <a:buNone/>
            </a:pPr>
            <a:r>
              <a:rPr lang="en-US" sz="1800" dirty="0" smtClean="0"/>
              <a:t>Chapter 1 Pre-operative patient: </a:t>
            </a:r>
            <a:r>
              <a:rPr lang="en-US" sz="1800" b="1" dirty="0" smtClean="0"/>
              <a:t>Cardiac &amp; Respiratory Systems</a:t>
            </a:r>
          </a:p>
          <a:p>
            <a:pPr>
              <a:buNone/>
            </a:pPr>
            <a:endParaRPr lang="en-GB" sz="1800" dirty="0" smtClean="0">
              <a:effectLst>
                <a:outerShdw blurRad="50800" dist="38100" dir="2700000" algn="tl" rotWithShape="0">
                  <a:srgbClr val="000000">
                    <a:alpha val="43000"/>
                  </a:srgbClr>
                </a:outerShdw>
              </a:effectLst>
            </a:endParaRPr>
          </a:p>
          <a:p>
            <a:r>
              <a:rPr lang="en-US" sz="1800" dirty="0" smtClean="0"/>
              <a:t>Walking up 1 flight of stairs without symptoms- a key fitness measure</a:t>
            </a:r>
            <a:endParaRPr lang="en-GB" sz="1800" dirty="0" smtClean="0"/>
          </a:p>
          <a:p>
            <a:r>
              <a:rPr lang="en-US" sz="1800" dirty="0" err="1" smtClean="0"/>
              <a:t>Dysrythmias</a:t>
            </a:r>
            <a:r>
              <a:rPr lang="en-US" sz="1800" dirty="0" smtClean="0"/>
              <a:t>/Ht failure/ Ischaemic Ht Disease before surgery is a big deal</a:t>
            </a:r>
            <a:endParaRPr lang="en-GB" sz="1800" dirty="0" smtClean="0"/>
          </a:p>
          <a:p>
            <a:r>
              <a:rPr lang="en-US" sz="1800" dirty="0" smtClean="0"/>
              <a:t>Carry on most drugs especially </a:t>
            </a:r>
            <a:r>
              <a:rPr lang="en-US" sz="1800" dirty="0" err="1" smtClean="0">
                <a:sym typeface="Symbol"/>
              </a:rPr>
              <a:t></a:t>
            </a:r>
            <a:r>
              <a:rPr lang="en-US" sz="1800" dirty="0" smtClean="0"/>
              <a:t> blockers</a:t>
            </a:r>
            <a:endParaRPr lang="en-GB" sz="1800" dirty="0" smtClean="0"/>
          </a:p>
          <a:p>
            <a:r>
              <a:rPr lang="en-US" sz="1800" dirty="0" smtClean="0"/>
              <a:t>But stop ACE inhibitors / Consider stopping Anticoagulants </a:t>
            </a:r>
            <a:endParaRPr lang="en-GB" sz="1800" dirty="0" smtClean="0"/>
          </a:p>
          <a:p>
            <a:r>
              <a:rPr lang="en-US" sz="1800" dirty="0" smtClean="0"/>
              <a:t>Great caution re stopping any anticoagulation in those with coronary stents</a:t>
            </a:r>
            <a:endParaRPr lang="en-GB" sz="1800" dirty="0" smtClean="0"/>
          </a:p>
          <a:p>
            <a:endParaRPr lang="en-GB" dirty="0"/>
          </a:p>
        </p:txBody>
      </p:sp>
      <p:sp>
        <p:nvSpPr>
          <p:cNvPr id="4" name="TextBox 3"/>
          <p:cNvSpPr txBox="1"/>
          <p:nvPr/>
        </p:nvSpPr>
        <p:spPr>
          <a:xfrm>
            <a:off x="-745463" y="4473059"/>
            <a:ext cx="184666" cy="461665"/>
          </a:xfrm>
          <a:prstGeom prst="rect">
            <a:avLst/>
          </a:prstGeom>
          <a:noFill/>
        </p:spPr>
        <p:txBody>
          <a:bodyPr wrap="none" rtlCol="0">
            <a:spAutoFit/>
          </a:bodyPr>
          <a:lstStyle/>
          <a:p>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65658" y="4425566"/>
            <a:ext cx="2467893" cy="461665"/>
          </a:xfrm>
          <a:prstGeom prst="rect">
            <a:avLst/>
          </a:prstGeom>
          <a:solidFill>
            <a:schemeClr val="bg1"/>
          </a:solidFill>
        </p:spPr>
        <p:txBody>
          <a:bodyPr wrap="none" rtlCol="0">
            <a:spAutoFit/>
          </a:bodyPr>
          <a:lstStyle/>
          <a:p>
            <a:r>
              <a:rPr lang="en-US" sz="2400" dirty="0" smtClean="0"/>
              <a:t>Only 50 minutes!!</a:t>
            </a:r>
            <a:endParaRPr lang="en-US" sz="2400" dirty="0"/>
          </a:p>
        </p:txBody>
      </p:sp>
      <p:sp>
        <p:nvSpPr>
          <p:cNvPr id="5" name="TextBox 4"/>
          <p:cNvSpPr txBox="1"/>
          <p:nvPr/>
        </p:nvSpPr>
        <p:spPr>
          <a:xfrm>
            <a:off x="165658" y="6203664"/>
            <a:ext cx="3593840" cy="369332"/>
          </a:xfrm>
          <a:prstGeom prst="rect">
            <a:avLst/>
          </a:prstGeom>
          <a:noFill/>
        </p:spPr>
        <p:txBody>
          <a:bodyPr wrap="none" rtlCol="0">
            <a:spAutoFit/>
          </a:bodyPr>
          <a:lstStyle/>
          <a:p>
            <a:r>
              <a:rPr lang="en-US" dirty="0" smtClean="0"/>
              <a:t>Search ..‘department of anaesthesia’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10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Anaesthesia, Surgery </a:t>
            </a:r>
            <a:br>
              <a:rPr lang="en-GB" dirty="0" smtClean="0"/>
            </a:br>
            <a:r>
              <a:rPr lang="en-GB" dirty="0" smtClean="0"/>
              <a:t>Perioperative Medicine</a:t>
            </a:r>
            <a:endParaRPr lang="en-GB" dirty="0"/>
          </a:p>
        </p:txBody>
      </p:sp>
      <p:sp>
        <p:nvSpPr>
          <p:cNvPr id="3" name="Content Placeholder 2"/>
          <p:cNvSpPr>
            <a:spLocks noGrp="1"/>
          </p:cNvSpPr>
          <p:nvPr>
            <p:ph idx="1"/>
          </p:nvPr>
        </p:nvSpPr>
        <p:spPr/>
        <p:txBody>
          <a:bodyPr>
            <a:normAutofit fontScale="92500" lnSpcReduction="20000"/>
          </a:bodyPr>
          <a:lstStyle/>
          <a:p>
            <a:pPr>
              <a:buNone/>
            </a:pPr>
            <a:r>
              <a:rPr lang="en-GB" dirty="0" smtClean="0"/>
              <a:t>=Taking care of people having surgery</a:t>
            </a:r>
          </a:p>
          <a:p>
            <a:pPr>
              <a:buNone/>
            </a:pPr>
            <a:r>
              <a:rPr lang="en-GB" dirty="0" smtClean="0"/>
              <a:t>2-3M/year UK</a:t>
            </a:r>
          </a:p>
          <a:p>
            <a:r>
              <a:rPr lang="en-GB" dirty="0" smtClean="0"/>
              <a:t>may die = risky  </a:t>
            </a:r>
          </a:p>
          <a:p>
            <a:r>
              <a:rPr lang="en-GB" dirty="0" smtClean="0"/>
              <a:t>having surgery is not nice</a:t>
            </a:r>
          </a:p>
          <a:p>
            <a:pPr lvl="1">
              <a:buNone/>
            </a:pPr>
            <a:r>
              <a:rPr lang="en-GB" dirty="0" smtClean="0"/>
              <a:t>Pain, disruption, damage, long term etc</a:t>
            </a:r>
          </a:p>
          <a:p>
            <a:pPr>
              <a:buNone/>
            </a:pPr>
            <a:endParaRPr lang="en-GB" dirty="0" smtClean="0"/>
          </a:p>
          <a:p>
            <a:pPr>
              <a:buNone/>
            </a:pPr>
            <a:r>
              <a:rPr lang="en-GB" dirty="0" smtClean="0">
                <a:solidFill>
                  <a:srgbClr val="FF0000"/>
                </a:solidFill>
              </a:rPr>
              <a:t>Before and after important for Finals / FY 1,2</a:t>
            </a:r>
          </a:p>
          <a:p>
            <a:pPr>
              <a:buNone/>
            </a:pPr>
            <a:r>
              <a:rPr lang="en-GB" dirty="0" smtClean="0"/>
              <a:t>Anaesthesia and actually doing surgery important – but not for Finals / FY</a:t>
            </a:r>
          </a:p>
          <a:p>
            <a:pPr>
              <a:buNone/>
            </a:pPr>
            <a:r>
              <a:rPr lang="en-GB" dirty="0" smtClean="0">
                <a:solidFill>
                  <a:srgbClr val="000000"/>
                </a:solidFill>
              </a:rPr>
              <a:t>Come to theatre: </a:t>
            </a:r>
            <a:r>
              <a:rPr lang="en-GB" dirty="0" smtClean="0">
                <a:solidFill>
                  <a:srgbClr val="FF0000"/>
                </a:solidFill>
              </a:rPr>
              <a:t>“What am I learning + why?”</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dilemma</a:t>
            </a:r>
            <a:endParaRPr lang="en-GB" dirty="0"/>
          </a:p>
        </p:txBody>
      </p:sp>
      <p:sp>
        <p:nvSpPr>
          <p:cNvPr id="3" name="Content Placeholder 2"/>
          <p:cNvSpPr>
            <a:spLocks noGrp="1"/>
          </p:cNvSpPr>
          <p:nvPr>
            <p:ph idx="1"/>
          </p:nvPr>
        </p:nvSpPr>
        <p:spPr/>
        <p:txBody>
          <a:bodyPr>
            <a:normAutofit lnSpcReduction="10000"/>
          </a:bodyPr>
          <a:lstStyle/>
          <a:p>
            <a:r>
              <a:rPr lang="en-GB" dirty="0" smtClean="0"/>
              <a:t>Eg Heart failure – Module A</a:t>
            </a:r>
          </a:p>
          <a:p>
            <a:r>
              <a:rPr lang="en-GB" dirty="0" smtClean="0"/>
              <a:t>CXR ECG etc – Module A</a:t>
            </a:r>
          </a:p>
          <a:p>
            <a:r>
              <a:rPr lang="en-GB" dirty="0" smtClean="0"/>
              <a:t>Movement, GI, Perioperative – Module B</a:t>
            </a:r>
          </a:p>
          <a:p>
            <a:r>
              <a:rPr lang="en-GB" dirty="0" smtClean="0"/>
              <a:t>Other stuff module C </a:t>
            </a:r>
          </a:p>
          <a:p>
            <a:endParaRPr lang="en-GB" dirty="0" smtClean="0"/>
          </a:p>
          <a:p>
            <a:r>
              <a:rPr lang="en-GB" dirty="0" smtClean="0">
                <a:solidFill>
                  <a:srgbClr val="FF0000"/>
                </a:solidFill>
              </a:rPr>
              <a:t>Feels like you don’t know anything </a:t>
            </a:r>
          </a:p>
          <a:p>
            <a:r>
              <a:rPr lang="en-GB" dirty="0" smtClean="0">
                <a:solidFill>
                  <a:srgbClr val="FF0000"/>
                </a:solidFill>
              </a:rPr>
              <a:t>But have to start somewhere</a:t>
            </a:r>
          </a:p>
          <a:p>
            <a:r>
              <a:rPr lang="en-GB" dirty="0" smtClean="0">
                <a:solidFill>
                  <a:srgbClr val="FF0000"/>
                </a:solidFill>
              </a:rPr>
              <a:t>Chat to patients, Drs, Look at tests, Ix, </a:t>
            </a:r>
          </a:p>
          <a:p>
            <a:endParaRPr lang="en-GB" dirty="0" smtClean="0"/>
          </a:p>
          <a:p>
            <a:pPr>
              <a:buNone/>
            </a:pPr>
            <a:endParaRPr lang="en-GB" dirty="0" smtClean="0"/>
          </a:p>
          <a:p>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Stuff we’ll chat about</a:t>
            </a:r>
            <a:endParaRPr lang="en-GB" dirty="0"/>
          </a:p>
        </p:txBody>
      </p:sp>
      <p:sp>
        <p:nvSpPr>
          <p:cNvPr id="3" name="Content Placeholder 2"/>
          <p:cNvSpPr>
            <a:spLocks noGrp="1"/>
          </p:cNvSpPr>
          <p:nvPr>
            <p:ph idx="1"/>
          </p:nvPr>
        </p:nvSpPr>
        <p:spPr/>
        <p:txBody>
          <a:bodyPr>
            <a:normAutofit lnSpcReduction="10000"/>
          </a:bodyPr>
          <a:lstStyle/>
          <a:p>
            <a:r>
              <a:rPr lang="en-GB" dirty="0" smtClean="0"/>
              <a:t>Why is Anaesthesia dangerous?</a:t>
            </a:r>
          </a:p>
          <a:p>
            <a:r>
              <a:rPr lang="en-GB" dirty="0" smtClean="0"/>
              <a:t>Anaesthesia </a:t>
            </a:r>
            <a:r>
              <a:rPr lang="en-GB" dirty="0" err="1" smtClean="0"/>
              <a:t>Hx</a:t>
            </a:r>
            <a:r>
              <a:rPr lang="en-GB" dirty="0" smtClean="0"/>
              <a:t> +Ex </a:t>
            </a:r>
          </a:p>
          <a:p>
            <a:pPr lvl="1"/>
            <a:r>
              <a:rPr lang="en-GB" dirty="0" smtClean="0"/>
              <a:t> similarities &amp; some differences</a:t>
            </a:r>
          </a:p>
          <a:p>
            <a:r>
              <a:rPr lang="en-GB" dirty="0" smtClean="0"/>
              <a:t>What should worry us before surgery</a:t>
            </a:r>
          </a:p>
          <a:p>
            <a:r>
              <a:rPr lang="en-GB" dirty="0" smtClean="0"/>
              <a:t>What Ix and </a:t>
            </a:r>
            <a:r>
              <a:rPr lang="en-GB" dirty="0" err="1" smtClean="0"/>
              <a:t>Mx</a:t>
            </a:r>
            <a:r>
              <a:rPr lang="en-GB" dirty="0" smtClean="0"/>
              <a:t> do we do before surgery?</a:t>
            </a:r>
          </a:p>
          <a:p>
            <a:r>
              <a:rPr lang="en-GB" dirty="0" smtClean="0"/>
              <a:t>What can happen after surgery</a:t>
            </a:r>
          </a:p>
          <a:p>
            <a:endParaRPr lang="en-GB" dirty="0" smtClean="0"/>
          </a:p>
          <a:p>
            <a:pPr>
              <a:buNone/>
            </a:pPr>
            <a:r>
              <a:rPr lang="en-GB" dirty="0" smtClean="0"/>
              <a:t>and…</a:t>
            </a:r>
          </a:p>
          <a:p>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12-Point Star 12"/>
          <p:cNvSpPr/>
          <p:nvPr/>
        </p:nvSpPr>
        <p:spPr>
          <a:xfrm>
            <a:off x="457200" y="898395"/>
            <a:ext cx="7999500" cy="5514280"/>
          </a:xfrm>
          <a:prstGeom prst="star12">
            <a:avLst>
              <a:gd name="adj" fmla="val 35795"/>
            </a:avLst>
          </a:prstGeom>
          <a:solidFill>
            <a:srgbClr val="FFFF00">
              <a:alpha val="38000"/>
            </a:srgbClr>
          </a:solid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25901" y="3000794"/>
            <a:ext cx="5552323" cy="1143000"/>
          </a:xfrm>
        </p:spPr>
        <p:txBody>
          <a:bodyPr>
            <a:normAutofit fontScale="90000"/>
          </a:bodyPr>
          <a:lstStyle/>
          <a:p>
            <a:r>
              <a:rPr lang="en-GB" dirty="0" smtClean="0"/>
              <a:t>A brief guide to increasing your</a:t>
            </a:r>
            <a:r>
              <a:rPr lang="en-GB" dirty="0" smtClean="0"/>
              <a:t> </a:t>
            </a:r>
            <a:r>
              <a:rPr lang="en-GB" dirty="0" smtClean="0"/>
              <a:t>CXR</a:t>
            </a:r>
            <a:r>
              <a:rPr lang="en-GB" dirty="0" smtClean="0"/>
              <a:t> </a:t>
            </a:r>
            <a:r>
              <a:rPr lang="en-GB" dirty="0" smtClean="0"/>
              <a:t>confidence</a:t>
            </a:r>
            <a:endParaRPr lang="en-GB" dirty="0"/>
          </a:p>
        </p:txBody>
      </p:sp>
      <p:sp>
        <p:nvSpPr>
          <p:cNvPr id="14" name="TextBox 13"/>
          <p:cNvSpPr txBox="1"/>
          <p:nvPr/>
        </p:nvSpPr>
        <p:spPr>
          <a:xfrm>
            <a:off x="836377" y="402726"/>
            <a:ext cx="3411661" cy="461665"/>
          </a:xfrm>
          <a:prstGeom prst="rect">
            <a:avLst/>
          </a:prstGeom>
          <a:noFill/>
        </p:spPr>
        <p:txBody>
          <a:bodyPr wrap="none" rtlCol="0">
            <a:spAutoFit/>
          </a:bodyPr>
          <a:lstStyle/>
          <a:p>
            <a:r>
              <a:rPr lang="en-GB" sz="2400" dirty="0" smtClean="0"/>
              <a:t>At some point we’ll have..</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We’ll also have some</a:t>
            </a:r>
            <a:endParaRPr lang="en-GB" dirty="0"/>
          </a:p>
        </p:txBody>
      </p:sp>
      <p:pic>
        <p:nvPicPr>
          <p:cNvPr id="4" name="Google Shape;192;p12" descr="Image result for normal chest radiograph female"/>
          <p:cNvPicPr preferRelativeResize="0"/>
          <p:nvPr/>
        </p:nvPicPr>
        <p:blipFill rotWithShape="1">
          <a:blip r:embed="rId2">
            <a:alphaModFix/>
          </a:blip>
          <a:srcRect/>
          <a:stretch/>
        </p:blipFill>
        <p:spPr>
          <a:xfrm>
            <a:off x="1270108" y="1214987"/>
            <a:ext cx="6509514" cy="529539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12-Point Star 3"/>
          <p:cNvSpPr/>
          <p:nvPr/>
        </p:nvSpPr>
        <p:spPr>
          <a:xfrm>
            <a:off x="457200" y="263322"/>
            <a:ext cx="7999500" cy="6149353"/>
          </a:xfrm>
          <a:prstGeom prst="star12">
            <a:avLst>
              <a:gd name="adj" fmla="val 35795"/>
            </a:avLst>
          </a:prstGeom>
          <a:solidFill>
            <a:schemeClr val="accent5">
              <a:lumMod val="50000"/>
              <a:alpha val="38000"/>
            </a:schemeClr>
          </a:solidFill>
          <a:ln w="539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1525901" y="2429294"/>
            <a:ext cx="5552323"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10000" b="0" i="1" u="none" strike="noStrike" kern="1200" cap="none" spc="0" normalizeH="0" baseline="0" noProof="0" dirty="0" smtClean="0">
                <a:ln>
                  <a:noFill/>
                </a:ln>
                <a:solidFill>
                  <a:schemeClr val="tx1"/>
                </a:solidFill>
                <a:effectLst/>
                <a:uLnTx/>
                <a:uFillTx/>
                <a:latin typeface="+mj-lt"/>
                <a:ea typeface="+mj-ea"/>
                <a:cs typeface="+mj-cs"/>
              </a:rPr>
              <a:t>and</a:t>
            </a:r>
            <a:endParaRPr kumimoji="0" lang="en-GB" sz="10000" b="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afterEffect">
                                  <p:stCondLst>
                                    <p:cond delay="0"/>
                                  </p:stCondLst>
                                  <p:childTnLst>
                                    <p:anim calcmode="discrete" valueType="str">
                                      <p:cBhvr>
                                        <p:cTn id="6" dur="500" fill="hold"/>
                                        <p:tgtEl>
                                          <p:spTgt spid="4"/>
                                        </p:tgtEl>
                                        <p:attrNameLst>
                                          <p:attrName>style.visibility</p:attrName>
                                        </p:attrNameLst>
                                      </p:cBhvr>
                                      <p:tavLst>
                                        <p:tav tm="0">
                                          <p:val>
                                            <p:strVal val="hidden"/>
                                          </p:val>
                                        </p:tav>
                                        <p:tav tm="50000">
                                          <p:val>
                                            <p:strVal val="visible"/>
                                          </p:val>
                                        </p:tav>
                                      </p:tavLst>
                                    </p:anim>
                                  </p:childTnLst>
                                </p:cTn>
                              </p:par>
                              <p:par>
                                <p:cTn id="7" presetID="35" presetClass="emph" presetSubtype="0" repeatCount="5000" fill="hold" grpId="0" nodeType="withEffect">
                                  <p:stCondLst>
                                    <p:cond delay="0"/>
                                  </p:stCondLst>
                                  <p:childTnLst>
                                    <p:anim calcmode="discrete" valueType="str">
                                      <p:cBhvr>
                                        <p:cTn id="8"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a:t>
            </a:r>
            <a:endParaRPr lang="en-GB" dirty="0"/>
          </a:p>
        </p:txBody>
      </p:sp>
      <p:sp>
        <p:nvSpPr>
          <p:cNvPr id="4" name="Content Placeholder 3"/>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first</a:t>
            </a:r>
            <a:endParaRPr lang="en-GB" dirty="0"/>
          </a:p>
        </p:txBody>
      </p:sp>
      <p:sp>
        <p:nvSpPr>
          <p:cNvPr id="3" name="Content Placeholder 2"/>
          <p:cNvSpPr>
            <a:spLocks noGrp="1"/>
          </p:cNvSpPr>
          <p:nvPr>
            <p:ph idx="1"/>
          </p:nvPr>
        </p:nvSpPr>
        <p:spPr/>
        <p:txBody>
          <a:bodyPr/>
          <a:lstStyle/>
          <a:p>
            <a:r>
              <a:rPr lang="en-GB" dirty="0" smtClean="0"/>
              <a:t>What have you learnt a bit of so far?</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axresdefault.jpg"/>
          <p:cNvPicPr>
            <a:picLocks noChangeAspect="1"/>
          </p:cNvPicPr>
          <p:nvPr/>
        </p:nvPicPr>
        <p:blipFill>
          <a:blip r:embed="rId2"/>
          <a:stretch>
            <a:fillRect/>
          </a:stretch>
        </p:blipFill>
        <p:spPr>
          <a:xfrm>
            <a:off x="690738" y="3318037"/>
            <a:ext cx="7809798" cy="4393265"/>
          </a:xfrm>
          <a:prstGeom prst="rect">
            <a:avLst/>
          </a:prstGeom>
        </p:spPr>
      </p:pic>
      <p:sp>
        <p:nvSpPr>
          <p:cNvPr id="2" name="TextBox 1"/>
          <p:cNvSpPr txBox="1"/>
          <p:nvPr/>
        </p:nvSpPr>
        <p:spPr>
          <a:xfrm>
            <a:off x="575733" y="457206"/>
            <a:ext cx="2789767" cy="2185214"/>
          </a:xfrm>
          <a:prstGeom prst="rect">
            <a:avLst/>
          </a:prstGeom>
          <a:noFill/>
          <a:ln>
            <a:solidFill>
              <a:srgbClr val="FF0000"/>
            </a:solidFill>
          </a:ln>
        </p:spPr>
        <p:txBody>
          <a:bodyPr wrap="square" rtlCol="0">
            <a:spAutoFit/>
          </a:bodyPr>
          <a:lstStyle/>
          <a:p>
            <a:pPr>
              <a:buNone/>
            </a:pPr>
            <a:r>
              <a:rPr lang="en-US" sz="3400" dirty="0" smtClean="0"/>
              <a:t>History</a:t>
            </a:r>
          </a:p>
          <a:p>
            <a:pPr>
              <a:buNone/>
            </a:pPr>
            <a:r>
              <a:rPr lang="en-US" sz="3400" dirty="0" smtClean="0"/>
              <a:t>Examination</a:t>
            </a:r>
          </a:p>
          <a:p>
            <a:pPr>
              <a:buNone/>
            </a:pPr>
            <a:r>
              <a:rPr lang="en-US" sz="3400" dirty="0" smtClean="0"/>
              <a:t>Investigation</a:t>
            </a:r>
          </a:p>
          <a:p>
            <a:pPr>
              <a:buNone/>
            </a:pPr>
            <a:r>
              <a:rPr lang="en-US" sz="3400" dirty="0" smtClean="0"/>
              <a:t>Management</a:t>
            </a:r>
          </a:p>
        </p:txBody>
      </p:sp>
      <p:sp>
        <p:nvSpPr>
          <p:cNvPr id="4" name="TextBox 3"/>
          <p:cNvSpPr txBox="1"/>
          <p:nvPr/>
        </p:nvSpPr>
        <p:spPr>
          <a:xfrm>
            <a:off x="690738" y="2997198"/>
            <a:ext cx="2113438" cy="1738937"/>
          </a:xfrm>
          <a:prstGeom prst="rect">
            <a:avLst/>
          </a:prstGeom>
          <a:solidFill>
            <a:schemeClr val="bg1">
              <a:lumMod val="50000"/>
            </a:schemeClr>
          </a:solidFill>
        </p:spPr>
        <p:txBody>
          <a:bodyPr wrap="square" rtlCol="0">
            <a:spAutoFit/>
          </a:bodyPr>
          <a:lstStyle/>
          <a:p>
            <a:r>
              <a:rPr lang="en-US" sz="9500" b="1" dirty="0" smtClean="0">
                <a:solidFill>
                  <a:schemeClr val="bg1"/>
                </a:solidFill>
                <a:latin typeface="Arial"/>
                <a:cs typeface="Arial"/>
              </a:rPr>
              <a:t>DR</a:t>
            </a:r>
          </a:p>
          <a:p>
            <a:endParaRPr lang="en-US" sz="600" b="1" dirty="0" smtClean="0">
              <a:solidFill>
                <a:schemeClr val="bg1"/>
              </a:solidFill>
              <a:latin typeface="Arial"/>
              <a:cs typeface="Arial"/>
            </a:endParaRPr>
          </a:p>
          <a:p>
            <a:r>
              <a:rPr lang="en-US" sz="600" b="1" dirty="0" smtClean="0">
                <a:solidFill>
                  <a:schemeClr val="bg1"/>
                </a:solidFill>
                <a:latin typeface="Arial"/>
                <a:cs typeface="Arial"/>
              </a:rPr>
              <a:t>          </a:t>
            </a:r>
            <a:endParaRPr lang="en-US" sz="600" b="1" dirty="0">
              <a:solidFill>
                <a:schemeClr val="bg1"/>
              </a:solidFill>
              <a:latin typeface="Arial"/>
              <a:cs typeface="Arial"/>
            </a:endParaRPr>
          </a:p>
        </p:txBody>
      </p:sp>
      <p:sp>
        <p:nvSpPr>
          <p:cNvPr id="5" name="TextBox 4"/>
          <p:cNvSpPr txBox="1"/>
          <p:nvPr/>
        </p:nvSpPr>
        <p:spPr>
          <a:xfrm>
            <a:off x="806045" y="2918656"/>
            <a:ext cx="1845734" cy="1723549"/>
          </a:xfrm>
          <a:prstGeom prst="rect">
            <a:avLst/>
          </a:prstGeom>
          <a:noFill/>
        </p:spPr>
        <p:txBody>
          <a:bodyPr wrap="square" rtlCol="0">
            <a:spAutoFit/>
          </a:bodyPr>
          <a:lstStyle/>
          <a:p>
            <a:pPr algn="ctr"/>
            <a:r>
              <a:rPr lang="en-US" sz="2000" dirty="0" smtClean="0">
                <a:solidFill>
                  <a:srgbClr val="FFFFFF"/>
                </a:solidFill>
                <a:latin typeface="Arial"/>
                <a:cs typeface="Arial"/>
              </a:rPr>
              <a:t>Danger</a:t>
            </a: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r>
              <a:rPr lang="en-US" sz="2000" dirty="0" smtClean="0">
                <a:solidFill>
                  <a:srgbClr val="FFFFFF"/>
                </a:solidFill>
                <a:latin typeface="Arial"/>
                <a:cs typeface="Arial"/>
              </a:rPr>
              <a:t>Response?</a:t>
            </a:r>
          </a:p>
        </p:txBody>
      </p:sp>
      <p:sp>
        <p:nvSpPr>
          <p:cNvPr id="7" name="TextBox 6"/>
          <p:cNvSpPr txBox="1"/>
          <p:nvPr/>
        </p:nvSpPr>
        <p:spPr>
          <a:xfrm>
            <a:off x="5978947" y="666098"/>
            <a:ext cx="1268609" cy="369332"/>
          </a:xfrm>
          <a:prstGeom prst="rect">
            <a:avLst/>
          </a:prstGeom>
          <a:noFill/>
          <a:ln w="47625">
            <a:solidFill>
              <a:srgbClr val="FF6600"/>
            </a:solidFill>
          </a:ln>
        </p:spPr>
        <p:txBody>
          <a:bodyPr wrap="none" rtlCol="0">
            <a:spAutoFit/>
          </a:bodyPr>
          <a:lstStyle/>
          <a:p>
            <a:r>
              <a:rPr lang="en-GB" b="1" dirty="0" smtClean="0"/>
              <a:t>Side Effects</a:t>
            </a:r>
          </a:p>
        </p:txBody>
      </p:sp>
      <p:sp>
        <p:nvSpPr>
          <p:cNvPr id="8" name="TextBox 7"/>
          <p:cNvSpPr txBox="1"/>
          <p:nvPr/>
        </p:nvSpPr>
        <p:spPr>
          <a:xfrm>
            <a:off x="6253836" y="1242871"/>
            <a:ext cx="731428" cy="1754327"/>
          </a:xfrm>
          <a:prstGeom prst="rect">
            <a:avLst/>
          </a:prstGeom>
          <a:noFill/>
          <a:ln w="47625">
            <a:solidFill>
              <a:srgbClr val="FF6600"/>
            </a:solidFill>
          </a:ln>
        </p:spPr>
        <p:txBody>
          <a:bodyPr wrap="none" rtlCol="0">
            <a:spAutoFit/>
          </a:bodyPr>
          <a:lstStyle/>
          <a:p>
            <a:r>
              <a:rPr lang="en-GB" dirty="0" smtClean="0"/>
              <a:t>CVS</a:t>
            </a:r>
          </a:p>
          <a:p>
            <a:r>
              <a:rPr lang="en-GB" dirty="0" smtClean="0"/>
              <a:t>RS</a:t>
            </a:r>
          </a:p>
          <a:p>
            <a:r>
              <a:rPr lang="en-GB" dirty="0" smtClean="0"/>
              <a:t>GI</a:t>
            </a:r>
          </a:p>
          <a:p>
            <a:r>
              <a:rPr lang="en-GB" dirty="0" smtClean="0"/>
              <a:t>GU</a:t>
            </a:r>
          </a:p>
          <a:p>
            <a:r>
              <a:rPr lang="en-GB" dirty="0" smtClean="0"/>
              <a:t>NS</a:t>
            </a:r>
          </a:p>
          <a:p>
            <a:r>
              <a:rPr lang="en-GB" dirty="0" smtClean="0"/>
              <a:t>Other</a:t>
            </a:r>
            <a:endParaRPr lang="en-GB" dirty="0"/>
          </a:p>
        </p:txBody>
      </p:sp>
      <p:sp>
        <p:nvSpPr>
          <p:cNvPr id="9" name="Left Brace 8"/>
          <p:cNvSpPr/>
          <p:nvPr/>
        </p:nvSpPr>
        <p:spPr>
          <a:xfrm rot="956172">
            <a:off x="3543713" y="861166"/>
            <a:ext cx="1892706" cy="1695432"/>
          </a:xfrm>
          <a:prstGeom prst="leftBrace">
            <a:avLst>
              <a:gd name="adj1" fmla="val 8333"/>
              <a:gd name="adj2" fmla="val 4882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grpId="1" nodeType="withEffect">
                                  <p:stCondLst>
                                    <p:cond delay="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5" grpId="0"/>
      <p:bldP spid="7" grpId="0" animBg="1"/>
      <p:bldP spid="8" grpId="0" animBg="1"/>
      <p:bldP spid="9" grpId="0" animBg="1"/>
      <p:bldP spid="9" grpId="1"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a:t>
            </a:r>
            <a:endParaRPr lang="en-US" dirty="0"/>
          </a:p>
        </p:txBody>
      </p:sp>
      <p:sp>
        <p:nvSpPr>
          <p:cNvPr id="3" name="Content Placeholder 2"/>
          <p:cNvSpPr>
            <a:spLocks noGrp="1"/>
          </p:cNvSpPr>
          <p:nvPr>
            <p:ph idx="1"/>
          </p:nvPr>
        </p:nvSpPr>
        <p:spPr/>
        <p:txBody>
          <a:bodyPr>
            <a:normAutofit/>
          </a:bodyPr>
          <a:lstStyle/>
          <a:p>
            <a:r>
              <a:rPr lang="en-GB" dirty="0" smtClean="0"/>
              <a:t>Triad of Anaesthesia</a:t>
            </a:r>
          </a:p>
          <a:p>
            <a:pPr lvl="1"/>
            <a:r>
              <a:rPr lang="en-GB" dirty="0" smtClean="0"/>
              <a:t>Hypnosis</a:t>
            </a:r>
          </a:p>
          <a:p>
            <a:pPr lvl="1"/>
            <a:r>
              <a:rPr lang="en-GB" dirty="0" smtClean="0"/>
              <a:t>Analgesia</a:t>
            </a:r>
          </a:p>
          <a:p>
            <a:pPr lvl="1"/>
            <a:r>
              <a:rPr lang="en-GB" dirty="0" smtClean="0"/>
              <a:t>+/</a:t>
            </a:r>
            <a:r>
              <a:rPr lang="en-GB" dirty="0"/>
              <a:t>-</a:t>
            </a:r>
            <a:r>
              <a:rPr lang="en-GB" dirty="0" smtClean="0"/>
              <a:t>Neuromuscular paralysis </a:t>
            </a:r>
            <a:endParaRPr lang="en-GB" dirty="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 why’s it dangerous?</a:t>
            </a:r>
            <a:endParaRPr lang="en-US" dirty="0"/>
          </a:p>
        </p:txBody>
      </p:sp>
      <p:sp>
        <p:nvSpPr>
          <p:cNvPr id="3" name="Content Placeholder 2"/>
          <p:cNvSpPr>
            <a:spLocks noGrp="1"/>
          </p:cNvSpPr>
          <p:nvPr>
            <p:ph idx="1"/>
          </p:nvPr>
        </p:nvSpPr>
        <p:spPr/>
        <p:txBody>
          <a:bodyPr>
            <a:normAutofit/>
          </a:bodyPr>
          <a:lstStyle/>
          <a:p>
            <a:r>
              <a:rPr lang="en-GB" dirty="0" smtClean="0"/>
              <a:t>Triad of Anaesthesia</a:t>
            </a:r>
          </a:p>
          <a:p>
            <a:pPr lvl="1"/>
            <a:r>
              <a:rPr lang="en-GB" b="1" dirty="0" smtClean="0">
                <a:solidFill>
                  <a:srgbClr val="FF0000"/>
                </a:solidFill>
              </a:rPr>
              <a:t>Hypnosis</a:t>
            </a:r>
          </a:p>
          <a:p>
            <a:pPr lvl="1"/>
            <a:r>
              <a:rPr lang="en-GB" b="1" dirty="0" smtClean="0"/>
              <a:t>Analgesia</a:t>
            </a:r>
          </a:p>
          <a:p>
            <a:pPr lvl="1"/>
            <a:r>
              <a:rPr lang="en-GB" dirty="0" smtClean="0"/>
              <a:t>+/</a:t>
            </a:r>
            <a:r>
              <a:rPr lang="en-GB" dirty="0"/>
              <a:t>-</a:t>
            </a:r>
            <a:r>
              <a:rPr lang="en-GB" dirty="0" smtClean="0"/>
              <a:t>Neuromuscular paralysis </a:t>
            </a:r>
            <a:endParaRPr lang="en-GB" dirty="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 Hypnosis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a:buNone/>
            </a:pPr>
            <a:r>
              <a:rPr lang="en-GB" dirty="0" smtClean="0"/>
              <a:t>Hypnosis = reducing consciousness</a:t>
            </a:r>
          </a:p>
          <a:p>
            <a:pPr>
              <a:buNone/>
            </a:pPr>
            <a:r>
              <a:rPr lang="en-US" dirty="0" smtClean="0"/>
              <a:t>Either I/</a:t>
            </a:r>
            <a:r>
              <a:rPr lang="en-US" dirty="0" err="1" smtClean="0"/>
              <a:t>v</a:t>
            </a:r>
            <a:r>
              <a:rPr lang="en-US" dirty="0" smtClean="0"/>
              <a:t> or volatile</a:t>
            </a:r>
          </a:p>
          <a:p>
            <a:pPr lvl="1"/>
            <a:r>
              <a:rPr lang="en-US" dirty="0" smtClean="0"/>
              <a:t>I/V </a:t>
            </a:r>
            <a:r>
              <a:rPr lang="en-US" dirty="0" err="1" smtClean="0"/>
              <a:t>Thiopentone</a:t>
            </a:r>
            <a:r>
              <a:rPr lang="en-US" dirty="0" smtClean="0"/>
              <a:t>, </a:t>
            </a:r>
            <a:r>
              <a:rPr lang="en-US" dirty="0" err="1" smtClean="0"/>
              <a:t>Propofol</a:t>
            </a:r>
            <a:r>
              <a:rPr lang="en-US" dirty="0" smtClean="0"/>
              <a:t> </a:t>
            </a:r>
          </a:p>
          <a:p>
            <a:pPr lvl="1"/>
            <a:r>
              <a:rPr lang="en-US" dirty="0" smtClean="0"/>
              <a:t>Volatiles- gasses- eg </a:t>
            </a:r>
            <a:r>
              <a:rPr lang="en-US" dirty="0" err="1" smtClean="0"/>
              <a:t>Sevoflurane</a:t>
            </a:r>
            <a:endParaRPr lang="en-US" dirty="0" smtClean="0"/>
          </a:p>
          <a:p>
            <a:pPr>
              <a:buNone/>
            </a:pPr>
            <a:r>
              <a:rPr lang="en-US" dirty="0" smtClean="0">
                <a:solidFill>
                  <a:srgbClr val="FF0000"/>
                </a:solidFill>
              </a:rPr>
              <a:t>Depresses function</a:t>
            </a:r>
          </a:p>
          <a:p>
            <a:endParaRPr lang="en-US" dirty="0" smtClean="0"/>
          </a:p>
          <a:p>
            <a:endParaRPr lang="en-US" dirty="0" smtClean="0"/>
          </a:p>
          <a:p>
            <a:r>
              <a:rPr lang="en-US" dirty="0" smtClean="0"/>
              <a:t>I/V </a:t>
            </a:r>
            <a:r>
              <a:rPr lang="en-US" dirty="0" err="1" smtClean="0"/>
              <a:t>Ketamine</a:t>
            </a:r>
            <a:endParaRPr lang="en-US" dirty="0" smtClean="0"/>
          </a:p>
          <a:p>
            <a:pPr lvl="2"/>
            <a:r>
              <a:rPr lang="en-US" dirty="0" smtClean="0"/>
              <a:t>Different side effects</a:t>
            </a:r>
          </a:p>
          <a:p>
            <a:pPr lvl="2"/>
            <a:endParaRPr lang="en-US" dirty="0" smtClean="0"/>
          </a:p>
        </p:txBody>
      </p:sp>
      <p:sp>
        <p:nvSpPr>
          <p:cNvPr id="7" name="TextBox 6"/>
          <p:cNvSpPr txBox="1"/>
          <p:nvPr/>
        </p:nvSpPr>
        <p:spPr>
          <a:xfrm>
            <a:off x="2253489" y="4489830"/>
            <a:ext cx="3582594" cy="1077218"/>
          </a:xfrm>
          <a:prstGeom prst="rect">
            <a:avLst/>
          </a:prstGeom>
          <a:noFill/>
        </p:spPr>
        <p:txBody>
          <a:bodyPr wrap="square" rtlCol="0">
            <a:spAutoFit/>
          </a:bodyPr>
          <a:lstStyle/>
          <a:p>
            <a:r>
              <a:rPr lang="en-US" sz="3200" dirty="0" smtClean="0">
                <a:solidFill>
                  <a:srgbClr val="FF0000"/>
                </a:solidFill>
              </a:rPr>
              <a:t>MAP = CO </a:t>
            </a:r>
            <a:r>
              <a:rPr lang="en-US" sz="3200" dirty="0" err="1" smtClean="0">
                <a:solidFill>
                  <a:srgbClr val="FF0000"/>
                </a:solidFill>
              </a:rPr>
              <a:t>x</a:t>
            </a:r>
            <a:r>
              <a:rPr lang="en-US" sz="3200" dirty="0" smtClean="0">
                <a:solidFill>
                  <a:srgbClr val="FF0000"/>
                </a:solidFill>
              </a:rPr>
              <a:t> SVR</a:t>
            </a:r>
          </a:p>
          <a:p>
            <a:endParaRPr lang="en-US" sz="3200" dirty="0">
              <a:solidFill>
                <a:srgbClr val="FF0000"/>
              </a:solidFill>
            </a:endParaRPr>
          </a:p>
        </p:txBody>
      </p:sp>
      <p:sp>
        <p:nvSpPr>
          <p:cNvPr id="8" name="TextBox 7"/>
          <p:cNvSpPr txBox="1"/>
          <p:nvPr/>
        </p:nvSpPr>
        <p:spPr>
          <a:xfrm>
            <a:off x="6619550" y="4055997"/>
            <a:ext cx="731428" cy="1754327"/>
          </a:xfrm>
          <a:prstGeom prst="rect">
            <a:avLst/>
          </a:prstGeom>
          <a:noFill/>
          <a:ln w="47625">
            <a:solidFill>
              <a:srgbClr val="FF6600"/>
            </a:solidFill>
          </a:ln>
        </p:spPr>
        <p:txBody>
          <a:bodyPr wrap="none" rtlCol="0">
            <a:spAutoFit/>
          </a:bodyPr>
          <a:lstStyle/>
          <a:p>
            <a:r>
              <a:rPr lang="en-GB" dirty="0" smtClean="0"/>
              <a:t>CVS</a:t>
            </a:r>
          </a:p>
          <a:p>
            <a:r>
              <a:rPr lang="en-GB" dirty="0" smtClean="0"/>
              <a:t>RS</a:t>
            </a:r>
          </a:p>
          <a:p>
            <a:r>
              <a:rPr lang="en-GB" dirty="0" smtClean="0"/>
              <a:t>GI</a:t>
            </a:r>
          </a:p>
          <a:p>
            <a:r>
              <a:rPr lang="en-GB" dirty="0" smtClean="0"/>
              <a:t>GU</a:t>
            </a:r>
          </a:p>
          <a:p>
            <a:r>
              <a:rPr lang="en-GB" dirty="0" smtClean="0"/>
              <a:t>NS</a:t>
            </a:r>
          </a:p>
          <a:p>
            <a:r>
              <a:rPr lang="en-GB" dirty="0" smtClean="0"/>
              <a:t>Other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a:t>
            </a:r>
            <a:endParaRPr lang="en-US" dirty="0"/>
          </a:p>
        </p:txBody>
      </p:sp>
      <p:sp>
        <p:nvSpPr>
          <p:cNvPr id="3" name="Content Placeholder 2"/>
          <p:cNvSpPr>
            <a:spLocks noGrp="1"/>
          </p:cNvSpPr>
          <p:nvPr>
            <p:ph idx="1"/>
          </p:nvPr>
        </p:nvSpPr>
        <p:spPr/>
        <p:txBody>
          <a:bodyPr>
            <a:normAutofit/>
          </a:bodyPr>
          <a:lstStyle/>
          <a:p>
            <a:r>
              <a:rPr lang="en-GB" dirty="0" smtClean="0"/>
              <a:t>Triad of Anaesthesia</a:t>
            </a:r>
          </a:p>
          <a:p>
            <a:pPr lvl="1"/>
            <a:r>
              <a:rPr lang="en-GB" dirty="0" smtClean="0"/>
              <a:t>Hypnosis</a:t>
            </a:r>
          </a:p>
          <a:p>
            <a:pPr lvl="1"/>
            <a:r>
              <a:rPr lang="en-GB" b="1" dirty="0" smtClean="0">
                <a:solidFill>
                  <a:srgbClr val="FF0000"/>
                </a:solidFill>
              </a:rPr>
              <a:t>Analgesia</a:t>
            </a:r>
          </a:p>
          <a:p>
            <a:pPr lvl="1"/>
            <a:r>
              <a:rPr lang="en-GB" dirty="0" smtClean="0"/>
              <a:t>+/</a:t>
            </a:r>
            <a:r>
              <a:rPr lang="en-GB" dirty="0"/>
              <a:t>-</a:t>
            </a:r>
            <a:r>
              <a:rPr lang="en-GB" dirty="0" smtClean="0"/>
              <a:t>Neuromuscular paralysis </a:t>
            </a:r>
            <a:endParaRPr lang="en-GB" dirty="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 </a:t>
            </a:r>
            <a:r>
              <a:rPr lang="en-GB" dirty="0" smtClean="0"/>
              <a:t>Analgesia</a:t>
            </a:r>
            <a:endParaRPr lang="en-US" dirty="0"/>
          </a:p>
        </p:txBody>
      </p:sp>
      <p:sp>
        <p:nvSpPr>
          <p:cNvPr id="3" name="Content Placeholder 2"/>
          <p:cNvSpPr>
            <a:spLocks noGrp="1"/>
          </p:cNvSpPr>
          <p:nvPr>
            <p:ph idx="1"/>
          </p:nvPr>
        </p:nvSpPr>
        <p:spPr>
          <a:xfrm>
            <a:off x="457200" y="1183518"/>
            <a:ext cx="8229600" cy="5674482"/>
          </a:xfrm>
        </p:spPr>
        <p:txBody>
          <a:bodyPr>
            <a:normAutofit/>
          </a:bodyPr>
          <a:lstStyle/>
          <a:p>
            <a:r>
              <a:rPr lang="en-US" dirty="0" smtClean="0"/>
              <a:t>Psychology</a:t>
            </a:r>
            <a:r>
              <a:rPr lang="en-GB" dirty="0" smtClean="0"/>
              <a:t> </a:t>
            </a:r>
            <a:r>
              <a:rPr lang="en-GB" sz="2400" dirty="0" smtClean="0"/>
              <a:t>eg explain, kindness </a:t>
            </a:r>
            <a:endParaRPr lang="en-GB" dirty="0" smtClean="0"/>
          </a:p>
          <a:p>
            <a:r>
              <a:rPr lang="en-GB" dirty="0" smtClean="0"/>
              <a:t>Physical eg </a:t>
            </a:r>
            <a:r>
              <a:rPr lang="en-GB" sz="2400" dirty="0" smtClean="0"/>
              <a:t>reduce swelling, cold compress, fix #</a:t>
            </a:r>
          </a:p>
          <a:p>
            <a:r>
              <a:rPr lang="en-GB" dirty="0" smtClean="0"/>
              <a:t>Systemic – ‘ladder’ plus </a:t>
            </a:r>
            <a:r>
              <a:rPr lang="en-GB" dirty="0" err="1" smtClean="0"/>
              <a:t>adjvants</a:t>
            </a:r>
            <a:r>
              <a:rPr lang="en-GB" dirty="0" smtClean="0"/>
              <a:t> (extras)</a:t>
            </a:r>
          </a:p>
          <a:p>
            <a:pPr lvl="1"/>
            <a:r>
              <a:rPr lang="en-GB" dirty="0" smtClean="0"/>
              <a:t>Simple –</a:t>
            </a:r>
            <a:r>
              <a:rPr lang="en-GB" dirty="0" err="1" smtClean="0"/>
              <a:t>Paracetamol</a:t>
            </a:r>
            <a:endParaRPr lang="en-GB" dirty="0" smtClean="0"/>
          </a:p>
          <a:p>
            <a:pPr lvl="1"/>
            <a:r>
              <a:rPr lang="en-GB" dirty="0" smtClean="0"/>
              <a:t>NSAID – oral, I/</a:t>
            </a:r>
            <a:r>
              <a:rPr lang="en-GB" dirty="0" err="1" smtClean="0"/>
              <a:t>v</a:t>
            </a:r>
            <a:r>
              <a:rPr lang="en-GB" dirty="0" smtClean="0"/>
              <a:t>  </a:t>
            </a:r>
          </a:p>
          <a:p>
            <a:pPr lvl="1"/>
            <a:r>
              <a:rPr lang="en-GB" dirty="0" err="1" smtClean="0"/>
              <a:t>Opioids</a:t>
            </a:r>
            <a:r>
              <a:rPr lang="en-GB" dirty="0" smtClean="0"/>
              <a:t> = any drug acting on </a:t>
            </a:r>
            <a:r>
              <a:rPr lang="en-GB" dirty="0" err="1" smtClean="0"/>
              <a:t>opioid</a:t>
            </a:r>
            <a:r>
              <a:rPr lang="en-GB" dirty="0" smtClean="0"/>
              <a:t> receptors</a:t>
            </a:r>
          </a:p>
          <a:p>
            <a:pPr lvl="1"/>
            <a:endParaRPr lang="en-GB" sz="2200" dirty="0" smtClean="0"/>
          </a:p>
          <a:p>
            <a:pPr lvl="1"/>
            <a:r>
              <a:rPr lang="en-GB" dirty="0" smtClean="0"/>
              <a:t>Plus </a:t>
            </a:r>
            <a:r>
              <a:rPr lang="en-GB" dirty="0" err="1" smtClean="0"/>
              <a:t>Gabapentin</a:t>
            </a:r>
            <a:r>
              <a:rPr lang="en-GB" dirty="0" smtClean="0"/>
              <a:t>, </a:t>
            </a:r>
            <a:r>
              <a:rPr lang="en-US" dirty="0" err="1"/>
              <a:t>A</a:t>
            </a:r>
            <a:r>
              <a:rPr lang="en-US" dirty="0" err="1" smtClean="0"/>
              <a:t>mitriptyline</a:t>
            </a:r>
            <a:r>
              <a:rPr lang="en-GB" dirty="0" smtClean="0"/>
              <a:t>, Nitrous oxide etc</a:t>
            </a:r>
          </a:p>
          <a:p>
            <a:r>
              <a:rPr lang="en-GB" dirty="0" smtClean="0"/>
              <a:t>Local/regional – Na</a:t>
            </a:r>
            <a:r>
              <a:rPr lang="en-GB" baseline="30000" dirty="0" smtClean="0"/>
              <a:t>+ channel </a:t>
            </a:r>
            <a:r>
              <a:rPr lang="en-GB" sz="2400" dirty="0" err="1" smtClean="0"/>
              <a:t>Lignocaine</a:t>
            </a:r>
            <a:r>
              <a:rPr lang="en-GB" sz="2400" dirty="0" smtClean="0"/>
              <a:t>, </a:t>
            </a:r>
            <a:r>
              <a:rPr lang="en-GB" sz="2400" dirty="0" err="1" smtClean="0"/>
              <a:t>Bupivicaine</a:t>
            </a:r>
            <a:endParaRPr lang="en-GB" sz="2400" dirty="0" smtClean="0"/>
          </a:p>
          <a:p>
            <a:pPr lvl="1"/>
            <a:r>
              <a:rPr lang="en-GB" sz="2400" dirty="0" smtClean="0"/>
              <a:t>Spinal Epidural</a:t>
            </a:r>
          </a:p>
          <a:p>
            <a:pPr lvl="1"/>
            <a:endParaRPr lang="en-US" dirty="0"/>
          </a:p>
        </p:txBody>
      </p:sp>
      <p:sp>
        <p:nvSpPr>
          <p:cNvPr id="5" name="Rectangle 4"/>
          <p:cNvSpPr/>
          <p:nvPr/>
        </p:nvSpPr>
        <p:spPr>
          <a:xfrm>
            <a:off x="745463" y="2926816"/>
            <a:ext cx="3879168" cy="2070861"/>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a:t>
            </a:r>
            <a:endParaRPr lang="en-US" dirty="0"/>
          </a:p>
        </p:txBody>
      </p:sp>
      <p:sp>
        <p:nvSpPr>
          <p:cNvPr id="3" name="Content Placeholder 2"/>
          <p:cNvSpPr>
            <a:spLocks noGrp="1"/>
          </p:cNvSpPr>
          <p:nvPr>
            <p:ph idx="1"/>
          </p:nvPr>
        </p:nvSpPr>
        <p:spPr/>
        <p:txBody>
          <a:bodyPr>
            <a:normAutofit/>
          </a:bodyPr>
          <a:lstStyle/>
          <a:p>
            <a:r>
              <a:rPr lang="en-GB" dirty="0" smtClean="0"/>
              <a:t>Triad of Anaesthesia</a:t>
            </a:r>
          </a:p>
          <a:p>
            <a:pPr lvl="1"/>
            <a:r>
              <a:rPr lang="en-GB" dirty="0" smtClean="0"/>
              <a:t>Hypnosis</a:t>
            </a:r>
          </a:p>
          <a:p>
            <a:pPr lvl="1"/>
            <a:r>
              <a:rPr lang="en-GB" dirty="0" smtClean="0"/>
              <a:t>Analgesia</a:t>
            </a:r>
          </a:p>
          <a:p>
            <a:pPr lvl="1"/>
            <a:r>
              <a:rPr lang="en-GB" b="1" dirty="0" smtClean="0">
                <a:solidFill>
                  <a:srgbClr val="FF0000"/>
                </a:solidFill>
              </a:rPr>
              <a:t>+/</a:t>
            </a:r>
            <a:r>
              <a:rPr lang="en-GB" b="1" dirty="0">
                <a:solidFill>
                  <a:srgbClr val="FF0000"/>
                </a:solidFill>
              </a:rPr>
              <a:t>-</a:t>
            </a:r>
            <a:r>
              <a:rPr lang="en-GB" b="1" dirty="0" smtClean="0">
                <a:solidFill>
                  <a:srgbClr val="FF0000"/>
                </a:solidFill>
              </a:rPr>
              <a:t>Neuromuscular paralysis</a:t>
            </a:r>
            <a:r>
              <a:rPr lang="en-GB" dirty="0" smtClean="0"/>
              <a:t> </a:t>
            </a:r>
            <a:endParaRPr lang="en-GB" dirty="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defRPr/>
            </a:pPr>
            <a:r>
              <a:rPr lang="en-GB" dirty="0" smtClean="0">
                <a:solidFill>
                  <a:srgbClr val="000000"/>
                </a:solidFill>
              </a:rPr>
              <a:t>Neuromuscular </a:t>
            </a:r>
            <a:r>
              <a:rPr lang="en-GB" dirty="0" smtClean="0">
                <a:solidFill>
                  <a:srgbClr val="000000"/>
                </a:solidFill>
              </a:rPr>
              <a:t>paralysis = </a:t>
            </a:r>
            <a:r>
              <a:rPr lang="en-GB" b="1" dirty="0" smtClean="0">
                <a:solidFill>
                  <a:srgbClr val="FF0000"/>
                </a:solidFill>
              </a:rPr>
              <a:t/>
            </a:r>
            <a:br>
              <a:rPr lang="en-GB" b="1" dirty="0" smtClean="0">
                <a:solidFill>
                  <a:srgbClr val="FF0000"/>
                </a:solidFill>
              </a:rPr>
            </a:br>
            <a:r>
              <a:rPr lang="en-US" dirty="0" smtClean="0">
                <a:ea typeface="+mj-ea"/>
                <a:cs typeface="+mj-cs"/>
              </a:rPr>
              <a:t>Block Nicotinic </a:t>
            </a:r>
            <a:r>
              <a:rPr lang="en-US" dirty="0" err="1">
                <a:ea typeface="+mj-ea"/>
                <a:cs typeface="+mj-cs"/>
              </a:rPr>
              <a:t>ACh</a:t>
            </a:r>
            <a:r>
              <a:rPr lang="en-US" dirty="0">
                <a:ea typeface="+mj-ea"/>
                <a:cs typeface="+mj-cs"/>
              </a:rPr>
              <a:t> Receptor</a:t>
            </a:r>
          </a:p>
        </p:txBody>
      </p:sp>
      <p:pic>
        <p:nvPicPr>
          <p:cNvPr id="45059" name="Picture 4" descr="nACh channel3"/>
          <p:cNvPicPr>
            <a:picLocks noChangeAspect="1" noChangeArrowheads="1"/>
          </p:cNvPicPr>
          <p:nvPr/>
        </p:nvPicPr>
        <p:blipFill>
          <a:blip r:embed="rId3"/>
          <a:srcRect/>
          <a:stretch>
            <a:fillRect/>
          </a:stretch>
        </p:blipFill>
        <p:spPr bwMode="auto">
          <a:xfrm>
            <a:off x="895350" y="2057400"/>
            <a:ext cx="3143250" cy="3429000"/>
          </a:xfrm>
          <a:prstGeom prst="rect">
            <a:avLst/>
          </a:prstGeom>
          <a:noFill/>
          <a:ln w="9525">
            <a:noFill/>
            <a:miter lim="800000"/>
            <a:headEnd/>
            <a:tailEnd/>
          </a:ln>
        </p:spPr>
      </p:pic>
      <p:pic>
        <p:nvPicPr>
          <p:cNvPr id="45060" name="Picture 5" descr="nACh recept where"/>
          <p:cNvPicPr>
            <a:picLocks noChangeAspect="1" noChangeArrowheads="1"/>
          </p:cNvPicPr>
          <p:nvPr/>
        </p:nvPicPr>
        <p:blipFill>
          <a:blip r:embed="rId4"/>
          <a:srcRect/>
          <a:stretch>
            <a:fillRect/>
          </a:stretch>
        </p:blipFill>
        <p:spPr bwMode="auto">
          <a:xfrm>
            <a:off x="5127625" y="2344738"/>
            <a:ext cx="3254375" cy="230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68611" name="Rectangle 3"/>
          <p:cNvSpPr>
            <a:spLocks noGrp="1" noChangeArrowheads="1"/>
          </p:cNvSpPr>
          <p:nvPr>
            <p:ph type="body" idx="1"/>
          </p:nvPr>
        </p:nvSpPr>
        <p:spPr/>
        <p:txBody>
          <a:bodyPr/>
          <a:lstStyle/>
          <a:p>
            <a:pPr eaLnBrk="1" hangingPunct="1">
              <a:defRPr/>
            </a:pPr>
            <a:endParaRPr lang="en-US">
              <a:ea typeface="+mn-ea"/>
              <a:cs typeface="+mn-cs"/>
            </a:endParaRPr>
          </a:p>
        </p:txBody>
      </p:sp>
      <p:pic>
        <p:nvPicPr>
          <p:cNvPr id="47108" name="Picture 4" descr="view of larynx"/>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5" name="Rectangle 2"/>
          <p:cNvSpPr txBox="1">
            <a:spLocks noChangeArrowheads="1"/>
          </p:cNvSpPr>
          <p:nvPr/>
        </p:nvSpPr>
        <p:spPr>
          <a:xfrm>
            <a:off x="609600" y="274638"/>
            <a:ext cx="8229600" cy="1143000"/>
          </a:xfrm>
          <a:prstGeom prst="rect">
            <a:avLst/>
          </a:prstGeom>
          <a:solidFill>
            <a:schemeClr val="bg1">
              <a:alpha val="52000"/>
            </a:schemeClr>
          </a:solidFill>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smtClean="0">
                <a:ln>
                  <a:noFill/>
                </a:ln>
                <a:solidFill>
                  <a:srgbClr val="000000"/>
                </a:solidFill>
                <a:effectLst/>
                <a:uLnTx/>
                <a:uFillTx/>
                <a:latin typeface="+mj-lt"/>
                <a:ea typeface="+mj-ea"/>
                <a:cs typeface="+mj-cs"/>
              </a:rPr>
              <a:t>Neuromuscular paralysis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na_2_127_10_t4_01_bg.jpg"/>
          <p:cNvPicPr>
            <a:picLocks noChangeAspect="1"/>
          </p:cNvPicPr>
          <p:nvPr/>
        </p:nvPicPr>
        <p:blipFill>
          <a:blip r:embed="rId2"/>
          <a:stretch>
            <a:fillRect/>
          </a:stretch>
        </p:blipFill>
        <p:spPr>
          <a:xfrm>
            <a:off x="1981200" y="0"/>
            <a:ext cx="5029200" cy="624202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ur patient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68 years old female</a:t>
            </a:r>
          </a:p>
          <a:p>
            <a:r>
              <a:rPr lang="en-US" dirty="0"/>
              <a:t>A</a:t>
            </a:r>
            <a:r>
              <a:rPr lang="en-US" dirty="0" smtClean="0"/>
              <a:t>ltered bowl habit</a:t>
            </a:r>
          </a:p>
          <a:p>
            <a:r>
              <a:rPr lang="en-US" dirty="0" err="1" smtClean="0"/>
              <a:t>Tumour</a:t>
            </a:r>
            <a:r>
              <a:rPr lang="en-US" dirty="0" smtClean="0"/>
              <a:t> left colon</a:t>
            </a:r>
          </a:p>
          <a:p>
            <a:r>
              <a:rPr lang="en-US" dirty="0" smtClean="0"/>
              <a:t>Surgery </a:t>
            </a:r>
            <a:r>
              <a:rPr lang="en-US" dirty="0" smtClean="0"/>
              <a:t>proposed</a:t>
            </a:r>
          </a:p>
          <a:p>
            <a:r>
              <a:rPr lang="en-US" dirty="0" smtClean="0"/>
              <a:t>‘</a:t>
            </a:r>
            <a:r>
              <a:rPr lang="en-US" dirty="0" err="1" smtClean="0"/>
              <a:t>Preassessment</a:t>
            </a:r>
            <a:r>
              <a:rPr lang="en-US" dirty="0" smtClean="0"/>
              <a:t>’ </a:t>
            </a:r>
            <a:endParaRPr lang="en-US" dirty="0" smtClean="0"/>
          </a:p>
          <a:p>
            <a:endParaRPr lang="en-US" dirty="0" smtClean="0"/>
          </a:p>
          <a:p>
            <a:pPr lvl="1"/>
            <a:r>
              <a:rPr lang="en-US" sz="2000" dirty="0" smtClean="0"/>
              <a:t>Mild/moderate COPD</a:t>
            </a:r>
          </a:p>
          <a:p>
            <a:pPr lvl="1"/>
            <a:r>
              <a:rPr lang="en-US" sz="2000" dirty="0" smtClean="0"/>
              <a:t>Type 2 diabetes mellitus</a:t>
            </a:r>
          </a:p>
          <a:p>
            <a:pPr lvl="1"/>
            <a:r>
              <a:rPr lang="en-US" sz="2000" dirty="0" smtClean="0"/>
              <a:t>Hypertension</a:t>
            </a:r>
          </a:p>
          <a:p>
            <a:pPr lvl="1"/>
            <a:r>
              <a:rPr lang="en-US" sz="2000" dirty="0" smtClean="0"/>
              <a:t>Chronic Kidney Disease</a:t>
            </a:r>
          </a:p>
          <a:p>
            <a:endParaRPr lang="en-US" dirty="0"/>
          </a:p>
          <a:p>
            <a:pPr marL="0" indent="0">
              <a:buNone/>
            </a:pP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93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7"/>
        <p:cNvGrpSpPr/>
        <p:nvPr/>
      </p:nvGrpSpPr>
      <p:grpSpPr>
        <a:xfrm>
          <a:off x="0" y="0"/>
          <a:ext cx="0" cy="0"/>
          <a:chOff x="0" y="0"/>
          <a:chExt cx="0" cy="0"/>
        </a:xfrm>
      </p:grpSpPr>
      <p:sp>
        <p:nvSpPr>
          <p:cNvPr id="109" name="Google Shape;109;p15"/>
          <p:cNvSpPr txBox="1">
            <a:spLocks noGrp="1"/>
          </p:cNvSpPr>
          <p:nvPr>
            <p:ph type="body" idx="1"/>
          </p:nvPr>
        </p:nvSpPr>
        <p:spPr>
          <a:xfrm>
            <a:off x="457200" y="1507260"/>
            <a:ext cx="8229600" cy="48768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GB" dirty="0"/>
              <a:t>Patient details</a:t>
            </a:r>
            <a:endParaRPr dirty="0"/>
          </a:p>
          <a:p>
            <a:pPr marL="0" lvl="0" indent="0" algn="l" rtl="0">
              <a:spcBef>
                <a:spcPts val="360"/>
              </a:spcBef>
              <a:spcAft>
                <a:spcPts val="0"/>
              </a:spcAft>
              <a:buNone/>
            </a:pPr>
            <a:endParaRPr dirty="0" smtClean="0"/>
          </a:p>
          <a:p>
            <a:pPr marL="457200" lvl="0" indent="-325755" algn="l" rtl="0">
              <a:spcBef>
                <a:spcPts val="360"/>
              </a:spcBef>
              <a:spcAft>
                <a:spcPts val="0"/>
              </a:spcAft>
              <a:buSzPts val="1530"/>
              <a:buChar char="●"/>
            </a:pPr>
            <a:r>
              <a:rPr lang="en-GB" dirty="0" smtClean="0">
                <a:solidFill>
                  <a:srgbClr val="FF0000"/>
                </a:solidFill>
              </a:rPr>
              <a:t>What operation</a:t>
            </a:r>
            <a:endParaRPr dirty="0">
              <a:solidFill>
                <a:srgbClr val="FF0000"/>
              </a:solidFill>
            </a:endParaRPr>
          </a:p>
          <a:p>
            <a:pPr marL="0" lvl="0" indent="0" algn="l" rtl="0">
              <a:spcBef>
                <a:spcPts val="360"/>
              </a:spcBef>
              <a:spcAft>
                <a:spcPts val="0"/>
              </a:spcAft>
              <a:buNone/>
            </a:pPr>
            <a:endParaRPr dirty="0"/>
          </a:p>
          <a:p>
            <a:pPr marL="457200" lvl="0" indent="-325755" algn="l" rtl="0">
              <a:spcBef>
                <a:spcPts val="360"/>
              </a:spcBef>
              <a:spcAft>
                <a:spcPts val="0"/>
              </a:spcAft>
              <a:buSzPts val="1530"/>
              <a:buChar char="●"/>
            </a:pPr>
            <a:r>
              <a:rPr lang="en-GB" dirty="0"/>
              <a:t>Past</a:t>
            </a:r>
            <a:r>
              <a:rPr lang="en-GB" dirty="0" smtClean="0"/>
              <a:t> Medical </a:t>
            </a:r>
            <a:r>
              <a:rPr lang="en-GB" dirty="0"/>
              <a:t>H</a:t>
            </a:r>
            <a:r>
              <a:rPr lang="en-GB" dirty="0" smtClean="0"/>
              <a:t>istory</a:t>
            </a:r>
            <a:endParaRPr dirty="0"/>
          </a:p>
          <a:p>
            <a:pPr marL="0" lvl="0" indent="0" algn="l" rtl="0">
              <a:spcBef>
                <a:spcPts val="360"/>
              </a:spcBef>
              <a:spcAft>
                <a:spcPts val="0"/>
              </a:spcAft>
              <a:buNone/>
            </a:pPr>
            <a:endParaRPr dirty="0"/>
          </a:p>
          <a:p>
            <a:pPr marL="457200" lvl="0" indent="-325755" algn="l" rtl="0">
              <a:spcBef>
                <a:spcPts val="360"/>
              </a:spcBef>
              <a:spcAft>
                <a:spcPts val="0"/>
              </a:spcAft>
              <a:buSzPts val="1530"/>
              <a:buChar char="●"/>
            </a:pPr>
            <a:r>
              <a:rPr lang="en-GB" dirty="0" smtClean="0">
                <a:solidFill>
                  <a:srgbClr val="FF0000"/>
                </a:solidFill>
              </a:rPr>
              <a:t>Drugs, Allergies</a:t>
            </a:r>
            <a:endParaRPr dirty="0" smtClean="0">
              <a:solidFill>
                <a:srgbClr val="FF0000"/>
              </a:solidFill>
            </a:endParaRPr>
          </a:p>
          <a:p>
            <a:pPr marL="0" lvl="0" indent="0" algn="l" rtl="0">
              <a:spcBef>
                <a:spcPts val="360"/>
              </a:spcBef>
              <a:spcAft>
                <a:spcPts val="0"/>
              </a:spcAft>
              <a:buNone/>
            </a:pPr>
            <a:endParaRPr dirty="0"/>
          </a:p>
          <a:p>
            <a:pPr marL="457200" lvl="0" indent="-325755" algn="l" rtl="0">
              <a:spcBef>
                <a:spcPts val="360"/>
              </a:spcBef>
              <a:spcAft>
                <a:spcPts val="0"/>
              </a:spcAft>
              <a:buSzPts val="1530"/>
              <a:buChar char="●"/>
            </a:pPr>
            <a:r>
              <a:rPr lang="en-GB" dirty="0"/>
              <a:t>Current </a:t>
            </a:r>
            <a:r>
              <a:rPr lang="en-GB" dirty="0" smtClean="0"/>
              <a:t>health,</a:t>
            </a:r>
            <a:r>
              <a:rPr lang="en-GB" dirty="0" smtClean="0">
                <a:solidFill>
                  <a:srgbClr val="FF0000"/>
                </a:solidFill>
              </a:rPr>
              <a:t> </a:t>
            </a:r>
            <a:r>
              <a:rPr lang="en-GB" dirty="0" smtClean="0">
                <a:solidFill>
                  <a:srgbClr val="FF0000"/>
                </a:solidFill>
              </a:rPr>
              <a:t>function </a:t>
            </a:r>
            <a:r>
              <a:rPr lang="en-GB" dirty="0" smtClean="0">
                <a:solidFill>
                  <a:srgbClr val="FF0000"/>
                </a:solidFill>
              </a:rPr>
              <a:t>+ ODQ</a:t>
            </a:r>
            <a:endParaRPr dirty="0" smtClean="0">
              <a:solidFill>
                <a:srgbClr val="FF0000"/>
              </a:solidFill>
            </a:endParaRPr>
          </a:p>
          <a:p>
            <a:pPr marL="0" lvl="0" indent="0" algn="l" rtl="0">
              <a:spcBef>
                <a:spcPts val="360"/>
              </a:spcBef>
              <a:spcAft>
                <a:spcPts val="0"/>
              </a:spcAft>
              <a:buNone/>
            </a:pPr>
            <a:endParaRPr dirty="0"/>
          </a:p>
          <a:p>
            <a:pPr marL="457200" lvl="0" indent="-325755" algn="l" rtl="0">
              <a:spcBef>
                <a:spcPts val="360"/>
              </a:spcBef>
              <a:spcAft>
                <a:spcPts val="0"/>
              </a:spcAft>
              <a:buSzPts val="1530"/>
              <a:buChar char="●"/>
            </a:pPr>
            <a:r>
              <a:rPr lang="en-GB" dirty="0"/>
              <a:t>Anaesthetic history</a:t>
            </a:r>
            <a:endParaRPr dirty="0"/>
          </a:p>
        </p:txBody>
      </p:sp>
      <p:pic>
        <p:nvPicPr>
          <p:cNvPr id="110" name="Google Shape;110;p15" descr="See the source image"/>
          <p:cNvPicPr preferRelativeResize="0"/>
          <p:nvPr/>
        </p:nvPicPr>
        <p:blipFill>
          <a:blip r:embed="rId3">
            <a:alphaModFix/>
          </a:blip>
          <a:stretch>
            <a:fillRect/>
          </a:stretch>
        </p:blipFill>
        <p:spPr>
          <a:xfrm rot="934726">
            <a:off x="5615950" y="2576936"/>
            <a:ext cx="2728427" cy="2923324"/>
          </a:xfrm>
          <a:prstGeom prst="rect">
            <a:avLst/>
          </a:prstGeom>
          <a:noFill/>
          <a:ln>
            <a:noFill/>
          </a:ln>
        </p:spPr>
      </p:pic>
      <p:sp>
        <p:nvSpPr>
          <p:cNvPr id="6" name="Title 1"/>
          <p:cNvSpPr>
            <a:spLocks noGrp="1"/>
          </p:cNvSpPr>
          <p:nvPr>
            <p:ph type="title"/>
          </p:nvPr>
        </p:nvSpPr>
        <p:spPr>
          <a:xfrm>
            <a:off x="457200" y="274638"/>
            <a:ext cx="8229600" cy="1143000"/>
          </a:xfrm>
        </p:spPr>
        <p:txBody>
          <a:bodyPr/>
          <a:lstStyle/>
          <a:p>
            <a:r>
              <a:rPr lang="en-US" dirty="0" smtClean="0"/>
              <a:t>Preoperative: Assess </a:t>
            </a:r>
            <a:r>
              <a:rPr lang="en-US" dirty="0" err="1" smtClean="0"/>
              <a:t>Hx</a:t>
            </a:r>
            <a:r>
              <a:rPr 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sp>
        <p:nvSpPr>
          <p:cNvPr id="117" name="Google Shape;117;p16"/>
          <p:cNvSpPr txBox="1">
            <a:spLocks noGrp="1"/>
          </p:cNvSpPr>
          <p:nvPr>
            <p:ph type="body" idx="1"/>
          </p:nvPr>
        </p:nvSpPr>
        <p:spPr>
          <a:xfrm>
            <a:off x="194905" y="1600200"/>
            <a:ext cx="4038600" cy="4525963"/>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GB" sz="2400" dirty="0"/>
              <a:t>Multi-system </a:t>
            </a:r>
            <a:r>
              <a:rPr lang="en-GB" sz="2400" dirty="0" smtClean="0"/>
              <a:t>examination</a:t>
            </a:r>
          </a:p>
          <a:p>
            <a:pPr lvl="1">
              <a:buFont typeface="Courier New"/>
              <a:buChar char="o"/>
            </a:pPr>
            <a:r>
              <a:rPr lang="en-GB" sz="2000" dirty="0" smtClean="0"/>
              <a:t>Cardiovascular</a:t>
            </a:r>
          </a:p>
          <a:p>
            <a:pPr lvl="1">
              <a:buFont typeface="Courier New"/>
              <a:buChar char="o"/>
            </a:pPr>
            <a:r>
              <a:rPr lang="en-GB" sz="2000" dirty="0" smtClean="0"/>
              <a:t>Respiratory</a:t>
            </a:r>
          </a:p>
          <a:p>
            <a:pPr lvl="1">
              <a:buFont typeface="Courier New"/>
              <a:buChar char="o"/>
            </a:pPr>
            <a:r>
              <a:rPr lang="en-GB" sz="2000" dirty="0" smtClean="0"/>
              <a:t>Abdominal</a:t>
            </a:r>
          </a:p>
          <a:p>
            <a:pPr lvl="1">
              <a:buFont typeface="Courier New"/>
              <a:buChar char="o"/>
            </a:pPr>
            <a:r>
              <a:rPr lang="en-GB" sz="2000" dirty="0" smtClean="0"/>
              <a:t>Musculoskeletal</a:t>
            </a:r>
          </a:p>
          <a:p>
            <a:pPr lvl="1">
              <a:buFont typeface="Courier New"/>
              <a:buChar char="o"/>
            </a:pPr>
            <a:r>
              <a:rPr lang="en-GB" sz="2000" dirty="0" smtClean="0"/>
              <a:t>General</a:t>
            </a:r>
          </a:p>
        </p:txBody>
      </p:sp>
      <p:sp>
        <p:nvSpPr>
          <p:cNvPr id="6" name="Text Placeholder 5"/>
          <p:cNvSpPr>
            <a:spLocks noGrp="1"/>
          </p:cNvSpPr>
          <p:nvPr>
            <p:ph type="body" idx="2"/>
          </p:nvPr>
        </p:nvSpPr>
        <p:spPr>
          <a:xfrm>
            <a:off x="4057191" y="1634098"/>
            <a:ext cx="4733778" cy="4718304"/>
          </a:xfrm>
        </p:spPr>
        <p:txBody>
          <a:bodyPr/>
          <a:lstStyle/>
          <a:p>
            <a:r>
              <a:rPr lang="en-GB" sz="2400" dirty="0"/>
              <a:t>Anaesthetic assessment</a:t>
            </a:r>
          </a:p>
          <a:p>
            <a:pPr lvl="1">
              <a:buFont typeface="Courier New"/>
              <a:buChar char="o"/>
            </a:pPr>
            <a:r>
              <a:rPr lang="en-GB" sz="2000" dirty="0"/>
              <a:t>Neck movement &amp; jaw </a:t>
            </a:r>
            <a:r>
              <a:rPr lang="en-GB" sz="2000" dirty="0" smtClean="0"/>
              <a:t>opening</a:t>
            </a:r>
          </a:p>
          <a:p>
            <a:pPr lvl="1">
              <a:buFont typeface="Courier New"/>
              <a:buChar char="o"/>
            </a:pPr>
            <a:r>
              <a:rPr lang="en-GB" sz="2000" dirty="0"/>
              <a:t>Airway assessment (</a:t>
            </a:r>
            <a:r>
              <a:rPr lang="en-GB" sz="2000" dirty="0" err="1" smtClean="0"/>
              <a:t>Mallampati</a:t>
            </a:r>
            <a:r>
              <a:rPr lang="en-GB" sz="2000" dirty="0" smtClean="0"/>
              <a:t>)</a:t>
            </a:r>
            <a:endParaRPr lang="en-GB" sz="2000" dirty="0"/>
          </a:p>
          <a:p>
            <a:pPr lvl="1">
              <a:buFont typeface="Courier New"/>
              <a:buChar char="o"/>
            </a:pPr>
            <a:r>
              <a:rPr lang="en-GB" sz="2000" dirty="0"/>
              <a:t>Examination of spine if spinal/epidural required</a:t>
            </a:r>
          </a:p>
          <a:p>
            <a:endParaRPr lang="en-GB" dirty="0"/>
          </a:p>
        </p:txBody>
      </p:sp>
      <p:pic>
        <p:nvPicPr>
          <p:cNvPr id="9" name="Picture 8"/>
          <p:cNvPicPr>
            <a:picLocks noChangeAspect="1"/>
          </p:cNvPicPr>
          <p:nvPr/>
        </p:nvPicPr>
        <p:blipFill rotWithShape="1">
          <a:blip r:embed="rId3"/>
          <a:srcRect t="14231"/>
          <a:stretch/>
        </p:blipFill>
        <p:spPr>
          <a:xfrm>
            <a:off x="2169582" y="4423833"/>
            <a:ext cx="4815417" cy="2360083"/>
          </a:xfrm>
          <a:prstGeom prst="rect">
            <a:avLst/>
          </a:prstGeom>
        </p:spPr>
      </p:pic>
      <p:sp>
        <p:nvSpPr>
          <p:cNvPr id="8" name="Title 1"/>
          <p:cNvSpPr txBox="1">
            <a:spLocks/>
          </p:cNvSpPr>
          <p:nvPr/>
        </p:nvSpPr>
        <p:spPr>
          <a:xfrm>
            <a:off x="561369" y="250213"/>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Preoperative: Assess Ex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SBA: Preoperative</a:t>
            </a:r>
            <a:endParaRPr lang="en-US" dirty="0"/>
          </a:p>
        </p:txBody>
      </p:sp>
      <p:sp>
        <p:nvSpPr>
          <p:cNvPr id="3" name="Content Placeholder 2"/>
          <p:cNvSpPr>
            <a:spLocks noGrp="1"/>
          </p:cNvSpPr>
          <p:nvPr>
            <p:ph idx="1"/>
          </p:nvPr>
        </p:nvSpPr>
        <p:spPr/>
        <p:txBody>
          <a:bodyPr>
            <a:normAutofit lnSpcReduction="10000"/>
          </a:bodyPr>
          <a:lstStyle/>
          <a:p>
            <a:pPr>
              <a:buNone/>
            </a:pPr>
            <a:r>
              <a:rPr lang="en-GB" sz="2595" dirty="0" smtClean="0"/>
              <a:t>Our 68 year old woman with stable mild chronic obstructive pulmonary disease, hypertension is to undergo scheduled </a:t>
            </a:r>
            <a:r>
              <a:rPr lang="en-GB" sz="2595" dirty="0" err="1" smtClean="0"/>
              <a:t>laparotomy</a:t>
            </a:r>
            <a:r>
              <a:rPr lang="en-GB" sz="2595" dirty="0" smtClean="0"/>
              <a:t>. Which preoperative measures are most appropriate?</a:t>
            </a:r>
          </a:p>
          <a:p>
            <a:pPr>
              <a:buNone/>
            </a:pPr>
            <a:r>
              <a:rPr lang="en-GB" dirty="0" smtClean="0"/>
              <a:t>A.		</a:t>
            </a:r>
            <a:r>
              <a:rPr lang="en-GB" dirty="0" smtClean="0"/>
              <a:t>	Abdominal XR </a:t>
            </a:r>
            <a:endParaRPr lang="en-GB" dirty="0" smtClean="0"/>
          </a:p>
          <a:p>
            <a:pPr>
              <a:buNone/>
            </a:pPr>
            <a:r>
              <a:rPr lang="en-GB" dirty="0" smtClean="0"/>
              <a:t>B.		</a:t>
            </a:r>
            <a:r>
              <a:rPr lang="en-GB" dirty="0" smtClean="0"/>
              <a:t>	Chest X-ray</a:t>
            </a:r>
          </a:p>
          <a:p>
            <a:pPr>
              <a:buNone/>
            </a:pPr>
            <a:r>
              <a:rPr lang="en-GB" dirty="0" smtClean="0"/>
              <a:t>C.		</a:t>
            </a:r>
            <a:r>
              <a:rPr lang="en-GB" dirty="0" smtClean="0"/>
              <a:t>	ECHO </a:t>
            </a:r>
            <a:r>
              <a:rPr lang="en-GB" dirty="0" smtClean="0"/>
              <a:t>cardiogram</a:t>
            </a:r>
            <a:endParaRPr lang="en-GB" dirty="0" smtClean="0"/>
          </a:p>
          <a:p>
            <a:pPr>
              <a:buNone/>
            </a:pPr>
            <a:r>
              <a:rPr lang="en-GB" dirty="0" smtClean="0"/>
              <a:t>D.	</a:t>
            </a:r>
            <a:r>
              <a:rPr lang="en-GB" dirty="0" smtClean="0"/>
              <a:t>	Full </a:t>
            </a:r>
            <a:r>
              <a:rPr lang="en-GB" dirty="0" smtClean="0"/>
              <a:t>blood count, Urea and Electrolytes</a:t>
            </a:r>
          </a:p>
          <a:p>
            <a:pPr>
              <a:buNone/>
            </a:pPr>
            <a:r>
              <a:rPr lang="en-GB" dirty="0" smtClean="0"/>
              <a:t>E.		</a:t>
            </a:r>
            <a:r>
              <a:rPr lang="en-GB" dirty="0" smtClean="0"/>
              <a:t>	Stop her prophylactic </a:t>
            </a:r>
            <a:r>
              <a:rPr lang="en-GB" dirty="0" err="1" smtClean="0"/>
              <a:t>b</a:t>
            </a:r>
            <a:r>
              <a:rPr lang="en-GB" dirty="0" smtClean="0"/>
              <a:t> blockers</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 Assess Ix </a:t>
            </a:r>
            <a:endParaRPr lang="en-US" dirty="0"/>
          </a:p>
        </p:txBody>
      </p:sp>
      <p:sp>
        <p:nvSpPr>
          <p:cNvPr id="3" name="Content Placeholder 2"/>
          <p:cNvSpPr>
            <a:spLocks noGrp="1"/>
          </p:cNvSpPr>
          <p:nvPr>
            <p:ph idx="1"/>
          </p:nvPr>
        </p:nvSpPr>
        <p:spPr>
          <a:xfrm>
            <a:off x="457200" y="1329272"/>
            <a:ext cx="8229600" cy="5223928"/>
          </a:xfrm>
        </p:spPr>
        <p:txBody>
          <a:bodyPr>
            <a:normAutofit lnSpcReduction="10000"/>
          </a:bodyPr>
          <a:lstStyle/>
          <a:p>
            <a:pPr>
              <a:buNone/>
            </a:pPr>
            <a:r>
              <a:rPr lang="en-US" dirty="0" smtClean="0"/>
              <a:t>Graded according to risk</a:t>
            </a:r>
          </a:p>
          <a:p>
            <a:pPr marL="914400" lvl="1" indent="-514350"/>
            <a:r>
              <a:rPr lang="en-US" dirty="0" smtClean="0"/>
              <a:t>Minor surgery….</a:t>
            </a:r>
            <a:r>
              <a:rPr lang="en-US" dirty="0" smtClean="0"/>
              <a:t>.vs  </a:t>
            </a:r>
            <a:r>
              <a:rPr lang="en-US" dirty="0" smtClean="0"/>
              <a:t>Big, long, damaging </a:t>
            </a:r>
            <a:r>
              <a:rPr lang="en-US" dirty="0" smtClean="0"/>
              <a:t>surgery </a:t>
            </a:r>
          </a:p>
          <a:p>
            <a:pPr marL="914400" lvl="1" indent="-514350"/>
            <a:r>
              <a:rPr lang="en-US" dirty="0" smtClean="0"/>
              <a:t>H</a:t>
            </a:r>
            <a:r>
              <a:rPr lang="en-US" dirty="0" smtClean="0"/>
              <a:t>ealthy </a:t>
            </a:r>
            <a:r>
              <a:rPr lang="en-US" dirty="0" smtClean="0"/>
              <a:t>person</a:t>
            </a:r>
            <a:r>
              <a:rPr lang="en-US" dirty="0" smtClean="0"/>
              <a:t> vs </a:t>
            </a:r>
            <a:r>
              <a:rPr lang="en-US" dirty="0" smtClean="0"/>
              <a:t>…</a:t>
            </a:r>
            <a:r>
              <a:rPr lang="en-US" dirty="0" smtClean="0"/>
              <a:t>… less healthy</a:t>
            </a:r>
          </a:p>
          <a:p>
            <a:pPr marL="914400" lvl="1" indent="-514350"/>
            <a:r>
              <a:rPr lang="en-US" dirty="0" smtClean="0"/>
              <a:t>Urgency of surgery</a:t>
            </a:r>
          </a:p>
          <a:p>
            <a:pPr>
              <a:buNone/>
            </a:pPr>
            <a:r>
              <a:rPr lang="en-US" dirty="0" smtClean="0"/>
              <a:t>FBC  					</a:t>
            </a:r>
            <a:r>
              <a:rPr lang="en-US" dirty="0" err="1" smtClean="0"/>
              <a:t>Hb</a:t>
            </a:r>
            <a:r>
              <a:rPr lang="en-US" dirty="0" smtClean="0"/>
              <a:t>? </a:t>
            </a:r>
          </a:p>
          <a:p>
            <a:pPr>
              <a:buNone/>
            </a:pPr>
            <a:r>
              <a:rPr lang="en-US" dirty="0" smtClean="0"/>
              <a:t>Group &amp; Save  	Need to transfuse?</a:t>
            </a:r>
          </a:p>
          <a:p>
            <a:pPr>
              <a:buNone/>
            </a:pPr>
            <a:r>
              <a:rPr lang="en-US" dirty="0" smtClean="0"/>
              <a:t>U &amp; E 				kidneys ok? </a:t>
            </a:r>
          </a:p>
          <a:p>
            <a:pPr>
              <a:buNone/>
            </a:pPr>
            <a:r>
              <a:rPr lang="en-US" dirty="0" smtClean="0"/>
              <a:t>Other </a:t>
            </a:r>
            <a:r>
              <a:rPr lang="en-US" dirty="0" err="1" smtClean="0"/>
              <a:t>preop</a:t>
            </a:r>
            <a:r>
              <a:rPr lang="en-US" dirty="0" smtClean="0"/>
              <a:t> bloods</a:t>
            </a:r>
          </a:p>
          <a:p>
            <a:pPr>
              <a:buNone/>
            </a:pPr>
            <a:r>
              <a:rPr lang="en-US" dirty="0" smtClean="0"/>
              <a:t>ECG?</a:t>
            </a:r>
          </a:p>
          <a:p>
            <a:pPr>
              <a:buNone/>
            </a:pPr>
            <a:r>
              <a:rPr lang="en-US" dirty="0" smtClean="0"/>
              <a:t>Other tests only if needed</a:t>
            </a:r>
          </a:p>
          <a:p>
            <a:pPr>
              <a:buNone/>
            </a:pPr>
            <a:endParaRPr lang="en-US" dirty="0" smtClean="0"/>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Investigations  Pre Op</a:t>
            </a:r>
            <a:endParaRPr lang="en-GB" dirty="0"/>
          </a:p>
        </p:txBody>
      </p:sp>
      <p:graphicFrame>
        <p:nvGraphicFramePr>
          <p:cNvPr id="4"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5844476"/>
              </p:ext>
            </p:extLst>
          </p:nvPr>
        </p:nvGraphicFramePr>
        <p:xfrm>
          <a:off x="457200" y="1600201"/>
          <a:ext cx="7571183" cy="3777721"/>
        </p:xfrm>
        <a:graphic>
          <a:graphicData uri="http://schemas.openxmlformats.org/drawingml/2006/table">
            <a:tbl>
              <a:tblPr firstRow="1" bandRow="1">
                <a:tableStyleId>{5940675A-B579-460E-94D1-54222C63F5DA}</a:tableStyleId>
              </a:tblPr>
              <a:tblGrid>
                <a:gridCol w="731711"/>
                <a:gridCol w="3419736"/>
                <a:gridCol w="3419736"/>
              </a:tblGrid>
              <a:tr h="364976">
                <a:tc>
                  <a:txBody>
                    <a:bodyPr/>
                    <a:lstStyle/>
                    <a:p>
                      <a:r>
                        <a:rPr lang="en-GB" b="1" dirty="0" smtClean="0"/>
                        <a:t>Test</a:t>
                      </a:r>
                      <a:endParaRPr lang="en-GB" b="1" dirty="0"/>
                    </a:p>
                  </a:txBody>
                  <a:tcPr/>
                </a:tc>
                <a:tc>
                  <a:txBody>
                    <a:bodyPr/>
                    <a:lstStyle/>
                    <a:p>
                      <a:r>
                        <a:rPr lang="en-GB" b="1" dirty="0" smtClean="0"/>
                        <a:t>Result</a:t>
                      </a:r>
                      <a:endParaRPr lang="en-GB" b="1" dirty="0"/>
                    </a:p>
                  </a:txBody>
                  <a:tcPr/>
                </a:tc>
                <a:tc>
                  <a:txBody>
                    <a:bodyPr/>
                    <a:lstStyle/>
                    <a:p>
                      <a:r>
                        <a:rPr lang="en-GB" b="1" dirty="0" smtClean="0"/>
                        <a:t>Normal</a:t>
                      </a:r>
                      <a:r>
                        <a:rPr lang="en-GB" b="1" baseline="0" dirty="0" smtClean="0"/>
                        <a:t> Range</a:t>
                      </a:r>
                      <a:endParaRPr lang="en-GB" b="1" dirty="0"/>
                    </a:p>
                  </a:txBody>
                  <a:tcPr/>
                </a:tc>
              </a:tr>
              <a:tr h="364976">
                <a:tc>
                  <a:txBody>
                    <a:bodyPr/>
                    <a:lstStyle/>
                    <a:p>
                      <a:r>
                        <a:rPr lang="en-GB" dirty="0" err="1" smtClean="0"/>
                        <a:t>Hb</a:t>
                      </a:r>
                      <a:endParaRPr lang="en-GB" dirty="0"/>
                    </a:p>
                  </a:txBody>
                  <a:tcPr/>
                </a:tc>
                <a:tc>
                  <a:txBody>
                    <a:bodyPr/>
                    <a:lstStyle/>
                    <a:p>
                      <a:r>
                        <a:rPr lang="en-GB" dirty="0" smtClean="0"/>
                        <a:t>112 </a:t>
                      </a:r>
                      <a:endParaRPr lang="en-GB" dirty="0"/>
                    </a:p>
                  </a:txBody>
                  <a:tcPr/>
                </a:tc>
                <a:tc>
                  <a:txBody>
                    <a:bodyPr/>
                    <a:lstStyle/>
                    <a:p>
                      <a:r>
                        <a:rPr lang="en-GB" dirty="0" smtClean="0"/>
                        <a:t>115 – 155 g/L</a:t>
                      </a:r>
                      <a:endParaRPr lang="en-GB" dirty="0"/>
                    </a:p>
                  </a:txBody>
                  <a:tcPr/>
                </a:tc>
              </a:tr>
              <a:tr h="380688">
                <a:tc>
                  <a:txBody>
                    <a:bodyPr/>
                    <a:lstStyle/>
                    <a:p>
                      <a:r>
                        <a:rPr lang="en-GB" dirty="0" smtClean="0"/>
                        <a:t>WCC</a:t>
                      </a:r>
                      <a:endParaRPr lang="en-GB" dirty="0"/>
                    </a:p>
                  </a:txBody>
                  <a:tcPr/>
                </a:tc>
                <a:tc>
                  <a:txBody>
                    <a:bodyPr/>
                    <a:lstStyle/>
                    <a:p>
                      <a:r>
                        <a:rPr lang="en-GB" dirty="0" smtClean="0"/>
                        <a:t>9.5 </a:t>
                      </a:r>
                      <a:endParaRPr lang="en-GB" dirty="0"/>
                    </a:p>
                  </a:txBody>
                  <a:tcPr/>
                </a:tc>
                <a:tc>
                  <a:txBody>
                    <a:bodyPr/>
                    <a:lstStyle/>
                    <a:p>
                      <a:r>
                        <a:rPr lang="en-GB" baseline="0" dirty="0" smtClean="0"/>
                        <a:t>3 - 10</a:t>
                      </a:r>
                      <a:r>
                        <a:rPr lang="en-GB" dirty="0" smtClean="0"/>
                        <a:t> x 10</a:t>
                      </a:r>
                      <a:r>
                        <a:rPr lang="en-GB" baseline="30000" dirty="0" smtClean="0"/>
                        <a:t>9</a:t>
                      </a:r>
                      <a:r>
                        <a:rPr lang="en-GB" baseline="0" dirty="0" smtClean="0"/>
                        <a:t>/L</a:t>
                      </a:r>
                      <a:endParaRPr lang="en-GB" dirty="0"/>
                    </a:p>
                  </a:txBody>
                  <a:tcPr/>
                </a:tc>
              </a:tr>
              <a:tr h="364976">
                <a:tc>
                  <a:txBody>
                    <a:bodyPr/>
                    <a:lstStyle/>
                    <a:p>
                      <a:r>
                        <a:rPr lang="en-GB" dirty="0" err="1" smtClean="0"/>
                        <a:t>Plt</a:t>
                      </a:r>
                      <a:endParaRPr lang="en-GB" dirty="0"/>
                    </a:p>
                  </a:txBody>
                  <a:tcPr/>
                </a:tc>
                <a:tc>
                  <a:txBody>
                    <a:bodyPr/>
                    <a:lstStyle/>
                    <a:p>
                      <a:r>
                        <a:rPr lang="en-GB" dirty="0" smtClean="0"/>
                        <a:t>209</a:t>
                      </a:r>
                      <a:endParaRPr lang="en-GB" dirty="0"/>
                    </a:p>
                  </a:txBody>
                  <a:tcPr/>
                </a:tc>
                <a:tc>
                  <a:txBody>
                    <a:bodyPr/>
                    <a:lstStyle/>
                    <a:p>
                      <a:r>
                        <a:rPr lang="en-GB" dirty="0" smtClean="0"/>
                        <a:t>150 – 400 x</a:t>
                      </a:r>
                      <a:r>
                        <a:rPr lang="en-GB" baseline="0" dirty="0" smtClean="0"/>
                        <a:t> 10</a:t>
                      </a:r>
                      <a:r>
                        <a:rPr lang="en-GB" baseline="30000" dirty="0" smtClean="0"/>
                        <a:t>9</a:t>
                      </a:r>
                      <a:r>
                        <a:rPr lang="en-GB" baseline="0" dirty="0" smtClean="0"/>
                        <a:t>/L</a:t>
                      </a:r>
                      <a:endParaRPr lang="en-GB" dirty="0"/>
                    </a:p>
                  </a:txBody>
                  <a:tcPr/>
                </a:tc>
              </a:tr>
              <a:tr h="364976">
                <a:tc>
                  <a:txBody>
                    <a:bodyPr/>
                    <a:lstStyle/>
                    <a:p>
                      <a:r>
                        <a:rPr lang="en-GB" dirty="0" smtClean="0"/>
                        <a:t>Na</a:t>
                      </a:r>
                      <a:endParaRPr lang="en-GB" dirty="0"/>
                    </a:p>
                  </a:txBody>
                  <a:tcPr/>
                </a:tc>
                <a:tc>
                  <a:txBody>
                    <a:bodyPr/>
                    <a:lstStyle/>
                    <a:p>
                      <a:r>
                        <a:rPr lang="en-GB" dirty="0" smtClean="0"/>
                        <a:t>138</a:t>
                      </a:r>
                      <a:endParaRPr lang="en-GB" dirty="0"/>
                    </a:p>
                  </a:txBody>
                  <a:tcPr/>
                </a:tc>
                <a:tc>
                  <a:txBody>
                    <a:bodyPr/>
                    <a:lstStyle/>
                    <a:p>
                      <a:r>
                        <a:rPr lang="en-GB" dirty="0" smtClean="0"/>
                        <a:t>135 – 145 </a:t>
                      </a:r>
                      <a:r>
                        <a:rPr lang="en-GB" dirty="0" err="1" smtClean="0"/>
                        <a:t>mmol</a:t>
                      </a:r>
                      <a:r>
                        <a:rPr lang="en-GB" dirty="0" smtClean="0"/>
                        <a:t>/L</a:t>
                      </a:r>
                      <a:endParaRPr lang="en-GB" dirty="0"/>
                    </a:p>
                  </a:txBody>
                  <a:tcPr/>
                </a:tc>
              </a:tr>
              <a:tr h="364976">
                <a:tc>
                  <a:txBody>
                    <a:bodyPr/>
                    <a:lstStyle/>
                    <a:p>
                      <a:r>
                        <a:rPr lang="en-GB" dirty="0" smtClean="0"/>
                        <a:t>K</a:t>
                      </a:r>
                      <a:endParaRPr lang="en-GB" dirty="0"/>
                    </a:p>
                  </a:txBody>
                  <a:tcPr/>
                </a:tc>
                <a:tc>
                  <a:txBody>
                    <a:bodyPr/>
                    <a:lstStyle/>
                    <a:p>
                      <a:r>
                        <a:rPr lang="en-GB" dirty="0" smtClean="0"/>
                        <a:t>4.2</a:t>
                      </a:r>
                      <a:endParaRPr lang="en-GB" dirty="0"/>
                    </a:p>
                  </a:txBody>
                  <a:tcPr/>
                </a:tc>
                <a:tc>
                  <a:txBody>
                    <a:bodyPr/>
                    <a:lstStyle/>
                    <a:p>
                      <a:r>
                        <a:rPr lang="en-GB" dirty="0" smtClean="0"/>
                        <a:t>3.5</a:t>
                      </a:r>
                      <a:r>
                        <a:rPr lang="en-GB" baseline="0" dirty="0" smtClean="0"/>
                        <a:t> – 5.0 </a:t>
                      </a:r>
                      <a:r>
                        <a:rPr lang="en-GB" baseline="0" dirty="0" err="1" smtClean="0"/>
                        <a:t>mmol</a:t>
                      </a:r>
                      <a:r>
                        <a:rPr lang="en-GB" baseline="0" dirty="0" smtClean="0"/>
                        <a:t>/L</a:t>
                      </a:r>
                      <a:endParaRPr lang="en-GB" dirty="0"/>
                    </a:p>
                  </a:txBody>
                  <a:tcPr/>
                </a:tc>
              </a:tr>
              <a:tr h="364976">
                <a:tc>
                  <a:txBody>
                    <a:bodyPr/>
                    <a:lstStyle/>
                    <a:p>
                      <a:r>
                        <a:rPr lang="en-GB" dirty="0" smtClean="0"/>
                        <a:t>Ur</a:t>
                      </a:r>
                      <a:endParaRPr lang="en-GB" dirty="0"/>
                    </a:p>
                  </a:txBody>
                  <a:tcPr/>
                </a:tc>
                <a:tc>
                  <a:txBody>
                    <a:bodyPr/>
                    <a:lstStyle/>
                    <a:p>
                      <a:r>
                        <a:rPr lang="en-GB" dirty="0" smtClean="0"/>
                        <a:t>5.1</a:t>
                      </a:r>
                      <a:endParaRPr lang="en-GB" dirty="0"/>
                    </a:p>
                  </a:txBody>
                  <a:tcPr/>
                </a:tc>
                <a:tc>
                  <a:txBody>
                    <a:bodyPr/>
                    <a:lstStyle/>
                    <a:p>
                      <a:r>
                        <a:rPr lang="en-GB" dirty="0" smtClean="0"/>
                        <a:t>1.7 – 8.3 </a:t>
                      </a:r>
                      <a:r>
                        <a:rPr lang="en-GB" dirty="0" err="1" smtClean="0"/>
                        <a:t>mmol</a:t>
                      </a:r>
                      <a:r>
                        <a:rPr lang="en-GB" dirty="0" smtClean="0"/>
                        <a:t>/L</a:t>
                      </a:r>
                      <a:endParaRPr lang="en-GB" dirty="0"/>
                    </a:p>
                  </a:txBody>
                  <a:tcPr/>
                </a:tc>
              </a:tr>
              <a:tr h="401096">
                <a:tc>
                  <a:txBody>
                    <a:bodyPr/>
                    <a:lstStyle/>
                    <a:p>
                      <a:r>
                        <a:rPr lang="en-GB" dirty="0" smtClean="0"/>
                        <a:t>Cr</a:t>
                      </a:r>
                      <a:endParaRPr lang="en-GB" dirty="0"/>
                    </a:p>
                  </a:txBody>
                  <a:tcPr/>
                </a:tc>
                <a:tc>
                  <a:txBody>
                    <a:bodyPr/>
                    <a:lstStyle/>
                    <a:p>
                      <a:r>
                        <a:rPr lang="en-GB" dirty="0" smtClean="0"/>
                        <a:t>65</a:t>
                      </a:r>
                      <a:endParaRPr lang="en-GB" dirty="0"/>
                    </a:p>
                  </a:txBody>
                  <a:tcPr/>
                </a:tc>
                <a:tc>
                  <a:txBody>
                    <a:bodyPr/>
                    <a:lstStyle/>
                    <a:p>
                      <a:r>
                        <a:rPr lang="en-GB" dirty="0" smtClean="0"/>
                        <a:t>49</a:t>
                      </a:r>
                      <a:r>
                        <a:rPr lang="en-GB" baseline="0" dirty="0" smtClean="0"/>
                        <a:t> – 92 </a:t>
                      </a:r>
                      <a:r>
                        <a:rPr lang="en-GB" baseline="0" dirty="0" err="1" smtClean="0"/>
                        <a:t>umol</a:t>
                      </a:r>
                      <a:r>
                        <a:rPr lang="en-GB" baseline="0" dirty="0" smtClean="0"/>
                        <a:t>/L</a:t>
                      </a:r>
                      <a:endParaRPr lang="en-GB" dirty="0"/>
                    </a:p>
                  </a:txBody>
                  <a:tcPr/>
                </a:tc>
              </a:tr>
              <a:tr h="401096">
                <a:tc>
                  <a:txBody>
                    <a:bodyPr/>
                    <a:lstStyle/>
                    <a:p>
                      <a:r>
                        <a:rPr lang="en-GB" dirty="0" err="1" smtClean="0"/>
                        <a:t>eGFR</a:t>
                      </a:r>
                      <a:endParaRPr lang="en-GB" dirty="0"/>
                    </a:p>
                  </a:txBody>
                  <a:tcPr/>
                </a:tc>
                <a:tc>
                  <a:txBody>
                    <a:bodyPr/>
                    <a:lstStyle/>
                    <a:p>
                      <a:r>
                        <a:rPr lang="en-GB" dirty="0" smtClean="0"/>
                        <a:t>62</a:t>
                      </a:r>
                      <a:endParaRPr lang="en-GB" dirty="0"/>
                    </a:p>
                  </a:txBody>
                  <a:tcPr/>
                </a:tc>
                <a:tc>
                  <a:txBody>
                    <a:bodyPr/>
                    <a:lstStyle/>
                    <a:p>
                      <a:r>
                        <a:rPr lang="en-GB" dirty="0" smtClean="0"/>
                        <a:t>&gt; 90</a:t>
                      </a:r>
                      <a:endParaRPr lang="en-GB" dirty="0"/>
                    </a:p>
                  </a:txBody>
                  <a:tcPr/>
                </a:tc>
              </a:tr>
              <a:tr h="400281">
                <a:tc>
                  <a:txBody>
                    <a:bodyPr/>
                    <a:lstStyle/>
                    <a:p>
                      <a:r>
                        <a:rPr lang="en-GB" dirty="0" smtClean="0"/>
                        <a:t>CRP</a:t>
                      </a:r>
                      <a:endParaRPr lang="en-GB" dirty="0"/>
                    </a:p>
                  </a:txBody>
                  <a:tcPr/>
                </a:tc>
                <a:tc>
                  <a:txBody>
                    <a:bodyPr/>
                    <a:lstStyle/>
                    <a:p>
                      <a:r>
                        <a:rPr lang="en-GB" dirty="0" smtClean="0"/>
                        <a:t>4.2</a:t>
                      </a:r>
                      <a:endParaRPr lang="en-GB" dirty="0"/>
                    </a:p>
                  </a:txBody>
                  <a:tcPr/>
                </a:tc>
                <a:tc>
                  <a:txBody>
                    <a:bodyPr/>
                    <a:lstStyle/>
                    <a:p>
                      <a:r>
                        <a:rPr lang="en-GB" dirty="0" smtClean="0"/>
                        <a:t>0</a:t>
                      </a:r>
                      <a:r>
                        <a:rPr lang="en-GB" baseline="0" dirty="0" smtClean="0"/>
                        <a:t> – 5 mg/L</a:t>
                      </a:r>
                      <a:endParaRPr lang="en-GB" dirty="0"/>
                    </a:p>
                  </a:txBody>
                  <a:tcPr/>
                </a:tc>
              </a:tr>
            </a:tbl>
          </a:graphicData>
        </a:graphic>
      </p:graphicFrame>
      <p:sp>
        <p:nvSpPr>
          <p:cNvPr id="5" name="TextBox 4"/>
          <p:cNvSpPr txBox="1"/>
          <p:nvPr/>
        </p:nvSpPr>
        <p:spPr>
          <a:xfrm>
            <a:off x="539552" y="5373216"/>
            <a:ext cx="3251146" cy="369332"/>
          </a:xfrm>
          <a:prstGeom prst="rect">
            <a:avLst/>
          </a:prstGeom>
          <a:noFill/>
        </p:spPr>
        <p:txBody>
          <a:bodyPr wrap="none" rtlCol="0">
            <a:spAutoFit/>
          </a:bodyPr>
          <a:lstStyle/>
          <a:p>
            <a:r>
              <a:rPr lang="en-GB" dirty="0" smtClean="0"/>
              <a:t>What does this blood test show?</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71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 Assess Chat </a:t>
            </a:r>
            <a:endParaRPr lang="en-US" dirty="0"/>
          </a:p>
        </p:txBody>
      </p:sp>
      <p:sp>
        <p:nvSpPr>
          <p:cNvPr id="3" name="Content Placeholder 2"/>
          <p:cNvSpPr>
            <a:spLocks noGrp="1"/>
          </p:cNvSpPr>
          <p:nvPr>
            <p:ph idx="1"/>
          </p:nvPr>
        </p:nvSpPr>
        <p:spPr>
          <a:xfrm>
            <a:off x="457200" y="1329272"/>
            <a:ext cx="8229600" cy="5223928"/>
          </a:xfrm>
        </p:spPr>
        <p:txBody>
          <a:bodyPr>
            <a:normAutofit/>
          </a:bodyPr>
          <a:lstStyle/>
          <a:p>
            <a:pPr>
              <a:buNone/>
            </a:pPr>
            <a:r>
              <a:rPr lang="en-US" dirty="0" smtClean="0"/>
              <a:t>Cardiovascular /Respiratory</a:t>
            </a:r>
          </a:p>
          <a:p>
            <a:r>
              <a:rPr lang="en-US" dirty="0" smtClean="0"/>
              <a:t>SOBOE &lt; 2 flights stairs?   Reduced Heart Fn </a:t>
            </a:r>
          </a:p>
          <a:p>
            <a:r>
              <a:rPr lang="en-US" dirty="0" smtClean="0"/>
              <a:t>Can’t assess exercise tolerance?</a:t>
            </a:r>
            <a:endParaRPr lang="en-US" dirty="0" smtClean="0"/>
          </a:p>
          <a:p>
            <a:r>
              <a:rPr lang="en-US" dirty="0" smtClean="0"/>
              <a:t>= Worried </a:t>
            </a:r>
            <a:endParaRPr lang="en-US" dirty="0" smtClean="0"/>
          </a:p>
          <a:p>
            <a:pPr>
              <a:buNone/>
            </a:pPr>
            <a:r>
              <a:rPr lang="en-US" dirty="0" smtClean="0"/>
              <a:t>Many other issues….</a:t>
            </a:r>
          </a:p>
          <a:p>
            <a:pPr>
              <a:buNone/>
            </a:pPr>
            <a:r>
              <a:rPr lang="en-US" dirty="0" smtClean="0"/>
              <a:t>	risk vs benefit of surgery vs other options</a:t>
            </a:r>
          </a:p>
          <a:p>
            <a:pPr>
              <a:buNone/>
            </a:pPr>
            <a:r>
              <a:rPr lang="en-US" dirty="0" smtClean="0"/>
              <a:t>	?postpone elective surgery to ’</a:t>
            </a:r>
            <a:r>
              <a:rPr lang="en-US" dirty="0" err="1" smtClean="0"/>
              <a:t>optimise</a:t>
            </a:r>
            <a:r>
              <a:rPr lang="en-US" dirty="0" smtClean="0"/>
              <a:t>’ ?</a:t>
            </a:r>
          </a:p>
          <a:p>
            <a:pPr>
              <a:buNone/>
            </a:pPr>
            <a:r>
              <a:rPr lang="en-US" dirty="0" smtClean="0"/>
              <a:t>Carry on most drugs</a:t>
            </a:r>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Anaesthesia &amp; </a:t>
            </a:r>
            <a:r>
              <a:rPr lang="en-US" dirty="0" err="1" smtClean="0"/>
              <a:t>Periop</a:t>
            </a:r>
            <a:r>
              <a:rPr lang="en-US" dirty="0" smtClean="0"/>
              <a:t> Medicine</a:t>
            </a:r>
            <a:endParaRPr lang="en-US" dirty="0"/>
          </a:p>
        </p:txBody>
      </p:sp>
      <p:sp>
        <p:nvSpPr>
          <p:cNvPr id="3" name="Content Placeholder 2"/>
          <p:cNvSpPr>
            <a:spLocks noGrp="1"/>
          </p:cNvSpPr>
          <p:nvPr>
            <p:ph idx="1"/>
          </p:nvPr>
        </p:nvSpPr>
        <p:spPr>
          <a:xfrm>
            <a:off x="228600" y="1447800"/>
            <a:ext cx="8534400" cy="4626724"/>
          </a:xfrm>
          <a:effectLst/>
        </p:spPr>
        <p:txBody>
          <a:bodyPr>
            <a:normAutofit fontScale="92500" lnSpcReduction="10000"/>
          </a:bodyPr>
          <a:lstStyle/>
          <a:p>
            <a:pPr>
              <a:buNone/>
            </a:pPr>
            <a:r>
              <a:rPr lang="en-US" dirty="0" smtClean="0"/>
              <a:t>13.30		Dr Rob Stephens </a:t>
            </a:r>
          </a:p>
          <a:p>
            <a:pPr>
              <a:buNone/>
            </a:pPr>
            <a:r>
              <a:rPr lang="en-US" sz="2800" dirty="0" smtClean="0"/>
              <a:t>		Perioperative Cases</a:t>
            </a:r>
          </a:p>
          <a:p>
            <a:pPr>
              <a:buNone/>
            </a:pPr>
            <a:endParaRPr lang="en-US" dirty="0" smtClean="0"/>
          </a:p>
          <a:p>
            <a:pPr>
              <a:buNone/>
            </a:pPr>
            <a:r>
              <a:rPr lang="en-US" dirty="0" smtClean="0"/>
              <a:t>14.30		Dr Sam </a:t>
            </a:r>
            <a:r>
              <a:rPr lang="en-US" dirty="0" err="1" smtClean="0"/>
              <a:t>Bampoe</a:t>
            </a:r>
            <a:endParaRPr lang="en-US" dirty="0" smtClean="0"/>
          </a:p>
          <a:p>
            <a:pPr>
              <a:buNone/>
            </a:pPr>
            <a:r>
              <a:rPr lang="en-US" dirty="0" smtClean="0"/>
              <a:t>		</a:t>
            </a:r>
            <a:r>
              <a:rPr lang="en-US" sz="2800" dirty="0" smtClean="0"/>
              <a:t>Critical Care Case</a:t>
            </a:r>
          </a:p>
          <a:p>
            <a:pPr>
              <a:buNone/>
            </a:pPr>
            <a:endParaRPr lang="en-US" sz="2000" dirty="0" smtClean="0"/>
          </a:p>
          <a:p>
            <a:pPr>
              <a:buNone/>
            </a:pPr>
            <a:r>
              <a:rPr lang="en-US" dirty="0" smtClean="0"/>
              <a:t>15.30 – 16:00 BREAK</a:t>
            </a:r>
          </a:p>
          <a:p>
            <a:pPr>
              <a:buNone/>
            </a:pPr>
            <a:endParaRPr lang="en-US" sz="2000" dirty="0" smtClean="0"/>
          </a:p>
          <a:p>
            <a:pPr>
              <a:buNone/>
            </a:pPr>
            <a:r>
              <a:rPr lang="en-US" dirty="0" smtClean="0"/>
              <a:t>16:00 	Dr Mo </a:t>
            </a:r>
            <a:r>
              <a:rPr lang="en-US" dirty="0" err="1" smtClean="0"/>
              <a:t>Khaku</a:t>
            </a:r>
            <a:endParaRPr lang="en-US" dirty="0" smtClean="0"/>
          </a:p>
          <a:p>
            <a:pPr lvl="1">
              <a:buNone/>
            </a:pPr>
            <a:r>
              <a:rPr lang="en-US" dirty="0" smtClean="0"/>
              <a:t>Pain cases</a:t>
            </a:r>
          </a:p>
          <a:p>
            <a:pPr>
              <a:buNone/>
            </a:pP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263"/>
            <a:ext cx="8229600" cy="1143000"/>
          </a:xfrm>
        </p:spPr>
        <p:txBody>
          <a:bodyPr/>
          <a:lstStyle/>
          <a:p>
            <a:r>
              <a:rPr lang="en-GB" dirty="0" smtClean="0"/>
              <a:t>SBA</a:t>
            </a:r>
            <a:endParaRPr lang="en-GB" dirty="0"/>
          </a:p>
        </p:txBody>
      </p:sp>
      <p:sp>
        <p:nvSpPr>
          <p:cNvPr id="3" name="Content Placeholder 2"/>
          <p:cNvSpPr>
            <a:spLocks noGrp="1"/>
          </p:cNvSpPr>
          <p:nvPr>
            <p:ph idx="1"/>
          </p:nvPr>
        </p:nvSpPr>
        <p:spPr>
          <a:xfrm>
            <a:off x="392891" y="1069725"/>
            <a:ext cx="8449659" cy="4813728"/>
          </a:xfrm>
        </p:spPr>
        <p:txBody>
          <a:bodyPr>
            <a:noAutofit/>
          </a:bodyPr>
          <a:lstStyle/>
          <a:p>
            <a:pPr>
              <a:buNone/>
            </a:pPr>
            <a:r>
              <a:rPr lang="en-GB" sz="2400" dirty="0" smtClean="0"/>
              <a:t>Our-68 year-old female has been admitted. She has not had anything to eat for the last 6 hours.  Which is the most appropriate management in regard to her aspiration risk?</a:t>
            </a:r>
          </a:p>
          <a:p>
            <a:pPr>
              <a:buNone/>
            </a:pPr>
            <a:r>
              <a:rPr lang="en-GB" sz="2400" dirty="0" smtClean="0"/>
              <a:t> </a:t>
            </a:r>
          </a:p>
          <a:p>
            <a:pPr marL="457200" indent="-457200">
              <a:buAutoNum type="alphaUcParenR"/>
            </a:pPr>
            <a:r>
              <a:rPr lang="en-GB" sz="2400" dirty="0" smtClean="0"/>
              <a:t>Encourage oral fluid intake in the anaesthetic room as Lena appears clinically dehydrated</a:t>
            </a:r>
          </a:p>
          <a:p>
            <a:pPr>
              <a:buNone/>
            </a:pPr>
            <a:r>
              <a:rPr lang="en-GB" sz="2400" dirty="0" smtClean="0"/>
              <a:t>B) Use facemask oxygen to prevent any against any reflux or aspiration</a:t>
            </a:r>
          </a:p>
          <a:p>
            <a:pPr>
              <a:buNone/>
            </a:pPr>
            <a:r>
              <a:rPr lang="en-GB" sz="2400" dirty="0" smtClean="0"/>
              <a:t>C) Ensure that she takes her regular medication of proton pump inhibitors before her surgery as this will increase the pH level of the gastric contents</a:t>
            </a:r>
          </a:p>
          <a:p>
            <a:pPr>
              <a:buNone/>
            </a:pPr>
            <a:r>
              <a:rPr lang="en-GB" sz="2400" dirty="0" smtClean="0"/>
              <a:t>D) Put an </a:t>
            </a:r>
            <a:r>
              <a:rPr lang="en-GB" sz="2400" dirty="0" err="1" smtClean="0"/>
              <a:t>naso</a:t>
            </a:r>
            <a:r>
              <a:rPr lang="en-GB" sz="2400" dirty="0" smtClean="0"/>
              <a:t>-gastric tube to drain her stomach</a:t>
            </a:r>
          </a:p>
          <a:p>
            <a:pPr>
              <a:buNone/>
            </a:pPr>
            <a:r>
              <a:rPr lang="en-GB" sz="2400" dirty="0" smtClean="0"/>
              <a:t>E) Give her milky sugary coffee just before surgery </a:t>
            </a:r>
          </a:p>
          <a:p>
            <a:endParaRPr lang="en-GB"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t>PRE-OP</a:t>
            </a:r>
            <a:r>
              <a:rPr lang="en-GB" dirty="0" smtClean="0"/>
              <a:t> Chat</a:t>
            </a:r>
            <a:endParaRPr dirty="0"/>
          </a:p>
        </p:txBody>
      </p:sp>
      <p:sp>
        <p:nvSpPr>
          <p:cNvPr id="163" name="Google Shape;163;p22"/>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GB" dirty="0"/>
              <a:t>Fasting (2-6 rule)</a:t>
            </a:r>
            <a:endParaRPr dirty="0"/>
          </a:p>
          <a:p>
            <a:pPr marL="914400" lvl="1" indent="-381000" algn="l" rtl="0">
              <a:spcBef>
                <a:spcPts val="0"/>
              </a:spcBef>
              <a:spcAft>
                <a:spcPts val="0"/>
              </a:spcAft>
              <a:buSzPts val="2400"/>
              <a:buChar char="○"/>
            </a:pPr>
            <a:r>
              <a:rPr lang="en-GB" sz="2400" dirty="0"/>
              <a:t>6 hours before → no food</a:t>
            </a:r>
            <a:endParaRPr sz="2400" dirty="0"/>
          </a:p>
          <a:p>
            <a:pPr marL="914400" lvl="1" indent="-381000" algn="l" rtl="0">
              <a:spcBef>
                <a:spcPts val="0"/>
              </a:spcBef>
              <a:spcAft>
                <a:spcPts val="0"/>
              </a:spcAft>
              <a:buSzPts val="2400"/>
              <a:buChar char="○"/>
            </a:pPr>
            <a:r>
              <a:rPr lang="en-GB" sz="2400" dirty="0"/>
              <a:t>2 hours before → no clear </a:t>
            </a:r>
            <a:r>
              <a:rPr lang="en-GB" sz="2400" dirty="0" smtClean="0"/>
              <a:t>fluids</a:t>
            </a:r>
          </a:p>
          <a:p>
            <a:pPr marL="914400" lvl="1" indent="-381000">
              <a:spcBef>
                <a:spcPts val="0"/>
              </a:spcBef>
              <a:buSzPts val="2400"/>
              <a:buChar char="○"/>
            </a:pPr>
            <a:r>
              <a:rPr lang="en-GB" sz="2400" dirty="0" smtClean="0"/>
              <a:t>Up to surgery → Small sips, medicines </a:t>
            </a:r>
            <a:endParaRPr sz="2400" dirty="0" smtClean="0"/>
          </a:p>
          <a:p>
            <a:pPr marL="0" lvl="0" indent="0" algn="l" rtl="0">
              <a:spcBef>
                <a:spcPts val="360"/>
              </a:spcBef>
              <a:spcAft>
                <a:spcPts val="0"/>
              </a:spcAft>
              <a:buNone/>
            </a:pPr>
            <a:endParaRPr dirty="0" smtClean="0"/>
          </a:p>
          <a:p>
            <a:pPr marL="457200" lvl="0" indent="-325755" algn="l" rtl="0">
              <a:spcBef>
                <a:spcPts val="360"/>
              </a:spcBef>
              <a:spcAft>
                <a:spcPts val="0"/>
              </a:spcAft>
              <a:buSzPts val="1530"/>
              <a:buChar char="●"/>
            </a:pPr>
            <a:r>
              <a:rPr lang="en-GB" dirty="0"/>
              <a:t>Other factors to </a:t>
            </a:r>
            <a:r>
              <a:rPr lang="en-GB" dirty="0" smtClean="0"/>
              <a:t>consider etc etc?</a:t>
            </a:r>
            <a:endParaRPr dirty="0" smtClean="0"/>
          </a:p>
          <a:p>
            <a:pPr marL="914400" lvl="1" indent="-381000" algn="l" rtl="0">
              <a:spcBef>
                <a:spcPts val="0"/>
              </a:spcBef>
              <a:spcAft>
                <a:spcPts val="0"/>
              </a:spcAft>
              <a:buSzPts val="2400"/>
              <a:buChar char="○"/>
            </a:pPr>
            <a:r>
              <a:rPr lang="en-GB" sz="2400" dirty="0" smtClean="0"/>
              <a:t>Pre</a:t>
            </a:r>
            <a:r>
              <a:rPr lang="en-GB" sz="2400" dirty="0"/>
              <a:t>-op medications required?</a:t>
            </a:r>
            <a:endParaRPr sz="2400" dirty="0"/>
          </a:p>
          <a:p>
            <a:pPr marL="914400" lvl="1" indent="-381000" algn="l" rtl="0">
              <a:spcBef>
                <a:spcPts val="0"/>
              </a:spcBef>
              <a:spcAft>
                <a:spcPts val="0"/>
              </a:spcAft>
              <a:buSzPts val="2400"/>
              <a:buChar char="○"/>
            </a:pPr>
            <a:r>
              <a:rPr lang="en-GB" sz="2400" dirty="0"/>
              <a:t>VTE prophylaxis prescribed?</a:t>
            </a:r>
            <a:endParaRPr sz="2400" dirty="0"/>
          </a:p>
          <a:p>
            <a:pPr marL="914400" lvl="1" indent="-381000" algn="l" rtl="0">
              <a:spcBef>
                <a:spcPts val="0"/>
              </a:spcBef>
              <a:spcAft>
                <a:spcPts val="0"/>
              </a:spcAft>
              <a:buSzPts val="2400"/>
              <a:buChar char="○"/>
            </a:pPr>
            <a:r>
              <a:rPr lang="en-GB" sz="2400" dirty="0"/>
              <a:t>Consent form completed</a:t>
            </a:r>
            <a:r>
              <a:rPr lang="en-GB" sz="2400" dirty="0" smtClean="0"/>
              <a:t>?</a:t>
            </a:r>
          </a:p>
          <a:p>
            <a:pPr marL="914400" lvl="1" indent="-381000" algn="l" rtl="0">
              <a:spcBef>
                <a:spcPts val="0"/>
              </a:spcBef>
              <a:spcAft>
                <a:spcPts val="0"/>
              </a:spcAft>
              <a:buSzPts val="2400"/>
              <a:buChar char="○"/>
            </a:pPr>
            <a:r>
              <a:rPr lang="en-GB" sz="2400" dirty="0" smtClean="0"/>
              <a:t>Blood transfusion OK?</a:t>
            </a:r>
          </a:p>
          <a:p>
            <a:pPr marL="914400" lvl="1" indent="-381000" algn="l" rtl="0">
              <a:spcBef>
                <a:spcPts val="0"/>
              </a:spcBef>
              <a:spcAft>
                <a:spcPts val="0"/>
              </a:spcAft>
              <a:buSzPts val="2400"/>
              <a:buChar char="○"/>
            </a:pPr>
            <a:r>
              <a:rPr lang="en-GB" sz="2400" dirty="0" smtClean="0"/>
              <a:t>Pain relief discussed?</a:t>
            </a:r>
            <a:endParaRPr dirty="0"/>
          </a:p>
        </p:txBody>
      </p:sp>
      <p:pic>
        <p:nvPicPr>
          <p:cNvPr id="165" name="Google Shape;165;p22" descr="See the source image"/>
          <p:cNvPicPr preferRelativeResize="0"/>
          <p:nvPr/>
        </p:nvPicPr>
        <p:blipFill rotWithShape="1">
          <a:blip r:embed="rId3">
            <a:alphaModFix/>
          </a:blip>
          <a:srcRect t="10249"/>
          <a:stretch/>
        </p:blipFill>
        <p:spPr>
          <a:xfrm>
            <a:off x="6310882" y="1524000"/>
            <a:ext cx="2375918" cy="1446074"/>
          </a:xfrm>
          <a:prstGeom prst="rect">
            <a:avLst/>
          </a:prstGeom>
          <a:noFill/>
          <a:ln>
            <a:noFill/>
          </a:ln>
        </p:spPr>
      </p:pic>
      <p:sp>
        <p:nvSpPr>
          <p:cNvPr id="166" name="Google Shape;166;p22"/>
          <p:cNvSpPr/>
          <p:nvPr/>
        </p:nvSpPr>
        <p:spPr>
          <a:xfrm>
            <a:off x="5857975" y="1185875"/>
            <a:ext cx="3281700" cy="2025000"/>
          </a:xfrm>
          <a:prstGeom prst="mathMultiply">
            <a:avLst>
              <a:gd name="adj1" fmla="val 9945"/>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WHO Checklist.jpg"/>
          <p:cNvPicPr>
            <a:picLocks noGrp="1" noChangeAspect="1"/>
          </p:cNvPicPr>
          <p:nvPr>
            <p:ph idx="1"/>
          </p:nvPr>
        </p:nvPicPr>
        <p:blipFill>
          <a:blip r:embed="rId2"/>
          <a:srcRect l="-12419" r="-12419"/>
          <a:stretch>
            <a:fillRect/>
          </a:stretch>
        </p:blipFill>
        <p:spPr>
          <a:xfrm>
            <a:off x="-1385771" y="-39280"/>
            <a:ext cx="11970587" cy="6583362"/>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 has surgery</a:t>
            </a:r>
            <a:endParaRPr lang="en-GB" dirty="0"/>
          </a:p>
        </p:txBody>
      </p:sp>
      <p:sp>
        <p:nvSpPr>
          <p:cNvPr id="3" name="Content Placeholder 2"/>
          <p:cNvSpPr>
            <a:spLocks noGrp="1"/>
          </p:cNvSpPr>
          <p:nvPr>
            <p:ph idx="1"/>
          </p:nvPr>
        </p:nvSpPr>
        <p:spPr/>
        <p:txBody>
          <a:bodyPr/>
          <a:lstStyle/>
          <a:p>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axresdefault.jpg"/>
          <p:cNvPicPr>
            <a:picLocks noChangeAspect="1"/>
          </p:cNvPicPr>
          <p:nvPr/>
        </p:nvPicPr>
        <p:blipFill>
          <a:blip r:embed="rId2"/>
          <a:stretch>
            <a:fillRect/>
          </a:stretch>
        </p:blipFill>
        <p:spPr>
          <a:xfrm>
            <a:off x="690738" y="2851862"/>
            <a:ext cx="7809798" cy="4393265"/>
          </a:xfrm>
          <a:prstGeom prst="rect">
            <a:avLst/>
          </a:prstGeom>
        </p:spPr>
      </p:pic>
      <p:sp>
        <p:nvSpPr>
          <p:cNvPr id="4" name="TextBox 3"/>
          <p:cNvSpPr txBox="1"/>
          <p:nvPr/>
        </p:nvSpPr>
        <p:spPr>
          <a:xfrm>
            <a:off x="690738" y="2547098"/>
            <a:ext cx="2113438" cy="1738937"/>
          </a:xfrm>
          <a:prstGeom prst="rect">
            <a:avLst/>
          </a:prstGeom>
          <a:solidFill>
            <a:schemeClr val="bg1">
              <a:lumMod val="50000"/>
            </a:schemeClr>
          </a:solidFill>
        </p:spPr>
        <p:txBody>
          <a:bodyPr wrap="square" rtlCol="0">
            <a:spAutoFit/>
          </a:bodyPr>
          <a:lstStyle/>
          <a:p>
            <a:r>
              <a:rPr lang="en-US" sz="9500" b="1" dirty="0" smtClean="0">
                <a:solidFill>
                  <a:schemeClr val="bg1"/>
                </a:solidFill>
                <a:latin typeface="Arial"/>
                <a:cs typeface="Arial"/>
              </a:rPr>
              <a:t>DR</a:t>
            </a:r>
          </a:p>
          <a:p>
            <a:endParaRPr lang="en-US" sz="600" b="1" dirty="0" smtClean="0">
              <a:solidFill>
                <a:schemeClr val="bg1"/>
              </a:solidFill>
              <a:latin typeface="Arial"/>
              <a:cs typeface="Arial"/>
            </a:endParaRPr>
          </a:p>
          <a:p>
            <a:r>
              <a:rPr lang="en-US" sz="600" b="1" dirty="0" smtClean="0">
                <a:solidFill>
                  <a:schemeClr val="bg1"/>
                </a:solidFill>
                <a:latin typeface="Arial"/>
                <a:cs typeface="Arial"/>
              </a:rPr>
              <a:t>          </a:t>
            </a:r>
            <a:endParaRPr lang="en-US" sz="600" b="1" dirty="0">
              <a:solidFill>
                <a:schemeClr val="bg1"/>
              </a:solidFill>
              <a:latin typeface="Arial"/>
              <a:cs typeface="Arial"/>
            </a:endParaRPr>
          </a:p>
        </p:txBody>
      </p:sp>
      <p:sp>
        <p:nvSpPr>
          <p:cNvPr id="5" name="TextBox 4"/>
          <p:cNvSpPr txBox="1"/>
          <p:nvPr/>
        </p:nvSpPr>
        <p:spPr>
          <a:xfrm>
            <a:off x="806045" y="2468556"/>
            <a:ext cx="1845734" cy="1723549"/>
          </a:xfrm>
          <a:prstGeom prst="rect">
            <a:avLst/>
          </a:prstGeom>
          <a:noFill/>
        </p:spPr>
        <p:txBody>
          <a:bodyPr wrap="square" rtlCol="0">
            <a:spAutoFit/>
          </a:bodyPr>
          <a:lstStyle/>
          <a:p>
            <a:pPr algn="ctr"/>
            <a:r>
              <a:rPr lang="en-US" sz="2000" dirty="0" smtClean="0">
                <a:solidFill>
                  <a:srgbClr val="FFFFFF"/>
                </a:solidFill>
                <a:latin typeface="Arial"/>
                <a:cs typeface="Arial"/>
              </a:rPr>
              <a:t>Danger</a:t>
            </a: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r>
              <a:rPr lang="en-US" sz="2000" dirty="0" smtClean="0">
                <a:solidFill>
                  <a:srgbClr val="FFFFFF"/>
                </a:solidFill>
                <a:latin typeface="Arial"/>
                <a:cs typeface="Arial"/>
              </a:rPr>
              <a:t>Response?</a:t>
            </a:r>
          </a:p>
        </p:txBody>
      </p:sp>
      <p:sp>
        <p:nvSpPr>
          <p:cNvPr id="7" name="TextBox 6"/>
          <p:cNvSpPr txBox="1"/>
          <p:nvPr/>
        </p:nvSpPr>
        <p:spPr>
          <a:xfrm>
            <a:off x="3880557" y="373710"/>
            <a:ext cx="2124901" cy="584776"/>
          </a:xfrm>
          <a:prstGeom prst="rect">
            <a:avLst/>
          </a:prstGeom>
          <a:noFill/>
          <a:ln w="47625">
            <a:solidFill>
              <a:srgbClr val="FF6600"/>
            </a:solidFill>
          </a:ln>
        </p:spPr>
        <p:txBody>
          <a:bodyPr wrap="none" rtlCol="0">
            <a:spAutoFit/>
          </a:bodyPr>
          <a:lstStyle/>
          <a:p>
            <a:r>
              <a:rPr lang="en-GB" sz="3200" b="1" dirty="0" smtClean="0"/>
              <a:t>Side Effects</a:t>
            </a:r>
          </a:p>
        </p:txBody>
      </p:sp>
      <p:sp>
        <p:nvSpPr>
          <p:cNvPr id="8" name="TextBox 7"/>
          <p:cNvSpPr txBox="1"/>
          <p:nvPr/>
        </p:nvSpPr>
        <p:spPr>
          <a:xfrm>
            <a:off x="3880557" y="1035430"/>
            <a:ext cx="4196780" cy="2677656"/>
          </a:xfrm>
          <a:prstGeom prst="rect">
            <a:avLst/>
          </a:prstGeom>
          <a:noFill/>
          <a:ln w="47625">
            <a:solidFill>
              <a:srgbClr val="FF6600"/>
            </a:solidFill>
          </a:ln>
        </p:spPr>
        <p:txBody>
          <a:bodyPr wrap="square" rtlCol="0">
            <a:spAutoFit/>
          </a:bodyPr>
          <a:lstStyle/>
          <a:p>
            <a:r>
              <a:rPr lang="en-GB" sz="2800" dirty="0" smtClean="0"/>
              <a:t>CVS</a:t>
            </a:r>
          </a:p>
          <a:p>
            <a:r>
              <a:rPr lang="en-GB" sz="2800" dirty="0" smtClean="0"/>
              <a:t>RS</a:t>
            </a:r>
          </a:p>
          <a:p>
            <a:r>
              <a:rPr lang="en-GB" sz="2800" dirty="0" smtClean="0"/>
              <a:t>GI</a:t>
            </a:r>
          </a:p>
          <a:p>
            <a:r>
              <a:rPr lang="en-GB" sz="2800" dirty="0" smtClean="0"/>
              <a:t>GU</a:t>
            </a:r>
          </a:p>
          <a:p>
            <a:r>
              <a:rPr lang="en-GB" sz="2800" dirty="0" smtClean="0"/>
              <a:t>NS</a:t>
            </a:r>
          </a:p>
          <a:p>
            <a:r>
              <a:rPr lang="en-GB" sz="2800" dirty="0" smtClean="0"/>
              <a:t>Other</a:t>
            </a:r>
            <a:endParaRPr lang="en-GB" sz="2800" dirty="0"/>
          </a:p>
        </p:txBody>
      </p:sp>
      <p:sp>
        <p:nvSpPr>
          <p:cNvPr id="10" name="TextBox 9"/>
          <p:cNvSpPr txBox="1"/>
          <p:nvPr/>
        </p:nvSpPr>
        <p:spPr>
          <a:xfrm>
            <a:off x="5373002" y="5863654"/>
            <a:ext cx="1492032" cy="276999"/>
          </a:xfrm>
          <a:prstGeom prst="rect">
            <a:avLst/>
          </a:prstGeom>
          <a:solidFill>
            <a:srgbClr val="36AA44"/>
          </a:solidFill>
        </p:spPr>
        <p:txBody>
          <a:bodyPr wrap="square" rtlCol="0">
            <a:spAutoFit/>
          </a:bodyPr>
          <a:lstStyle/>
          <a:p>
            <a:endParaRPr lang="en-US" sz="600" b="1" dirty="0" smtClean="0">
              <a:solidFill>
                <a:schemeClr val="bg1"/>
              </a:solidFill>
              <a:latin typeface="Arial"/>
              <a:cs typeface="Arial"/>
            </a:endParaRPr>
          </a:p>
          <a:p>
            <a:r>
              <a:rPr lang="en-US" sz="600" b="1" dirty="0" smtClean="0">
                <a:solidFill>
                  <a:schemeClr val="bg1"/>
                </a:solidFill>
                <a:latin typeface="Arial"/>
                <a:cs typeface="Arial"/>
              </a:rPr>
              <a:t>          </a:t>
            </a:r>
            <a:endParaRPr lang="en-US" sz="600" b="1" dirty="0">
              <a:solidFill>
                <a:schemeClr val="bg1"/>
              </a:solidFill>
              <a:latin typeface="Arial"/>
              <a:cs typeface="Arial"/>
            </a:endParaRPr>
          </a:p>
        </p:txBody>
      </p:sp>
      <p:sp>
        <p:nvSpPr>
          <p:cNvPr id="11" name="TextBox 10"/>
          <p:cNvSpPr txBox="1"/>
          <p:nvPr/>
        </p:nvSpPr>
        <p:spPr>
          <a:xfrm>
            <a:off x="5257695" y="5814356"/>
            <a:ext cx="1845734" cy="400110"/>
          </a:xfrm>
          <a:prstGeom prst="rect">
            <a:avLst/>
          </a:prstGeom>
          <a:noFill/>
        </p:spPr>
        <p:txBody>
          <a:bodyPr wrap="square" rtlCol="0">
            <a:spAutoFit/>
          </a:bodyPr>
          <a:lstStyle/>
          <a:p>
            <a:pPr algn="ctr"/>
            <a:r>
              <a:rPr lang="en-US" sz="2000" dirty="0" smtClean="0">
                <a:solidFill>
                  <a:srgbClr val="FFFFFF"/>
                </a:solidFill>
                <a:latin typeface="Arial"/>
                <a:cs typeface="Arial"/>
              </a:rPr>
              <a:t>Drugs?</a:t>
            </a:r>
          </a:p>
        </p:txBody>
      </p:sp>
      <p:sp>
        <p:nvSpPr>
          <p:cNvPr id="13" name="TextBox 12"/>
          <p:cNvSpPr txBox="1"/>
          <p:nvPr/>
        </p:nvSpPr>
        <p:spPr>
          <a:xfrm>
            <a:off x="6945419" y="5863361"/>
            <a:ext cx="1603348" cy="707886"/>
          </a:xfrm>
          <a:prstGeom prst="rect">
            <a:avLst/>
          </a:prstGeom>
          <a:solidFill>
            <a:srgbClr val="8551B4"/>
          </a:solidFill>
        </p:spPr>
        <p:txBody>
          <a:bodyPr wrap="square" rtlCol="0">
            <a:spAutoFit/>
          </a:bodyPr>
          <a:lstStyle/>
          <a:p>
            <a:pPr algn="ctr"/>
            <a:r>
              <a:rPr lang="en-US" sz="2000" dirty="0" smtClean="0">
                <a:solidFill>
                  <a:srgbClr val="FFFFFF"/>
                </a:solidFill>
                <a:latin typeface="Arial"/>
                <a:cs typeface="Arial"/>
              </a:rPr>
              <a:t>Everything</a:t>
            </a:r>
          </a:p>
          <a:p>
            <a:pPr algn="ctr"/>
            <a:r>
              <a:rPr lang="en-US" sz="2000" dirty="0" smtClean="0">
                <a:solidFill>
                  <a:srgbClr val="FFFFFF"/>
                </a:solidFill>
                <a:latin typeface="Arial"/>
                <a:cs typeface="Arial"/>
              </a:rPr>
              <a:t>Else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10" grpId="0" animBg="1"/>
      <p:bldP spid="11" grpId="0"/>
      <p:bldP spid="13"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 looking great in recovery</a:t>
            </a:r>
            <a:endParaRPr lang="en-GB" dirty="0"/>
          </a:p>
        </p:txBody>
      </p:sp>
      <p:sp>
        <p:nvSpPr>
          <p:cNvPr id="3" name="Content Placeholder 2"/>
          <p:cNvSpPr>
            <a:spLocks noGrp="1"/>
          </p:cNvSpPr>
          <p:nvPr>
            <p:ph idx="1"/>
          </p:nvPr>
        </p:nvSpPr>
        <p:spPr/>
        <p:txBody>
          <a:bodyPr/>
          <a:lstStyle/>
          <a:p>
            <a:r>
              <a:rPr lang="en-GB" dirty="0" smtClean="0"/>
              <a:t>A nurse uses the ‘SBAR’ or ‘ISRARD’ tool !!</a:t>
            </a:r>
          </a:p>
          <a:p>
            <a:endParaRPr lang="en-GB" dirty="0" smtClean="0"/>
          </a:p>
          <a:p>
            <a:pPr>
              <a:buNone/>
            </a:pPr>
            <a:r>
              <a:rPr lang="en-GB" sz="16600" dirty="0" smtClean="0">
                <a:solidFill>
                  <a:srgbClr val="FF0000"/>
                </a:solidFill>
              </a:rPr>
              <a:t>What??</a:t>
            </a:r>
            <a:endParaRPr lang="en-GB" sz="16600"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 name="SBAR_NHSI.png" descr="SBAR_NHSI.png"/>
          <p:cNvPicPr>
            <a:picLocks noChangeAspect="1"/>
          </p:cNvPicPr>
          <p:nvPr/>
        </p:nvPicPr>
        <p:blipFill>
          <a:blip r:embed="rId2">
            <a:extLst/>
          </a:blip>
          <a:stretch>
            <a:fillRect/>
          </a:stretch>
        </p:blipFill>
        <p:spPr>
          <a:xfrm>
            <a:off x="857774" y="87419"/>
            <a:ext cx="4994412" cy="6709284"/>
          </a:xfrm>
          <a:prstGeom prst="rect">
            <a:avLst/>
          </a:prstGeom>
          <a:ln w="12700">
            <a:miter lim="400000"/>
          </a:ln>
        </p:spPr>
      </p:pic>
      <p:sp>
        <p:nvSpPr>
          <p:cNvPr id="3" name="TextBox 2"/>
          <p:cNvSpPr txBox="1"/>
          <p:nvPr/>
        </p:nvSpPr>
        <p:spPr>
          <a:xfrm>
            <a:off x="6462736" y="128600"/>
            <a:ext cx="2555708" cy="584776"/>
          </a:xfrm>
          <a:prstGeom prst="rect">
            <a:avLst/>
          </a:prstGeom>
          <a:noFill/>
        </p:spPr>
        <p:txBody>
          <a:bodyPr wrap="none" rtlCol="0">
            <a:spAutoFit/>
          </a:bodyPr>
          <a:lstStyle/>
          <a:p>
            <a:r>
              <a:rPr lang="en-GB" sz="3200" dirty="0" smtClean="0"/>
              <a:t>+ Introduction</a:t>
            </a:r>
            <a:endParaRPr lang="en-GB" sz="3200" dirty="0"/>
          </a:p>
        </p:txBody>
      </p:sp>
      <p:sp>
        <p:nvSpPr>
          <p:cNvPr id="4" name="TextBox 3"/>
          <p:cNvSpPr txBox="1"/>
          <p:nvPr/>
        </p:nvSpPr>
        <p:spPr>
          <a:xfrm>
            <a:off x="6631213" y="6108896"/>
            <a:ext cx="1892866" cy="584776"/>
          </a:xfrm>
          <a:prstGeom prst="rect">
            <a:avLst/>
          </a:prstGeom>
          <a:noFill/>
        </p:spPr>
        <p:txBody>
          <a:bodyPr wrap="none" rtlCol="0">
            <a:spAutoFit/>
          </a:bodyPr>
          <a:lstStyle/>
          <a:p>
            <a:r>
              <a:rPr lang="en-GB" sz="3200" dirty="0" smtClean="0"/>
              <a:t>+ Decision</a:t>
            </a:r>
            <a:endParaRPr lang="en-GB" sz="32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the Point?</a:t>
            </a:r>
            <a:endParaRPr lang="en-GB" dirty="0"/>
          </a:p>
        </p:txBody>
      </p:sp>
      <p:sp>
        <p:nvSpPr>
          <p:cNvPr id="3" name="Content Placeholder 2"/>
          <p:cNvSpPr>
            <a:spLocks noGrp="1"/>
          </p:cNvSpPr>
          <p:nvPr>
            <p:ph idx="1"/>
          </p:nvPr>
        </p:nvSpPr>
        <p:spPr>
          <a:effectLst/>
        </p:spPr>
        <p:txBody>
          <a:bodyPr/>
          <a:lstStyle/>
          <a:p>
            <a:r>
              <a:rPr lang="en-GB" dirty="0" smtClean="0"/>
              <a:t>Pass finals</a:t>
            </a:r>
          </a:p>
          <a:p>
            <a:r>
              <a:rPr lang="en-GB" dirty="0" smtClean="0"/>
              <a:t>Better FY Doctor</a:t>
            </a:r>
          </a:p>
          <a:p>
            <a:r>
              <a:rPr lang="en-GB" dirty="0" smtClean="0"/>
              <a:t>Understand what’s going on</a:t>
            </a:r>
          </a:p>
          <a:p>
            <a:r>
              <a:rPr lang="en-GB" dirty="0" smtClean="0"/>
              <a:t>Treat pain well</a:t>
            </a:r>
          </a:p>
          <a:p>
            <a:r>
              <a:rPr lang="en-GB" dirty="0" smtClean="0"/>
              <a:t>Reduce suffering</a:t>
            </a:r>
          </a:p>
          <a:p>
            <a:endParaRPr lang="en-GB" dirty="0" smtClean="0"/>
          </a:p>
          <a:p>
            <a:r>
              <a:rPr lang="en-GB" dirty="0" smtClean="0"/>
              <a:t>Transferrable skills</a:t>
            </a:r>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axresdefault.jpg"/>
          <p:cNvPicPr>
            <a:picLocks noChangeAspect="1"/>
          </p:cNvPicPr>
          <p:nvPr/>
        </p:nvPicPr>
        <p:blipFill>
          <a:blip r:embed="rId2"/>
          <a:stretch>
            <a:fillRect/>
          </a:stretch>
        </p:blipFill>
        <p:spPr>
          <a:xfrm>
            <a:off x="690738" y="2851862"/>
            <a:ext cx="7809798" cy="4393265"/>
          </a:xfrm>
          <a:prstGeom prst="rect">
            <a:avLst/>
          </a:prstGeom>
        </p:spPr>
      </p:pic>
      <p:sp>
        <p:nvSpPr>
          <p:cNvPr id="4" name="TextBox 3"/>
          <p:cNvSpPr txBox="1"/>
          <p:nvPr/>
        </p:nvSpPr>
        <p:spPr>
          <a:xfrm>
            <a:off x="690738" y="2547098"/>
            <a:ext cx="2113438" cy="1738937"/>
          </a:xfrm>
          <a:prstGeom prst="rect">
            <a:avLst/>
          </a:prstGeom>
          <a:solidFill>
            <a:schemeClr val="bg1">
              <a:lumMod val="50000"/>
            </a:schemeClr>
          </a:solidFill>
        </p:spPr>
        <p:txBody>
          <a:bodyPr wrap="square" rtlCol="0">
            <a:spAutoFit/>
          </a:bodyPr>
          <a:lstStyle/>
          <a:p>
            <a:r>
              <a:rPr lang="en-US" sz="9500" b="1" dirty="0" smtClean="0">
                <a:solidFill>
                  <a:schemeClr val="bg1"/>
                </a:solidFill>
                <a:latin typeface="Arial"/>
                <a:cs typeface="Arial"/>
              </a:rPr>
              <a:t>DR</a:t>
            </a:r>
          </a:p>
          <a:p>
            <a:endParaRPr lang="en-US" sz="600" b="1" dirty="0" smtClean="0">
              <a:solidFill>
                <a:schemeClr val="bg1"/>
              </a:solidFill>
              <a:latin typeface="Arial"/>
              <a:cs typeface="Arial"/>
            </a:endParaRPr>
          </a:p>
          <a:p>
            <a:r>
              <a:rPr lang="en-US" sz="600" b="1" dirty="0" smtClean="0">
                <a:solidFill>
                  <a:schemeClr val="bg1"/>
                </a:solidFill>
                <a:latin typeface="Arial"/>
                <a:cs typeface="Arial"/>
              </a:rPr>
              <a:t>          </a:t>
            </a:r>
            <a:endParaRPr lang="en-US" sz="600" b="1" dirty="0">
              <a:solidFill>
                <a:schemeClr val="bg1"/>
              </a:solidFill>
              <a:latin typeface="Arial"/>
              <a:cs typeface="Arial"/>
            </a:endParaRPr>
          </a:p>
        </p:txBody>
      </p:sp>
      <p:sp>
        <p:nvSpPr>
          <p:cNvPr id="5" name="TextBox 4"/>
          <p:cNvSpPr txBox="1"/>
          <p:nvPr/>
        </p:nvSpPr>
        <p:spPr>
          <a:xfrm>
            <a:off x="806045" y="2468556"/>
            <a:ext cx="1845734" cy="1723549"/>
          </a:xfrm>
          <a:prstGeom prst="rect">
            <a:avLst/>
          </a:prstGeom>
          <a:noFill/>
        </p:spPr>
        <p:txBody>
          <a:bodyPr wrap="square" rtlCol="0">
            <a:spAutoFit/>
          </a:bodyPr>
          <a:lstStyle/>
          <a:p>
            <a:pPr algn="ctr"/>
            <a:r>
              <a:rPr lang="en-US" sz="2000" dirty="0" smtClean="0">
                <a:solidFill>
                  <a:srgbClr val="FFFFFF"/>
                </a:solidFill>
                <a:latin typeface="Arial"/>
                <a:cs typeface="Arial"/>
              </a:rPr>
              <a:t>Danger</a:t>
            </a: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endParaRPr lang="en-US" sz="600" dirty="0" smtClean="0">
              <a:solidFill>
                <a:srgbClr val="FFFFFF"/>
              </a:solidFill>
              <a:latin typeface="Arial"/>
              <a:cs typeface="Arial"/>
            </a:endParaRPr>
          </a:p>
          <a:p>
            <a:pPr algn="ctr"/>
            <a:r>
              <a:rPr lang="en-US" sz="2000" dirty="0" smtClean="0">
                <a:solidFill>
                  <a:srgbClr val="FFFFFF"/>
                </a:solidFill>
                <a:latin typeface="Arial"/>
                <a:cs typeface="Arial"/>
              </a:rPr>
              <a:t>Response?</a:t>
            </a:r>
          </a:p>
        </p:txBody>
      </p:sp>
      <p:sp>
        <p:nvSpPr>
          <p:cNvPr id="10" name="TextBox 9"/>
          <p:cNvSpPr txBox="1"/>
          <p:nvPr/>
        </p:nvSpPr>
        <p:spPr>
          <a:xfrm>
            <a:off x="5373002" y="5863654"/>
            <a:ext cx="1492032" cy="276999"/>
          </a:xfrm>
          <a:prstGeom prst="rect">
            <a:avLst/>
          </a:prstGeom>
          <a:solidFill>
            <a:srgbClr val="36AA44"/>
          </a:solidFill>
        </p:spPr>
        <p:txBody>
          <a:bodyPr wrap="square" rtlCol="0">
            <a:spAutoFit/>
          </a:bodyPr>
          <a:lstStyle/>
          <a:p>
            <a:endParaRPr lang="en-US" sz="600" b="1" dirty="0" smtClean="0">
              <a:solidFill>
                <a:schemeClr val="bg1"/>
              </a:solidFill>
              <a:latin typeface="Arial"/>
              <a:cs typeface="Arial"/>
            </a:endParaRPr>
          </a:p>
          <a:p>
            <a:r>
              <a:rPr lang="en-US" sz="600" b="1" dirty="0" smtClean="0">
                <a:solidFill>
                  <a:schemeClr val="bg1"/>
                </a:solidFill>
                <a:latin typeface="Arial"/>
                <a:cs typeface="Arial"/>
              </a:rPr>
              <a:t>          </a:t>
            </a:r>
            <a:endParaRPr lang="en-US" sz="600" b="1" dirty="0">
              <a:solidFill>
                <a:schemeClr val="bg1"/>
              </a:solidFill>
              <a:latin typeface="Arial"/>
              <a:cs typeface="Arial"/>
            </a:endParaRPr>
          </a:p>
        </p:txBody>
      </p:sp>
      <p:sp>
        <p:nvSpPr>
          <p:cNvPr id="11" name="TextBox 10"/>
          <p:cNvSpPr txBox="1"/>
          <p:nvPr/>
        </p:nvSpPr>
        <p:spPr>
          <a:xfrm>
            <a:off x="5257695" y="5814356"/>
            <a:ext cx="1845734" cy="400110"/>
          </a:xfrm>
          <a:prstGeom prst="rect">
            <a:avLst/>
          </a:prstGeom>
          <a:noFill/>
        </p:spPr>
        <p:txBody>
          <a:bodyPr wrap="square" rtlCol="0">
            <a:spAutoFit/>
          </a:bodyPr>
          <a:lstStyle/>
          <a:p>
            <a:pPr algn="ctr"/>
            <a:r>
              <a:rPr lang="en-US" sz="2000" dirty="0" smtClean="0">
                <a:solidFill>
                  <a:srgbClr val="FFFFFF"/>
                </a:solidFill>
                <a:latin typeface="Arial"/>
                <a:cs typeface="Arial"/>
              </a:rPr>
              <a:t>Drugs?</a:t>
            </a:r>
          </a:p>
        </p:txBody>
      </p:sp>
      <p:sp>
        <p:nvSpPr>
          <p:cNvPr id="13" name="TextBox 12"/>
          <p:cNvSpPr txBox="1"/>
          <p:nvPr/>
        </p:nvSpPr>
        <p:spPr>
          <a:xfrm>
            <a:off x="6945419" y="5863361"/>
            <a:ext cx="1603348" cy="707886"/>
          </a:xfrm>
          <a:prstGeom prst="rect">
            <a:avLst/>
          </a:prstGeom>
          <a:solidFill>
            <a:srgbClr val="8551B4"/>
          </a:solidFill>
        </p:spPr>
        <p:txBody>
          <a:bodyPr wrap="square" rtlCol="0">
            <a:spAutoFit/>
          </a:bodyPr>
          <a:lstStyle/>
          <a:p>
            <a:pPr algn="ctr"/>
            <a:r>
              <a:rPr lang="en-US" sz="2000" dirty="0" smtClean="0">
                <a:solidFill>
                  <a:srgbClr val="FFFFFF"/>
                </a:solidFill>
                <a:latin typeface="Arial"/>
                <a:cs typeface="Arial"/>
              </a:rPr>
              <a:t>Everything</a:t>
            </a:r>
          </a:p>
          <a:p>
            <a:pPr algn="ctr"/>
            <a:r>
              <a:rPr lang="en-US" sz="2000" dirty="0" smtClean="0">
                <a:solidFill>
                  <a:srgbClr val="FFFFFF"/>
                </a:solidFill>
                <a:latin typeface="Arial"/>
                <a:cs typeface="Arial"/>
              </a:rPr>
              <a:t>Else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p:bldP spid="13"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Macy, who can regenerate her limbs</a:t>
            </a:r>
            <a:endParaRPr lang="en-GB" dirty="0"/>
          </a:p>
        </p:txBody>
      </p:sp>
      <p:sp>
        <p:nvSpPr>
          <p:cNvPr id="9" name="Content Placeholder 8"/>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701742" y="3048197"/>
            <a:ext cx="1668734" cy="1107996"/>
          </a:xfrm>
          <a:prstGeom prst="rect">
            <a:avLst/>
          </a:prstGeom>
          <a:noFill/>
        </p:spPr>
        <p:txBody>
          <a:bodyPr wrap="none" rtlCol="0">
            <a:spAutoFit/>
          </a:bodyPr>
          <a:lstStyle/>
          <a:p>
            <a:r>
              <a:rPr lang="en-GB" sz="6600" dirty="0" smtClean="0"/>
              <a:t>ABG</a:t>
            </a:r>
            <a:endParaRPr lang="en-GB" sz="6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44500" y="612117"/>
            <a:ext cx="1770678" cy="830997"/>
          </a:xfrm>
          <a:prstGeom prst="rect">
            <a:avLst/>
          </a:prstGeom>
          <a:noFill/>
          <a:ln w="25400">
            <a:solidFill>
              <a:srgbClr val="FF0000"/>
            </a:solidFill>
          </a:ln>
        </p:spPr>
        <p:txBody>
          <a:bodyPr wrap="square" rtlCol="0">
            <a:spAutoFit/>
          </a:bodyPr>
          <a:lstStyle/>
          <a:p>
            <a:r>
              <a:rPr lang="en-US" sz="2400" dirty="0" smtClean="0"/>
              <a:t>pH</a:t>
            </a:r>
          </a:p>
          <a:p>
            <a:r>
              <a:rPr lang="en-US" sz="2400" dirty="0" smtClean="0"/>
              <a:t>pCO</a:t>
            </a:r>
            <a:r>
              <a:rPr lang="en-US" sz="2400" baseline="-25000" dirty="0" smtClean="0"/>
              <a:t>2</a:t>
            </a:r>
            <a:endParaRPr lang="en-US" sz="2400" dirty="0" smtClean="0"/>
          </a:p>
        </p:txBody>
      </p:sp>
      <p:sp>
        <p:nvSpPr>
          <p:cNvPr id="6" name="TextBox 5"/>
          <p:cNvSpPr txBox="1"/>
          <p:nvPr/>
        </p:nvSpPr>
        <p:spPr>
          <a:xfrm>
            <a:off x="597420" y="1443114"/>
            <a:ext cx="674708" cy="523220"/>
          </a:xfrm>
          <a:prstGeom prst="rect">
            <a:avLst/>
          </a:prstGeom>
          <a:noFill/>
          <a:ln w="31750">
            <a:solidFill>
              <a:schemeClr val="tx2"/>
            </a:solidFill>
          </a:ln>
        </p:spPr>
        <p:txBody>
          <a:bodyPr wrap="square" rtlCol="0">
            <a:spAutoFit/>
          </a:bodyPr>
          <a:lstStyle/>
          <a:p>
            <a:r>
              <a:rPr lang="en-US" sz="2800" dirty="0" smtClean="0"/>
              <a:t>p0</a:t>
            </a:r>
            <a:r>
              <a:rPr lang="en-US" sz="2800" baseline="-25000" dirty="0" smtClean="0"/>
              <a:t>2</a:t>
            </a:r>
            <a:endParaRPr lang="en-US" sz="2800" baseline="-25000" dirty="0"/>
          </a:p>
        </p:txBody>
      </p:sp>
      <p:sp>
        <p:nvSpPr>
          <p:cNvPr id="7" name="TextBox 6"/>
          <p:cNvSpPr txBox="1"/>
          <p:nvPr/>
        </p:nvSpPr>
        <p:spPr>
          <a:xfrm>
            <a:off x="597420" y="2797051"/>
            <a:ext cx="2455660" cy="461665"/>
          </a:xfrm>
          <a:prstGeom prst="rect">
            <a:avLst/>
          </a:prstGeom>
          <a:noFill/>
          <a:ln w="19050">
            <a:solidFill>
              <a:schemeClr val="accent6">
                <a:lumMod val="75000"/>
              </a:schemeClr>
            </a:solidFill>
          </a:ln>
        </p:spPr>
        <p:txBody>
          <a:bodyPr wrap="square" rtlCol="0">
            <a:spAutoFit/>
          </a:bodyPr>
          <a:lstStyle/>
          <a:p>
            <a:r>
              <a:rPr lang="en-US" sz="2400" dirty="0" smtClean="0"/>
              <a:t>All the other stuff</a:t>
            </a:r>
            <a:endParaRPr lang="en-US" sz="2400" dirty="0"/>
          </a:p>
        </p:txBody>
      </p:sp>
      <p:pic>
        <p:nvPicPr>
          <p:cNvPr id="10" name="Content Placeholder 5" descr="IMG_8637.JPG"/>
          <p:cNvPicPr>
            <a:picLocks noChangeAspect="1"/>
          </p:cNvPicPr>
          <p:nvPr/>
        </p:nvPicPr>
        <p:blipFill>
          <a:blip r:embed="rId3"/>
          <a:srcRect l="-18187" r="-18187"/>
          <a:stretch>
            <a:fillRect/>
          </a:stretch>
        </p:blipFill>
        <p:spPr>
          <a:xfrm rot="5400000">
            <a:off x="-798196" y="19671672"/>
            <a:ext cx="10554463" cy="5804548"/>
          </a:xfrm>
          <a:prstGeom prst="rect">
            <a:avLst/>
          </a:prstGeom>
        </p:spPr>
      </p:pic>
      <p:pic>
        <p:nvPicPr>
          <p:cNvPr id="12" name="Content Placeholder 5" descr="IMG_8637.JPG"/>
          <p:cNvPicPr>
            <a:picLocks noChangeAspect="1"/>
          </p:cNvPicPr>
          <p:nvPr/>
        </p:nvPicPr>
        <p:blipFill>
          <a:blip r:embed="rId3"/>
          <a:srcRect l="-18187" r="-18187"/>
          <a:stretch>
            <a:fillRect/>
          </a:stretch>
        </p:blipFill>
        <p:spPr>
          <a:xfrm rot="5400000">
            <a:off x="1912003" y="597577"/>
            <a:ext cx="10457284" cy="5751103"/>
          </a:xfrm>
          <a:prstGeom prst="rect">
            <a:avLst/>
          </a:prstGeom>
        </p:spPr>
      </p:pic>
      <p:sp>
        <p:nvSpPr>
          <p:cNvPr id="14" name="TextBox 13"/>
          <p:cNvSpPr txBox="1"/>
          <p:nvPr/>
        </p:nvSpPr>
        <p:spPr>
          <a:xfrm>
            <a:off x="597420" y="5874253"/>
            <a:ext cx="1770678" cy="461665"/>
          </a:xfrm>
          <a:prstGeom prst="rect">
            <a:avLst/>
          </a:prstGeom>
          <a:noFill/>
          <a:ln w="25400">
            <a:solidFill>
              <a:srgbClr val="FF0000"/>
            </a:solidFill>
          </a:ln>
        </p:spPr>
        <p:txBody>
          <a:bodyPr wrap="square" rtlCol="0">
            <a:spAutoFit/>
          </a:bodyPr>
          <a:lstStyle/>
          <a:p>
            <a:r>
              <a:rPr lang="en-US" sz="2400" dirty="0" smtClean="0"/>
              <a:t>HCO</a:t>
            </a:r>
            <a:r>
              <a:rPr lang="en-US" sz="2400" baseline="-25000" dirty="0" smtClean="0"/>
              <a:t>3 </a:t>
            </a:r>
            <a:r>
              <a:rPr lang="en-US" sz="2400" dirty="0" smtClean="0"/>
              <a:t>or</a:t>
            </a:r>
            <a:r>
              <a:rPr lang="en-US" sz="2400" dirty="0"/>
              <a:t> </a:t>
            </a:r>
            <a:r>
              <a:rPr lang="en-US" sz="2400" dirty="0" err="1" smtClean="0"/>
              <a:t>BEx</a:t>
            </a:r>
            <a:endParaRPr lang="en-US" sz="2400" dirty="0"/>
          </a:p>
        </p:txBody>
      </p:sp>
      <p:sp>
        <p:nvSpPr>
          <p:cNvPr id="15" name="TextBox 14"/>
          <p:cNvSpPr txBox="1"/>
          <p:nvPr/>
        </p:nvSpPr>
        <p:spPr>
          <a:xfrm>
            <a:off x="5169965" y="5874253"/>
            <a:ext cx="1582308" cy="622800"/>
          </a:xfrm>
          <a:prstGeom prst="rect">
            <a:avLst/>
          </a:prstGeom>
          <a:noFill/>
          <a:ln w="25400">
            <a:solidFill>
              <a:srgbClr val="FF0000"/>
            </a:solidFill>
          </a:ln>
        </p:spPr>
        <p:txBody>
          <a:bodyPr wrap="square" rtlCol="0">
            <a:spAutoFit/>
          </a:bodyPr>
          <a:lstStyle/>
          <a:p>
            <a:endParaRPr lang="en-US" dirty="0" smtClean="0"/>
          </a:p>
          <a:p>
            <a:endParaRPr lang="en-US" baseline="-25000" dirty="0" smtClean="0"/>
          </a:p>
          <a:p>
            <a:endParaRPr lang="en-US" dirty="0"/>
          </a:p>
          <a:p>
            <a:endParaRPr lang="en-US" sz="600" baseline="-25000" dirty="0" smtClean="0"/>
          </a:p>
        </p:txBody>
      </p:sp>
      <p:sp>
        <p:nvSpPr>
          <p:cNvPr id="13" name="TextBox 12"/>
          <p:cNvSpPr txBox="1"/>
          <p:nvPr/>
        </p:nvSpPr>
        <p:spPr>
          <a:xfrm>
            <a:off x="5144204" y="1265466"/>
            <a:ext cx="1567166" cy="4561200"/>
          </a:xfrm>
          <a:prstGeom prst="rect">
            <a:avLst/>
          </a:prstGeom>
          <a:noFill/>
          <a:ln w="19050">
            <a:solidFill>
              <a:schemeClr val="accent6">
                <a:lumMod val="75000"/>
              </a:schemeClr>
            </a:solidFill>
          </a:ln>
        </p:spPr>
        <p:txBody>
          <a:bodyPr wrap="square" rtlCol="0">
            <a:spAutoFit/>
          </a:bodyPr>
          <a:lstStyle/>
          <a:p>
            <a:endParaRPr lang="en-US" dirty="0"/>
          </a:p>
        </p:txBody>
      </p:sp>
      <p:sp>
        <p:nvSpPr>
          <p:cNvPr id="8" name="TextBox 7"/>
          <p:cNvSpPr txBox="1"/>
          <p:nvPr/>
        </p:nvSpPr>
        <p:spPr>
          <a:xfrm>
            <a:off x="5121734" y="656816"/>
            <a:ext cx="1582308" cy="370800"/>
          </a:xfrm>
          <a:prstGeom prst="rect">
            <a:avLst/>
          </a:prstGeom>
          <a:noFill/>
          <a:ln w="25400">
            <a:solidFill>
              <a:srgbClr val="FF0000"/>
            </a:solidFill>
          </a:ln>
        </p:spPr>
        <p:txBody>
          <a:bodyPr wrap="square" rtlCol="0">
            <a:spAutoFit/>
          </a:bodyPr>
          <a:lstStyle/>
          <a:p>
            <a:endParaRPr lang="en-US" dirty="0" smtClean="0"/>
          </a:p>
          <a:p>
            <a:endParaRPr lang="en-US" baseline="-25000" dirty="0" smtClean="0"/>
          </a:p>
          <a:p>
            <a:endParaRPr lang="en-US" dirty="0"/>
          </a:p>
          <a:p>
            <a:endParaRPr lang="en-US" sz="600" baseline="-25000" dirty="0" smtClean="0"/>
          </a:p>
        </p:txBody>
      </p:sp>
      <p:sp>
        <p:nvSpPr>
          <p:cNvPr id="11" name="TextBox 10"/>
          <p:cNvSpPr txBox="1"/>
          <p:nvPr/>
        </p:nvSpPr>
        <p:spPr>
          <a:xfrm>
            <a:off x="5169965" y="1033641"/>
            <a:ext cx="1566000" cy="183600"/>
          </a:xfrm>
          <a:prstGeom prst="rect">
            <a:avLst/>
          </a:prstGeom>
          <a:noFill/>
          <a:ln w="31750">
            <a:solidFill>
              <a:schemeClr val="tx2"/>
            </a:solidFill>
          </a:ln>
        </p:spPr>
        <p:txBody>
          <a:bodyPr wrap="square" rtlCol="0">
            <a:spAutoFit/>
          </a:bodyPr>
          <a:lstStyle/>
          <a:p>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14" grpId="0" animBg="1"/>
      <p:bldP spid="14" grpId="1" animBg="1"/>
      <p:bldP spid="15" grpId="0" animBg="1"/>
      <p:bldP spid="15" grpId="1" animBg="1"/>
      <p:bldP spid="13" grpId="0" animBg="1"/>
      <p:bldP spid="8" grpId="0" animBg="1"/>
      <p:bldP spid="8" grpId="1" animBg="1"/>
      <p:bldP spid="11" grpId="0" animBg="1"/>
      <p:bldP spid="11" grpId="1"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pathologies </a:t>
            </a:r>
            <a:endParaRPr lang="en-GB" dirty="0"/>
          </a:p>
        </p:txBody>
      </p:sp>
      <p:sp>
        <p:nvSpPr>
          <p:cNvPr id="3" name="Content Placeholder 2"/>
          <p:cNvSpPr>
            <a:spLocks noGrp="1"/>
          </p:cNvSpPr>
          <p:nvPr>
            <p:ph idx="1"/>
          </p:nvPr>
        </p:nvSpPr>
        <p:spPr/>
        <p:txBody>
          <a:bodyPr/>
          <a:lstStyle/>
          <a:p>
            <a:pPr>
              <a:buNone/>
            </a:pPr>
            <a:r>
              <a:rPr lang="en-GB" dirty="0" smtClean="0"/>
              <a:t>There are </a:t>
            </a:r>
            <a:r>
              <a:rPr lang="en-GB" dirty="0" smtClean="0">
                <a:solidFill>
                  <a:srgbClr val="FF0000"/>
                </a:solidFill>
              </a:rPr>
              <a:t>4 pathologies </a:t>
            </a:r>
            <a:r>
              <a:rPr lang="en-GB" dirty="0" smtClean="0"/>
              <a:t>of Acid base balance</a:t>
            </a:r>
          </a:p>
          <a:p>
            <a:pPr>
              <a:buNone/>
            </a:pPr>
            <a:endParaRPr lang="en-GB" dirty="0" smtClean="0"/>
          </a:p>
          <a:p>
            <a:r>
              <a:rPr lang="en-GB" dirty="0" smtClean="0"/>
              <a:t>Respiratory </a:t>
            </a:r>
            <a:r>
              <a:rPr lang="en-US" dirty="0" smtClean="0"/>
              <a:t>pCO</a:t>
            </a:r>
            <a:r>
              <a:rPr lang="en-US" baseline="-25000" dirty="0" smtClean="0"/>
              <a:t>2</a:t>
            </a:r>
            <a:r>
              <a:rPr lang="en-GB" dirty="0" smtClean="0"/>
              <a:t>   </a:t>
            </a:r>
          </a:p>
          <a:p>
            <a:endParaRPr lang="en-GB" dirty="0" smtClean="0"/>
          </a:p>
          <a:p>
            <a:r>
              <a:rPr lang="en-GB" dirty="0" smtClean="0"/>
              <a:t>Metabolic </a:t>
            </a:r>
            <a:r>
              <a:rPr lang="en-US" dirty="0" smtClean="0"/>
              <a:t>HCO</a:t>
            </a:r>
            <a:r>
              <a:rPr lang="en-US" baseline="-25000" dirty="0" smtClean="0"/>
              <a:t>3 </a:t>
            </a:r>
            <a:r>
              <a:rPr lang="en-US" dirty="0" smtClean="0"/>
              <a:t>or </a:t>
            </a:r>
            <a:r>
              <a:rPr lang="en-US" dirty="0" err="1" smtClean="0"/>
              <a:t>BEx</a:t>
            </a:r>
            <a:endParaRPr lang="en-US" dirty="0" smtClean="0"/>
          </a:p>
          <a:p>
            <a:pPr>
              <a:buNone/>
            </a:pPr>
            <a:r>
              <a:rPr lang="en-GB" dirty="0" smtClean="0"/>
              <a:t> </a:t>
            </a:r>
          </a:p>
          <a:p>
            <a:endParaRPr lang="en-GB" dirty="0"/>
          </a:p>
        </p:txBody>
      </p:sp>
      <p:sp>
        <p:nvSpPr>
          <p:cNvPr id="4" name="TextBox 3"/>
          <p:cNvSpPr txBox="1"/>
          <p:nvPr/>
        </p:nvSpPr>
        <p:spPr>
          <a:xfrm>
            <a:off x="5273389" y="3690134"/>
            <a:ext cx="1618151" cy="1077218"/>
          </a:xfrm>
          <a:prstGeom prst="rect">
            <a:avLst/>
          </a:prstGeom>
          <a:noFill/>
        </p:spPr>
        <p:txBody>
          <a:bodyPr wrap="none" rtlCol="0">
            <a:spAutoFit/>
          </a:bodyPr>
          <a:lstStyle/>
          <a:p>
            <a:r>
              <a:rPr lang="en-GB" sz="3200" dirty="0" smtClean="0"/>
              <a:t>Acidosis </a:t>
            </a:r>
          </a:p>
          <a:p>
            <a:r>
              <a:rPr lang="en-GB" sz="3200" dirty="0" smtClean="0"/>
              <a:t>Alkalosis</a:t>
            </a:r>
          </a:p>
        </p:txBody>
      </p:sp>
      <p:sp>
        <p:nvSpPr>
          <p:cNvPr id="5" name="TextBox 4"/>
          <p:cNvSpPr txBox="1"/>
          <p:nvPr/>
        </p:nvSpPr>
        <p:spPr>
          <a:xfrm>
            <a:off x="5273389" y="2500391"/>
            <a:ext cx="1618151" cy="1077218"/>
          </a:xfrm>
          <a:prstGeom prst="rect">
            <a:avLst/>
          </a:prstGeom>
          <a:noFill/>
        </p:spPr>
        <p:txBody>
          <a:bodyPr wrap="none" rtlCol="0">
            <a:spAutoFit/>
          </a:bodyPr>
          <a:lstStyle/>
          <a:p>
            <a:r>
              <a:rPr lang="en-GB" sz="3200" dirty="0" smtClean="0"/>
              <a:t>Acidosis </a:t>
            </a:r>
          </a:p>
          <a:p>
            <a:r>
              <a:rPr lang="en-GB" sz="3200" dirty="0" smtClean="0"/>
              <a:t>Alkalosis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pathologies </a:t>
            </a:r>
            <a:endParaRPr lang="en-GB" dirty="0"/>
          </a:p>
        </p:txBody>
      </p:sp>
      <p:sp>
        <p:nvSpPr>
          <p:cNvPr id="3" name="Content Placeholder 2"/>
          <p:cNvSpPr>
            <a:spLocks noGrp="1"/>
          </p:cNvSpPr>
          <p:nvPr>
            <p:ph idx="1"/>
          </p:nvPr>
        </p:nvSpPr>
        <p:spPr/>
        <p:txBody>
          <a:bodyPr>
            <a:normAutofit lnSpcReduction="10000"/>
          </a:bodyPr>
          <a:lstStyle/>
          <a:p>
            <a:r>
              <a:rPr lang="en-GB" dirty="0" smtClean="0"/>
              <a:t>There are 4 pathologies of Acid-Base balance</a:t>
            </a:r>
          </a:p>
          <a:p>
            <a:r>
              <a:rPr lang="en-GB" dirty="0" smtClean="0"/>
              <a:t>They can be </a:t>
            </a:r>
          </a:p>
          <a:p>
            <a:pPr lvl="1"/>
            <a:r>
              <a:rPr lang="en-GB" sz="3200" dirty="0" smtClean="0">
                <a:solidFill>
                  <a:srgbClr val="FF0000"/>
                </a:solidFill>
              </a:rPr>
              <a:t>Acute</a:t>
            </a:r>
            <a:r>
              <a:rPr lang="en-GB" sz="3200" dirty="0" smtClean="0"/>
              <a:t>= sudden, new, hours</a:t>
            </a:r>
          </a:p>
          <a:p>
            <a:pPr lvl="1"/>
            <a:r>
              <a:rPr lang="en-GB" sz="3200" dirty="0" smtClean="0">
                <a:solidFill>
                  <a:srgbClr val="FF0000"/>
                </a:solidFill>
              </a:rPr>
              <a:t>Chronic</a:t>
            </a:r>
            <a:r>
              <a:rPr lang="en-GB" sz="3200" dirty="0" smtClean="0"/>
              <a:t> = longer term, persistent, days</a:t>
            </a:r>
          </a:p>
          <a:p>
            <a:pPr lvl="1"/>
            <a:endParaRPr lang="en-GB" sz="3200" dirty="0" smtClean="0"/>
          </a:p>
          <a:p>
            <a:r>
              <a:rPr lang="en-GB" dirty="0" smtClean="0"/>
              <a:t>The body </a:t>
            </a:r>
            <a:r>
              <a:rPr lang="en-GB" dirty="0" smtClean="0">
                <a:solidFill>
                  <a:srgbClr val="FF0000"/>
                </a:solidFill>
              </a:rPr>
              <a:t>compensates</a:t>
            </a:r>
            <a:r>
              <a:rPr lang="en-GB" dirty="0" smtClean="0"/>
              <a:t> to limit pH change</a:t>
            </a:r>
          </a:p>
          <a:p>
            <a:pPr lvl="1"/>
            <a:r>
              <a:rPr lang="en-GB" sz="3200" dirty="0" smtClean="0"/>
              <a:t>Respiratory </a:t>
            </a:r>
            <a:r>
              <a:rPr lang="en-US" sz="3200" dirty="0" smtClean="0"/>
              <a:t>pCO</a:t>
            </a:r>
            <a:r>
              <a:rPr lang="en-US" sz="3200" baseline="-25000" dirty="0" smtClean="0"/>
              <a:t>2						</a:t>
            </a:r>
            <a:r>
              <a:rPr lang="en-GB" sz="3200" dirty="0" smtClean="0"/>
              <a:t>instant</a:t>
            </a:r>
            <a:endParaRPr lang="en-US" sz="3200" baseline="-25000" dirty="0" smtClean="0"/>
          </a:p>
          <a:p>
            <a:pPr lvl="1"/>
            <a:r>
              <a:rPr lang="en-GB" sz="3200" dirty="0" smtClean="0"/>
              <a:t>Metabolic </a:t>
            </a:r>
            <a:r>
              <a:rPr lang="en-US" sz="3200" dirty="0" smtClean="0"/>
              <a:t>HCO</a:t>
            </a:r>
            <a:r>
              <a:rPr lang="en-US" sz="3200" baseline="-25000" dirty="0" smtClean="0"/>
              <a:t>3 </a:t>
            </a:r>
            <a:r>
              <a:rPr lang="en-US" sz="3200" dirty="0" smtClean="0"/>
              <a:t>or </a:t>
            </a:r>
            <a:r>
              <a:rPr lang="en-US" sz="3200" dirty="0" err="1" smtClean="0"/>
              <a:t>Bex</a:t>
            </a:r>
            <a:r>
              <a:rPr lang="en-US" sz="3200" dirty="0" smtClean="0"/>
              <a:t> 		12+ hours</a:t>
            </a:r>
            <a:endParaRPr lang="en-GB" sz="3200" dirty="0" smtClean="0"/>
          </a:p>
          <a:p>
            <a:endParaRPr lang="en-GB"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a:t>
            </a:r>
            <a:endParaRPr lang="en-GB" dirty="0"/>
          </a:p>
        </p:txBody>
      </p:sp>
      <p:sp>
        <p:nvSpPr>
          <p:cNvPr id="4" name="Content Placeholder 3"/>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IMG_8637.JPG"/>
          <p:cNvPicPr>
            <a:picLocks noGrp="1" noChangeAspect="1"/>
          </p:cNvPicPr>
          <p:nvPr>
            <p:ph idx="1"/>
          </p:nvPr>
        </p:nvPicPr>
        <p:blipFill>
          <a:blip r:embed="rId2"/>
          <a:srcRect l="-18187" r="-18187"/>
          <a:stretch>
            <a:fillRect/>
          </a:stretch>
        </p:blipFill>
        <p:spPr>
          <a:xfrm rot="5400000">
            <a:off x="1370736" y="9345694"/>
            <a:ext cx="18527076" cy="10189178"/>
          </a:xfrm>
        </p:spPr>
      </p:pic>
      <p:sp>
        <p:nvSpPr>
          <p:cNvPr id="5" name="TextBox 4"/>
          <p:cNvSpPr txBox="1"/>
          <p:nvPr/>
        </p:nvSpPr>
        <p:spPr>
          <a:xfrm>
            <a:off x="544500" y="612117"/>
            <a:ext cx="1770678" cy="830997"/>
          </a:xfrm>
          <a:prstGeom prst="rect">
            <a:avLst/>
          </a:prstGeom>
          <a:noFill/>
          <a:ln w="25400">
            <a:solidFill>
              <a:srgbClr val="FF0000"/>
            </a:solidFill>
          </a:ln>
        </p:spPr>
        <p:txBody>
          <a:bodyPr wrap="square" rtlCol="0">
            <a:spAutoFit/>
          </a:bodyPr>
          <a:lstStyle/>
          <a:p>
            <a:r>
              <a:rPr lang="en-US" sz="2400" dirty="0" smtClean="0"/>
              <a:t>pH</a:t>
            </a:r>
          </a:p>
          <a:p>
            <a:r>
              <a:rPr lang="en-US" sz="2400" dirty="0" smtClean="0"/>
              <a:t>pCO</a:t>
            </a:r>
            <a:r>
              <a:rPr lang="en-US" sz="2400" baseline="-25000" dirty="0" smtClean="0"/>
              <a:t>2</a:t>
            </a:r>
            <a:endParaRPr lang="en-US" sz="2400" dirty="0" smtClean="0"/>
          </a:p>
        </p:txBody>
      </p:sp>
      <p:sp>
        <p:nvSpPr>
          <p:cNvPr id="7" name="TextBox 6"/>
          <p:cNvSpPr txBox="1"/>
          <p:nvPr/>
        </p:nvSpPr>
        <p:spPr>
          <a:xfrm>
            <a:off x="597420" y="5874253"/>
            <a:ext cx="1770678" cy="461665"/>
          </a:xfrm>
          <a:prstGeom prst="rect">
            <a:avLst/>
          </a:prstGeom>
          <a:noFill/>
          <a:ln w="25400">
            <a:solidFill>
              <a:srgbClr val="FF0000"/>
            </a:solidFill>
          </a:ln>
        </p:spPr>
        <p:txBody>
          <a:bodyPr wrap="square" rtlCol="0">
            <a:spAutoFit/>
          </a:bodyPr>
          <a:lstStyle/>
          <a:p>
            <a:r>
              <a:rPr lang="en-US" sz="2400" dirty="0" smtClean="0"/>
              <a:t>HCO</a:t>
            </a:r>
            <a:r>
              <a:rPr lang="en-US" sz="2400" baseline="-25000" dirty="0" smtClean="0"/>
              <a:t>3 </a:t>
            </a:r>
            <a:r>
              <a:rPr lang="en-US" sz="2400" dirty="0" smtClean="0"/>
              <a:t>or</a:t>
            </a:r>
            <a:r>
              <a:rPr lang="en-US" sz="2400" dirty="0"/>
              <a:t> </a:t>
            </a:r>
            <a:r>
              <a:rPr lang="en-US" sz="2400" dirty="0" err="1" smtClean="0"/>
              <a:t>BEx</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8704" y="0"/>
            <a:ext cx="2665296" cy="6858000"/>
          </a:xfrm>
          <a:prstGeom prst="rect">
            <a:avLst/>
          </a:prstGeom>
        </p:spPr>
      </p:pic>
      <p:pic>
        <p:nvPicPr>
          <p:cNvPr id="5" name="Picture 4"/>
          <p:cNvPicPr>
            <a:picLocks noChangeAspect="1"/>
          </p:cNvPicPr>
          <p:nvPr/>
        </p:nvPicPr>
        <p:blipFill>
          <a:blip r:embed="rId2"/>
          <a:stretch>
            <a:fillRect/>
          </a:stretch>
        </p:blipFill>
        <p:spPr>
          <a:xfrm rot="16200000">
            <a:off x="2954571" y="3298587"/>
            <a:ext cx="622482" cy="6496344"/>
          </a:xfrm>
          <a:prstGeom prst="rect">
            <a:avLst/>
          </a:prstGeom>
        </p:spPr>
      </p:pic>
      <p:sp>
        <p:nvSpPr>
          <p:cNvPr id="6" name="TextBox 5"/>
          <p:cNvSpPr txBox="1"/>
          <p:nvPr/>
        </p:nvSpPr>
        <p:spPr>
          <a:xfrm>
            <a:off x="6963841" y="246981"/>
            <a:ext cx="724803" cy="400110"/>
          </a:xfrm>
          <a:prstGeom prst="rect">
            <a:avLst/>
          </a:prstGeom>
          <a:noFill/>
        </p:spPr>
        <p:txBody>
          <a:bodyPr wrap="none" rtlCol="0">
            <a:spAutoFit/>
          </a:bodyPr>
          <a:lstStyle/>
          <a:p>
            <a:r>
              <a:rPr lang="en-GB" sz="2000" dirty="0" smtClean="0"/>
              <a:t>Brain</a:t>
            </a:r>
            <a:endParaRPr lang="en-GB" sz="2000" dirty="0"/>
          </a:p>
        </p:txBody>
      </p:sp>
      <p:sp>
        <p:nvSpPr>
          <p:cNvPr id="7" name="TextBox 6"/>
          <p:cNvSpPr txBox="1"/>
          <p:nvPr/>
        </p:nvSpPr>
        <p:spPr>
          <a:xfrm>
            <a:off x="6967684" y="811497"/>
            <a:ext cx="1237889" cy="400110"/>
          </a:xfrm>
          <a:prstGeom prst="rect">
            <a:avLst/>
          </a:prstGeom>
          <a:noFill/>
        </p:spPr>
        <p:txBody>
          <a:bodyPr wrap="none" rtlCol="0">
            <a:spAutoFit/>
          </a:bodyPr>
          <a:lstStyle/>
          <a:p>
            <a:r>
              <a:rPr lang="en-GB" sz="2000" dirty="0" smtClean="0"/>
              <a:t>Brainstem</a:t>
            </a:r>
            <a:endParaRPr lang="en-GB" sz="2000" dirty="0"/>
          </a:p>
        </p:txBody>
      </p:sp>
      <p:sp>
        <p:nvSpPr>
          <p:cNvPr id="9" name="TextBox 8"/>
          <p:cNvSpPr txBox="1"/>
          <p:nvPr/>
        </p:nvSpPr>
        <p:spPr>
          <a:xfrm>
            <a:off x="6943684" y="1351999"/>
            <a:ext cx="2095120" cy="400110"/>
          </a:xfrm>
          <a:prstGeom prst="rect">
            <a:avLst/>
          </a:prstGeom>
          <a:noFill/>
        </p:spPr>
        <p:txBody>
          <a:bodyPr wrap="none" rtlCol="0">
            <a:spAutoFit/>
          </a:bodyPr>
          <a:lstStyle/>
          <a:p>
            <a:r>
              <a:rPr lang="en-GB" sz="2000" dirty="0" smtClean="0"/>
              <a:t>Nerves to Muscles</a:t>
            </a:r>
            <a:endParaRPr lang="en-GB" sz="2000" dirty="0"/>
          </a:p>
        </p:txBody>
      </p:sp>
      <p:sp>
        <p:nvSpPr>
          <p:cNvPr id="10" name="TextBox 9"/>
          <p:cNvSpPr txBox="1"/>
          <p:nvPr/>
        </p:nvSpPr>
        <p:spPr>
          <a:xfrm>
            <a:off x="6980146" y="1941664"/>
            <a:ext cx="1363249" cy="400110"/>
          </a:xfrm>
          <a:prstGeom prst="rect">
            <a:avLst/>
          </a:prstGeom>
          <a:noFill/>
        </p:spPr>
        <p:txBody>
          <a:bodyPr wrap="none" rtlCol="0">
            <a:spAutoFit/>
          </a:bodyPr>
          <a:lstStyle/>
          <a:p>
            <a:r>
              <a:rPr lang="en-GB" sz="2000" dirty="0" smtClean="0"/>
              <a:t>Spinal Cord</a:t>
            </a:r>
            <a:endParaRPr lang="en-GB" sz="2000" dirty="0"/>
          </a:p>
        </p:txBody>
      </p:sp>
      <p:sp>
        <p:nvSpPr>
          <p:cNvPr id="11" name="TextBox 10"/>
          <p:cNvSpPr txBox="1"/>
          <p:nvPr/>
        </p:nvSpPr>
        <p:spPr>
          <a:xfrm>
            <a:off x="6980145" y="2488541"/>
            <a:ext cx="1867613" cy="677108"/>
          </a:xfrm>
          <a:prstGeom prst="rect">
            <a:avLst/>
          </a:prstGeom>
          <a:noFill/>
        </p:spPr>
        <p:txBody>
          <a:bodyPr wrap="square" rtlCol="0">
            <a:spAutoFit/>
          </a:bodyPr>
          <a:lstStyle/>
          <a:p>
            <a:r>
              <a:rPr lang="en-GB" sz="2000" dirty="0" smtClean="0"/>
              <a:t>Upper Airway= </a:t>
            </a:r>
            <a:r>
              <a:rPr lang="en-GB" dirty="0" smtClean="0"/>
              <a:t>above larynx</a:t>
            </a:r>
            <a:endParaRPr lang="en-GB" sz="2000" dirty="0"/>
          </a:p>
        </p:txBody>
      </p:sp>
      <p:sp>
        <p:nvSpPr>
          <p:cNvPr id="12" name="TextBox 11"/>
          <p:cNvSpPr txBox="1"/>
          <p:nvPr/>
        </p:nvSpPr>
        <p:spPr>
          <a:xfrm>
            <a:off x="6997529" y="3210690"/>
            <a:ext cx="1723298" cy="677108"/>
          </a:xfrm>
          <a:prstGeom prst="rect">
            <a:avLst/>
          </a:prstGeom>
          <a:noFill/>
        </p:spPr>
        <p:txBody>
          <a:bodyPr wrap="none" rtlCol="0">
            <a:spAutoFit/>
          </a:bodyPr>
          <a:lstStyle/>
          <a:p>
            <a:r>
              <a:rPr lang="en-GB" sz="2000" dirty="0" smtClean="0"/>
              <a:t>Lower Airway=</a:t>
            </a:r>
          </a:p>
          <a:p>
            <a:r>
              <a:rPr lang="en-GB" dirty="0" smtClean="0"/>
              <a:t>below larynx</a:t>
            </a:r>
            <a:endParaRPr lang="en-GB" dirty="0"/>
          </a:p>
        </p:txBody>
      </p:sp>
      <p:sp>
        <p:nvSpPr>
          <p:cNvPr id="13" name="TextBox 12"/>
          <p:cNvSpPr txBox="1"/>
          <p:nvPr/>
        </p:nvSpPr>
        <p:spPr>
          <a:xfrm>
            <a:off x="7032809" y="4715231"/>
            <a:ext cx="1191552" cy="400110"/>
          </a:xfrm>
          <a:prstGeom prst="rect">
            <a:avLst/>
          </a:prstGeom>
          <a:noFill/>
        </p:spPr>
        <p:txBody>
          <a:bodyPr wrap="none" rtlCol="0">
            <a:spAutoFit/>
          </a:bodyPr>
          <a:lstStyle/>
          <a:p>
            <a:r>
              <a:rPr lang="en-GB" sz="2000" dirty="0" err="1" smtClean="0"/>
              <a:t>Diaghram</a:t>
            </a:r>
            <a:endParaRPr lang="en-GB" sz="2000" dirty="0"/>
          </a:p>
        </p:txBody>
      </p:sp>
      <p:sp>
        <p:nvSpPr>
          <p:cNvPr id="15" name="TextBox 14"/>
          <p:cNvSpPr txBox="1"/>
          <p:nvPr/>
        </p:nvSpPr>
        <p:spPr>
          <a:xfrm>
            <a:off x="7050925" y="5327634"/>
            <a:ext cx="845404" cy="400110"/>
          </a:xfrm>
          <a:prstGeom prst="rect">
            <a:avLst/>
          </a:prstGeom>
          <a:noFill/>
        </p:spPr>
        <p:txBody>
          <a:bodyPr wrap="none" rtlCol="0">
            <a:spAutoFit/>
          </a:bodyPr>
          <a:lstStyle/>
          <a:p>
            <a:r>
              <a:rPr lang="en-GB" sz="2000" dirty="0" smtClean="0"/>
              <a:t>Pleura</a:t>
            </a:r>
            <a:endParaRPr lang="en-GB" sz="2000" dirty="0"/>
          </a:p>
        </p:txBody>
      </p:sp>
      <p:sp>
        <p:nvSpPr>
          <p:cNvPr id="18" name="TextBox 17"/>
          <p:cNvSpPr txBox="1"/>
          <p:nvPr/>
        </p:nvSpPr>
        <p:spPr>
          <a:xfrm>
            <a:off x="6991169" y="4163313"/>
            <a:ext cx="2189171" cy="400110"/>
          </a:xfrm>
          <a:prstGeom prst="rect">
            <a:avLst/>
          </a:prstGeom>
          <a:noFill/>
        </p:spPr>
        <p:txBody>
          <a:bodyPr wrap="none" rtlCol="0">
            <a:spAutoFit/>
          </a:bodyPr>
          <a:lstStyle/>
          <a:p>
            <a:r>
              <a:rPr lang="en-GB" sz="2000" dirty="0" err="1" smtClean="0"/>
              <a:t>Intercostal</a:t>
            </a:r>
            <a:r>
              <a:rPr lang="en-GB" sz="2000" dirty="0" smtClean="0"/>
              <a:t> Muscles</a:t>
            </a:r>
            <a:endParaRPr lang="en-GB" sz="2000" dirty="0"/>
          </a:p>
        </p:txBody>
      </p:sp>
      <p:sp>
        <p:nvSpPr>
          <p:cNvPr id="19" name="TextBox 18"/>
          <p:cNvSpPr txBox="1"/>
          <p:nvPr/>
        </p:nvSpPr>
        <p:spPr>
          <a:xfrm>
            <a:off x="7050449" y="5861896"/>
            <a:ext cx="783037" cy="400110"/>
          </a:xfrm>
          <a:prstGeom prst="rect">
            <a:avLst/>
          </a:prstGeom>
          <a:noFill/>
        </p:spPr>
        <p:txBody>
          <a:bodyPr wrap="none" rtlCol="0">
            <a:spAutoFit/>
          </a:bodyPr>
          <a:lstStyle/>
          <a:p>
            <a:r>
              <a:rPr lang="en-GB" sz="2000" dirty="0" smtClean="0"/>
              <a:t>Lungs</a:t>
            </a:r>
            <a:endParaRPr lang="en-GB" sz="2000" dirty="0"/>
          </a:p>
        </p:txBody>
      </p:sp>
      <p:pic>
        <p:nvPicPr>
          <p:cNvPr id="20" name="Picture 19"/>
          <p:cNvPicPr>
            <a:picLocks noChangeAspect="1"/>
          </p:cNvPicPr>
          <p:nvPr/>
        </p:nvPicPr>
        <p:blipFill>
          <a:blip r:embed="rId2"/>
          <a:stretch>
            <a:fillRect/>
          </a:stretch>
        </p:blipFill>
        <p:spPr>
          <a:xfrm rot="16200000">
            <a:off x="2775348" y="-2750740"/>
            <a:ext cx="980929" cy="6496344"/>
          </a:xfrm>
          <a:prstGeom prst="rect">
            <a:avLst/>
          </a:prstGeom>
        </p:spPr>
      </p:pic>
      <p:sp>
        <p:nvSpPr>
          <p:cNvPr id="21" name="Rectangle 20"/>
          <p:cNvSpPr/>
          <p:nvPr/>
        </p:nvSpPr>
        <p:spPr>
          <a:xfrm>
            <a:off x="837441" y="13144"/>
            <a:ext cx="4957757" cy="646331"/>
          </a:xfrm>
          <a:prstGeom prst="rect">
            <a:avLst/>
          </a:prstGeom>
        </p:spPr>
        <p:txBody>
          <a:bodyPr wrap="none">
            <a:spAutoFit/>
          </a:bodyPr>
          <a:lstStyle/>
          <a:p>
            <a:r>
              <a:rPr lang="en-GB" sz="3600" dirty="0" smtClean="0"/>
              <a:t>…..any ventilation change</a:t>
            </a:r>
          </a:p>
        </p:txBody>
      </p:sp>
      <p:sp>
        <p:nvSpPr>
          <p:cNvPr id="22" name="Rectangle 21"/>
          <p:cNvSpPr/>
          <p:nvPr/>
        </p:nvSpPr>
        <p:spPr>
          <a:xfrm>
            <a:off x="290601" y="6200236"/>
            <a:ext cx="8066556" cy="646331"/>
          </a:xfrm>
          <a:prstGeom prst="rect">
            <a:avLst/>
          </a:prstGeom>
        </p:spPr>
        <p:txBody>
          <a:bodyPr wrap="none">
            <a:spAutoFit/>
          </a:bodyPr>
          <a:lstStyle/>
          <a:p>
            <a:r>
              <a:rPr lang="en-GB" sz="3600" dirty="0" smtClean="0"/>
              <a:t>…..anything involved in making us breathe</a:t>
            </a:r>
          </a:p>
        </p:txBody>
      </p:sp>
      <p:pic>
        <p:nvPicPr>
          <p:cNvPr id="3" name="Picture 2" descr="hE25Q74BG56xJfMNSYSAX7oN.jpeg"/>
          <p:cNvPicPr>
            <a:picLocks noChangeAspect="1"/>
          </p:cNvPicPr>
          <p:nvPr/>
        </p:nvPicPr>
        <p:blipFill>
          <a:blip r:embed="rId3"/>
          <a:stretch>
            <a:fillRect/>
          </a:stretch>
        </p:blipFill>
        <p:spPr>
          <a:xfrm>
            <a:off x="17640" y="687999"/>
            <a:ext cx="6496344" cy="5560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5" grpId="0"/>
      <p:bldP spid="18" grpId="0"/>
      <p:bldP spid="19" grpId="0"/>
      <p:bldP spid="22"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6963841" y="246981"/>
            <a:ext cx="724803" cy="400110"/>
          </a:xfrm>
          <a:prstGeom prst="rect">
            <a:avLst/>
          </a:prstGeom>
          <a:noFill/>
        </p:spPr>
        <p:txBody>
          <a:bodyPr wrap="none" rtlCol="0">
            <a:spAutoFit/>
          </a:bodyPr>
          <a:lstStyle/>
          <a:p>
            <a:r>
              <a:rPr lang="en-GB" sz="2000" dirty="0" smtClean="0"/>
              <a:t>Brain</a:t>
            </a:r>
            <a:endParaRPr lang="en-GB" sz="2000" dirty="0"/>
          </a:p>
        </p:txBody>
      </p:sp>
      <p:sp>
        <p:nvSpPr>
          <p:cNvPr id="7" name="TextBox 6"/>
          <p:cNvSpPr txBox="1"/>
          <p:nvPr/>
        </p:nvSpPr>
        <p:spPr>
          <a:xfrm>
            <a:off x="6967684" y="811497"/>
            <a:ext cx="1237889" cy="400110"/>
          </a:xfrm>
          <a:prstGeom prst="rect">
            <a:avLst/>
          </a:prstGeom>
          <a:noFill/>
        </p:spPr>
        <p:txBody>
          <a:bodyPr wrap="none" rtlCol="0">
            <a:spAutoFit/>
          </a:bodyPr>
          <a:lstStyle/>
          <a:p>
            <a:r>
              <a:rPr lang="en-GB" sz="2000" dirty="0" smtClean="0"/>
              <a:t>Brainstem</a:t>
            </a:r>
            <a:endParaRPr lang="en-GB" sz="2000" dirty="0"/>
          </a:p>
        </p:txBody>
      </p:sp>
      <p:sp>
        <p:nvSpPr>
          <p:cNvPr id="9" name="TextBox 8"/>
          <p:cNvSpPr txBox="1"/>
          <p:nvPr/>
        </p:nvSpPr>
        <p:spPr>
          <a:xfrm>
            <a:off x="6943684" y="1351999"/>
            <a:ext cx="2095120" cy="400110"/>
          </a:xfrm>
          <a:prstGeom prst="rect">
            <a:avLst/>
          </a:prstGeom>
          <a:noFill/>
        </p:spPr>
        <p:txBody>
          <a:bodyPr wrap="none" rtlCol="0">
            <a:spAutoFit/>
          </a:bodyPr>
          <a:lstStyle/>
          <a:p>
            <a:r>
              <a:rPr lang="en-GB" sz="2000" dirty="0" smtClean="0"/>
              <a:t>Nerves to Muscles</a:t>
            </a:r>
            <a:endParaRPr lang="en-GB" sz="2000" dirty="0"/>
          </a:p>
        </p:txBody>
      </p:sp>
      <p:sp>
        <p:nvSpPr>
          <p:cNvPr id="10" name="TextBox 9"/>
          <p:cNvSpPr txBox="1"/>
          <p:nvPr/>
        </p:nvSpPr>
        <p:spPr>
          <a:xfrm>
            <a:off x="6980146" y="1941664"/>
            <a:ext cx="1363249" cy="400110"/>
          </a:xfrm>
          <a:prstGeom prst="rect">
            <a:avLst/>
          </a:prstGeom>
          <a:noFill/>
        </p:spPr>
        <p:txBody>
          <a:bodyPr wrap="none" rtlCol="0">
            <a:spAutoFit/>
          </a:bodyPr>
          <a:lstStyle/>
          <a:p>
            <a:r>
              <a:rPr lang="en-GB" sz="2000" dirty="0" smtClean="0"/>
              <a:t>Spinal Cord</a:t>
            </a:r>
            <a:endParaRPr lang="en-GB" sz="2000" dirty="0"/>
          </a:p>
        </p:txBody>
      </p:sp>
      <p:sp>
        <p:nvSpPr>
          <p:cNvPr id="11" name="TextBox 10"/>
          <p:cNvSpPr txBox="1"/>
          <p:nvPr/>
        </p:nvSpPr>
        <p:spPr>
          <a:xfrm>
            <a:off x="6980145" y="2488541"/>
            <a:ext cx="1867613" cy="677108"/>
          </a:xfrm>
          <a:prstGeom prst="rect">
            <a:avLst/>
          </a:prstGeom>
          <a:noFill/>
        </p:spPr>
        <p:txBody>
          <a:bodyPr wrap="square" rtlCol="0">
            <a:spAutoFit/>
          </a:bodyPr>
          <a:lstStyle/>
          <a:p>
            <a:r>
              <a:rPr lang="en-GB" sz="2000" dirty="0" smtClean="0"/>
              <a:t>Upper Airway= </a:t>
            </a:r>
            <a:r>
              <a:rPr lang="en-GB" dirty="0" smtClean="0"/>
              <a:t>above larynx</a:t>
            </a:r>
            <a:endParaRPr lang="en-GB" sz="2000" dirty="0"/>
          </a:p>
        </p:txBody>
      </p:sp>
      <p:sp>
        <p:nvSpPr>
          <p:cNvPr id="12" name="TextBox 11"/>
          <p:cNvSpPr txBox="1"/>
          <p:nvPr/>
        </p:nvSpPr>
        <p:spPr>
          <a:xfrm>
            <a:off x="6997529" y="3210690"/>
            <a:ext cx="1723298" cy="677108"/>
          </a:xfrm>
          <a:prstGeom prst="rect">
            <a:avLst/>
          </a:prstGeom>
          <a:noFill/>
        </p:spPr>
        <p:txBody>
          <a:bodyPr wrap="none" rtlCol="0">
            <a:spAutoFit/>
          </a:bodyPr>
          <a:lstStyle/>
          <a:p>
            <a:r>
              <a:rPr lang="en-GB" sz="2000" dirty="0" smtClean="0"/>
              <a:t>Lower Airway=</a:t>
            </a:r>
          </a:p>
          <a:p>
            <a:r>
              <a:rPr lang="en-GB" dirty="0" smtClean="0"/>
              <a:t>below larynx</a:t>
            </a:r>
            <a:endParaRPr lang="en-GB" dirty="0"/>
          </a:p>
        </p:txBody>
      </p:sp>
      <p:sp>
        <p:nvSpPr>
          <p:cNvPr id="13" name="TextBox 12"/>
          <p:cNvSpPr txBox="1"/>
          <p:nvPr/>
        </p:nvSpPr>
        <p:spPr>
          <a:xfrm>
            <a:off x="7032809" y="4715231"/>
            <a:ext cx="1191552" cy="400110"/>
          </a:xfrm>
          <a:prstGeom prst="rect">
            <a:avLst/>
          </a:prstGeom>
          <a:noFill/>
        </p:spPr>
        <p:txBody>
          <a:bodyPr wrap="none" rtlCol="0">
            <a:spAutoFit/>
          </a:bodyPr>
          <a:lstStyle/>
          <a:p>
            <a:r>
              <a:rPr lang="en-GB" sz="2000" dirty="0" err="1" smtClean="0"/>
              <a:t>Diaghram</a:t>
            </a:r>
            <a:endParaRPr lang="en-GB" sz="2000" dirty="0"/>
          </a:p>
        </p:txBody>
      </p:sp>
      <p:sp>
        <p:nvSpPr>
          <p:cNvPr id="15" name="TextBox 14"/>
          <p:cNvSpPr txBox="1"/>
          <p:nvPr/>
        </p:nvSpPr>
        <p:spPr>
          <a:xfrm>
            <a:off x="7050925" y="5327634"/>
            <a:ext cx="845404" cy="400110"/>
          </a:xfrm>
          <a:prstGeom prst="rect">
            <a:avLst/>
          </a:prstGeom>
          <a:noFill/>
        </p:spPr>
        <p:txBody>
          <a:bodyPr wrap="none" rtlCol="0">
            <a:spAutoFit/>
          </a:bodyPr>
          <a:lstStyle/>
          <a:p>
            <a:r>
              <a:rPr lang="en-GB" sz="2000" dirty="0" smtClean="0"/>
              <a:t>Pleura</a:t>
            </a:r>
            <a:endParaRPr lang="en-GB" sz="2000" dirty="0"/>
          </a:p>
        </p:txBody>
      </p:sp>
      <p:sp>
        <p:nvSpPr>
          <p:cNvPr id="18" name="TextBox 17"/>
          <p:cNvSpPr txBox="1"/>
          <p:nvPr/>
        </p:nvSpPr>
        <p:spPr>
          <a:xfrm>
            <a:off x="6991169" y="4163313"/>
            <a:ext cx="2189171" cy="400110"/>
          </a:xfrm>
          <a:prstGeom prst="rect">
            <a:avLst/>
          </a:prstGeom>
          <a:noFill/>
        </p:spPr>
        <p:txBody>
          <a:bodyPr wrap="none" rtlCol="0">
            <a:spAutoFit/>
          </a:bodyPr>
          <a:lstStyle/>
          <a:p>
            <a:r>
              <a:rPr lang="en-GB" sz="2000" dirty="0" err="1" smtClean="0"/>
              <a:t>Intercostal</a:t>
            </a:r>
            <a:r>
              <a:rPr lang="en-GB" sz="2000" dirty="0" smtClean="0"/>
              <a:t> Muscles</a:t>
            </a:r>
            <a:endParaRPr lang="en-GB" sz="2000" dirty="0"/>
          </a:p>
        </p:txBody>
      </p:sp>
      <p:sp>
        <p:nvSpPr>
          <p:cNvPr id="19" name="TextBox 18"/>
          <p:cNvSpPr txBox="1"/>
          <p:nvPr/>
        </p:nvSpPr>
        <p:spPr>
          <a:xfrm>
            <a:off x="7050449" y="5861896"/>
            <a:ext cx="783037" cy="400110"/>
          </a:xfrm>
          <a:prstGeom prst="rect">
            <a:avLst/>
          </a:prstGeom>
          <a:noFill/>
        </p:spPr>
        <p:txBody>
          <a:bodyPr wrap="none" rtlCol="0">
            <a:spAutoFit/>
          </a:bodyPr>
          <a:lstStyle/>
          <a:p>
            <a:r>
              <a:rPr lang="en-GB" sz="2000" dirty="0" smtClean="0"/>
              <a:t>Lungs</a:t>
            </a:r>
            <a:endParaRPr lang="en-GB" sz="2000" dirty="0"/>
          </a:p>
        </p:txBody>
      </p:sp>
      <p:sp>
        <p:nvSpPr>
          <p:cNvPr id="21" name="Rectangle 20"/>
          <p:cNvSpPr/>
          <p:nvPr/>
        </p:nvSpPr>
        <p:spPr>
          <a:xfrm>
            <a:off x="837441" y="13144"/>
            <a:ext cx="4957757" cy="646331"/>
          </a:xfrm>
          <a:prstGeom prst="rect">
            <a:avLst/>
          </a:prstGeom>
        </p:spPr>
        <p:txBody>
          <a:bodyPr wrap="none">
            <a:spAutoFit/>
          </a:bodyPr>
          <a:lstStyle/>
          <a:p>
            <a:r>
              <a:rPr lang="en-GB" sz="3600" dirty="0" smtClean="0"/>
              <a:t>…..any ventilation change</a:t>
            </a:r>
          </a:p>
        </p:txBody>
      </p:sp>
      <p:sp>
        <p:nvSpPr>
          <p:cNvPr id="23" name="TextBox 22"/>
          <p:cNvSpPr txBox="1"/>
          <p:nvPr/>
        </p:nvSpPr>
        <p:spPr>
          <a:xfrm>
            <a:off x="837441" y="1782894"/>
            <a:ext cx="5354108" cy="2308324"/>
          </a:xfrm>
          <a:prstGeom prst="rect">
            <a:avLst/>
          </a:prstGeom>
          <a:noFill/>
        </p:spPr>
        <p:txBody>
          <a:bodyPr wrap="square" rtlCol="0">
            <a:spAutoFit/>
          </a:bodyPr>
          <a:lstStyle/>
          <a:p>
            <a:pPr algn="just"/>
            <a:r>
              <a:rPr lang="en-GB" sz="3600" dirty="0" smtClean="0"/>
              <a:t>Can you think of a condition in each of these areas that might reduce ventilation? </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5" grpId="0"/>
      <p:bldP spid="18" grpId="0"/>
      <p:bldP spid="19"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Introduction</a:t>
            </a:r>
            <a:endParaRPr lang="en-US" sz="4800" dirty="0"/>
          </a:p>
        </p:txBody>
      </p:sp>
      <p:sp>
        <p:nvSpPr>
          <p:cNvPr id="3" name="Content Placeholder 2"/>
          <p:cNvSpPr>
            <a:spLocks noGrp="1"/>
          </p:cNvSpPr>
          <p:nvPr>
            <p:ph idx="1"/>
          </p:nvPr>
        </p:nvSpPr>
        <p:spPr>
          <a:xfrm>
            <a:off x="457200" y="1981200"/>
            <a:ext cx="8686800" cy="4114800"/>
          </a:xfrm>
        </p:spPr>
        <p:txBody>
          <a:bodyPr/>
          <a:lstStyle/>
          <a:p>
            <a:r>
              <a:rPr lang="en-US" dirty="0" smtClean="0">
                <a:solidFill>
                  <a:srgbClr val="000000"/>
                </a:solidFill>
              </a:rPr>
              <a:t>Website,              tutorials, coming to theatre</a:t>
            </a:r>
          </a:p>
          <a:p>
            <a:r>
              <a:rPr lang="en-US" dirty="0" smtClean="0">
                <a:solidFill>
                  <a:srgbClr val="000000"/>
                </a:solidFill>
              </a:rPr>
              <a:t> What you can take away from us?</a:t>
            </a:r>
          </a:p>
          <a:p>
            <a:pPr lvl="1"/>
            <a:r>
              <a:rPr lang="en-US" dirty="0" smtClean="0">
                <a:solidFill>
                  <a:srgbClr val="000000"/>
                </a:solidFill>
              </a:rPr>
              <a:t>Acute care (BLS, fluids, pre/</a:t>
            </a:r>
            <a:r>
              <a:rPr lang="en-US" dirty="0" err="1" smtClean="0">
                <a:solidFill>
                  <a:srgbClr val="000000"/>
                </a:solidFill>
              </a:rPr>
              <a:t>postop</a:t>
            </a:r>
            <a:r>
              <a:rPr lang="en-US" dirty="0" smtClean="0">
                <a:solidFill>
                  <a:srgbClr val="000000"/>
                </a:solidFill>
              </a:rPr>
              <a:t> care, CVS)</a:t>
            </a:r>
          </a:p>
          <a:p>
            <a:pPr lvl="1"/>
            <a:r>
              <a:rPr lang="en-US" dirty="0" smtClean="0">
                <a:solidFill>
                  <a:srgbClr val="000000"/>
                </a:solidFill>
              </a:rPr>
              <a:t>Who’s at risk from surgery? How can we help?</a:t>
            </a:r>
          </a:p>
          <a:p>
            <a:pPr lvl="1"/>
            <a:r>
              <a:rPr lang="en-US" dirty="0" smtClean="0">
                <a:solidFill>
                  <a:srgbClr val="000000"/>
                </a:solidFill>
              </a:rPr>
              <a:t>Physical skills (</a:t>
            </a:r>
            <a:r>
              <a:rPr lang="en-US" dirty="0" err="1" smtClean="0">
                <a:solidFill>
                  <a:srgbClr val="000000"/>
                </a:solidFill>
              </a:rPr>
              <a:t>cannulae</a:t>
            </a:r>
            <a:r>
              <a:rPr lang="en-US" dirty="0" smtClean="0">
                <a:solidFill>
                  <a:srgbClr val="000000"/>
                </a:solidFill>
              </a:rPr>
              <a:t>, airway etc)</a:t>
            </a:r>
          </a:p>
          <a:p>
            <a:pPr lvl="1"/>
            <a:r>
              <a:rPr lang="en-US" dirty="0" smtClean="0">
                <a:solidFill>
                  <a:srgbClr val="000000"/>
                </a:solidFill>
              </a:rPr>
              <a:t>How to prescribe drugs in the real world!</a:t>
            </a:r>
          </a:p>
          <a:p>
            <a:pPr lvl="1"/>
            <a:r>
              <a:rPr lang="en-US" dirty="0" smtClean="0">
                <a:solidFill>
                  <a:srgbClr val="000000"/>
                </a:solidFill>
              </a:rPr>
              <a:t>Likely postoperative complications</a:t>
            </a:r>
          </a:p>
          <a:p>
            <a:pPr lvl="1"/>
            <a:endParaRPr lang="en-US" dirty="0" smtClean="0">
              <a:solidFill>
                <a:srgbClr val="000000"/>
              </a:solidFill>
            </a:endParaRPr>
          </a:p>
          <a:p>
            <a:endParaRPr lang="en-GB" dirty="0" smtClean="0">
              <a:solidFill>
                <a:srgbClr val="000000"/>
              </a:solidFill>
            </a:endParaRPr>
          </a:p>
          <a:p>
            <a:endParaRPr lang="en-US" dirty="0">
              <a:solidFill>
                <a:srgbClr val="000000"/>
              </a:solidFill>
            </a:endParaRPr>
          </a:p>
        </p:txBody>
      </p:sp>
      <p:pic>
        <p:nvPicPr>
          <p:cNvPr id="4" name="Picture 3" descr="YouTube-logo-full_color.png"/>
          <p:cNvPicPr>
            <a:picLocks noChangeAspect="1"/>
          </p:cNvPicPr>
          <p:nvPr/>
        </p:nvPicPr>
        <p:blipFill>
          <a:blip r:embed="rId3"/>
          <a:stretch>
            <a:fillRect/>
          </a:stretch>
        </p:blipFill>
        <p:spPr>
          <a:xfrm>
            <a:off x="2374436" y="1884558"/>
            <a:ext cx="1189416" cy="740115"/>
          </a:xfrm>
          <a:prstGeom prst="rect">
            <a:avLst/>
          </a:prstGeom>
          <a:solidFill>
            <a:schemeClr val="tx1"/>
          </a:solid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5347407" y="705647"/>
            <a:ext cx="724803" cy="400110"/>
          </a:xfrm>
          <a:prstGeom prst="rect">
            <a:avLst/>
          </a:prstGeom>
          <a:noFill/>
        </p:spPr>
        <p:txBody>
          <a:bodyPr wrap="none" rtlCol="0">
            <a:spAutoFit/>
          </a:bodyPr>
          <a:lstStyle/>
          <a:p>
            <a:r>
              <a:rPr lang="en-GB" sz="2000" dirty="0" smtClean="0"/>
              <a:t>Brain</a:t>
            </a:r>
            <a:endParaRPr lang="en-GB" sz="2000" dirty="0"/>
          </a:p>
        </p:txBody>
      </p:sp>
      <p:sp>
        <p:nvSpPr>
          <p:cNvPr id="7" name="TextBox 6"/>
          <p:cNvSpPr txBox="1"/>
          <p:nvPr/>
        </p:nvSpPr>
        <p:spPr>
          <a:xfrm>
            <a:off x="5344199" y="1198863"/>
            <a:ext cx="1237889" cy="400110"/>
          </a:xfrm>
          <a:prstGeom prst="rect">
            <a:avLst/>
          </a:prstGeom>
          <a:noFill/>
        </p:spPr>
        <p:txBody>
          <a:bodyPr wrap="none" rtlCol="0">
            <a:spAutoFit/>
          </a:bodyPr>
          <a:lstStyle/>
          <a:p>
            <a:r>
              <a:rPr lang="en-GB" sz="2000" dirty="0" smtClean="0"/>
              <a:t>Brainstem</a:t>
            </a:r>
            <a:endParaRPr lang="en-GB" sz="2000" dirty="0"/>
          </a:p>
        </p:txBody>
      </p:sp>
      <p:sp>
        <p:nvSpPr>
          <p:cNvPr id="9" name="TextBox 8"/>
          <p:cNvSpPr txBox="1"/>
          <p:nvPr/>
        </p:nvSpPr>
        <p:spPr>
          <a:xfrm>
            <a:off x="5348238" y="1753252"/>
            <a:ext cx="2095120" cy="400110"/>
          </a:xfrm>
          <a:prstGeom prst="rect">
            <a:avLst/>
          </a:prstGeom>
          <a:noFill/>
        </p:spPr>
        <p:txBody>
          <a:bodyPr wrap="none" rtlCol="0">
            <a:spAutoFit/>
          </a:bodyPr>
          <a:lstStyle/>
          <a:p>
            <a:r>
              <a:rPr lang="en-GB" sz="2000" dirty="0" smtClean="0"/>
              <a:t>Nerves to Muscles</a:t>
            </a:r>
            <a:endParaRPr lang="en-GB" sz="2000" dirty="0"/>
          </a:p>
        </p:txBody>
      </p:sp>
      <p:sp>
        <p:nvSpPr>
          <p:cNvPr id="10" name="TextBox 9"/>
          <p:cNvSpPr txBox="1"/>
          <p:nvPr/>
        </p:nvSpPr>
        <p:spPr>
          <a:xfrm>
            <a:off x="5357266" y="2223920"/>
            <a:ext cx="1363249" cy="400110"/>
          </a:xfrm>
          <a:prstGeom prst="rect">
            <a:avLst/>
          </a:prstGeom>
          <a:noFill/>
        </p:spPr>
        <p:txBody>
          <a:bodyPr wrap="none" rtlCol="0">
            <a:spAutoFit/>
          </a:bodyPr>
          <a:lstStyle/>
          <a:p>
            <a:r>
              <a:rPr lang="en-GB" sz="2000" dirty="0" smtClean="0"/>
              <a:t>Spinal Cord</a:t>
            </a:r>
            <a:endParaRPr lang="en-GB" sz="2000" dirty="0"/>
          </a:p>
        </p:txBody>
      </p:sp>
      <p:sp>
        <p:nvSpPr>
          <p:cNvPr id="11" name="TextBox 10"/>
          <p:cNvSpPr txBox="1"/>
          <p:nvPr/>
        </p:nvSpPr>
        <p:spPr>
          <a:xfrm>
            <a:off x="5392545" y="2806079"/>
            <a:ext cx="1867613" cy="677108"/>
          </a:xfrm>
          <a:prstGeom prst="rect">
            <a:avLst/>
          </a:prstGeom>
          <a:noFill/>
        </p:spPr>
        <p:txBody>
          <a:bodyPr wrap="square" rtlCol="0">
            <a:spAutoFit/>
          </a:bodyPr>
          <a:lstStyle/>
          <a:p>
            <a:r>
              <a:rPr lang="en-GB" sz="2000" dirty="0" smtClean="0"/>
              <a:t>Upper Airway= </a:t>
            </a:r>
            <a:r>
              <a:rPr lang="en-GB" dirty="0" smtClean="0"/>
              <a:t>above larynx</a:t>
            </a:r>
            <a:endParaRPr lang="en-GB" sz="2000" dirty="0"/>
          </a:p>
        </p:txBody>
      </p:sp>
      <p:sp>
        <p:nvSpPr>
          <p:cNvPr id="12" name="TextBox 11"/>
          <p:cNvSpPr txBox="1"/>
          <p:nvPr/>
        </p:nvSpPr>
        <p:spPr>
          <a:xfrm>
            <a:off x="5445209" y="3440023"/>
            <a:ext cx="1723298" cy="677108"/>
          </a:xfrm>
          <a:prstGeom prst="rect">
            <a:avLst/>
          </a:prstGeom>
          <a:noFill/>
        </p:spPr>
        <p:txBody>
          <a:bodyPr wrap="none" rtlCol="0">
            <a:spAutoFit/>
          </a:bodyPr>
          <a:lstStyle/>
          <a:p>
            <a:r>
              <a:rPr lang="en-GB" sz="2000" dirty="0" smtClean="0"/>
              <a:t>Lower Airway=</a:t>
            </a:r>
          </a:p>
          <a:p>
            <a:r>
              <a:rPr lang="en-GB" dirty="0" smtClean="0"/>
              <a:t>below larynx</a:t>
            </a:r>
            <a:endParaRPr lang="en-GB" dirty="0"/>
          </a:p>
        </p:txBody>
      </p:sp>
      <p:sp>
        <p:nvSpPr>
          <p:cNvPr id="13" name="TextBox 12"/>
          <p:cNvSpPr txBox="1"/>
          <p:nvPr/>
        </p:nvSpPr>
        <p:spPr>
          <a:xfrm>
            <a:off x="5410405" y="4544454"/>
            <a:ext cx="1191552" cy="400110"/>
          </a:xfrm>
          <a:prstGeom prst="rect">
            <a:avLst/>
          </a:prstGeom>
          <a:noFill/>
        </p:spPr>
        <p:txBody>
          <a:bodyPr wrap="none" rtlCol="0">
            <a:spAutoFit/>
          </a:bodyPr>
          <a:lstStyle/>
          <a:p>
            <a:r>
              <a:rPr lang="en-GB" sz="2000" dirty="0" err="1" smtClean="0"/>
              <a:t>Diaghram</a:t>
            </a:r>
            <a:endParaRPr lang="en-GB" sz="2000" dirty="0"/>
          </a:p>
        </p:txBody>
      </p:sp>
      <p:sp>
        <p:nvSpPr>
          <p:cNvPr id="15" name="TextBox 14"/>
          <p:cNvSpPr txBox="1"/>
          <p:nvPr/>
        </p:nvSpPr>
        <p:spPr>
          <a:xfrm>
            <a:off x="5445466" y="5132982"/>
            <a:ext cx="845404" cy="400110"/>
          </a:xfrm>
          <a:prstGeom prst="rect">
            <a:avLst/>
          </a:prstGeom>
          <a:noFill/>
        </p:spPr>
        <p:txBody>
          <a:bodyPr wrap="none" rtlCol="0">
            <a:spAutoFit/>
          </a:bodyPr>
          <a:lstStyle/>
          <a:p>
            <a:r>
              <a:rPr lang="en-GB" sz="2000" dirty="0" smtClean="0"/>
              <a:t>Pleura</a:t>
            </a:r>
            <a:endParaRPr lang="en-GB" sz="2000" dirty="0"/>
          </a:p>
        </p:txBody>
      </p:sp>
      <p:sp>
        <p:nvSpPr>
          <p:cNvPr id="18" name="TextBox 17"/>
          <p:cNvSpPr txBox="1"/>
          <p:nvPr/>
        </p:nvSpPr>
        <p:spPr>
          <a:xfrm>
            <a:off x="5397119" y="4104386"/>
            <a:ext cx="2189171" cy="400110"/>
          </a:xfrm>
          <a:prstGeom prst="rect">
            <a:avLst/>
          </a:prstGeom>
          <a:noFill/>
        </p:spPr>
        <p:txBody>
          <a:bodyPr wrap="none" rtlCol="0">
            <a:spAutoFit/>
          </a:bodyPr>
          <a:lstStyle/>
          <a:p>
            <a:r>
              <a:rPr lang="en-GB" sz="2000" dirty="0" err="1" smtClean="0"/>
              <a:t>Intercostal</a:t>
            </a:r>
            <a:r>
              <a:rPr lang="en-GB" sz="2000" dirty="0" smtClean="0"/>
              <a:t> Muscles</a:t>
            </a:r>
            <a:endParaRPr lang="en-GB" sz="2000" dirty="0"/>
          </a:p>
        </p:txBody>
      </p:sp>
      <p:sp>
        <p:nvSpPr>
          <p:cNvPr id="19" name="TextBox 18"/>
          <p:cNvSpPr txBox="1"/>
          <p:nvPr/>
        </p:nvSpPr>
        <p:spPr>
          <a:xfrm>
            <a:off x="5480489" y="5773691"/>
            <a:ext cx="1574394" cy="400110"/>
          </a:xfrm>
          <a:prstGeom prst="rect">
            <a:avLst/>
          </a:prstGeom>
          <a:noFill/>
        </p:spPr>
        <p:txBody>
          <a:bodyPr wrap="none" rtlCol="0">
            <a:spAutoFit/>
          </a:bodyPr>
          <a:lstStyle/>
          <a:p>
            <a:r>
              <a:rPr lang="en-GB" sz="2000" dirty="0" smtClean="0"/>
              <a:t>Lungs/Alveoli</a:t>
            </a:r>
            <a:endParaRPr lang="en-GB" sz="2000" dirty="0"/>
          </a:p>
        </p:txBody>
      </p:sp>
      <p:sp>
        <p:nvSpPr>
          <p:cNvPr id="21" name="Rectangle 20"/>
          <p:cNvSpPr/>
          <p:nvPr/>
        </p:nvSpPr>
        <p:spPr>
          <a:xfrm>
            <a:off x="837441" y="13144"/>
            <a:ext cx="4957757" cy="646331"/>
          </a:xfrm>
          <a:prstGeom prst="rect">
            <a:avLst/>
          </a:prstGeom>
        </p:spPr>
        <p:txBody>
          <a:bodyPr wrap="none">
            <a:spAutoFit/>
          </a:bodyPr>
          <a:lstStyle/>
          <a:p>
            <a:r>
              <a:rPr lang="en-GB" sz="3600" dirty="0" smtClean="0"/>
              <a:t>…..any ventilation change</a:t>
            </a:r>
          </a:p>
        </p:txBody>
      </p:sp>
      <p:sp>
        <p:nvSpPr>
          <p:cNvPr id="14" name="TextBox 13"/>
          <p:cNvSpPr txBox="1"/>
          <p:nvPr/>
        </p:nvSpPr>
        <p:spPr>
          <a:xfrm>
            <a:off x="1331851" y="705647"/>
            <a:ext cx="2217850" cy="400110"/>
          </a:xfrm>
          <a:prstGeom prst="rect">
            <a:avLst/>
          </a:prstGeom>
          <a:noFill/>
        </p:spPr>
        <p:txBody>
          <a:bodyPr wrap="none" rtlCol="0">
            <a:spAutoFit/>
          </a:bodyPr>
          <a:lstStyle/>
          <a:p>
            <a:r>
              <a:rPr lang="en-GB" sz="2000" dirty="0" smtClean="0"/>
              <a:t>Head Injury, Stroke</a:t>
            </a:r>
          </a:p>
        </p:txBody>
      </p:sp>
      <p:sp>
        <p:nvSpPr>
          <p:cNvPr id="16" name="TextBox 15"/>
          <p:cNvSpPr txBox="1"/>
          <p:nvPr/>
        </p:nvSpPr>
        <p:spPr>
          <a:xfrm>
            <a:off x="1321194" y="1181222"/>
            <a:ext cx="2153855" cy="400110"/>
          </a:xfrm>
          <a:prstGeom prst="rect">
            <a:avLst/>
          </a:prstGeom>
          <a:noFill/>
        </p:spPr>
        <p:txBody>
          <a:bodyPr wrap="none" rtlCol="0">
            <a:spAutoFit/>
          </a:bodyPr>
          <a:lstStyle/>
          <a:p>
            <a:r>
              <a:rPr lang="en-GB" sz="2000" dirty="0" smtClean="0"/>
              <a:t>Head Injury, Stroke</a:t>
            </a:r>
            <a:endParaRPr lang="en-GB" sz="2000" dirty="0"/>
          </a:p>
        </p:txBody>
      </p:sp>
      <p:sp>
        <p:nvSpPr>
          <p:cNvPr id="17" name="TextBox 16"/>
          <p:cNvSpPr txBox="1"/>
          <p:nvPr/>
        </p:nvSpPr>
        <p:spPr>
          <a:xfrm>
            <a:off x="1298980" y="1722460"/>
            <a:ext cx="2935694" cy="400110"/>
          </a:xfrm>
          <a:prstGeom prst="rect">
            <a:avLst/>
          </a:prstGeom>
          <a:noFill/>
        </p:spPr>
        <p:txBody>
          <a:bodyPr wrap="none" rtlCol="0">
            <a:spAutoFit/>
          </a:bodyPr>
          <a:lstStyle/>
          <a:p>
            <a:r>
              <a:rPr lang="en-GB" sz="2000" dirty="0" smtClean="0"/>
              <a:t>Trauma, Local Anaesthesia</a:t>
            </a:r>
            <a:endParaRPr lang="en-GB" sz="2000" dirty="0"/>
          </a:p>
        </p:txBody>
      </p:sp>
      <p:sp>
        <p:nvSpPr>
          <p:cNvPr id="20" name="TextBox 19"/>
          <p:cNvSpPr txBox="1"/>
          <p:nvPr/>
        </p:nvSpPr>
        <p:spPr>
          <a:xfrm>
            <a:off x="1289393" y="2259202"/>
            <a:ext cx="2487229" cy="400110"/>
          </a:xfrm>
          <a:prstGeom prst="rect">
            <a:avLst/>
          </a:prstGeom>
          <a:noFill/>
        </p:spPr>
        <p:txBody>
          <a:bodyPr wrap="none" rtlCol="0">
            <a:spAutoFit/>
          </a:bodyPr>
          <a:lstStyle/>
          <a:p>
            <a:r>
              <a:rPr lang="en-GB" sz="2000" dirty="0" smtClean="0"/>
              <a:t>Trauma, Inflammation </a:t>
            </a:r>
            <a:endParaRPr lang="en-GB" sz="2000" dirty="0"/>
          </a:p>
        </p:txBody>
      </p:sp>
      <p:sp>
        <p:nvSpPr>
          <p:cNvPr id="22" name="TextBox 21"/>
          <p:cNvSpPr txBox="1"/>
          <p:nvPr/>
        </p:nvSpPr>
        <p:spPr>
          <a:xfrm>
            <a:off x="1305571" y="2810580"/>
            <a:ext cx="3865436" cy="400110"/>
          </a:xfrm>
          <a:prstGeom prst="rect">
            <a:avLst/>
          </a:prstGeom>
          <a:noFill/>
        </p:spPr>
        <p:txBody>
          <a:bodyPr wrap="none" rtlCol="0">
            <a:spAutoFit/>
          </a:bodyPr>
          <a:lstStyle/>
          <a:p>
            <a:r>
              <a:rPr lang="en-GB" sz="2000" dirty="0" smtClean="0"/>
              <a:t>Airway Obstruction eg Unconscious </a:t>
            </a:r>
            <a:endParaRPr lang="en-GB" sz="2000" dirty="0"/>
          </a:p>
        </p:txBody>
      </p:sp>
      <p:sp>
        <p:nvSpPr>
          <p:cNvPr id="24" name="TextBox 23"/>
          <p:cNvSpPr txBox="1"/>
          <p:nvPr/>
        </p:nvSpPr>
        <p:spPr>
          <a:xfrm>
            <a:off x="1271753" y="3440023"/>
            <a:ext cx="2011463" cy="400110"/>
          </a:xfrm>
          <a:prstGeom prst="rect">
            <a:avLst/>
          </a:prstGeom>
          <a:noFill/>
        </p:spPr>
        <p:txBody>
          <a:bodyPr wrap="none" rtlCol="0">
            <a:spAutoFit/>
          </a:bodyPr>
          <a:lstStyle/>
          <a:p>
            <a:r>
              <a:rPr lang="en-GB" sz="2000" dirty="0" smtClean="0"/>
              <a:t>Tumour, Infection</a:t>
            </a:r>
            <a:endParaRPr lang="en-GB" sz="2000" dirty="0"/>
          </a:p>
        </p:txBody>
      </p:sp>
      <p:sp>
        <p:nvSpPr>
          <p:cNvPr id="25" name="TextBox 24"/>
          <p:cNvSpPr txBox="1"/>
          <p:nvPr/>
        </p:nvSpPr>
        <p:spPr>
          <a:xfrm>
            <a:off x="1314211" y="4086745"/>
            <a:ext cx="1845026" cy="400110"/>
          </a:xfrm>
          <a:prstGeom prst="rect">
            <a:avLst/>
          </a:prstGeom>
          <a:noFill/>
        </p:spPr>
        <p:txBody>
          <a:bodyPr wrap="none" rtlCol="0">
            <a:spAutoFit/>
          </a:bodyPr>
          <a:lstStyle/>
          <a:p>
            <a:r>
              <a:rPr lang="en-GB" sz="2000" dirty="0" smtClean="0"/>
              <a:t>Trauma, Fatigue</a:t>
            </a:r>
            <a:endParaRPr lang="en-GB" sz="2000" dirty="0"/>
          </a:p>
        </p:txBody>
      </p:sp>
      <p:sp>
        <p:nvSpPr>
          <p:cNvPr id="26" name="TextBox 25"/>
          <p:cNvSpPr txBox="1"/>
          <p:nvPr/>
        </p:nvSpPr>
        <p:spPr>
          <a:xfrm>
            <a:off x="1289393" y="4592701"/>
            <a:ext cx="2416046" cy="400110"/>
          </a:xfrm>
          <a:prstGeom prst="rect">
            <a:avLst/>
          </a:prstGeom>
          <a:noFill/>
        </p:spPr>
        <p:txBody>
          <a:bodyPr wrap="none" rtlCol="0">
            <a:spAutoFit/>
          </a:bodyPr>
          <a:lstStyle/>
          <a:p>
            <a:r>
              <a:rPr lang="en-GB" sz="2000" dirty="0" smtClean="0"/>
              <a:t>Abdominal Pathology</a:t>
            </a:r>
            <a:endParaRPr lang="en-GB" sz="2000" dirty="0"/>
          </a:p>
        </p:txBody>
      </p:sp>
      <p:sp>
        <p:nvSpPr>
          <p:cNvPr id="27" name="TextBox 26"/>
          <p:cNvSpPr txBox="1"/>
          <p:nvPr/>
        </p:nvSpPr>
        <p:spPr>
          <a:xfrm>
            <a:off x="1316620" y="5126978"/>
            <a:ext cx="2654042" cy="400110"/>
          </a:xfrm>
          <a:prstGeom prst="rect">
            <a:avLst/>
          </a:prstGeom>
          <a:noFill/>
        </p:spPr>
        <p:txBody>
          <a:bodyPr wrap="none" rtlCol="0">
            <a:spAutoFit/>
          </a:bodyPr>
          <a:lstStyle/>
          <a:p>
            <a:r>
              <a:rPr lang="en-GB" sz="2000" dirty="0" err="1" smtClean="0"/>
              <a:t>Pheumo/Haemo</a:t>
            </a:r>
            <a:r>
              <a:rPr lang="en-GB" sz="2000" dirty="0" smtClean="0"/>
              <a:t>-thorax </a:t>
            </a:r>
            <a:endParaRPr lang="en-GB" sz="2000" dirty="0"/>
          </a:p>
        </p:txBody>
      </p:sp>
      <p:sp>
        <p:nvSpPr>
          <p:cNvPr id="28" name="TextBox 27"/>
          <p:cNvSpPr txBox="1"/>
          <p:nvPr/>
        </p:nvSpPr>
        <p:spPr>
          <a:xfrm>
            <a:off x="1298980" y="5783076"/>
            <a:ext cx="3992299" cy="400110"/>
          </a:xfrm>
          <a:prstGeom prst="rect">
            <a:avLst/>
          </a:prstGeom>
          <a:noFill/>
        </p:spPr>
        <p:txBody>
          <a:bodyPr wrap="none" rtlCol="0">
            <a:spAutoFit/>
          </a:bodyPr>
          <a:lstStyle/>
          <a:p>
            <a:r>
              <a:rPr lang="en-GB" sz="2000" dirty="0" smtClean="0"/>
              <a:t>Trauma, bleeding, collapse, Infection </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par>
                          <p:cTn id="28" fill="hold">
                            <p:stCondLst>
                              <p:cond delay="9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0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par>
                          <p:cTn id="36" fill="hold">
                            <p:stCondLst>
                              <p:cond delay="12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12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0"/>
                                        <p:tgtEl>
                                          <p:spTgt spid="22"/>
                                        </p:tgtEl>
                                      </p:cBhvr>
                                    </p:animEffect>
                                  </p:childTnLst>
                                </p:cTn>
                              </p:par>
                            </p:childTnLst>
                          </p:cTn>
                        </p:par>
                        <p:par>
                          <p:cTn id="44" fill="hold">
                            <p:stCondLst>
                              <p:cond delay="14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150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childTnLst>
                                </p:cTn>
                              </p:par>
                            </p:childTnLst>
                          </p:cTn>
                        </p:par>
                        <p:par>
                          <p:cTn id="52" fill="hold">
                            <p:stCondLst>
                              <p:cond delay="170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1750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0"/>
                                        <p:tgtEl>
                                          <p:spTgt spid="25"/>
                                        </p:tgtEl>
                                      </p:cBhvr>
                                    </p:animEffect>
                                  </p:childTnLst>
                                </p:cTn>
                              </p:par>
                            </p:childTnLst>
                          </p:cTn>
                        </p:par>
                        <p:par>
                          <p:cTn id="60" fill="hold">
                            <p:stCondLst>
                              <p:cond delay="19500"/>
                            </p:stCondLst>
                            <p:childTnLst>
                              <p:par>
                                <p:cTn id="61" presetID="10"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par>
                          <p:cTn id="64" fill="hold">
                            <p:stCondLst>
                              <p:cond delay="20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000"/>
                                        <p:tgtEl>
                                          <p:spTgt spid="26"/>
                                        </p:tgtEl>
                                      </p:cBhvr>
                                    </p:animEffect>
                                  </p:childTnLst>
                                </p:cTn>
                              </p:par>
                            </p:childTnLst>
                          </p:cTn>
                        </p:par>
                        <p:par>
                          <p:cTn id="68" fill="hold">
                            <p:stCondLst>
                              <p:cond delay="22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225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2000"/>
                                        <p:tgtEl>
                                          <p:spTgt spid="27"/>
                                        </p:tgtEl>
                                      </p:cBhvr>
                                    </p:animEffect>
                                  </p:childTnLst>
                                </p:cTn>
                              </p:par>
                            </p:childTnLst>
                          </p:cTn>
                        </p:par>
                        <p:par>
                          <p:cTn id="76" fill="hold">
                            <p:stCondLst>
                              <p:cond delay="24500"/>
                            </p:stCondLst>
                            <p:childTnLst>
                              <p:par>
                                <p:cTn id="77" presetID="10"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par>
                          <p:cTn id="80" fill="hold">
                            <p:stCondLst>
                              <p:cond delay="25000"/>
                            </p:stCondLst>
                            <p:childTnLst>
                              <p:par>
                                <p:cTn id="81" presetID="10"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5" grpId="0"/>
      <p:bldP spid="18" grpId="0"/>
      <p:bldP spid="19" grpId="0"/>
      <p:bldP spid="14" grpId="0"/>
      <p:bldP spid="16" grpId="0"/>
      <p:bldP spid="17" grpId="0"/>
      <p:bldP spid="20" grpId="0"/>
      <p:bldP spid="22" grpId="0"/>
      <p:bldP spid="24" grpId="0"/>
      <p:bldP spid="25" grpId="0"/>
      <p:bldP spid="26" grpId="0"/>
      <p:bldP spid="27" grpId="0"/>
      <p:bldP spid="28"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20578" y="2680019"/>
            <a:ext cx="390342" cy="414000"/>
          </a:xfrm>
          <a:prstGeom prst="rect">
            <a:avLst/>
          </a:prstGeom>
        </p:spPr>
      </p:pic>
      <p:pic>
        <p:nvPicPr>
          <p:cNvPr id="7" name="Picture 6"/>
          <p:cNvPicPr>
            <a:picLocks noChangeAspect="1"/>
          </p:cNvPicPr>
          <p:nvPr/>
        </p:nvPicPr>
        <p:blipFill>
          <a:blip r:embed="rId2"/>
          <a:stretch>
            <a:fillRect/>
          </a:stretch>
        </p:blipFill>
        <p:spPr>
          <a:xfrm>
            <a:off x="5563416" y="912111"/>
            <a:ext cx="928264" cy="469056"/>
          </a:xfrm>
          <a:prstGeom prst="rect">
            <a:avLst/>
          </a:prstGeom>
        </p:spPr>
      </p:pic>
      <p:sp>
        <p:nvSpPr>
          <p:cNvPr id="8" name="TextBox 7"/>
          <p:cNvSpPr txBox="1"/>
          <p:nvPr/>
        </p:nvSpPr>
        <p:spPr>
          <a:xfrm>
            <a:off x="6034178" y="893170"/>
            <a:ext cx="457502" cy="461665"/>
          </a:xfrm>
          <a:prstGeom prst="rect">
            <a:avLst/>
          </a:prstGeom>
          <a:noFill/>
        </p:spPr>
        <p:txBody>
          <a:bodyPr wrap="none" rtlCol="0">
            <a:spAutoFit/>
          </a:bodyPr>
          <a:lstStyle/>
          <a:p>
            <a:r>
              <a:rPr lang="en-GB" sz="1200" dirty="0" smtClean="0"/>
              <a:t>7.25</a:t>
            </a:r>
          </a:p>
          <a:p>
            <a:r>
              <a:rPr lang="en-GB" sz="1200" dirty="0" smtClean="0"/>
              <a:t>3.6</a:t>
            </a:r>
            <a:endParaRPr lang="en-GB" sz="1200" dirty="0"/>
          </a:p>
        </p:txBody>
      </p:sp>
      <p:sp>
        <p:nvSpPr>
          <p:cNvPr id="9" name="TextBox 8"/>
          <p:cNvSpPr txBox="1"/>
          <p:nvPr/>
        </p:nvSpPr>
        <p:spPr>
          <a:xfrm>
            <a:off x="327313" y="296303"/>
            <a:ext cx="1770678" cy="1200328"/>
          </a:xfrm>
          <a:prstGeom prst="rect">
            <a:avLst/>
          </a:prstGeom>
          <a:noFill/>
          <a:ln w="25400">
            <a:solidFill>
              <a:srgbClr val="FF0000"/>
            </a:solidFill>
          </a:ln>
        </p:spPr>
        <p:txBody>
          <a:bodyPr wrap="square" rtlCol="0">
            <a:spAutoFit/>
          </a:bodyPr>
          <a:lstStyle/>
          <a:p>
            <a:r>
              <a:rPr lang="en-US" sz="2400" dirty="0" smtClean="0"/>
              <a:t>pH</a:t>
            </a:r>
          </a:p>
          <a:p>
            <a:r>
              <a:rPr lang="en-US" sz="2400" dirty="0" smtClean="0"/>
              <a:t>pCO</a:t>
            </a:r>
            <a:r>
              <a:rPr lang="en-US" sz="2400" baseline="-25000" dirty="0" smtClean="0"/>
              <a:t>2</a:t>
            </a:r>
            <a:endParaRPr lang="en-US" sz="2400" dirty="0" smtClean="0"/>
          </a:p>
          <a:p>
            <a:r>
              <a:rPr lang="en-US" sz="2400" dirty="0" smtClean="0"/>
              <a:t>HCO</a:t>
            </a:r>
            <a:r>
              <a:rPr lang="en-US" sz="2400" baseline="-25000" dirty="0" smtClean="0"/>
              <a:t>3 </a:t>
            </a:r>
            <a:r>
              <a:rPr lang="en-US" sz="2400" dirty="0" smtClean="0"/>
              <a:t>or</a:t>
            </a:r>
            <a:r>
              <a:rPr lang="en-US" sz="2400" dirty="0"/>
              <a:t> </a:t>
            </a:r>
            <a:r>
              <a:rPr lang="en-US" sz="2400" dirty="0" err="1" smtClean="0"/>
              <a:t>BEx</a:t>
            </a:r>
            <a:endParaRPr lang="en-US" sz="2400" dirty="0"/>
          </a:p>
        </p:txBody>
      </p:sp>
      <p:sp>
        <p:nvSpPr>
          <p:cNvPr id="12" name="TextBox 11"/>
          <p:cNvSpPr txBox="1"/>
          <p:nvPr/>
        </p:nvSpPr>
        <p:spPr>
          <a:xfrm>
            <a:off x="4539426" y="912111"/>
            <a:ext cx="3109371" cy="424800"/>
          </a:xfrm>
          <a:prstGeom prst="rect">
            <a:avLst/>
          </a:prstGeom>
          <a:noFill/>
          <a:ln w="25400">
            <a:solidFill>
              <a:srgbClr val="FF0000"/>
            </a:solidFill>
          </a:ln>
        </p:spPr>
        <p:txBody>
          <a:bodyPr wrap="square" rtlCol="0">
            <a:spAutoFit/>
          </a:bodyPr>
          <a:lstStyle/>
          <a:p>
            <a:endParaRPr lang="en-US" dirty="0" smtClean="0"/>
          </a:p>
          <a:p>
            <a:endParaRPr lang="en-US" baseline="-25000" dirty="0" smtClean="0"/>
          </a:p>
          <a:p>
            <a:endParaRPr lang="en-US" dirty="0"/>
          </a:p>
          <a:p>
            <a:endParaRPr lang="en-US" sz="600" baseline="-25000" dirty="0" smtClean="0"/>
          </a:p>
        </p:txBody>
      </p:sp>
      <p:sp>
        <p:nvSpPr>
          <p:cNvPr id="13" name="TextBox 12"/>
          <p:cNvSpPr txBox="1"/>
          <p:nvPr/>
        </p:nvSpPr>
        <p:spPr>
          <a:xfrm>
            <a:off x="4539427" y="1354835"/>
            <a:ext cx="3109370" cy="216000"/>
          </a:xfrm>
          <a:prstGeom prst="rect">
            <a:avLst/>
          </a:prstGeom>
          <a:solidFill>
            <a:schemeClr val="accent1">
              <a:lumMod val="60000"/>
              <a:lumOff val="40000"/>
              <a:alpha val="84000"/>
            </a:schemeClr>
          </a:solidFill>
          <a:ln w="31750">
            <a:solidFill>
              <a:schemeClr val="tx2"/>
            </a:solidFill>
          </a:ln>
        </p:spPr>
        <p:txBody>
          <a:bodyPr wrap="square" rtlCol="0">
            <a:spAutoFit/>
          </a:bodyPr>
          <a:lstStyle/>
          <a:p>
            <a:endParaRPr lang="en-US" baseline="-25000" dirty="0"/>
          </a:p>
        </p:txBody>
      </p:sp>
      <p:sp>
        <p:nvSpPr>
          <p:cNvPr id="14" name="TextBox 13"/>
          <p:cNvSpPr txBox="1"/>
          <p:nvPr/>
        </p:nvSpPr>
        <p:spPr>
          <a:xfrm>
            <a:off x="4155926" y="3140674"/>
            <a:ext cx="3616474" cy="3877984"/>
          </a:xfrm>
          <a:prstGeom prst="rect">
            <a:avLst/>
          </a:prstGeom>
          <a:solidFill>
            <a:schemeClr val="accent1">
              <a:lumMod val="60000"/>
              <a:lumOff val="40000"/>
              <a:alpha val="90000"/>
            </a:schemeClr>
          </a:solidFill>
          <a:ln w="19050">
            <a:solidFill>
              <a:schemeClr val="accent6">
                <a:lumMod val="75000"/>
              </a:schemeClr>
            </a:solidFill>
          </a:ln>
        </p:spPr>
        <p:txBody>
          <a:bodyPr wrap="square" rtlCol="0">
            <a:spAutoFit/>
          </a:bodyPr>
          <a:lstStyle/>
          <a:p>
            <a:endParaRPr lang="en-US" dirty="0" smtClean="0"/>
          </a:p>
          <a:p>
            <a:endParaRPr lang="en-US" dirty="0" smtClean="0"/>
          </a:p>
          <a:p>
            <a:endParaRPr lang="en-US" dirty="0" smtClean="0"/>
          </a:p>
          <a:p>
            <a:pPr algn="ctr"/>
            <a:r>
              <a:rPr lang="en-US" sz="3200" dirty="0" smtClean="0"/>
              <a:t>Let’s think about this stuff later</a:t>
            </a:r>
          </a:p>
          <a:p>
            <a:pPr algn="ctr"/>
            <a:endParaRPr lang="en-US" sz="3200" dirty="0" smtClean="0"/>
          </a:p>
          <a:p>
            <a:pPr algn="ctr"/>
            <a:endParaRPr lang="en-US" sz="3200" dirty="0" smtClean="0"/>
          </a:p>
          <a:p>
            <a:pPr algn="ctr"/>
            <a:endParaRPr lang="en-US" sz="3200" dirty="0" smtClean="0"/>
          </a:p>
          <a:p>
            <a:pPr algn="ctr"/>
            <a:endParaRPr lang="en-US" sz="3200" dirty="0"/>
          </a:p>
        </p:txBody>
      </p:sp>
      <p:sp>
        <p:nvSpPr>
          <p:cNvPr id="15" name="TextBox 14"/>
          <p:cNvSpPr txBox="1"/>
          <p:nvPr/>
        </p:nvSpPr>
        <p:spPr>
          <a:xfrm>
            <a:off x="4539426" y="2671057"/>
            <a:ext cx="3109371" cy="424800"/>
          </a:xfrm>
          <a:prstGeom prst="rect">
            <a:avLst/>
          </a:prstGeom>
          <a:noFill/>
          <a:ln w="25400">
            <a:solidFill>
              <a:srgbClr val="FF0000"/>
            </a:solidFill>
          </a:ln>
        </p:spPr>
        <p:txBody>
          <a:bodyPr wrap="square" rtlCol="0">
            <a:spAutoFit/>
          </a:bodyPr>
          <a:lstStyle/>
          <a:p>
            <a:endParaRPr lang="en-US" dirty="0" smtClean="0"/>
          </a:p>
          <a:p>
            <a:endParaRPr lang="en-US" baseline="-25000" dirty="0" smtClean="0"/>
          </a:p>
          <a:p>
            <a:endParaRPr lang="en-US" dirty="0"/>
          </a:p>
          <a:p>
            <a:endParaRPr lang="en-US" sz="600" baseline="-25000" dirty="0" smtClean="0"/>
          </a:p>
        </p:txBody>
      </p:sp>
      <p:sp>
        <p:nvSpPr>
          <p:cNvPr id="16" name="TextBox 15"/>
          <p:cNvSpPr txBox="1"/>
          <p:nvPr/>
        </p:nvSpPr>
        <p:spPr>
          <a:xfrm>
            <a:off x="7792370" y="817323"/>
            <a:ext cx="530915" cy="584776"/>
          </a:xfrm>
          <a:prstGeom prst="rect">
            <a:avLst/>
          </a:prstGeom>
          <a:noFill/>
        </p:spPr>
        <p:txBody>
          <a:bodyPr wrap="none" rtlCol="0">
            <a:spAutoFit/>
          </a:bodyPr>
          <a:lstStyle/>
          <a:p>
            <a:r>
              <a:rPr lang="en-GB" sz="1600" dirty="0" smtClean="0"/>
              <a:t>Low</a:t>
            </a:r>
          </a:p>
          <a:p>
            <a:r>
              <a:rPr lang="en-GB" sz="1600" dirty="0" smtClean="0"/>
              <a:t>low</a:t>
            </a:r>
            <a:endParaRPr lang="en-GB" sz="1600" dirty="0"/>
          </a:p>
        </p:txBody>
      </p:sp>
      <p:sp>
        <p:nvSpPr>
          <p:cNvPr id="17" name="TextBox 16"/>
          <p:cNvSpPr txBox="1"/>
          <p:nvPr/>
        </p:nvSpPr>
        <p:spPr>
          <a:xfrm>
            <a:off x="7944770" y="2586219"/>
            <a:ext cx="530915" cy="584776"/>
          </a:xfrm>
          <a:prstGeom prst="rect">
            <a:avLst/>
          </a:prstGeom>
          <a:noFill/>
        </p:spPr>
        <p:txBody>
          <a:bodyPr wrap="none" rtlCol="0">
            <a:spAutoFit/>
          </a:bodyPr>
          <a:lstStyle/>
          <a:p>
            <a:r>
              <a:rPr lang="en-GB" sz="1600" dirty="0" smtClean="0"/>
              <a:t>Low</a:t>
            </a:r>
          </a:p>
          <a:p>
            <a:r>
              <a:rPr lang="en-GB" sz="1600" dirty="0" smtClean="0"/>
              <a:t>Low </a:t>
            </a:r>
            <a:endParaRPr lang="en-GB" sz="1600" dirty="0"/>
          </a:p>
        </p:txBody>
      </p:sp>
      <p:sp>
        <p:nvSpPr>
          <p:cNvPr id="18" name="TextBox 17"/>
          <p:cNvSpPr txBox="1"/>
          <p:nvPr/>
        </p:nvSpPr>
        <p:spPr>
          <a:xfrm>
            <a:off x="6109618" y="2623578"/>
            <a:ext cx="387771" cy="461665"/>
          </a:xfrm>
          <a:prstGeom prst="rect">
            <a:avLst/>
          </a:prstGeom>
          <a:noFill/>
        </p:spPr>
        <p:txBody>
          <a:bodyPr wrap="none" rtlCol="0">
            <a:spAutoFit/>
          </a:bodyPr>
          <a:lstStyle/>
          <a:p>
            <a:r>
              <a:rPr lang="en-GB" sz="1200" dirty="0" smtClean="0"/>
              <a:t>-10</a:t>
            </a:r>
          </a:p>
          <a:p>
            <a:r>
              <a:rPr lang="en-GB" sz="1200" dirty="0" smtClean="0"/>
              <a:t>15</a:t>
            </a:r>
            <a:endParaRPr lang="en-GB" sz="1200" dirty="0"/>
          </a:p>
        </p:txBody>
      </p:sp>
      <p:sp>
        <p:nvSpPr>
          <p:cNvPr id="22" name="TextBox 21"/>
          <p:cNvSpPr txBox="1"/>
          <p:nvPr/>
        </p:nvSpPr>
        <p:spPr>
          <a:xfrm>
            <a:off x="1127212" y="3085243"/>
            <a:ext cx="1941557" cy="923330"/>
          </a:xfrm>
          <a:prstGeom prst="rect">
            <a:avLst/>
          </a:prstGeom>
          <a:noFill/>
        </p:spPr>
        <p:txBody>
          <a:bodyPr wrap="none" rtlCol="0">
            <a:spAutoFit/>
          </a:bodyPr>
          <a:lstStyle/>
          <a:p>
            <a:r>
              <a:rPr lang="en-GB" dirty="0" smtClean="0"/>
              <a:t>Metabolic Acidosis</a:t>
            </a:r>
          </a:p>
          <a:p>
            <a:r>
              <a:rPr lang="en-GB" dirty="0" smtClean="0"/>
              <a:t>Partial Respiratory </a:t>
            </a:r>
          </a:p>
          <a:p>
            <a:r>
              <a:rPr lang="en-GB" dirty="0" smtClean="0"/>
              <a:t>Compensation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loud Callout 2"/>
          <p:cNvSpPr/>
          <p:nvPr/>
        </p:nvSpPr>
        <p:spPr>
          <a:xfrm>
            <a:off x="3699704" y="23171"/>
            <a:ext cx="4845510" cy="2222724"/>
          </a:xfrm>
          <a:prstGeom prst="cloudCallout">
            <a:avLst>
              <a:gd name="adj1" fmla="val -70003"/>
              <a:gd name="adj2" fmla="val 637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3279126" y="521615"/>
            <a:ext cx="5552323"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bg1"/>
                </a:solidFill>
                <a:effectLst/>
                <a:uLnTx/>
                <a:uFillTx/>
                <a:latin typeface="+mj-lt"/>
                <a:ea typeface="+mj-ea"/>
                <a:cs typeface="+mj-cs"/>
              </a:rPr>
              <a:t>What’s next???</a:t>
            </a:r>
            <a:endParaRPr kumimoji="0" lang="en-GB"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We’ll now have some</a:t>
            </a:r>
            <a:endParaRPr lang="en-GB"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DB8EC9-A3B7-3841-80FE-B17884E4FA8E}"/>
              </a:ext>
            </a:extLst>
          </p:cNvPr>
          <p:cNvSpPr>
            <a:spLocks noGrp="1"/>
          </p:cNvSpPr>
          <p:nvPr>
            <p:ph type="title"/>
          </p:nvPr>
        </p:nvSpPr>
        <p:spPr>
          <a:xfrm>
            <a:off x="164892" y="164892"/>
            <a:ext cx="8350458" cy="647909"/>
          </a:xfrm>
        </p:spPr>
        <p:txBody>
          <a:bodyPr>
            <a:normAutofit/>
          </a:bodyPr>
          <a:lstStyle/>
          <a:p>
            <a:r>
              <a:rPr lang="en-US" sz="3200" dirty="0">
                <a:latin typeface="Clearface" pitchFamily="2" charset="0"/>
              </a:rPr>
              <a:t>Chest X-ray in Practice</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69C44A-594D-444F-9E19-4E7D0B0EEA4C}"/>
              </a:ext>
            </a:extLst>
          </p:cNvPr>
          <p:cNvSpPr>
            <a:spLocks noGrp="1"/>
          </p:cNvSpPr>
          <p:nvPr>
            <p:ph idx="1"/>
          </p:nvPr>
        </p:nvSpPr>
        <p:spPr>
          <a:xfrm>
            <a:off x="164892" y="1319212"/>
            <a:ext cx="8350458" cy="4351338"/>
          </a:xfrm>
        </p:spPr>
        <p:txBody>
          <a:bodyPr>
            <a:noAutofit/>
          </a:bodyPr>
          <a:lstStyle/>
          <a:p>
            <a:r>
              <a:rPr lang="en-GB" sz="2000" dirty="0" smtClean="0">
                <a:latin typeface="Lato Light" panose="020F0302020204030203" pitchFamily="34" charset="77"/>
              </a:rPr>
              <a:t>What </a:t>
            </a:r>
            <a:r>
              <a:rPr lang="en-GB" sz="2000" dirty="0">
                <a:latin typeface="Lato Light" panose="020F0302020204030203" pitchFamily="34" charset="77"/>
              </a:rPr>
              <a:t>being performed </a:t>
            </a:r>
            <a:r>
              <a:rPr lang="en-GB" sz="2000" dirty="0" smtClean="0">
                <a:latin typeface="Lato Light" panose="020F0302020204030203" pitchFamily="34" charset="77"/>
              </a:rPr>
              <a:t>for ?</a:t>
            </a:r>
          </a:p>
          <a:p>
            <a:r>
              <a:rPr lang="en-GB" sz="2000" dirty="0">
                <a:latin typeface="Lato Light" panose="020F0302020204030203" pitchFamily="34" charset="77"/>
              </a:rPr>
              <a:t>Always write on </a:t>
            </a:r>
            <a:r>
              <a:rPr lang="en-GB" sz="2000" dirty="0" smtClean="0">
                <a:latin typeface="Lato Light" panose="020F0302020204030203" pitchFamily="34" charset="77"/>
              </a:rPr>
              <a:t>request- the reason</a:t>
            </a:r>
          </a:p>
          <a:p>
            <a:r>
              <a:rPr lang="en-GB" sz="2000" dirty="0">
                <a:latin typeface="Lato Light" panose="020F0302020204030203" pitchFamily="34" charset="77"/>
              </a:rPr>
              <a:t>Always examine the patient and correlate with </a:t>
            </a:r>
            <a:r>
              <a:rPr lang="en-GB" sz="2000" dirty="0" smtClean="0">
                <a:latin typeface="Lato Light" panose="020F0302020204030203" pitchFamily="34" charset="77"/>
              </a:rPr>
              <a:t>findings</a:t>
            </a:r>
          </a:p>
          <a:p>
            <a:r>
              <a:rPr lang="en-GB" sz="2000" dirty="0" smtClean="0">
                <a:latin typeface="Lato Light" panose="020F0302020204030203" pitchFamily="34" charset="77"/>
              </a:rPr>
              <a:t>Look at previous X-rays</a:t>
            </a:r>
          </a:p>
          <a:p>
            <a:endParaRPr lang="en-GB" sz="2000" dirty="0" smtClean="0">
              <a:latin typeface="Lato Light" panose="020F0302020204030203" pitchFamily="34" charset="77"/>
            </a:endParaRPr>
          </a:p>
          <a:p>
            <a:endParaRPr lang="en-GB" sz="2000" dirty="0" smtClean="0">
              <a:latin typeface="Lato Light" panose="020F0302020204030203" pitchFamily="34" charset="77"/>
            </a:endParaRPr>
          </a:p>
          <a:p>
            <a:endParaRPr lang="en-GB" sz="2000" dirty="0" smtClean="0">
              <a:latin typeface="Lato Light" panose="020F0302020204030203" pitchFamily="34" charset="77"/>
            </a:endParaRPr>
          </a:p>
          <a:p>
            <a:pPr lvl="0"/>
            <a:r>
              <a:rPr lang="en-GB" sz="2000" dirty="0" smtClean="0">
                <a:latin typeface="Lato Light" panose="020F0302020204030203" pitchFamily="34" charset="77"/>
              </a:rPr>
              <a:t>Be systematic and structured- then you don’t miss key abnormalities</a:t>
            </a:r>
          </a:p>
          <a:p>
            <a:pPr lvl="0"/>
            <a:r>
              <a:rPr lang="en-GB" sz="2000" dirty="0" smtClean="0">
                <a:latin typeface="Lato Light" panose="020F0302020204030203" pitchFamily="34" charset="77"/>
              </a:rPr>
              <a:t>Lots of ways to do it- ultimately it is important to adopt a system that you are comfortable and familiar with to ensure that it is used in practice every day</a:t>
            </a:r>
          </a:p>
          <a:p>
            <a:pPr lvl="0"/>
            <a:r>
              <a:rPr lang="en-GB" sz="2000" dirty="0" smtClean="0">
                <a:latin typeface="Lato Light" panose="020F0302020204030203" pitchFamily="34" charset="77"/>
              </a:rPr>
              <a:t>Don’t stress- even experts can miss things</a:t>
            </a:r>
          </a:p>
          <a:p>
            <a:endParaRPr lang="en-GB" sz="2000" dirty="0" smtClean="0">
              <a:latin typeface="Lato Light" panose="020F0302020204030203" pitchFamily="34" charset="77"/>
            </a:endParaRPr>
          </a:p>
          <a:p>
            <a:endParaRPr lang="en-GB" sz="2000" dirty="0" smtClean="0">
              <a:latin typeface="Lato Light" panose="020F0302020204030203" pitchFamily="34" charset="77"/>
            </a:endParaRPr>
          </a:p>
          <a:p>
            <a:endParaRPr lang="en-GB" sz="2000" dirty="0" smtClean="0">
              <a:solidFill>
                <a:srgbClr val="000000"/>
              </a:solidFill>
              <a:latin typeface="Lato Light" panose="020F0302020204030203" pitchFamily="34" charset="77"/>
            </a:endParaRPr>
          </a:p>
          <a:p>
            <a:pPr marL="0" indent="0">
              <a:lnSpc>
                <a:spcPct val="120000"/>
              </a:lnSpc>
              <a:spcBef>
                <a:spcPts val="0"/>
              </a:spcBef>
              <a:buNone/>
            </a:pPr>
            <a:endParaRPr lang="en-US" sz="2000" dirty="0">
              <a:solidFill>
                <a:srgbClr val="000000"/>
              </a:solidFill>
              <a:latin typeface="Lato Light" panose="020F0302020204030203" pitchFamily="34" charset="77"/>
              <a:cs typeface="Latha" panose="020B0604020202020204" pitchFamily="34" charset="0"/>
            </a:endParaRPr>
          </a:p>
        </p:txBody>
      </p:sp>
      <p:sp>
        <p:nvSpPr>
          <p:cNvPr id="5"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E5F824-3924-4D4F-BEE9-8030B55D0AF0}"/>
              </a:ext>
            </a:extLst>
          </p:cNvPr>
          <p:cNvSpPr txBox="1">
            <a:spLocks/>
          </p:cNvSpPr>
          <p:nvPr/>
        </p:nvSpPr>
        <p:spPr>
          <a:xfrm>
            <a:off x="164892" y="671304"/>
            <a:ext cx="8350458" cy="647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D4AC7C"/>
                </a:solidFill>
                <a:latin typeface="Lato" panose="020F0502020204030203" pitchFamily="34" charset="77"/>
              </a:rPr>
              <a:t>Clinical</a:t>
            </a:r>
            <a:endParaRPr lang="en-US" sz="3200" dirty="0">
              <a:solidFill>
                <a:srgbClr val="D4AC7C"/>
              </a:solidFill>
              <a:latin typeface="Lato" panose="020F0502020204030203" pitchFamily="34" charset="77"/>
            </a:endParaRPr>
          </a:p>
        </p:txBody>
      </p:sp>
      <p:sp>
        <p:nvSpPr>
          <p:cNvPr id="9"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4B3E38F-5607-344E-B83A-5C4F49308DDD}"/>
              </a:ext>
            </a:extLst>
          </p:cNvPr>
          <p:cNvSpPr txBox="1">
            <a:spLocks/>
          </p:cNvSpPr>
          <p:nvPr/>
        </p:nvSpPr>
        <p:spPr>
          <a:xfrm>
            <a:off x="164892" y="1319212"/>
            <a:ext cx="520908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endParaRPr lang="en-GB" sz="2400" dirty="0">
              <a:latin typeface="Lato Light" panose="020F0302020204030203" pitchFamily="34" charset="77"/>
            </a:endParaRPr>
          </a:p>
        </p:txBody>
      </p:sp>
      <p:sp>
        <p:nvSpPr>
          <p:cNvPr id="6"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E5F824-3924-4D4F-BEE9-8030B55D0AF0}"/>
              </a:ext>
            </a:extLst>
          </p:cNvPr>
          <p:cNvSpPr txBox="1">
            <a:spLocks/>
          </p:cNvSpPr>
          <p:nvPr/>
        </p:nvSpPr>
        <p:spPr>
          <a:xfrm>
            <a:off x="164892" y="3111291"/>
            <a:ext cx="2959308" cy="647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D4AC7C"/>
                </a:solidFill>
                <a:latin typeface="Lato" panose="020F0502020204030203" pitchFamily="34" charset="77"/>
              </a:rPr>
              <a:t>Method</a:t>
            </a:r>
            <a:endParaRPr lang="en-US" sz="3200" dirty="0">
              <a:solidFill>
                <a:srgbClr val="D4AC7C"/>
              </a:solidFill>
              <a:latin typeface="Lato" panose="020F0502020204030203" pitchFamily="34" charset="77"/>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57892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0" name="Google Shape;190;p1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t>CXR</a:t>
            </a:r>
            <a:endParaRPr/>
          </a:p>
        </p:txBody>
      </p:sp>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2580237" y="1632938"/>
            <a:ext cx="3902274" cy="4070950"/>
          </a:xfrm>
          <a:prstGeom prst="rect">
            <a:avLst/>
          </a:prstGeom>
          <a:noFill/>
          <a:ln>
            <a:noFill/>
          </a:ln>
        </p:spPr>
      </p:pic>
      <p:sp>
        <p:nvSpPr>
          <p:cNvPr id="193" name="Google Shape;193;p12"/>
          <p:cNvSpPr txBox="1"/>
          <p:nvPr/>
        </p:nvSpPr>
        <p:spPr>
          <a:xfrm>
            <a:off x="2580250" y="1154113"/>
            <a:ext cx="3902100" cy="478800"/>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Name: BROWN, Heather	                               Taken 24/04/19 16.42</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DOB: 05/08/1945</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Hosp no: 1234567</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94" name="Google Shape;194;p12"/>
          <p:cNvSpPr txBox="1"/>
          <p:nvPr/>
        </p:nvSpPr>
        <p:spPr>
          <a:xfrm>
            <a:off x="2580249" y="1632950"/>
            <a:ext cx="695013" cy="4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Arial"/>
                <a:ea typeface="Arial"/>
                <a:cs typeface="Arial"/>
                <a:sym typeface="Arial"/>
              </a:rPr>
              <a:t>PA</a:t>
            </a:r>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Arial"/>
                <a:ea typeface="Arial"/>
                <a:cs typeface="Arial"/>
                <a:sym typeface="Arial"/>
              </a:rPr>
              <a:t>Erect</a:t>
            </a:r>
            <a:endParaRPr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t>CXR</a:t>
            </a:r>
            <a:endParaRPr/>
          </a:p>
        </p:txBody>
      </p:sp>
      <p:sp>
        <p:nvSpPr>
          <p:cNvPr id="201" name="Google Shape;201;p13"/>
          <p:cNvSpPr txBox="1">
            <a:spLocks noGrp="1"/>
          </p:cNvSpPr>
          <p:nvPr>
            <p:ph type="body" idx="1"/>
          </p:nvPr>
        </p:nvSpPr>
        <p:spPr>
          <a:xfrm>
            <a:off x="55275" y="1416152"/>
            <a:ext cx="4038600" cy="4718400"/>
          </a:xfrm>
          <a:prstGeom prst="rect">
            <a:avLst/>
          </a:prstGeom>
          <a:noFill/>
          <a:ln>
            <a:noFill/>
          </a:ln>
        </p:spPr>
        <p:txBody>
          <a:bodyPr spcFirstLastPara="1" wrap="square" lIns="91425" tIns="45700" rIns="91425" bIns="45700" anchor="t" anchorCtr="0">
            <a:noAutofit/>
          </a:bodyPr>
          <a:lstStyle/>
          <a:p>
            <a:pPr marL="0" lvl="0" indent="457200" algn="l" rtl="0">
              <a:lnSpc>
                <a:spcPct val="150000"/>
              </a:lnSpc>
              <a:spcBef>
                <a:spcPts val="560"/>
              </a:spcBef>
              <a:spcAft>
                <a:spcPts val="0"/>
              </a:spcAft>
              <a:buSzPts val="2380"/>
              <a:buNone/>
            </a:pPr>
            <a:r>
              <a:rPr lang="en-GB" sz="2400" b="1" dirty="0">
                <a:solidFill>
                  <a:srgbClr val="FF0000"/>
                </a:solidFill>
              </a:rPr>
              <a:t>D</a:t>
            </a:r>
            <a:r>
              <a:rPr lang="en-GB" sz="2400" dirty="0">
                <a:solidFill>
                  <a:srgbClr val="000000"/>
                </a:solidFill>
              </a:rPr>
              <a:t>emographics</a:t>
            </a:r>
            <a:endParaRPr sz="2400" dirty="0">
              <a:solidFill>
                <a:srgbClr val="000000"/>
              </a:solidFill>
            </a:endParaRPr>
          </a:p>
          <a:p>
            <a:pPr marL="457200" lvl="0" indent="0" algn="l" rtl="0">
              <a:lnSpc>
                <a:spcPct val="150000"/>
              </a:lnSpc>
              <a:spcBef>
                <a:spcPts val="560"/>
              </a:spcBef>
              <a:spcAft>
                <a:spcPts val="0"/>
              </a:spcAft>
              <a:buSzPts val="2380"/>
              <a:buNone/>
            </a:pPr>
            <a:r>
              <a:rPr lang="en-GB" sz="2400" b="1" dirty="0">
                <a:solidFill>
                  <a:srgbClr val="FF0000"/>
                </a:solidFill>
              </a:rPr>
              <a:t>R</a:t>
            </a:r>
            <a:r>
              <a:rPr lang="en-GB" sz="2400" dirty="0">
                <a:solidFill>
                  <a:srgbClr val="000000"/>
                </a:solidFill>
              </a:rPr>
              <a:t>otation, inspiration, projection, exposure </a:t>
            </a:r>
            <a:endParaRPr sz="2400" dirty="0" smtClean="0">
              <a:solidFill>
                <a:srgbClr val="000000"/>
              </a:solidFill>
            </a:endParaRPr>
          </a:p>
          <a:p>
            <a:pPr marL="457200" lvl="0" indent="0" algn="l" rtl="0">
              <a:lnSpc>
                <a:spcPct val="150000"/>
              </a:lnSpc>
              <a:spcBef>
                <a:spcPts val="560"/>
              </a:spcBef>
              <a:spcAft>
                <a:spcPts val="0"/>
              </a:spcAft>
              <a:buSzPts val="2380"/>
              <a:buNone/>
            </a:pPr>
            <a:r>
              <a:rPr lang="en-GB" sz="2400" b="1" dirty="0" smtClean="0">
                <a:solidFill>
                  <a:srgbClr val="FF0000"/>
                </a:solidFill>
              </a:rPr>
              <a:t>A</a:t>
            </a:r>
            <a:r>
              <a:rPr lang="en-GB" sz="2400" dirty="0" smtClean="0"/>
              <a:t>irway</a:t>
            </a:r>
            <a:endParaRPr sz="2400" dirty="0"/>
          </a:p>
          <a:p>
            <a:pPr marL="457200" lvl="0" indent="0" algn="l" rtl="0">
              <a:lnSpc>
                <a:spcPct val="150000"/>
              </a:lnSpc>
              <a:spcBef>
                <a:spcPts val="560"/>
              </a:spcBef>
              <a:spcAft>
                <a:spcPts val="0"/>
              </a:spcAft>
              <a:buSzPts val="2380"/>
              <a:buNone/>
            </a:pPr>
            <a:r>
              <a:rPr lang="en-GB" sz="2400" b="1" dirty="0">
                <a:solidFill>
                  <a:srgbClr val="FF0000"/>
                </a:solidFill>
              </a:rPr>
              <a:t>B</a:t>
            </a:r>
            <a:r>
              <a:rPr lang="en-GB" sz="2400" dirty="0"/>
              <a:t>reathing</a:t>
            </a:r>
            <a:endParaRPr sz="2400" dirty="0"/>
          </a:p>
          <a:p>
            <a:pPr marL="457200" lvl="0" indent="0" algn="l" rtl="0">
              <a:lnSpc>
                <a:spcPct val="150000"/>
              </a:lnSpc>
              <a:spcBef>
                <a:spcPts val="560"/>
              </a:spcBef>
              <a:spcAft>
                <a:spcPts val="0"/>
              </a:spcAft>
              <a:buSzPts val="2380"/>
              <a:buNone/>
            </a:pPr>
            <a:r>
              <a:rPr lang="en-GB" sz="2400" b="1" dirty="0">
                <a:solidFill>
                  <a:srgbClr val="FF0000"/>
                </a:solidFill>
              </a:rPr>
              <a:t>C</a:t>
            </a:r>
            <a:r>
              <a:rPr lang="en-GB" sz="2400" dirty="0"/>
              <a:t>ardiac</a:t>
            </a:r>
            <a:endParaRPr sz="2400" dirty="0"/>
          </a:p>
          <a:p>
            <a:pPr marL="457200" lvl="0" indent="0" algn="l" rtl="0">
              <a:lnSpc>
                <a:spcPct val="150000"/>
              </a:lnSpc>
              <a:spcBef>
                <a:spcPts val="560"/>
              </a:spcBef>
              <a:spcAft>
                <a:spcPts val="0"/>
              </a:spcAft>
              <a:buSzPts val="2380"/>
              <a:buNone/>
            </a:pPr>
            <a:r>
              <a:rPr lang="en-GB" sz="2400" b="1" dirty="0">
                <a:solidFill>
                  <a:srgbClr val="FF0000"/>
                </a:solidFill>
              </a:rPr>
              <a:t>D</a:t>
            </a:r>
            <a:r>
              <a:rPr lang="en-GB" sz="2400" dirty="0"/>
              <a:t>iaphragm</a:t>
            </a:r>
            <a:endParaRPr sz="2400" dirty="0"/>
          </a:p>
          <a:p>
            <a:pPr marL="457200" lvl="0" indent="0" algn="l" rtl="0">
              <a:lnSpc>
                <a:spcPct val="150000"/>
              </a:lnSpc>
              <a:spcBef>
                <a:spcPts val="560"/>
              </a:spcBef>
              <a:spcAft>
                <a:spcPts val="0"/>
              </a:spcAft>
              <a:buSzPts val="2380"/>
              <a:buNone/>
            </a:pPr>
            <a:r>
              <a:rPr lang="en-GB" sz="2400" b="1" dirty="0">
                <a:solidFill>
                  <a:srgbClr val="FF0000"/>
                </a:solidFill>
              </a:rPr>
              <a:t>E</a:t>
            </a:r>
            <a:r>
              <a:rPr lang="en-GB" sz="2400" dirty="0"/>
              <a:t>verything </a:t>
            </a:r>
            <a:r>
              <a:rPr lang="en-GB" sz="2400" dirty="0" smtClean="0"/>
              <a:t>else inc tissues</a:t>
            </a:r>
            <a:endParaRPr sz="2400" dirty="0"/>
          </a:p>
        </p:txBody>
      </p:sp>
      <p:pic>
        <p:nvPicPr>
          <p:cNvPr id="202" name="Google Shape;202;p13" descr="Image result for normal chest radiograph female"/>
          <p:cNvPicPr preferRelativeResize="0"/>
          <p:nvPr/>
        </p:nvPicPr>
        <p:blipFill rotWithShape="1">
          <a:blip r:embed="rId3">
            <a:alphaModFix/>
          </a:blip>
          <a:srcRect/>
          <a:stretch/>
        </p:blipFill>
        <p:spPr>
          <a:xfrm>
            <a:off x="4416178" y="2295250"/>
            <a:ext cx="3798873" cy="4060676"/>
          </a:xfrm>
          <a:prstGeom prst="rect">
            <a:avLst/>
          </a:prstGeom>
          <a:noFill/>
          <a:ln>
            <a:noFill/>
          </a:ln>
        </p:spPr>
      </p:pic>
      <p:sp>
        <p:nvSpPr>
          <p:cNvPr id="203" name="Google Shape;203;p13"/>
          <p:cNvSpPr txBox="1"/>
          <p:nvPr/>
        </p:nvSpPr>
        <p:spPr>
          <a:xfrm>
            <a:off x="4416200" y="1709150"/>
            <a:ext cx="3798900" cy="586200"/>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Name: BROWN, Heather	                          Taken 24/04/19 16.42</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DOB: 05/08/1945</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Hosp no: 1234567</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204" name="Google Shape;204;p13"/>
          <p:cNvSpPr txBox="1"/>
          <p:nvPr/>
        </p:nvSpPr>
        <p:spPr>
          <a:xfrm>
            <a:off x="4416210" y="2295344"/>
            <a:ext cx="677157"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FFFF"/>
                </a:solidFill>
                <a:latin typeface="Arial"/>
                <a:ea typeface="Arial"/>
                <a:cs typeface="Arial"/>
                <a:sym typeface="Arial"/>
              </a:rPr>
              <a:t>PA Erect</a:t>
            </a:r>
            <a:endParaRPr sz="1200" b="0" i="0" u="none" strike="noStrike" cap="none">
              <a:solidFill>
                <a:srgbClr val="FFFFFF"/>
              </a:solidFill>
              <a:latin typeface="Arial"/>
              <a:ea typeface="Arial"/>
              <a:cs typeface="Arial"/>
              <a:sym typeface="Arial"/>
            </a:endParaRPr>
          </a:p>
        </p:txBody>
      </p:sp>
      <p:sp>
        <p:nvSpPr>
          <p:cNvPr id="7"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E5F824-3924-4D4F-BEE9-8030B55D0AF0}"/>
              </a:ext>
            </a:extLst>
          </p:cNvPr>
          <p:cNvSpPr txBox="1">
            <a:spLocks/>
          </p:cNvSpPr>
          <p:nvPr/>
        </p:nvSpPr>
        <p:spPr>
          <a:xfrm>
            <a:off x="2635479" y="725269"/>
            <a:ext cx="4915775" cy="647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D4AC7C"/>
                </a:solidFill>
                <a:latin typeface="Lato" panose="020F0502020204030203" pitchFamily="34" charset="77"/>
              </a:rPr>
              <a:t>The </a:t>
            </a:r>
            <a:r>
              <a:rPr lang="en-US" sz="3200" dirty="0" smtClean="0">
                <a:solidFill>
                  <a:srgbClr val="D4AC7C"/>
                </a:solidFill>
                <a:latin typeface="Lato" panose="020F0502020204030203" pitchFamily="34" charset="77"/>
              </a:rPr>
              <a:t>Dr </a:t>
            </a:r>
            <a:r>
              <a:rPr lang="en-US" sz="3200" dirty="0">
                <a:solidFill>
                  <a:srgbClr val="D4AC7C"/>
                </a:solidFill>
                <a:latin typeface="Lato" panose="020F0502020204030203" pitchFamily="34" charset="77"/>
              </a:rPr>
              <a:t>ABCDE Approach</a:t>
            </a:r>
          </a:p>
        </p:txBody>
      </p:sp>
      <p:sp>
        <p:nvSpPr>
          <p:cNvPr id="8"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69C44A-594D-444F-9E19-4E7D0B0EEA4C}"/>
              </a:ext>
            </a:extLst>
          </p:cNvPr>
          <p:cNvSpPr>
            <a:spLocks noGrp="1"/>
          </p:cNvSpPr>
          <p:nvPr>
            <p:ph idx="1"/>
          </p:nvPr>
        </p:nvSpPr>
        <p:spPr>
          <a:xfrm>
            <a:off x="4609134" y="5187436"/>
            <a:ext cx="3267157" cy="1638414"/>
          </a:xfrm>
          <a:solidFill>
            <a:schemeClr val="bg1"/>
          </a:solidFill>
        </p:spPr>
        <p:txBody>
          <a:bodyPr>
            <a:noAutofit/>
          </a:bodyPr>
          <a:lstStyle/>
          <a:p>
            <a:pPr>
              <a:buFont typeface="Courier New" panose="02070309020205020404" pitchFamily="49" charset="0"/>
              <a:buChar char="o"/>
            </a:pPr>
            <a:r>
              <a:rPr lang="en-GB" sz="2000" dirty="0" smtClean="0">
                <a:latin typeface="Lato Light" panose="020F0302020204030203" pitchFamily="34" charset="77"/>
                <a:ea typeface="Times New Roman" panose="02020603050405020304" pitchFamily="18" charset="0"/>
              </a:rPr>
              <a:t>Bones</a:t>
            </a:r>
          </a:p>
          <a:p>
            <a:pPr>
              <a:buFont typeface="Courier New" panose="02070309020205020404" pitchFamily="49" charset="0"/>
              <a:buChar char="o"/>
            </a:pPr>
            <a:r>
              <a:rPr lang="en-GB" sz="2000" dirty="0">
                <a:latin typeface="Lato Light" panose="020F0302020204030203" pitchFamily="34" charset="77"/>
                <a:ea typeface="Times New Roman" panose="02020603050405020304" pitchFamily="18" charset="0"/>
              </a:rPr>
              <a:t>Interventions</a:t>
            </a:r>
          </a:p>
          <a:p>
            <a:pPr>
              <a:buFont typeface="Courier New" panose="02070309020205020404" pitchFamily="49" charset="0"/>
              <a:buChar char="o"/>
            </a:pPr>
            <a:r>
              <a:rPr lang="en-GB" sz="2000" dirty="0" smtClean="0">
                <a:latin typeface="Lato Light" panose="020F0302020204030203" pitchFamily="34" charset="77"/>
                <a:ea typeface="Times New Roman" panose="02020603050405020304" pitchFamily="18" charset="0"/>
              </a:rPr>
              <a:t>Tissues</a:t>
            </a:r>
          </a:p>
          <a:p>
            <a:pPr>
              <a:buFont typeface="Courier New" panose="02070309020205020404" pitchFamily="49" charset="0"/>
              <a:buChar char="o"/>
            </a:pPr>
            <a:r>
              <a:rPr lang="en-GB" sz="2000" dirty="0" smtClean="0">
                <a:latin typeface="Lato Light" panose="020F0302020204030203" pitchFamily="34" charset="77"/>
                <a:ea typeface="Times New Roman" panose="02020603050405020304" pitchFamily="18" charset="0"/>
              </a:rPr>
              <a:t>Review areas</a:t>
            </a:r>
          </a:p>
          <a:p>
            <a:pPr marL="0" indent="0">
              <a:lnSpc>
                <a:spcPct val="120000"/>
              </a:lnSpc>
              <a:spcBef>
                <a:spcPts val="0"/>
              </a:spcBef>
              <a:buNone/>
            </a:pPr>
            <a:endParaRPr lang="en-US" sz="1800" dirty="0">
              <a:latin typeface="Lato" panose="020F0502020204030203" pitchFamily="34" charset="77"/>
              <a:cs typeface="Lath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learn-chest-xray-with-its-normal-positioning-radioanatomy-18-638.jpg"/>
          <p:cNvPicPr>
            <a:picLocks noGrp="1" noChangeAspect="1"/>
          </p:cNvPicPr>
          <p:nvPr>
            <p:ph idx="1"/>
          </p:nvPr>
        </p:nvPicPr>
        <p:blipFill>
          <a:blip r:embed="rId2"/>
          <a:srcRect l="-18258" r="-18258"/>
          <a:stretch>
            <a:fillRect/>
          </a:stretch>
        </p:blipFill>
        <p:spPr>
          <a:xfrm>
            <a:off x="-2288612" y="0"/>
            <a:ext cx="13097623" cy="7203188"/>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hest-x-ray-fundamentals-13-638.jpg"/>
          <p:cNvPicPr>
            <a:picLocks noGrp="1" noChangeAspect="1"/>
          </p:cNvPicPr>
          <p:nvPr>
            <p:ph sz="half" idx="1"/>
          </p:nvPr>
        </p:nvPicPr>
        <p:blipFill>
          <a:blip r:embed="rId2"/>
          <a:srcRect t="-24634" b="-24634"/>
          <a:stretch>
            <a:fillRect/>
          </a:stretch>
        </p:blipFill>
        <p:spPr>
          <a:xfrm>
            <a:off x="176847" y="-1486201"/>
            <a:ext cx="8686800" cy="973509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creen Shot 2019-09-26 at 13.16.04.png"/>
          <p:cNvPicPr>
            <a:picLocks noGrp="1" noChangeAspect="1"/>
          </p:cNvPicPr>
          <p:nvPr>
            <p:ph idx="1"/>
          </p:nvPr>
        </p:nvPicPr>
        <p:blipFill>
          <a:blip r:embed="rId2"/>
          <a:srcRect l="-6822" r="-6822"/>
          <a:stretch>
            <a:fillRect/>
          </a:stretch>
        </p:blipFill>
        <p:spPr>
          <a:xfrm>
            <a:off x="-865244" y="-479033"/>
            <a:ext cx="14232862" cy="7827526"/>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rgbClr val="FF0000"/>
                          </a:solidFill>
                          <a:latin typeface="Lato Light" panose="020F0302020204030203" pitchFamily="34" charset="77"/>
                          <a:ea typeface="Times New Roman" panose="02020603050405020304" pitchFamily="18" charset="0"/>
                        </a:rPr>
                        <a:t>R </a:t>
                      </a:r>
                      <a:r>
                        <a:rPr lang="en-GB" sz="1800" b="0" dirty="0" smtClean="0">
                          <a:solidFill>
                            <a:srgbClr val="FF0000"/>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30178847298_1fe57a35b0.jpg"/>
          <p:cNvPicPr>
            <a:picLocks noGrp="1" noChangeAspect="1"/>
          </p:cNvPicPr>
          <p:nvPr>
            <p:ph idx="1"/>
          </p:nvPr>
        </p:nvPicPr>
        <p:blipFill>
          <a:blip r:embed="rId2"/>
          <a:srcRect l="-40552" r="-40552"/>
          <a:stretch>
            <a:fillRect/>
          </a:stretch>
        </p:blipFill>
        <p:spPr>
          <a:xfrm>
            <a:off x="-1556429" y="96450"/>
            <a:ext cx="12220743" cy="6720938"/>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
        <p:nvSpPr>
          <p:cNvPr id="7" name="Freeform 6"/>
          <p:cNvSpPr/>
          <p:nvPr/>
        </p:nvSpPr>
        <p:spPr>
          <a:xfrm>
            <a:off x="4369241" y="927286"/>
            <a:ext cx="188667" cy="365851"/>
          </a:xfrm>
          <a:custGeom>
            <a:avLst/>
            <a:gdLst>
              <a:gd name="connsiteX0" fmla="*/ 34512 w 188667"/>
              <a:gd name="connsiteY0" fmla="*/ 39116 h 365851"/>
              <a:gd name="connsiteX1" fmla="*/ 20707 w 188667"/>
              <a:gd name="connsiteY1" fmla="*/ 315230 h 365851"/>
              <a:gd name="connsiteX2" fmla="*/ 158756 w 188667"/>
              <a:gd name="connsiteY2" fmla="*/ 342842 h 365851"/>
              <a:gd name="connsiteX3" fmla="*/ 186366 w 188667"/>
              <a:gd name="connsiteY3" fmla="*/ 246202 h 365851"/>
              <a:gd name="connsiteX4" fmla="*/ 144951 w 188667"/>
              <a:gd name="connsiteY4" fmla="*/ 80533 h 365851"/>
              <a:gd name="connsiteX5" fmla="*/ 34512 w 188667"/>
              <a:gd name="connsiteY5" fmla="*/ 39116 h 36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 h="365851">
                <a:moveTo>
                  <a:pt x="34512" y="39116"/>
                </a:moveTo>
                <a:cubicBezTo>
                  <a:pt x="13805" y="78232"/>
                  <a:pt x="0" y="264609"/>
                  <a:pt x="20707" y="315230"/>
                </a:cubicBezTo>
                <a:cubicBezTo>
                  <a:pt x="41414" y="365851"/>
                  <a:pt x="131146" y="354347"/>
                  <a:pt x="158756" y="342842"/>
                </a:cubicBezTo>
                <a:cubicBezTo>
                  <a:pt x="186366" y="331337"/>
                  <a:pt x="188667" y="289920"/>
                  <a:pt x="186366" y="246202"/>
                </a:cubicBezTo>
                <a:cubicBezTo>
                  <a:pt x="184065" y="202484"/>
                  <a:pt x="170260" y="115047"/>
                  <a:pt x="144951" y="80533"/>
                </a:cubicBezTo>
                <a:cubicBezTo>
                  <a:pt x="119642" y="46019"/>
                  <a:pt x="55219" y="0"/>
                  <a:pt x="34512" y="39116"/>
                </a:cubicBezTo>
                <a:close/>
              </a:path>
            </a:pathLst>
          </a:cu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Freeform 8"/>
          <p:cNvSpPr/>
          <p:nvPr/>
        </p:nvSpPr>
        <p:spPr>
          <a:xfrm>
            <a:off x="4355981" y="1286776"/>
            <a:ext cx="188667" cy="365851"/>
          </a:xfrm>
          <a:custGeom>
            <a:avLst/>
            <a:gdLst>
              <a:gd name="connsiteX0" fmla="*/ 34512 w 188667"/>
              <a:gd name="connsiteY0" fmla="*/ 39116 h 365851"/>
              <a:gd name="connsiteX1" fmla="*/ 20707 w 188667"/>
              <a:gd name="connsiteY1" fmla="*/ 315230 h 365851"/>
              <a:gd name="connsiteX2" fmla="*/ 158756 w 188667"/>
              <a:gd name="connsiteY2" fmla="*/ 342842 h 365851"/>
              <a:gd name="connsiteX3" fmla="*/ 186366 w 188667"/>
              <a:gd name="connsiteY3" fmla="*/ 246202 h 365851"/>
              <a:gd name="connsiteX4" fmla="*/ 144951 w 188667"/>
              <a:gd name="connsiteY4" fmla="*/ 80533 h 365851"/>
              <a:gd name="connsiteX5" fmla="*/ 34512 w 188667"/>
              <a:gd name="connsiteY5" fmla="*/ 39116 h 36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 h="365851">
                <a:moveTo>
                  <a:pt x="34512" y="39116"/>
                </a:moveTo>
                <a:cubicBezTo>
                  <a:pt x="13805" y="78232"/>
                  <a:pt x="0" y="264609"/>
                  <a:pt x="20707" y="315230"/>
                </a:cubicBezTo>
                <a:cubicBezTo>
                  <a:pt x="41414" y="365851"/>
                  <a:pt x="131146" y="354347"/>
                  <a:pt x="158756" y="342842"/>
                </a:cubicBezTo>
                <a:cubicBezTo>
                  <a:pt x="186366" y="331337"/>
                  <a:pt x="188667" y="289920"/>
                  <a:pt x="186366" y="246202"/>
                </a:cubicBezTo>
                <a:cubicBezTo>
                  <a:pt x="184065" y="202484"/>
                  <a:pt x="170260" y="115047"/>
                  <a:pt x="144951" y="80533"/>
                </a:cubicBezTo>
                <a:cubicBezTo>
                  <a:pt x="119642" y="46019"/>
                  <a:pt x="55219" y="0"/>
                  <a:pt x="34512" y="39116"/>
                </a:cubicBezTo>
                <a:close/>
              </a:path>
            </a:pathLst>
          </a:cu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reeform 9"/>
          <p:cNvSpPr/>
          <p:nvPr/>
        </p:nvSpPr>
        <p:spPr>
          <a:xfrm>
            <a:off x="4332974" y="1600200"/>
            <a:ext cx="188667" cy="365851"/>
          </a:xfrm>
          <a:custGeom>
            <a:avLst/>
            <a:gdLst>
              <a:gd name="connsiteX0" fmla="*/ 34512 w 188667"/>
              <a:gd name="connsiteY0" fmla="*/ 39116 h 365851"/>
              <a:gd name="connsiteX1" fmla="*/ 20707 w 188667"/>
              <a:gd name="connsiteY1" fmla="*/ 315230 h 365851"/>
              <a:gd name="connsiteX2" fmla="*/ 158756 w 188667"/>
              <a:gd name="connsiteY2" fmla="*/ 342842 h 365851"/>
              <a:gd name="connsiteX3" fmla="*/ 186366 w 188667"/>
              <a:gd name="connsiteY3" fmla="*/ 246202 h 365851"/>
              <a:gd name="connsiteX4" fmla="*/ 144951 w 188667"/>
              <a:gd name="connsiteY4" fmla="*/ 80533 h 365851"/>
              <a:gd name="connsiteX5" fmla="*/ 34512 w 188667"/>
              <a:gd name="connsiteY5" fmla="*/ 39116 h 36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 h="365851">
                <a:moveTo>
                  <a:pt x="34512" y="39116"/>
                </a:moveTo>
                <a:cubicBezTo>
                  <a:pt x="13805" y="78232"/>
                  <a:pt x="0" y="264609"/>
                  <a:pt x="20707" y="315230"/>
                </a:cubicBezTo>
                <a:cubicBezTo>
                  <a:pt x="41414" y="365851"/>
                  <a:pt x="131146" y="354347"/>
                  <a:pt x="158756" y="342842"/>
                </a:cubicBezTo>
                <a:cubicBezTo>
                  <a:pt x="186366" y="331337"/>
                  <a:pt x="188667" y="289920"/>
                  <a:pt x="186366" y="246202"/>
                </a:cubicBezTo>
                <a:cubicBezTo>
                  <a:pt x="184065" y="202484"/>
                  <a:pt x="170260" y="115047"/>
                  <a:pt x="144951" y="80533"/>
                </a:cubicBezTo>
                <a:cubicBezTo>
                  <a:pt x="119642" y="46019"/>
                  <a:pt x="55219" y="0"/>
                  <a:pt x="34512" y="39116"/>
                </a:cubicBezTo>
                <a:close/>
              </a:path>
            </a:pathLst>
          </a:cu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rgbClr val="FF0000"/>
                          </a:solidFill>
                          <a:effectLst/>
                          <a:latin typeface="Lato Light" panose="020F0302020204030203" pitchFamily="34" charset="77"/>
                        </a:rPr>
                        <a:t>A</a:t>
                      </a:r>
                      <a:r>
                        <a:rPr lang="en-GB" sz="1800" b="1" i="0" baseline="0" dirty="0" smtClean="0">
                          <a:solidFill>
                            <a:srgbClr val="FF0000"/>
                          </a:solidFill>
                          <a:effectLst/>
                          <a:latin typeface="Lato Light" panose="020F0302020204030203" pitchFamily="34" charset="77"/>
                        </a:rPr>
                        <a:t> </a:t>
                      </a:r>
                      <a:r>
                        <a:rPr lang="en-GB" sz="1800" b="0" i="0" dirty="0" smtClean="0">
                          <a:solidFill>
                            <a:srgbClr val="FF0000"/>
                          </a:solidFill>
                          <a:effectLst/>
                          <a:latin typeface="Lato Light" panose="020F0302020204030203" pitchFamily="34" charset="77"/>
                        </a:rPr>
                        <a:t>Airways</a:t>
                      </a:r>
                      <a:endParaRPr lang="en-GB" sz="18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rgbClr val="FF0000"/>
                          </a:solidFill>
                          <a:effectLst/>
                          <a:latin typeface="Lato Light" panose="020F0302020204030203" pitchFamily="34" charset="77"/>
                        </a:rPr>
                        <a:t>Trace the </a:t>
                      </a:r>
                      <a:r>
                        <a:rPr lang="en-GB" sz="1200" b="0" i="0" dirty="0" smtClean="0">
                          <a:solidFill>
                            <a:srgbClr val="FF0000"/>
                          </a:solidFill>
                          <a:effectLst/>
                          <a:latin typeface="Lato Light" panose="020F0302020204030203" pitchFamily="34" charset="77"/>
                        </a:rPr>
                        <a:t>trachea </a:t>
                      </a:r>
                      <a:r>
                        <a:rPr lang="en-GB" sz="1200" b="0" i="0" dirty="0">
                          <a:solidFill>
                            <a:srgbClr val="FF0000"/>
                          </a:solidFill>
                          <a:effectLst/>
                          <a:latin typeface="Lato Light" panose="020F0302020204030203" pitchFamily="34" charset="77"/>
                        </a:rPr>
                        <a:t>down to the </a:t>
                      </a:r>
                      <a:r>
                        <a:rPr lang="en-GB" sz="1200" b="0" i="0" dirty="0" err="1" smtClean="0">
                          <a:solidFill>
                            <a:srgbClr val="FF0000"/>
                          </a:solidFill>
                          <a:effectLst/>
                          <a:latin typeface="Lato Light" panose="020F0302020204030203" pitchFamily="34" charset="77"/>
                        </a:rPr>
                        <a:t>hila</a:t>
                      </a:r>
                      <a:r>
                        <a:rPr lang="en-GB" sz="1200" b="0" i="0" dirty="0" smtClean="0">
                          <a:solidFill>
                            <a:srgbClr val="FF0000"/>
                          </a:solidFill>
                          <a:effectLst/>
                          <a:latin typeface="Lato Light" panose="020F0302020204030203" pitchFamily="34" charset="77"/>
                        </a:rPr>
                        <a:t>:</a:t>
                      </a:r>
                      <a:r>
                        <a:rPr lang="en-GB" sz="1200" b="0" i="0" baseline="0" dirty="0" smtClean="0">
                          <a:solidFill>
                            <a:srgbClr val="FF0000"/>
                          </a:solidFill>
                          <a:effectLst/>
                          <a:latin typeface="Lato Light" panose="020F0302020204030203" pitchFamily="34" charset="77"/>
                        </a:rPr>
                        <a:t> </a:t>
                      </a:r>
                      <a:r>
                        <a:rPr lang="en-GB" sz="1200" b="0" i="0" dirty="0" smtClean="0">
                          <a:solidFill>
                            <a:srgbClr val="FF0000"/>
                          </a:solidFill>
                          <a:effectLst/>
                          <a:latin typeface="Lato Light" panose="020F0302020204030203" pitchFamily="34" charset="77"/>
                        </a:rPr>
                        <a:t>shifts</a:t>
                      </a:r>
                      <a:r>
                        <a:rPr lang="en-GB" sz="1200" b="0" i="0" dirty="0">
                          <a:solidFill>
                            <a:srgbClr val="FF0000"/>
                          </a:solidFill>
                          <a:effectLst/>
                          <a:latin typeface="Lato Light" panose="020F0302020204030203" pitchFamily="34" charset="77"/>
                        </a:rPr>
                        <a:t>, foreign bodies or abnormalities</a:t>
                      </a:r>
                      <a:endParaRPr lang="en-GB" sz="12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
        <p:nvSpPr>
          <p:cNvPr id="8" name="Freeform 7"/>
          <p:cNvSpPr/>
          <p:nvPr/>
        </p:nvSpPr>
        <p:spPr>
          <a:xfrm>
            <a:off x="3823948" y="745510"/>
            <a:ext cx="1325268" cy="2781856"/>
          </a:xfrm>
          <a:custGeom>
            <a:avLst/>
            <a:gdLst>
              <a:gd name="connsiteX0" fmla="*/ 607415 w 1325268"/>
              <a:gd name="connsiteY0" fmla="*/ 0 h 2781856"/>
              <a:gd name="connsiteX1" fmla="*/ 538391 w 1325268"/>
              <a:gd name="connsiteY1" fmla="*/ 1366768 h 2781856"/>
              <a:gd name="connsiteX2" fmla="*/ 524586 w 1325268"/>
              <a:gd name="connsiteY2" fmla="*/ 1836163 h 2781856"/>
              <a:gd name="connsiteX3" fmla="*/ 331318 w 1325268"/>
              <a:gd name="connsiteY3" fmla="*/ 2250335 h 2781856"/>
              <a:gd name="connsiteX4" fmla="*/ 27610 w 1325268"/>
              <a:gd name="connsiteY4" fmla="*/ 2567867 h 2781856"/>
              <a:gd name="connsiteX5" fmla="*/ 165659 w 1325268"/>
              <a:gd name="connsiteY5" fmla="*/ 2705924 h 2781856"/>
              <a:gd name="connsiteX6" fmla="*/ 400342 w 1325268"/>
              <a:gd name="connsiteY6" fmla="*/ 2429810 h 2781856"/>
              <a:gd name="connsiteX7" fmla="*/ 593610 w 1325268"/>
              <a:gd name="connsiteY7" fmla="*/ 2153695 h 2781856"/>
              <a:gd name="connsiteX8" fmla="*/ 704049 w 1325268"/>
              <a:gd name="connsiteY8" fmla="*/ 2388392 h 2781856"/>
              <a:gd name="connsiteX9" fmla="*/ 938732 w 1325268"/>
              <a:gd name="connsiteY9" fmla="*/ 2609284 h 2781856"/>
              <a:gd name="connsiteX10" fmla="*/ 1228634 w 1325268"/>
              <a:gd name="connsiteY10" fmla="*/ 2774953 h 2781856"/>
              <a:gd name="connsiteX11" fmla="*/ 1270049 w 1325268"/>
              <a:gd name="connsiteY11" fmla="*/ 2567867 h 2781856"/>
              <a:gd name="connsiteX12" fmla="*/ 897317 w 1325268"/>
              <a:gd name="connsiteY12" fmla="*/ 2333169 h 2781856"/>
              <a:gd name="connsiteX13" fmla="*/ 773073 w 1325268"/>
              <a:gd name="connsiteY13" fmla="*/ 2001832 h 2781856"/>
              <a:gd name="connsiteX14" fmla="*/ 704049 w 1325268"/>
              <a:gd name="connsiteY14" fmla="*/ 1601465 h 2781856"/>
              <a:gd name="connsiteX15" fmla="*/ 745464 w 1325268"/>
              <a:gd name="connsiteY15" fmla="*/ 1049236 h 2781856"/>
              <a:gd name="connsiteX16" fmla="*/ 842098 w 1325268"/>
              <a:gd name="connsiteY16" fmla="*/ 13806 h 2781856"/>
              <a:gd name="connsiteX17" fmla="*/ 842098 w 1325268"/>
              <a:gd name="connsiteY17" fmla="*/ 13806 h 278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5268" h="2781856">
                <a:moveTo>
                  <a:pt x="607415" y="0"/>
                </a:moveTo>
                <a:cubicBezTo>
                  <a:pt x="579805" y="530370"/>
                  <a:pt x="552196" y="1060741"/>
                  <a:pt x="538391" y="1366768"/>
                </a:cubicBezTo>
                <a:cubicBezTo>
                  <a:pt x="524586" y="1672795"/>
                  <a:pt x="559098" y="1688902"/>
                  <a:pt x="524586" y="1836163"/>
                </a:cubicBezTo>
                <a:cubicBezTo>
                  <a:pt x="490074" y="1983424"/>
                  <a:pt x="414147" y="2128384"/>
                  <a:pt x="331318" y="2250335"/>
                </a:cubicBezTo>
                <a:cubicBezTo>
                  <a:pt x="248489" y="2372286"/>
                  <a:pt x="55220" y="2491936"/>
                  <a:pt x="27610" y="2567867"/>
                </a:cubicBezTo>
                <a:cubicBezTo>
                  <a:pt x="0" y="2643798"/>
                  <a:pt x="103537" y="2728933"/>
                  <a:pt x="165659" y="2705924"/>
                </a:cubicBezTo>
                <a:cubicBezTo>
                  <a:pt x="227781" y="2682915"/>
                  <a:pt x="329017" y="2521848"/>
                  <a:pt x="400342" y="2429810"/>
                </a:cubicBezTo>
                <a:cubicBezTo>
                  <a:pt x="471667" y="2337772"/>
                  <a:pt x="542992" y="2160598"/>
                  <a:pt x="593610" y="2153695"/>
                </a:cubicBezTo>
                <a:cubicBezTo>
                  <a:pt x="644228" y="2146792"/>
                  <a:pt x="646529" y="2312461"/>
                  <a:pt x="704049" y="2388392"/>
                </a:cubicBezTo>
                <a:cubicBezTo>
                  <a:pt x="761569" y="2464323"/>
                  <a:pt x="851301" y="2544857"/>
                  <a:pt x="938732" y="2609284"/>
                </a:cubicBezTo>
                <a:cubicBezTo>
                  <a:pt x="1026163" y="2673711"/>
                  <a:pt x="1173415" y="2781856"/>
                  <a:pt x="1228634" y="2774953"/>
                </a:cubicBezTo>
                <a:cubicBezTo>
                  <a:pt x="1283854" y="2768050"/>
                  <a:pt x="1325268" y="2641498"/>
                  <a:pt x="1270049" y="2567867"/>
                </a:cubicBezTo>
                <a:cubicBezTo>
                  <a:pt x="1214830" y="2494236"/>
                  <a:pt x="980146" y="2427508"/>
                  <a:pt x="897317" y="2333169"/>
                </a:cubicBezTo>
                <a:cubicBezTo>
                  <a:pt x="814488" y="2238830"/>
                  <a:pt x="805284" y="2123783"/>
                  <a:pt x="773073" y="2001832"/>
                </a:cubicBezTo>
                <a:cubicBezTo>
                  <a:pt x="740862" y="1879881"/>
                  <a:pt x="708651" y="1760231"/>
                  <a:pt x="704049" y="1601465"/>
                </a:cubicBezTo>
                <a:cubicBezTo>
                  <a:pt x="699448" y="1442699"/>
                  <a:pt x="722456" y="1313846"/>
                  <a:pt x="745464" y="1049236"/>
                </a:cubicBezTo>
                <a:cubicBezTo>
                  <a:pt x="768472" y="784626"/>
                  <a:pt x="842098" y="13806"/>
                  <a:pt x="842098" y="13806"/>
                </a:cubicBezTo>
                <a:lnTo>
                  <a:pt x="842098" y="13806"/>
                </a:lnTo>
              </a:path>
            </a:pathLst>
          </a:custGeom>
          <a:solidFill>
            <a:schemeClr val="tx2">
              <a:lumMod val="40000"/>
              <a:lumOff val="60000"/>
              <a:alpha val="43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OETT.jpg"/>
          <p:cNvPicPr>
            <a:picLocks noGrp="1" noChangeAspect="1"/>
          </p:cNvPicPr>
          <p:nvPr>
            <p:ph sz="half" idx="1"/>
          </p:nvPr>
        </p:nvPicPr>
        <p:blipFill>
          <a:blip r:embed="rId2"/>
          <a:srcRect t="-39654" b="-39654"/>
          <a:stretch>
            <a:fillRect/>
          </a:stretch>
        </p:blipFill>
        <p:spPr>
          <a:xfrm>
            <a:off x="1456154" y="-2571176"/>
            <a:ext cx="10445673" cy="11706217"/>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
        <p:nvSpPr>
          <p:cNvPr id="4" name="Freeform 3"/>
          <p:cNvSpPr/>
          <p:nvPr/>
        </p:nvSpPr>
        <p:spPr>
          <a:xfrm>
            <a:off x="3853859" y="469395"/>
            <a:ext cx="1829145" cy="4187740"/>
          </a:xfrm>
          <a:custGeom>
            <a:avLst/>
            <a:gdLst>
              <a:gd name="connsiteX0" fmla="*/ 370431 w 1829145"/>
              <a:gd name="connsiteY0" fmla="*/ 55223 h 4187740"/>
              <a:gd name="connsiteX1" fmla="*/ 494675 w 1829145"/>
              <a:gd name="connsiteY1" fmla="*/ 828344 h 4187740"/>
              <a:gd name="connsiteX2" fmla="*/ 660333 w 1829145"/>
              <a:gd name="connsiteY2" fmla="*/ 2001832 h 4187740"/>
              <a:gd name="connsiteX3" fmla="*/ 660333 w 1829145"/>
              <a:gd name="connsiteY3" fmla="*/ 2761148 h 4187740"/>
              <a:gd name="connsiteX4" fmla="*/ 453260 w 1829145"/>
              <a:gd name="connsiteY4" fmla="*/ 3368600 h 4187740"/>
              <a:gd name="connsiteX5" fmla="*/ 39114 w 1829145"/>
              <a:gd name="connsiteY5" fmla="*/ 3989858 h 4187740"/>
              <a:gd name="connsiteX6" fmla="*/ 218577 w 1829145"/>
              <a:gd name="connsiteY6" fmla="*/ 4183138 h 4187740"/>
              <a:gd name="connsiteX7" fmla="*/ 439455 w 1829145"/>
              <a:gd name="connsiteY7" fmla="*/ 4017470 h 4187740"/>
              <a:gd name="connsiteX8" fmla="*/ 798382 w 1829145"/>
              <a:gd name="connsiteY8" fmla="*/ 3340988 h 4187740"/>
              <a:gd name="connsiteX9" fmla="*/ 1019260 w 1829145"/>
              <a:gd name="connsiteY9" fmla="*/ 3561880 h 4187740"/>
              <a:gd name="connsiteX10" fmla="*/ 1433406 w 1829145"/>
              <a:gd name="connsiteY10" fmla="*/ 4114110 h 4187740"/>
              <a:gd name="connsiteX11" fmla="*/ 1778527 w 1829145"/>
              <a:gd name="connsiteY11" fmla="*/ 3879412 h 4187740"/>
              <a:gd name="connsiteX12" fmla="*/ 1129699 w 1829145"/>
              <a:gd name="connsiteY12" fmla="*/ 3120097 h 4187740"/>
              <a:gd name="connsiteX13" fmla="*/ 964040 w 1829145"/>
              <a:gd name="connsiteY13" fmla="*/ 2581673 h 4187740"/>
              <a:gd name="connsiteX14" fmla="*/ 991650 w 1829145"/>
              <a:gd name="connsiteY14" fmla="*/ 2015638 h 4187740"/>
              <a:gd name="connsiteX15" fmla="*/ 991650 w 1829145"/>
              <a:gd name="connsiteY15" fmla="*/ 1090653 h 4187740"/>
              <a:gd name="connsiteX16" fmla="*/ 784577 w 1829145"/>
              <a:gd name="connsiteY16" fmla="*/ 0 h 4187740"/>
              <a:gd name="connsiteX17" fmla="*/ 784577 w 1829145"/>
              <a:gd name="connsiteY17" fmla="*/ 0 h 41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9145" h="4187740">
                <a:moveTo>
                  <a:pt x="370431" y="55223"/>
                </a:moveTo>
                <a:cubicBezTo>
                  <a:pt x="408394" y="279566"/>
                  <a:pt x="446358" y="503909"/>
                  <a:pt x="494675" y="828344"/>
                </a:cubicBezTo>
                <a:cubicBezTo>
                  <a:pt x="542992" y="1152779"/>
                  <a:pt x="632723" y="1679698"/>
                  <a:pt x="660333" y="2001832"/>
                </a:cubicBezTo>
                <a:cubicBezTo>
                  <a:pt x="687943" y="2323966"/>
                  <a:pt x="694845" y="2533353"/>
                  <a:pt x="660333" y="2761148"/>
                </a:cubicBezTo>
                <a:cubicBezTo>
                  <a:pt x="625821" y="2988943"/>
                  <a:pt x="556796" y="3163815"/>
                  <a:pt x="453260" y="3368600"/>
                </a:cubicBezTo>
                <a:cubicBezTo>
                  <a:pt x="349724" y="3573385"/>
                  <a:pt x="78228" y="3854102"/>
                  <a:pt x="39114" y="3989858"/>
                </a:cubicBezTo>
                <a:cubicBezTo>
                  <a:pt x="0" y="4125614"/>
                  <a:pt x="151854" y="4178536"/>
                  <a:pt x="218577" y="4183138"/>
                </a:cubicBezTo>
                <a:cubicBezTo>
                  <a:pt x="285301" y="4187740"/>
                  <a:pt x="342821" y="4157828"/>
                  <a:pt x="439455" y="4017470"/>
                </a:cubicBezTo>
                <a:cubicBezTo>
                  <a:pt x="536089" y="3877112"/>
                  <a:pt x="701748" y="3416920"/>
                  <a:pt x="798382" y="3340988"/>
                </a:cubicBezTo>
                <a:cubicBezTo>
                  <a:pt x="895016" y="3265056"/>
                  <a:pt x="913423" y="3433026"/>
                  <a:pt x="1019260" y="3561880"/>
                </a:cubicBezTo>
                <a:cubicBezTo>
                  <a:pt x="1125097" y="3690734"/>
                  <a:pt x="1306862" y="4061188"/>
                  <a:pt x="1433406" y="4114110"/>
                </a:cubicBezTo>
                <a:cubicBezTo>
                  <a:pt x="1559951" y="4167032"/>
                  <a:pt x="1829145" y="4045081"/>
                  <a:pt x="1778527" y="3879412"/>
                </a:cubicBezTo>
                <a:cubicBezTo>
                  <a:pt x="1727909" y="3713743"/>
                  <a:pt x="1265447" y="3336387"/>
                  <a:pt x="1129699" y="3120097"/>
                </a:cubicBezTo>
                <a:cubicBezTo>
                  <a:pt x="993951" y="2903807"/>
                  <a:pt x="987048" y="2765749"/>
                  <a:pt x="964040" y="2581673"/>
                </a:cubicBezTo>
                <a:cubicBezTo>
                  <a:pt x="941032" y="2397597"/>
                  <a:pt x="987048" y="2264141"/>
                  <a:pt x="991650" y="2015638"/>
                </a:cubicBezTo>
                <a:cubicBezTo>
                  <a:pt x="996252" y="1767135"/>
                  <a:pt x="1026162" y="1426593"/>
                  <a:pt x="991650" y="1090653"/>
                </a:cubicBezTo>
                <a:cubicBezTo>
                  <a:pt x="957138" y="754713"/>
                  <a:pt x="784577" y="0"/>
                  <a:pt x="784577" y="0"/>
                </a:cubicBezTo>
                <a:lnTo>
                  <a:pt x="784577" y="0"/>
                </a:lnTo>
              </a:path>
            </a:pathLst>
          </a:custGeom>
          <a:solidFill>
            <a:schemeClr val="accent4">
              <a:lumMod val="60000"/>
              <a:lumOff val="4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rgbClr val="FF0000"/>
                          </a:solidFill>
                          <a:effectLst/>
                          <a:latin typeface="Lato Light" panose="020F0302020204030203" pitchFamily="34" charset="77"/>
                        </a:rPr>
                        <a:t>B</a:t>
                      </a:r>
                      <a:r>
                        <a:rPr lang="en-GB" sz="1800" b="0" i="0" dirty="0" smtClean="0">
                          <a:solidFill>
                            <a:srgbClr val="FF0000"/>
                          </a:solidFill>
                          <a:effectLst/>
                          <a:latin typeface="Lato Light" panose="020F0302020204030203" pitchFamily="34" charset="77"/>
                        </a:rPr>
                        <a:t> </a:t>
                      </a:r>
                      <a:r>
                        <a:rPr lang="en-GB" sz="1800" b="0" i="0" dirty="0">
                          <a:solidFill>
                            <a:srgbClr val="FF0000"/>
                          </a:solidFill>
                          <a:effectLst/>
                          <a:latin typeface="Lato Light" panose="020F0302020204030203" pitchFamily="34" charset="77"/>
                        </a:rPr>
                        <a:t>Breathing</a:t>
                      </a:r>
                    </a:p>
                    <a:p>
                      <a:pPr>
                        <a:spcAft>
                          <a:spcPts val="0"/>
                        </a:spcAft>
                      </a:pPr>
                      <a:r>
                        <a:rPr lang="en-GB" sz="1800" b="0" i="0" dirty="0">
                          <a:solidFill>
                            <a:srgbClr val="FF0000"/>
                          </a:solidFill>
                          <a:effectLst/>
                          <a:latin typeface="Lato Light" panose="020F0302020204030203" pitchFamily="34" charset="77"/>
                        </a:rPr>
                        <a:t> </a:t>
                      </a:r>
                      <a:endParaRPr lang="en-GB" sz="18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rgbClr val="FF0000"/>
                          </a:solidFill>
                          <a:effectLst/>
                          <a:latin typeface="Lato Light" panose="020F0302020204030203" pitchFamily="34" charset="77"/>
                        </a:rPr>
                        <a:t>Lung</a:t>
                      </a:r>
                      <a:r>
                        <a:rPr lang="en-GB" sz="1200" b="0" i="0" dirty="0" smtClean="0">
                          <a:solidFill>
                            <a:srgbClr val="FF0000"/>
                          </a:solidFill>
                          <a:effectLst/>
                          <a:latin typeface="Lato Light" panose="020F0302020204030203" pitchFamily="34" charset="77"/>
                        </a:rPr>
                        <a:t>:</a:t>
                      </a:r>
                      <a:r>
                        <a:rPr lang="en-GB" sz="1200" b="0" i="0" baseline="0" dirty="0" smtClean="0">
                          <a:solidFill>
                            <a:srgbClr val="FF0000"/>
                          </a:solidFill>
                          <a:effectLst/>
                          <a:latin typeface="Lato Light" panose="020F0302020204030203" pitchFamily="34" charset="77"/>
                        </a:rPr>
                        <a:t> </a:t>
                      </a:r>
                      <a:r>
                        <a:rPr lang="en-GB" sz="1200" b="0" i="0" dirty="0" smtClean="0">
                          <a:solidFill>
                            <a:srgbClr val="FF0000"/>
                          </a:solidFill>
                          <a:effectLst/>
                          <a:latin typeface="Lato Light" panose="020F0302020204030203" pitchFamily="34" charset="77"/>
                        </a:rPr>
                        <a:t>Scrutinise </a:t>
                      </a:r>
                      <a:r>
                        <a:rPr lang="en-GB" sz="1200" b="0" i="0" dirty="0">
                          <a:solidFill>
                            <a:srgbClr val="FF0000"/>
                          </a:solidFill>
                          <a:effectLst/>
                          <a:latin typeface="Lato Light" panose="020F0302020204030203" pitchFamily="34" charset="77"/>
                        </a:rPr>
                        <a:t>the lung </a:t>
                      </a:r>
                      <a:r>
                        <a:rPr lang="en-GB" sz="1200" b="0" i="0" dirty="0" smtClean="0">
                          <a:solidFill>
                            <a:srgbClr val="FF0000"/>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rgbClr val="FF0000"/>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rgbClr val="FF0000"/>
                          </a:solidFill>
                          <a:effectLst/>
                          <a:latin typeface="Lato Light" panose="020F0302020204030203" pitchFamily="34" charset="77"/>
                        </a:rPr>
                        <a:t>Pleura</a:t>
                      </a:r>
                      <a:r>
                        <a:rPr lang="en-GB" sz="1200" b="0" i="0" baseline="0" dirty="0" smtClean="0">
                          <a:solidFill>
                            <a:srgbClr val="FF0000"/>
                          </a:solidFill>
                          <a:effectLst/>
                          <a:latin typeface="Lato Light" panose="020F0302020204030203" pitchFamily="34" charset="77"/>
                        </a:rPr>
                        <a:t> are n</a:t>
                      </a:r>
                      <a:r>
                        <a:rPr lang="en-GB" sz="1200" b="0" i="0" dirty="0" smtClean="0">
                          <a:solidFill>
                            <a:srgbClr val="FF0000"/>
                          </a:solidFill>
                          <a:effectLst/>
                          <a:latin typeface="Lato Light" panose="020F0302020204030203" pitchFamily="34" charset="77"/>
                        </a:rPr>
                        <a:t>ormally invisible,</a:t>
                      </a:r>
                      <a:r>
                        <a:rPr lang="en-GB" sz="1200" b="0" i="0" baseline="0" dirty="0" smtClean="0">
                          <a:solidFill>
                            <a:srgbClr val="FF0000"/>
                          </a:solidFill>
                          <a:effectLst/>
                          <a:latin typeface="Lato Light" panose="020F0302020204030203" pitchFamily="34" charset="77"/>
                        </a:rPr>
                        <a:t> but c</a:t>
                      </a:r>
                      <a:r>
                        <a:rPr lang="en-GB" sz="1200" b="0" i="0" dirty="0" smtClean="0">
                          <a:solidFill>
                            <a:srgbClr val="FF0000"/>
                          </a:solidFill>
                          <a:effectLst/>
                          <a:latin typeface="Lato Light" panose="020F0302020204030203" pitchFamily="34" charset="77"/>
                        </a:rPr>
                        <a:t>an </a:t>
                      </a:r>
                      <a:r>
                        <a:rPr lang="en-GB" sz="1200" b="0" i="0" dirty="0">
                          <a:solidFill>
                            <a:srgbClr val="FF0000"/>
                          </a:solidFill>
                          <a:effectLst/>
                          <a:latin typeface="Lato Light" panose="020F0302020204030203" pitchFamily="34" charset="77"/>
                        </a:rPr>
                        <a:t>become visible in fluid collections, plaques or masses</a:t>
                      </a:r>
                      <a:endParaRPr lang="en-GB" sz="12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0217945_pneumothorax_x-ray_science_photo_library_high.jpg"/>
          <p:cNvPicPr>
            <a:picLocks noGrp="1" noChangeAspect="1"/>
          </p:cNvPicPr>
          <p:nvPr>
            <p:ph sz="half" idx="1"/>
          </p:nvPr>
        </p:nvPicPr>
        <p:blipFill>
          <a:blip r:embed="rId2"/>
          <a:srcRect t="-1147" b="-1147"/>
          <a:stretch>
            <a:fillRect/>
          </a:stretch>
        </p:blipFill>
        <p:spPr>
          <a:xfrm>
            <a:off x="415785" y="-69027"/>
            <a:ext cx="6264075" cy="7020000"/>
          </a:xfrm>
        </p:spPr>
      </p:pic>
      <p:sp>
        <p:nvSpPr>
          <p:cNvPr id="4" name="TextBox 3"/>
          <p:cNvSpPr txBox="1"/>
          <p:nvPr/>
        </p:nvSpPr>
        <p:spPr>
          <a:xfrm>
            <a:off x="5938735" y="494514"/>
            <a:ext cx="287258" cy="369332"/>
          </a:xfrm>
          <a:prstGeom prst="rect">
            <a:avLst/>
          </a:prstGeom>
          <a:solidFill>
            <a:schemeClr val="tx1">
              <a:lumMod val="75000"/>
              <a:lumOff val="25000"/>
            </a:schemeClr>
          </a:solidFill>
        </p:spPr>
        <p:txBody>
          <a:bodyPr wrap="none" rtlCol="0">
            <a:spAutoFit/>
          </a:bodyPr>
          <a:lstStyle/>
          <a:p>
            <a:r>
              <a:rPr lang="en-GB" b="1" dirty="0" smtClean="0">
                <a:solidFill>
                  <a:schemeClr val="bg1"/>
                </a:solidFill>
              </a:rPr>
              <a:t>L</a:t>
            </a:r>
            <a:endParaRPr lang="en-GB" b="1" dirty="0">
              <a:solidFill>
                <a:schemeClr val="bg1"/>
              </a:solidFill>
            </a:endParaRPr>
          </a:p>
        </p:txBody>
      </p:sp>
      <p:sp>
        <p:nvSpPr>
          <p:cNvPr id="6" name="TextBox 5"/>
          <p:cNvSpPr txBox="1"/>
          <p:nvPr/>
        </p:nvSpPr>
        <p:spPr>
          <a:xfrm>
            <a:off x="6040892" y="921561"/>
            <a:ext cx="447396" cy="369332"/>
          </a:xfrm>
          <a:prstGeom prst="rect">
            <a:avLst/>
          </a:prstGeom>
          <a:solidFill>
            <a:schemeClr val="tx1">
              <a:lumMod val="75000"/>
              <a:lumOff val="25000"/>
            </a:schemeClr>
          </a:solidFill>
        </p:spPr>
        <p:txBody>
          <a:bodyPr wrap="none" rtlCol="0">
            <a:spAutoFit/>
          </a:bodyPr>
          <a:lstStyle/>
          <a:p>
            <a:r>
              <a:rPr lang="en-GB" b="1" dirty="0" smtClean="0">
                <a:solidFill>
                  <a:schemeClr val="bg1"/>
                </a:solidFill>
              </a:rPr>
              <a:t>AP</a:t>
            </a:r>
            <a:endParaRPr lang="en-GB" b="1" dirty="0">
              <a:solidFill>
                <a:schemeClr val="bg1"/>
              </a:solidFill>
            </a:endParaRPr>
          </a:p>
        </p:txBody>
      </p:sp>
      <p:sp>
        <p:nvSpPr>
          <p:cNvPr id="7" name="Google Shape;203;p13"/>
          <p:cNvSpPr txBox="1"/>
          <p:nvPr/>
        </p:nvSpPr>
        <p:spPr>
          <a:xfrm>
            <a:off x="6679860" y="0"/>
            <a:ext cx="1409455" cy="762077"/>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Name:</a:t>
            </a:r>
            <a:r>
              <a:rPr lang="en-GB" sz="800" b="0" i="0" u="none" strike="noStrike" cap="none" dirty="0" smtClean="0">
                <a:solidFill>
                  <a:srgbClr val="FFFFFF"/>
                </a:solidFill>
                <a:latin typeface="Arial"/>
                <a:ea typeface="Arial"/>
                <a:cs typeface="Arial"/>
                <a:sym typeface="Arial"/>
              </a:rPr>
              <a:t> </a:t>
            </a:r>
            <a:r>
              <a:rPr lang="en-GB" sz="800" dirty="0" smtClean="0">
                <a:solidFill>
                  <a:srgbClr val="FFFFFF"/>
                </a:solidFill>
                <a:latin typeface="Arial"/>
                <a:ea typeface="Arial"/>
                <a:cs typeface="Arial"/>
                <a:sym typeface="Arial"/>
              </a:rPr>
              <a:t>Our Patient</a:t>
            </a:r>
            <a:r>
              <a:rPr lang="en-GB" sz="800" b="0" i="0" u="none" strike="noStrike" cap="none" dirty="0" smtClean="0">
                <a:solidFill>
                  <a:srgbClr val="FFFFFF"/>
                </a:solidFill>
                <a:latin typeface="Arial"/>
                <a:ea typeface="Arial"/>
                <a:cs typeface="Arial"/>
                <a:sym typeface="Arial"/>
              </a:rPr>
              <a:t>                          </a:t>
            </a:r>
            <a:endParaRPr sz="800" b="0" i="0" u="none" strike="noStrike" cap="none" dirty="0" smtClean="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DOB: 05/08/1945</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Hosp no: </a:t>
            </a:r>
            <a:r>
              <a:rPr lang="en-GB" sz="800" b="0" i="0" u="none" strike="noStrike" cap="none" dirty="0" smtClean="0">
                <a:solidFill>
                  <a:srgbClr val="FFFFFF"/>
                </a:solidFill>
                <a:latin typeface="Arial"/>
                <a:ea typeface="Arial"/>
                <a:cs typeface="Arial"/>
                <a:sym typeface="Arial"/>
              </a:rPr>
              <a:t>1234567</a:t>
            </a:r>
          </a:p>
          <a:p>
            <a:pPr lvl="0">
              <a:buClr>
                <a:srgbClr val="000000"/>
              </a:buClr>
              <a:buSzPts val="800"/>
            </a:pPr>
            <a:r>
              <a:rPr lang="en-GB" sz="800" b="0" i="0" u="none" strike="noStrike" cap="none" dirty="0" smtClean="0">
                <a:solidFill>
                  <a:srgbClr val="FFFFFF"/>
                </a:solidFill>
                <a:latin typeface="Arial"/>
                <a:ea typeface="Arial"/>
                <a:cs typeface="Arial"/>
                <a:sym typeface="Arial"/>
              </a:rPr>
              <a:t>Taken 24/04/19 16.42</a:t>
            </a:r>
            <a:endParaRPr sz="800" b="0" i="0" u="none" strike="noStrike" cap="none" dirty="0" smtClean="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89386" y="581738"/>
            <a:ext cx="8482180" cy="616481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rgbClr val="FF0000"/>
                          </a:solidFill>
                          <a:effectLst/>
                          <a:latin typeface="Lato Light" panose="020F0302020204030203" pitchFamily="34" charset="77"/>
                        </a:rPr>
                        <a:t>C</a:t>
                      </a:r>
                      <a:r>
                        <a:rPr lang="en-GB" sz="1800" b="0" i="0" dirty="0" smtClean="0">
                          <a:solidFill>
                            <a:srgbClr val="FF0000"/>
                          </a:solidFill>
                          <a:effectLst/>
                          <a:latin typeface="Lato Light" panose="020F0302020204030203" pitchFamily="34" charset="77"/>
                        </a:rPr>
                        <a:t> </a:t>
                      </a:r>
                      <a:r>
                        <a:rPr lang="en-GB" sz="1800" b="0" i="0" dirty="0">
                          <a:solidFill>
                            <a:srgbClr val="FF0000"/>
                          </a:solidFill>
                          <a:effectLst/>
                          <a:latin typeface="Lato Light" panose="020F0302020204030203" pitchFamily="34" charset="77"/>
                        </a:rPr>
                        <a:t>Circulation</a:t>
                      </a:r>
                      <a:endParaRPr lang="en-GB" sz="18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rgbClr val="FF0000"/>
                          </a:solidFill>
                          <a:effectLst/>
                          <a:latin typeface="Lato Light" panose="020F0302020204030203" pitchFamily="34" charset="77"/>
                        </a:rPr>
                        <a:t>Heart</a:t>
                      </a:r>
                    </a:p>
                    <a:p>
                      <a:pPr>
                        <a:spcAft>
                          <a:spcPts val="0"/>
                        </a:spcAft>
                      </a:pPr>
                      <a:r>
                        <a:rPr lang="en-GB" sz="1200" b="0" i="0" dirty="0">
                          <a:solidFill>
                            <a:srgbClr val="FF0000"/>
                          </a:solidFill>
                          <a:effectLst/>
                          <a:latin typeface="Lato Light" panose="020F0302020204030203" pitchFamily="34" charset="77"/>
                        </a:rPr>
                        <a:t>Trace the </a:t>
                      </a:r>
                      <a:r>
                        <a:rPr lang="en-GB" sz="1200" b="0" i="0" dirty="0" smtClean="0">
                          <a:solidFill>
                            <a:srgbClr val="FF0000"/>
                          </a:solidFill>
                          <a:effectLst/>
                          <a:latin typeface="Lato Light" panose="020F0302020204030203" pitchFamily="34" charset="77"/>
                        </a:rPr>
                        <a:t>borders.</a:t>
                      </a:r>
                      <a:r>
                        <a:rPr lang="en-GB" sz="1200" b="0" i="0" baseline="0" dirty="0" smtClean="0">
                          <a:solidFill>
                            <a:srgbClr val="FF0000"/>
                          </a:solidFill>
                          <a:effectLst/>
                          <a:latin typeface="Lato Light" panose="020F0302020204030203" pitchFamily="34" charset="77"/>
                        </a:rPr>
                        <a:t> What’s</a:t>
                      </a:r>
                      <a:r>
                        <a:rPr lang="en-GB" sz="1200" b="0" i="0" dirty="0" smtClean="0">
                          <a:solidFill>
                            <a:srgbClr val="FF0000"/>
                          </a:solidFill>
                          <a:effectLst/>
                          <a:latin typeface="Lato Light" panose="020F0302020204030203" pitchFamily="34" charset="77"/>
                        </a:rPr>
                        <a:t> </a:t>
                      </a:r>
                      <a:r>
                        <a:rPr lang="en-GB" sz="1200" b="0" i="0" dirty="0">
                          <a:solidFill>
                            <a:srgbClr val="FF0000"/>
                          </a:solidFill>
                          <a:effectLst/>
                          <a:latin typeface="Lato Light" panose="020F0302020204030203" pitchFamily="34" charset="77"/>
                        </a:rPr>
                        <a:t>the cardiothoracic </a:t>
                      </a:r>
                      <a:r>
                        <a:rPr lang="en-GB" sz="1200" b="0" i="0" dirty="0" smtClean="0">
                          <a:solidFill>
                            <a:srgbClr val="FF0000"/>
                          </a:solidFill>
                          <a:effectLst/>
                          <a:latin typeface="Lato Light" panose="020F0302020204030203" pitchFamily="34" charset="77"/>
                        </a:rPr>
                        <a:t>ratio?</a:t>
                      </a:r>
                    </a:p>
                    <a:p>
                      <a:pPr>
                        <a:spcAft>
                          <a:spcPts val="0"/>
                        </a:spcAft>
                      </a:pPr>
                      <a:r>
                        <a:rPr lang="en-GB" sz="1200" b="0" i="0" dirty="0">
                          <a:solidFill>
                            <a:srgbClr val="FF0000"/>
                          </a:solidFill>
                          <a:effectLst/>
                          <a:latin typeface="Lato Light" panose="020F0302020204030203" pitchFamily="34" charset="77"/>
                        </a:rPr>
                        <a:t> </a:t>
                      </a:r>
                    </a:p>
                    <a:p>
                      <a:pPr>
                        <a:spcAft>
                          <a:spcPts val="0"/>
                        </a:spcAft>
                      </a:pPr>
                      <a:r>
                        <a:rPr lang="en-GB" sz="1200" b="0" i="0" dirty="0">
                          <a:solidFill>
                            <a:srgbClr val="FF0000"/>
                          </a:solidFill>
                          <a:effectLst/>
                          <a:latin typeface="Lato Light" panose="020F0302020204030203" pitchFamily="34" charset="77"/>
                        </a:rPr>
                        <a:t>DO NOT FORGET TO LOOK</a:t>
                      </a:r>
                      <a:r>
                        <a:rPr lang="en-GB" sz="1200" b="0" i="0" dirty="0" smtClean="0">
                          <a:solidFill>
                            <a:srgbClr val="FF0000"/>
                          </a:solidFill>
                          <a:effectLst/>
                          <a:latin typeface="Lato Light" panose="020F0302020204030203" pitchFamily="34" charset="77"/>
                        </a:rPr>
                        <a:t> ‘BEHIND’ </a:t>
                      </a:r>
                      <a:r>
                        <a:rPr lang="en-GB" sz="1200" b="0" i="0" dirty="0">
                          <a:solidFill>
                            <a:srgbClr val="FF0000"/>
                          </a:solidFill>
                          <a:effectLst/>
                          <a:latin typeface="Lato Light" panose="020F0302020204030203" pitchFamily="34" charset="77"/>
                        </a:rPr>
                        <a:t>THE HEART</a:t>
                      </a:r>
                    </a:p>
                    <a:p>
                      <a:pPr>
                        <a:spcAft>
                          <a:spcPts val="0"/>
                        </a:spcAft>
                      </a:pPr>
                      <a:r>
                        <a:rPr lang="en-GB" sz="1200" b="0" i="0" dirty="0" err="1">
                          <a:solidFill>
                            <a:srgbClr val="FF0000"/>
                          </a:solidFill>
                          <a:effectLst/>
                          <a:latin typeface="Lato Light" panose="020F0302020204030203" pitchFamily="34" charset="77"/>
                        </a:rPr>
                        <a:t>Mediastinum</a:t>
                      </a:r>
                      <a:endParaRPr lang="en-GB" sz="1200" b="0" i="0" dirty="0">
                        <a:solidFill>
                          <a:srgbClr val="FF0000"/>
                        </a:solidFill>
                        <a:effectLst/>
                        <a:latin typeface="Lato Light" panose="020F0302020204030203" pitchFamily="34" charset="77"/>
                      </a:endParaRPr>
                    </a:p>
                    <a:p>
                      <a:pPr>
                        <a:spcAft>
                          <a:spcPts val="0"/>
                        </a:spcAft>
                      </a:pPr>
                      <a:r>
                        <a:rPr lang="en-GB" sz="1200" b="0" i="0" dirty="0">
                          <a:solidFill>
                            <a:srgbClr val="FF0000"/>
                          </a:solidFill>
                          <a:effectLst/>
                          <a:latin typeface="Lato Light" panose="020F0302020204030203" pitchFamily="34" charset="77"/>
                        </a:rPr>
                        <a:t>Look for masses in the </a:t>
                      </a:r>
                      <a:r>
                        <a:rPr lang="en-GB" sz="1200" b="0" i="0" dirty="0" err="1">
                          <a:solidFill>
                            <a:srgbClr val="FF0000"/>
                          </a:solidFill>
                          <a:effectLst/>
                          <a:latin typeface="Lato Light" panose="020F0302020204030203" pitchFamily="34" charset="77"/>
                        </a:rPr>
                        <a:t>superior,anterior</a:t>
                      </a:r>
                      <a:r>
                        <a:rPr lang="en-GB" sz="1200" b="0" i="0" dirty="0">
                          <a:solidFill>
                            <a:srgbClr val="FF0000"/>
                          </a:solidFill>
                          <a:effectLst/>
                          <a:latin typeface="Lato Light" panose="020F0302020204030203" pitchFamily="34" charset="77"/>
                        </a:rPr>
                        <a:t> and posterior </a:t>
                      </a:r>
                      <a:r>
                        <a:rPr lang="en-GB" sz="1200" b="0" i="0" dirty="0" smtClean="0">
                          <a:solidFill>
                            <a:srgbClr val="FF0000"/>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learn-chest-xray-with-its-normal-positioning-radioanatomy-18-638.jpg"/>
          <p:cNvPicPr>
            <a:picLocks noGrp="1" noChangeAspect="1"/>
          </p:cNvPicPr>
          <p:nvPr>
            <p:ph idx="1"/>
          </p:nvPr>
        </p:nvPicPr>
        <p:blipFill>
          <a:blip r:embed="rId2"/>
          <a:srcRect l="-18258" r="-18258"/>
          <a:stretch>
            <a:fillRect/>
          </a:stretch>
        </p:blipFill>
        <p:spPr>
          <a:xfrm>
            <a:off x="-2288612" y="0"/>
            <a:ext cx="13097623" cy="7203188"/>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rgbClr val="FF0000"/>
                          </a:solidFill>
                          <a:effectLst/>
                          <a:latin typeface="Lato Light" panose="020F0302020204030203" pitchFamily="34" charset="77"/>
                        </a:rPr>
                        <a:t>D</a:t>
                      </a:r>
                      <a:r>
                        <a:rPr lang="en-GB" sz="1800" b="0" i="0" dirty="0" smtClean="0">
                          <a:solidFill>
                            <a:srgbClr val="FF0000"/>
                          </a:solidFill>
                          <a:effectLst/>
                          <a:latin typeface="Lato Light" panose="020F0302020204030203" pitchFamily="34" charset="77"/>
                        </a:rPr>
                        <a:t> </a:t>
                      </a:r>
                      <a:r>
                        <a:rPr lang="en-GB" sz="1800" b="0" i="0" dirty="0">
                          <a:solidFill>
                            <a:srgbClr val="FF0000"/>
                          </a:solidFill>
                          <a:effectLst/>
                          <a:latin typeface="Lato Light" panose="020F0302020204030203" pitchFamily="34" charset="77"/>
                        </a:rPr>
                        <a:t>Diaphragm</a:t>
                      </a:r>
                      <a:endParaRPr lang="en-GB" sz="18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rgbClr val="FF0000"/>
                          </a:solidFill>
                          <a:effectLst/>
                          <a:latin typeface="Lato Light" panose="020F0302020204030203" pitchFamily="34" charset="77"/>
                        </a:rPr>
                        <a:t>Trace hemidiaphragms and compare for symmetry</a:t>
                      </a:r>
                    </a:p>
                    <a:p>
                      <a:pPr>
                        <a:spcAft>
                          <a:spcPts val="0"/>
                        </a:spcAft>
                      </a:pPr>
                      <a:r>
                        <a:rPr lang="en-GB" sz="1200" b="0" i="0" dirty="0" smtClean="0">
                          <a:solidFill>
                            <a:srgbClr val="FF0000"/>
                          </a:solidFill>
                          <a:effectLst/>
                          <a:latin typeface="Lato Light" panose="020F0302020204030203" pitchFamily="34" charset="77"/>
                        </a:rPr>
                        <a:t>Compare </a:t>
                      </a:r>
                      <a:r>
                        <a:rPr lang="en-GB" sz="1200" b="0" i="0" dirty="0" err="1">
                          <a:solidFill>
                            <a:srgbClr val="FF0000"/>
                          </a:solidFill>
                          <a:effectLst/>
                          <a:latin typeface="Lato Light" panose="020F0302020204030203" pitchFamily="34" charset="77"/>
                        </a:rPr>
                        <a:t>cardiophernic</a:t>
                      </a:r>
                      <a:r>
                        <a:rPr lang="en-GB" sz="1200" b="0" i="0" dirty="0">
                          <a:solidFill>
                            <a:srgbClr val="FF0000"/>
                          </a:solidFill>
                          <a:effectLst/>
                          <a:latin typeface="Lato Light" panose="020F0302020204030203" pitchFamily="34" charset="77"/>
                        </a:rPr>
                        <a:t> </a:t>
                      </a:r>
                      <a:r>
                        <a:rPr lang="en-GB" sz="1200" b="0" i="0" dirty="0" smtClean="0">
                          <a:solidFill>
                            <a:srgbClr val="FF0000"/>
                          </a:solidFill>
                          <a:effectLst/>
                          <a:latin typeface="Lato Light" panose="020F0302020204030203" pitchFamily="34" charset="77"/>
                        </a:rPr>
                        <a:t>angles. Air under </a:t>
                      </a:r>
                      <a:r>
                        <a:rPr lang="en-GB" sz="1200" b="0" i="0" dirty="0" err="1" smtClean="0">
                          <a:solidFill>
                            <a:srgbClr val="FF0000"/>
                          </a:solidFill>
                          <a:effectLst/>
                          <a:latin typeface="Lato Light" panose="020F0302020204030203" pitchFamily="34" charset="77"/>
                        </a:rPr>
                        <a:t>diaghram</a:t>
                      </a:r>
                      <a:r>
                        <a:rPr lang="en-GB" sz="1200" b="0" i="0" dirty="0" smtClean="0">
                          <a:solidFill>
                            <a:srgbClr val="FF0000"/>
                          </a:solidFill>
                          <a:effectLst/>
                          <a:latin typeface="Lato Light" panose="020F0302020204030203" pitchFamily="34" charset="77"/>
                        </a:rPr>
                        <a:t>? </a:t>
                      </a:r>
                      <a:endParaRPr lang="en-GB" sz="12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chemeClr val="tx1"/>
                          </a:solidFill>
                          <a:effectLst/>
                          <a:latin typeface="Lato Light" panose="020F0302020204030203" pitchFamily="34" charset="77"/>
                        </a:rPr>
                        <a:t>E</a:t>
                      </a:r>
                      <a:r>
                        <a:rPr lang="en-GB" sz="1800" b="0" i="0" dirty="0" smtClean="0">
                          <a:solidFill>
                            <a:schemeClr val="tx1"/>
                          </a:solidFill>
                          <a:effectLst/>
                          <a:latin typeface="Lato Light" panose="020F0302020204030203" pitchFamily="34" charset="77"/>
                        </a:rPr>
                        <a:t> Everything Else</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Bones:</a:t>
                      </a:r>
                    </a:p>
                    <a:p>
                      <a:pPr>
                        <a:spcAft>
                          <a:spcPts val="0"/>
                        </a:spcAft>
                      </a:pPr>
                      <a:r>
                        <a:rPr lang="en-GB" sz="1200" b="0" i="0" dirty="0" err="1">
                          <a:solidFill>
                            <a:schemeClr val="tx1"/>
                          </a:solidFill>
                          <a:effectLst/>
                          <a:latin typeface="Lato Light" panose="020F0302020204030203" pitchFamily="34" charset="77"/>
                        </a:rPr>
                        <a:t>Ribs,sternum</a:t>
                      </a:r>
                      <a:r>
                        <a:rPr lang="en-GB" sz="1200" b="0" i="0" dirty="0">
                          <a:solidFill>
                            <a:schemeClr val="tx1"/>
                          </a:solidFill>
                          <a:effectLst/>
                          <a:latin typeface="Lato Light" panose="020F0302020204030203" pitchFamily="34" charset="77"/>
                        </a:rPr>
                        <a:t>, clavicles, scapula, spine and humerus</a:t>
                      </a:r>
                    </a:p>
                    <a:p>
                      <a:pPr>
                        <a:spcAft>
                          <a:spcPts val="0"/>
                        </a:spcAft>
                      </a:pPr>
                      <a:r>
                        <a:rPr lang="en-GB" sz="1200" b="0" i="0" dirty="0">
                          <a:solidFill>
                            <a:schemeClr val="tx1"/>
                          </a:solidFill>
                          <a:effectLst/>
                          <a:latin typeface="Lato Light" panose="020F0302020204030203" pitchFamily="34" charset="77"/>
                        </a:rPr>
                        <a:t>Interventions:</a:t>
                      </a:r>
                    </a:p>
                    <a:p>
                      <a:pPr>
                        <a:spcAft>
                          <a:spcPts val="0"/>
                        </a:spcAft>
                      </a:pPr>
                      <a:r>
                        <a:rPr lang="en-GB" sz="1200" b="0" i="0" dirty="0">
                          <a:solidFill>
                            <a:schemeClr val="tx1"/>
                          </a:solidFill>
                          <a:effectLst/>
                          <a:latin typeface="Lato Light" panose="020F0302020204030203" pitchFamily="34" charset="77"/>
                        </a:rPr>
                        <a:t>Tubes and lines, </a:t>
                      </a:r>
                      <a:r>
                        <a:rPr lang="en-GB" sz="1200" b="0" i="0" dirty="0" smtClean="0">
                          <a:solidFill>
                            <a:schemeClr val="tx1"/>
                          </a:solidFill>
                          <a:effectLst/>
                          <a:latin typeface="Lato Light" panose="020F0302020204030203" pitchFamily="34" charset="77"/>
                        </a:rPr>
                        <a:t>chest drains</a:t>
                      </a:r>
                      <a:r>
                        <a:rPr lang="en-GB" sz="1200" b="0" i="0" dirty="0">
                          <a:solidFill>
                            <a:schemeClr val="tx1"/>
                          </a:solidFill>
                          <a:effectLst/>
                          <a:latin typeface="Lato Light" panose="020F0302020204030203" pitchFamily="34" charset="77"/>
                        </a:rPr>
                        <a:t>, pacemakers,</a:t>
                      </a:r>
                      <a:r>
                        <a:rPr lang="en-GB" sz="1200" b="0" i="0" dirty="0" smtClean="0">
                          <a:solidFill>
                            <a:schemeClr val="tx1"/>
                          </a:solidFill>
                          <a:effectLst/>
                          <a:latin typeface="Lato Light" panose="020F0302020204030203" pitchFamily="34" charset="77"/>
                        </a:rPr>
                        <a:t> artificial valves</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T – tissue</a:t>
                      </a:r>
                    </a:p>
                    <a:p>
                      <a:pPr>
                        <a:spcAft>
                          <a:spcPts val="0"/>
                        </a:spcAft>
                      </a:pPr>
                      <a:r>
                        <a:rPr lang="en-GB" sz="1200" b="0" i="0" dirty="0">
                          <a:solidFill>
                            <a:schemeClr val="tx1"/>
                          </a:solidFill>
                          <a:effectLst/>
                          <a:latin typeface="Lato Light" panose="020F0302020204030203" pitchFamily="34" charset="77"/>
                        </a:rPr>
                        <a:t>Surgical </a:t>
                      </a:r>
                      <a:r>
                        <a:rPr lang="en-GB" sz="1200" b="0" i="0" dirty="0" smtClean="0">
                          <a:solidFill>
                            <a:schemeClr val="tx1"/>
                          </a:solidFill>
                          <a:effectLst/>
                          <a:latin typeface="Lato Light" panose="020F0302020204030203" pitchFamily="34" charset="77"/>
                        </a:rPr>
                        <a:t>emphysema</a:t>
                      </a:r>
                      <a:r>
                        <a:rPr lang="en-GB" sz="1200" b="0" i="0" dirty="0">
                          <a:solidFill>
                            <a:schemeClr val="tx1"/>
                          </a:solidFill>
                          <a:effectLst/>
                          <a:latin typeface="Lato Light" panose="020F0302020204030203" pitchFamily="34" charset="77"/>
                        </a:rPr>
                        <a:t>, previous surgery</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1.png"/>
          <p:cNvPicPr>
            <a:picLocks noGrp="1" noChangeAspect="1"/>
          </p:cNvPicPr>
          <p:nvPr>
            <p:ph sz="half" idx="1"/>
          </p:nvPr>
        </p:nvPicPr>
        <p:blipFill>
          <a:blip r:embed="rId2"/>
          <a:srcRect l="-2581" r="-2581"/>
          <a:stretch>
            <a:fillRect/>
          </a:stretch>
        </p:blipFill>
        <p:spPr>
          <a:xfrm>
            <a:off x="194905" y="-263100"/>
            <a:ext cx="6376210" cy="7145667"/>
          </a:xfrm>
        </p:spPr>
      </p:pic>
      <p:sp>
        <p:nvSpPr>
          <p:cNvPr id="6" name="TextBox 5"/>
          <p:cNvSpPr txBox="1"/>
          <p:nvPr/>
        </p:nvSpPr>
        <p:spPr>
          <a:xfrm>
            <a:off x="5773077" y="367563"/>
            <a:ext cx="287258" cy="369332"/>
          </a:xfrm>
          <a:prstGeom prst="rect">
            <a:avLst/>
          </a:prstGeom>
          <a:solidFill>
            <a:schemeClr val="tx1">
              <a:lumMod val="75000"/>
              <a:lumOff val="25000"/>
            </a:schemeClr>
          </a:solidFill>
        </p:spPr>
        <p:txBody>
          <a:bodyPr wrap="none" rtlCol="0">
            <a:spAutoFit/>
          </a:bodyPr>
          <a:lstStyle/>
          <a:p>
            <a:r>
              <a:rPr lang="en-GB" b="1" dirty="0" smtClean="0">
                <a:solidFill>
                  <a:schemeClr val="bg1"/>
                </a:solidFill>
              </a:rPr>
              <a:t>L</a:t>
            </a:r>
            <a:endParaRPr lang="en-GB" b="1" dirty="0">
              <a:solidFill>
                <a:schemeClr val="bg1"/>
              </a:solidFill>
            </a:endParaRPr>
          </a:p>
        </p:txBody>
      </p:sp>
      <p:sp>
        <p:nvSpPr>
          <p:cNvPr id="7" name="TextBox 6"/>
          <p:cNvSpPr txBox="1"/>
          <p:nvPr/>
        </p:nvSpPr>
        <p:spPr>
          <a:xfrm>
            <a:off x="5875234" y="794610"/>
            <a:ext cx="447396" cy="369332"/>
          </a:xfrm>
          <a:prstGeom prst="rect">
            <a:avLst/>
          </a:prstGeom>
          <a:solidFill>
            <a:schemeClr val="tx1">
              <a:lumMod val="75000"/>
              <a:lumOff val="25000"/>
            </a:schemeClr>
          </a:solidFill>
        </p:spPr>
        <p:txBody>
          <a:bodyPr wrap="none" rtlCol="0">
            <a:spAutoFit/>
          </a:bodyPr>
          <a:lstStyle/>
          <a:p>
            <a:r>
              <a:rPr lang="en-GB" b="1" dirty="0" smtClean="0">
                <a:solidFill>
                  <a:schemeClr val="bg1"/>
                </a:solidFill>
              </a:rPr>
              <a:t>AP</a:t>
            </a:r>
            <a:endParaRPr lang="en-GB" b="1" dirty="0">
              <a:solidFill>
                <a:schemeClr val="bg1"/>
              </a:solidFill>
            </a:endParaRPr>
          </a:p>
        </p:txBody>
      </p:sp>
      <p:sp>
        <p:nvSpPr>
          <p:cNvPr id="8" name="Google Shape;203;p13"/>
          <p:cNvSpPr txBox="1"/>
          <p:nvPr/>
        </p:nvSpPr>
        <p:spPr>
          <a:xfrm>
            <a:off x="6322630" y="0"/>
            <a:ext cx="1409455" cy="762077"/>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Name:</a:t>
            </a:r>
            <a:r>
              <a:rPr lang="en-GB" sz="800" b="0" i="0" u="none" strike="noStrike" cap="none" dirty="0" smtClean="0">
                <a:solidFill>
                  <a:srgbClr val="FFFFFF"/>
                </a:solidFill>
                <a:latin typeface="Arial"/>
                <a:ea typeface="Arial"/>
                <a:cs typeface="Arial"/>
                <a:sym typeface="Arial"/>
              </a:rPr>
              <a:t> </a:t>
            </a:r>
            <a:r>
              <a:rPr lang="en-GB" sz="800" dirty="0" smtClean="0">
                <a:solidFill>
                  <a:srgbClr val="FFFFFF"/>
                </a:solidFill>
                <a:latin typeface="Arial"/>
                <a:ea typeface="Arial"/>
                <a:cs typeface="Arial"/>
                <a:sym typeface="Arial"/>
              </a:rPr>
              <a:t>Our Patient</a:t>
            </a:r>
            <a:r>
              <a:rPr lang="en-GB" sz="800" b="0" i="0" u="none" strike="noStrike" cap="none" dirty="0" smtClean="0">
                <a:solidFill>
                  <a:srgbClr val="FFFFFF"/>
                </a:solidFill>
                <a:latin typeface="Arial"/>
                <a:ea typeface="Arial"/>
                <a:cs typeface="Arial"/>
                <a:sym typeface="Arial"/>
              </a:rPr>
              <a:t>                          </a:t>
            </a:r>
            <a:endParaRPr sz="800" b="0" i="0" u="none" strike="noStrike" cap="none" dirty="0" smtClean="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DOB: 05/08/1945</a:t>
            </a:r>
            <a:endParaRPr sz="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Arial"/>
                <a:ea typeface="Arial"/>
                <a:cs typeface="Arial"/>
                <a:sym typeface="Arial"/>
              </a:rPr>
              <a:t>Hosp no: </a:t>
            </a:r>
            <a:r>
              <a:rPr lang="en-GB" sz="800" b="0" i="0" u="none" strike="noStrike" cap="none" dirty="0" smtClean="0">
                <a:solidFill>
                  <a:srgbClr val="FFFFFF"/>
                </a:solidFill>
                <a:latin typeface="Arial"/>
                <a:ea typeface="Arial"/>
                <a:cs typeface="Arial"/>
                <a:sym typeface="Arial"/>
              </a:rPr>
              <a:t>1234567</a:t>
            </a:r>
          </a:p>
          <a:p>
            <a:pPr lvl="0">
              <a:buClr>
                <a:srgbClr val="000000"/>
              </a:buClr>
              <a:buSzPts val="800"/>
            </a:pPr>
            <a:r>
              <a:rPr lang="en-GB" sz="800" b="0" i="0" u="none" strike="noStrike" cap="none" dirty="0" smtClean="0">
                <a:solidFill>
                  <a:srgbClr val="FFFFFF"/>
                </a:solidFill>
                <a:latin typeface="Arial"/>
                <a:ea typeface="Arial"/>
                <a:cs typeface="Arial"/>
                <a:sym typeface="Arial"/>
              </a:rPr>
              <a:t>Taken 24/04/19 16.42</a:t>
            </a:r>
            <a:endParaRPr sz="800" b="0" i="0" u="none" strike="noStrike" cap="none" dirty="0" smtClean="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Shot 2019-09-26 at 13.16.18.png"/>
          <p:cNvPicPr>
            <a:picLocks noGrp="1" noChangeAspect="1"/>
          </p:cNvPicPr>
          <p:nvPr>
            <p:ph idx="1"/>
          </p:nvPr>
        </p:nvPicPr>
        <p:blipFill>
          <a:blip r:embed="rId2"/>
          <a:srcRect l="-6822" r="-6822"/>
          <a:stretch>
            <a:fillRect/>
          </a:stretch>
        </p:blipFill>
        <p:spPr>
          <a:xfrm>
            <a:off x="-3387446" y="-71345"/>
            <a:ext cx="13373435" cy="7354874"/>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A3102D-6391-0D42-9F98-3BFC4408CF40}"/>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0895233"/>
              </p:ext>
            </p:extLst>
          </p:nvPr>
        </p:nvGraphicFramePr>
        <p:xfrm>
          <a:off x="461948" y="939800"/>
          <a:ext cx="8072452" cy="5180143"/>
        </p:xfrm>
        <a:graphic>
          <a:graphicData uri="http://schemas.openxmlformats.org/drawingml/2006/table">
            <a:tbl>
              <a:tblPr firstRow="1" firstCol="1" bandRow="1">
                <a:tableStyleId>{5C22544A-7EE6-4342-B048-85BDC9FD1C3A}</a:tableStyleId>
              </a:tblPr>
              <a:tblGrid>
                <a:gridCol w="247175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449410271"/>
                    </a:ext>
                  </a:extLst>
                </a:gridCol>
                <a:gridCol w="56007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705886791"/>
                    </a:ext>
                  </a:extLst>
                </a:gridCol>
              </a:tblGrid>
              <a:tr h="381000">
                <a:tc>
                  <a:txBody>
                    <a:bodyPr/>
                    <a:lstStyle/>
                    <a:p>
                      <a:pPr>
                        <a:spcAft>
                          <a:spcPts val="0"/>
                        </a:spcAft>
                      </a:pPr>
                      <a:r>
                        <a:rPr lang="en-GB" sz="1800" b="1"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a:t>
                      </a:r>
                      <a:r>
                        <a:rPr lang="en-GB" sz="1800" b="1"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8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Details, Projection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This is a AP (mobile) / PA ……o</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f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x</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taken on</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a:t>
                      </a:r>
                      <a:r>
                        <a:rPr lang="en-GB" sz="1200" b="0" i="0" baseline="0" dirty="0" err="1"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y</a:t>
                      </a:r>
                      <a:r>
                        <a:rPr lang="en-GB" sz="1200" b="0" i="0" baseline="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date.</a:t>
                      </a: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  Left/ right correct?</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Clinical information- what am I looking for?</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Lato Light" panose="020F0302020204030203" pitchFamily="34" charset="77"/>
                          <a:ea typeface="Times New Roman" panose="02020603050405020304" pitchFamily="18" charset="0"/>
                        </a:rPr>
                        <a:t>R </a:t>
                      </a:r>
                      <a:r>
                        <a:rPr lang="en-GB" sz="1800" b="0" dirty="0" smtClean="0">
                          <a:solidFill>
                            <a:schemeClr val="tx1"/>
                          </a:solidFill>
                          <a:latin typeface="Lato Light" panose="020F0302020204030203" pitchFamily="34" charset="77"/>
                          <a:ea typeface="Times New Roman" panose="02020603050405020304" pitchFamily="18" charset="0"/>
                        </a:rPr>
                        <a:t>Rotation &amp; Adequacy</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rPr>
                        <a:t>Rotated? Penetrated OK?</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4447">
                <a:tc>
                  <a:txBody>
                    <a:bodyPr/>
                    <a:lstStyle/>
                    <a:p>
                      <a:pPr>
                        <a:spcAft>
                          <a:spcPts val="0"/>
                        </a:spcAft>
                      </a:pPr>
                      <a:r>
                        <a:rPr lang="en-GB" sz="1800" b="1" i="0" dirty="0" smtClean="0">
                          <a:solidFill>
                            <a:schemeClr val="tx1"/>
                          </a:solidFill>
                          <a:effectLst/>
                          <a:latin typeface="Lato Light" panose="020F0302020204030203" pitchFamily="34" charset="77"/>
                        </a:rPr>
                        <a:t>A</a:t>
                      </a:r>
                      <a:r>
                        <a:rPr lang="en-GB" sz="1800" b="1" i="0" baseline="0" dirty="0" smtClean="0">
                          <a:solidFill>
                            <a:schemeClr val="tx1"/>
                          </a:solidFill>
                          <a:effectLst/>
                          <a:latin typeface="Lato Light" panose="020F0302020204030203" pitchFamily="34" charset="77"/>
                        </a:rPr>
                        <a:t> </a:t>
                      </a:r>
                      <a:r>
                        <a:rPr lang="en-GB" sz="1800" b="0" i="0" dirty="0" smtClean="0">
                          <a:solidFill>
                            <a:schemeClr val="tx1"/>
                          </a:solidFill>
                          <a:effectLst/>
                          <a:latin typeface="Lato Light" panose="020F0302020204030203" pitchFamily="34" charset="77"/>
                        </a:rPr>
                        <a:t>Airways</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trachea </a:t>
                      </a:r>
                      <a:r>
                        <a:rPr lang="en-GB" sz="1200" b="0" i="0" dirty="0">
                          <a:solidFill>
                            <a:schemeClr val="tx1"/>
                          </a:solidFill>
                          <a:effectLst/>
                          <a:latin typeface="Lato Light" panose="020F0302020204030203" pitchFamily="34" charset="77"/>
                        </a:rPr>
                        <a:t>down to the </a:t>
                      </a:r>
                      <a:r>
                        <a:rPr lang="en-GB" sz="1200" b="0" i="0" dirty="0" err="1" smtClean="0">
                          <a:solidFill>
                            <a:schemeClr val="tx1"/>
                          </a:solidFill>
                          <a:effectLst/>
                          <a:latin typeface="Lato Light" panose="020F0302020204030203" pitchFamily="34" charset="77"/>
                        </a:rPr>
                        <a:t>hila</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shifts</a:t>
                      </a:r>
                      <a:r>
                        <a:rPr lang="en-GB" sz="1200" b="0" i="0" dirty="0">
                          <a:solidFill>
                            <a:schemeClr val="tx1"/>
                          </a:solidFill>
                          <a:effectLst/>
                          <a:latin typeface="Lato Light" panose="020F0302020204030203" pitchFamily="34" charset="77"/>
                        </a:rPr>
                        <a:t>, foreign bodies or abnormalities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737439406"/>
                  </a:ext>
                </a:extLst>
              </a:tr>
              <a:tr h="925094">
                <a:tc>
                  <a:txBody>
                    <a:bodyPr/>
                    <a:lstStyle/>
                    <a:p>
                      <a:pPr>
                        <a:spcAft>
                          <a:spcPts val="0"/>
                        </a:spcAft>
                      </a:pPr>
                      <a:r>
                        <a:rPr lang="en-GB" sz="1800" b="1" i="0" dirty="0" smtClean="0">
                          <a:solidFill>
                            <a:schemeClr val="tx1"/>
                          </a:solidFill>
                          <a:effectLst/>
                          <a:latin typeface="Lato Light" panose="020F0302020204030203" pitchFamily="34" charset="77"/>
                        </a:rPr>
                        <a:t>B</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Breathing</a:t>
                      </a:r>
                    </a:p>
                    <a:p>
                      <a:pPr>
                        <a:spcAft>
                          <a:spcPts val="0"/>
                        </a:spcAft>
                      </a:pPr>
                      <a:r>
                        <a:rPr lang="en-GB" sz="1800" b="0" i="0" dirty="0">
                          <a:solidFill>
                            <a:schemeClr val="tx1"/>
                          </a:solidFill>
                          <a:effectLst/>
                          <a:latin typeface="Lato Light" panose="020F0302020204030203" pitchFamily="34" charset="77"/>
                        </a:rPr>
                        <a:t> </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Lung</a:t>
                      </a:r>
                      <a:r>
                        <a:rPr lang="en-GB" sz="1200" b="0" i="0" dirty="0" smtClean="0">
                          <a:solidFill>
                            <a:schemeClr val="tx1"/>
                          </a:solidFill>
                          <a:effectLst/>
                          <a:latin typeface="Lato Light" panose="020F0302020204030203" pitchFamily="34" charset="77"/>
                        </a:rPr>
                        <a:t>:</a:t>
                      </a:r>
                      <a:r>
                        <a:rPr lang="en-GB" sz="1200" b="0" i="0" baseline="0" dirty="0" smtClean="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Scrutinise </a:t>
                      </a:r>
                      <a:r>
                        <a:rPr lang="en-GB" sz="1200" b="0" i="0" dirty="0">
                          <a:solidFill>
                            <a:schemeClr val="tx1"/>
                          </a:solidFill>
                          <a:effectLst/>
                          <a:latin typeface="Lato Light" panose="020F0302020204030203" pitchFamily="34" charset="77"/>
                        </a:rPr>
                        <a:t>the lung </a:t>
                      </a:r>
                      <a:r>
                        <a:rPr lang="en-GB" sz="1200" b="0" i="0" dirty="0" smtClean="0">
                          <a:solidFill>
                            <a:schemeClr val="tx1"/>
                          </a:solidFill>
                          <a:effectLst/>
                          <a:latin typeface="Lato Light" panose="020F0302020204030203" pitchFamily="34" charset="77"/>
                        </a:rPr>
                        <a:t>margin: clear?</a:t>
                      </a:r>
                    </a:p>
                    <a:p>
                      <a:pPr marL="171450" indent="-171450">
                        <a:spcAft>
                          <a:spcPts val="0"/>
                        </a:spcAft>
                        <a:buFont typeface="Arial" panose="020B0604020202020204" pitchFamily="34" charset="0"/>
                        <a:buChar char="•"/>
                      </a:pPr>
                      <a:r>
                        <a:rPr lang="en-GB" sz="1200" b="0" i="0" dirty="0">
                          <a:solidFill>
                            <a:schemeClr val="tx1"/>
                          </a:solidFill>
                          <a:effectLst/>
                          <a:latin typeface="Lato Light" panose="020F0302020204030203" pitchFamily="34" charset="77"/>
                        </a:rPr>
                        <a:t>Start at the apex and work down comparing the symmetry of each side</a:t>
                      </a:r>
                    </a:p>
                    <a:p>
                      <a:pPr marL="171450" indent="-171450">
                        <a:spcAft>
                          <a:spcPts val="0"/>
                        </a:spcAft>
                        <a:buFont typeface="Arial" panose="020B0604020202020204" pitchFamily="34" charset="0"/>
                        <a:buChar char="•"/>
                      </a:pPr>
                      <a:r>
                        <a:rPr lang="en-GB" sz="1200" b="0" i="0" dirty="0" smtClean="0">
                          <a:solidFill>
                            <a:schemeClr val="tx1"/>
                          </a:solidFill>
                          <a:effectLst/>
                          <a:latin typeface="Lato Light" panose="020F0302020204030203" pitchFamily="34" charset="77"/>
                        </a:rPr>
                        <a:t>Pleura</a:t>
                      </a:r>
                      <a:r>
                        <a:rPr lang="en-GB" sz="1200" b="0" i="0" baseline="0" dirty="0" smtClean="0">
                          <a:solidFill>
                            <a:schemeClr val="tx1"/>
                          </a:solidFill>
                          <a:effectLst/>
                          <a:latin typeface="Lato Light" panose="020F0302020204030203" pitchFamily="34" charset="77"/>
                        </a:rPr>
                        <a:t> are n</a:t>
                      </a:r>
                      <a:r>
                        <a:rPr lang="en-GB" sz="1200" b="0" i="0" dirty="0" smtClean="0">
                          <a:solidFill>
                            <a:schemeClr val="tx1"/>
                          </a:solidFill>
                          <a:effectLst/>
                          <a:latin typeface="Lato Light" panose="020F0302020204030203" pitchFamily="34" charset="77"/>
                        </a:rPr>
                        <a:t>ormally invisible,</a:t>
                      </a:r>
                      <a:r>
                        <a:rPr lang="en-GB" sz="1200" b="0" i="0" baseline="0" dirty="0" smtClean="0">
                          <a:solidFill>
                            <a:schemeClr val="tx1"/>
                          </a:solidFill>
                          <a:effectLst/>
                          <a:latin typeface="Lato Light" panose="020F0302020204030203" pitchFamily="34" charset="77"/>
                        </a:rPr>
                        <a:t> but c</a:t>
                      </a:r>
                      <a:r>
                        <a:rPr lang="en-GB" sz="1200" b="0" i="0" dirty="0" smtClean="0">
                          <a:solidFill>
                            <a:schemeClr val="tx1"/>
                          </a:solidFill>
                          <a:effectLst/>
                          <a:latin typeface="Lato Light" panose="020F0302020204030203" pitchFamily="34" charset="77"/>
                        </a:rPr>
                        <a:t>an </a:t>
                      </a:r>
                      <a:r>
                        <a:rPr lang="en-GB" sz="1200" b="0" i="0" dirty="0">
                          <a:solidFill>
                            <a:schemeClr val="tx1"/>
                          </a:solidFill>
                          <a:effectLst/>
                          <a:latin typeface="Lato Light" panose="020F0302020204030203" pitchFamily="34" charset="77"/>
                        </a:rPr>
                        <a:t>become visible in fluid collections, plaques or masses</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986642378"/>
                  </a:ext>
                </a:extLst>
              </a:tr>
              <a:tr h="1294451">
                <a:tc>
                  <a:txBody>
                    <a:bodyPr/>
                    <a:lstStyle/>
                    <a:p>
                      <a:pPr>
                        <a:spcAft>
                          <a:spcPts val="0"/>
                        </a:spcAft>
                      </a:pPr>
                      <a:r>
                        <a:rPr lang="en-GB" sz="1800" b="1" i="0" dirty="0" smtClean="0">
                          <a:solidFill>
                            <a:schemeClr val="tx1"/>
                          </a:solidFill>
                          <a:effectLst/>
                          <a:latin typeface="Lato Light" panose="020F0302020204030203" pitchFamily="34" charset="77"/>
                        </a:rPr>
                        <a:t>C</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Circulation</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Heart</a:t>
                      </a:r>
                    </a:p>
                    <a:p>
                      <a:pPr>
                        <a:spcAft>
                          <a:spcPts val="0"/>
                        </a:spcAft>
                      </a:pPr>
                      <a:r>
                        <a:rPr lang="en-GB" sz="1200" b="0" i="0" dirty="0">
                          <a:solidFill>
                            <a:schemeClr val="tx1"/>
                          </a:solidFill>
                          <a:effectLst/>
                          <a:latin typeface="Lato Light" panose="020F0302020204030203" pitchFamily="34" charset="77"/>
                        </a:rPr>
                        <a:t>Trace the </a:t>
                      </a:r>
                      <a:r>
                        <a:rPr lang="en-GB" sz="1200" b="0" i="0" dirty="0" smtClean="0">
                          <a:solidFill>
                            <a:schemeClr val="tx1"/>
                          </a:solidFill>
                          <a:effectLst/>
                          <a:latin typeface="Lato Light" panose="020F0302020204030203" pitchFamily="34" charset="77"/>
                        </a:rPr>
                        <a:t>borders.</a:t>
                      </a:r>
                      <a:r>
                        <a:rPr lang="en-GB" sz="1200" b="0" i="0" baseline="0" dirty="0" smtClean="0">
                          <a:solidFill>
                            <a:schemeClr val="tx1"/>
                          </a:solidFill>
                          <a:effectLst/>
                          <a:latin typeface="Lato Light" panose="020F0302020204030203" pitchFamily="34" charset="77"/>
                        </a:rPr>
                        <a:t> What’s</a:t>
                      </a:r>
                      <a:r>
                        <a:rPr lang="en-GB" sz="1200" b="0" i="0" dirty="0" smtClean="0">
                          <a:solidFill>
                            <a:schemeClr val="tx1"/>
                          </a:solidFill>
                          <a:effectLst/>
                          <a:latin typeface="Lato Light" panose="020F0302020204030203" pitchFamily="34" charset="77"/>
                        </a:rPr>
                        <a:t> </a:t>
                      </a:r>
                      <a:r>
                        <a:rPr lang="en-GB" sz="1200" b="0" i="0" dirty="0">
                          <a:solidFill>
                            <a:schemeClr val="tx1"/>
                          </a:solidFill>
                          <a:effectLst/>
                          <a:latin typeface="Lato Light" panose="020F0302020204030203" pitchFamily="34" charset="77"/>
                        </a:rPr>
                        <a:t>the cardiothoracic </a:t>
                      </a:r>
                      <a:r>
                        <a:rPr lang="en-GB" sz="1200" b="0" i="0" dirty="0" smtClean="0">
                          <a:solidFill>
                            <a:schemeClr val="tx1"/>
                          </a:solidFill>
                          <a:effectLst/>
                          <a:latin typeface="Lato Light" panose="020F0302020204030203" pitchFamily="34" charset="77"/>
                        </a:rPr>
                        <a:t>ratio?</a:t>
                      </a:r>
                    </a:p>
                    <a:p>
                      <a:pPr>
                        <a:spcAft>
                          <a:spcPts val="0"/>
                        </a:spcAft>
                      </a:pPr>
                      <a:r>
                        <a:rPr lang="en-GB" sz="1200" b="0" i="0" dirty="0">
                          <a:solidFill>
                            <a:schemeClr val="tx1"/>
                          </a:solidFill>
                          <a:effectLst/>
                          <a:latin typeface="Lato Light" panose="020F0302020204030203" pitchFamily="34" charset="77"/>
                        </a:rPr>
                        <a:t> </a:t>
                      </a:r>
                    </a:p>
                    <a:p>
                      <a:pPr>
                        <a:spcAft>
                          <a:spcPts val="0"/>
                        </a:spcAft>
                      </a:pPr>
                      <a:r>
                        <a:rPr lang="en-GB" sz="1200" b="0" i="0" dirty="0">
                          <a:solidFill>
                            <a:schemeClr val="tx1"/>
                          </a:solidFill>
                          <a:effectLst/>
                          <a:latin typeface="Lato Light" panose="020F0302020204030203" pitchFamily="34" charset="77"/>
                        </a:rPr>
                        <a:t>DO NOT FORGET TO LOOK</a:t>
                      </a:r>
                      <a:r>
                        <a:rPr lang="en-GB" sz="1200" b="0" i="0" dirty="0" smtClean="0">
                          <a:solidFill>
                            <a:schemeClr val="tx1"/>
                          </a:solidFill>
                          <a:effectLst/>
                          <a:latin typeface="Lato Light" panose="020F0302020204030203" pitchFamily="34" charset="77"/>
                        </a:rPr>
                        <a:t> ‘BEHIND’ </a:t>
                      </a:r>
                      <a:r>
                        <a:rPr lang="en-GB" sz="1200" b="0" i="0" dirty="0">
                          <a:solidFill>
                            <a:schemeClr val="tx1"/>
                          </a:solidFill>
                          <a:effectLst/>
                          <a:latin typeface="Lato Light" panose="020F0302020204030203" pitchFamily="34" charset="77"/>
                        </a:rPr>
                        <a:t>THE HEART</a:t>
                      </a:r>
                    </a:p>
                    <a:p>
                      <a:pPr>
                        <a:spcAft>
                          <a:spcPts val="0"/>
                        </a:spcAft>
                      </a:pPr>
                      <a:r>
                        <a:rPr lang="en-GB" sz="1200" b="0" i="0" dirty="0" err="1">
                          <a:solidFill>
                            <a:schemeClr val="tx1"/>
                          </a:solidFill>
                          <a:effectLst/>
                          <a:latin typeface="Lato Light" panose="020F0302020204030203" pitchFamily="34" charset="77"/>
                        </a:rPr>
                        <a:t>Mediastinum</a:t>
                      </a:r>
                      <a:endParaRPr lang="en-GB" sz="1200" b="0" i="0" dirty="0">
                        <a:solidFill>
                          <a:schemeClr val="tx1"/>
                        </a:solidFill>
                        <a:effectLst/>
                        <a:latin typeface="Lato Light" panose="020F0302020204030203" pitchFamily="34" charset="77"/>
                      </a:endParaRPr>
                    </a:p>
                    <a:p>
                      <a:pPr>
                        <a:spcAft>
                          <a:spcPts val="0"/>
                        </a:spcAft>
                      </a:pPr>
                      <a:r>
                        <a:rPr lang="en-GB" sz="1200" b="0" i="0" dirty="0">
                          <a:solidFill>
                            <a:schemeClr val="tx1"/>
                          </a:solidFill>
                          <a:effectLst/>
                          <a:latin typeface="Lato Light" panose="020F0302020204030203" pitchFamily="34" charset="77"/>
                        </a:rPr>
                        <a:t>Look for masses in the </a:t>
                      </a:r>
                      <a:r>
                        <a:rPr lang="en-GB" sz="1200" b="0" i="0" dirty="0" err="1">
                          <a:solidFill>
                            <a:schemeClr val="tx1"/>
                          </a:solidFill>
                          <a:effectLst/>
                          <a:latin typeface="Lato Light" panose="020F0302020204030203" pitchFamily="34" charset="77"/>
                        </a:rPr>
                        <a:t>superior,anterior</a:t>
                      </a:r>
                      <a:r>
                        <a:rPr lang="en-GB" sz="1200" b="0" i="0" dirty="0">
                          <a:solidFill>
                            <a:schemeClr val="tx1"/>
                          </a:solidFill>
                          <a:effectLst/>
                          <a:latin typeface="Lato Light" panose="020F0302020204030203" pitchFamily="34" charset="77"/>
                        </a:rPr>
                        <a:t> and posterior </a:t>
                      </a:r>
                      <a:r>
                        <a:rPr lang="en-GB" sz="1200" b="0" i="0" dirty="0" smtClean="0">
                          <a:solidFill>
                            <a:schemeClr val="tx1"/>
                          </a:solidFill>
                          <a:effectLst/>
                          <a:latin typeface="Lato Light" panose="020F0302020204030203" pitchFamily="34" charset="77"/>
                        </a:rPr>
                        <a:t>divisions</a:t>
                      </a: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02641369"/>
                  </a:ext>
                </a:extLst>
              </a:tr>
              <a:tr h="529002">
                <a:tc>
                  <a:txBody>
                    <a:bodyPr/>
                    <a:lstStyle/>
                    <a:p>
                      <a:pPr>
                        <a:spcAft>
                          <a:spcPts val="0"/>
                        </a:spcAft>
                      </a:pPr>
                      <a:r>
                        <a:rPr lang="en-GB" sz="1800" b="1" i="0" dirty="0" smtClean="0">
                          <a:solidFill>
                            <a:schemeClr val="tx1"/>
                          </a:solidFill>
                          <a:effectLst/>
                          <a:latin typeface="Lato Light" panose="020F0302020204030203" pitchFamily="34" charset="77"/>
                        </a:rPr>
                        <a:t>D</a:t>
                      </a:r>
                      <a:r>
                        <a:rPr lang="en-GB" sz="1800" b="0" i="0" dirty="0" smtClean="0">
                          <a:solidFill>
                            <a:schemeClr val="tx1"/>
                          </a:solidFill>
                          <a:effectLst/>
                          <a:latin typeface="Lato Light" panose="020F0302020204030203" pitchFamily="34" charset="77"/>
                        </a:rPr>
                        <a:t> </a:t>
                      </a:r>
                      <a:r>
                        <a:rPr lang="en-GB" sz="1800" b="0" i="0" dirty="0">
                          <a:solidFill>
                            <a:schemeClr val="tx1"/>
                          </a:solidFill>
                          <a:effectLst/>
                          <a:latin typeface="Lato Light" panose="020F0302020204030203" pitchFamily="34" charset="77"/>
                        </a:rPr>
                        <a:t>Diaphragm</a:t>
                      </a:r>
                      <a:endParaRPr lang="en-GB" sz="18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chemeClr val="tx1"/>
                          </a:solidFill>
                          <a:effectLst/>
                          <a:latin typeface="Lato Light" panose="020F0302020204030203" pitchFamily="34" charset="77"/>
                        </a:rPr>
                        <a:t>Trace hemidiaphragms and compare for symmetry</a:t>
                      </a:r>
                    </a:p>
                    <a:p>
                      <a:pPr>
                        <a:spcAft>
                          <a:spcPts val="0"/>
                        </a:spcAft>
                      </a:pPr>
                      <a:r>
                        <a:rPr lang="en-GB" sz="1200" b="0" i="0" dirty="0" smtClean="0">
                          <a:solidFill>
                            <a:schemeClr val="tx1"/>
                          </a:solidFill>
                          <a:effectLst/>
                          <a:latin typeface="Lato Light" panose="020F0302020204030203" pitchFamily="34" charset="77"/>
                        </a:rPr>
                        <a:t>Compare </a:t>
                      </a:r>
                      <a:r>
                        <a:rPr lang="en-GB" sz="1200" b="0" i="0" dirty="0" err="1">
                          <a:solidFill>
                            <a:schemeClr val="tx1"/>
                          </a:solidFill>
                          <a:effectLst/>
                          <a:latin typeface="Lato Light" panose="020F0302020204030203" pitchFamily="34" charset="77"/>
                        </a:rPr>
                        <a:t>cardiophernic</a:t>
                      </a:r>
                      <a:r>
                        <a:rPr lang="en-GB" sz="1200" b="0" i="0" dirty="0">
                          <a:solidFill>
                            <a:schemeClr val="tx1"/>
                          </a:solidFill>
                          <a:effectLst/>
                          <a:latin typeface="Lato Light" panose="020F0302020204030203" pitchFamily="34" charset="77"/>
                        </a:rPr>
                        <a:t> </a:t>
                      </a:r>
                      <a:r>
                        <a:rPr lang="en-GB" sz="1200" b="0" i="0" dirty="0" smtClean="0">
                          <a:solidFill>
                            <a:schemeClr val="tx1"/>
                          </a:solidFill>
                          <a:effectLst/>
                          <a:latin typeface="Lato Light" panose="020F0302020204030203" pitchFamily="34" charset="77"/>
                        </a:rPr>
                        <a:t>angles. Air under </a:t>
                      </a:r>
                      <a:r>
                        <a:rPr lang="en-GB" sz="1200" b="0" i="0" dirty="0" err="1" smtClean="0">
                          <a:solidFill>
                            <a:schemeClr val="tx1"/>
                          </a:solidFill>
                          <a:effectLst/>
                          <a:latin typeface="Lato Light" panose="020F0302020204030203" pitchFamily="34" charset="77"/>
                        </a:rPr>
                        <a:t>diaghram</a:t>
                      </a:r>
                      <a:r>
                        <a:rPr lang="en-GB" sz="1200" b="0" i="0" dirty="0" smtClean="0">
                          <a:solidFill>
                            <a:schemeClr val="tx1"/>
                          </a:solidFill>
                          <a:effectLst/>
                          <a:latin typeface="Lato Light" panose="020F0302020204030203" pitchFamily="34" charset="77"/>
                        </a:rPr>
                        <a:t>? </a:t>
                      </a:r>
                      <a:endParaRPr lang="en-GB" sz="1200" b="0" i="0" dirty="0">
                        <a:solidFill>
                          <a:schemeClr val="tx1"/>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362437880"/>
                  </a:ext>
                </a:extLst>
              </a:tr>
              <a:tr h="1232449">
                <a:tc>
                  <a:txBody>
                    <a:bodyPr/>
                    <a:lstStyle/>
                    <a:p>
                      <a:pPr>
                        <a:spcAft>
                          <a:spcPts val="0"/>
                        </a:spcAft>
                      </a:pPr>
                      <a:r>
                        <a:rPr lang="en-GB" sz="1800" b="1" i="0" dirty="0" smtClean="0">
                          <a:solidFill>
                            <a:srgbClr val="FF0000"/>
                          </a:solidFill>
                          <a:effectLst/>
                          <a:latin typeface="Lato Light" panose="020F0302020204030203" pitchFamily="34" charset="77"/>
                        </a:rPr>
                        <a:t>E</a:t>
                      </a:r>
                      <a:r>
                        <a:rPr lang="en-GB" sz="1800" b="0" i="0" dirty="0" smtClean="0">
                          <a:solidFill>
                            <a:srgbClr val="FF0000"/>
                          </a:solidFill>
                          <a:effectLst/>
                          <a:latin typeface="Lato Light" panose="020F0302020204030203" pitchFamily="34" charset="77"/>
                        </a:rPr>
                        <a:t> Everything Else</a:t>
                      </a:r>
                      <a:endParaRPr lang="en-GB" sz="18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200" b="0" i="0" dirty="0">
                          <a:solidFill>
                            <a:srgbClr val="FF0000"/>
                          </a:solidFill>
                          <a:effectLst/>
                          <a:latin typeface="Lato Light" panose="020F0302020204030203" pitchFamily="34" charset="77"/>
                        </a:rPr>
                        <a:t>Bones:</a:t>
                      </a:r>
                    </a:p>
                    <a:p>
                      <a:pPr>
                        <a:spcAft>
                          <a:spcPts val="0"/>
                        </a:spcAft>
                      </a:pPr>
                      <a:r>
                        <a:rPr lang="en-GB" sz="1200" b="0" i="0" dirty="0" err="1">
                          <a:solidFill>
                            <a:srgbClr val="FF0000"/>
                          </a:solidFill>
                          <a:effectLst/>
                          <a:latin typeface="Lato Light" panose="020F0302020204030203" pitchFamily="34" charset="77"/>
                        </a:rPr>
                        <a:t>Ribs,sternum</a:t>
                      </a:r>
                      <a:r>
                        <a:rPr lang="en-GB" sz="1200" b="0" i="0" dirty="0">
                          <a:solidFill>
                            <a:srgbClr val="FF0000"/>
                          </a:solidFill>
                          <a:effectLst/>
                          <a:latin typeface="Lato Light" panose="020F0302020204030203" pitchFamily="34" charset="77"/>
                        </a:rPr>
                        <a:t>, clavicles, scapula, spine and humerus</a:t>
                      </a:r>
                    </a:p>
                    <a:p>
                      <a:pPr>
                        <a:spcAft>
                          <a:spcPts val="0"/>
                        </a:spcAft>
                      </a:pPr>
                      <a:r>
                        <a:rPr lang="en-GB" sz="1200" b="0" i="0" dirty="0">
                          <a:solidFill>
                            <a:srgbClr val="FF0000"/>
                          </a:solidFill>
                          <a:effectLst/>
                          <a:latin typeface="Lato Light" panose="020F0302020204030203" pitchFamily="34" charset="77"/>
                        </a:rPr>
                        <a:t>Interventions:</a:t>
                      </a:r>
                    </a:p>
                    <a:p>
                      <a:pPr>
                        <a:spcAft>
                          <a:spcPts val="0"/>
                        </a:spcAft>
                      </a:pPr>
                      <a:r>
                        <a:rPr lang="en-GB" sz="1200" b="0" i="0" dirty="0">
                          <a:solidFill>
                            <a:srgbClr val="FF0000"/>
                          </a:solidFill>
                          <a:effectLst/>
                          <a:latin typeface="Lato Light" panose="020F0302020204030203" pitchFamily="34" charset="77"/>
                        </a:rPr>
                        <a:t>Tubes and lines, </a:t>
                      </a:r>
                      <a:r>
                        <a:rPr lang="en-GB" sz="1200" b="0" i="0" dirty="0" smtClean="0">
                          <a:solidFill>
                            <a:srgbClr val="FF0000"/>
                          </a:solidFill>
                          <a:effectLst/>
                          <a:latin typeface="Lato Light" panose="020F0302020204030203" pitchFamily="34" charset="77"/>
                        </a:rPr>
                        <a:t>chest drains</a:t>
                      </a:r>
                      <a:r>
                        <a:rPr lang="en-GB" sz="1200" b="0" i="0" dirty="0">
                          <a:solidFill>
                            <a:srgbClr val="FF0000"/>
                          </a:solidFill>
                          <a:effectLst/>
                          <a:latin typeface="Lato Light" panose="020F0302020204030203" pitchFamily="34" charset="77"/>
                        </a:rPr>
                        <a:t>, pacemakers,</a:t>
                      </a:r>
                      <a:r>
                        <a:rPr lang="en-GB" sz="1200" b="0" i="0" dirty="0" smtClean="0">
                          <a:solidFill>
                            <a:srgbClr val="FF0000"/>
                          </a:solidFill>
                          <a:effectLst/>
                          <a:latin typeface="Lato Light" panose="020F0302020204030203" pitchFamily="34" charset="77"/>
                        </a:rPr>
                        <a:t> artificial valves</a:t>
                      </a:r>
                      <a:endParaRPr lang="en-GB" sz="1200" b="0" i="0" dirty="0">
                        <a:solidFill>
                          <a:srgbClr val="FF0000"/>
                        </a:solidFill>
                        <a:effectLst/>
                        <a:latin typeface="Lato Light" panose="020F0302020204030203" pitchFamily="34" charset="77"/>
                      </a:endParaRPr>
                    </a:p>
                    <a:p>
                      <a:pPr>
                        <a:spcAft>
                          <a:spcPts val="0"/>
                        </a:spcAft>
                      </a:pPr>
                      <a:r>
                        <a:rPr lang="en-GB" sz="1200" b="0" i="0" dirty="0">
                          <a:solidFill>
                            <a:srgbClr val="FF0000"/>
                          </a:solidFill>
                          <a:effectLst/>
                          <a:latin typeface="Lato Light" panose="020F0302020204030203" pitchFamily="34" charset="77"/>
                        </a:rPr>
                        <a:t>T – tissue</a:t>
                      </a:r>
                    </a:p>
                    <a:p>
                      <a:pPr>
                        <a:spcAft>
                          <a:spcPts val="0"/>
                        </a:spcAft>
                      </a:pPr>
                      <a:r>
                        <a:rPr lang="en-GB" sz="1200" b="0" i="0" dirty="0">
                          <a:solidFill>
                            <a:srgbClr val="FF0000"/>
                          </a:solidFill>
                          <a:effectLst/>
                          <a:latin typeface="Lato Light" panose="020F0302020204030203" pitchFamily="34" charset="77"/>
                        </a:rPr>
                        <a:t>Surgical </a:t>
                      </a:r>
                      <a:r>
                        <a:rPr lang="en-GB" sz="1200" b="0" i="0" dirty="0" smtClean="0">
                          <a:solidFill>
                            <a:srgbClr val="FF0000"/>
                          </a:solidFill>
                          <a:effectLst/>
                          <a:latin typeface="Lato Light" panose="020F0302020204030203" pitchFamily="34" charset="77"/>
                        </a:rPr>
                        <a:t>emphysema</a:t>
                      </a:r>
                      <a:r>
                        <a:rPr lang="en-GB" sz="1200" b="0" i="0" dirty="0">
                          <a:solidFill>
                            <a:srgbClr val="FF0000"/>
                          </a:solidFill>
                          <a:effectLst/>
                          <a:latin typeface="Lato Light" panose="020F0302020204030203" pitchFamily="34" charset="77"/>
                        </a:rPr>
                        <a:t>, previous surgery</a:t>
                      </a:r>
                      <a:endParaRPr lang="en-GB" sz="1200" b="0" i="0" dirty="0">
                        <a:solidFill>
                          <a:srgbClr val="FF0000"/>
                        </a:solidFill>
                        <a:effectLst/>
                        <a:latin typeface="Lato Light" panose="020F0302020204030203" pitchFamily="34" charset="77"/>
                        <a:ea typeface="Times New Roman" panose="02020603050405020304" pitchFamily="18" charset="0"/>
                        <a:cs typeface="Times New Roman" panose="02020603050405020304" pitchFamily="18" charset="0"/>
                      </a:endParaRPr>
                    </a:p>
                  </a:txBody>
                  <a:tcPr marL="39478" marR="39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35169691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1234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1" name="Google Shape;191;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457200" lvl="0" indent="0" algn="l" rtl="0">
              <a:lnSpc>
                <a:spcPct val="100000"/>
              </a:lnSpc>
              <a:spcBef>
                <a:spcPts val="360"/>
              </a:spcBef>
              <a:spcAft>
                <a:spcPts val="0"/>
              </a:spcAft>
              <a:buSzPts val="1530"/>
              <a:buNone/>
            </a:pPr>
            <a:endParaRPr/>
          </a:p>
          <a:p>
            <a:pPr marL="0" lvl="0" indent="0" algn="ctr" rtl="0">
              <a:lnSpc>
                <a:spcPct val="100000"/>
              </a:lnSpc>
              <a:spcBef>
                <a:spcPts val="360"/>
              </a:spcBef>
              <a:spcAft>
                <a:spcPts val="0"/>
              </a:spcAft>
              <a:buSzPts val="1530"/>
              <a:buNone/>
            </a:pPr>
            <a:r>
              <a:rPr lang="en-GB" b="1"/>
              <a:t>How would you interpret this chest radiograph?</a:t>
            </a:r>
            <a:endParaRPr b="1"/>
          </a:p>
        </p:txBody>
      </p:sp>
      <p:pic>
        <p:nvPicPr>
          <p:cNvPr id="192" name="Google Shape;192;p12" descr="Image result for normal chest radiograph female"/>
          <p:cNvPicPr preferRelativeResize="0"/>
          <p:nvPr/>
        </p:nvPicPr>
        <p:blipFill rotWithShape="1">
          <a:blip r:embed="rId3">
            <a:alphaModFix/>
          </a:blip>
          <a:srcRect/>
          <a:stretch/>
        </p:blipFill>
        <p:spPr>
          <a:xfrm>
            <a:off x="1158349" y="478836"/>
            <a:ext cx="6368842" cy="6379163"/>
          </a:xfrm>
          <a:prstGeom prst="rect">
            <a:avLst/>
          </a:prstGeom>
          <a:noFill/>
          <a:ln>
            <a:noFill/>
          </a:ln>
        </p:spPr>
      </p:pic>
      <p:sp>
        <p:nvSpPr>
          <p:cNvPr id="193" name="Google Shape;193;p12"/>
          <p:cNvSpPr txBox="1"/>
          <p:nvPr/>
        </p:nvSpPr>
        <p:spPr>
          <a:xfrm>
            <a:off x="1158349" y="0"/>
            <a:ext cx="6368558" cy="750278"/>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Name: BROWN, Heather	                               Taken 24/04/19 16.42</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DOB: 05/08/1945</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FFFFFF"/>
                </a:solidFill>
                <a:latin typeface="Arial"/>
                <a:ea typeface="Arial"/>
                <a:cs typeface="Arial"/>
                <a:sym typeface="Arial"/>
              </a:rPr>
              <a:t>Hosp no: 1234567</a:t>
            </a:r>
            <a:endParaRPr sz="1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000000"/>
              </a:solidFill>
              <a:latin typeface="Arial"/>
              <a:ea typeface="Arial"/>
              <a:cs typeface="Arial"/>
              <a:sym typeface="Arial"/>
            </a:endParaRPr>
          </a:p>
        </p:txBody>
      </p:sp>
      <p:sp>
        <p:nvSpPr>
          <p:cNvPr id="194" name="Google Shape;194;p12"/>
          <p:cNvSpPr txBox="1"/>
          <p:nvPr/>
        </p:nvSpPr>
        <p:spPr>
          <a:xfrm>
            <a:off x="1158348" y="478837"/>
            <a:ext cx="1134320" cy="7502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PA</a:t>
            </a:r>
            <a:endParaRPr sz="2400"/>
          </a:p>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rgbClr val="FFFFFF"/>
                </a:solidFill>
                <a:latin typeface="Arial"/>
                <a:ea typeface="Arial"/>
                <a:cs typeface="Arial"/>
                <a:sym typeface="Arial"/>
              </a:rPr>
              <a:t>Erect</a:t>
            </a:r>
            <a:endParaRPr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
        <p:nvSpPr>
          <p:cNvPr id="4" name="Freeform 3"/>
          <p:cNvSpPr/>
          <p:nvPr/>
        </p:nvSpPr>
        <p:spPr>
          <a:xfrm>
            <a:off x="3050876" y="773121"/>
            <a:ext cx="1339072" cy="2802565"/>
          </a:xfrm>
          <a:custGeom>
            <a:avLst/>
            <a:gdLst>
              <a:gd name="connsiteX0" fmla="*/ 0 w 1339072"/>
              <a:gd name="connsiteY0" fmla="*/ 0 h 2802565"/>
              <a:gd name="connsiteX1" fmla="*/ 110439 w 1339072"/>
              <a:gd name="connsiteY1" fmla="*/ 372755 h 2802565"/>
              <a:gd name="connsiteX2" fmla="*/ 552195 w 1339072"/>
              <a:gd name="connsiteY2" fmla="*/ 704093 h 2802565"/>
              <a:gd name="connsiteX3" fmla="*/ 842097 w 1339072"/>
              <a:gd name="connsiteY3" fmla="*/ 1063042 h 2802565"/>
              <a:gd name="connsiteX4" fmla="*/ 1035365 w 1339072"/>
              <a:gd name="connsiteY4" fmla="*/ 1629077 h 2802565"/>
              <a:gd name="connsiteX5" fmla="*/ 1339072 w 1339072"/>
              <a:gd name="connsiteY5" fmla="*/ 2802565 h 2802565"/>
              <a:gd name="connsiteX6" fmla="*/ 1339072 w 1339072"/>
              <a:gd name="connsiteY6" fmla="*/ 2802565 h 280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072" h="2802565">
                <a:moveTo>
                  <a:pt x="0" y="0"/>
                </a:moveTo>
                <a:cubicBezTo>
                  <a:pt x="9203" y="127703"/>
                  <a:pt x="18407" y="255406"/>
                  <a:pt x="110439" y="372755"/>
                </a:cubicBezTo>
                <a:cubicBezTo>
                  <a:pt x="202472" y="490104"/>
                  <a:pt x="430252" y="589045"/>
                  <a:pt x="552195" y="704093"/>
                </a:cubicBezTo>
                <a:cubicBezTo>
                  <a:pt x="674138" y="819141"/>
                  <a:pt x="761569" y="908878"/>
                  <a:pt x="842097" y="1063042"/>
                </a:cubicBezTo>
                <a:cubicBezTo>
                  <a:pt x="922625" y="1217206"/>
                  <a:pt x="952536" y="1339156"/>
                  <a:pt x="1035365" y="1629077"/>
                </a:cubicBezTo>
                <a:cubicBezTo>
                  <a:pt x="1118194" y="1918998"/>
                  <a:pt x="1339072" y="2802565"/>
                  <a:pt x="1339072" y="2802565"/>
                </a:cubicBezTo>
                <a:lnTo>
                  <a:pt x="1339072" y="2802565"/>
                </a:lnTo>
              </a:path>
            </a:pathLst>
          </a:custGeom>
          <a:ln w="412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
        <p:nvSpPr>
          <p:cNvPr id="6" name="Freeform 5"/>
          <p:cNvSpPr/>
          <p:nvPr/>
        </p:nvSpPr>
        <p:spPr>
          <a:xfrm>
            <a:off x="3050876" y="773121"/>
            <a:ext cx="1339072" cy="2802565"/>
          </a:xfrm>
          <a:custGeom>
            <a:avLst/>
            <a:gdLst>
              <a:gd name="connsiteX0" fmla="*/ 0 w 1339072"/>
              <a:gd name="connsiteY0" fmla="*/ 0 h 2802565"/>
              <a:gd name="connsiteX1" fmla="*/ 110439 w 1339072"/>
              <a:gd name="connsiteY1" fmla="*/ 372755 h 2802565"/>
              <a:gd name="connsiteX2" fmla="*/ 552195 w 1339072"/>
              <a:gd name="connsiteY2" fmla="*/ 704093 h 2802565"/>
              <a:gd name="connsiteX3" fmla="*/ 842097 w 1339072"/>
              <a:gd name="connsiteY3" fmla="*/ 1063042 h 2802565"/>
              <a:gd name="connsiteX4" fmla="*/ 1035365 w 1339072"/>
              <a:gd name="connsiteY4" fmla="*/ 1629077 h 2802565"/>
              <a:gd name="connsiteX5" fmla="*/ 1339072 w 1339072"/>
              <a:gd name="connsiteY5" fmla="*/ 2802565 h 2802565"/>
              <a:gd name="connsiteX6" fmla="*/ 1339072 w 1339072"/>
              <a:gd name="connsiteY6" fmla="*/ 2802565 h 280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072" h="2802565">
                <a:moveTo>
                  <a:pt x="0" y="0"/>
                </a:moveTo>
                <a:cubicBezTo>
                  <a:pt x="9203" y="127703"/>
                  <a:pt x="18407" y="255406"/>
                  <a:pt x="110439" y="372755"/>
                </a:cubicBezTo>
                <a:cubicBezTo>
                  <a:pt x="202472" y="490104"/>
                  <a:pt x="430252" y="589045"/>
                  <a:pt x="552195" y="704093"/>
                </a:cubicBezTo>
                <a:cubicBezTo>
                  <a:pt x="674138" y="819141"/>
                  <a:pt x="761569" y="908878"/>
                  <a:pt x="842097" y="1063042"/>
                </a:cubicBezTo>
                <a:cubicBezTo>
                  <a:pt x="922625" y="1217206"/>
                  <a:pt x="952536" y="1339156"/>
                  <a:pt x="1035365" y="1629077"/>
                </a:cubicBezTo>
                <a:cubicBezTo>
                  <a:pt x="1118194" y="1918998"/>
                  <a:pt x="1339072" y="2802565"/>
                  <a:pt x="1339072" y="2802565"/>
                </a:cubicBezTo>
                <a:lnTo>
                  <a:pt x="1339072" y="2802565"/>
                </a:lnTo>
              </a:path>
            </a:pathLst>
          </a:custGeom>
          <a:ln w="412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Freeform 6"/>
          <p:cNvSpPr/>
          <p:nvPr/>
        </p:nvSpPr>
        <p:spPr>
          <a:xfrm>
            <a:off x="4293314" y="483201"/>
            <a:ext cx="490074" cy="2155995"/>
          </a:xfrm>
          <a:custGeom>
            <a:avLst/>
            <a:gdLst>
              <a:gd name="connsiteX0" fmla="*/ 0 w 490074"/>
              <a:gd name="connsiteY0" fmla="*/ 0 h 2155995"/>
              <a:gd name="connsiteX1" fmla="*/ 69025 w 490074"/>
              <a:gd name="connsiteY1" fmla="*/ 524618 h 2155995"/>
              <a:gd name="connsiteX2" fmla="*/ 193268 w 490074"/>
              <a:gd name="connsiteY2" fmla="*/ 1270128 h 2155995"/>
              <a:gd name="connsiteX3" fmla="*/ 248488 w 490074"/>
              <a:gd name="connsiteY3" fmla="*/ 2029443 h 2155995"/>
              <a:gd name="connsiteX4" fmla="*/ 331317 w 490074"/>
              <a:gd name="connsiteY4" fmla="*/ 2029443 h 2155995"/>
              <a:gd name="connsiteX5" fmla="*/ 427951 w 490074"/>
              <a:gd name="connsiteY5" fmla="*/ 2029443 h 2155995"/>
              <a:gd name="connsiteX6" fmla="*/ 483171 w 490074"/>
              <a:gd name="connsiteY6" fmla="*/ 1932803 h 2155995"/>
              <a:gd name="connsiteX7" fmla="*/ 469366 w 490074"/>
              <a:gd name="connsiteY7" fmla="*/ 1021624 h 2155995"/>
              <a:gd name="connsiteX8" fmla="*/ 358927 w 490074"/>
              <a:gd name="connsiteY8" fmla="*/ 331338 h 2155995"/>
              <a:gd name="connsiteX9" fmla="*/ 276098 w 490074"/>
              <a:gd name="connsiteY9" fmla="*/ 0 h 2155995"/>
              <a:gd name="connsiteX10" fmla="*/ 276098 w 490074"/>
              <a:gd name="connsiteY10" fmla="*/ 0 h 215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074" h="2155995">
                <a:moveTo>
                  <a:pt x="0" y="0"/>
                </a:moveTo>
                <a:cubicBezTo>
                  <a:pt x="18407" y="156465"/>
                  <a:pt x="36814" y="312930"/>
                  <a:pt x="69025" y="524618"/>
                </a:cubicBezTo>
                <a:cubicBezTo>
                  <a:pt x="101236" y="736306"/>
                  <a:pt x="163358" y="1019324"/>
                  <a:pt x="193268" y="1270128"/>
                </a:cubicBezTo>
                <a:cubicBezTo>
                  <a:pt x="223178" y="1520932"/>
                  <a:pt x="225480" y="1902891"/>
                  <a:pt x="248488" y="2029443"/>
                </a:cubicBezTo>
                <a:cubicBezTo>
                  <a:pt x="271496" y="2155995"/>
                  <a:pt x="331317" y="2029443"/>
                  <a:pt x="331317" y="2029443"/>
                </a:cubicBezTo>
                <a:cubicBezTo>
                  <a:pt x="361227" y="2029443"/>
                  <a:pt x="402642" y="2045550"/>
                  <a:pt x="427951" y="2029443"/>
                </a:cubicBezTo>
                <a:cubicBezTo>
                  <a:pt x="453260" y="2013336"/>
                  <a:pt x="476269" y="2100773"/>
                  <a:pt x="483171" y="1932803"/>
                </a:cubicBezTo>
                <a:cubicBezTo>
                  <a:pt x="490074" y="1764833"/>
                  <a:pt x="490073" y="1288535"/>
                  <a:pt x="469366" y="1021624"/>
                </a:cubicBezTo>
                <a:cubicBezTo>
                  <a:pt x="448659" y="754713"/>
                  <a:pt x="391138" y="501609"/>
                  <a:pt x="358927" y="331338"/>
                </a:cubicBezTo>
                <a:cubicBezTo>
                  <a:pt x="326716" y="161067"/>
                  <a:pt x="276098" y="0"/>
                  <a:pt x="276098" y="0"/>
                </a:cubicBezTo>
                <a:lnTo>
                  <a:pt x="276098" y="0"/>
                </a:lnTo>
              </a:path>
            </a:pathLst>
          </a:custGeom>
          <a:solidFill>
            <a:schemeClr val="accent2">
              <a:alpha val="51000"/>
            </a:schemeClr>
          </a:solidFill>
          <a:ln w="3492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CXR CVP ETT.jpg"/>
          <p:cNvPicPr>
            <a:picLocks noGrp="1" noChangeAspect="1"/>
          </p:cNvPicPr>
          <p:nvPr>
            <p:ph sz="half" idx="1"/>
          </p:nvPr>
        </p:nvPicPr>
        <p:blipFill>
          <a:blip r:embed="rId2"/>
          <a:srcRect t="-24720" b="-24720"/>
          <a:stretch>
            <a:fillRect/>
          </a:stretch>
        </p:blipFill>
        <p:spPr>
          <a:xfrm>
            <a:off x="-27610" y="-1710605"/>
            <a:ext cx="9184099" cy="10292400"/>
          </a:xfrm>
        </p:spPr>
      </p:pic>
      <p:sp>
        <p:nvSpPr>
          <p:cNvPr id="4" name="Freeform 3"/>
          <p:cNvSpPr/>
          <p:nvPr/>
        </p:nvSpPr>
        <p:spPr>
          <a:xfrm>
            <a:off x="2277803" y="2547160"/>
            <a:ext cx="188667" cy="365851"/>
          </a:xfrm>
          <a:custGeom>
            <a:avLst/>
            <a:gdLst>
              <a:gd name="connsiteX0" fmla="*/ 34512 w 188667"/>
              <a:gd name="connsiteY0" fmla="*/ 39116 h 365851"/>
              <a:gd name="connsiteX1" fmla="*/ 20707 w 188667"/>
              <a:gd name="connsiteY1" fmla="*/ 315230 h 365851"/>
              <a:gd name="connsiteX2" fmla="*/ 158756 w 188667"/>
              <a:gd name="connsiteY2" fmla="*/ 342842 h 365851"/>
              <a:gd name="connsiteX3" fmla="*/ 186366 w 188667"/>
              <a:gd name="connsiteY3" fmla="*/ 246202 h 365851"/>
              <a:gd name="connsiteX4" fmla="*/ 144951 w 188667"/>
              <a:gd name="connsiteY4" fmla="*/ 80533 h 365851"/>
              <a:gd name="connsiteX5" fmla="*/ 34512 w 188667"/>
              <a:gd name="connsiteY5" fmla="*/ 39116 h 36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 h="365851">
                <a:moveTo>
                  <a:pt x="34512" y="39116"/>
                </a:moveTo>
                <a:cubicBezTo>
                  <a:pt x="13805" y="78232"/>
                  <a:pt x="0" y="264609"/>
                  <a:pt x="20707" y="315230"/>
                </a:cubicBezTo>
                <a:cubicBezTo>
                  <a:pt x="41414" y="365851"/>
                  <a:pt x="131146" y="354347"/>
                  <a:pt x="158756" y="342842"/>
                </a:cubicBezTo>
                <a:cubicBezTo>
                  <a:pt x="186366" y="331337"/>
                  <a:pt x="188667" y="289920"/>
                  <a:pt x="186366" y="246202"/>
                </a:cubicBezTo>
                <a:cubicBezTo>
                  <a:pt x="184065" y="202484"/>
                  <a:pt x="170260" y="115047"/>
                  <a:pt x="144951" y="80533"/>
                </a:cubicBezTo>
                <a:cubicBezTo>
                  <a:pt x="119642" y="46019"/>
                  <a:pt x="55219" y="0"/>
                  <a:pt x="34512" y="39116"/>
                </a:cubicBezTo>
                <a:close/>
              </a:path>
            </a:pathLst>
          </a:cu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Freeform 5"/>
          <p:cNvSpPr/>
          <p:nvPr/>
        </p:nvSpPr>
        <p:spPr>
          <a:xfrm>
            <a:off x="7334987" y="2181309"/>
            <a:ext cx="188667" cy="365851"/>
          </a:xfrm>
          <a:custGeom>
            <a:avLst/>
            <a:gdLst>
              <a:gd name="connsiteX0" fmla="*/ 34512 w 188667"/>
              <a:gd name="connsiteY0" fmla="*/ 39116 h 365851"/>
              <a:gd name="connsiteX1" fmla="*/ 20707 w 188667"/>
              <a:gd name="connsiteY1" fmla="*/ 315230 h 365851"/>
              <a:gd name="connsiteX2" fmla="*/ 158756 w 188667"/>
              <a:gd name="connsiteY2" fmla="*/ 342842 h 365851"/>
              <a:gd name="connsiteX3" fmla="*/ 186366 w 188667"/>
              <a:gd name="connsiteY3" fmla="*/ 246202 h 365851"/>
              <a:gd name="connsiteX4" fmla="*/ 144951 w 188667"/>
              <a:gd name="connsiteY4" fmla="*/ 80533 h 365851"/>
              <a:gd name="connsiteX5" fmla="*/ 34512 w 188667"/>
              <a:gd name="connsiteY5" fmla="*/ 39116 h 36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 h="365851">
                <a:moveTo>
                  <a:pt x="34512" y="39116"/>
                </a:moveTo>
                <a:cubicBezTo>
                  <a:pt x="13805" y="78232"/>
                  <a:pt x="0" y="264609"/>
                  <a:pt x="20707" y="315230"/>
                </a:cubicBezTo>
                <a:cubicBezTo>
                  <a:pt x="41414" y="365851"/>
                  <a:pt x="131146" y="354347"/>
                  <a:pt x="158756" y="342842"/>
                </a:cubicBezTo>
                <a:cubicBezTo>
                  <a:pt x="186366" y="331337"/>
                  <a:pt x="188667" y="289920"/>
                  <a:pt x="186366" y="246202"/>
                </a:cubicBezTo>
                <a:cubicBezTo>
                  <a:pt x="184065" y="202484"/>
                  <a:pt x="170260" y="115047"/>
                  <a:pt x="144951" y="80533"/>
                </a:cubicBezTo>
                <a:cubicBezTo>
                  <a:pt x="119642" y="46019"/>
                  <a:pt x="55219" y="0"/>
                  <a:pt x="34512" y="39116"/>
                </a:cubicBezTo>
                <a:close/>
              </a:path>
            </a:pathLst>
          </a:cu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Freeform 6"/>
          <p:cNvSpPr/>
          <p:nvPr/>
        </p:nvSpPr>
        <p:spPr>
          <a:xfrm>
            <a:off x="2498681" y="2416004"/>
            <a:ext cx="5894679" cy="3773568"/>
          </a:xfrm>
          <a:custGeom>
            <a:avLst/>
            <a:gdLst>
              <a:gd name="connsiteX0" fmla="*/ 0 w 5894679"/>
              <a:gd name="connsiteY0" fmla="*/ 441784 h 3773568"/>
              <a:gd name="connsiteX1" fmla="*/ 372732 w 5894679"/>
              <a:gd name="connsiteY1" fmla="*/ 1104459 h 3773568"/>
              <a:gd name="connsiteX2" fmla="*/ 1021561 w 5894679"/>
              <a:gd name="connsiteY2" fmla="*/ 2305558 h 3773568"/>
              <a:gd name="connsiteX3" fmla="*/ 1573755 w 5894679"/>
              <a:gd name="connsiteY3" fmla="*/ 3106291 h 3773568"/>
              <a:gd name="connsiteX4" fmla="*/ 2429657 w 5894679"/>
              <a:gd name="connsiteY4" fmla="*/ 3617103 h 3773568"/>
              <a:gd name="connsiteX5" fmla="*/ 3547852 w 5894679"/>
              <a:gd name="connsiteY5" fmla="*/ 3727549 h 3773568"/>
              <a:gd name="connsiteX6" fmla="*/ 4445168 w 5894679"/>
              <a:gd name="connsiteY6" fmla="*/ 3340988 h 3773568"/>
              <a:gd name="connsiteX7" fmla="*/ 5066387 w 5894679"/>
              <a:gd name="connsiteY7" fmla="*/ 2678313 h 3773568"/>
              <a:gd name="connsiteX8" fmla="*/ 5439119 w 5894679"/>
              <a:gd name="connsiteY8" fmla="*/ 1988026 h 3773568"/>
              <a:gd name="connsiteX9" fmla="*/ 5604777 w 5894679"/>
              <a:gd name="connsiteY9" fmla="*/ 1007819 h 3773568"/>
              <a:gd name="connsiteX10" fmla="*/ 5894679 w 5894679"/>
              <a:gd name="connsiteY10" fmla="*/ 0 h 3773568"/>
              <a:gd name="connsiteX11" fmla="*/ 5894679 w 5894679"/>
              <a:gd name="connsiteY11" fmla="*/ 0 h 377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4679" h="3773568">
                <a:moveTo>
                  <a:pt x="0" y="441784"/>
                </a:moveTo>
                <a:cubicBezTo>
                  <a:pt x="101236" y="617807"/>
                  <a:pt x="202472" y="793830"/>
                  <a:pt x="372732" y="1104459"/>
                </a:cubicBezTo>
                <a:cubicBezTo>
                  <a:pt x="542992" y="1415088"/>
                  <a:pt x="821391" y="1971919"/>
                  <a:pt x="1021561" y="2305558"/>
                </a:cubicBezTo>
                <a:cubicBezTo>
                  <a:pt x="1221732" y="2639197"/>
                  <a:pt x="1339072" y="2887700"/>
                  <a:pt x="1573755" y="3106291"/>
                </a:cubicBezTo>
                <a:cubicBezTo>
                  <a:pt x="1808438" y="3324882"/>
                  <a:pt x="2100641" y="3513560"/>
                  <a:pt x="2429657" y="3617103"/>
                </a:cubicBezTo>
                <a:cubicBezTo>
                  <a:pt x="2758673" y="3720646"/>
                  <a:pt x="3211934" y="3773568"/>
                  <a:pt x="3547852" y="3727549"/>
                </a:cubicBezTo>
                <a:cubicBezTo>
                  <a:pt x="3883770" y="3681530"/>
                  <a:pt x="4192079" y="3515861"/>
                  <a:pt x="4445168" y="3340988"/>
                </a:cubicBezTo>
                <a:cubicBezTo>
                  <a:pt x="4698257" y="3166115"/>
                  <a:pt x="4900729" y="2903807"/>
                  <a:pt x="5066387" y="2678313"/>
                </a:cubicBezTo>
                <a:cubicBezTo>
                  <a:pt x="5232045" y="2452819"/>
                  <a:pt x="5349387" y="2266442"/>
                  <a:pt x="5439119" y="1988026"/>
                </a:cubicBezTo>
                <a:cubicBezTo>
                  <a:pt x="5528851" y="1709610"/>
                  <a:pt x="5528850" y="1339157"/>
                  <a:pt x="5604777" y="1007819"/>
                </a:cubicBezTo>
                <a:cubicBezTo>
                  <a:pt x="5680704" y="676481"/>
                  <a:pt x="5894679" y="0"/>
                  <a:pt x="5894679" y="0"/>
                </a:cubicBezTo>
                <a:lnTo>
                  <a:pt x="5894679"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DB8EC9-A3B7-3841-80FE-B17884E4FA8E}"/>
              </a:ext>
            </a:extLst>
          </p:cNvPr>
          <p:cNvSpPr>
            <a:spLocks noGrp="1"/>
          </p:cNvSpPr>
          <p:nvPr>
            <p:ph type="title"/>
          </p:nvPr>
        </p:nvSpPr>
        <p:spPr>
          <a:xfrm>
            <a:off x="164892" y="164892"/>
            <a:ext cx="8350458" cy="647909"/>
          </a:xfrm>
        </p:spPr>
        <p:txBody>
          <a:bodyPr>
            <a:normAutofit/>
          </a:bodyPr>
          <a:lstStyle/>
          <a:p>
            <a:r>
              <a:rPr lang="en-US" sz="3200" dirty="0">
                <a:latin typeface="Clearface" pitchFamily="2" charset="0"/>
              </a:rPr>
              <a:t>Interpreting Chest-</a:t>
            </a:r>
            <a:r>
              <a:rPr lang="en-US" sz="3200" dirty="0" err="1">
                <a:latin typeface="Clearface" pitchFamily="2" charset="0"/>
              </a:rPr>
              <a:t>Xrays</a:t>
            </a:r>
            <a:endParaRPr lang="en-US" sz="3200" dirty="0">
              <a:latin typeface="Clearface" pitchFamily="2" charset="0"/>
            </a:endParaRP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69C44A-594D-444F-9E19-4E7D0B0EEA4C}"/>
              </a:ext>
            </a:extLst>
          </p:cNvPr>
          <p:cNvSpPr>
            <a:spLocks noGrp="1"/>
          </p:cNvSpPr>
          <p:nvPr>
            <p:ph idx="1"/>
          </p:nvPr>
        </p:nvSpPr>
        <p:spPr>
          <a:xfrm>
            <a:off x="253792" y="1560512"/>
            <a:ext cx="8350458" cy="4738688"/>
          </a:xfrm>
        </p:spPr>
        <p:txBody>
          <a:bodyPr>
            <a:noAutofit/>
          </a:bodyPr>
          <a:lstStyle/>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D – Details and Projection</a:t>
            </a:r>
          </a:p>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R – Rotation and </a:t>
            </a:r>
            <a:r>
              <a:rPr lang="en-GB" sz="2400" dirty="0" smtClean="0">
                <a:latin typeface="Lato Light" panose="020F0302020204030203" pitchFamily="34" charset="77"/>
                <a:ea typeface="Times New Roman" panose="02020603050405020304" pitchFamily="18" charset="0"/>
              </a:rPr>
              <a:t>Adequacy</a:t>
            </a:r>
          </a:p>
          <a:p>
            <a:pPr marL="342900" lvl="0" indent="-342900">
              <a:spcAft>
                <a:spcPts val="0"/>
              </a:spcAft>
              <a:buFont typeface="Symbol" pitchFamily="2" charset="2"/>
              <a:buChar char=""/>
            </a:pPr>
            <a:r>
              <a:rPr lang="en-GB" sz="2400" dirty="0" smtClean="0">
                <a:latin typeface="Lato Light" panose="020F0302020204030203" pitchFamily="34" charset="77"/>
                <a:ea typeface="Times New Roman" panose="02020603050405020304" pitchFamily="18" charset="0"/>
              </a:rPr>
              <a:t>A </a:t>
            </a:r>
            <a:r>
              <a:rPr lang="en-GB" sz="2400" dirty="0">
                <a:latin typeface="Lato Light" panose="020F0302020204030203" pitchFamily="34" charset="77"/>
                <a:ea typeface="Times New Roman" panose="02020603050405020304" pitchFamily="18" charset="0"/>
              </a:rPr>
              <a:t>– Airways</a:t>
            </a:r>
          </a:p>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B – </a:t>
            </a:r>
            <a:r>
              <a:rPr lang="en-GB" sz="2400" dirty="0" smtClean="0">
                <a:latin typeface="Lato Light" panose="020F0302020204030203" pitchFamily="34" charset="77"/>
                <a:ea typeface="Times New Roman" panose="02020603050405020304" pitchFamily="18" charset="0"/>
              </a:rPr>
              <a:t>Breathing: Lungs </a:t>
            </a:r>
            <a:r>
              <a:rPr lang="en-GB" sz="2400" dirty="0">
                <a:latin typeface="Lato Light" panose="020F0302020204030203" pitchFamily="34" charset="77"/>
                <a:ea typeface="Times New Roman" panose="02020603050405020304" pitchFamily="18" charset="0"/>
              </a:rPr>
              <a:t>and </a:t>
            </a:r>
            <a:r>
              <a:rPr lang="en-GB" sz="2400" dirty="0" smtClean="0">
                <a:latin typeface="Lato Light" panose="020F0302020204030203" pitchFamily="34" charset="77"/>
                <a:ea typeface="Times New Roman" panose="02020603050405020304" pitchFamily="18" charset="0"/>
              </a:rPr>
              <a:t>Pleura</a:t>
            </a:r>
          </a:p>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C – </a:t>
            </a:r>
            <a:r>
              <a:rPr lang="en-GB" sz="2400" dirty="0" smtClean="0">
                <a:latin typeface="Lato Light" panose="020F0302020204030203" pitchFamily="34" charset="77"/>
                <a:ea typeface="Times New Roman" panose="02020603050405020304" pitchFamily="18" charset="0"/>
              </a:rPr>
              <a:t>Circulation: Heart </a:t>
            </a:r>
            <a:r>
              <a:rPr lang="en-GB" sz="2400" dirty="0">
                <a:latin typeface="Lato Light" panose="020F0302020204030203" pitchFamily="34" charset="77"/>
                <a:ea typeface="Times New Roman" panose="02020603050405020304" pitchFamily="18" charset="0"/>
              </a:rPr>
              <a:t>&amp; </a:t>
            </a:r>
            <a:r>
              <a:rPr lang="en-GB" sz="2400" dirty="0" err="1" smtClean="0">
                <a:latin typeface="Lato Light" panose="020F0302020204030203" pitchFamily="34" charset="77"/>
                <a:ea typeface="Times New Roman" panose="02020603050405020304" pitchFamily="18" charset="0"/>
              </a:rPr>
              <a:t>Mediastinum</a:t>
            </a:r>
            <a:endParaRPr lang="en-GB" sz="2400" dirty="0" smtClean="0">
              <a:latin typeface="Lato Light" panose="020F0302020204030203" pitchFamily="34" charset="77"/>
              <a:ea typeface="Times New Roman" panose="02020603050405020304" pitchFamily="18" charset="0"/>
            </a:endParaRPr>
          </a:p>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D – Diaphragm</a:t>
            </a:r>
          </a:p>
          <a:p>
            <a:pPr marL="342900" lvl="0" indent="-342900">
              <a:spcAft>
                <a:spcPts val="0"/>
              </a:spcAft>
              <a:buFont typeface="Symbol" pitchFamily="2" charset="2"/>
              <a:buChar char=""/>
            </a:pPr>
            <a:r>
              <a:rPr lang="en-GB" sz="2400" dirty="0">
                <a:latin typeface="Lato Light" panose="020F0302020204030203" pitchFamily="34" charset="77"/>
                <a:ea typeface="Times New Roman" panose="02020603050405020304" pitchFamily="18" charset="0"/>
              </a:rPr>
              <a:t>E – Everything Else</a:t>
            </a:r>
            <a:r>
              <a:rPr lang="en-GB" sz="2400" dirty="0" smtClean="0">
                <a:latin typeface="Lato Light" panose="020F0302020204030203" pitchFamily="34" charset="77"/>
                <a:ea typeface="Times New Roman" panose="02020603050405020304" pitchFamily="18" charset="0"/>
              </a:rPr>
              <a:t>:</a:t>
            </a:r>
          </a:p>
          <a:p>
            <a:pPr lvl="4" indent="-285750">
              <a:buFont typeface="Courier New" panose="02070309020205020404" pitchFamily="49" charset="0"/>
              <a:buChar char="o"/>
            </a:pPr>
            <a:r>
              <a:rPr lang="en-GB" sz="1800" dirty="0" smtClean="0">
                <a:latin typeface="Lato Light" panose="020F0302020204030203" pitchFamily="34" charset="77"/>
                <a:ea typeface="Times New Roman" panose="02020603050405020304" pitchFamily="18" charset="0"/>
              </a:rPr>
              <a:t>Bones and tissues</a:t>
            </a:r>
          </a:p>
          <a:p>
            <a:pPr lvl="4" indent="-285750">
              <a:buFont typeface="Courier New" panose="02070309020205020404" pitchFamily="49" charset="0"/>
              <a:buChar char="o"/>
            </a:pPr>
            <a:r>
              <a:rPr lang="en-GB" sz="1800" dirty="0">
                <a:latin typeface="Lato Light" panose="020F0302020204030203" pitchFamily="34" charset="77"/>
                <a:ea typeface="Times New Roman" panose="02020603050405020304" pitchFamily="18" charset="0"/>
              </a:rPr>
              <a:t>Interventions</a:t>
            </a:r>
          </a:p>
          <a:p>
            <a:pPr lvl="4" indent="-285750">
              <a:buFont typeface="Courier New" panose="02070309020205020404" pitchFamily="49" charset="0"/>
              <a:buChar char="o"/>
            </a:pPr>
            <a:r>
              <a:rPr lang="en-GB" sz="1800" dirty="0" smtClean="0">
                <a:latin typeface="Lato Light" panose="020F0302020204030203" pitchFamily="34" charset="77"/>
                <a:ea typeface="Times New Roman" panose="02020603050405020304" pitchFamily="18" charset="0"/>
              </a:rPr>
              <a:t>Tissues</a:t>
            </a:r>
          </a:p>
          <a:p>
            <a:pPr lvl="4" indent="-285750">
              <a:buFont typeface="Courier New" panose="02070309020205020404" pitchFamily="49" charset="0"/>
              <a:buChar char="o"/>
            </a:pPr>
            <a:r>
              <a:rPr lang="en-GB" sz="1800" dirty="0" smtClean="0">
                <a:latin typeface="Lato Light" panose="020F0302020204030203" pitchFamily="34" charset="77"/>
                <a:ea typeface="Times New Roman" panose="02020603050405020304" pitchFamily="18" charset="0"/>
              </a:rPr>
              <a:t>Review areas</a:t>
            </a:r>
          </a:p>
          <a:p>
            <a:pPr marL="0" indent="0">
              <a:lnSpc>
                <a:spcPct val="120000"/>
              </a:lnSpc>
              <a:spcBef>
                <a:spcPts val="0"/>
              </a:spcBef>
              <a:buNone/>
            </a:pPr>
            <a:endParaRPr lang="en-US" sz="1800" dirty="0">
              <a:latin typeface="Lato" panose="020F0502020204030203" pitchFamily="34" charset="77"/>
              <a:cs typeface="Latha" panose="020B0604020202020204" pitchFamily="34" charset="0"/>
            </a:endParaRPr>
          </a:p>
        </p:txBody>
      </p:sp>
      <p:sp>
        <p:nvSpPr>
          <p:cNvPr id="5"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E5F824-3924-4D4F-BEE9-8030B55D0AF0}"/>
              </a:ext>
            </a:extLst>
          </p:cNvPr>
          <p:cNvSpPr txBox="1">
            <a:spLocks/>
          </p:cNvSpPr>
          <p:nvPr/>
        </p:nvSpPr>
        <p:spPr>
          <a:xfrm>
            <a:off x="177592" y="925304"/>
            <a:ext cx="8350458" cy="647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D4AC7C"/>
                </a:solidFill>
                <a:latin typeface="Lato" panose="020F0502020204030203" pitchFamily="34" charset="77"/>
              </a:rPr>
              <a:t>The </a:t>
            </a:r>
            <a:r>
              <a:rPr lang="en-US" sz="3200" dirty="0" smtClean="0">
                <a:solidFill>
                  <a:srgbClr val="D4AC7C"/>
                </a:solidFill>
                <a:latin typeface="Lato" panose="020F0502020204030203" pitchFamily="34" charset="77"/>
              </a:rPr>
              <a:t>Dr </a:t>
            </a:r>
            <a:r>
              <a:rPr lang="en-US" sz="3200" dirty="0">
                <a:solidFill>
                  <a:srgbClr val="D4AC7C"/>
                </a:solidFill>
                <a:latin typeface="Lato" panose="020F0502020204030203" pitchFamily="34" charset="77"/>
              </a:rPr>
              <a:t>ABCDE Approach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60754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lady</a:t>
            </a:r>
            <a:endParaRPr lang="en-GB" dirty="0"/>
          </a:p>
        </p:txBody>
      </p:sp>
      <p:sp>
        <p:nvSpPr>
          <p:cNvPr id="3" name="Content Placeholder 2"/>
          <p:cNvSpPr>
            <a:spLocks noGrp="1"/>
          </p:cNvSpPr>
          <p:nvPr>
            <p:ph idx="1"/>
          </p:nvPr>
        </p:nvSpPr>
        <p:spPr/>
        <p:txBody>
          <a:bodyPr/>
          <a:lstStyle/>
          <a:p>
            <a:r>
              <a:rPr lang="en-GB" dirty="0" smtClean="0"/>
              <a:t>Recovery area</a:t>
            </a:r>
          </a:p>
          <a:p>
            <a:r>
              <a:rPr lang="en-GB" dirty="0" smtClean="0"/>
              <a:t>Goes to ward </a:t>
            </a:r>
          </a:p>
          <a:p>
            <a:pPr lvl="1"/>
            <a:r>
              <a:rPr lang="en-GB" dirty="0" smtClean="0"/>
              <a:t>?Intensive Care = ICU = Critical care = ITU</a:t>
            </a:r>
          </a:p>
          <a:p>
            <a:pPr lvl="1"/>
            <a:r>
              <a:rPr lang="en-GB" dirty="0" smtClean="0"/>
              <a:t>Early mobilisation, sips of fluid</a:t>
            </a:r>
          </a:p>
          <a:p>
            <a:r>
              <a:rPr lang="en-GB" dirty="0" smtClean="0"/>
              <a:t>Complications?</a:t>
            </a:r>
          </a:p>
          <a:p>
            <a:pPr lvl="1"/>
            <a:r>
              <a:rPr lang="en-GB" dirty="0" smtClean="0"/>
              <a:t>Local to surgery vs general</a:t>
            </a:r>
          </a:p>
          <a:p>
            <a:pPr lvl="1"/>
            <a:r>
              <a:rPr lang="en-GB" dirty="0" smtClean="0"/>
              <a:t>Immediate, Early, late</a:t>
            </a:r>
          </a:p>
          <a:p>
            <a:pPr lvl="1">
              <a:buNone/>
            </a:pPr>
            <a:endParaRPr lang="en-GB" dirty="0"/>
          </a:p>
        </p:txBody>
      </p:sp>
      <p:sp>
        <p:nvSpPr>
          <p:cNvPr id="4" name="TextBox 3"/>
          <p:cNvSpPr txBox="1"/>
          <p:nvPr/>
        </p:nvSpPr>
        <p:spPr>
          <a:xfrm>
            <a:off x="6619550" y="4055997"/>
            <a:ext cx="731428" cy="1754327"/>
          </a:xfrm>
          <a:prstGeom prst="rect">
            <a:avLst/>
          </a:prstGeom>
          <a:noFill/>
          <a:ln w="47625">
            <a:solidFill>
              <a:srgbClr val="FF6600"/>
            </a:solidFill>
          </a:ln>
        </p:spPr>
        <p:txBody>
          <a:bodyPr wrap="none" rtlCol="0">
            <a:spAutoFit/>
          </a:bodyPr>
          <a:lstStyle/>
          <a:p>
            <a:r>
              <a:rPr lang="en-GB" dirty="0" smtClean="0"/>
              <a:t>CVS</a:t>
            </a:r>
          </a:p>
          <a:p>
            <a:r>
              <a:rPr lang="en-GB" dirty="0" smtClean="0"/>
              <a:t>RS</a:t>
            </a:r>
          </a:p>
          <a:p>
            <a:r>
              <a:rPr lang="en-GB" dirty="0" smtClean="0"/>
              <a:t>GI</a:t>
            </a:r>
          </a:p>
          <a:p>
            <a:r>
              <a:rPr lang="en-GB" dirty="0" smtClean="0"/>
              <a:t>GU</a:t>
            </a:r>
          </a:p>
          <a:p>
            <a:r>
              <a:rPr lang="en-GB" dirty="0" smtClean="0"/>
              <a:t>NS</a:t>
            </a:r>
          </a:p>
          <a:p>
            <a:r>
              <a:rPr lang="en-GB" dirty="0" smtClean="0"/>
              <a:t>Other</a:t>
            </a:r>
            <a:endParaRPr lang="en-GB"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Bloods  Post Op day 2</a:t>
            </a:r>
            <a:endParaRPr lang="en-GB" dirty="0"/>
          </a:p>
        </p:txBody>
      </p:sp>
      <p:graphicFrame>
        <p:nvGraphicFramePr>
          <p:cNvPr id="4"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5844476"/>
              </p:ext>
            </p:extLst>
          </p:nvPr>
        </p:nvGraphicFramePr>
        <p:xfrm>
          <a:off x="457200" y="1600201"/>
          <a:ext cx="7571183" cy="3777721"/>
        </p:xfrm>
        <a:graphic>
          <a:graphicData uri="http://schemas.openxmlformats.org/drawingml/2006/table">
            <a:tbl>
              <a:tblPr firstRow="1" bandRow="1">
                <a:tableStyleId>{5940675A-B579-460E-94D1-54222C63F5DA}</a:tableStyleId>
              </a:tblPr>
              <a:tblGrid>
                <a:gridCol w="731711"/>
                <a:gridCol w="3419736"/>
                <a:gridCol w="3419736"/>
              </a:tblGrid>
              <a:tr h="364976">
                <a:tc>
                  <a:txBody>
                    <a:bodyPr/>
                    <a:lstStyle/>
                    <a:p>
                      <a:r>
                        <a:rPr lang="en-GB" b="1" dirty="0" smtClean="0"/>
                        <a:t>Test</a:t>
                      </a:r>
                      <a:endParaRPr lang="en-GB" b="1" dirty="0"/>
                    </a:p>
                  </a:txBody>
                  <a:tcPr/>
                </a:tc>
                <a:tc>
                  <a:txBody>
                    <a:bodyPr/>
                    <a:lstStyle/>
                    <a:p>
                      <a:r>
                        <a:rPr lang="en-GB" b="1" dirty="0" smtClean="0"/>
                        <a:t>Result</a:t>
                      </a:r>
                      <a:endParaRPr lang="en-GB" b="1" dirty="0"/>
                    </a:p>
                  </a:txBody>
                  <a:tcPr/>
                </a:tc>
                <a:tc>
                  <a:txBody>
                    <a:bodyPr/>
                    <a:lstStyle/>
                    <a:p>
                      <a:r>
                        <a:rPr lang="en-GB" b="1" dirty="0" smtClean="0"/>
                        <a:t>Normal</a:t>
                      </a:r>
                      <a:r>
                        <a:rPr lang="en-GB" b="1" baseline="0" dirty="0" smtClean="0"/>
                        <a:t> Range</a:t>
                      </a:r>
                      <a:endParaRPr lang="en-GB" b="1" dirty="0"/>
                    </a:p>
                  </a:txBody>
                  <a:tcPr/>
                </a:tc>
              </a:tr>
              <a:tr h="364976">
                <a:tc>
                  <a:txBody>
                    <a:bodyPr/>
                    <a:lstStyle/>
                    <a:p>
                      <a:r>
                        <a:rPr lang="en-GB" dirty="0" err="1" smtClean="0"/>
                        <a:t>Hb</a:t>
                      </a:r>
                      <a:endParaRPr lang="en-GB" dirty="0"/>
                    </a:p>
                  </a:txBody>
                  <a:tcPr/>
                </a:tc>
                <a:tc>
                  <a:txBody>
                    <a:bodyPr/>
                    <a:lstStyle/>
                    <a:p>
                      <a:r>
                        <a:rPr lang="en-GB" dirty="0" smtClean="0"/>
                        <a:t>102 </a:t>
                      </a:r>
                      <a:endParaRPr lang="en-GB" dirty="0"/>
                    </a:p>
                  </a:txBody>
                  <a:tcPr/>
                </a:tc>
                <a:tc>
                  <a:txBody>
                    <a:bodyPr/>
                    <a:lstStyle/>
                    <a:p>
                      <a:r>
                        <a:rPr lang="en-GB" dirty="0" smtClean="0"/>
                        <a:t>115 – 155 g/L</a:t>
                      </a:r>
                      <a:endParaRPr lang="en-GB" dirty="0"/>
                    </a:p>
                  </a:txBody>
                  <a:tcPr/>
                </a:tc>
              </a:tr>
              <a:tr h="380688">
                <a:tc>
                  <a:txBody>
                    <a:bodyPr/>
                    <a:lstStyle/>
                    <a:p>
                      <a:r>
                        <a:rPr lang="en-GB" dirty="0" smtClean="0"/>
                        <a:t>WCC</a:t>
                      </a:r>
                      <a:endParaRPr lang="en-GB" dirty="0"/>
                    </a:p>
                  </a:txBody>
                  <a:tcPr/>
                </a:tc>
                <a:tc>
                  <a:txBody>
                    <a:bodyPr/>
                    <a:lstStyle/>
                    <a:p>
                      <a:r>
                        <a:rPr lang="en-GB" dirty="0" smtClean="0"/>
                        <a:t>13.5 </a:t>
                      </a:r>
                      <a:endParaRPr lang="en-GB" dirty="0"/>
                    </a:p>
                  </a:txBody>
                  <a:tcPr/>
                </a:tc>
                <a:tc>
                  <a:txBody>
                    <a:bodyPr/>
                    <a:lstStyle/>
                    <a:p>
                      <a:r>
                        <a:rPr lang="en-GB" baseline="0" dirty="0" smtClean="0"/>
                        <a:t>3 - 10</a:t>
                      </a:r>
                      <a:r>
                        <a:rPr lang="en-GB" dirty="0" smtClean="0"/>
                        <a:t> x 10</a:t>
                      </a:r>
                      <a:r>
                        <a:rPr lang="en-GB" baseline="30000" dirty="0" smtClean="0"/>
                        <a:t>9</a:t>
                      </a:r>
                      <a:r>
                        <a:rPr lang="en-GB" baseline="0" dirty="0" smtClean="0"/>
                        <a:t>/L</a:t>
                      </a:r>
                      <a:endParaRPr lang="en-GB" dirty="0"/>
                    </a:p>
                  </a:txBody>
                  <a:tcPr/>
                </a:tc>
              </a:tr>
              <a:tr h="364976">
                <a:tc>
                  <a:txBody>
                    <a:bodyPr/>
                    <a:lstStyle/>
                    <a:p>
                      <a:r>
                        <a:rPr lang="en-GB" dirty="0" err="1" smtClean="0"/>
                        <a:t>Plt</a:t>
                      </a:r>
                      <a:endParaRPr lang="en-GB" dirty="0"/>
                    </a:p>
                  </a:txBody>
                  <a:tcPr/>
                </a:tc>
                <a:tc>
                  <a:txBody>
                    <a:bodyPr/>
                    <a:lstStyle/>
                    <a:p>
                      <a:r>
                        <a:rPr lang="en-GB" dirty="0" smtClean="0"/>
                        <a:t>209</a:t>
                      </a:r>
                      <a:endParaRPr lang="en-GB" dirty="0"/>
                    </a:p>
                  </a:txBody>
                  <a:tcPr/>
                </a:tc>
                <a:tc>
                  <a:txBody>
                    <a:bodyPr/>
                    <a:lstStyle/>
                    <a:p>
                      <a:r>
                        <a:rPr lang="en-GB" dirty="0" smtClean="0"/>
                        <a:t>150 – 400 x</a:t>
                      </a:r>
                      <a:r>
                        <a:rPr lang="en-GB" baseline="0" dirty="0" smtClean="0"/>
                        <a:t> 10</a:t>
                      </a:r>
                      <a:r>
                        <a:rPr lang="en-GB" baseline="30000" dirty="0" smtClean="0"/>
                        <a:t>9</a:t>
                      </a:r>
                      <a:r>
                        <a:rPr lang="en-GB" baseline="0" dirty="0" smtClean="0"/>
                        <a:t>/L</a:t>
                      </a:r>
                      <a:endParaRPr lang="en-GB" dirty="0"/>
                    </a:p>
                  </a:txBody>
                  <a:tcPr/>
                </a:tc>
              </a:tr>
              <a:tr h="364976">
                <a:tc>
                  <a:txBody>
                    <a:bodyPr/>
                    <a:lstStyle/>
                    <a:p>
                      <a:r>
                        <a:rPr lang="en-GB" dirty="0" smtClean="0"/>
                        <a:t>Na</a:t>
                      </a:r>
                      <a:endParaRPr lang="en-GB" dirty="0"/>
                    </a:p>
                  </a:txBody>
                  <a:tcPr/>
                </a:tc>
                <a:tc>
                  <a:txBody>
                    <a:bodyPr/>
                    <a:lstStyle/>
                    <a:p>
                      <a:r>
                        <a:rPr lang="en-GB" dirty="0" smtClean="0"/>
                        <a:t>138</a:t>
                      </a:r>
                      <a:endParaRPr lang="en-GB" dirty="0"/>
                    </a:p>
                  </a:txBody>
                  <a:tcPr/>
                </a:tc>
                <a:tc>
                  <a:txBody>
                    <a:bodyPr/>
                    <a:lstStyle/>
                    <a:p>
                      <a:r>
                        <a:rPr lang="en-GB" dirty="0" smtClean="0"/>
                        <a:t>135 – 145 </a:t>
                      </a:r>
                      <a:r>
                        <a:rPr lang="en-GB" dirty="0" err="1" smtClean="0"/>
                        <a:t>mmol</a:t>
                      </a:r>
                      <a:r>
                        <a:rPr lang="en-GB" dirty="0" smtClean="0"/>
                        <a:t>/L</a:t>
                      </a:r>
                      <a:endParaRPr lang="en-GB" dirty="0"/>
                    </a:p>
                  </a:txBody>
                  <a:tcPr/>
                </a:tc>
              </a:tr>
              <a:tr h="364976">
                <a:tc>
                  <a:txBody>
                    <a:bodyPr/>
                    <a:lstStyle/>
                    <a:p>
                      <a:r>
                        <a:rPr lang="en-GB" dirty="0" smtClean="0"/>
                        <a:t>K</a:t>
                      </a:r>
                      <a:endParaRPr lang="en-GB" dirty="0"/>
                    </a:p>
                  </a:txBody>
                  <a:tcPr/>
                </a:tc>
                <a:tc>
                  <a:txBody>
                    <a:bodyPr/>
                    <a:lstStyle/>
                    <a:p>
                      <a:r>
                        <a:rPr lang="en-GB" dirty="0" smtClean="0"/>
                        <a:t>4.2</a:t>
                      </a:r>
                      <a:endParaRPr lang="en-GB" dirty="0"/>
                    </a:p>
                  </a:txBody>
                  <a:tcPr/>
                </a:tc>
                <a:tc>
                  <a:txBody>
                    <a:bodyPr/>
                    <a:lstStyle/>
                    <a:p>
                      <a:r>
                        <a:rPr lang="en-GB" dirty="0" smtClean="0"/>
                        <a:t>3.5</a:t>
                      </a:r>
                      <a:r>
                        <a:rPr lang="en-GB" baseline="0" dirty="0" smtClean="0"/>
                        <a:t> – 5.0 </a:t>
                      </a:r>
                      <a:r>
                        <a:rPr lang="en-GB" baseline="0" dirty="0" err="1" smtClean="0"/>
                        <a:t>mmol</a:t>
                      </a:r>
                      <a:r>
                        <a:rPr lang="en-GB" baseline="0" dirty="0" smtClean="0"/>
                        <a:t>/L</a:t>
                      </a:r>
                      <a:endParaRPr lang="en-GB" dirty="0"/>
                    </a:p>
                  </a:txBody>
                  <a:tcPr/>
                </a:tc>
              </a:tr>
              <a:tr h="364976">
                <a:tc>
                  <a:txBody>
                    <a:bodyPr/>
                    <a:lstStyle/>
                    <a:p>
                      <a:r>
                        <a:rPr lang="en-GB" dirty="0" smtClean="0"/>
                        <a:t>Ur</a:t>
                      </a:r>
                      <a:endParaRPr lang="en-GB" dirty="0"/>
                    </a:p>
                  </a:txBody>
                  <a:tcPr/>
                </a:tc>
                <a:tc>
                  <a:txBody>
                    <a:bodyPr/>
                    <a:lstStyle/>
                    <a:p>
                      <a:r>
                        <a:rPr lang="en-GB" dirty="0" smtClean="0"/>
                        <a:t>5.1</a:t>
                      </a:r>
                      <a:endParaRPr lang="en-GB" dirty="0"/>
                    </a:p>
                  </a:txBody>
                  <a:tcPr/>
                </a:tc>
                <a:tc>
                  <a:txBody>
                    <a:bodyPr/>
                    <a:lstStyle/>
                    <a:p>
                      <a:r>
                        <a:rPr lang="en-GB" dirty="0" smtClean="0"/>
                        <a:t>1.7 – 8.3 </a:t>
                      </a:r>
                      <a:r>
                        <a:rPr lang="en-GB" dirty="0" err="1" smtClean="0"/>
                        <a:t>mmol</a:t>
                      </a:r>
                      <a:r>
                        <a:rPr lang="en-GB" dirty="0" smtClean="0"/>
                        <a:t>/L</a:t>
                      </a:r>
                      <a:endParaRPr lang="en-GB" dirty="0"/>
                    </a:p>
                  </a:txBody>
                  <a:tcPr/>
                </a:tc>
              </a:tr>
              <a:tr h="401096">
                <a:tc>
                  <a:txBody>
                    <a:bodyPr/>
                    <a:lstStyle/>
                    <a:p>
                      <a:r>
                        <a:rPr lang="en-GB" dirty="0" smtClean="0"/>
                        <a:t>Cr</a:t>
                      </a:r>
                      <a:endParaRPr lang="en-GB" dirty="0"/>
                    </a:p>
                  </a:txBody>
                  <a:tcPr/>
                </a:tc>
                <a:tc>
                  <a:txBody>
                    <a:bodyPr/>
                    <a:lstStyle/>
                    <a:p>
                      <a:r>
                        <a:rPr lang="en-GB" dirty="0" smtClean="0"/>
                        <a:t>65</a:t>
                      </a:r>
                      <a:endParaRPr lang="en-GB" dirty="0"/>
                    </a:p>
                  </a:txBody>
                  <a:tcPr/>
                </a:tc>
                <a:tc>
                  <a:txBody>
                    <a:bodyPr/>
                    <a:lstStyle/>
                    <a:p>
                      <a:r>
                        <a:rPr lang="en-GB" dirty="0" smtClean="0"/>
                        <a:t>49</a:t>
                      </a:r>
                      <a:r>
                        <a:rPr lang="en-GB" baseline="0" dirty="0" smtClean="0"/>
                        <a:t> – 92 </a:t>
                      </a:r>
                      <a:r>
                        <a:rPr lang="en-GB" baseline="0" dirty="0" err="1" smtClean="0"/>
                        <a:t>umol</a:t>
                      </a:r>
                      <a:r>
                        <a:rPr lang="en-GB" baseline="0" dirty="0" smtClean="0"/>
                        <a:t>/L</a:t>
                      </a:r>
                      <a:endParaRPr lang="en-GB" dirty="0"/>
                    </a:p>
                  </a:txBody>
                  <a:tcPr/>
                </a:tc>
              </a:tr>
              <a:tr h="401096">
                <a:tc>
                  <a:txBody>
                    <a:bodyPr/>
                    <a:lstStyle/>
                    <a:p>
                      <a:r>
                        <a:rPr lang="en-GB" dirty="0" err="1" smtClean="0"/>
                        <a:t>eGFR</a:t>
                      </a:r>
                      <a:endParaRPr lang="en-GB" dirty="0"/>
                    </a:p>
                  </a:txBody>
                  <a:tcPr/>
                </a:tc>
                <a:tc>
                  <a:txBody>
                    <a:bodyPr/>
                    <a:lstStyle/>
                    <a:p>
                      <a:r>
                        <a:rPr lang="en-GB" dirty="0" smtClean="0"/>
                        <a:t>52</a:t>
                      </a:r>
                      <a:endParaRPr lang="en-GB" dirty="0"/>
                    </a:p>
                  </a:txBody>
                  <a:tcPr/>
                </a:tc>
                <a:tc>
                  <a:txBody>
                    <a:bodyPr/>
                    <a:lstStyle/>
                    <a:p>
                      <a:r>
                        <a:rPr lang="en-GB" dirty="0" smtClean="0"/>
                        <a:t>&gt; 90</a:t>
                      </a:r>
                      <a:endParaRPr lang="en-GB" dirty="0"/>
                    </a:p>
                  </a:txBody>
                  <a:tcPr/>
                </a:tc>
              </a:tr>
              <a:tr h="400281">
                <a:tc>
                  <a:txBody>
                    <a:bodyPr/>
                    <a:lstStyle/>
                    <a:p>
                      <a:r>
                        <a:rPr lang="en-GB" dirty="0" smtClean="0"/>
                        <a:t>CRP</a:t>
                      </a:r>
                      <a:endParaRPr lang="en-GB" dirty="0"/>
                    </a:p>
                  </a:txBody>
                  <a:tcPr/>
                </a:tc>
                <a:tc>
                  <a:txBody>
                    <a:bodyPr/>
                    <a:lstStyle/>
                    <a:p>
                      <a:r>
                        <a:rPr lang="en-GB" dirty="0" smtClean="0"/>
                        <a:t>142</a:t>
                      </a:r>
                      <a:endParaRPr lang="en-GB" dirty="0"/>
                    </a:p>
                  </a:txBody>
                  <a:tcPr/>
                </a:tc>
                <a:tc>
                  <a:txBody>
                    <a:bodyPr/>
                    <a:lstStyle/>
                    <a:p>
                      <a:r>
                        <a:rPr lang="en-GB" dirty="0" smtClean="0"/>
                        <a:t>0</a:t>
                      </a:r>
                      <a:r>
                        <a:rPr lang="en-GB" baseline="0" dirty="0" smtClean="0"/>
                        <a:t> – 5 mg/L</a:t>
                      </a:r>
                      <a:endParaRPr lang="en-GB" dirty="0"/>
                    </a:p>
                  </a:txBody>
                  <a:tcPr/>
                </a:tc>
              </a:tr>
            </a:tbl>
          </a:graphicData>
        </a:graphic>
      </p:graphicFrame>
      <p:sp>
        <p:nvSpPr>
          <p:cNvPr id="5" name="TextBox 4"/>
          <p:cNvSpPr txBox="1"/>
          <p:nvPr/>
        </p:nvSpPr>
        <p:spPr>
          <a:xfrm>
            <a:off x="539552" y="5373216"/>
            <a:ext cx="3251146" cy="369332"/>
          </a:xfrm>
          <a:prstGeom prst="rect">
            <a:avLst/>
          </a:prstGeom>
          <a:noFill/>
        </p:spPr>
        <p:txBody>
          <a:bodyPr wrap="none" rtlCol="0">
            <a:spAutoFit/>
          </a:bodyPr>
          <a:lstStyle/>
          <a:p>
            <a:r>
              <a:rPr lang="en-GB" dirty="0" smtClean="0"/>
              <a:t>What does this blood test show?</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71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Stuff we chatted about</a:t>
            </a:r>
            <a:endParaRPr lang="en-GB" dirty="0"/>
          </a:p>
        </p:txBody>
      </p:sp>
      <p:sp>
        <p:nvSpPr>
          <p:cNvPr id="3" name="Content Placeholder 2"/>
          <p:cNvSpPr>
            <a:spLocks noGrp="1"/>
          </p:cNvSpPr>
          <p:nvPr>
            <p:ph idx="1"/>
          </p:nvPr>
        </p:nvSpPr>
        <p:spPr>
          <a:xfrm>
            <a:off x="312507" y="1600200"/>
            <a:ext cx="8229600" cy="4525963"/>
          </a:xfrm>
        </p:spPr>
        <p:txBody>
          <a:bodyPr>
            <a:normAutofit lnSpcReduction="10000"/>
          </a:bodyPr>
          <a:lstStyle/>
          <a:p>
            <a:r>
              <a:rPr lang="en-GB" dirty="0" smtClean="0"/>
              <a:t>Why is Anaesthesia dangerous?</a:t>
            </a:r>
          </a:p>
          <a:p>
            <a:r>
              <a:rPr lang="en-GB" dirty="0" smtClean="0"/>
              <a:t>Anaesthesia </a:t>
            </a:r>
            <a:r>
              <a:rPr lang="en-GB" dirty="0" err="1" smtClean="0"/>
              <a:t>Hx</a:t>
            </a:r>
            <a:r>
              <a:rPr lang="en-GB" dirty="0" smtClean="0"/>
              <a:t> +Ex </a:t>
            </a:r>
          </a:p>
          <a:p>
            <a:pPr lvl="1"/>
            <a:r>
              <a:rPr lang="en-GB" dirty="0" smtClean="0"/>
              <a:t> similarities &amp; some differences</a:t>
            </a:r>
          </a:p>
          <a:p>
            <a:r>
              <a:rPr lang="en-GB" dirty="0" smtClean="0"/>
              <a:t>What should worry us before surgery</a:t>
            </a:r>
          </a:p>
          <a:p>
            <a:r>
              <a:rPr lang="en-GB" dirty="0" smtClean="0"/>
              <a:t>What Ix and </a:t>
            </a:r>
            <a:r>
              <a:rPr lang="en-GB" dirty="0" err="1" smtClean="0"/>
              <a:t>Mx</a:t>
            </a:r>
            <a:r>
              <a:rPr lang="en-GB" dirty="0" smtClean="0"/>
              <a:t> do we do before surgery?</a:t>
            </a:r>
          </a:p>
          <a:p>
            <a:r>
              <a:rPr lang="en-GB" dirty="0" smtClean="0"/>
              <a:t>What can happen after surgery</a:t>
            </a:r>
          </a:p>
          <a:p>
            <a:endParaRPr lang="en-GB" dirty="0" smtClean="0"/>
          </a:p>
          <a:p>
            <a:pPr>
              <a:buNone/>
            </a:pPr>
            <a:r>
              <a:rPr lang="en-GB" dirty="0" smtClean="0"/>
              <a:t>and… CXR ECG ABG</a:t>
            </a:r>
          </a:p>
          <a:p>
            <a:endParaRPr lang="en-GB" dirty="0"/>
          </a:p>
        </p:txBody>
      </p:sp>
      <p:sp>
        <p:nvSpPr>
          <p:cNvPr id="4" name="TextBox 3"/>
          <p:cNvSpPr txBox="1"/>
          <p:nvPr/>
        </p:nvSpPr>
        <p:spPr>
          <a:xfrm>
            <a:off x="6623873" y="1600200"/>
            <a:ext cx="1223412" cy="369332"/>
          </a:xfrm>
          <a:prstGeom prst="rect">
            <a:avLst/>
          </a:prstGeom>
          <a:noFill/>
        </p:spPr>
        <p:txBody>
          <a:bodyPr wrap="none" rtlCol="0">
            <a:spAutoFit/>
          </a:bodyPr>
          <a:lstStyle/>
          <a:p>
            <a:r>
              <a:rPr lang="en-GB" dirty="0" smtClean="0">
                <a:solidFill>
                  <a:srgbClr val="FF0000"/>
                </a:solidFill>
              </a:rPr>
              <a:t>depressant</a:t>
            </a:r>
            <a:endParaRPr lang="en-GB" dirty="0">
              <a:solidFill>
                <a:srgbClr val="FF0000"/>
              </a:solidFill>
            </a:endParaRPr>
          </a:p>
        </p:txBody>
      </p:sp>
      <p:sp>
        <p:nvSpPr>
          <p:cNvPr id="6" name="TextBox 5"/>
          <p:cNvSpPr txBox="1"/>
          <p:nvPr/>
        </p:nvSpPr>
        <p:spPr>
          <a:xfrm>
            <a:off x="7117627" y="3231470"/>
            <a:ext cx="1459316" cy="369332"/>
          </a:xfrm>
          <a:prstGeom prst="rect">
            <a:avLst/>
          </a:prstGeom>
          <a:noFill/>
        </p:spPr>
        <p:txBody>
          <a:bodyPr wrap="none" rtlCol="0">
            <a:spAutoFit/>
          </a:bodyPr>
          <a:lstStyle/>
          <a:p>
            <a:r>
              <a:rPr lang="en-GB" dirty="0" smtClean="0">
                <a:solidFill>
                  <a:srgbClr val="FF0000"/>
                </a:solidFill>
              </a:rPr>
              <a:t>Poor function</a:t>
            </a:r>
            <a:endParaRPr lang="en-GB" dirty="0">
              <a:solidFill>
                <a:srgbClr val="FF0000"/>
              </a:solidFill>
            </a:endParaRPr>
          </a:p>
        </p:txBody>
      </p:sp>
      <p:sp>
        <p:nvSpPr>
          <p:cNvPr id="7" name="TextBox 6"/>
          <p:cNvSpPr txBox="1"/>
          <p:nvPr/>
        </p:nvSpPr>
        <p:spPr>
          <a:xfrm>
            <a:off x="6205856" y="4079721"/>
            <a:ext cx="3213413" cy="923330"/>
          </a:xfrm>
          <a:prstGeom prst="rect">
            <a:avLst/>
          </a:prstGeom>
          <a:noFill/>
        </p:spPr>
        <p:txBody>
          <a:bodyPr wrap="square" rtlCol="0">
            <a:spAutoFit/>
          </a:bodyPr>
          <a:lstStyle/>
          <a:p>
            <a:r>
              <a:rPr lang="en-GB" dirty="0" smtClean="0">
                <a:solidFill>
                  <a:srgbClr val="FF0000"/>
                </a:solidFill>
              </a:rPr>
              <a:t>Risk: Patient surgery urgency</a:t>
            </a:r>
          </a:p>
          <a:p>
            <a:r>
              <a:rPr lang="en-GB" dirty="0" smtClean="0">
                <a:solidFill>
                  <a:srgbClr val="FF0000"/>
                </a:solidFill>
              </a:rPr>
              <a:t>Drugs</a:t>
            </a:r>
          </a:p>
          <a:p>
            <a:r>
              <a:rPr lang="en-GB" dirty="0" smtClean="0">
                <a:solidFill>
                  <a:srgbClr val="FF0000"/>
                </a:solidFill>
              </a:rPr>
              <a:t>Eating Drinking</a:t>
            </a:r>
            <a:endParaRPr lang="en-GB"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15293</TotalTime>
  <Words>3632</Words>
  <Application>Microsoft Macintosh PowerPoint</Application>
  <PresentationFormat>On-screen Show (4:3)</PresentationFormat>
  <Paragraphs>922</Paragraphs>
  <Slides>100</Slides>
  <Notes>22</Notes>
  <HiddenSlides>0</HiddenSlides>
  <MMClips>0</MMClips>
  <ScaleCrop>false</ScaleCrop>
  <HeadingPairs>
    <vt:vector size="4" baseType="variant">
      <vt:variant>
        <vt:lpstr>Design Template</vt:lpstr>
      </vt:variant>
      <vt:variant>
        <vt:i4>1</vt:i4>
      </vt:variant>
      <vt:variant>
        <vt:lpstr>Slide Titles</vt:lpstr>
      </vt:variant>
      <vt:variant>
        <vt:i4>100</vt:i4>
      </vt:variant>
    </vt:vector>
  </HeadingPairs>
  <TitlesOfParts>
    <vt:vector size="101" baseType="lpstr">
      <vt:lpstr>Office Theme</vt:lpstr>
      <vt:lpstr>Slide 1</vt:lpstr>
      <vt:lpstr>Slide 2</vt:lpstr>
      <vt:lpstr>Slide 3</vt:lpstr>
      <vt:lpstr>Anaesthesia &amp; Periop Medicine</vt:lpstr>
      <vt:lpstr>What’s the Point?</vt:lpstr>
      <vt:lpstr>Introduction</vt:lpstr>
      <vt:lpstr>Slide 7</vt:lpstr>
      <vt:lpstr>Slide 8</vt:lpstr>
      <vt:lpstr>Slide 9</vt:lpstr>
      <vt:lpstr>Each week</vt:lpstr>
      <vt:lpstr>Key issues</vt:lpstr>
      <vt:lpstr>Key Issues of the week</vt:lpstr>
      <vt:lpstr>Slide 13</vt:lpstr>
      <vt:lpstr>Anaesthesia, Surgery  Perioperative Medicine</vt:lpstr>
      <vt:lpstr>A dilemma</vt:lpstr>
      <vt:lpstr>Stuff we’ll chat about</vt:lpstr>
      <vt:lpstr>A brief guide to increasing your CXR confidence</vt:lpstr>
      <vt:lpstr>We’ll also have some</vt:lpstr>
      <vt:lpstr>Slide 19</vt:lpstr>
      <vt:lpstr>and</vt:lpstr>
      <vt:lpstr>But first</vt:lpstr>
      <vt:lpstr>Slide 22</vt:lpstr>
      <vt:lpstr>Anaesthesia</vt:lpstr>
      <vt:lpstr>Anaesthesia: why’s it dangerous?</vt:lpstr>
      <vt:lpstr>Anaesthesia- Hypnosis</vt:lpstr>
      <vt:lpstr>Anaesthesia</vt:lpstr>
      <vt:lpstr>Anaesthesia: Analgesia</vt:lpstr>
      <vt:lpstr>Anaesthesia</vt:lpstr>
      <vt:lpstr>Neuromuscular paralysis =  Block Nicotinic ACh Receptor</vt:lpstr>
      <vt:lpstr>Slide 30</vt:lpstr>
      <vt:lpstr>Slide 31</vt:lpstr>
      <vt:lpstr>Slide 32</vt:lpstr>
      <vt:lpstr>Our patient </vt:lpstr>
      <vt:lpstr>Preoperative: Assess Hx </vt:lpstr>
      <vt:lpstr>Slide 35</vt:lpstr>
      <vt:lpstr>SBA: Preoperative</vt:lpstr>
      <vt:lpstr>Preoperative: Assess Ix </vt:lpstr>
      <vt:lpstr>Investigations  Pre Op</vt:lpstr>
      <vt:lpstr>Preoperative: Assess Chat </vt:lpstr>
      <vt:lpstr>SBA</vt:lpstr>
      <vt:lpstr>PRE-OP Chat</vt:lpstr>
      <vt:lpstr>Slide 42</vt:lpstr>
      <vt:lpstr>She has surgery</vt:lpstr>
      <vt:lpstr>Slide 44</vt:lpstr>
      <vt:lpstr>Slide 45</vt:lpstr>
      <vt:lpstr>Slide 46</vt:lpstr>
      <vt:lpstr>Slide 47</vt:lpstr>
      <vt:lpstr>Not looking great in recovery</vt:lpstr>
      <vt:lpstr>Slide 49</vt:lpstr>
      <vt:lpstr>Slide 50</vt:lpstr>
      <vt:lpstr>Macy, who can regenerate her limbs</vt:lpstr>
      <vt:lpstr>Slide 52</vt:lpstr>
      <vt:lpstr>Slide 53</vt:lpstr>
      <vt:lpstr>4 pathologies </vt:lpstr>
      <vt:lpstr>4 pathologies </vt:lpstr>
      <vt:lpstr>and</vt:lpstr>
      <vt:lpstr>Slide 57</vt:lpstr>
      <vt:lpstr>Slide 58</vt:lpstr>
      <vt:lpstr>Slide 59</vt:lpstr>
      <vt:lpstr>Slide 60</vt:lpstr>
      <vt:lpstr>Slide 61</vt:lpstr>
      <vt:lpstr>Slide 62</vt:lpstr>
      <vt:lpstr>We’ll now have some</vt:lpstr>
      <vt:lpstr>Chest X-ray in Practice</vt:lpstr>
      <vt:lpstr>CXR</vt:lpstr>
      <vt:lpstr>CXR</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Interpreting Chest-Xrays</vt:lpstr>
      <vt:lpstr>Our lady</vt:lpstr>
      <vt:lpstr>Bloods  Post Op day 2</vt:lpstr>
      <vt:lpstr>Stuff we chatted about</vt:lpstr>
      <vt:lpstr>thanks</vt:lpstr>
    </vt:vector>
  </TitlesOfParts>
  <Manager/>
  <Company>UCLH</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Robert Stephens</dc:creator>
  <cp:keywords/>
  <dc:description/>
  <cp:lastModifiedBy>Robert Stephens</cp:lastModifiedBy>
  <cp:revision>48</cp:revision>
  <dcterms:created xsi:type="dcterms:W3CDTF">2020-01-09T07:02:25Z</dcterms:created>
  <dcterms:modified xsi:type="dcterms:W3CDTF">2020-01-09T13:26:04Z</dcterms:modified>
  <cp:category/>
</cp:coreProperties>
</file>