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57.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58.xml" ContentType="application/vnd.openxmlformats-officedocument.presentationml.notes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56.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64"/>
  </p:notesMasterIdLst>
  <p:sldIdLst>
    <p:sldId id="256" r:id="rId2"/>
    <p:sldId id="348" r:id="rId3"/>
    <p:sldId id="349" r:id="rId4"/>
    <p:sldId id="257" r:id="rId5"/>
    <p:sldId id="306" r:id="rId6"/>
    <p:sldId id="314" r:id="rId7"/>
    <p:sldId id="307" r:id="rId8"/>
    <p:sldId id="259" r:id="rId9"/>
    <p:sldId id="260" r:id="rId10"/>
    <p:sldId id="283" r:id="rId11"/>
    <p:sldId id="284" r:id="rId12"/>
    <p:sldId id="286" r:id="rId13"/>
    <p:sldId id="261" r:id="rId14"/>
    <p:sldId id="308" r:id="rId15"/>
    <p:sldId id="262" r:id="rId16"/>
    <p:sldId id="263" r:id="rId17"/>
    <p:sldId id="315" r:id="rId18"/>
    <p:sldId id="317" r:id="rId19"/>
    <p:sldId id="316" r:id="rId20"/>
    <p:sldId id="318" r:id="rId21"/>
    <p:sldId id="319" r:id="rId22"/>
    <p:sldId id="278" r:id="rId23"/>
    <p:sldId id="279" r:id="rId24"/>
    <p:sldId id="280" r:id="rId25"/>
    <p:sldId id="289" r:id="rId26"/>
    <p:sldId id="290" r:id="rId27"/>
    <p:sldId id="309" r:id="rId28"/>
    <p:sldId id="332" r:id="rId29"/>
    <p:sldId id="333" r:id="rId30"/>
    <p:sldId id="310" r:id="rId31"/>
    <p:sldId id="265" r:id="rId32"/>
    <p:sldId id="266" r:id="rId33"/>
    <p:sldId id="311" r:id="rId34"/>
    <p:sldId id="275" r:id="rId35"/>
    <p:sldId id="269" r:id="rId36"/>
    <p:sldId id="270" r:id="rId37"/>
    <p:sldId id="276" r:id="rId38"/>
    <p:sldId id="327" r:id="rId39"/>
    <p:sldId id="337" r:id="rId40"/>
    <p:sldId id="336" r:id="rId41"/>
    <p:sldId id="292" r:id="rId42"/>
    <p:sldId id="338" r:id="rId43"/>
    <p:sldId id="328" r:id="rId44"/>
    <p:sldId id="277" r:id="rId45"/>
    <p:sldId id="271" r:id="rId46"/>
    <p:sldId id="295" r:id="rId47"/>
    <p:sldId id="297" r:id="rId48"/>
    <p:sldId id="324" r:id="rId49"/>
    <p:sldId id="334" r:id="rId50"/>
    <p:sldId id="298" r:id="rId51"/>
    <p:sldId id="272" r:id="rId52"/>
    <p:sldId id="300" r:id="rId53"/>
    <p:sldId id="301" r:id="rId54"/>
    <p:sldId id="302" r:id="rId55"/>
    <p:sldId id="303" r:id="rId56"/>
    <p:sldId id="326" r:id="rId57"/>
    <p:sldId id="347" r:id="rId58"/>
    <p:sldId id="304" r:id="rId59"/>
    <p:sldId id="330" r:id="rId60"/>
    <p:sldId id="313" r:id="rId61"/>
    <p:sldId id="331" r:id="rId62"/>
    <p:sldId id="34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294" autoAdjust="0"/>
    <p:restoredTop sz="78315" autoAdjust="0"/>
  </p:normalViewPr>
  <p:slideViewPr>
    <p:cSldViewPr>
      <p:cViewPr varScale="1">
        <p:scale>
          <a:sx n="75" d="100"/>
          <a:sy n="75" d="100"/>
        </p:scale>
        <p:origin x="-1320" y="-10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AD4BF-2443-483F-81EE-71B7F350578E}" type="datetimeFigureOut">
              <a:rPr lang="en-GB" smtClean="0"/>
              <a:pPr/>
              <a:t>11/28/19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62101-C2A6-4087-8884-8D5C969315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235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 Id="rId3" Type="http://schemas.openxmlformats.org/officeDocument/2006/relationships/hyperlink" Target="http://www.nejm.org/doi/full/10.1056/NEJMoa070716"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Q9 and 10</a:t>
            </a:r>
          </a:p>
        </p:txBody>
      </p:sp>
      <p:sp>
        <p:nvSpPr>
          <p:cNvPr id="4" name="Slide Number Placeholder 3"/>
          <p:cNvSpPr>
            <a:spLocks noGrp="1"/>
          </p:cNvSpPr>
          <p:nvPr>
            <p:ph type="sldNum" sz="quarter" idx="10"/>
          </p:nvPr>
        </p:nvSpPr>
        <p:spPr/>
        <p:txBody>
          <a:bodyPr/>
          <a:lstStyle/>
          <a:p>
            <a:fld id="{AC962101-C2A6-4087-8884-8D5C9693158F}"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total body water is affected by not only pathological processes such as dehydration but</a:t>
            </a:r>
            <a:r>
              <a:rPr lang="en-GB" baseline="0" dirty="0"/>
              <a:t> also physiological variables such as weight, sex and age.</a:t>
            </a:r>
          </a:p>
          <a:p>
            <a:r>
              <a:rPr lang="en-GB" baseline="0" dirty="0"/>
              <a:t>- as your weight increases your absolute TBW content increases.</a:t>
            </a:r>
          </a:p>
          <a:p>
            <a:r>
              <a:rPr lang="en-GB" baseline="0" dirty="0"/>
              <a:t>- Woman on average a lower TBW due to having an increased proportion of hydrophobic fat cells </a:t>
            </a:r>
          </a:p>
          <a:p>
            <a:r>
              <a:rPr lang="en-GB" baseline="0" dirty="0"/>
              <a:t>- the older you are, the lower proportion of body water is present.</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this decreases</a:t>
            </a:r>
            <a:r>
              <a:rPr lang="en-GB" baseline="0" dirty="0"/>
              <a:t> from about 80% TBW at birth to about 60% as an adult and as low as 50% in the elderly.</a:t>
            </a:r>
            <a:endParaRPr lang="en-GB" dirty="0"/>
          </a:p>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most body tissues are similar and contain about 60-80%</a:t>
            </a:r>
            <a:r>
              <a:rPr lang="en-GB" baseline="0" dirty="0"/>
              <a:t> water</a:t>
            </a:r>
          </a:p>
          <a:p>
            <a:pPr marL="171450" indent="-171450">
              <a:buFontTx/>
              <a:buChar char="-"/>
            </a:pPr>
            <a:r>
              <a:rPr lang="en-GB" baseline="0" dirty="0"/>
              <a:t>fat cells are hydrophobic and contain about 10% water, </a:t>
            </a:r>
          </a:p>
          <a:p>
            <a:pPr marL="171450" indent="-171450">
              <a:buFontTx/>
              <a:buChar char="-"/>
            </a:pPr>
            <a:r>
              <a:rPr lang="en-GB" baseline="0" dirty="0"/>
              <a:t>plasma which is predominantly water with the addition of proteins and blood cells </a:t>
            </a:r>
          </a:p>
          <a:p>
            <a:pPr marL="171450" indent="-171450">
              <a:buFontTx/>
              <a:buChar char="-"/>
            </a:pPr>
            <a:r>
              <a:rPr lang="en-GB" baseline="0" dirty="0"/>
              <a:t>bone, which is about 20% water.</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None/>
            </a:pPr>
            <a:r>
              <a:rPr lang="en-GB" baseline="0" dirty="0"/>
              <a:t>water is distributed amongst these conceptual, non-continuous compartments separated by a semi-</a:t>
            </a:r>
            <a:r>
              <a:rPr lang="en-GB" baseline="0" dirty="0" err="1"/>
              <a:t>permiable</a:t>
            </a:r>
            <a:r>
              <a:rPr lang="en-GB" baseline="0" dirty="0"/>
              <a:t> membrane.   </a:t>
            </a:r>
          </a:p>
          <a:p>
            <a:pPr marL="514350" indent="-514350">
              <a:buNone/>
            </a:pPr>
            <a:r>
              <a:rPr lang="en-GB" baseline="0" dirty="0"/>
              <a:t>- most body water is located in the intracellular space (answer 1) which makes up about 2/3 or 65% of total body water (answer 2).</a:t>
            </a:r>
          </a:p>
          <a:p>
            <a:pPr marL="514350" indent="-514350">
              <a:buNone/>
            </a:pPr>
            <a:r>
              <a:rPr lang="en-GB" baseline="0" dirty="0"/>
              <a:t>Of the extracellular fluid volume, the majority is interstitial fluid (about 2/3 or ¾ depending where you read) with about ¼ (3-4L) (answer 3) constituting plasma.</a:t>
            </a:r>
            <a:endParaRPr lang="en-GB" dirty="0"/>
          </a:p>
          <a:p>
            <a:pPr>
              <a:buNone/>
            </a:pPr>
            <a:r>
              <a:rPr lang="en-GB" dirty="0"/>
              <a:t>A small amount</a:t>
            </a:r>
            <a:r>
              <a:rPr lang="en-GB" baseline="0" dirty="0"/>
              <a:t> comprises </a:t>
            </a:r>
            <a:r>
              <a:rPr lang="en-GB" baseline="0" dirty="0" err="1"/>
              <a:t>transcellular</a:t>
            </a:r>
            <a:r>
              <a:rPr lang="en-GB" baseline="0" dirty="0"/>
              <a:t> fluid and this is other fluid compartments such as CSF, synovial fluid and intraocular fluid.</a:t>
            </a:r>
          </a:p>
          <a:p>
            <a:pPr>
              <a:buNone/>
            </a:pPr>
            <a:endParaRPr lang="en-GB" baseline="0" dirty="0"/>
          </a:p>
          <a:p>
            <a:pPr>
              <a:buNone/>
            </a:pPr>
            <a:r>
              <a:rPr lang="en-GB" baseline="0" dirty="0"/>
              <a:t>just for completeness there may be an mcq asking you what can be used to measure the various compartments, so I have included it here.</a:t>
            </a:r>
          </a:p>
          <a:p>
            <a:pPr>
              <a:buNone/>
            </a:pPr>
            <a:r>
              <a:rPr lang="en-GB" baseline="0" dirty="0"/>
              <a:t>By the dilution method where by knowing the volume and concentration of a given solution, and by knowing the final concentration, you can calculate the final volume. So, total water can be measured using heavy or radioisotope labelled water as it passes freely between all compartments, extracellular volume by inulin and plasma by radioactive albumin or </a:t>
            </a:r>
            <a:r>
              <a:rPr lang="en-GB" baseline="0" dirty="0" err="1"/>
              <a:t>evans</a:t>
            </a:r>
            <a:r>
              <a:rPr lang="en-GB" baseline="0" dirty="0"/>
              <a:t> blue. Intracellular or interstitial compartments can not be directly measured.</a:t>
            </a:r>
            <a:endParaRPr lang="en-GB" dirty="0"/>
          </a:p>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p:spPr>
        <p:txBody>
          <a:bodyPr/>
          <a:lstStyle/>
          <a:p>
            <a:fld id="{123D8A40-DE0C-41E5-AE43-40AD3D646800}" type="slidenum">
              <a:rPr lang="en-GB"/>
              <a:pPr/>
              <a:t>17</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685800" y="4343400"/>
            <a:ext cx="5486400" cy="4114800"/>
          </a:xfrm>
          <a:noFill/>
          <a:ln/>
        </p:spPr>
        <p:txBody>
          <a:bodyPr/>
          <a:lstStyle/>
          <a:p>
            <a:pPr eaLnBrk="1" hangingPunct="1">
              <a:buFontTx/>
              <a:buNone/>
            </a:pPr>
            <a:r>
              <a:rPr lang="en-GB" dirty="0">
                <a:latin typeface="Arial" pitchFamily="34" charset="0"/>
                <a:ea typeface="ＭＳ Ｐゴシック" pitchFamily="34" charset="-128"/>
              </a:rPr>
              <a:t>Looking</a:t>
            </a:r>
            <a:r>
              <a:rPr lang="en-GB" baseline="0" dirty="0">
                <a:latin typeface="Arial" pitchFamily="34" charset="0"/>
                <a:ea typeface="ＭＳ Ｐゴシック" pitchFamily="34" charset="-128"/>
              </a:rPr>
              <a:t> a bit more at fluid compartments</a:t>
            </a:r>
          </a:p>
          <a:p>
            <a:pPr eaLnBrk="1" hangingPunct="1">
              <a:buFontTx/>
              <a:buNone/>
            </a:pPr>
            <a:r>
              <a:rPr lang="en-GB" dirty="0">
                <a:latin typeface="Arial" pitchFamily="34" charset="0"/>
                <a:ea typeface="ＭＳ Ｐゴシック" pitchFamily="34" charset="-128"/>
              </a:rPr>
              <a:t>Each compartment has a different electrolyte composition and osmotic value</a:t>
            </a:r>
          </a:p>
          <a:p>
            <a:pPr eaLnBrk="1" hangingPunct="1">
              <a:buFontTx/>
              <a:buChar char="•"/>
            </a:pPr>
            <a:endParaRPr lang="en-GB" dirty="0">
              <a:latin typeface="Arial" pitchFamily="34" charset="0"/>
              <a:ea typeface="ＭＳ Ｐゴシック" pitchFamily="34" charset="-128"/>
            </a:endParaRPr>
          </a:p>
          <a:p>
            <a:pPr eaLnBrk="1" hangingPunct="1">
              <a:buFontTx/>
              <a:buChar char="•"/>
            </a:pPr>
            <a:endParaRPr lang="en-GB" dirty="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EE987AAF-1DE5-4D6C-A593-0B14ADFF3198}" type="slidenum">
              <a:rPr lang="en-GB"/>
              <a:pPr/>
              <a:t>18</a:t>
            </a:fld>
            <a:endParaRPr lang="en-GB"/>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685800" y="4343400"/>
            <a:ext cx="5486400" cy="4114800"/>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Water can pass freely between IV,</a:t>
            </a:r>
            <a:r>
              <a:rPr lang="en-GB" baseline="0" dirty="0"/>
              <a:t> IS and IC compartments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So, with</a:t>
            </a:r>
            <a:r>
              <a:rPr lang="en-GB" baseline="0" dirty="0"/>
              <a:t> the a</a:t>
            </a:r>
            <a:r>
              <a:rPr lang="en-GB" dirty="0"/>
              <a:t>nswer to Q4</a:t>
            </a:r>
            <a:r>
              <a:rPr lang="en-GB" baseline="0" dirty="0"/>
              <a:t> </a:t>
            </a:r>
            <a:r>
              <a:rPr lang="en-GB" dirty="0"/>
              <a:t>If 1L of solute-free water is lost from the body, how much fluid is lost by the ICF compartment? 667ml since 2/3 of volume is intracellular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5A92D975-E5EC-4396-9316-17FBE7BB710E}" type="slidenum">
              <a:rPr lang="en-GB"/>
              <a:pPr/>
              <a:t>19</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GB" dirty="0">
                <a:latin typeface="Arial" pitchFamily="34" charset="0"/>
                <a:ea typeface="ＭＳ Ｐゴシック" pitchFamily="34" charset="-128"/>
              </a:rPr>
              <a:t>Proteins do not pass through</a:t>
            </a:r>
            <a:r>
              <a:rPr lang="en-GB" baseline="0" dirty="0">
                <a:latin typeface="Arial" pitchFamily="34" charset="0"/>
                <a:ea typeface="ＭＳ Ｐゴシック" pitchFamily="34" charset="-128"/>
              </a:rPr>
              <a:t> compartments</a:t>
            </a:r>
            <a:endParaRPr lang="en-GB" dirty="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EE62F1E6-3026-4670-984C-42D65E1E05CF}" type="slidenum">
              <a:rPr lang="en-GB"/>
              <a:pPr/>
              <a:t>20</a:t>
            </a:fld>
            <a:endParaRPr lang="en-GB"/>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GB" dirty="0">
                <a:latin typeface="Arial" pitchFamily="34" charset="0"/>
                <a:ea typeface="ＭＳ Ｐゴシック" pitchFamily="34" charset="-128"/>
              </a:rPr>
              <a:t>And sodium can pass freely from</a:t>
            </a:r>
            <a:r>
              <a:rPr lang="en-GB" baseline="0" dirty="0">
                <a:latin typeface="Arial" pitchFamily="34" charset="0"/>
                <a:ea typeface="ＭＳ Ｐゴシック" pitchFamily="34" charset="-128"/>
              </a:rPr>
              <a:t> </a:t>
            </a:r>
            <a:r>
              <a:rPr lang="en-GB" baseline="0" dirty="0" err="1">
                <a:latin typeface="Arial" pitchFamily="34" charset="0"/>
                <a:ea typeface="ＭＳ Ｐゴシック" pitchFamily="34" charset="-128"/>
              </a:rPr>
              <a:t>plamsa</a:t>
            </a:r>
            <a:r>
              <a:rPr lang="en-GB" baseline="0" dirty="0">
                <a:latin typeface="Arial" pitchFamily="34" charset="0"/>
                <a:ea typeface="ＭＳ Ｐゴシック" pitchFamily="34" charset="-128"/>
              </a:rPr>
              <a:t> to the </a:t>
            </a:r>
            <a:r>
              <a:rPr lang="en-GB" baseline="0" dirty="0" err="1">
                <a:latin typeface="Arial" pitchFamily="34" charset="0"/>
                <a:ea typeface="ＭＳ Ｐゴシック" pitchFamily="34" charset="-128"/>
              </a:rPr>
              <a:t>interstitium</a:t>
            </a:r>
            <a:endParaRPr lang="en-GB" dirty="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DB8C753A-03D3-401C-AAA7-CA3DD596FFBE}" type="slidenum">
              <a:rPr lang="en-GB"/>
              <a:pPr/>
              <a:t>21</a:t>
            </a:fld>
            <a:endParaRPr lang="en-GB"/>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GB" dirty="0">
                <a:latin typeface="Arial" pitchFamily="34" charset="0"/>
                <a:ea typeface="ＭＳ Ｐゴシック" pitchFamily="34" charset="-128"/>
              </a:rPr>
              <a:t>But is actively taken</a:t>
            </a:r>
            <a:r>
              <a:rPr lang="en-GB" baseline="0" dirty="0">
                <a:latin typeface="Arial" pitchFamily="34" charset="0"/>
                <a:ea typeface="ＭＳ Ｐゴシック" pitchFamily="34" charset="-128"/>
              </a:rPr>
              <a:t> up to the intracellular fluid from the interstitial fluid.</a:t>
            </a:r>
            <a:endParaRPr lang="en-GB" dirty="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perioperative fluid therapy remains a controversial topic</a:t>
            </a:r>
            <a:endParaRPr lang="en-GB" baseline="0" dirty="0"/>
          </a:p>
          <a:p>
            <a:endParaRPr lang="en-GB" baseline="0" dirty="0"/>
          </a:p>
          <a:p>
            <a:r>
              <a:rPr lang="en-GB" baseline="0" dirty="0"/>
              <a:t>But nonetheless is recognised that it may have a profound effect on patient outcome</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4</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 going to go through it now but with the ionic composition of fluid compartments</a:t>
            </a:r>
          </a:p>
          <a:p>
            <a:r>
              <a:rPr lang="en-GB" dirty="0"/>
              <a:t>But sodium and chloride are primarily extracellular ions with potassium and phosphate intracellular ions.</a:t>
            </a:r>
          </a:p>
        </p:txBody>
      </p:sp>
      <p:sp>
        <p:nvSpPr>
          <p:cNvPr id="4" name="Slide Number Placeholder 3"/>
          <p:cNvSpPr>
            <a:spLocks noGrp="1"/>
          </p:cNvSpPr>
          <p:nvPr>
            <p:ph type="sldNum" sz="quarter" idx="10"/>
          </p:nvPr>
        </p:nvSpPr>
        <p:spPr/>
        <p:txBody>
          <a:bodyPr/>
          <a:lstStyle/>
          <a:p>
            <a:fld id="{AC962101-C2A6-4087-8884-8D5C9693158F}"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As well as composition of compartments we have to look at fluid and electrolyte balance</a:t>
            </a:r>
            <a:r>
              <a:rPr lang="en-GB" baseline="0" dirty="0"/>
              <a:t> to maintain homeostasis.</a:t>
            </a:r>
            <a:endParaRPr lang="en-GB" dirty="0"/>
          </a:p>
          <a:p>
            <a:r>
              <a:rPr lang="en-GB" dirty="0"/>
              <a:t>Based on weight,</a:t>
            </a:r>
            <a:r>
              <a:rPr lang="en-GB" baseline="0" dirty="0"/>
              <a:t> estimated maintenance daily water requirements is approx. 30-40ml/kg. So for a 70kg adult, that’s about 1.5L from drinking and 750ml from eating (</a:t>
            </a:r>
            <a:r>
              <a:rPr lang="en-GB" dirty="0"/>
              <a:t>Answers to 5 and 6.)</a:t>
            </a:r>
            <a:endParaRPr lang="en-GB" baseline="0" dirty="0"/>
          </a:p>
          <a:p>
            <a:r>
              <a:rPr lang="en-GB" baseline="0" dirty="0"/>
              <a:t>Most the output is in the urine  but a considerable amount is the insensible losses (those </a:t>
            </a:r>
            <a:r>
              <a:rPr lang="en-GB" baseline="0" dirty="0" err="1"/>
              <a:t>those</a:t>
            </a:r>
            <a:r>
              <a:rPr lang="en-GB" baseline="0" dirty="0"/>
              <a:t> that can’t be measured) through respiration and perspiration.</a:t>
            </a:r>
            <a:endParaRPr lang="en-GB" dirty="0"/>
          </a:p>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t>The fluid that is</a:t>
            </a:r>
            <a:r>
              <a:rPr lang="en-GB" sz="1200" baseline="0" dirty="0"/>
              <a:t> lost contains a varying amount of electrolytes that need to be replaced. Sodium is 1-2mmol/kg (question 7) and potassium about 0.7mmol/kg </a:t>
            </a:r>
            <a:r>
              <a:rPr lang="en-GB" sz="1200" dirty="0"/>
              <a:t>(question</a:t>
            </a:r>
            <a:r>
              <a:rPr lang="en-GB" sz="1200" baseline="0" dirty="0"/>
              <a:t> </a:t>
            </a:r>
            <a:r>
              <a:rPr lang="en-GB" sz="1200" dirty="0"/>
              <a:t>8). Note as well the daily requirement of chloride which is under</a:t>
            </a:r>
            <a:r>
              <a:rPr lang="en-GB" sz="1200" baseline="0" dirty="0"/>
              <a:t> 2 </a:t>
            </a:r>
            <a:r>
              <a:rPr lang="en-GB" sz="1200" baseline="0" dirty="0" err="1"/>
              <a:t>mmol</a:t>
            </a:r>
            <a:r>
              <a:rPr lang="en-GB" sz="1200" baseline="0" dirty="0"/>
              <a:t>/kg/day.</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Changing tact, c</a:t>
            </a:r>
            <a:r>
              <a:rPr lang="en-GB" sz="1200" dirty="0"/>
              <a:t>lassic models of capillary circulation/forces have been used as a basis upon which maintenance and resuscitation fluids were selected. This was primarily Starling’s forces</a:t>
            </a:r>
            <a:r>
              <a:rPr lang="en-GB" sz="1200" baseline="0" dirty="0"/>
              <a:t> which show the net movement of fluid across capillary membranes is due to the balance between the hydrostatic </a:t>
            </a:r>
            <a:r>
              <a:rPr lang="en-GB" sz="1200" baseline="0" dirty="0" err="1"/>
              <a:t>pressue</a:t>
            </a:r>
            <a:r>
              <a:rPr lang="en-GB" sz="1200" baseline="0" dirty="0"/>
              <a:t> and oncotic pressures in the capillary and </a:t>
            </a:r>
            <a:r>
              <a:rPr lang="en-GB" sz="1200" baseline="0" dirty="0" err="1"/>
              <a:t>interstitium</a:t>
            </a:r>
            <a:r>
              <a:rPr lang="en-GB" sz="1200" baseline="0" dirty="0"/>
              <a:t>.</a:t>
            </a:r>
            <a:endParaRPr lang="en-GB" sz="1200" dirty="0"/>
          </a:p>
          <a:p>
            <a:pPr>
              <a:buNone/>
            </a:pP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25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Infact</a:t>
            </a:r>
            <a:r>
              <a:rPr lang="en-GB" dirty="0"/>
              <a:t>, the colloid osmotic pressure, that</a:t>
            </a:r>
            <a:r>
              <a:rPr lang="en-GB" baseline="0" dirty="0"/>
              <a:t> exerted by proteins such as the </a:t>
            </a:r>
            <a:r>
              <a:rPr lang="en-GB" dirty="0"/>
              <a:t>high concentration of</a:t>
            </a:r>
            <a:r>
              <a:rPr lang="en-GB" baseline="0" dirty="0"/>
              <a:t> </a:t>
            </a:r>
            <a:r>
              <a:rPr lang="en-GB" dirty="0"/>
              <a:t>Albumin (q9) is fairly constant</a:t>
            </a:r>
            <a:r>
              <a:rPr lang="en-GB" baseline="0" dirty="0"/>
              <a:t> with the hydrostatic  pressure along the capillary decreasing from the arteriolar to venous end meaning fluid is initially given off but then taken up with any excess returned to the circulation by the lymphatic system.</a:t>
            </a:r>
            <a:endParaRPr lang="en-GB" dirty="0"/>
          </a:p>
          <a:p>
            <a:pPr>
              <a:buNone/>
            </a:pP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26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a:t>
            </a:r>
            <a:r>
              <a:rPr lang="en-GB" baseline="0" dirty="0"/>
              <a:t> recent years, a new idea as been postulated to counter Starlings principle. This is the endothelial </a:t>
            </a:r>
            <a:r>
              <a:rPr lang="en-GB" baseline="0" dirty="0" err="1"/>
              <a:t>glycocalyx</a:t>
            </a:r>
            <a:r>
              <a:rPr lang="en-GB" baseline="0" dirty="0"/>
              <a:t>.</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27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t>the endothelial glycocalyx, located on the luminal side of healthy vasculature. While crystalloids can freely pass through the glycocalyx, colloids are held back in the vasculature by this structure. This is reflected by a markedly higher intravascular persistence of </a:t>
            </a:r>
            <a:r>
              <a:rPr lang="en-GB" sz="1200" dirty="0" err="1"/>
              <a:t>isooncotic</a:t>
            </a:r>
            <a:r>
              <a:rPr lang="en-GB" sz="1200" dirty="0"/>
              <a:t> colloids (80-100%) versus crystalloids (around 20%), at least as long as the </a:t>
            </a:r>
            <a:r>
              <a:rPr lang="en-GB" sz="1200" dirty="0" err="1"/>
              <a:t>glycocalyx</a:t>
            </a:r>
            <a:r>
              <a:rPr lang="en-GB" sz="1200" dirty="0"/>
              <a:t> is intact. Protecting this structure in surgical practice means limiting the surgical trauma and avoiding intravascular </a:t>
            </a:r>
            <a:r>
              <a:rPr lang="en-GB" sz="1200" dirty="0" err="1"/>
              <a:t>hypervolemia</a:t>
            </a:r>
            <a:r>
              <a:rPr lang="en-GB" sz="1200" dirty="0"/>
              <a:t>. </a:t>
            </a:r>
          </a:p>
          <a:p>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Glycocalyx Model emphasises the view of colloids as preferred plasma substitutes but focuses on the central volume of distribution of an infused fluid, its rate of distribution to a peripheral volume, and its rate of excretion.  </a:t>
            </a:r>
          </a:p>
          <a:p>
            <a:endParaRPr lang="en-GB" sz="1200"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28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aseline="0" dirty="0"/>
              <a:t>glycocalyx is damaged by </a:t>
            </a:r>
            <a:r>
              <a:rPr lang="en-GB" sz="1200" baseline="0" dirty="0" err="1"/>
              <a:t>hypervolaemia</a:t>
            </a:r>
            <a:r>
              <a:rPr lang="en-GB" sz="1200" baseline="0" dirty="0"/>
              <a:t> not hypovolaemia as well as </a:t>
            </a:r>
            <a:r>
              <a:rPr lang="en-GB" sz="1200" baseline="0" dirty="0" err="1"/>
              <a:t>h</a:t>
            </a:r>
            <a:r>
              <a:rPr lang="en-GB" sz="1200" dirty="0" err="1"/>
              <a:t>ypernatraemia</a:t>
            </a:r>
            <a:r>
              <a:rPr lang="en-GB" sz="1200" dirty="0"/>
              <a:t>, atherosclerosis and diabetes, reperfusion injury and inflammation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29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30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majority of an IV solution is sterile water. </a:t>
            </a:r>
          </a:p>
          <a:p>
            <a:endParaRPr lang="en-GB" sz="1200" dirty="0"/>
          </a:p>
          <a:p>
            <a:r>
              <a:rPr lang="en-GB" sz="1200" dirty="0"/>
              <a:t>Chemically, water is referred to as a “solvent.” and dissolves “solutes.” - electrolytes (charged particles such as sodium, potassium, and chloride) and/or other larger compounds such as proteins or molecules.</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5</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main difference</a:t>
            </a:r>
            <a:r>
              <a:rPr lang="en-GB" baseline="0" dirty="0"/>
              <a:t> between colloids and crystalloids is how long they stay in the vascular compartment.</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32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Now</a:t>
            </a:r>
            <a:r>
              <a:rPr lang="en-GB" baseline="0" dirty="0"/>
              <a:t> looking at colloids and </a:t>
            </a:r>
            <a:r>
              <a:rPr lang="en-GB" baseline="0" dirty="0" err="1"/>
              <a:t>crystallois</a:t>
            </a:r>
            <a:r>
              <a:rPr lang="en-GB" baseline="0" dirty="0"/>
              <a:t> </a:t>
            </a:r>
            <a:r>
              <a:rPr lang="en-GB" baseline="0" dirty="0" err="1"/>
              <a:t>seperately</a:t>
            </a:r>
            <a:r>
              <a:rPr lang="en-GB" baseline="0" dirty="0"/>
              <a:t>.</a:t>
            </a:r>
          </a:p>
          <a:p>
            <a:r>
              <a:rPr lang="en-GB" baseline="0" dirty="0"/>
              <a:t>To start with </a:t>
            </a:r>
            <a:r>
              <a:rPr lang="en-GB" baseline="0" dirty="0" err="1"/>
              <a:t>crystaloids</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33</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Before going through some stuff on crystalloids these is to show you they</a:t>
            </a:r>
            <a:r>
              <a:rPr lang="en-GB" baseline="0" dirty="0"/>
              <a:t> have come up as a SAQ previously – this question asked 3 times previously.</a:t>
            </a:r>
          </a:p>
        </p:txBody>
      </p:sp>
      <p:sp>
        <p:nvSpPr>
          <p:cNvPr id="4" name="Slide Number Placeholder 3"/>
          <p:cNvSpPr>
            <a:spLocks noGrp="1"/>
          </p:cNvSpPr>
          <p:nvPr>
            <p:ph type="sldNum" sz="quarter" idx="10"/>
          </p:nvPr>
        </p:nvSpPr>
        <p:spPr/>
        <p:txBody>
          <a:bodyPr/>
          <a:lstStyle/>
          <a:p>
            <a:fld id="{AC962101-C2A6-4087-8884-8D5C9693158F}" type="slidenum">
              <a:rPr lang="en-GB" smtClean="0"/>
              <a:pPr/>
              <a:t>34</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So, Comparing the electrolyte content and osmolality of various crystalloids, if we</a:t>
            </a:r>
            <a:r>
              <a:rPr lang="en-GB" baseline="0" dirty="0"/>
              <a:t> focus on </a:t>
            </a:r>
            <a:r>
              <a:rPr lang="en-GB" baseline="0" dirty="0" err="1"/>
              <a:t>Hartmanns</a:t>
            </a:r>
            <a:r>
              <a:rPr lang="en-GB" baseline="0" dirty="0"/>
              <a:t> and 0.9% sodium chloride this essentially answers the 1</a:t>
            </a:r>
            <a:r>
              <a:rPr lang="en-GB" baseline="30000" dirty="0"/>
              <a:t>st</a:t>
            </a:r>
            <a:r>
              <a:rPr lang="en-GB" baseline="0" dirty="0"/>
              <a:t> part of the SAQ.</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1L of Saline has 154mmol of Na and chloride and hence an osmolality of 308mmol and pH of 5.0</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a:t>Hartmanns</a:t>
            </a:r>
            <a:r>
              <a:rPr lang="en-GB" baseline="0" dirty="0"/>
              <a:t> has 131 </a:t>
            </a:r>
            <a:r>
              <a:rPr lang="en-GB" baseline="0" dirty="0" err="1"/>
              <a:t>mmol</a:t>
            </a:r>
            <a:r>
              <a:rPr lang="en-GB" baseline="0" dirty="0"/>
              <a:t> of Na, 5 of potassium, 2 of calcium, 111 of chloride and 29 of </a:t>
            </a:r>
            <a:r>
              <a:rPr lang="en-GB" baseline="0" dirty="0" err="1"/>
              <a:t>Bicarb</a:t>
            </a:r>
            <a:r>
              <a:rPr lang="en-GB" baseline="0" dirty="0"/>
              <a:t> which is buffered as lactate. It’s </a:t>
            </a:r>
            <a:r>
              <a:rPr lang="en-GB" baseline="0" dirty="0" err="1"/>
              <a:t>osmolarity</a:t>
            </a:r>
            <a:r>
              <a:rPr lang="en-GB" baseline="0" dirty="0"/>
              <a:t> is 278 and has a pH of 7.</a:t>
            </a:r>
            <a:endParaRPr lang="en-GB" dirty="0"/>
          </a:p>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35</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Some of the non</a:t>
            </a:r>
            <a:r>
              <a:rPr lang="en-GB" baseline="0" dirty="0"/>
              <a:t>-metabolic benefits of crystalloids I came up with include:</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36</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When talking about IV fluids, especially crystalloids we have to talk</a:t>
            </a:r>
            <a:r>
              <a:rPr lang="en-GB" baseline="0" dirty="0"/>
              <a:t> about balanced and unbalanced solutions. </a:t>
            </a:r>
            <a:r>
              <a:rPr lang="en-GB" dirty="0"/>
              <a:t>‘balanced’ solutions are modified with bicarbonate or bicarbonate precursor buffers, such as </a:t>
            </a:r>
            <a:r>
              <a:rPr lang="en-GB" dirty="0" err="1"/>
              <a:t>maleate</a:t>
            </a:r>
            <a:r>
              <a:rPr lang="en-GB" dirty="0"/>
              <a:t>, </a:t>
            </a:r>
            <a:r>
              <a:rPr lang="en-GB" dirty="0" err="1"/>
              <a:t>gluconate</a:t>
            </a:r>
            <a:r>
              <a:rPr lang="en-GB" dirty="0"/>
              <a:t>, lactate or acetate in order to more closely resemble the composition of human plasma as opposed to ‘unbalanced’ non-buffered salt solutions such as 0.9% </a:t>
            </a:r>
            <a:r>
              <a:rPr lang="en-GB" dirty="0" err="1"/>
              <a:t>NaCl</a:t>
            </a:r>
            <a:r>
              <a:rPr lang="en-GB" dirty="0"/>
              <a:t>.</a:t>
            </a:r>
          </a:p>
        </p:txBody>
      </p:sp>
      <p:sp>
        <p:nvSpPr>
          <p:cNvPr id="4" name="Slide Number Placeholder 3"/>
          <p:cNvSpPr>
            <a:spLocks noGrp="1"/>
          </p:cNvSpPr>
          <p:nvPr>
            <p:ph type="sldNum" sz="quarter" idx="10"/>
          </p:nvPr>
        </p:nvSpPr>
        <p:spPr/>
        <p:txBody>
          <a:bodyPr/>
          <a:lstStyle/>
          <a:p>
            <a:fld id="{AC962101-C2A6-4087-8884-8D5C9693158F}" type="slidenum">
              <a:rPr lang="en-GB" smtClean="0"/>
              <a:pPr/>
              <a:t>37</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a:t>Infact</a:t>
            </a:r>
            <a:r>
              <a:rPr lang="en-GB" dirty="0"/>
              <a:t>, not only is saline</a:t>
            </a:r>
            <a:r>
              <a:rPr lang="en-GB" baseline="0" dirty="0"/>
              <a:t> unbalanced, it contains 1.5 – 2 times your daily salt requirements.</a:t>
            </a:r>
          </a:p>
          <a:p>
            <a:r>
              <a:rPr lang="en-GB" baseline="0" dirty="0"/>
              <a:t>1L contains as much salt as in this number of packets of crisps.</a:t>
            </a:r>
          </a:p>
          <a:p>
            <a:endParaRPr lang="en-GB" baseline="0" dirty="0"/>
          </a:p>
          <a:p>
            <a:r>
              <a:rPr lang="en-GB" dirty="0"/>
              <a:t>0.9% saline contains Na and Cl in equal amounts (154 </a:t>
            </a:r>
            <a:r>
              <a:rPr lang="en-GB" dirty="0" err="1"/>
              <a:t>mmol</a:t>
            </a:r>
            <a:r>
              <a:rPr lang="en-GB" dirty="0"/>
              <a:t>/l)</a:t>
            </a:r>
          </a:p>
          <a:p>
            <a:r>
              <a:rPr lang="en-GB" dirty="0"/>
              <a:t>Unlike plasma</a:t>
            </a:r>
          </a:p>
          <a:p>
            <a:r>
              <a:rPr lang="en-GB" dirty="0"/>
              <a:t>Adding </a:t>
            </a:r>
            <a:r>
              <a:rPr lang="en-GB" dirty="0" err="1"/>
              <a:t>NaCl</a:t>
            </a:r>
            <a:r>
              <a:rPr lang="en-GB" dirty="0"/>
              <a:t> to plasma increases the Cl concentration more than that of Na</a:t>
            </a:r>
          </a:p>
          <a:p>
            <a:r>
              <a:rPr lang="en-GB" dirty="0"/>
              <a:t>0.9% saline reduces plasma SID and leads to </a:t>
            </a:r>
            <a:r>
              <a:rPr lang="en-GB" dirty="0" err="1"/>
              <a:t>hyperchloremic</a:t>
            </a:r>
            <a:r>
              <a:rPr lang="en-GB" dirty="0"/>
              <a:t> metabolic acidosis</a:t>
            </a:r>
          </a:p>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38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Patients receiving saline had more postoperative infections, renal failure requiring dialysis,</a:t>
            </a:r>
          </a:p>
          <a:p>
            <a:r>
              <a:rPr lang="en-US" sz="1200" b="0" i="0" u="none" strike="noStrike" kern="1200" baseline="0" dirty="0">
                <a:solidFill>
                  <a:schemeClr val="tx1"/>
                </a:solidFill>
                <a:latin typeface="+mn-lt"/>
                <a:ea typeface="+mn-ea"/>
                <a:cs typeface="+mn-cs"/>
              </a:rPr>
              <a:t>blood transfusions and electrolyte </a:t>
            </a:r>
            <a:r>
              <a:rPr lang="en-US" sz="1200" b="0" i="0" u="none" strike="noStrike" kern="1200" baseline="0" dirty="0" err="1">
                <a:solidFill>
                  <a:schemeClr val="tx1"/>
                </a:solidFill>
                <a:latin typeface="+mn-lt"/>
                <a:ea typeface="+mn-ea"/>
                <a:cs typeface="+mn-cs"/>
              </a:rPr>
              <a:t>disturbances.Furthermore</a:t>
            </a:r>
            <a:r>
              <a:rPr lang="en-US" sz="1200" b="0" i="0" u="none" strike="noStrike" kern="1200" baseline="0" dirty="0">
                <a:solidFill>
                  <a:schemeClr val="tx1"/>
                </a:solidFill>
                <a:latin typeface="+mn-lt"/>
                <a:ea typeface="+mn-ea"/>
                <a:cs typeface="+mn-cs"/>
              </a:rPr>
              <a:t>, physicians caring for these</a:t>
            </a:r>
          </a:p>
          <a:p>
            <a:r>
              <a:rPr lang="en-US" sz="1200" b="0" i="0" u="none" strike="noStrike" kern="1200" baseline="0" dirty="0">
                <a:solidFill>
                  <a:schemeClr val="tx1"/>
                </a:solidFill>
                <a:latin typeface="+mn-lt"/>
                <a:ea typeface="+mn-ea"/>
                <a:cs typeface="+mn-cs"/>
              </a:rPr>
              <a:t>patients ordered more tests (arterial blood gases and lactate levels) and more treatments</a:t>
            </a:r>
          </a:p>
          <a:p>
            <a:r>
              <a:rPr lang="en-US" sz="1200" b="0" i="0" u="none" strike="noStrike" kern="1200" baseline="0" dirty="0">
                <a:solidFill>
                  <a:schemeClr val="tx1"/>
                </a:solidFill>
                <a:latin typeface="+mn-lt"/>
                <a:ea typeface="+mn-ea"/>
                <a:cs typeface="+mn-cs"/>
              </a:rPr>
              <a:t>(buffers, blood products, and Dialysis) presumably to investigate and manage observed</a:t>
            </a:r>
          </a:p>
          <a:p>
            <a:r>
              <a:rPr lang="en-US" sz="1200" b="0" i="0" u="none" strike="noStrike" kern="1200" baseline="0" dirty="0">
                <a:solidFill>
                  <a:schemeClr val="tx1"/>
                </a:solidFill>
                <a:latin typeface="+mn-lt"/>
                <a:ea typeface="+mn-ea"/>
                <a:cs typeface="+mn-cs"/>
              </a:rPr>
              <a:t>acid-base abnormalities and their consequences in these patients.</a:t>
            </a:r>
            <a:endParaRPr lang="en-US" dirty="0"/>
          </a:p>
          <a:p>
            <a:endParaRPr lang="en-US" dirty="0"/>
          </a:p>
        </p:txBody>
      </p:sp>
      <p:sp>
        <p:nvSpPr>
          <p:cNvPr id="4" name="Slide Number Placeholder 3"/>
          <p:cNvSpPr>
            <a:spLocks noGrp="1"/>
          </p:cNvSpPr>
          <p:nvPr>
            <p:ph type="sldNum" sz="quarter" idx="10"/>
          </p:nvPr>
        </p:nvSpPr>
        <p:spPr/>
        <p:txBody>
          <a:bodyPr/>
          <a:lstStyle/>
          <a:p>
            <a:fld id="{386FE4FF-B22D-4BA7-9107-32BF6EE00646}" type="slidenum">
              <a:rPr lang="en-US" smtClean="0"/>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0807516"/>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FE4FF-B22D-4BA7-9107-32BF6EE00646}" type="slidenum">
              <a:rPr lang="en-US" smtClean="0"/>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3046976"/>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has led to big names and researchers to advocate the use of balanced solutions at various points throughout the past few years.</a:t>
            </a:r>
          </a:p>
        </p:txBody>
      </p:sp>
      <p:sp>
        <p:nvSpPr>
          <p:cNvPr id="4" name="Slide Number Placeholder 3"/>
          <p:cNvSpPr>
            <a:spLocks noGrp="1"/>
          </p:cNvSpPr>
          <p:nvPr>
            <p:ph type="sldNum" sz="quarter" idx="10"/>
          </p:nvPr>
        </p:nvSpPr>
        <p:spPr/>
        <p:txBody>
          <a:bodyPr/>
          <a:lstStyle/>
          <a:p>
            <a:fld id="{AC962101-C2A6-4087-8884-8D5C9693158F}" type="slidenum">
              <a:rPr lang="en-GB" smtClean="0"/>
              <a:pPr/>
              <a:t>41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summary:</a:t>
            </a:r>
          </a:p>
        </p:txBody>
      </p:sp>
      <p:sp>
        <p:nvSpPr>
          <p:cNvPr id="4" name="Slide Number Placeholder 3"/>
          <p:cNvSpPr>
            <a:spLocks noGrp="1"/>
          </p:cNvSpPr>
          <p:nvPr>
            <p:ph type="sldNum" sz="quarter" idx="10"/>
          </p:nvPr>
        </p:nvSpPr>
        <p:spPr/>
        <p:txBody>
          <a:bodyPr/>
          <a:lstStyle/>
          <a:p>
            <a:fld id="{AC962101-C2A6-4087-8884-8D5C9693158F}" type="slidenum">
              <a:rPr lang="en-GB" smtClean="0"/>
              <a:pPr/>
              <a:t>6</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F4EEB6-504B-438A-96DB-118B9D44A119}" type="slidenum">
              <a:rPr lang="en-US">
                <a:solidFill>
                  <a:prstClr val="black"/>
                </a:solidFill>
              </a:rPr>
              <a:pPr/>
              <a:t>42</a:t>
            </a:fld>
            <a:endParaRPr lang="en-US">
              <a:solidFill>
                <a:prstClr val="black"/>
              </a:solidFill>
            </a:endParaRPr>
          </a:p>
        </p:txBody>
      </p:sp>
      <p:sp>
        <p:nvSpPr>
          <p:cNvPr id="2150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1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a:defRPr sz="2400">
                <a:solidFill>
                  <a:schemeClr val="tx1"/>
                </a:solidFill>
                <a:latin typeface="Times" charset="0"/>
              </a:defRPr>
            </a:lvl1pPr>
            <a:lvl2pPr marL="37931725" indent="-37474525">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algn="r" fontAlgn="base">
              <a:spcBef>
                <a:spcPct val="0"/>
              </a:spcBef>
              <a:spcAft>
                <a:spcPct val="0"/>
              </a:spcAft>
            </a:pPr>
            <a:fld id="{D9523578-9C18-4310-90C1-1CDC8E8B0479}" type="slidenum">
              <a:rPr lang="en-GB" sz="1200">
                <a:solidFill>
                  <a:prstClr val="black"/>
                </a:solidFill>
                <a:latin typeface="Arial" charset="0"/>
                <a:ea typeface="ＭＳ Ｐゴシック" pitchFamily="-28" charset="-128"/>
              </a:rPr>
              <a:pPr algn="r" fontAlgn="base">
                <a:spcBef>
                  <a:spcPct val="0"/>
                </a:spcBef>
                <a:spcAft>
                  <a:spcPct val="0"/>
                </a:spcAft>
              </a:pPr>
              <a:t>42</a:t>
            </a:fld>
            <a:endParaRPr lang="en-GB" sz="1200">
              <a:solidFill>
                <a:prstClr val="black"/>
              </a:solidFill>
              <a:latin typeface="Arial" charset="0"/>
              <a:ea typeface="ＭＳ Ｐゴシック" pitchFamily="-28"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Moving on to discuss colloids</a:t>
            </a:r>
          </a:p>
        </p:txBody>
      </p:sp>
      <p:sp>
        <p:nvSpPr>
          <p:cNvPr id="4" name="Slide Number Placeholder 3"/>
          <p:cNvSpPr>
            <a:spLocks noGrp="1"/>
          </p:cNvSpPr>
          <p:nvPr>
            <p:ph type="sldNum" sz="quarter" idx="10"/>
          </p:nvPr>
        </p:nvSpPr>
        <p:spPr/>
        <p:txBody>
          <a:bodyPr/>
          <a:lstStyle/>
          <a:p>
            <a:fld id="{AC962101-C2A6-4087-8884-8D5C9693158F}" type="slidenum">
              <a:rPr lang="en-GB" smtClean="0"/>
              <a:pPr/>
              <a:t>43</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44</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a:t>
            </a:r>
            <a:r>
              <a:rPr lang="en-GB" sz="1200" b="1" u="sng" dirty="0">
                <a:hlinkClick r:id="rId3"/>
              </a:rPr>
              <a:t>VISEP trial</a:t>
            </a:r>
            <a:r>
              <a:rPr lang="en-GB" sz="1200" dirty="0"/>
              <a:t> (Efficacy of Volume Substitution and Insulin Therapy in Severe Sepsis) from 2008  (537 patients, largest trial in this area, stopped early due to renal failure in HES group) showed that when comparing </a:t>
            </a:r>
            <a:r>
              <a:rPr lang="en-GB" sz="1200" dirty="0" err="1"/>
              <a:t>hydroxyethyl</a:t>
            </a:r>
            <a:r>
              <a:rPr lang="en-GB" sz="1200" dirty="0"/>
              <a:t> starch and compound sodium lactate for fluid resuscitation, the ScvO2 (central venous saturations) and MAP (mean arterial pressure) normalised equally fast.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Bayer - The perceived risk of excess fluid accumulation with crystalloids appeared to be minor, short lived and had no adverse effects on patient outcome.</a:t>
            </a:r>
          </a:p>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45</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Protagonists of colloid solutions have argued that colloids are more effective in expanding intravascular volume due to their retention within the intravascular space and maintenance of colloid oncotic pressure. The volume-sparing effect of colloids compared to crystalloids has traditionally been considered to be an advantage, conventionally described in a </a:t>
            </a:r>
            <a:r>
              <a:rPr lang="en-GB" dirty="0" err="1"/>
              <a:t>colloid:crystalloid</a:t>
            </a:r>
            <a:r>
              <a:rPr lang="en-GB" dirty="0"/>
              <a:t> ratio of 1:3.</a:t>
            </a:r>
          </a:p>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46</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These 2 theoretical advantages therefore do not hold up when clinical evidence is considered.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However,</a:t>
            </a:r>
            <a:r>
              <a:rPr lang="en-GB" baseline="0" dirty="0"/>
              <a:t> these studies are all performed in ITU patients with sepsis where they have a damaged </a:t>
            </a:r>
            <a:r>
              <a:rPr lang="en-GB" baseline="0" dirty="0" err="1"/>
              <a:t>glycocalyx</a:t>
            </a:r>
            <a:r>
              <a:rPr lang="en-GB" baseline="0" dirty="0"/>
              <a:t> and thus not the structural integrity to retain colloid in the intravascular space. In healthy volunteers, the 1-3 ratio has held strong </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47</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study from 3 years ago showed a ratio</a:t>
            </a:r>
            <a:r>
              <a:rPr lang="en-GB" baseline="0" dirty="0"/>
              <a:t> of 5-1 comparing Ringers lactate to Albumin for resuscitation</a:t>
            </a:r>
            <a:endParaRPr lang="en-GB" dirty="0"/>
          </a:p>
          <a:p>
            <a:endParaRPr lang="en-GB" dirty="0"/>
          </a:p>
          <a:p>
            <a:r>
              <a:rPr lang="en-US" dirty="0">
                <a:ea typeface="ＭＳ Ｐゴシック" pitchFamily="34" charset="-128"/>
              </a:rPr>
              <a:t>For Colloids to be effective (and thus cost effective) there MUST be an intact glycocalyx and a volume deficit.</a:t>
            </a:r>
          </a:p>
          <a:p>
            <a:r>
              <a:rPr lang="en-US" dirty="0">
                <a:ea typeface="ＭＳ Ｐゴシック" pitchFamily="34" charset="-128"/>
              </a:rPr>
              <a:t>Thus, Colloids are probably not effective in Sepsis and blunt trauma and may cause harm (known for HES).</a:t>
            </a:r>
          </a:p>
          <a:p>
            <a:endParaRPr lang="en-GB" dirty="0"/>
          </a:p>
        </p:txBody>
      </p:sp>
      <p:sp>
        <p:nvSpPr>
          <p:cNvPr id="4" name="Slide Number Placeholder 3"/>
          <p:cNvSpPr>
            <a:spLocks noGrp="1"/>
          </p:cNvSpPr>
          <p:nvPr>
            <p:ph type="sldNum" sz="quarter" idx="5"/>
          </p:nvPr>
        </p:nvSpPr>
        <p:spPr/>
        <p:txBody>
          <a:bodyPr/>
          <a:lstStyle/>
          <a:p>
            <a:fld id="{AC962101-C2A6-4087-8884-8D5C9693158F}" type="slidenum">
              <a:rPr lang="en-GB" smtClean="0"/>
              <a:pPr/>
              <a:t>48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0055696"/>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Mentioning cost-effective</a:t>
            </a:r>
            <a:r>
              <a:rPr lang="en-GB" baseline="0" dirty="0"/>
              <a:t>. 2L of </a:t>
            </a:r>
            <a:r>
              <a:rPr lang="en-GB" baseline="0" dirty="0" err="1"/>
              <a:t>hartmanns</a:t>
            </a:r>
            <a:r>
              <a:rPr lang="en-GB" baseline="0" dirty="0"/>
              <a:t> costs about £1.70 whereas 2L of </a:t>
            </a:r>
            <a:r>
              <a:rPr lang="en-GB" baseline="0" dirty="0" err="1"/>
              <a:t>geloplasma</a:t>
            </a:r>
            <a:r>
              <a:rPr lang="en-GB" baseline="0" dirty="0"/>
              <a:t> is £10 and albumin over £100</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49</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Moving on, there</a:t>
            </a:r>
            <a:r>
              <a:rPr lang="en-GB" baseline="0" dirty="0"/>
              <a:t> is no evidence that using colloids result in less pulmonary oedema or ARDS compared to </a:t>
            </a:r>
            <a:r>
              <a:rPr lang="en-GB" baseline="0" dirty="0" err="1"/>
              <a:t>crytalloids</a:t>
            </a:r>
            <a:r>
              <a:rPr lang="en-GB" baseline="0" dirty="0"/>
              <a:t>.</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50</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problem with colloids</a:t>
            </a:r>
            <a:r>
              <a:rPr lang="en-GB" baseline="0" dirty="0"/>
              <a:t> is that they can induce </a:t>
            </a:r>
            <a:r>
              <a:rPr lang="en-GB" baseline="0" dirty="0" err="1"/>
              <a:t>anaphylactoid</a:t>
            </a:r>
            <a:r>
              <a:rPr lang="en-GB" baseline="0" dirty="0"/>
              <a:t> reactions in about 1 in 1000 to 1 in 2000 </a:t>
            </a:r>
            <a:r>
              <a:rPr lang="en-GB" baseline="0" dirty="0" err="1"/>
              <a:t>administartions</a:t>
            </a:r>
            <a:r>
              <a:rPr lang="en-GB" baseline="0" dirty="0"/>
              <a:t> with severe reactions a lot rarer. However, it is still considerably higher than crystalloids.</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51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7</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52</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First up, the British Consensus Guidelines on Intravenous Fluid Therapy for Adult Surgical Patients (GIFTASUP) published</a:t>
            </a:r>
            <a:r>
              <a:rPr lang="en-GB" baseline="0" dirty="0"/>
              <a:t> </a:t>
            </a:r>
            <a:r>
              <a:rPr lang="en-GB" dirty="0"/>
              <a:t>in 2008, in response to concern about the high incidence of sodium and water overload in postoperative patients</a:t>
            </a:r>
          </a:p>
        </p:txBody>
      </p:sp>
      <p:sp>
        <p:nvSpPr>
          <p:cNvPr id="4" name="Slide Number Placeholder 3"/>
          <p:cNvSpPr>
            <a:spLocks noGrp="1"/>
          </p:cNvSpPr>
          <p:nvPr>
            <p:ph type="sldNum" sz="quarter" idx="10"/>
          </p:nvPr>
        </p:nvSpPr>
        <p:spPr/>
        <p:txBody>
          <a:bodyPr/>
          <a:lstStyle/>
          <a:p>
            <a:fld id="{AC962101-C2A6-4087-8884-8D5C9693158F}" type="slidenum">
              <a:rPr lang="en-GB" smtClean="0"/>
              <a:pPr/>
              <a:t>53</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Some of their recommendations include:</a:t>
            </a:r>
          </a:p>
          <a:p>
            <a:pPr marL="228600" indent="-228600">
              <a:buAutoNum type="arabicParenR"/>
            </a:pPr>
            <a:r>
              <a:rPr lang="en-GB" dirty="0"/>
              <a:t>Suggesting to avoid normal saline</a:t>
            </a:r>
            <a:r>
              <a:rPr lang="en-GB" baseline="0" dirty="0"/>
              <a:t> and use balance salt solutions instead. Interesting that it’s recommendation number 1.</a:t>
            </a:r>
          </a:p>
          <a:p>
            <a:pPr marL="228600" indent="-228600">
              <a:buAutoNum type="arabicParenR"/>
            </a:pPr>
            <a:r>
              <a:rPr lang="en-GB" baseline="0" dirty="0"/>
              <a:t>Use free water solutions with caution</a:t>
            </a:r>
          </a:p>
          <a:p>
            <a:pPr marL="228600" indent="-228600">
              <a:buAutoNum type="arabicParenR"/>
            </a:pPr>
            <a:r>
              <a:rPr lang="en-GB" baseline="0" dirty="0"/>
              <a:t>Careful fluid balance with recommendations for electrolyte intake</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54</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More important for you, the NICE</a:t>
            </a:r>
            <a:r>
              <a:rPr lang="en-GB" baseline="0" dirty="0"/>
              <a:t> guidelines published in the last few years. </a:t>
            </a:r>
          </a:p>
          <a:p>
            <a:r>
              <a:rPr lang="en-GB" dirty="0"/>
              <a:t>based upon the principle that </a:t>
            </a:r>
            <a:r>
              <a:rPr lang="en-GB" dirty="0" err="1"/>
              <a:t>hospitilised</a:t>
            </a:r>
            <a:r>
              <a:rPr lang="en-GB" dirty="0"/>
              <a:t> patients need IV fluids for one of four reasons. </a:t>
            </a:r>
          </a:p>
        </p:txBody>
      </p:sp>
      <p:sp>
        <p:nvSpPr>
          <p:cNvPr id="4" name="Slide Number Placeholder 3"/>
          <p:cNvSpPr>
            <a:spLocks noGrp="1"/>
          </p:cNvSpPr>
          <p:nvPr>
            <p:ph type="sldNum" sz="quarter" idx="10"/>
          </p:nvPr>
        </p:nvSpPr>
        <p:spPr/>
        <p:txBody>
          <a:bodyPr/>
          <a:lstStyle/>
          <a:p>
            <a:fld id="{AC962101-C2A6-4087-8884-8D5C9693158F}" type="slidenum">
              <a:rPr lang="en-GB" smtClean="0"/>
              <a:pPr/>
              <a:t>55</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Resuscitation,</a:t>
            </a:r>
            <a:r>
              <a:rPr lang="en-GB" baseline="0" dirty="0"/>
              <a:t> routine maintenance, replacement and </a:t>
            </a:r>
            <a:r>
              <a:rPr lang="en-GB" baseline="0" dirty="0" err="1"/>
              <a:t>redustribution</a:t>
            </a:r>
            <a:r>
              <a:rPr lang="en-GB" baseline="0" dirty="0"/>
              <a:t> all linked with patients dynamically moving between states depending on their state and management so far. There is also a 5</a:t>
            </a:r>
            <a:r>
              <a:rPr lang="en-GB" baseline="30000" dirty="0"/>
              <a:t>th</a:t>
            </a:r>
            <a:r>
              <a:rPr lang="en-GB" baseline="0" dirty="0"/>
              <a:t> R which is reassessment and continually present.</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56</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a:t>Resus</a:t>
            </a:r>
            <a:r>
              <a:rPr lang="en-GB" dirty="0"/>
              <a:t>: IV fluids may need to be given urgently to restore circulation to vital organs following loss of intravascular volume due to bleeding, plasma loss, or excessive external fluid and electrolyte loss, usually from the gastrointestinal (GI) tract, or severe internal losses (e.g. from fluid redistribution in sepsis).</a:t>
            </a:r>
          </a:p>
          <a:p>
            <a:endParaRPr lang="en-GB" dirty="0"/>
          </a:p>
          <a:p>
            <a:r>
              <a:rPr lang="en-GB" dirty="0"/>
              <a:t>Use a non-</a:t>
            </a:r>
            <a:r>
              <a:rPr lang="en-GB" dirty="0" err="1"/>
              <a:t>hyponatraemic</a:t>
            </a:r>
            <a:r>
              <a:rPr lang="en-GB" dirty="0"/>
              <a:t> crystalloid</a:t>
            </a:r>
            <a:r>
              <a:rPr lang="en-GB" baseline="0" dirty="0"/>
              <a:t> solution quickly. </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58</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Routine maintenance: IV fluids are sometimes needed for patients who simply cannot meet their normal fluid or electrolyte needs by oral or </a:t>
            </a:r>
            <a:r>
              <a:rPr lang="en-GB" dirty="0" err="1"/>
              <a:t>enteral</a:t>
            </a:r>
            <a:r>
              <a:rPr lang="en-GB" dirty="0"/>
              <a:t> routes but who are otherwise well in terms of fluid and electrolyte balance and handling.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guidelines suggest giving 25-30ml/kg of fluid (i.e. 2L for an average adult) and not more than that with a lot less sodium than normal. We are advised in our </a:t>
            </a:r>
            <a:r>
              <a:rPr lang="en-GB" baseline="0" dirty="0" err="1"/>
              <a:t>hospittal</a:t>
            </a:r>
            <a:r>
              <a:rPr lang="en-GB" baseline="0" dirty="0"/>
              <a:t> for routine post-op maintenance if needed to prescribe Dextrose saline or dextrose with supplemented potassium.</a:t>
            </a:r>
            <a:endParaRPr lang="en-GB" dirty="0"/>
          </a:p>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59</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Replacement: In some patients, IV fluids to treat losses from intravascular and or other fluid compartments, are not needed urgently for resuscitation, but are still required to correct existing water and/or electrolyte deficits or ongoing external losses. These losses are usually from the GI or urinary tract, although high insensible losses occur with fever, and burns patients can lose high volumes of what is effectively plasma. Sometimes, these deficits have developed slowly with associated compensatory adaptations of tissue electrolyte and fluid distribution that must be taken into account in subsequent replacement regimens (e.g. cautious, slow replacement to reduce risks of </a:t>
            </a:r>
            <a:r>
              <a:rPr lang="en-GB" dirty="0" err="1"/>
              <a:t>pontine</a:t>
            </a:r>
            <a:r>
              <a:rPr lang="en-GB" dirty="0"/>
              <a:t> </a:t>
            </a:r>
            <a:r>
              <a:rPr lang="en-GB" dirty="0" err="1"/>
              <a:t>demyelinosis</a:t>
            </a:r>
            <a:r>
              <a:rPr lang="en-GB" dirty="0"/>
              <a:t>).</a:t>
            </a:r>
          </a:p>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60</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a:t>
            </a:r>
            <a:r>
              <a:rPr lang="en-GB" baseline="0" dirty="0"/>
              <a:t> monitor chloride and sodium if giving lots of water.</a:t>
            </a:r>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61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962101-C2A6-4087-8884-8D5C9693158F}" type="slidenum">
              <a:rPr lang="en-GB" smtClean="0"/>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Q3 and 4</a:t>
            </a:r>
          </a:p>
        </p:txBody>
      </p:sp>
      <p:sp>
        <p:nvSpPr>
          <p:cNvPr id="4" name="Slide Number Placeholder 3"/>
          <p:cNvSpPr>
            <a:spLocks noGrp="1"/>
          </p:cNvSpPr>
          <p:nvPr>
            <p:ph type="sldNum" sz="quarter" idx="10"/>
          </p:nvPr>
        </p:nvSpPr>
        <p:spPr/>
        <p:txBody>
          <a:bodyPr/>
          <a:lstStyle/>
          <a:p>
            <a:fld id="{AC962101-C2A6-4087-8884-8D5C9693158F}"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Q5 and 6</a:t>
            </a:r>
          </a:p>
        </p:txBody>
      </p:sp>
      <p:sp>
        <p:nvSpPr>
          <p:cNvPr id="4" name="Slide Number Placeholder 3"/>
          <p:cNvSpPr>
            <a:spLocks noGrp="1"/>
          </p:cNvSpPr>
          <p:nvPr>
            <p:ph type="sldNum" sz="quarter" idx="10"/>
          </p:nvPr>
        </p:nvSpPr>
        <p:spPr/>
        <p:txBody>
          <a:bodyPr/>
          <a:lstStyle/>
          <a:p>
            <a:fld id="{AC962101-C2A6-4087-8884-8D5C9693158F}" type="slidenum">
              <a:rPr lang="en-GB" smtClean="0"/>
              <a:pPr/>
              <a:t>10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Q7 and 8</a:t>
            </a:r>
          </a:p>
        </p:txBody>
      </p:sp>
      <p:sp>
        <p:nvSpPr>
          <p:cNvPr id="4" name="Slide Number Placeholder 3"/>
          <p:cNvSpPr>
            <a:spLocks noGrp="1"/>
          </p:cNvSpPr>
          <p:nvPr>
            <p:ph type="sldNum" sz="quarter" idx="10"/>
          </p:nvPr>
        </p:nvSpPr>
        <p:spPr/>
        <p:txBody>
          <a:bodyPr/>
          <a:lstStyle/>
          <a:p>
            <a:fld id="{AC962101-C2A6-4087-8884-8D5C9693158F}" type="slidenum">
              <a:rPr lang="en-GB" smtClean="0"/>
              <a:pPr/>
              <a:t>11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EF83DF-D394-431A-A2C4-54DBEDCF0E39}" type="datetimeFigureOut">
              <a:rPr lang="en-GB" smtClean="0"/>
              <a:pPr/>
              <a:t>11/28/19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EF83DF-D394-431A-A2C4-54DBEDCF0E39}" type="datetimeFigureOut">
              <a:rPr lang="en-GB" smtClean="0"/>
              <a:pPr/>
              <a:t>11/28/19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EF83DF-D394-431A-A2C4-54DBEDCF0E39}" type="datetimeFigureOut">
              <a:rPr lang="en-GB" smtClean="0"/>
              <a:pPr/>
              <a:t>11/28/19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EF83DF-D394-431A-A2C4-54DBEDCF0E39}" type="datetimeFigureOut">
              <a:rPr lang="en-GB" smtClean="0"/>
              <a:pPr/>
              <a:t>11/28/19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F83DF-D394-431A-A2C4-54DBEDCF0E39}" type="datetimeFigureOut">
              <a:rPr lang="en-GB" smtClean="0"/>
              <a:pPr/>
              <a:t>11/28/19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EF83DF-D394-431A-A2C4-54DBEDCF0E39}" type="datetimeFigureOut">
              <a:rPr lang="en-GB" smtClean="0"/>
              <a:pPr/>
              <a:t>11/28/19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EF83DF-D394-431A-A2C4-54DBEDCF0E39}" type="datetimeFigureOut">
              <a:rPr lang="en-GB" smtClean="0"/>
              <a:pPr/>
              <a:t>11/28/19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EF83DF-D394-431A-A2C4-54DBEDCF0E39}" type="datetimeFigureOut">
              <a:rPr lang="en-GB" smtClean="0"/>
              <a:pPr/>
              <a:t>11/28/19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F83DF-D394-431A-A2C4-54DBEDCF0E39}" type="datetimeFigureOut">
              <a:rPr lang="en-GB" smtClean="0"/>
              <a:pPr/>
              <a:t>11/28/19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F83DF-D394-431A-A2C4-54DBEDCF0E39}" type="datetimeFigureOut">
              <a:rPr lang="en-GB" smtClean="0"/>
              <a:pPr/>
              <a:t>11/28/19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F83DF-D394-431A-A2C4-54DBEDCF0E39}" type="datetimeFigureOut">
              <a:rPr lang="en-GB" smtClean="0"/>
              <a:pPr/>
              <a:t>11/28/19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398C56-5819-48E7-B8D9-3DA70174EDB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F83DF-D394-431A-A2C4-54DBEDCF0E39}" type="datetimeFigureOut">
              <a:rPr lang="en-GB" smtClean="0"/>
              <a:pPr/>
              <a:t>11/28/19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98C56-5819-48E7-B8D9-3DA70174EDB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PERIOPERATIVE FLUID THERAPY</a:t>
            </a:r>
          </a:p>
        </p:txBody>
      </p:sp>
      <p:sp>
        <p:nvSpPr>
          <p:cNvPr id="3" name="Subtitle 2"/>
          <p:cNvSpPr>
            <a:spLocks noGrp="1"/>
          </p:cNvSpPr>
          <p:nvPr>
            <p:ph type="subTitle" idx="1"/>
          </p:nvPr>
        </p:nvSpPr>
        <p:spPr/>
        <p:txBody>
          <a:bodyPr/>
          <a:lstStyle/>
          <a:p>
            <a:r>
              <a:rPr lang="en-GB" b="1" dirty="0"/>
              <a:t>Final FRCA Teaching</a:t>
            </a:r>
          </a:p>
          <a:p>
            <a:r>
              <a:rPr lang="en-GB" b="1" dirty="0"/>
              <a:t>Dr. Gautam Kumar</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lnSpcReduction="10000"/>
          </a:bodyPr>
          <a:lstStyle/>
          <a:p>
            <a:pPr>
              <a:buNone/>
            </a:pPr>
            <a:r>
              <a:rPr lang="en-GB" dirty="0"/>
              <a:t>5. What is the average daily volume intake from eating:</a:t>
            </a:r>
          </a:p>
          <a:p>
            <a:pPr lvl="2"/>
            <a:r>
              <a:rPr lang="en-GB" dirty="0"/>
              <a:t>250ml</a:t>
            </a:r>
          </a:p>
          <a:p>
            <a:pPr lvl="2"/>
            <a:r>
              <a:rPr lang="en-GB" dirty="0"/>
              <a:t>500ml</a:t>
            </a:r>
          </a:p>
          <a:p>
            <a:pPr lvl="2"/>
            <a:r>
              <a:rPr lang="en-GB" dirty="0"/>
              <a:t>750ml</a:t>
            </a:r>
          </a:p>
          <a:p>
            <a:pPr lvl="2"/>
            <a:r>
              <a:rPr lang="en-GB" dirty="0"/>
              <a:t>1500ml</a:t>
            </a:r>
          </a:p>
          <a:p>
            <a:pPr lvl="2"/>
            <a:endParaRPr lang="en-GB" dirty="0"/>
          </a:p>
          <a:p>
            <a:pPr>
              <a:buNone/>
            </a:pPr>
            <a:r>
              <a:rPr lang="en-GB" dirty="0"/>
              <a:t>6. What is the average daily volume intake from drinking:</a:t>
            </a:r>
          </a:p>
          <a:p>
            <a:pPr lvl="2"/>
            <a:r>
              <a:rPr lang="en-GB" dirty="0"/>
              <a:t>250ml</a:t>
            </a:r>
          </a:p>
          <a:p>
            <a:pPr lvl="2"/>
            <a:r>
              <a:rPr lang="en-GB" dirty="0"/>
              <a:t>500ml</a:t>
            </a:r>
          </a:p>
          <a:p>
            <a:pPr lvl="2"/>
            <a:r>
              <a:rPr lang="en-GB" dirty="0"/>
              <a:t>750ml</a:t>
            </a:r>
          </a:p>
          <a:p>
            <a:pPr lvl="2"/>
            <a:r>
              <a:rPr lang="en-GB" dirty="0"/>
              <a:t>1500ml</a:t>
            </a:r>
          </a:p>
          <a:p>
            <a:pPr lvl="1"/>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lnSpcReduction="10000"/>
          </a:bodyPr>
          <a:lstStyle/>
          <a:p>
            <a:pPr>
              <a:buNone/>
            </a:pPr>
            <a:r>
              <a:rPr lang="en-GB" dirty="0"/>
              <a:t>7. What is the daily average sodium requirement (mmol/kg/day)?</a:t>
            </a:r>
          </a:p>
          <a:p>
            <a:pPr lvl="2"/>
            <a:r>
              <a:rPr lang="en-GB" dirty="0"/>
              <a:t>0.1-0.2</a:t>
            </a:r>
          </a:p>
          <a:p>
            <a:pPr lvl="2"/>
            <a:r>
              <a:rPr lang="en-GB" dirty="0"/>
              <a:t>0.5-1.0</a:t>
            </a:r>
          </a:p>
          <a:p>
            <a:pPr lvl="2"/>
            <a:r>
              <a:rPr lang="en-GB" dirty="0"/>
              <a:t>1-2</a:t>
            </a:r>
          </a:p>
          <a:p>
            <a:pPr lvl="2"/>
            <a:r>
              <a:rPr lang="en-GB" dirty="0"/>
              <a:t>2-4</a:t>
            </a:r>
          </a:p>
          <a:p>
            <a:pPr lvl="2"/>
            <a:endParaRPr lang="en-GB" dirty="0"/>
          </a:p>
          <a:p>
            <a:pPr>
              <a:buNone/>
            </a:pPr>
            <a:r>
              <a:rPr lang="en-GB" dirty="0"/>
              <a:t>8. What is the daily average potassium requirement (mmol/kg/day)?</a:t>
            </a:r>
          </a:p>
          <a:p>
            <a:pPr lvl="2"/>
            <a:r>
              <a:rPr lang="en-GB" dirty="0"/>
              <a:t>0.1</a:t>
            </a:r>
          </a:p>
          <a:p>
            <a:pPr lvl="2"/>
            <a:r>
              <a:rPr lang="en-GB" dirty="0"/>
              <a:t>0.7</a:t>
            </a:r>
          </a:p>
          <a:p>
            <a:pPr lvl="2"/>
            <a:r>
              <a:rPr lang="en-GB" dirty="0"/>
              <a:t>1.5</a:t>
            </a:r>
          </a:p>
          <a:p>
            <a:pPr lvl="2"/>
            <a:r>
              <a:rPr lang="en-GB" dirty="0"/>
              <a:t>2</a:t>
            </a:r>
          </a:p>
          <a:p>
            <a:pPr lvl="1"/>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507288" cy="6858000"/>
          </a:xfrm>
        </p:spPr>
        <p:txBody>
          <a:bodyPr>
            <a:normAutofit/>
          </a:bodyPr>
          <a:lstStyle/>
          <a:p>
            <a:pPr>
              <a:buNone/>
            </a:pPr>
            <a:r>
              <a:rPr lang="en-GB" dirty="0"/>
              <a:t>9. The colloid osmotic pressure of blood plasma is due to its high concentration of:</a:t>
            </a:r>
          </a:p>
          <a:p>
            <a:pPr lvl="2"/>
            <a:r>
              <a:rPr lang="en-GB" dirty="0"/>
              <a:t>Glucose</a:t>
            </a:r>
          </a:p>
          <a:p>
            <a:pPr lvl="2"/>
            <a:r>
              <a:rPr lang="en-GB" dirty="0"/>
              <a:t>Haemoglobin</a:t>
            </a:r>
          </a:p>
          <a:p>
            <a:pPr lvl="2"/>
            <a:r>
              <a:rPr lang="en-GB" dirty="0"/>
              <a:t>Albumin</a:t>
            </a:r>
          </a:p>
          <a:p>
            <a:pPr lvl="2"/>
            <a:r>
              <a:rPr lang="en-GB" dirty="0"/>
              <a:t>Sodium</a:t>
            </a:r>
          </a:p>
          <a:p>
            <a:pPr lvl="2"/>
            <a:endParaRPr lang="en-GB" dirty="0"/>
          </a:p>
          <a:p>
            <a:pPr>
              <a:buNone/>
            </a:pPr>
            <a:r>
              <a:rPr lang="en-GB" dirty="0"/>
              <a:t>10. Glycocalyx damage is caused by all of the following except</a:t>
            </a:r>
          </a:p>
          <a:p>
            <a:pPr lvl="2"/>
            <a:r>
              <a:rPr lang="en-GB" dirty="0" err="1"/>
              <a:t>Hypernatraemia</a:t>
            </a:r>
            <a:endParaRPr lang="en-GB" dirty="0"/>
          </a:p>
          <a:p>
            <a:pPr lvl="2"/>
            <a:r>
              <a:rPr lang="en-GB" dirty="0"/>
              <a:t>Atherosclerosis</a:t>
            </a:r>
          </a:p>
          <a:p>
            <a:pPr lvl="2"/>
            <a:r>
              <a:rPr lang="en-GB" dirty="0"/>
              <a:t>Inflammation</a:t>
            </a:r>
          </a:p>
          <a:p>
            <a:pPr lvl="2"/>
            <a:r>
              <a:rPr lang="en-GB" dirty="0"/>
              <a:t>Hypovolaemia</a:t>
            </a:r>
          </a:p>
          <a:p>
            <a:pPr>
              <a:buNone/>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http://www.discovery-zone.com/wp-content/uploads/2013/11/older-people_drying.jpg"/>
          <p:cNvPicPr>
            <a:picLocks noChangeAspect="1" noChangeArrowheads="1"/>
          </p:cNvPicPr>
          <p:nvPr/>
        </p:nvPicPr>
        <p:blipFill>
          <a:blip r:embed="rId3" cstate="print"/>
          <a:srcRect/>
          <a:stretch>
            <a:fillRect/>
          </a:stretch>
        </p:blipFill>
        <p:spPr bwMode="auto">
          <a:xfrm>
            <a:off x="3995936" y="1978759"/>
            <a:ext cx="5148064" cy="4879241"/>
          </a:xfrm>
          <a:prstGeom prst="rect">
            <a:avLst/>
          </a:prstGeom>
          <a:noFill/>
        </p:spPr>
      </p:pic>
      <p:sp>
        <p:nvSpPr>
          <p:cNvPr id="2" name="Title 1"/>
          <p:cNvSpPr>
            <a:spLocks noGrp="1"/>
          </p:cNvSpPr>
          <p:nvPr>
            <p:ph type="title"/>
          </p:nvPr>
        </p:nvSpPr>
        <p:spPr/>
        <p:txBody>
          <a:bodyPr/>
          <a:lstStyle/>
          <a:p>
            <a:pPr algn="l"/>
            <a:r>
              <a:rPr lang="en-GB" dirty="0"/>
              <a:t>Body Water</a:t>
            </a:r>
          </a:p>
        </p:txBody>
      </p:sp>
      <p:sp>
        <p:nvSpPr>
          <p:cNvPr id="3" name="Content Placeholder 2"/>
          <p:cNvSpPr>
            <a:spLocks noGrp="1"/>
          </p:cNvSpPr>
          <p:nvPr>
            <p:ph idx="1"/>
          </p:nvPr>
        </p:nvSpPr>
        <p:spPr>
          <a:xfrm>
            <a:off x="457200" y="1124744"/>
            <a:ext cx="8291264" cy="5733256"/>
          </a:xfrm>
        </p:spPr>
        <p:txBody>
          <a:bodyPr>
            <a:normAutofit/>
          </a:bodyPr>
          <a:lstStyle/>
          <a:p>
            <a:pPr marL="0" indent="0">
              <a:buNone/>
            </a:pPr>
            <a:r>
              <a:rPr lang="en-GB" sz="2800" dirty="0"/>
              <a:t>Related to physiological as well as pathological variables.</a:t>
            </a:r>
          </a:p>
          <a:p>
            <a:r>
              <a:rPr lang="en-GB" sz="2800" dirty="0"/>
              <a:t>Weight -   weight     TBW</a:t>
            </a:r>
          </a:p>
          <a:p>
            <a:r>
              <a:rPr lang="en-GB" sz="2800" dirty="0"/>
              <a:t>Sex – Men:   TBW</a:t>
            </a:r>
          </a:p>
          <a:p>
            <a:pPr>
              <a:buNone/>
            </a:pPr>
            <a:r>
              <a:rPr lang="en-GB" sz="2800" dirty="0"/>
              <a:t>	Age -   Age   TBW</a:t>
            </a:r>
          </a:p>
        </p:txBody>
      </p:sp>
      <p:cxnSp>
        <p:nvCxnSpPr>
          <p:cNvPr id="6" name="Straight Arrow Connector 5"/>
          <p:cNvCxnSpPr/>
          <p:nvPr/>
        </p:nvCxnSpPr>
        <p:spPr>
          <a:xfrm flipV="1">
            <a:off x="2195736" y="2132856"/>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563888" y="2132856"/>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27784" y="2636912"/>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63688" y="3068960"/>
            <a:ext cx="0"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555776" y="3140968"/>
            <a:ext cx="8384" cy="4956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95536" y="1124744"/>
          <a:ext cx="8352928" cy="4104454"/>
        </p:xfrm>
        <a:graphic>
          <a:graphicData uri="http://schemas.openxmlformats.org/drawingml/2006/table">
            <a:tbl>
              <a:tblPr firstRow="1" bandRow="1">
                <a:tableStyleId>{125E5076-3810-47DD-B79F-674D7AD40C01}</a:tableStyleId>
              </a:tblPr>
              <a:tblGrid>
                <a:gridCol w="180297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654995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tblGrid>
              <a:tr h="676249">
                <a:tc>
                  <a:txBody>
                    <a:bodyPr/>
                    <a:lstStyle/>
                    <a:p>
                      <a:r>
                        <a:rPr lang="en-GB" dirty="0"/>
                        <a:t>AGE</a:t>
                      </a:r>
                    </a:p>
                  </a:txBody>
                  <a:tcPr/>
                </a:tc>
                <a:tc>
                  <a:txBody>
                    <a:bodyPr/>
                    <a:lstStyle/>
                    <a:p>
                      <a:r>
                        <a:rPr lang="en-GB" dirty="0"/>
                        <a:t>TBW as a % of total body weight</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685641">
                <a:tc>
                  <a:txBody>
                    <a:bodyPr/>
                    <a:lstStyle/>
                    <a:p>
                      <a:r>
                        <a:rPr lang="en-GB" dirty="0"/>
                        <a:t>Neonate</a:t>
                      </a:r>
                    </a:p>
                  </a:txBody>
                  <a:tcPr/>
                </a:tc>
                <a:tc>
                  <a:txBody>
                    <a:bodyPr/>
                    <a:lstStyle/>
                    <a:p>
                      <a:pPr algn="ctr"/>
                      <a:r>
                        <a:rPr lang="en-GB" b="1" dirty="0"/>
                        <a:t>80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685641">
                <a:tc>
                  <a:txBody>
                    <a:bodyPr/>
                    <a:lstStyle/>
                    <a:p>
                      <a:r>
                        <a:rPr lang="en-GB" dirty="0"/>
                        <a:t>6 months</a:t>
                      </a:r>
                    </a:p>
                  </a:txBody>
                  <a:tcPr/>
                </a:tc>
                <a:tc>
                  <a:txBody>
                    <a:bodyPr/>
                    <a:lstStyle/>
                    <a:p>
                      <a:pPr algn="ctr"/>
                      <a:r>
                        <a:rPr lang="en-GB" b="1" dirty="0"/>
                        <a:t>70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685641">
                <a:tc>
                  <a:txBody>
                    <a:bodyPr/>
                    <a:lstStyle/>
                    <a:p>
                      <a:r>
                        <a:rPr lang="en-GB" dirty="0"/>
                        <a:t>1 year</a:t>
                      </a:r>
                    </a:p>
                  </a:txBody>
                  <a:tcPr/>
                </a:tc>
                <a:tc>
                  <a:txBody>
                    <a:bodyPr/>
                    <a:lstStyle/>
                    <a:p>
                      <a:pPr algn="ctr"/>
                      <a:r>
                        <a:rPr lang="en-GB" b="1" dirty="0"/>
                        <a:t>60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3"/>
                  </a:ext>
                </a:extLst>
              </a:tr>
              <a:tr h="685641">
                <a:tc>
                  <a:txBody>
                    <a:bodyPr/>
                    <a:lstStyle/>
                    <a:p>
                      <a:r>
                        <a:rPr lang="en-GB" dirty="0"/>
                        <a:t>Adult</a:t>
                      </a:r>
                    </a:p>
                  </a:txBody>
                  <a:tcPr/>
                </a:tc>
                <a:tc>
                  <a:txBody>
                    <a:bodyPr/>
                    <a:lstStyle/>
                    <a:p>
                      <a:pPr algn="ctr"/>
                      <a:r>
                        <a:rPr lang="en-GB" b="1" dirty="0"/>
                        <a:t>60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4"/>
                  </a:ext>
                </a:extLst>
              </a:tr>
              <a:tr h="685641">
                <a:tc>
                  <a:txBody>
                    <a:bodyPr/>
                    <a:lstStyle/>
                    <a:p>
                      <a:r>
                        <a:rPr lang="en-GB" dirty="0"/>
                        <a:t>Elderly</a:t>
                      </a:r>
                    </a:p>
                  </a:txBody>
                  <a:tcPr/>
                </a:tc>
                <a:tc>
                  <a:txBody>
                    <a:bodyPr/>
                    <a:lstStyle/>
                    <a:p>
                      <a:pPr algn="ctr"/>
                      <a:r>
                        <a:rPr lang="en-GB" b="1" dirty="0"/>
                        <a:t>50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6192688" cy="5688632"/>
          </a:xfrm>
        </p:spPr>
        <p:txBody>
          <a:bodyPr/>
          <a:lstStyle/>
          <a:p>
            <a:pPr marL="0" indent="0">
              <a:buNone/>
            </a:pPr>
            <a:r>
              <a:rPr lang="en-GB" dirty="0"/>
              <a:t>Most tissues are water-rich and contain 60-80% water. The three major exceptions to this are:</a:t>
            </a:r>
          </a:p>
          <a:p>
            <a:pPr lvl="1"/>
            <a:r>
              <a:rPr lang="en-GB" sz="3200" dirty="0"/>
              <a:t>Plasma: 93% water</a:t>
            </a:r>
          </a:p>
          <a:p>
            <a:pPr lvl="1"/>
            <a:r>
              <a:rPr lang="en-GB" sz="3200" dirty="0"/>
              <a:t>Fat: 10-15% water</a:t>
            </a:r>
          </a:p>
          <a:p>
            <a:pPr lvl="1"/>
            <a:r>
              <a:rPr lang="en-GB" sz="3200" dirty="0"/>
              <a:t>Bone: 20% water</a:t>
            </a:r>
          </a:p>
        </p:txBody>
      </p:sp>
      <p:pic>
        <p:nvPicPr>
          <p:cNvPr id="4" name="Picture 3" descr="url-12.jpeg"/>
          <p:cNvPicPr>
            <a:picLocks noChangeAspect="1"/>
          </p:cNvPicPr>
          <p:nvPr/>
        </p:nvPicPr>
        <p:blipFill>
          <a:blip r:embed="rId3" cstate="print"/>
          <a:stretch>
            <a:fillRect/>
          </a:stretch>
        </p:blipFill>
        <p:spPr>
          <a:xfrm>
            <a:off x="5940152" y="980728"/>
            <a:ext cx="2699792" cy="55924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1072530"/>
            <a:ext cx="8449284" cy="5785470"/>
          </a:xfrm>
          <a:prstGeom prst="rect">
            <a:avLst/>
          </a:prstGeom>
          <a:noFill/>
          <a:ln w="9525">
            <a:noFill/>
            <a:miter lim="800000"/>
            <a:headEnd/>
            <a:tailEnd/>
          </a:ln>
        </p:spPr>
      </p:pic>
      <p:sp>
        <p:nvSpPr>
          <p:cNvPr id="3" name="Content Placeholder 2"/>
          <p:cNvSpPr>
            <a:spLocks noGrp="1"/>
          </p:cNvSpPr>
          <p:nvPr>
            <p:ph idx="1"/>
          </p:nvPr>
        </p:nvSpPr>
        <p:spPr>
          <a:xfrm>
            <a:off x="179512" y="404664"/>
            <a:ext cx="7344816" cy="792088"/>
          </a:xfrm>
        </p:spPr>
        <p:txBody>
          <a:bodyPr>
            <a:normAutofit/>
          </a:bodyPr>
          <a:lstStyle/>
          <a:p>
            <a:pPr>
              <a:buNone/>
            </a:pPr>
            <a:r>
              <a:rPr lang="en-GB" sz="4000" dirty="0"/>
              <a:t>Body fluid compartments</a:t>
            </a:r>
          </a:p>
        </p:txBody>
      </p:sp>
      <p:sp>
        <p:nvSpPr>
          <p:cNvPr id="4" name="TextBox 3"/>
          <p:cNvSpPr txBox="1"/>
          <p:nvPr/>
        </p:nvSpPr>
        <p:spPr>
          <a:xfrm>
            <a:off x="6084168" y="1700808"/>
            <a:ext cx="1553374" cy="369332"/>
          </a:xfrm>
          <a:prstGeom prst="rect">
            <a:avLst/>
          </a:prstGeom>
          <a:noFill/>
        </p:spPr>
        <p:txBody>
          <a:bodyPr wrap="none" rtlCol="0">
            <a:spAutoFit/>
          </a:bodyPr>
          <a:lstStyle/>
          <a:p>
            <a:r>
              <a:rPr lang="en-GB" b="1" dirty="0">
                <a:solidFill>
                  <a:schemeClr val="accent6">
                    <a:lumMod val="75000"/>
                  </a:schemeClr>
                </a:solidFill>
              </a:rPr>
              <a:t>HEAVY WATER</a:t>
            </a:r>
          </a:p>
        </p:txBody>
      </p:sp>
      <p:sp>
        <p:nvSpPr>
          <p:cNvPr id="5" name="TextBox 4"/>
          <p:cNvSpPr txBox="1"/>
          <p:nvPr/>
        </p:nvSpPr>
        <p:spPr>
          <a:xfrm>
            <a:off x="755576" y="3429000"/>
            <a:ext cx="859531" cy="369332"/>
          </a:xfrm>
          <a:prstGeom prst="rect">
            <a:avLst/>
          </a:prstGeom>
          <a:noFill/>
        </p:spPr>
        <p:txBody>
          <a:bodyPr wrap="none" rtlCol="0">
            <a:spAutoFit/>
          </a:bodyPr>
          <a:lstStyle/>
          <a:p>
            <a:r>
              <a:rPr lang="en-GB" b="1" dirty="0">
                <a:solidFill>
                  <a:schemeClr val="accent6">
                    <a:lumMod val="75000"/>
                  </a:schemeClr>
                </a:solidFill>
              </a:rPr>
              <a:t>INULIN</a:t>
            </a:r>
          </a:p>
        </p:txBody>
      </p:sp>
      <p:sp>
        <p:nvSpPr>
          <p:cNvPr id="6" name="TextBox 5"/>
          <p:cNvSpPr txBox="1"/>
          <p:nvPr/>
        </p:nvSpPr>
        <p:spPr>
          <a:xfrm>
            <a:off x="2699792" y="6488668"/>
            <a:ext cx="3773597" cy="369332"/>
          </a:xfrm>
          <a:prstGeom prst="rect">
            <a:avLst/>
          </a:prstGeom>
          <a:noFill/>
        </p:spPr>
        <p:txBody>
          <a:bodyPr wrap="none" rtlCol="0">
            <a:spAutoFit/>
          </a:bodyPr>
          <a:lstStyle/>
          <a:p>
            <a:r>
              <a:rPr lang="en-GB" b="1" dirty="0">
                <a:solidFill>
                  <a:schemeClr val="accent6">
                    <a:lumMod val="75000"/>
                  </a:schemeClr>
                </a:solidFill>
              </a:rPr>
              <a:t>RADIOACTIVE ALBUMIN; EVANS BLUE</a:t>
            </a:r>
          </a:p>
        </p:txBody>
      </p:sp>
      <p:sp>
        <p:nvSpPr>
          <p:cNvPr id="8" name="TextBox 7"/>
          <p:cNvSpPr txBox="1"/>
          <p:nvPr/>
        </p:nvSpPr>
        <p:spPr>
          <a:xfrm>
            <a:off x="5364088" y="4581128"/>
            <a:ext cx="3472361" cy="369332"/>
          </a:xfrm>
          <a:prstGeom prst="rect">
            <a:avLst/>
          </a:prstGeom>
          <a:noFill/>
        </p:spPr>
        <p:txBody>
          <a:bodyPr wrap="none" rtlCol="0">
            <a:spAutoFit/>
          </a:bodyPr>
          <a:lstStyle/>
          <a:p>
            <a:r>
              <a:rPr lang="nl-NL" b="1" dirty="0">
                <a:solidFill>
                  <a:schemeClr val="accent6">
                    <a:lumMod val="75000"/>
                  </a:schemeClr>
                </a:solidFill>
              </a:rPr>
              <a:t>Con1 X Vol1 = Con2 X (Vol1 + Vol2</a:t>
            </a:r>
            <a:r>
              <a:rPr lang="nl-NL" dirty="0"/>
              <a:t>)</a:t>
            </a:r>
            <a:endParaRPr lang="en-GB" b="1" dirty="0">
              <a:solidFill>
                <a:schemeClr val="accent6">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9" name="Picture 2" descr="interstitial"/>
          <p:cNvPicPr>
            <a:picLocks noChangeAspect="1" noChangeArrowheads="1"/>
          </p:cNvPicPr>
          <p:nvPr/>
        </p:nvPicPr>
        <p:blipFill>
          <a:blip r:embed="rId3" cstate="print"/>
          <a:srcRect/>
          <a:stretch>
            <a:fillRect/>
          </a:stretch>
        </p:blipFill>
        <p:spPr bwMode="auto">
          <a:xfrm>
            <a:off x="2051050" y="1868488"/>
            <a:ext cx="4654550" cy="3048000"/>
          </a:xfrm>
          <a:prstGeom prst="rect">
            <a:avLst/>
          </a:prstGeom>
          <a:noFill/>
          <a:ln w="9525">
            <a:noFill/>
            <a:miter lim="800000"/>
            <a:headEnd/>
            <a:tailEnd/>
          </a:ln>
        </p:spPr>
      </p:pic>
      <p:sp>
        <p:nvSpPr>
          <p:cNvPr id="7170" name="Text Box 3"/>
          <p:cNvSpPr txBox="1">
            <a:spLocks noChangeArrowheads="1"/>
          </p:cNvSpPr>
          <p:nvPr/>
        </p:nvSpPr>
        <p:spPr bwMode="auto">
          <a:xfrm>
            <a:off x="228600" y="4987925"/>
            <a:ext cx="23622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Intracellular fluid</a:t>
            </a:r>
          </a:p>
        </p:txBody>
      </p:sp>
      <p:sp>
        <p:nvSpPr>
          <p:cNvPr id="7171" name="Text Box 4"/>
          <p:cNvSpPr txBox="1">
            <a:spLocks noChangeArrowheads="1"/>
          </p:cNvSpPr>
          <p:nvPr/>
        </p:nvSpPr>
        <p:spPr bwMode="auto">
          <a:xfrm>
            <a:off x="3657600" y="4987925"/>
            <a:ext cx="21336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Interstitial fluid</a:t>
            </a:r>
          </a:p>
        </p:txBody>
      </p:sp>
      <p:sp>
        <p:nvSpPr>
          <p:cNvPr id="7172" name="Text Box 5"/>
          <p:cNvSpPr txBox="1">
            <a:spLocks noChangeArrowheads="1"/>
          </p:cNvSpPr>
          <p:nvPr/>
        </p:nvSpPr>
        <p:spPr bwMode="auto">
          <a:xfrm>
            <a:off x="6096000" y="4987925"/>
            <a:ext cx="25146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Intravascular fluid</a:t>
            </a:r>
          </a:p>
        </p:txBody>
      </p:sp>
      <p:sp>
        <p:nvSpPr>
          <p:cNvPr id="7173" name="Line 6"/>
          <p:cNvSpPr>
            <a:spLocks noChangeShapeType="1"/>
          </p:cNvSpPr>
          <p:nvPr/>
        </p:nvSpPr>
        <p:spPr bwMode="auto">
          <a:xfrm flipV="1">
            <a:off x="1619250" y="3692525"/>
            <a:ext cx="2057400" cy="1371600"/>
          </a:xfrm>
          <a:prstGeom prst="line">
            <a:avLst/>
          </a:prstGeom>
          <a:noFill/>
          <a:ln w="57150">
            <a:solidFill>
              <a:schemeClr val="tx1"/>
            </a:solidFill>
            <a:round/>
            <a:headEnd/>
            <a:tailEnd type="triangle" w="med" len="med"/>
          </a:ln>
        </p:spPr>
        <p:txBody>
          <a:bodyPr wrap="none"/>
          <a:lstStyle/>
          <a:p>
            <a:endParaRPr lang="en-GB"/>
          </a:p>
        </p:txBody>
      </p:sp>
      <p:sp>
        <p:nvSpPr>
          <p:cNvPr id="7174" name="Line 7"/>
          <p:cNvSpPr>
            <a:spLocks noChangeShapeType="1"/>
          </p:cNvSpPr>
          <p:nvPr/>
        </p:nvSpPr>
        <p:spPr bwMode="auto">
          <a:xfrm flipV="1">
            <a:off x="4572000" y="3997325"/>
            <a:ext cx="152400" cy="990600"/>
          </a:xfrm>
          <a:prstGeom prst="line">
            <a:avLst/>
          </a:prstGeom>
          <a:noFill/>
          <a:ln w="57150">
            <a:solidFill>
              <a:schemeClr val="tx1"/>
            </a:solidFill>
            <a:round/>
            <a:headEnd/>
            <a:tailEnd type="triangle" w="med" len="med"/>
          </a:ln>
        </p:spPr>
        <p:txBody>
          <a:bodyPr wrap="none"/>
          <a:lstStyle/>
          <a:p>
            <a:endParaRPr lang="en-GB"/>
          </a:p>
        </p:txBody>
      </p:sp>
      <p:sp>
        <p:nvSpPr>
          <p:cNvPr id="7175" name="Line 8"/>
          <p:cNvSpPr>
            <a:spLocks noChangeShapeType="1"/>
          </p:cNvSpPr>
          <p:nvPr/>
        </p:nvSpPr>
        <p:spPr bwMode="auto">
          <a:xfrm flipH="1" flipV="1">
            <a:off x="5867400" y="3692525"/>
            <a:ext cx="1441450" cy="1249363"/>
          </a:xfrm>
          <a:prstGeom prst="line">
            <a:avLst/>
          </a:prstGeom>
          <a:noFill/>
          <a:ln w="57150">
            <a:solidFill>
              <a:schemeClr val="tx1"/>
            </a:solidFill>
            <a:round/>
            <a:headEnd/>
            <a:tailEnd type="triangle" w="med" len="med"/>
          </a:ln>
        </p:spPr>
        <p:txBody>
          <a:bodyPr wrap="none"/>
          <a:lstStyle/>
          <a:p>
            <a:endParaRPr lang="en-GB"/>
          </a:p>
        </p:txBody>
      </p:sp>
      <p:sp>
        <p:nvSpPr>
          <p:cNvPr id="7176" name="AutoShape 9"/>
          <p:cNvSpPr>
            <a:spLocks/>
          </p:cNvSpPr>
          <p:nvPr/>
        </p:nvSpPr>
        <p:spPr bwMode="auto">
          <a:xfrm rot="-5400000">
            <a:off x="5829300" y="3121025"/>
            <a:ext cx="457200" cy="4953000"/>
          </a:xfrm>
          <a:prstGeom prst="leftBrace">
            <a:avLst>
              <a:gd name="adj1" fmla="val 90278"/>
              <a:gd name="adj2" fmla="val 50000"/>
            </a:avLst>
          </a:prstGeom>
          <a:noFill/>
          <a:ln w="9525">
            <a:solidFill>
              <a:schemeClr val="tx1"/>
            </a:solidFill>
            <a:round/>
            <a:headEnd/>
            <a:tailEnd/>
          </a:ln>
        </p:spPr>
        <p:txBody>
          <a:bodyPr wrap="none" anchor="ctr"/>
          <a:lstStyle/>
          <a:p>
            <a:endParaRPr lang="en-US"/>
          </a:p>
        </p:txBody>
      </p:sp>
      <p:sp>
        <p:nvSpPr>
          <p:cNvPr id="7177" name="Text Box 10"/>
          <p:cNvSpPr txBox="1">
            <a:spLocks noChangeArrowheads="1"/>
          </p:cNvSpPr>
          <p:nvPr/>
        </p:nvSpPr>
        <p:spPr bwMode="auto">
          <a:xfrm>
            <a:off x="5105400" y="5902325"/>
            <a:ext cx="24384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Extracellular fluid</a:t>
            </a:r>
          </a:p>
        </p:txBody>
      </p:sp>
      <p:sp>
        <p:nvSpPr>
          <p:cNvPr id="7178" name="Rectangle 11"/>
          <p:cNvSpPr>
            <a:spLocks noGrp="1" noChangeArrowheads="1"/>
          </p:cNvSpPr>
          <p:nvPr>
            <p:ph type="title"/>
          </p:nvPr>
        </p:nvSpPr>
        <p:spPr>
          <a:xfrm>
            <a:off x="395288" y="884238"/>
            <a:ext cx="7772400" cy="1066800"/>
          </a:xfrm>
        </p:spPr>
        <p:txBody>
          <a:bodyPr/>
          <a:lstStyle/>
          <a:p>
            <a:pPr eaLnBrk="1" hangingPunct="1"/>
            <a:r>
              <a:rPr lang="en-GB" dirty="0">
                <a:solidFill>
                  <a:schemeClr val="tx1"/>
                </a:solidFill>
                <a:ea typeface="ＭＳ Ｐゴシック" pitchFamily="34" charset="-128"/>
              </a:rPr>
              <a:t>Body fluid compartments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5" name="Picture 2" descr="interstitial"/>
          <p:cNvPicPr>
            <a:picLocks noChangeAspect="1" noChangeArrowheads="1"/>
          </p:cNvPicPr>
          <p:nvPr/>
        </p:nvPicPr>
        <p:blipFill>
          <a:blip r:embed="rId3" cstate="print"/>
          <a:srcRect/>
          <a:stretch>
            <a:fillRect/>
          </a:stretch>
        </p:blipFill>
        <p:spPr bwMode="auto">
          <a:xfrm>
            <a:off x="2051050" y="1868488"/>
            <a:ext cx="4654550" cy="3048000"/>
          </a:xfrm>
          <a:prstGeom prst="rect">
            <a:avLst/>
          </a:prstGeom>
          <a:noFill/>
          <a:ln w="9525">
            <a:noFill/>
            <a:miter lim="800000"/>
            <a:headEnd/>
            <a:tailEnd/>
          </a:ln>
        </p:spPr>
      </p:pic>
      <p:sp>
        <p:nvSpPr>
          <p:cNvPr id="11266" name="Text Box 3"/>
          <p:cNvSpPr txBox="1">
            <a:spLocks noChangeArrowheads="1"/>
          </p:cNvSpPr>
          <p:nvPr/>
        </p:nvSpPr>
        <p:spPr bwMode="auto">
          <a:xfrm>
            <a:off x="228600" y="4987925"/>
            <a:ext cx="23622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Intracellular fluid</a:t>
            </a:r>
          </a:p>
        </p:txBody>
      </p:sp>
      <p:sp>
        <p:nvSpPr>
          <p:cNvPr id="11267" name="Text Box 4"/>
          <p:cNvSpPr txBox="1">
            <a:spLocks noChangeArrowheads="1"/>
          </p:cNvSpPr>
          <p:nvPr/>
        </p:nvSpPr>
        <p:spPr bwMode="auto">
          <a:xfrm>
            <a:off x="3657600" y="4987925"/>
            <a:ext cx="21336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Interstitial fluid</a:t>
            </a:r>
          </a:p>
        </p:txBody>
      </p:sp>
      <p:sp>
        <p:nvSpPr>
          <p:cNvPr id="11268" name="Text Box 5"/>
          <p:cNvSpPr txBox="1">
            <a:spLocks noChangeArrowheads="1"/>
          </p:cNvSpPr>
          <p:nvPr/>
        </p:nvSpPr>
        <p:spPr bwMode="auto">
          <a:xfrm>
            <a:off x="6096000" y="4987925"/>
            <a:ext cx="25146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Intravascular fluid</a:t>
            </a:r>
          </a:p>
        </p:txBody>
      </p:sp>
      <p:sp>
        <p:nvSpPr>
          <p:cNvPr id="11269" name="Line 6"/>
          <p:cNvSpPr>
            <a:spLocks noChangeShapeType="1"/>
          </p:cNvSpPr>
          <p:nvPr/>
        </p:nvSpPr>
        <p:spPr bwMode="auto">
          <a:xfrm flipV="1">
            <a:off x="1619250" y="3692525"/>
            <a:ext cx="2057400" cy="1371600"/>
          </a:xfrm>
          <a:prstGeom prst="line">
            <a:avLst/>
          </a:prstGeom>
          <a:noFill/>
          <a:ln w="57150">
            <a:solidFill>
              <a:schemeClr val="tx1"/>
            </a:solidFill>
            <a:round/>
            <a:headEnd/>
            <a:tailEnd type="triangle" w="med" len="med"/>
          </a:ln>
        </p:spPr>
        <p:txBody>
          <a:bodyPr wrap="none"/>
          <a:lstStyle/>
          <a:p>
            <a:endParaRPr lang="en-GB"/>
          </a:p>
        </p:txBody>
      </p:sp>
      <p:sp>
        <p:nvSpPr>
          <p:cNvPr id="11270" name="Line 7"/>
          <p:cNvSpPr>
            <a:spLocks noChangeShapeType="1"/>
          </p:cNvSpPr>
          <p:nvPr/>
        </p:nvSpPr>
        <p:spPr bwMode="auto">
          <a:xfrm flipV="1">
            <a:off x="4572000" y="3997325"/>
            <a:ext cx="152400" cy="990600"/>
          </a:xfrm>
          <a:prstGeom prst="line">
            <a:avLst/>
          </a:prstGeom>
          <a:noFill/>
          <a:ln w="57150">
            <a:solidFill>
              <a:schemeClr val="tx1"/>
            </a:solidFill>
            <a:round/>
            <a:headEnd/>
            <a:tailEnd type="triangle" w="med" len="med"/>
          </a:ln>
        </p:spPr>
        <p:txBody>
          <a:bodyPr wrap="none"/>
          <a:lstStyle/>
          <a:p>
            <a:endParaRPr lang="en-GB"/>
          </a:p>
        </p:txBody>
      </p:sp>
      <p:sp>
        <p:nvSpPr>
          <p:cNvPr id="11271" name="Line 8"/>
          <p:cNvSpPr>
            <a:spLocks noChangeShapeType="1"/>
          </p:cNvSpPr>
          <p:nvPr/>
        </p:nvSpPr>
        <p:spPr bwMode="auto">
          <a:xfrm flipH="1" flipV="1">
            <a:off x="5867400" y="3692525"/>
            <a:ext cx="1441450" cy="1249363"/>
          </a:xfrm>
          <a:prstGeom prst="line">
            <a:avLst/>
          </a:prstGeom>
          <a:noFill/>
          <a:ln w="57150">
            <a:solidFill>
              <a:schemeClr val="tx1"/>
            </a:solidFill>
            <a:round/>
            <a:headEnd/>
            <a:tailEnd type="triangle" w="med" len="med"/>
          </a:ln>
        </p:spPr>
        <p:txBody>
          <a:bodyPr wrap="none"/>
          <a:lstStyle/>
          <a:p>
            <a:endParaRPr lang="en-GB"/>
          </a:p>
        </p:txBody>
      </p:sp>
      <p:sp>
        <p:nvSpPr>
          <p:cNvPr id="11272" name="AutoShape 9"/>
          <p:cNvSpPr>
            <a:spLocks/>
          </p:cNvSpPr>
          <p:nvPr/>
        </p:nvSpPr>
        <p:spPr bwMode="auto">
          <a:xfrm rot="-5400000">
            <a:off x="5829300" y="3121025"/>
            <a:ext cx="457200" cy="4953000"/>
          </a:xfrm>
          <a:prstGeom prst="leftBrace">
            <a:avLst>
              <a:gd name="adj1" fmla="val 90278"/>
              <a:gd name="adj2" fmla="val 50000"/>
            </a:avLst>
          </a:prstGeom>
          <a:noFill/>
          <a:ln w="9525">
            <a:solidFill>
              <a:schemeClr val="tx1"/>
            </a:solidFill>
            <a:round/>
            <a:headEnd/>
            <a:tailEnd/>
          </a:ln>
        </p:spPr>
        <p:txBody>
          <a:bodyPr wrap="none" anchor="ctr"/>
          <a:lstStyle/>
          <a:p>
            <a:endParaRPr lang="en-US"/>
          </a:p>
        </p:txBody>
      </p:sp>
      <p:sp>
        <p:nvSpPr>
          <p:cNvPr id="11273" name="Text Box 10"/>
          <p:cNvSpPr txBox="1">
            <a:spLocks noChangeArrowheads="1"/>
          </p:cNvSpPr>
          <p:nvPr/>
        </p:nvSpPr>
        <p:spPr bwMode="auto">
          <a:xfrm>
            <a:off x="5105400" y="5902325"/>
            <a:ext cx="24384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Extracellular fluid</a:t>
            </a:r>
          </a:p>
        </p:txBody>
      </p:sp>
      <p:sp>
        <p:nvSpPr>
          <p:cNvPr id="11274" name="Rectangle 11"/>
          <p:cNvSpPr>
            <a:spLocks noGrp="1" noChangeArrowheads="1"/>
          </p:cNvSpPr>
          <p:nvPr>
            <p:ph type="title"/>
          </p:nvPr>
        </p:nvSpPr>
        <p:spPr>
          <a:xfrm>
            <a:off x="395288" y="884238"/>
            <a:ext cx="7772400" cy="1066800"/>
          </a:xfrm>
        </p:spPr>
        <p:txBody>
          <a:bodyPr/>
          <a:lstStyle/>
          <a:p>
            <a:pPr eaLnBrk="1" hangingPunct="1"/>
            <a:r>
              <a:rPr lang="en-GB">
                <a:solidFill>
                  <a:schemeClr val="tx1"/>
                </a:solidFill>
                <a:ea typeface="ＭＳ Ｐゴシック" pitchFamily="34" charset="-128"/>
              </a:rPr>
              <a:t>Body fluid compartments</a:t>
            </a:r>
          </a:p>
        </p:txBody>
      </p:sp>
      <p:sp>
        <p:nvSpPr>
          <p:cNvPr id="15" name="Oval 14"/>
          <p:cNvSpPr>
            <a:spLocks noChangeArrowheads="1"/>
          </p:cNvSpPr>
          <p:nvPr/>
        </p:nvSpPr>
        <p:spPr bwMode="auto">
          <a:xfrm>
            <a:off x="3635896" y="2492896"/>
            <a:ext cx="576263" cy="576262"/>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ln w="38100">
                <a:solidFill>
                  <a:schemeClr val="tx1"/>
                </a:solidFill>
              </a:ln>
              <a:solidFill>
                <a:schemeClr val="lt1"/>
              </a:solidFill>
              <a:latin typeface="+mn-lt"/>
              <a:ea typeface="+mn-ea"/>
            </a:endParaRPr>
          </a:p>
        </p:txBody>
      </p:sp>
      <p:sp>
        <p:nvSpPr>
          <p:cNvPr id="16" name="Oval 15"/>
          <p:cNvSpPr>
            <a:spLocks noChangeArrowheads="1"/>
          </p:cNvSpPr>
          <p:nvPr/>
        </p:nvSpPr>
        <p:spPr bwMode="auto">
          <a:xfrm>
            <a:off x="4499992" y="2492896"/>
            <a:ext cx="576263" cy="576262"/>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ln w="38100">
                <a:solidFill>
                  <a:schemeClr val="tx1"/>
                </a:solidFill>
              </a:ln>
              <a:solidFill>
                <a:schemeClr val="lt1"/>
              </a:solidFill>
              <a:latin typeface="+mn-lt"/>
              <a:ea typeface="+mn-ea"/>
            </a:endParaRPr>
          </a:p>
        </p:txBody>
      </p:sp>
      <p:sp>
        <p:nvSpPr>
          <p:cNvPr id="17" name="Oval 16"/>
          <p:cNvSpPr>
            <a:spLocks noChangeArrowheads="1"/>
          </p:cNvSpPr>
          <p:nvPr/>
        </p:nvSpPr>
        <p:spPr bwMode="auto">
          <a:xfrm>
            <a:off x="5292080" y="2420888"/>
            <a:ext cx="576263" cy="576262"/>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ln w="38100">
                <a:solidFill>
                  <a:schemeClr val="tx1"/>
                </a:solidFill>
              </a:ln>
              <a:solidFill>
                <a:schemeClr val="lt1"/>
              </a:solidFill>
              <a:latin typeface="+mn-lt"/>
              <a:ea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7" name="Picture 2" descr="interstitial"/>
          <p:cNvPicPr>
            <a:picLocks noChangeAspect="1" noChangeArrowheads="1"/>
          </p:cNvPicPr>
          <p:nvPr/>
        </p:nvPicPr>
        <p:blipFill>
          <a:blip r:embed="rId3" cstate="print"/>
          <a:srcRect/>
          <a:stretch>
            <a:fillRect/>
          </a:stretch>
        </p:blipFill>
        <p:spPr bwMode="auto">
          <a:xfrm>
            <a:off x="2051050" y="1868488"/>
            <a:ext cx="4654550" cy="3048000"/>
          </a:xfrm>
          <a:prstGeom prst="rect">
            <a:avLst/>
          </a:prstGeom>
          <a:noFill/>
          <a:ln w="9525">
            <a:noFill/>
            <a:miter lim="800000"/>
            <a:headEnd/>
            <a:tailEnd/>
          </a:ln>
        </p:spPr>
      </p:pic>
      <p:sp>
        <p:nvSpPr>
          <p:cNvPr id="9218" name="Text Box 3"/>
          <p:cNvSpPr txBox="1">
            <a:spLocks noChangeArrowheads="1"/>
          </p:cNvSpPr>
          <p:nvPr/>
        </p:nvSpPr>
        <p:spPr bwMode="auto">
          <a:xfrm>
            <a:off x="228600" y="4987925"/>
            <a:ext cx="23622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Intracellular fluid</a:t>
            </a:r>
          </a:p>
        </p:txBody>
      </p:sp>
      <p:sp>
        <p:nvSpPr>
          <p:cNvPr id="9219" name="Text Box 4"/>
          <p:cNvSpPr txBox="1">
            <a:spLocks noChangeArrowheads="1"/>
          </p:cNvSpPr>
          <p:nvPr/>
        </p:nvSpPr>
        <p:spPr bwMode="auto">
          <a:xfrm>
            <a:off x="3657600" y="4987925"/>
            <a:ext cx="21336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Interstitial fluid</a:t>
            </a:r>
          </a:p>
        </p:txBody>
      </p:sp>
      <p:sp>
        <p:nvSpPr>
          <p:cNvPr id="9220" name="Text Box 5"/>
          <p:cNvSpPr txBox="1">
            <a:spLocks noChangeArrowheads="1"/>
          </p:cNvSpPr>
          <p:nvPr/>
        </p:nvSpPr>
        <p:spPr bwMode="auto">
          <a:xfrm>
            <a:off x="6096000" y="4987925"/>
            <a:ext cx="25146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Intravascular fluid</a:t>
            </a:r>
          </a:p>
        </p:txBody>
      </p:sp>
      <p:sp>
        <p:nvSpPr>
          <p:cNvPr id="9221" name="Line 6"/>
          <p:cNvSpPr>
            <a:spLocks noChangeShapeType="1"/>
          </p:cNvSpPr>
          <p:nvPr/>
        </p:nvSpPr>
        <p:spPr bwMode="auto">
          <a:xfrm flipV="1">
            <a:off x="1619250" y="3692525"/>
            <a:ext cx="2057400" cy="1371600"/>
          </a:xfrm>
          <a:prstGeom prst="line">
            <a:avLst/>
          </a:prstGeom>
          <a:noFill/>
          <a:ln w="57150">
            <a:solidFill>
              <a:schemeClr val="tx1"/>
            </a:solidFill>
            <a:round/>
            <a:headEnd/>
            <a:tailEnd type="triangle" w="med" len="med"/>
          </a:ln>
        </p:spPr>
        <p:txBody>
          <a:bodyPr wrap="none"/>
          <a:lstStyle/>
          <a:p>
            <a:endParaRPr lang="en-GB"/>
          </a:p>
        </p:txBody>
      </p:sp>
      <p:sp>
        <p:nvSpPr>
          <p:cNvPr id="9222" name="Line 7"/>
          <p:cNvSpPr>
            <a:spLocks noChangeShapeType="1"/>
          </p:cNvSpPr>
          <p:nvPr/>
        </p:nvSpPr>
        <p:spPr bwMode="auto">
          <a:xfrm flipV="1">
            <a:off x="4572000" y="3997325"/>
            <a:ext cx="152400" cy="990600"/>
          </a:xfrm>
          <a:prstGeom prst="line">
            <a:avLst/>
          </a:prstGeom>
          <a:noFill/>
          <a:ln w="57150">
            <a:solidFill>
              <a:schemeClr val="tx1"/>
            </a:solidFill>
            <a:round/>
            <a:headEnd/>
            <a:tailEnd type="triangle" w="med" len="med"/>
          </a:ln>
        </p:spPr>
        <p:txBody>
          <a:bodyPr wrap="none"/>
          <a:lstStyle/>
          <a:p>
            <a:endParaRPr lang="en-GB"/>
          </a:p>
        </p:txBody>
      </p:sp>
      <p:sp>
        <p:nvSpPr>
          <p:cNvPr id="9223" name="Line 8"/>
          <p:cNvSpPr>
            <a:spLocks noChangeShapeType="1"/>
          </p:cNvSpPr>
          <p:nvPr/>
        </p:nvSpPr>
        <p:spPr bwMode="auto">
          <a:xfrm flipH="1" flipV="1">
            <a:off x="5867400" y="3692525"/>
            <a:ext cx="1441450" cy="1249363"/>
          </a:xfrm>
          <a:prstGeom prst="line">
            <a:avLst/>
          </a:prstGeom>
          <a:noFill/>
          <a:ln w="57150">
            <a:solidFill>
              <a:schemeClr val="tx1"/>
            </a:solidFill>
            <a:round/>
            <a:headEnd/>
            <a:tailEnd type="triangle" w="med" len="med"/>
          </a:ln>
        </p:spPr>
        <p:txBody>
          <a:bodyPr wrap="none"/>
          <a:lstStyle/>
          <a:p>
            <a:endParaRPr lang="en-GB"/>
          </a:p>
        </p:txBody>
      </p:sp>
      <p:sp>
        <p:nvSpPr>
          <p:cNvPr id="9224" name="AutoShape 9"/>
          <p:cNvSpPr>
            <a:spLocks/>
          </p:cNvSpPr>
          <p:nvPr/>
        </p:nvSpPr>
        <p:spPr bwMode="auto">
          <a:xfrm rot="-5400000">
            <a:off x="5829300" y="3121025"/>
            <a:ext cx="457200" cy="4953000"/>
          </a:xfrm>
          <a:prstGeom prst="leftBrace">
            <a:avLst>
              <a:gd name="adj1" fmla="val 90278"/>
              <a:gd name="adj2" fmla="val 50000"/>
            </a:avLst>
          </a:prstGeom>
          <a:noFill/>
          <a:ln w="9525">
            <a:solidFill>
              <a:schemeClr val="tx1"/>
            </a:solidFill>
            <a:round/>
            <a:headEnd/>
            <a:tailEnd/>
          </a:ln>
        </p:spPr>
        <p:txBody>
          <a:bodyPr wrap="none" anchor="ctr"/>
          <a:lstStyle/>
          <a:p>
            <a:endParaRPr lang="en-US"/>
          </a:p>
        </p:txBody>
      </p:sp>
      <p:sp>
        <p:nvSpPr>
          <p:cNvPr id="9225" name="Text Box 10"/>
          <p:cNvSpPr txBox="1">
            <a:spLocks noChangeArrowheads="1"/>
          </p:cNvSpPr>
          <p:nvPr/>
        </p:nvSpPr>
        <p:spPr bwMode="auto">
          <a:xfrm>
            <a:off x="5105400" y="5902325"/>
            <a:ext cx="24384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Extracellular fluid</a:t>
            </a:r>
          </a:p>
        </p:txBody>
      </p:sp>
      <p:sp>
        <p:nvSpPr>
          <p:cNvPr id="9226" name="Rectangle 11"/>
          <p:cNvSpPr>
            <a:spLocks noGrp="1" noChangeArrowheads="1"/>
          </p:cNvSpPr>
          <p:nvPr>
            <p:ph type="title"/>
          </p:nvPr>
        </p:nvSpPr>
        <p:spPr>
          <a:xfrm>
            <a:off x="395288" y="884238"/>
            <a:ext cx="7772400" cy="1066800"/>
          </a:xfrm>
        </p:spPr>
        <p:txBody>
          <a:bodyPr/>
          <a:lstStyle/>
          <a:p>
            <a:pPr eaLnBrk="1" hangingPunct="1"/>
            <a:r>
              <a:rPr lang="en-GB">
                <a:solidFill>
                  <a:schemeClr val="tx1"/>
                </a:solidFill>
                <a:ea typeface="ＭＳ Ｐゴシック" pitchFamily="34" charset="-128"/>
              </a:rPr>
              <a:t>Body fluid compartments</a:t>
            </a:r>
          </a:p>
        </p:txBody>
      </p:sp>
      <p:sp>
        <p:nvSpPr>
          <p:cNvPr id="13" name="Oval 12"/>
          <p:cNvSpPr>
            <a:spLocks noChangeArrowheads="1"/>
          </p:cNvSpPr>
          <p:nvPr/>
        </p:nvSpPr>
        <p:spPr bwMode="auto">
          <a:xfrm>
            <a:off x="3707904" y="2852936"/>
            <a:ext cx="576263" cy="576262"/>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ln w="38100">
                <a:solidFill>
                  <a:schemeClr val="tx1"/>
                </a:solidFill>
              </a:ln>
              <a:solidFill>
                <a:schemeClr val="lt1"/>
              </a:solidFill>
              <a:latin typeface="+mn-lt"/>
              <a:ea typeface="+mn-ea"/>
            </a:endParaRPr>
          </a:p>
        </p:txBody>
      </p:sp>
      <p:sp>
        <p:nvSpPr>
          <p:cNvPr id="14" name="Oval 13"/>
          <p:cNvSpPr>
            <a:spLocks noChangeArrowheads="1"/>
          </p:cNvSpPr>
          <p:nvPr/>
        </p:nvSpPr>
        <p:spPr bwMode="auto">
          <a:xfrm>
            <a:off x="5364088" y="3068960"/>
            <a:ext cx="576263" cy="576262"/>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ln w="38100">
                <a:solidFill>
                  <a:schemeClr val="tx1"/>
                </a:solidFill>
              </a:ln>
              <a:solidFill>
                <a:schemeClr val="lt1"/>
              </a:solidFill>
              <a:latin typeface="+mn-lt"/>
              <a:ea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Download the talk!</a:t>
            </a:r>
            <a:endParaRPr lang="en-GB" dirty="0"/>
          </a:p>
        </p:txBody>
      </p:sp>
      <p:sp>
        <p:nvSpPr>
          <p:cNvPr id="3" name="Content Placeholder 2"/>
          <p:cNvSpPr>
            <a:spLocks noGrp="1"/>
          </p:cNvSpPr>
          <p:nvPr>
            <p:ph idx="1"/>
          </p:nvPr>
        </p:nvSpPr>
        <p:spPr/>
        <p:txBody>
          <a:bodyPr>
            <a:normAutofit/>
          </a:bodyPr>
          <a:lstStyle/>
          <a:p>
            <a:pPr>
              <a:buNone/>
            </a:pPr>
            <a:r>
              <a:rPr lang="en-US" sz="2800" dirty="0" smtClean="0"/>
              <a:t>Search </a:t>
            </a:r>
          </a:p>
          <a:p>
            <a:pPr>
              <a:buNone/>
            </a:pPr>
            <a:r>
              <a:rPr lang="en-US" sz="2800" dirty="0" smtClean="0"/>
              <a:t>‘UCL </a:t>
            </a:r>
            <a:r>
              <a:rPr lang="en-US" sz="2800" dirty="0" err="1" smtClean="0"/>
              <a:t>Gautam</a:t>
            </a:r>
            <a:r>
              <a:rPr lang="en-US" sz="2800" dirty="0" smtClean="0"/>
              <a:t> </a:t>
            </a:r>
            <a:r>
              <a:rPr lang="en-US" sz="2800" dirty="0" err="1" smtClean="0"/>
              <a:t>kumar</a:t>
            </a:r>
            <a:r>
              <a:rPr lang="en-US" sz="2800" dirty="0" smtClean="0"/>
              <a:t>’</a:t>
            </a:r>
          </a:p>
          <a:p>
            <a:pPr>
              <a:buNone/>
            </a:pPr>
            <a:endParaRPr lang="en-US" sz="2800" dirty="0" smtClean="0"/>
          </a:p>
          <a:p>
            <a:pPr>
              <a:buNone/>
            </a:pPr>
            <a:endParaRPr lang="en-US" sz="2800" dirty="0" smtClean="0"/>
          </a:p>
          <a:p>
            <a:pPr>
              <a:buNone/>
            </a:pPr>
            <a:r>
              <a:rPr lang="en-US" sz="2800" dirty="0" err="1" smtClean="0"/>
              <a:t>www.ucl.ac.uk</a:t>
            </a:r>
            <a:r>
              <a:rPr lang="en-US" sz="2800" dirty="0" err="1" smtClean="0"/>
              <a:t>/anaesthesia/people/dr-gautam-kumar</a:t>
            </a:r>
            <a:endParaRPr lang="en-GB" sz="2800"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3" name="Picture 2" descr="interstitial"/>
          <p:cNvPicPr>
            <a:picLocks noChangeAspect="1" noChangeArrowheads="1"/>
          </p:cNvPicPr>
          <p:nvPr/>
        </p:nvPicPr>
        <p:blipFill>
          <a:blip r:embed="rId3" cstate="print"/>
          <a:srcRect/>
          <a:stretch>
            <a:fillRect/>
          </a:stretch>
        </p:blipFill>
        <p:spPr bwMode="auto">
          <a:xfrm>
            <a:off x="2051050" y="1868488"/>
            <a:ext cx="4654550" cy="3048000"/>
          </a:xfrm>
          <a:prstGeom prst="rect">
            <a:avLst/>
          </a:prstGeom>
          <a:noFill/>
          <a:ln w="9525">
            <a:noFill/>
            <a:miter lim="800000"/>
            <a:headEnd/>
            <a:tailEnd/>
          </a:ln>
        </p:spPr>
      </p:pic>
      <p:sp>
        <p:nvSpPr>
          <p:cNvPr id="13314" name="Text Box 3"/>
          <p:cNvSpPr txBox="1">
            <a:spLocks noChangeArrowheads="1"/>
          </p:cNvSpPr>
          <p:nvPr/>
        </p:nvSpPr>
        <p:spPr bwMode="auto">
          <a:xfrm>
            <a:off x="228600" y="4987925"/>
            <a:ext cx="23622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Intracellular fluid</a:t>
            </a:r>
          </a:p>
        </p:txBody>
      </p:sp>
      <p:sp>
        <p:nvSpPr>
          <p:cNvPr id="13315" name="Text Box 4"/>
          <p:cNvSpPr txBox="1">
            <a:spLocks noChangeArrowheads="1"/>
          </p:cNvSpPr>
          <p:nvPr/>
        </p:nvSpPr>
        <p:spPr bwMode="auto">
          <a:xfrm>
            <a:off x="3657600" y="4987925"/>
            <a:ext cx="21336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Interstitial fluid</a:t>
            </a:r>
          </a:p>
        </p:txBody>
      </p:sp>
      <p:sp>
        <p:nvSpPr>
          <p:cNvPr id="13316" name="Text Box 5"/>
          <p:cNvSpPr txBox="1">
            <a:spLocks noChangeArrowheads="1"/>
          </p:cNvSpPr>
          <p:nvPr/>
        </p:nvSpPr>
        <p:spPr bwMode="auto">
          <a:xfrm>
            <a:off x="6096000" y="4987925"/>
            <a:ext cx="25146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Intravascular fluid</a:t>
            </a:r>
          </a:p>
        </p:txBody>
      </p:sp>
      <p:sp>
        <p:nvSpPr>
          <p:cNvPr id="13317" name="Line 6"/>
          <p:cNvSpPr>
            <a:spLocks noChangeShapeType="1"/>
          </p:cNvSpPr>
          <p:nvPr/>
        </p:nvSpPr>
        <p:spPr bwMode="auto">
          <a:xfrm flipV="1">
            <a:off x="1619250" y="3692525"/>
            <a:ext cx="2057400" cy="1371600"/>
          </a:xfrm>
          <a:prstGeom prst="line">
            <a:avLst/>
          </a:prstGeom>
          <a:noFill/>
          <a:ln w="57150">
            <a:solidFill>
              <a:schemeClr val="tx1"/>
            </a:solidFill>
            <a:round/>
            <a:headEnd/>
            <a:tailEnd type="triangle" w="med" len="med"/>
          </a:ln>
        </p:spPr>
        <p:txBody>
          <a:bodyPr wrap="none"/>
          <a:lstStyle/>
          <a:p>
            <a:endParaRPr lang="en-GB"/>
          </a:p>
        </p:txBody>
      </p:sp>
      <p:sp>
        <p:nvSpPr>
          <p:cNvPr id="13318" name="Line 7"/>
          <p:cNvSpPr>
            <a:spLocks noChangeShapeType="1"/>
          </p:cNvSpPr>
          <p:nvPr/>
        </p:nvSpPr>
        <p:spPr bwMode="auto">
          <a:xfrm flipV="1">
            <a:off x="4572000" y="3997325"/>
            <a:ext cx="152400" cy="990600"/>
          </a:xfrm>
          <a:prstGeom prst="line">
            <a:avLst/>
          </a:prstGeom>
          <a:noFill/>
          <a:ln w="57150">
            <a:solidFill>
              <a:schemeClr val="tx1"/>
            </a:solidFill>
            <a:round/>
            <a:headEnd/>
            <a:tailEnd type="triangle" w="med" len="med"/>
          </a:ln>
        </p:spPr>
        <p:txBody>
          <a:bodyPr wrap="none"/>
          <a:lstStyle/>
          <a:p>
            <a:endParaRPr lang="en-GB"/>
          </a:p>
        </p:txBody>
      </p:sp>
      <p:sp>
        <p:nvSpPr>
          <p:cNvPr id="13319" name="Line 8"/>
          <p:cNvSpPr>
            <a:spLocks noChangeShapeType="1"/>
          </p:cNvSpPr>
          <p:nvPr/>
        </p:nvSpPr>
        <p:spPr bwMode="auto">
          <a:xfrm flipH="1" flipV="1">
            <a:off x="5867400" y="3692525"/>
            <a:ext cx="1441450" cy="1249363"/>
          </a:xfrm>
          <a:prstGeom prst="line">
            <a:avLst/>
          </a:prstGeom>
          <a:noFill/>
          <a:ln w="57150">
            <a:solidFill>
              <a:schemeClr val="tx1"/>
            </a:solidFill>
            <a:round/>
            <a:headEnd/>
            <a:tailEnd type="triangle" w="med" len="med"/>
          </a:ln>
        </p:spPr>
        <p:txBody>
          <a:bodyPr wrap="none"/>
          <a:lstStyle/>
          <a:p>
            <a:endParaRPr lang="en-GB"/>
          </a:p>
        </p:txBody>
      </p:sp>
      <p:sp>
        <p:nvSpPr>
          <p:cNvPr id="13320" name="AutoShape 9"/>
          <p:cNvSpPr>
            <a:spLocks/>
          </p:cNvSpPr>
          <p:nvPr/>
        </p:nvSpPr>
        <p:spPr bwMode="auto">
          <a:xfrm rot="-5400000">
            <a:off x="5829300" y="3121025"/>
            <a:ext cx="457200" cy="4953000"/>
          </a:xfrm>
          <a:prstGeom prst="leftBrace">
            <a:avLst>
              <a:gd name="adj1" fmla="val 90278"/>
              <a:gd name="adj2" fmla="val 50000"/>
            </a:avLst>
          </a:prstGeom>
          <a:noFill/>
          <a:ln w="9525">
            <a:solidFill>
              <a:schemeClr val="tx1"/>
            </a:solidFill>
            <a:round/>
            <a:headEnd/>
            <a:tailEnd/>
          </a:ln>
        </p:spPr>
        <p:txBody>
          <a:bodyPr wrap="none" anchor="ctr"/>
          <a:lstStyle/>
          <a:p>
            <a:endParaRPr lang="en-US"/>
          </a:p>
        </p:txBody>
      </p:sp>
      <p:sp>
        <p:nvSpPr>
          <p:cNvPr id="13321" name="Text Box 10"/>
          <p:cNvSpPr txBox="1">
            <a:spLocks noChangeArrowheads="1"/>
          </p:cNvSpPr>
          <p:nvPr/>
        </p:nvSpPr>
        <p:spPr bwMode="auto">
          <a:xfrm>
            <a:off x="5105400" y="5902325"/>
            <a:ext cx="24384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Extracellular fluid</a:t>
            </a:r>
          </a:p>
        </p:txBody>
      </p:sp>
      <p:sp>
        <p:nvSpPr>
          <p:cNvPr id="13322" name="Rectangle 11"/>
          <p:cNvSpPr>
            <a:spLocks noGrp="1" noChangeArrowheads="1"/>
          </p:cNvSpPr>
          <p:nvPr>
            <p:ph type="title"/>
          </p:nvPr>
        </p:nvSpPr>
        <p:spPr>
          <a:xfrm>
            <a:off x="395288" y="884238"/>
            <a:ext cx="7772400" cy="1066800"/>
          </a:xfrm>
        </p:spPr>
        <p:txBody>
          <a:bodyPr/>
          <a:lstStyle/>
          <a:p>
            <a:pPr eaLnBrk="1" hangingPunct="1"/>
            <a:r>
              <a:rPr lang="en-GB">
                <a:solidFill>
                  <a:schemeClr val="tx1"/>
                </a:solidFill>
                <a:ea typeface="ＭＳ Ｐゴシック" pitchFamily="34" charset="-128"/>
              </a:rPr>
              <a:t>Body fluid compartments</a:t>
            </a:r>
          </a:p>
        </p:txBody>
      </p:sp>
      <p:sp>
        <p:nvSpPr>
          <p:cNvPr id="14" name="Oval 13"/>
          <p:cNvSpPr>
            <a:spLocks noChangeArrowheads="1"/>
          </p:cNvSpPr>
          <p:nvPr/>
        </p:nvSpPr>
        <p:spPr bwMode="auto">
          <a:xfrm>
            <a:off x="4499992" y="3356992"/>
            <a:ext cx="576263" cy="576262"/>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ln w="38100">
                <a:solidFill>
                  <a:schemeClr val="tx1"/>
                </a:solidFill>
              </a:ln>
              <a:solidFill>
                <a:schemeClr val="lt1"/>
              </a:solidFill>
              <a:latin typeface="+mn-lt"/>
              <a:ea typeface="+mn-ea"/>
            </a:endParaRPr>
          </a:p>
        </p:txBody>
      </p:sp>
      <p:sp>
        <p:nvSpPr>
          <p:cNvPr id="15" name="Oval 14"/>
          <p:cNvSpPr>
            <a:spLocks noChangeArrowheads="1"/>
          </p:cNvSpPr>
          <p:nvPr/>
        </p:nvSpPr>
        <p:spPr bwMode="auto">
          <a:xfrm>
            <a:off x="5508104" y="3429000"/>
            <a:ext cx="576263" cy="576262"/>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ln w="38100">
                <a:solidFill>
                  <a:schemeClr val="tx1"/>
                </a:solidFill>
              </a:ln>
              <a:solidFill>
                <a:schemeClr val="lt1"/>
              </a:solidFill>
              <a:latin typeface="+mn-lt"/>
              <a:ea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1" name="Picture 2" descr="interstitial"/>
          <p:cNvPicPr>
            <a:picLocks noChangeAspect="1" noChangeArrowheads="1"/>
          </p:cNvPicPr>
          <p:nvPr/>
        </p:nvPicPr>
        <p:blipFill>
          <a:blip r:embed="rId3" cstate="print"/>
          <a:srcRect/>
          <a:stretch>
            <a:fillRect/>
          </a:stretch>
        </p:blipFill>
        <p:spPr bwMode="auto">
          <a:xfrm>
            <a:off x="2051050" y="1868488"/>
            <a:ext cx="4654550" cy="3048000"/>
          </a:xfrm>
          <a:prstGeom prst="rect">
            <a:avLst/>
          </a:prstGeom>
          <a:noFill/>
          <a:ln w="9525">
            <a:noFill/>
            <a:miter lim="800000"/>
            <a:headEnd/>
            <a:tailEnd/>
          </a:ln>
        </p:spPr>
      </p:pic>
      <p:sp>
        <p:nvSpPr>
          <p:cNvPr id="15362" name="Text Box 3"/>
          <p:cNvSpPr txBox="1">
            <a:spLocks noChangeArrowheads="1"/>
          </p:cNvSpPr>
          <p:nvPr/>
        </p:nvSpPr>
        <p:spPr bwMode="auto">
          <a:xfrm>
            <a:off x="228600" y="4987925"/>
            <a:ext cx="23622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Intracellular fluid</a:t>
            </a:r>
          </a:p>
        </p:txBody>
      </p:sp>
      <p:sp>
        <p:nvSpPr>
          <p:cNvPr id="15363" name="Text Box 4"/>
          <p:cNvSpPr txBox="1">
            <a:spLocks noChangeArrowheads="1"/>
          </p:cNvSpPr>
          <p:nvPr/>
        </p:nvSpPr>
        <p:spPr bwMode="auto">
          <a:xfrm>
            <a:off x="3657600" y="4987925"/>
            <a:ext cx="21336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Interstitial fluid</a:t>
            </a:r>
          </a:p>
        </p:txBody>
      </p:sp>
      <p:sp>
        <p:nvSpPr>
          <p:cNvPr id="15364" name="Text Box 5"/>
          <p:cNvSpPr txBox="1">
            <a:spLocks noChangeArrowheads="1"/>
          </p:cNvSpPr>
          <p:nvPr/>
        </p:nvSpPr>
        <p:spPr bwMode="auto">
          <a:xfrm>
            <a:off x="6096000" y="4987925"/>
            <a:ext cx="25146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Intravascular fluid</a:t>
            </a:r>
          </a:p>
        </p:txBody>
      </p:sp>
      <p:sp>
        <p:nvSpPr>
          <p:cNvPr id="15365" name="Line 6"/>
          <p:cNvSpPr>
            <a:spLocks noChangeShapeType="1"/>
          </p:cNvSpPr>
          <p:nvPr/>
        </p:nvSpPr>
        <p:spPr bwMode="auto">
          <a:xfrm flipV="1">
            <a:off x="1619250" y="3692525"/>
            <a:ext cx="2057400" cy="1371600"/>
          </a:xfrm>
          <a:prstGeom prst="line">
            <a:avLst/>
          </a:prstGeom>
          <a:noFill/>
          <a:ln w="57150">
            <a:solidFill>
              <a:schemeClr val="tx1"/>
            </a:solidFill>
            <a:round/>
            <a:headEnd/>
            <a:tailEnd type="triangle" w="med" len="med"/>
          </a:ln>
        </p:spPr>
        <p:txBody>
          <a:bodyPr wrap="none"/>
          <a:lstStyle/>
          <a:p>
            <a:endParaRPr lang="en-GB"/>
          </a:p>
        </p:txBody>
      </p:sp>
      <p:sp>
        <p:nvSpPr>
          <p:cNvPr id="15366" name="Line 7"/>
          <p:cNvSpPr>
            <a:spLocks noChangeShapeType="1"/>
          </p:cNvSpPr>
          <p:nvPr/>
        </p:nvSpPr>
        <p:spPr bwMode="auto">
          <a:xfrm flipV="1">
            <a:off x="4779963" y="3997325"/>
            <a:ext cx="152400" cy="990600"/>
          </a:xfrm>
          <a:prstGeom prst="line">
            <a:avLst/>
          </a:prstGeom>
          <a:noFill/>
          <a:ln w="57150">
            <a:solidFill>
              <a:schemeClr val="tx1"/>
            </a:solidFill>
            <a:round/>
            <a:headEnd/>
            <a:tailEnd type="triangle" w="med" len="med"/>
          </a:ln>
        </p:spPr>
        <p:txBody>
          <a:bodyPr wrap="none"/>
          <a:lstStyle/>
          <a:p>
            <a:endParaRPr lang="en-GB"/>
          </a:p>
        </p:txBody>
      </p:sp>
      <p:sp>
        <p:nvSpPr>
          <p:cNvPr id="15367" name="Line 8"/>
          <p:cNvSpPr>
            <a:spLocks noChangeShapeType="1"/>
          </p:cNvSpPr>
          <p:nvPr/>
        </p:nvSpPr>
        <p:spPr bwMode="auto">
          <a:xfrm flipH="1" flipV="1">
            <a:off x="5867400" y="3692525"/>
            <a:ext cx="1441450" cy="1249363"/>
          </a:xfrm>
          <a:prstGeom prst="line">
            <a:avLst/>
          </a:prstGeom>
          <a:noFill/>
          <a:ln w="57150">
            <a:solidFill>
              <a:schemeClr val="tx1"/>
            </a:solidFill>
            <a:round/>
            <a:headEnd/>
            <a:tailEnd type="triangle" w="med" len="med"/>
          </a:ln>
        </p:spPr>
        <p:txBody>
          <a:bodyPr wrap="none"/>
          <a:lstStyle/>
          <a:p>
            <a:endParaRPr lang="en-GB"/>
          </a:p>
        </p:txBody>
      </p:sp>
      <p:sp>
        <p:nvSpPr>
          <p:cNvPr id="15368" name="AutoShape 9"/>
          <p:cNvSpPr>
            <a:spLocks/>
          </p:cNvSpPr>
          <p:nvPr/>
        </p:nvSpPr>
        <p:spPr bwMode="auto">
          <a:xfrm rot="-5400000">
            <a:off x="5829300" y="3121025"/>
            <a:ext cx="457200" cy="4953000"/>
          </a:xfrm>
          <a:prstGeom prst="leftBrace">
            <a:avLst>
              <a:gd name="adj1" fmla="val 90278"/>
              <a:gd name="adj2" fmla="val 50000"/>
            </a:avLst>
          </a:prstGeom>
          <a:noFill/>
          <a:ln w="9525">
            <a:solidFill>
              <a:schemeClr val="tx1"/>
            </a:solidFill>
            <a:round/>
            <a:headEnd/>
            <a:tailEnd/>
          </a:ln>
        </p:spPr>
        <p:txBody>
          <a:bodyPr wrap="none" anchor="ctr"/>
          <a:lstStyle/>
          <a:p>
            <a:endParaRPr lang="en-US"/>
          </a:p>
        </p:txBody>
      </p:sp>
      <p:sp>
        <p:nvSpPr>
          <p:cNvPr id="15369" name="Text Box 10"/>
          <p:cNvSpPr txBox="1">
            <a:spLocks noChangeArrowheads="1"/>
          </p:cNvSpPr>
          <p:nvPr/>
        </p:nvSpPr>
        <p:spPr bwMode="auto">
          <a:xfrm>
            <a:off x="5105400" y="5902325"/>
            <a:ext cx="2438400" cy="406400"/>
          </a:xfrm>
          <a:prstGeom prst="rect">
            <a:avLst/>
          </a:prstGeom>
          <a:noFill/>
          <a:ln w="9525">
            <a:solidFill>
              <a:schemeClr val="tx1"/>
            </a:solidFill>
            <a:miter lim="800000"/>
            <a:headEnd/>
            <a:tailEnd/>
          </a:ln>
        </p:spPr>
        <p:txBody>
          <a:bodyPr>
            <a:spAutoFit/>
          </a:bodyPr>
          <a:lstStyle/>
          <a:p>
            <a:pPr>
              <a:spcBef>
                <a:spcPct val="50000"/>
              </a:spcBef>
            </a:pPr>
            <a:r>
              <a:rPr lang="en-US" sz="2000">
                <a:cs typeface="Arial" pitchFamily="34" charset="0"/>
              </a:rPr>
              <a:t>Extracellular fluid</a:t>
            </a:r>
          </a:p>
        </p:txBody>
      </p:sp>
      <p:sp>
        <p:nvSpPr>
          <p:cNvPr id="15370" name="Rectangle 11"/>
          <p:cNvSpPr>
            <a:spLocks noGrp="1" noChangeArrowheads="1"/>
          </p:cNvSpPr>
          <p:nvPr>
            <p:ph type="title"/>
          </p:nvPr>
        </p:nvSpPr>
        <p:spPr>
          <a:xfrm>
            <a:off x="395288" y="884238"/>
            <a:ext cx="7772400" cy="1066800"/>
          </a:xfrm>
        </p:spPr>
        <p:txBody>
          <a:bodyPr/>
          <a:lstStyle/>
          <a:p>
            <a:pPr eaLnBrk="1" hangingPunct="1"/>
            <a:r>
              <a:rPr lang="en-GB">
                <a:solidFill>
                  <a:schemeClr val="tx1"/>
                </a:solidFill>
                <a:ea typeface="ＭＳ Ｐゴシック" pitchFamily="34" charset="-128"/>
              </a:rPr>
              <a:t>Body fluid compartments</a:t>
            </a:r>
          </a:p>
        </p:txBody>
      </p:sp>
      <p:sp>
        <p:nvSpPr>
          <p:cNvPr id="13" name="Oval 12"/>
          <p:cNvSpPr>
            <a:spLocks noChangeArrowheads="1"/>
          </p:cNvSpPr>
          <p:nvPr/>
        </p:nvSpPr>
        <p:spPr bwMode="auto">
          <a:xfrm>
            <a:off x="4211960" y="3717032"/>
            <a:ext cx="576263" cy="576262"/>
          </a:xfrm>
          <a:prstGeom prst="ellipse">
            <a:avLst/>
          </a:prstGeom>
          <a:noFill/>
          <a:ln w="254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ln w="38100">
                <a:solidFill>
                  <a:schemeClr val="tx1"/>
                </a:solidFill>
              </a:ln>
              <a:solidFill>
                <a:schemeClr val="lt1"/>
              </a:solidFill>
              <a:latin typeface="+mn-lt"/>
              <a:ea typeface="+mn-e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latin typeface="+mn-lt"/>
              </a:rPr>
              <a:t>Ionic composition of fluid compartments</a:t>
            </a:r>
          </a:p>
        </p:txBody>
      </p:sp>
      <p:pic>
        <p:nvPicPr>
          <p:cNvPr id="2050" name="Picture 2"/>
          <p:cNvPicPr>
            <a:picLocks noChangeAspect="1" noChangeArrowheads="1"/>
          </p:cNvPicPr>
          <p:nvPr/>
        </p:nvPicPr>
        <p:blipFill>
          <a:blip r:embed="rId3" cstate="print"/>
          <a:srcRect/>
          <a:stretch>
            <a:fillRect/>
          </a:stretch>
        </p:blipFill>
        <p:spPr bwMode="auto">
          <a:xfrm>
            <a:off x="0" y="1124118"/>
            <a:ext cx="9144000" cy="525844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resentation1.png"/>
          <p:cNvPicPr>
            <a:picLocks noChangeAspect="1"/>
          </p:cNvPicPr>
          <p:nvPr/>
        </p:nvPicPr>
        <p:blipFill>
          <a:blip r:embed="rId3" cstate="print"/>
          <a:stretch>
            <a:fillRect/>
          </a:stretch>
        </p:blipFill>
        <p:spPr>
          <a:xfrm>
            <a:off x="395535" y="2204864"/>
            <a:ext cx="7443681" cy="4653137"/>
          </a:xfrm>
          <a:prstGeom prst="rect">
            <a:avLst/>
          </a:prstGeom>
        </p:spPr>
      </p:pic>
      <p:sp>
        <p:nvSpPr>
          <p:cNvPr id="3" name="Content Placeholder 2"/>
          <p:cNvSpPr>
            <a:spLocks noGrp="1"/>
          </p:cNvSpPr>
          <p:nvPr>
            <p:ph idx="1"/>
          </p:nvPr>
        </p:nvSpPr>
        <p:spPr>
          <a:xfrm>
            <a:off x="467544" y="404664"/>
            <a:ext cx="8229600" cy="4525963"/>
          </a:xfrm>
        </p:spPr>
        <p:txBody>
          <a:bodyPr>
            <a:normAutofit/>
          </a:bodyPr>
          <a:lstStyle/>
          <a:p>
            <a:pPr>
              <a:buNone/>
            </a:pPr>
            <a:r>
              <a:rPr lang="en-GB" b="1" dirty="0"/>
              <a:t>Water Balance</a:t>
            </a:r>
          </a:p>
          <a:p>
            <a:pPr>
              <a:buNone/>
            </a:pPr>
            <a:r>
              <a:rPr lang="en-GB" sz="2000" dirty="0"/>
              <a:t>Estimation of Daily Water Requirements in Unstressed Healthy Adults:</a:t>
            </a:r>
          </a:p>
          <a:p>
            <a:pPr>
              <a:buNone/>
            </a:pPr>
            <a:r>
              <a:rPr lang="en-GB" sz="2000" dirty="0"/>
              <a:t>Based on metabolic rate 80-110 </a:t>
            </a:r>
            <a:r>
              <a:rPr lang="en-GB" sz="2000" dirty="0" err="1"/>
              <a:t>mls</a:t>
            </a:r>
            <a:r>
              <a:rPr lang="en-GB" sz="2000" dirty="0"/>
              <a:t>/100kcals</a:t>
            </a:r>
          </a:p>
          <a:p>
            <a:pPr>
              <a:buNone/>
            </a:pPr>
            <a:r>
              <a:rPr lang="en-GB" sz="2000" dirty="0"/>
              <a:t> Based on body surface area 1.5 l/m2/day</a:t>
            </a:r>
          </a:p>
          <a:p>
            <a:pPr>
              <a:buNone/>
            </a:pPr>
            <a:r>
              <a:rPr lang="en-GB" sz="2000" dirty="0"/>
              <a:t> Based on weight 30-40 </a:t>
            </a:r>
            <a:r>
              <a:rPr lang="en-GB" sz="2000" dirty="0" err="1"/>
              <a:t>mls</a:t>
            </a:r>
            <a:r>
              <a:rPr lang="en-GB" sz="2000" dirty="0"/>
              <a:t>/kg/day</a:t>
            </a:r>
          </a:p>
          <a:p>
            <a:pPr>
              <a:buNone/>
            </a:pPr>
            <a:endParaRPr lang="en-GB" dirty="0"/>
          </a:p>
        </p:txBody>
      </p:sp>
      <p:sp>
        <p:nvSpPr>
          <p:cNvPr id="3074" name="AutoShape 2" descr="https://extend.ucl.ac.uk/pluginfile.php/4490/mod_lesson/page_contents/211/Presentation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2736303"/>
          </a:xfrm>
        </p:spPr>
        <p:txBody>
          <a:bodyPr>
            <a:normAutofit/>
          </a:bodyPr>
          <a:lstStyle/>
          <a:p>
            <a:pPr>
              <a:buNone/>
            </a:pPr>
            <a:r>
              <a:rPr lang="en-GB" b="1" u="sng" dirty="0"/>
              <a:t>Electrolyte Balance</a:t>
            </a:r>
            <a:endParaRPr lang="en-GB" dirty="0"/>
          </a:p>
          <a:p>
            <a:pPr>
              <a:buNone/>
            </a:pPr>
            <a:r>
              <a:rPr lang="en-GB" sz="2400" dirty="0"/>
              <a:t>The fluid loss contains varying amount of electrolytes. </a:t>
            </a:r>
          </a:p>
          <a:p>
            <a:pPr>
              <a:buNone/>
            </a:pPr>
            <a:r>
              <a:rPr lang="en-GB" sz="2400" dirty="0"/>
              <a:t>The table below shows average daily required electrolyte requirements in healthy individuals:</a:t>
            </a:r>
          </a:p>
          <a:p>
            <a:pPr>
              <a:buNone/>
            </a:pPr>
            <a:endParaRPr lang="en-GB" dirty="0"/>
          </a:p>
        </p:txBody>
      </p:sp>
      <p:pic>
        <p:nvPicPr>
          <p:cNvPr id="38914" name="Picture 2"/>
          <p:cNvPicPr>
            <a:picLocks noChangeAspect="1" noChangeArrowheads="1"/>
          </p:cNvPicPr>
          <p:nvPr/>
        </p:nvPicPr>
        <p:blipFill>
          <a:blip r:embed="rId3" cstate="print"/>
          <a:srcRect/>
          <a:stretch>
            <a:fillRect/>
          </a:stretch>
        </p:blipFill>
        <p:spPr bwMode="auto">
          <a:xfrm>
            <a:off x="827584" y="2492896"/>
            <a:ext cx="7498596" cy="3456384"/>
          </a:xfrm>
          <a:prstGeom prst="rect">
            <a:avLst/>
          </a:prstGeom>
          <a:noFill/>
          <a:ln w="9525">
            <a:noFill/>
            <a:miter lim="800000"/>
            <a:headEnd/>
            <a:tailEnd/>
          </a:ln>
        </p:spPr>
      </p:pic>
      <p:sp>
        <p:nvSpPr>
          <p:cNvPr id="5" name="TextBox 4"/>
          <p:cNvSpPr txBox="1"/>
          <p:nvPr/>
        </p:nvSpPr>
        <p:spPr>
          <a:xfrm>
            <a:off x="827584" y="5373216"/>
            <a:ext cx="1224136" cy="369332"/>
          </a:xfrm>
          <a:prstGeom prst="rect">
            <a:avLst/>
          </a:prstGeom>
          <a:solidFill>
            <a:schemeClr val="bg1"/>
          </a:solidFill>
        </p:spPr>
        <p:txBody>
          <a:bodyPr wrap="square" rtlCol="0">
            <a:spAutoFit/>
          </a:bodyPr>
          <a:lstStyle/>
          <a:p>
            <a:r>
              <a:rPr lang="en-GB" dirty="0"/>
              <a:t>Phosphate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GB" dirty="0"/>
              <a:t>Starling’s Forces</a:t>
            </a:r>
          </a:p>
        </p:txBody>
      </p:sp>
      <p:sp>
        <p:nvSpPr>
          <p:cNvPr id="3" name="Content Placeholder 2"/>
          <p:cNvSpPr>
            <a:spLocks noGrp="1"/>
          </p:cNvSpPr>
          <p:nvPr>
            <p:ph idx="1"/>
          </p:nvPr>
        </p:nvSpPr>
        <p:spPr>
          <a:xfrm>
            <a:off x="0" y="1340768"/>
            <a:ext cx="8784976" cy="2016224"/>
          </a:xfrm>
        </p:spPr>
        <p:txBody>
          <a:bodyPr>
            <a:noAutofit/>
          </a:bodyPr>
          <a:lstStyle/>
          <a:p>
            <a:pPr algn="ctr">
              <a:buNone/>
            </a:pPr>
            <a:endParaRPr lang="en-GB" b="1" dirty="0"/>
          </a:p>
          <a:p>
            <a:pPr algn="ctr">
              <a:buNone/>
            </a:pPr>
            <a:endParaRPr lang="en-GB" b="1" dirty="0"/>
          </a:p>
          <a:p>
            <a:pPr algn="ctr">
              <a:buNone/>
            </a:pPr>
            <a:endParaRPr lang="en-GB" b="1" dirty="0"/>
          </a:p>
          <a:p>
            <a:pPr algn="ctr">
              <a:buNone/>
            </a:pPr>
            <a:endParaRPr lang="en-GB" b="1" dirty="0"/>
          </a:p>
          <a:p>
            <a:pPr algn="ctr">
              <a:buNone/>
            </a:pPr>
            <a:r>
              <a:rPr lang="en-GB" b="1" dirty="0" err="1"/>
              <a:t>Jv</a:t>
            </a:r>
            <a:r>
              <a:rPr lang="en-GB" b="1" dirty="0"/>
              <a:t> = (Pc - </a:t>
            </a:r>
            <a:r>
              <a:rPr lang="en-GB" b="1" dirty="0" err="1"/>
              <a:t>Pif</a:t>
            </a:r>
            <a:r>
              <a:rPr lang="en-GB" b="1" dirty="0"/>
              <a:t>) - (∏c - ∏if)</a:t>
            </a:r>
            <a:endParaRPr lang="en-GB" sz="2000" dirty="0"/>
          </a:p>
          <a:p>
            <a:pPr>
              <a:buNone/>
            </a:pPr>
            <a:r>
              <a:rPr lang="en-GB" sz="2000" dirty="0"/>
              <a:t>where:</a:t>
            </a:r>
          </a:p>
          <a:p>
            <a:pPr>
              <a:buNone/>
            </a:pPr>
            <a:r>
              <a:rPr lang="en-GB" sz="2000" dirty="0"/>
              <a:t> </a:t>
            </a:r>
            <a:r>
              <a:rPr lang="en-GB" sz="2000" dirty="0" err="1"/>
              <a:t>Jv</a:t>
            </a:r>
            <a:r>
              <a:rPr lang="en-GB" sz="2000" dirty="0"/>
              <a:t> is the net fluid movement between compartments </a:t>
            </a:r>
          </a:p>
          <a:p>
            <a:pPr>
              <a:buNone/>
            </a:pPr>
            <a:r>
              <a:rPr lang="en-GB" sz="2000" dirty="0"/>
              <a:t>(Pc - </a:t>
            </a:r>
            <a:r>
              <a:rPr lang="en-GB" sz="2000" dirty="0" err="1"/>
              <a:t>Pif</a:t>
            </a:r>
            <a:r>
              <a:rPr lang="en-GB" sz="2000" dirty="0"/>
              <a:t>) - (∏c - ∏if) is the net driving force </a:t>
            </a:r>
          </a:p>
          <a:p>
            <a:pPr>
              <a:buNone/>
            </a:pPr>
            <a:r>
              <a:rPr lang="en-GB" sz="2000" dirty="0"/>
              <a:t>Pc is the capillary hydrostatic pressure </a:t>
            </a:r>
          </a:p>
          <a:p>
            <a:pPr>
              <a:buNone/>
            </a:pPr>
            <a:r>
              <a:rPr lang="en-GB" sz="2000" dirty="0" err="1"/>
              <a:t>Pif</a:t>
            </a:r>
            <a:r>
              <a:rPr lang="en-GB" sz="2000" dirty="0"/>
              <a:t> is the interstitial hydrostatic pressure </a:t>
            </a:r>
          </a:p>
          <a:p>
            <a:pPr>
              <a:buNone/>
            </a:pPr>
            <a:r>
              <a:rPr lang="en-GB" sz="2000" dirty="0"/>
              <a:t>∏c is the capillary oncotic pressure </a:t>
            </a:r>
          </a:p>
          <a:p>
            <a:pPr>
              <a:buNone/>
            </a:pPr>
            <a:r>
              <a:rPr lang="en-GB" sz="2000" dirty="0"/>
              <a:t>∏if is the interstitial oncotic pressure</a:t>
            </a:r>
          </a:p>
        </p:txBody>
      </p:sp>
      <p:pic>
        <p:nvPicPr>
          <p:cNvPr id="4" name="Picture 3" descr="newdiagram.gif"/>
          <p:cNvPicPr>
            <a:picLocks noChangeAspect="1"/>
          </p:cNvPicPr>
          <p:nvPr/>
        </p:nvPicPr>
        <p:blipFill>
          <a:blip r:embed="rId3" cstate="print"/>
          <a:stretch>
            <a:fillRect/>
          </a:stretch>
        </p:blipFill>
        <p:spPr>
          <a:xfrm>
            <a:off x="467544" y="908720"/>
            <a:ext cx="7632848" cy="29174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827584" y="620688"/>
            <a:ext cx="6751771" cy="573325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Glycocalyx</a:t>
            </a:r>
          </a:p>
        </p:txBody>
      </p:sp>
      <p:pic>
        <p:nvPicPr>
          <p:cNvPr id="64514" name="Picture 2" descr="http://www.nature.com/nrneph/journal/v6/n6/images/nrneph.2010.59-f3.jpg"/>
          <p:cNvPicPr>
            <a:picLocks noChangeAspect="1" noChangeArrowheads="1"/>
          </p:cNvPicPr>
          <p:nvPr/>
        </p:nvPicPr>
        <p:blipFill>
          <a:blip r:embed="rId3" cstate="print"/>
          <a:srcRect/>
          <a:stretch>
            <a:fillRect/>
          </a:stretch>
        </p:blipFill>
        <p:spPr bwMode="auto">
          <a:xfrm>
            <a:off x="1691680" y="1340768"/>
            <a:ext cx="6048672" cy="520711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Glycocalyx</a:t>
            </a:r>
          </a:p>
        </p:txBody>
      </p:sp>
      <p:sp>
        <p:nvSpPr>
          <p:cNvPr id="4" name="Rectangle 3"/>
          <p:cNvSpPr/>
          <p:nvPr/>
        </p:nvSpPr>
        <p:spPr>
          <a:xfrm>
            <a:off x="323528" y="1268760"/>
            <a:ext cx="8532440" cy="2246769"/>
          </a:xfrm>
          <a:prstGeom prst="rect">
            <a:avLst/>
          </a:prstGeom>
        </p:spPr>
        <p:txBody>
          <a:bodyPr wrap="square">
            <a:spAutoFit/>
          </a:bodyPr>
          <a:lstStyle/>
          <a:p>
            <a:pPr>
              <a:buFontTx/>
              <a:buChar char="-"/>
            </a:pPr>
            <a:r>
              <a:rPr lang="en-GB" sz="2800" dirty="0"/>
              <a:t>luminal side of healthy vasculature</a:t>
            </a:r>
          </a:p>
          <a:p>
            <a:pPr>
              <a:buFontTx/>
              <a:buChar char="-"/>
            </a:pPr>
            <a:r>
              <a:rPr lang="en-GB" sz="2800" dirty="0"/>
              <a:t>Crystalloids freely pass, colloids are held</a:t>
            </a:r>
          </a:p>
          <a:p>
            <a:pPr>
              <a:buFontTx/>
              <a:buChar char="-"/>
            </a:pPr>
            <a:r>
              <a:rPr lang="en-GB" sz="2800" dirty="0"/>
              <a:t>Protecting this structure in surgical practice means limiting the surgical trauma and avoiding intravascular </a:t>
            </a:r>
            <a:r>
              <a:rPr lang="en-GB" sz="2800" dirty="0" err="1"/>
              <a:t>hypervolaemia</a:t>
            </a:r>
            <a:r>
              <a:rPr lang="en-GB" sz="2800" dirty="0"/>
              <a:t>. </a:t>
            </a:r>
          </a:p>
        </p:txBody>
      </p:sp>
      <p:pic>
        <p:nvPicPr>
          <p:cNvPr id="5" name="Picture 2" descr="http://www.nature.com/nrneph/journal/v6/n6/images/nrneph.2010.59-f3.jpg"/>
          <p:cNvPicPr>
            <a:picLocks noChangeAspect="1" noChangeArrowheads="1"/>
          </p:cNvPicPr>
          <p:nvPr/>
        </p:nvPicPr>
        <p:blipFill>
          <a:blip r:embed="rId3" cstate="print"/>
          <a:srcRect/>
          <a:stretch>
            <a:fillRect/>
          </a:stretch>
        </p:blipFill>
        <p:spPr bwMode="auto">
          <a:xfrm>
            <a:off x="3707903" y="3076475"/>
            <a:ext cx="4392679" cy="37815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Glycocalyx</a:t>
            </a:r>
          </a:p>
        </p:txBody>
      </p:sp>
      <p:sp>
        <p:nvSpPr>
          <p:cNvPr id="4" name="Rectangle 3"/>
          <p:cNvSpPr/>
          <p:nvPr/>
        </p:nvSpPr>
        <p:spPr>
          <a:xfrm>
            <a:off x="323528" y="1484784"/>
            <a:ext cx="8532440" cy="2677656"/>
          </a:xfrm>
          <a:prstGeom prst="rect">
            <a:avLst/>
          </a:prstGeom>
        </p:spPr>
        <p:txBody>
          <a:bodyPr wrap="square">
            <a:spAutoFit/>
          </a:bodyPr>
          <a:lstStyle/>
          <a:p>
            <a:r>
              <a:rPr lang="en-GB" sz="2800" dirty="0"/>
              <a:t>Damaged by:</a:t>
            </a:r>
          </a:p>
          <a:p>
            <a:pPr>
              <a:buFont typeface="Arial" pitchFamily="34" charset="0"/>
              <a:buChar char="•"/>
            </a:pPr>
            <a:r>
              <a:rPr lang="en-GB" sz="2800" dirty="0" err="1"/>
              <a:t>Hypernatraemia</a:t>
            </a:r>
            <a:endParaRPr lang="en-GB" sz="2800" dirty="0"/>
          </a:p>
          <a:p>
            <a:pPr>
              <a:buFont typeface="Arial" pitchFamily="34" charset="0"/>
              <a:buChar char="•"/>
            </a:pPr>
            <a:r>
              <a:rPr lang="en-GB" sz="2800" dirty="0" err="1"/>
              <a:t>Hypervolaemia</a:t>
            </a:r>
            <a:endParaRPr lang="en-GB" sz="2800" dirty="0"/>
          </a:p>
          <a:p>
            <a:pPr>
              <a:buFont typeface="Arial" pitchFamily="34" charset="0"/>
              <a:buChar char="•"/>
            </a:pPr>
            <a:r>
              <a:rPr lang="en-GB" sz="2800" dirty="0"/>
              <a:t>Atherosclerosis</a:t>
            </a:r>
          </a:p>
          <a:p>
            <a:pPr>
              <a:buFont typeface="Arial" pitchFamily="34" charset="0"/>
              <a:buChar char="•"/>
            </a:pPr>
            <a:r>
              <a:rPr lang="en-GB" sz="2800" dirty="0"/>
              <a:t>Reperfusion injury</a:t>
            </a:r>
          </a:p>
          <a:p>
            <a:pPr>
              <a:buFont typeface="Arial" pitchFamily="34" charset="0"/>
              <a:buChar char="•"/>
            </a:pPr>
            <a:r>
              <a:rPr lang="en-GB" sz="2800" dirty="0"/>
              <a:t>Inflammation</a:t>
            </a:r>
          </a:p>
        </p:txBody>
      </p:sp>
      <p:pic>
        <p:nvPicPr>
          <p:cNvPr id="5" name="Picture 4" descr="glycocalyx-em-pic.png"/>
          <p:cNvPicPr>
            <a:picLocks noChangeAspect="1"/>
          </p:cNvPicPr>
          <p:nvPr/>
        </p:nvPicPr>
        <p:blipFill>
          <a:blip r:embed="rId3" cstate="print"/>
          <a:stretch>
            <a:fillRect/>
          </a:stretch>
        </p:blipFill>
        <p:spPr>
          <a:xfrm>
            <a:off x="3491880" y="620688"/>
            <a:ext cx="5400600" cy="40082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Shot 2019-11-28 at 05.28.59.png"/>
          <p:cNvPicPr>
            <a:picLocks noGrp="1" noChangeAspect="1"/>
          </p:cNvPicPr>
          <p:nvPr>
            <p:ph idx="1"/>
          </p:nvPr>
        </p:nvPicPr>
        <p:blipFill>
          <a:blip r:embed="rId2"/>
          <a:srcRect l="-6822" r="-6822"/>
          <a:stretch>
            <a:fillRect/>
          </a:stretch>
        </p:blipFill>
        <p:spPr>
          <a:xfrm>
            <a:off x="-900555" y="-76200"/>
            <a:ext cx="10945857" cy="6019800"/>
          </a:xfrm>
        </p:spPr>
      </p:pic>
      <p:sp>
        <p:nvSpPr>
          <p:cNvPr id="5" name="Rectangle 4"/>
          <p:cNvSpPr/>
          <p:nvPr/>
        </p:nvSpPr>
        <p:spPr>
          <a:xfrm>
            <a:off x="3429000" y="4495800"/>
            <a:ext cx="1295400" cy="30480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IV FLUIDS</a:t>
            </a:r>
          </a:p>
        </p:txBody>
      </p:sp>
      <p:pic>
        <p:nvPicPr>
          <p:cNvPr id="68610" name="Picture 2" descr="http://rebelem.com/wp-content/uploads/2014/04/Booze-pic.jpg"/>
          <p:cNvPicPr>
            <a:picLocks noChangeAspect="1" noChangeArrowheads="1"/>
          </p:cNvPicPr>
          <p:nvPr/>
        </p:nvPicPr>
        <p:blipFill>
          <a:blip r:embed="rId3" cstate="print"/>
          <a:srcRect/>
          <a:stretch>
            <a:fillRect/>
          </a:stretch>
        </p:blipFill>
        <p:spPr bwMode="auto">
          <a:xfrm>
            <a:off x="899592" y="1268760"/>
            <a:ext cx="7344816" cy="53127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8229600" cy="5832648"/>
          </a:xfrm>
        </p:spPr>
        <p:txBody>
          <a:bodyPr>
            <a:normAutofit/>
          </a:bodyPr>
          <a:lstStyle/>
          <a:p>
            <a:pPr marL="0" indent="0">
              <a:buNone/>
            </a:pPr>
            <a:r>
              <a:rPr lang="en-GB" sz="2400" dirty="0"/>
              <a:t>The majority of an IV solution is sterile water. </a:t>
            </a:r>
          </a:p>
          <a:p>
            <a:pPr>
              <a:buNone/>
            </a:pPr>
            <a:endParaRPr lang="en-GB" sz="2400" dirty="0"/>
          </a:p>
          <a:p>
            <a:pPr marL="0" indent="0">
              <a:buNone/>
            </a:pPr>
            <a:r>
              <a:rPr lang="en-GB" sz="2400" dirty="0"/>
              <a:t>Crystalloids are solutions of electrolytes and sterile water that may be isotonic, hypotonic and hypertonic to plasma.</a:t>
            </a:r>
          </a:p>
          <a:p>
            <a:pPr>
              <a:buNone/>
            </a:pPr>
            <a:endParaRPr lang="en-GB" sz="2400" dirty="0"/>
          </a:p>
          <a:p>
            <a:pPr marL="0" indent="0">
              <a:buNone/>
            </a:pPr>
            <a:r>
              <a:rPr lang="en-GB" sz="2400" dirty="0"/>
              <a:t>Colloids are human plasma derivatives (e.g. FFP, HAS) or semi-synthetic (e.g. </a:t>
            </a:r>
            <a:r>
              <a:rPr lang="en-GB" sz="2400" dirty="0" err="1"/>
              <a:t>dextrans</a:t>
            </a:r>
            <a:r>
              <a:rPr lang="en-GB" sz="2400" dirty="0"/>
              <a:t>, gelatins, starches). Colloids may be dissolved in isotonic saline or in a balanced electrolyte solution.</a:t>
            </a:r>
          </a:p>
        </p:txBody>
      </p:sp>
      <p:sp>
        <p:nvSpPr>
          <p:cNvPr id="1026" name="AutoShape 2" descr="https://extend.ucl.ac.uk/draftfile.php/1386/user/draft/531933190/crystalloid-colloid.png"/>
          <p:cNvSpPr>
            <a:spLocks noChangeAspect="1" noChangeArrowheads="1"/>
          </p:cNvSpPr>
          <p:nvPr/>
        </p:nvSpPr>
        <p:spPr bwMode="auto">
          <a:xfrm>
            <a:off x="155575" y="-1028700"/>
            <a:ext cx="7143750" cy="21526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 name="Picture 3" descr="maxresdefault.jpg"/>
          <p:cNvPicPr>
            <a:picLocks noChangeAspect="1"/>
          </p:cNvPicPr>
          <p:nvPr/>
        </p:nvPicPr>
        <p:blipFill>
          <a:blip r:embed="rId3" cstate="print"/>
          <a:stretch>
            <a:fillRect/>
          </a:stretch>
        </p:blipFill>
        <p:spPr>
          <a:xfrm>
            <a:off x="2051720" y="4005064"/>
            <a:ext cx="6854146" cy="258647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AutoShape 2" descr="https://extend.ucl.ac.uk/draftfile.php/1386/user/draft/595740526/colloidsvscryst.PNG"/>
          <p:cNvSpPr>
            <a:spLocks noChangeAspect="1" noChangeArrowheads="1"/>
          </p:cNvSpPr>
          <p:nvPr/>
        </p:nvSpPr>
        <p:spPr bwMode="auto">
          <a:xfrm>
            <a:off x="155575" y="-2414588"/>
            <a:ext cx="5715000" cy="50387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4" name="AutoShape 4" descr="https://extend.ucl.ac.uk/draftfile.php/1386/user/draft/595740526/colloidsvscryst.PNG"/>
          <p:cNvSpPr>
            <a:spLocks noChangeAspect="1" noChangeArrowheads="1"/>
          </p:cNvSpPr>
          <p:nvPr/>
        </p:nvSpPr>
        <p:spPr bwMode="auto">
          <a:xfrm>
            <a:off x="155575" y="-2414588"/>
            <a:ext cx="5715000" cy="50387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Picture 5" descr="colloidsvscryst.PNG"/>
          <p:cNvPicPr>
            <a:picLocks noChangeAspect="1"/>
          </p:cNvPicPr>
          <p:nvPr/>
        </p:nvPicPr>
        <p:blipFill>
          <a:blip r:embed="rId3" cstate="print"/>
          <a:stretch>
            <a:fillRect/>
          </a:stretch>
        </p:blipFill>
        <p:spPr>
          <a:xfrm>
            <a:off x="1" y="-599966"/>
            <a:ext cx="8463168" cy="74579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https://www.spservices.co.uk/images/products/pics/1304951602ph051.jpg"/>
          <p:cNvPicPr>
            <a:picLocks noChangeAspect="1" noChangeArrowheads="1"/>
          </p:cNvPicPr>
          <p:nvPr/>
        </p:nvPicPr>
        <p:blipFill>
          <a:blip r:embed="rId3" cstate="print"/>
          <a:srcRect/>
          <a:stretch>
            <a:fillRect/>
          </a:stretch>
        </p:blipFill>
        <p:spPr bwMode="auto">
          <a:xfrm>
            <a:off x="899592" y="809328"/>
            <a:ext cx="6048672" cy="6048672"/>
          </a:xfrm>
          <a:prstGeom prst="rect">
            <a:avLst/>
          </a:prstGeom>
          <a:noFill/>
        </p:spPr>
      </p:pic>
      <p:sp>
        <p:nvSpPr>
          <p:cNvPr id="2" name="Title 1"/>
          <p:cNvSpPr>
            <a:spLocks noGrp="1"/>
          </p:cNvSpPr>
          <p:nvPr>
            <p:ph type="title"/>
          </p:nvPr>
        </p:nvSpPr>
        <p:spPr/>
        <p:txBody>
          <a:bodyPr/>
          <a:lstStyle/>
          <a:p>
            <a:pPr algn="l"/>
            <a:r>
              <a:rPr lang="en-GB" dirty="0"/>
              <a:t>Crystalloids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b="1" dirty="0"/>
              <a:t>SAQ Examination</a:t>
            </a:r>
          </a:p>
        </p:txBody>
      </p:sp>
      <p:sp>
        <p:nvSpPr>
          <p:cNvPr id="3" name="Content Placeholder 2"/>
          <p:cNvSpPr>
            <a:spLocks noGrp="1"/>
          </p:cNvSpPr>
          <p:nvPr>
            <p:ph idx="1"/>
          </p:nvPr>
        </p:nvSpPr>
        <p:spPr>
          <a:xfrm>
            <a:off x="457200" y="1340768"/>
            <a:ext cx="8229600" cy="5112568"/>
          </a:xfrm>
        </p:spPr>
        <p:txBody>
          <a:bodyPr>
            <a:normAutofit fontScale="92500" lnSpcReduction="20000"/>
          </a:bodyPr>
          <a:lstStyle/>
          <a:p>
            <a:pPr marL="514350" indent="-514350">
              <a:buAutoNum type="alphaLcParenR"/>
            </a:pPr>
            <a:r>
              <a:rPr lang="en-GB" dirty="0"/>
              <a:t>Compare the electrolyte content and osmolality of 0.9% sodium chloride (Normal Saline) and compound sodium lactate solution (Hartmann’s). (40%) </a:t>
            </a:r>
          </a:p>
          <a:p>
            <a:pPr marL="514350" indent="-514350">
              <a:buNone/>
            </a:pPr>
            <a:endParaRPr lang="en-GB" dirty="0"/>
          </a:p>
          <a:p>
            <a:pPr>
              <a:buNone/>
            </a:pPr>
            <a:r>
              <a:rPr lang="en-GB" dirty="0"/>
              <a:t>b)  Why might compound sodium lactate solution be a better crystalloid replacement fluid than 0.9% sodium chloride? (40%) </a:t>
            </a:r>
          </a:p>
          <a:p>
            <a:pPr>
              <a:buNone/>
            </a:pPr>
            <a:endParaRPr lang="en-GB" dirty="0"/>
          </a:p>
          <a:p>
            <a:pPr>
              <a:buNone/>
            </a:pPr>
            <a:r>
              <a:rPr lang="en-GB" dirty="0"/>
              <a:t>c)  Explain the effects of a large infusion of 0.9% sodium chloride on acid base balance and electrolytes. (20%)</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icture12.png"/>
          <p:cNvPicPr>
            <a:picLocks noChangeAspect="1"/>
          </p:cNvPicPr>
          <p:nvPr/>
        </p:nvPicPr>
        <p:blipFill>
          <a:blip r:embed="rId3" cstate="print"/>
          <a:stretch>
            <a:fillRect/>
          </a:stretch>
        </p:blipFill>
        <p:spPr>
          <a:xfrm>
            <a:off x="1" y="-60941"/>
            <a:ext cx="9144000" cy="6918941"/>
          </a:xfrm>
          <a:prstGeom prst="rect">
            <a:avLst/>
          </a:prstGeom>
        </p:spPr>
      </p:pic>
      <p:pic>
        <p:nvPicPr>
          <p:cNvPr id="27651" name="Picture 3"/>
          <p:cNvPicPr>
            <a:picLocks noChangeAspect="1" noChangeArrowheads="1"/>
          </p:cNvPicPr>
          <p:nvPr/>
        </p:nvPicPr>
        <p:blipFill>
          <a:blip r:embed="rId4" cstate="print"/>
          <a:srcRect/>
          <a:stretch>
            <a:fillRect/>
          </a:stretch>
        </p:blipFill>
        <p:spPr bwMode="auto">
          <a:xfrm>
            <a:off x="0" y="1700808"/>
            <a:ext cx="9144001" cy="572992"/>
          </a:xfrm>
          <a:prstGeom prst="rect">
            <a:avLst/>
          </a:prstGeom>
          <a:noFill/>
          <a:ln w="9525">
            <a:noFill/>
            <a:miter lim="800000"/>
            <a:headEnd/>
            <a:tailEnd/>
          </a:ln>
        </p:spPr>
      </p:pic>
      <p:pic>
        <p:nvPicPr>
          <p:cNvPr id="27652" name="Picture 4"/>
          <p:cNvPicPr>
            <a:picLocks noChangeAspect="1" noChangeArrowheads="1"/>
          </p:cNvPicPr>
          <p:nvPr/>
        </p:nvPicPr>
        <p:blipFill>
          <a:blip r:embed="rId5" cstate="print"/>
          <a:srcRect/>
          <a:stretch>
            <a:fillRect/>
          </a:stretch>
        </p:blipFill>
        <p:spPr bwMode="auto">
          <a:xfrm>
            <a:off x="0" y="2276872"/>
            <a:ext cx="9144000" cy="5816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The benefits of crystalloids</a:t>
            </a:r>
          </a:p>
        </p:txBody>
      </p:sp>
      <p:pic>
        <p:nvPicPr>
          <p:cNvPr id="4" name="Picture 3" descr="benefits-crystalloids.PNG"/>
          <p:cNvPicPr>
            <a:picLocks noChangeAspect="1"/>
          </p:cNvPicPr>
          <p:nvPr/>
        </p:nvPicPr>
        <p:blipFill>
          <a:blip r:embed="rId3" cstate="print"/>
          <a:stretch>
            <a:fillRect/>
          </a:stretch>
        </p:blipFill>
        <p:spPr>
          <a:xfrm>
            <a:off x="1691680" y="1340768"/>
            <a:ext cx="5593643" cy="5258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86800" cy="1143000"/>
          </a:xfrm>
        </p:spPr>
        <p:txBody>
          <a:bodyPr>
            <a:normAutofit/>
          </a:bodyPr>
          <a:lstStyle/>
          <a:p>
            <a:pPr algn="l"/>
            <a:r>
              <a:rPr lang="en-GB" dirty="0"/>
              <a:t>Balanced (vs Unbalanced) Solutions</a:t>
            </a:r>
          </a:p>
        </p:txBody>
      </p:sp>
      <p:sp>
        <p:nvSpPr>
          <p:cNvPr id="3" name="Content Placeholder 2"/>
          <p:cNvSpPr>
            <a:spLocks noGrp="1"/>
          </p:cNvSpPr>
          <p:nvPr>
            <p:ph idx="1"/>
          </p:nvPr>
        </p:nvSpPr>
        <p:spPr/>
        <p:txBody>
          <a:bodyPr>
            <a:normAutofit/>
          </a:bodyPr>
          <a:lstStyle/>
          <a:p>
            <a:pPr marL="0" indent="0"/>
            <a:r>
              <a:rPr lang="en-GB" dirty="0"/>
              <a:t>both crystalloid and colloid</a:t>
            </a:r>
          </a:p>
          <a:p>
            <a:pPr marL="0" indent="0"/>
            <a:r>
              <a:rPr lang="en-GB" dirty="0"/>
              <a:t>modified with bicarbonate or bicarbonate precursor buffers (</a:t>
            </a:r>
            <a:r>
              <a:rPr lang="en-GB" dirty="0" err="1"/>
              <a:t>gluconate</a:t>
            </a:r>
            <a:r>
              <a:rPr lang="en-GB" dirty="0"/>
              <a:t>, lactate etc) </a:t>
            </a:r>
          </a:p>
          <a:p>
            <a:pPr marL="0" indent="0"/>
            <a:r>
              <a:rPr lang="en-GB" dirty="0"/>
              <a:t>closely resemble the composition of human plasma as opposed to ‘unbalanced’ non-buffered salt solutions such as 0.9% </a:t>
            </a:r>
            <a:r>
              <a:rPr lang="en-GB" dirty="0" err="1"/>
              <a:t>NaCl</a:t>
            </a:r>
            <a:r>
              <a:rPr lang="en-GB" dirty="0"/>
              <a:t>.</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tLang="en-US">
                <a:ea typeface="ＭＳ Ｐゴシック" pitchFamily="34" charset="-128"/>
              </a:rPr>
              <a:t>“</a:t>
            </a:r>
            <a:r>
              <a:rPr lang="en-US">
                <a:ea typeface="ＭＳ Ｐゴシック" pitchFamily="34" charset="-128"/>
              </a:rPr>
              <a:t>Normal</a:t>
            </a:r>
            <a:r>
              <a:rPr lang="en-US" altLang="en-US">
                <a:ea typeface="ＭＳ Ｐゴシック" pitchFamily="34" charset="-128"/>
              </a:rPr>
              <a:t>”</a:t>
            </a:r>
            <a:r>
              <a:rPr lang="en-US">
                <a:ea typeface="ＭＳ Ｐゴシック" pitchFamily="34" charset="-128"/>
              </a:rPr>
              <a:t> Saline</a:t>
            </a:r>
          </a:p>
        </p:txBody>
      </p:sp>
      <p:sp>
        <p:nvSpPr>
          <p:cNvPr id="3" name="Content Placeholder 2"/>
          <p:cNvSpPr>
            <a:spLocks noGrp="1"/>
          </p:cNvSpPr>
          <p:nvPr>
            <p:ph idx="1"/>
          </p:nvPr>
        </p:nvSpPr>
        <p:spPr>
          <a:xfrm>
            <a:off x="155575" y="1498600"/>
            <a:ext cx="8759825" cy="1570038"/>
          </a:xfrm>
        </p:spPr>
        <p:txBody>
          <a:bodyPr/>
          <a:lstStyle/>
          <a:p>
            <a:r>
              <a:rPr lang="en-US">
                <a:ea typeface="ＭＳ Ｐゴシック" pitchFamily="34" charset="-128"/>
              </a:rPr>
              <a:t>How much NaCl is in each liter of 0.9% saline?</a:t>
            </a:r>
          </a:p>
          <a:p>
            <a:r>
              <a:rPr lang="en-US">
                <a:ea typeface="ＭＳ Ｐゴシック" pitchFamily="34" charset="-128"/>
              </a:rPr>
              <a:t>9 grams</a:t>
            </a:r>
          </a:p>
        </p:txBody>
      </p:sp>
      <p:pic>
        <p:nvPicPr>
          <p:cNvPr id="4" name="Picture 3"/>
          <p:cNvPicPr>
            <a:picLocks noChangeAspect="1"/>
          </p:cNvPicPr>
          <p:nvPr/>
        </p:nvPicPr>
        <p:blipFill>
          <a:blip r:embed="rId3" cstate="print"/>
          <a:srcRect/>
          <a:stretch>
            <a:fillRect/>
          </a:stretch>
        </p:blipFill>
        <p:spPr bwMode="auto">
          <a:xfrm>
            <a:off x="152400" y="152400"/>
            <a:ext cx="1476375" cy="214630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1524000" y="152400"/>
            <a:ext cx="1476375" cy="2146300"/>
          </a:xfrm>
          <a:prstGeom prst="rect">
            <a:avLst/>
          </a:prstGeom>
          <a:noFill/>
          <a:ln w="9525">
            <a:noFill/>
            <a:miter lim="800000"/>
            <a:headEnd/>
            <a:tailEnd/>
          </a:ln>
        </p:spPr>
      </p:pic>
      <p:pic>
        <p:nvPicPr>
          <p:cNvPr id="7" name="Picture 6"/>
          <p:cNvPicPr>
            <a:picLocks noChangeAspect="1"/>
          </p:cNvPicPr>
          <p:nvPr/>
        </p:nvPicPr>
        <p:blipFill>
          <a:blip r:embed="rId3" cstate="print"/>
          <a:srcRect/>
          <a:stretch>
            <a:fillRect/>
          </a:stretch>
        </p:blipFill>
        <p:spPr bwMode="auto">
          <a:xfrm>
            <a:off x="2971800" y="152400"/>
            <a:ext cx="1476375" cy="2146300"/>
          </a:xfrm>
          <a:prstGeom prst="rect">
            <a:avLst/>
          </a:prstGeom>
          <a:noFill/>
          <a:ln w="9525">
            <a:noFill/>
            <a:miter lim="800000"/>
            <a:headEnd/>
            <a:tailEnd/>
          </a:ln>
        </p:spPr>
      </p:pic>
      <p:pic>
        <p:nvPicPr>
          <p:cNvPr id="8" name="Picture 7"/>
          <p:cNvPicPr>
            <a:picLocks noChangeAspect="1"/>
          </p:cNvPicPr>
          <p:nvPr/>
        </p:nvPicPr>
        <p:blipFill>
          <a:blip r:embed="rId3" cstate="print"/>
          <a:srcRect/>
          <a:stretch>
            <a:fillRect/>
          </a:stretch>
        </p:blipFill>
        <p:spPr bwMode="auto">
          <a:xfrm>
            <a:off x="4343400" y="152400"/>
            <a:ext cx="1476375" cy="2146300"/>
          </a:xfrm>
          <a:prstGeom prst="rect">
            <a:avLst/>
          </a:prstGeom>
          <a:noFill/>
          <a:ln w="9525">
            <a:noFill/>
            <a:miter lim="800000"/>
            <a:headEnd/>
            <a:tailEnd/>
          </a:ln>
        </p:spPr>
      </p:pic>
      <p:pic>
        <p:nvPicPr>
          <p:cNvPr id="9" name="Picture 8"/>
          <p:cNvPicPr>
            <a:picLocks noChangeAspect="1"/>
          </p:cNvPicPr>
          <p:nvPr/>
        </p:nvPicPr>
        <p:blipFill>
          <a:blip r:embed="rId3" cstate="print"/>
          <a:srcRect/>
          <a:stretch>
            <a:fillRect/>
          </a:stretch>
        </p:blipFill>
        <p:spPr bwMode="auto">
          <a:xfrm>
            <a:off x="304800" y="1676400"/>
            <a:ext cx="1476375" cy="2146300"/>
          </a:xfrm>
          <a:prstGeom prst="rect">
            <a:avLst/>
          </a:prstGeom>
          <a:noFill/>
          <a:ln w="9525">
            <a:noFill/>
            <a:miter lim="800000"/>
            <a:headEnd/>
            <a:tailEnd/>
          </a:ln>
        </p:spPr>
      </p:pic>
      <p:pic>
        <p:nvPicPr>
          <p:cNvPr id="10" name="Picture 9"/>
          <p:cNvPicPr>
            <a:picLocks noChangeAspect="1"/>
          </p:cNvPicPr>
          <p:nvPr/>
        </p:nvPicPr>
        <p:blipFill>
          <a:blip r:embed="rId3" cstate="print"/>
          <a:srcRect/>
          <a:stretch>
            <a:fillRect/>
          </a:stretch>
        </p:blipFill>
        <p:spPr bwMode="auto">
          <a:xfrm>
            <a:off x="1676400" y="1676400"/>
            <a:ext cx="1476375" cy="2146300"/>
          </a:xfrm>
          <a:prstGeom prst="rect">
            <a:avLst/>
          </a:prstGeom>
          <a:noFill/>
          <a:ln w="9525">
            <a:noFill/>
            <a:miter lim="800000"/>
            <a:headEnd/>
            <a:tailEnd/>
          </a:ln>
        </p:spPr>
      </p:pic>
      <p:pic>
        <p:nvPicPr>
          <p:cNvPr id="11" name="Picture 10"/>
          <p:cNvPicPr>
            <a:picLocks noChangeAspect="1"/>
          </p:cNvPicPr>
          <p:nvPr/>
        </p:nvPicPr>
        <p:blipFill>
          <a:blip r:embed="rId3" cstate="print"/>
          <a:srcRect/>
          <a:stretch>
            <a:fillRect/>
          </a:stretch>
        </p:blipFill>
        <p:spPr bwMode="auto">
          <a:xfrm>
            <a:off x="3124200" y="1676400"/>
            <a:ext cx="1476375" cy="2146300"/>
          </a:xfrm>
          <a:prstGeom prst="rect">
            <a:avLst/>
          </a:prstGeom>
          <a:noFill/>
          <a:ln w="9525">
            <a:noFill/>
            <a:miter lim="800000"/>
            <a:headEnd/>
            <a:tailEnd/>
          </a:ln>
        </p:spPr>
      </p:pic>
      <p:pic>
        <p:nvPicPr>
          <p:cNvPr id="12" name="Picture 11"/>
          <p:cNvPicPr>
            <a:picLocks noChangeAspect="1"/>
          </p:cNvPicPr>
          <p:nvPr/>
        </p:nvPicPr>
        <p:blipFill>
          <a:blip r:embed="rId3" cstate="print"/>
          <a:srcRect/>
          <a:stretch>
            <a:fillRect/>
          </a:stretch>
        </p:blipFill>
        <p:spPr bwMode="auto">
          <a:xfrm>
            <a:off x="4495800" y="1676400"/>
            <a:ext cx="1476375" cy="2146300"/>
          </a:xfrm>
          <a:prstGeom prst="rect">
            <a:avLst/>
          </a:prstGeom>
          <a:noFill/>
          <a:ln w="9525">
            <a:noFill/>
            <a:miter lim="800000"/>
            <a:headEnd/>
            <a:tailEnd/>
          </a:ln>
        </p:spPr>
      </p:pic>
      <p:pic>
        <p:nvPicPr>
          <p:cNvPr id="13" name="Picture 12"/>
          <p:cNvPicPr>
            <a:picLocks noChangeAspect="1"/>
          </p:cNvPicPr>
          <p:nvPr/>
        </p:nvPicPr>
        <p:blipFill>
          <a:blip r:embed="rId3" cstate="print"/>
          <a:srcRect/>
          <a:stretch>
            <a:fillRect/>
          </a:stretch>
        </p:blipFill>
        <p:spPr bwMode="auto">
          <a:xfrm>
            <a:off x="5791200" y="152400"/>
            <a:ext cx="1476375" cy="2146300"/>
          </a:xfrm>
          <a:prstGeom prst="rect">
            <a:avLst/>
          </a:prstGeom>
          <a:noFill/>
          <a:ln w="9525">
            <a:noFill/>
            <a:miter lim="800000"/>
            <a:headEnd/>
            <a:tailEnd/>
          </a:ln>
        </p:spPr>
      </p:pic>
      <p:pic>
        <p:nvPicPr>
          <p:cNvPr id="14" name="Picture 13"/>
          <p:cNvPicPr>
            <a:picLocks noChangeAspect="1"/>
          </p:cNvPicPr>
          <p:nvPr/>
        </p:nvPicPr>
        <p:blipFill>
          <a:blip r:embed="rId3" cstate="print"/>
          <a:srcRect/>
          <a:stretch>
            <a:fillRect/>
          </a:stretch>
        </p:blipFill>
        <p:spPr bwMode="auto">
          <a:xfrm>
            <a:off x="7162800" y="152400"/>
            <a:ext cx="1476375" cy="2146300"/>
          </a:xfrm>
          <a:prstGeom prst="rect">
            <a:avLst/>
          </a:prstGeom>
          <a:noFill/>
          <a:ln w="9525">
            <a:noFill/>
            <a:miter lim="800000"/>
            <a:headEnd/>
            <a:tailEnd/>
          </a:ln>
        </p:spPr>
      </p:pic>
      <p:pic>
        <p:nvPicPr>
          <p:cNvPr id="15" name="Picture 14"/>
          <p:cNvPicPr>
            <a:picLocks noChangeAspect="1"/>
          </p:cNvPicPr>
          <p:nvPr/>
        </p:nvPicPr>
        <p:blipFill>
          <a:blip r:embed="rId3" cstate="print"/>
          <a:srcRect/>
          <a:stretch>
            <a:fillRect/>
          </a:stretch>
        </p:blipFill>
        <p:spPr bwMode="auto">
          <a:xfrm>
            <a:off x="5943600" y="1676400"/>
            <a:ext cx="1476375" cy="2146300"/>
          </a:xfrm>
          <a:prstGeom prst="rect">
            <a:avLst/>
          </a:prstGeom>
          <a:noFill/>
          <a:ln w="9525">
            <a:noFill/>
            <a:miter lim="800000"/>
            <a:headEnd/>
            <a:tailEnd/>
          </a:ln>
        </p:spPr>
      </p:pic>
      <p:pic>
        <p:nvPicPr>
          <p:cNvPr id="16" name="Picture 15"/>
          <p:cNvPicPr>
            <a:picLocks noChangeAspect="1"/>
          </p:cNvPicPr>
          <p:nvPr/>
        </p:nvPicPr>
        <p:blipFill>
          <a:blip r:embed="rId3" cstate="print"/>
          <a:srcRect/>
          <a:stretch>
            <a:fillRect/>
          </a:stretch>
        </p:blipFill>
        <p:spPr bwMode="auto">
          <a:xfrm>
            <a:off x="7315200" y="1676400"/>
            <a:ext cx="1476375" cy="2146300"/>
          </a:xfrm>
          <a:prstGeom prst="rect">
            <a:avLst/>
          </a:prstGeom>
          <a:noFill/>
          <a:ln w="9525">
            <a:noFill/>
            <a:miter lim="800000"/>
            <a:headEnd/>
            <a:tailEnd/>
          </a:ln>
        </p:spPr>
      </p:pic>
      <p:pic>
        <p:nvPicPr>
          <p:cNvPr id="43" name="Picture 42"/>
          <p:cNvPicPr>
            <a:picLocks noChangeAspect="1"/>
          </p:cNvPicPr>
          <p:nvPr/>
        </p:nvPicPr>
        <p:blipFill>
          <a:blip r:embed="rId3" cstate="print"/>
          <a:srcRect/>
          <a:stretch>
            <a:fillRect/>
          </a:stretch>
        </p:blipFill>
        <p:spPr bwMode="auto">
          <a:xfrm>
            <a:off x="352425" y="3276600"/>
            <a:ext cx="1476375" cy="2146300"/>
          </a:xfrm>
          <a:prstGeom prst="rect">
            <a:avLst/>
          </a:prstGeom>
          <a:noFill/>
          <a:ln w="9525">
            <a:noFill/>
            <a:miter lim="800000"/>
            <a:headEnd/>
            <a:tailEnd/>
          </a:ln>
        </p:spPr>
      </p:pic>
      <p:pic>
        <p:nvPicPr>
          <p:cNvPr id="44" name="Picture 43"/>
          <p:cNvPicPr>
            <a:picLocks noChangeAspect="1"/>
          </p:cNvPicPr>
          <p:nvPr/>
        </p:nvPicPr>
        <p:blipFill>
          <a:blip r:embed="rId3" cstate="print"/>
          <a:srcRect/>
          <a:stretch>
            <a:fillRect/>
          </a:stretch>
        </p:blipFill>
        <p:spPr bwMode="auto">
          <a:xfrm>
            <a:off x="1724025" y="3276600"/>
            <a:ext cx="1476375" cy="2146300"/>
          </a:xfrm>
          <a:prstGeom prst="rect">
            <a:avLst/>
          </a:prstGeom>
          <a:noFill/>
          <a:ln w="9525">
            <a:noFill/>
            <a:miter lim="800000"/>
            <a:headEnd/>
            <a:tailEnd/>
          </a:ln>
        </p:spPr>
      </p:pic>
      <p:pic>
        <p:nvPicPr>
          <p:cNvPr id="45" name="Picture 44"/>
          <p:cNvPicPr>
            <a:picLocks noChangeAspect="1"/>
          </p:cNvPicPr>
          <p:nvPr/>
        </p:nvPicPr>
        <p:blipFill>
          <a:blip r:embed="rId3" cstate="print"/>
          <a:srcRect/>
          <a:stretch>
            <a:fillRect/>
          </a:stretch>
        </p:blipFill>
        <p:spPr bwMode="auto">
          <a:xfrm>
            <a:off x="3171825" y="3276600"/>
            <a:ext cx="1476375" cy="2146300"/>
          </a:xfrm>
          <a:prstGeom prst="rect">
            <a:avLst/>
          </a:prstGeom>
          <a:noFill/>
          <a:ln w="9525">
            <a:noFill/>
            <a:miter lim="800000"/>
            <a:headEnd/>
            <a:tailEnd/>
          </a:ln>
        </p:spPr>
      </p:pic>
      <p:pic>
        <p:nvPicPr>
          <p:cNvPr id="46" name="Picture 45"/>
          <p:cNvPicPr>
            <a:picLocks noChangeAspect="1"/>
          </p:cNvPicPr>
          <p:nvPr/>
        </p:nvPicPr>
        <p:blipFill>
          <a:blip r:embed="rId3" cstate="print"/>
          <a:srcRect/>
          <a:stretch>
            <a:fillRect/>
          </a:stretch>
        </p:blipFill>
        <p:spPr bwMode="auto">
          <a:xfrm>
            <a:off x="4543425" y="3276600"/>
            <a:ext cx="1476375" cy="2146300"/>
          </a:xfrm>
          <a:prstGeom prst="rect">
            <a:avLst/>
          </a:prstGeom>
          <a:noFill/>
          <a:ln w="9525">
            <a:noFill/>
            <a:miter lim="800000"/>
            <a:headEnd/>
            <a:tailEnd/>
          </a:ln>
        </p:spPr>
      </p:pic>
      <p:pic>
        <p:nvPicPr>
          <p:cNvPr id="47" name="Picture 46"/>
          <p:cNvPicPr>
            <a:picLocks noChangeAspect="1"/>
          </p:cNvPicPr>
          <p:nvPr/>
        </p:nvPicPr>
        <p:blipFill>
          <a:blip r:embed="rId3" cstate="print"/>
          <a:srcRect/>
          <a:stretch>
            <a:fillRect/>
          </a:stretch>
        </p:blipFill>
        <p:spPr bwMode="auto">
          <a:xfrm>
            <a:off x="5991225" y="3276600"/>
            <a:ext cx="1476375" cy="2146300"/>
          </a:xfrm>
          <a:prstGeom prst="rect">
            <a:avLst/>
          </a:prstGeom>
          <a:noFill/>
          <a:ln w="9525">
            <a:noFill/>
            <a:miter lim="800000"/>
            <a:headEnd/>
            <a:tailEnd/>
          </a:ln>
        </p:spPr>
      </p:pic>
      <p:pic>
        <p:nvPicPr>
          <p:cNvPr id="48" name="Picture 47"/>
          <p:cNvPicPr>
            <a:picLocks noChangeAspect="1"/>
          </p:cNvPicPr>
          <p:nvPr/>
        </p:nvPicPr>
        <p:blipFill>
          <a:blip r:embed="rId3" cstate="print"/>
          <a:srcRect/>
          <a:stretch>
            <a:fillRect/>
          </a:stretch>
        </p:blipFill>
        <p:spPr bwMode="auto">
          <a:xfrm>
            <a:off x="7362825" y="3276600"/>
            <a:ext cx="1476375" cy="2146300"/>
          </a:xfrm>
          <a:prstGeom prst="rect">
            <a:avLst/>
          </a:prstGeom>
          <a:noFill/>
          <a:ln w="9525">
            <a:noFill/>
            <a:miter lim="800000"/>
            <a:headEnd/>
            <a:tailEnd/>
          </a:ln>
        </p:spPr>
      </p:pic>
      <p:pic>
        <p:nvPicPr>
          <p:cNvPr id="49" name="Picture 48"/>
          <p:cNvPicPr>
            <a:picLocks noChangeAspect="1"/>
          </p:cNvPicPr>
          <p:nvPr/>
        </p:nvPicPr>
        <p:blipFill>
          <a:blip r:embed="rId3" cstate="print"/>
          <a:srcRect/>
          <a:stretch>
            <a:fillRect/>
          </a:stretch>
        </p:blipFill>
        <p:spPr bwMode="auto">
          <a:xfrm>
            <a:off x="428625" y="4711700"/>
            <a:ext cx="1476375" cy="2146300"/>
          </a:xfrm>
          <a:prstGeom prst="rect">
            <a:avLst/>
          </a:prstGeom>
          <a:noFill/>
          <a:ln w="9525">
            <a:noFill/>
            <a:miter lim="800000"/>
            <a:headEnd/>
            <a:tailEnd/>
          </a:ln>
        </p:spPr>
      </p:pic>
      <p:pic>
        <p:nvPicPr>
          <p:cNvPr id="50" name="Picture 49"/>
          <p:cNvPicPr>
            <a:picLocks noChangeAspect="1"/>
          </p:cNvPicPr>
          <p:nvPr/>
        </p:nvPicPr>
        <p:blipFill>
          <a:blip r:embed="rId3" cstate="print"/>
          <a:srcRect/>
          <a:stretch>
            <a:fillRect/>
          </a:stretch>
        </p:blipFill>
        <p:spPr bwMode="auto">
          <a:xfrm>
            <a:off x="1800225" y="4711700"/>
            <a:ext cx="1476375" cy="2146300"/>
          </a:xfrm>
          <a:prstGeom prst="rect">
            <a:avLst/>
          </a:prstGeom>
          <a:noFill/>
          <a:ln w="9525">
            <a:noFill/>
            <a:miter lim="800000"/>
            <a:headEnd/>
            <a:tailEnd/>
          </a:ln>
        </p:spPr>
      </p:pic>
      <p:pic>
        <p:nvPicPr>
          <p:cNvPr id="51" name="Picture 50"/>
          <p:cNvPicPr>
            <a:picLocks noChangeAspect="1"/>
          </p:cNvPicPr>
          <p:nvPr/>
        </p:nvPicPr>
        <p:blipFill>
          <a:blip r:embed="rId3" cstate="print"/>
          <a:srcRect/>
          <a:stretch>
            <a:fillRect/>
          </a:stretch>
        </p:blipFill>
        <p:spPr bwMode="auto">
          <a:xfrm>
            <a:off x="3248025" y="4711700"/>
            <a:ext cx="1476375" cy="2146300"/>
          </a:xfrm>
          <a:prstGeom prst="rect">
            <a:avLst/>
          </a:prstGeom>
          <a:noFill/>
          <a:ln w="9525">
            <a:noFill/>
            <a:miter lim="800000"/>
            <a:headEnd/>
            <a:tailEnd/>
          </a:ln>
        </p:spPr>
      </p:pic>
      <p:pic>
        <p:nvPicPr>
          <p:cNvPr id="52" name="Picture 51"/>
          <p:cNvPicPr>
            <a:picLocks noChangeAspect="1"/>
          </p:cNvPicPr>
          <p:nvPr/>
        </p:nvPicPr>
        <p:blipFill>
          <a:blip r:embed="rId3" cstate="print"/>
          <a:srcRect/>
          <a:stretch>
            <a:fillRect/>
          </a:stretch>
        </p:blipFill>
        <p:spPr bwMode="auto">
          <a:xfrm>
            <a:off x="4619625" y="4711700"/>
            <a:ext cx="1476375" cy="2146300"/>
          </a:xfrm>
          <a:prstGeom prst="rect">
            <a:avLst/>
          </a:prstGeom>
          <a:noFill/>
          <a:ln w="9525">
            <a:noFill/>
            <a:miter lim="800000"/>
            <a:headEnd/>
            <a:tailEnd/>
          </a:ln>
        </p:spPr>
      </p:pic>
      <p:pic>
        <p:nvPicPr>
          <p:cNvPr id="53" name="Picture 52"/>
          <p:cNvPicPr>
            <a:picLocks noChangeAspect="1"/>
          </p:cNvPicPr>
          <p:nvPr/>
        </p:nvPicPr>
        <p:blipFill>
          <a:blip r:embed="rId3" cstate="print"/>
          <a:srcRect/>
          <a:stretch>
            <a:fillRect/>
          </a:stretch>
        </p:blipFill>
        <p:spPr bwMode="auto">
          <a:xfrm>
            <a:off x="6067425" y="4711700"/>
            <a:ext cx="1476375" cy="2146300"/>
          </a:xfrm>
          <a:prstGeom prst="rect">
            <a:avLst/>
          </a:prstGeom>
          <a:noFill/>
          <a:ln w="9525">
            <a:noFill/>
            <a:miter lim="800000"/>
            <a:headEnd/>
            <a:tailEnd/>
          </a:ln>
        </p:spPr>
      </p:pic>
      <p:pic>
        <p:nvPicPr>
          <p:cNvPr id="54" name="Picture 53"/>
          <p:cNvPicPr>
            <a:picLocks noChangeAspect="1"/>
          </p:cNvPicPr>
          <p:nvPr/>
        </p:nvPicPr>
        <p:blipFill>
          <a:blip r:embed="rId3" cstate="print"/>
          <a:srcRect/>
          <a:stretch>
            <a:fillRect/>
          </a:stretch>
        </p:blipFill>
        <p:spPr bwMode="auto">
          <a:xfrm>
            <a:off x="7439025" y="4711700"/>
            <a:ext cx="1476375" cy="2146300"/>
          </a:xfrm>
          <a:prstGeom prst="rect">
            <a:avLst/>
          </a:prstGeom>
          <a:noFill/>
          <a:ln w="9525">
            <a:noFill/>
            <a:miter lim="800000"/>
            <a:headEnd/>
            <a:tailEnd/>
          </a:ln>
        </p:spPr>
      </p:pic>
      <p:pic>
        <p:nvPicPr>
          <p:cNvPr id="55" name="Picture 54"/>
          <p:cNvPicPr>
            <a:picLocks noChangeAspect="1"/>
          </p:cNvPicPr>
          <p:nvPr/>
        </p:nvPicPr>
        <p:blipFill>
          <a:blip r:embed="rId4" cstate="print"/>
          <a:srcRect/>
          <a:stretch>
            <a:fillRect/>
          </a:stretch>
        </p:blipFill>
        <p:spPr bwMode="auto">
          <a:xfrm rot="-1478169">
            <a:off x="3429000" y="1987550"/>
            <a:ext cx="2286000" cy="3324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par>
                          <p:cTn id="18" fill="hold" nodeType="afterGroup">
                            <p:stCondLst>
                              <p:cond delay="500"/>
                            </p:stCondLst>
                            <p:childTnLst>
                              <p:par>
                                <p:cTn id="19" presetID="5"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par>
                          <p:cTn id="22" fill="hold" nodeType="afterGroup">
                            <p:stCondLst>
                              <p:cond delay="1000"/>
                            </p:stCondLst>
                            <p:childTnLst>
                              <p:par>
                                <p:cTn id="23" presetID="5" presetClass="entr" presetSubtype="1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par>
                          <p:cTn id="26" fill="hold" nodeType="afterGroup">
                            <p:stCondLst>
                              <p:cond delay="1500"/>
                            </p:stCondLst>
                            <p:childTnLst>
                              <p:par>
                                <p:cTn id="27" presetID="5" presetClass="entr" presetSubtype="1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par>
                          <p:cTn id="30" fill="hold" nodeType="afterGroup">
                            <p:stCondLst>
                              <p:cond delay="2000"/>
                            </p:stCondLst>
                            <p:childTnLst>
                              <p:par>
                                <p:cTn id="31" presetID="5" presetClass="entr" presetSubtype="1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childTnLst>
                          </p:cTn>
                        </p:par>
                        <p:par>
                          <p:cTn id="34" fill="hold" nodeType="afterGroup">
                            <p:stCondLst>
                              <p:cond delay="2500"/>
                            </p:stCondLst>
                            <p:childTnLst>
                              <p:par>
                                <p:cTn id="35" presetID="5" presetClass="entr" presetSubtype="1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childTnLst>
                          </p:cTn>
                        </p:par>
                        <p:par>
                          <p:cTn id="38" fill="hold" nodeType="afterGroup">
                            <p:stCondLst>
                              <p:cond delay="3000"/>
                            </p:stCondLst>
                            <p:childTnLst>
                              <p:par>
                                <p:cTn id="39" presetID="5" presetClass="entr" presetSubtype="1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500"/>
                                        <p:tgtEl>
                                          <p:spTgt spid="9"/>
                                        </p:tgtEl>
                                      </p:cBhvr>
                                    </p:animEffect>
                                  </p:childTnLst>
                                </p:cTn>
                              </p:par>
                            </p:childTnLst>
                          </p:cTn>
                        </p:par>
                        <p:par>
                          <p:cTn id="42" fill="hold" nodeType="afterGroup">
                            <p:stCondLst>
                              <p:cond delay="3500"/>
                            </p:stCondLst>
                            <p:childTnLst>
                              <p:par>
                                <p:cTn id="43" presetID="5" presetClass="entr" presetSubtype="1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heckerboard(across)">
                                      <p:cBhvr>
                                        <p:cTn id="45" dur="500"/>
                                        <p:tgtEl>
                                          <p:spTgt spid="10"/>
                                        </p:tgtEl>
                                      </p:cBhvr>
                                    </p:animEffect>
                                  </p:childTnLst>
                                </p:cTn>
                              </p:par>
                            </p:childTnLst>
                          </p:cTn>
                        </p:par>
                        <p:par>
                          <p:cTn id="46" fill="hold" nodeType="afterGroup">
                            <p:stCondLst>
                              <p:cond delay="4000"/>
                            </p:stCondLst>
                            <p:childTnLst>
                              <p:par>
                                <p:cTn id="47" presetID="5" presetClass="entr" presetSubtype="1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childTnLst>
                          </p:cTn>
                        </p:par>
                        <p:par>
                          <p:cTn id="50" fill="hold" nodeType="afterGroup">
                            <p:stCondLst>
                              <p:cond delay="4500"/>
                            </p:stCondLst>
                            <p:childTnLst>
                              <p:par>
                                <p:cTn id="51" presetID="5" presetClass="entr" presetSubtype="1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heckerboard(across)">
                                      <p:cBhvr>
                                        <p:cTn id="53" dur="500"/>
                                        <p:tgtEl>
                                          <p:spTgt spid="12"/>
                                        </p:tgtEl>
                                      </p:cBhvr>
                                    </p:animEffect>
                                  </p:childTnLst>
                                </p:cTn>
                              </p:par>
                            </p:childTnLst>
                          </p:cTn>
                        </p:par>
                        <p:par>
                          <p:cTn id="54" fill="hold" nodeType="afterGroup">
                            <p:stCondLst>
                              <p:cond delay="5000"/>
                            </p:stCondLst>
                            <p:childTnLst>
                              <p:par>
                                <p:cTn id="55" presetID="5" presetClass="entr" presetSubtype="1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par>
                          <p:cTn id="58" fill="hold" nodeType="afterGroup">
                            <p:stCondLst>
                              <p:cond delay="5500"/>
                            </p:stCondLst>
                            <p:childTnLst>
                              <p:par>
                                <p:cTn id="59" presetID="5" presetClass="entr" presetSubtype="1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heckerboard(across)">
                                      <p:cBhvr>
                                        <p:cTn id="61" dur="500"/>
                                        <p:tgtEl>
                                          <p:spTgt spid="16"/>
                                        </p:tgtEl>
                                      </p:cBhvr>
                                    </p:animEffect>
                                  </p:childTnLst>
                                </p:cTn>
                              </p:par>
                            </p:childTnLst>
                          </p:cTn>
                        </p:par>
                        <p:par>
                          <p:cTn id="62" fill="hold" nodeType="afterGroup">
                            <p:stCondLst>
                              <p:cond delay="6000"/>
                            </p:stCondLst>
                            <p:childTnLst>
                              <p:par>
                                <p:cTn id="63" presetID="5" presetClass="entr" presetSubtype="10"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checkerboard(across)">
                                      <p:cBhvr>
                                        <p:cTn id="65" dur="500"/>
                                        <p:tgtEl>
                                          <p:spTgt spid="43"/>
                                        </p:tgtEl>
                                      </p:cBhvr>
                                    </p:animEffect>
                                  </p:childTnLst>
                                </p:cTn>
                              </p:par>
                            </p:childTnLst>
                          </p:cTn>
                        </p:par>
                        <p:par>
                          <p:cTn id="66" fill="hold" nodeType="afterGroup">
                            <p:stCondLst>
                              <p:cond delay="6500"/>
                            </p:stCondLst>
                            <p:childTnLst>
                              <p:par>
                                <p:cTn id="67" presetID="5" presetClass="entr" presetSubtype="10"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checkerboard(across)">
                                      <p:cBhvr>
                                        <p:cTn id="69" dur="500"/>
                                        <p:tgtEl>
                                          <p:spTgt spid="44"/>
                                        </p:tgtEl>
                                      </p:cBhvr>
                                    </p:animEffect>
                                  </p:childTnLst>
                                </p:cTn>
                              </p:par>
                            </p:childTnLst>
                          </p:cTn>
                        </p:par>
                        <p:par>
                          <p:cTn id="70" fill="hold" nodeType="afterGroup">
                            <p:stCondLst>
                              <p:cond delay="7000"/>
                            </p:stCondLst>
                            <p:childTnLst>
                              <p:par>
                                <p:cTn id="71" presetID="5" presetClass="entr" presetSubtype="10" fill="hold"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checkerboard(across)">
                                      <p:cBhvr>
                                        <p:cTn id="73" dur="500"/>
                                        <p:tgtEl>
                                          <p:spTgt spid="45"/>
                                        </p:tgtEl>
                                      </p:cBhvr>
                                    </p:animEffect>
                                  </p:childTnLst>
                                </p:cTn>
                              </p:par>
                            </p:childTnLst>
                          </p:cTn>
                        </p:par>
                        <p:par>
                          <p:cTn id="74" fill="hold" nodeType="afterGroup">
                            <p:stCondLst>
                              <p:cond delay="7500"/>
                            </p:stCondLst>
                            <p:childTnLst>
                              <p:par>
                                <p:cTn id="75" presetID="5" presetClass="entr" presetSubtype="10" fill="hold"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checkerboard(across)">
                                      <p:cBhvr>
                                        <p:cTn id="77" dur="500"/>
                                        <p:tgtEl>
                                          <p:spTgt spid="46"/>
                                        </p:tgtEl>
                                      </p:cBhvr>
                                    </p:animEffect>
                                  </p:childTnLst>
                                </p:cTn>
                              </p:par>
                            </p:childTnLst>
                          </p:cTn>
                        </p:par>
                        <p:par>
                          <p:cTn id="78" fill="hold" nodeType="afterGroup">
                            <p:stCondLst>
                              <p:cond delay="8000"/>
                            </p:stCondLst>
                            <p:childTnLst>
                              <p:par>
                                <p:cTn id="79" presetID="5" presetClass="entr" presetSubtype="10" fill="hold"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checkerboard(across)">
                                      <p:cBhvr>
                                        <p:cTn id="81" dur="500"/>
                                        <p:tgtEl>
                                          <p:spTgt spid="47"/>
                                        </p:tgtEl>
                                      </p:cBhvr>
                                    </p:animEffect>
                                  </p:childTnLst>
                                </p:cTn>
                              </p:par>
                            </p:childTnLst>
                          </p:cTn>
                        </p:par>
                        <p:par>
                          <p:cTn id="82" fill="hold" nodeType="afterGroup">
                            <p:stCondLst>
                              <p:cond delay="8500"/>
                            </p:stCondLst>
                            <p:childTnLst>
                              <p:par>
                                <p:cTn id="83" presetID="5" presetClass="entr" presetSubtype="10" fill="hold"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checkerboard(across)">
                                      <p:cBhvr>
                                        <p:cTn id="85" dur="500"/>
                                        <p:tgtEl>
                                          <p:spTgt spid="48"/>
                                        </p:tgtEl>
                                      </p:cBhvr>
                                    </p:animEffect>
                                  </p:childTnLst>
                                </p:cTn>
                              </p:par>
                            </p:childTnLst>
                          </p:cTn>
                        </p:par>
                        <p:par>
                          <p:cTn id="86" fill="hold" nodeType="afterGroup">
                            <p:stCondLst>
                              <p:cond delay="9000"/>
                            </p:stCondLst>
                            <p:childTnLst>
                              <p:par>
                                <p:cTn id="87" presetID="5" presetClass="entr" presetSubtype="10" fill="hold"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checkerboard(across)">
                                      <p:cBhvr>
                                        <p:cTn id="89" dur="500"/>
                                        <p:tgtEl>
                                          <p:spTgt spid="49"/>
                                        </p:tgtEl>
                                      </p:cBhvr>
                                    </p:animEffect>
                                  </p:childTnLst>
                                </p:cTn>
                              </p:par>
                            </p:childTnLst>
                          </p:cTn>
                        </p:par>
                        <p:par>
                          <p:cTn id="90" fill="hold" nodeType="afterGroup">
                            <p:stCondLst>
                              <p:cond delay="9500"/>
                            </p:stCondLst>
                            <p:childTnLst>
                              <p:par>
                                <p:cTn id="91" presetID="5" presetClass="entr" presetSubtype="10" fill="hold"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checkerboard(across)">
                                      <p:cBhvr>
                                        <p:cTn id="93" dur="500"/>
                                        <p:tgtEl>
                                          <p:spTgt spid="50"/>
                                        </p:tgtEl>
                                      </p:cBhvr>
                                    </p:animEffect>
                                  </p:childTnLst>
                                </p:cTn>
                              </p:par>
                            </p:childTnLst>
                          </p:cTn>
                        </p:par>
                        <p:par>
                          <p:cTn id="94" fill="hold" nodeType="afterGroup">
                            <p:stCondLst>
                              <p:cond delay="10000"/>
                            </p:stCondLst>
                            <p:childTnLst>
                              <p:par>
                                <p:cTn id="95" presetID="5" presetClass="entr" presetSubtype="10"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checkerboard(across)">
                                      <p:cBhvr>
                                        <p:cTn id="97" dur="500"/>
                                        <p:tgtEl>
                                          <p:spTgt spid="51"/>
                                        </p:tgtEl>
                                      </p:cBhvr>
                                    </p:animEffect>
                                  </p:childTnLst>
                                </p:cTn>
                              </p:par>
                            </p:childTnLst>
                          </p:cTn>
                        </p:par>
                        <p:par>
                          <p:cTn id="98" fill="hold" nodeType="afterGroup">
                            <p:stCondLst>
                              <p:cond delay="10500"/>
                            </p:stCondLst>
                            <p:childTnLst>
                              <p:par>
                                <p:cTn id="99" presetID="5" presetClass="entr" presetSubtype="10"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checkerboard(across)">
                                      <p:cBhvr>
                                        <p:cTn id="101" dur="500"/>
                                        <p:tgtEl>
                                          <p:spTgt spid="52"/>
                                        </p:tgtEl>
                                      </p:cBhvr>
                                    </p:animEffect>
                                  </p:childTnLst>
                                </p:cTn>
                              </p:par>
                            </p:childTnLst>
                          </p:cTn>
                        </p:par>
                        <p:par>
                          <p:cTn id="102" fill="hold" nodeType="afterGroup">
                            <p:stCondLst>
                              <p:cond delay="11000"/>
                            </p:stCondLst>
                            <p:childTnLst>
                              <p:par>
                                <p:cTn id="103" presetID="5" presetClass="entr" presetSubtype="10"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checkerboard(across)">
                                      <p:cBhvr>
                                        <p:cTn id="105" dur="500"/>
                                        <p:tgtEl>
                                          <p:spTgt spid="53"/>
                                        </p:tgtEl>
                                      </p:cBhvr>
                                    </p:animEffect>
                                  </p:childTnLst>
                                </p:cTn>
                              </p:par>
                            </p:childTnLst>
                          </p:cTn>
                        </p:par>
                        <p:par>
                          <p:cTn id="106" fill="hold" nodeType="afterGroup">
                            <p:stCondLst>
                              <p:cond delay="11500"/>
                            </p:stCondLst>
                            <p:childTnLst>
                              <p:par>
                                <p:cTn id="107" presetID="5" presetClass="entr" presetSubtype="10" fill="hold"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checkerboard(across)">
                                      <p:cBhvr>
                                        <p:cTn id="109" dur="500"/>
                                        <p:tgtEl>
                                          <p:spTgt spid="54"/>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nodeType="clickEffect">
                                  <p:stCondLst>
                                    <p:cond delay="0"/>
                                  </p:stCondLst>
                                  <p:childTnLst>
                                    <p:set>
                                      <p:cBhvr>
                                        <p:cTn id="113" dur="1" fill="hold">
                                          <p:stCondLst>
                                            <p:cond delay="0"/>
                                          </p:stCondLst>
                                        </p:cTn>
                                        <p:tgtEl>
                                          <p:spTgt spid="55"/>
                                        </p:tgtEl>
                                        <p:attrNameLst>
                                          <p:attrName>style.visibility</p:attrName>
                                        </p:attrNameLst>
                                      </p:cBhvr>
                                      <p:to>
                                        <p:strVal val="visible"/>
                                      </p:to>
                                    </p:set>
                                    <p:anim calcmode="lin" valueType="num">
                                      <p:cBhvr additive="base">
                                        <p:cTn id="114" dur="500" fill="hold"/>
                                        <p:tgtEl>
                                          <p:spTgt spid="55"/>
                                        </p:tgtEl>
                                        <p:attrNameLst>
                                          <p:attrName>ppt_x</p:attrName>
                                        </p:attrNameLst>
                                      </p:cBhvr>
                                      <p:tavLst>
                                        <p:tav tm="0">
                                          <p:val>
                                            <p:strVal val="#ppt_x"/>
                                          </p:val>
                                        </p:tav>
                                        <p:tav tm="100000">
                                          <p:val>
                                            <p:strVal val="#ppt_x"/>
                                          </p:val>
                                        </p:tav>
                                      </p:tavLst>
                                    </p:anim>
                                    <p:anim calcmode="lin" valueType="num">
                                      <p:cBhvr additive="base">
                                        <p:cTn id="115"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Resource Utilization</a:t>
            </a:r>
          </a:p>
        </p:txBody>
      </p:sp>
      <p:pic>
        <p:nvPicPr>
          <p:cNvPr id="6" name="Picture 5"/>
          <p:cNvPicPr>
            <a:picLocks noChangeAspect="1"/>
          </p:cNvPicPr>
          <p:nvPr/>
        </p:nvPicPr>
        <p:blipFill>
          <a:blip r:embed="rId3" cstate="print"/>
          <a:stretch>
            <a:fillRect/>
          </a:stretch>
        </p:blipFill>
        <p:spPr>
          <a:xfrm>
            <a:off x="762000" y="994078"/>
            <a:ext cx="7848600" cy="5178122"/>
          </a:xfrm>
          <a:prstGeom prst="rect">
            <a:avLst/>
          </a:prstGeom>
        </p:spPr>
      </p:pic>
      <p:sp>
        <p:nvSpPr>
          <p:cNvPr id="7" name="TextBox 6"/>
          <p:cNvSpPr txBox="1"/>
          <p:nvPr/>
        </p:nvSpPr>
        <p:spPr>
          <a:xfrm>
            <a:off x="5867400" y="6172200"/>
            <a:ext cx="2859877" cy="338554"/>
          </a:xfrm>
          <a:prstGeom prst="rect">
            <a:avLst/>
          </a:prstGeom>
          <a:noFill/>
        </p:spPr>
        <p:txBody>
          <a:bodyPr wrap="none" rtlCol="0">
            <a:spAutoFit/>
          </a:bodyPr>
          <a:lstStyle/>
          <a:p>
            <a:r>
              <a:rPr lang="en-US" sz="1600" dirty="0">
                <a:latin typeface="Arial Rounded MT Bold"/>
                <a:cs typeface="Arial Rounded MT Bold"/>
              </a:rPr>
              <a:t>Shaw et al (2012) Ann </a:t>
            </a:r>
            <a:r>
              <a:rPr lang="en-US" sz="1600" dirty="0" err="1">
                <a:latin typeface="Arial Rounded MT Bold"/>
                <a:cs typeface="Arial Rounded MT Bold"/>
              </a:rPr>
              <a:t>Surg</a:t>
            </a:r>
            <a:endParaRPr lang="en-US" sz="1600" dirty="0">
              <a:latin typeface="Arial Rounded MT Bold"/>
              <a:cs typeface="Arial Rounded MT Bo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5429325"/>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b="1" i="1" dirty="0"/>
              <a:t>"It is increasingly recognised that the choice of fluid administered to surgical patients may have a profound impact on their outcome" </a:t>
            </a:r>
          </a:p>
          <a:p>
            <a:pPr marL="2686050" indent="-2686050">
              <a:buNone/>
            </a:pPr>
            <a:r>
              <a:rPr lang="en-GB" dirty="0"/>
              <a:t>		Sir Bruce Keogh, NHS Medical Director, 2013</a:t>
            </a:r>
          </a:p>
        </p:txBody>
      </p:sp>
      <p:pic>
        <p:nvPicPr>
          <p:cNvPr id="23554" name="Picture 2" descr="http://www.nhs.uk/NHSEngland/bruce-keogh-review/PublishingImages/bruce-keogh_85460766.jpg"/>
          <p:cNvPicPr>
            <a:picLocks noChangeAspect="1" noChangeArrowheads="1"/>
          </p:cNvPicPr>
          <p:nvPr/>
        </p:nvPicPr>
        <p:blipFill>
          <a:blip r:embed="rId3" cstate="print"/>
          <a:srcRect/>
          <a:stretch>
            <a:fillRect/>
          </a:stretch>
        </p:blipFill>
        <p:spPr bwMode="auto">
          <a:xfrm>
            <a:off x="971600" y="3212975"/>
            <a:ext cx="2088232" cy="244237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dirty="0"/>
              <a:t>Risk adjusted major complications</a:t>
            </a:r>
            <a:br>
              <a:rPr lang="en-US" dirty="0"/>
            </a:br>
            <a:r>
              <a:rPr lang="en-US" dirty="0"/>
              <a:t>All patients</a:t>
            </a:r>
          </a:p>
        </p:txBody>
      </p:sp>
      <p:pic>
        <p:nvPicPr>
          <p:cNvPr id="4" name="Content Placeholder 3"/>
          <p:cNvPicPr>
            <a:picLocks noGrp="1" noChangeAspect="1"/>
          </p:cNvPicPr>
          <p:nvPr>
            <p:ph idx="1"/>
          </p:nvPr>
        </p:nvPicPr>
        <p:blipFill rotWithShape="1">
          <a:blip r:embed="rId3" cstate="print"/>
          <a:srcRect l="-295" r="-458"/>
          <a:stretch/>
        </p:blipFill>
        <p:spPr>
          <a:xfrm>
            <a:off x="457200" y="1600201"/>
            <a:ext cx="7759089" cy="4267200"/>
          </a:xfrm>
        </p:spPr>
      </p:pic>
      <p:sp>
        <p:nvSpPr>
          <p:cNvPr id="6" name="TextBox 5"/>
          <p:cNvSpPr txBox="1"/>
          <p:nvPr/>
        </p:nvSpPr>
        <p:spPr>
          <a:xfrm>
            <a:off x="5867400" y="6172200"/>
            <a:ext cx="2859877" cy="338554"/>
          </a:xfrm>
          <a:prstGeom prst="rect">
            <a:avLst/>
          </a:prstGeom>
          <a:noFill/>
        </p:spPr>
        <p:txBody>
          <a:bodyPr wrap="none" rtlCol="0">
            <a:spAutoFit/>
          </a:bodyPr>
          <a:lstStyle/>
          <a:p>
            <a:r>
              <a:rPr lang="en-US" sz="1600" dirty="0">
                <a:latin typeface="Arial Rounded MT Bold"/>
                <a:cs typeface="Arial Rounded MT Bold"/>
              </a:rPr>
              <a:t>Shaw et al (2012) Ann </a:t>
            </a:r>
            <a:r>
              <a:rPr lang="en-US" sz="1600" dirty="0" err="1">
                <a:latin typeface="Arial Rounded MT Bold"/>
                <a:cs typeface="Arial Rounded MT Bold"/>
              </a:rPr>
              <a:t>Surg</a:t>
            </a:r>
            <a:endParaRPr lang="en-US" sz="1600" dirty="0">
              <a:latin typeface="Arial Rounded MT Bold"/>
              <a:cs typeface="Arial Rounded MT Bo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9880284"/>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GB" dirty="0"/>
              <a:t>Evidence Against Unbalanced Solutions</a:t>
            </a:r>
          </a:p>
        </p:txBody>
      </p:sp>
      <p:pic>
        <p:nvPicPr>
          <p:cNvPr id="40962" name="Picture 2"/>
          <p:cNvPicPr>
            <a:picLocks noChangeAspect="1" noChangeArrowheads="1"/>
          </p:cNvPicPr>
          <p:nvPr/>
        </p:nvPicPr>
        <p:blipFill>
          <a:blip r:embed="rId3" cstate="print"/>
          <a:srcRect/>
          <a:stretch>
            <a:fillRect/>
          </a:stretch>
        </p:blipFill>
        <p:spPr bwMode="auto">
          <a:xfrm>
            <a:off x="899592" y="1340768"/>
            <a:ext cx="7344816" cy="510223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250825" y="265113"/>
            <a:ext cx="8642350" cy="1219200"/>
          </a:xfrm>
          <a:prstGeom prst="rect">
            <a:avLst/>
          </a:prstGeom>
          <a:noFill/>
          <a:ln w="9525">
            <a:noFill/>
            <a:miter lim="800000"/>
            <a:headEnd/>
            <a:tailEnd/>
          </a:ln>
          <a:effectLst/>
        </p:spPr>
        <p:txBody>
          <a:bodyPr lIns="92075" tIns="46038" rIns="92075" bIns="46038" anchor="ctr"/>
          <a:lstStyle/>
          <a:p>
            <a:pPr algn="ctr" fontAlgn="base">
              <a:spcBef>
                <a:spcPct val="0"/>
              </a:spcBef>
              <a:spcAft>
                <a:spcPct val="0"/>
              </a:spcAft>
            </a:pPr>
            <a:r>
              <a:rPr lang="en-GB" sz="4000" dirty="0">
                <a:latin typeface="Arial Rounded MT Bold"/>
                <a:ea typeface="ＭＳ Ｐゴシック" pitchFamily="-28" charset="-128"/>
                <a:cs typeface="Arial Rounded MT Bold"/>
              </a:rPr>
              <a:t>The Abuse of Normal Salt Solution</a:t>
            </a:r>
            <a:r>
              <a:rPr lang="en-GB" sz="3200" dirty="0">
                <a:latin typeface="Arial Rounded MT Bold"/>
                <a:ea typeface="ＭＳ Ｐゴシック" pitchFamily="-28" charset="-128"/>
                <a:cs typeface="Arial Rounded MT Bold"/>
              </a:rPr>
              <a:t/>
            </a:r>
            <a:br>
              <a:rPr lang="en-GB" sz="3200" dirty="0">
                <a:latin typeface="Arial Rounded MT Bold"/>
                <a:ea typeface="ＭＳ Ｐゴシック" pitchFamily="-28" charset="-128"/>
                <a:cs typeface="Arial Rounded MT Bold"/>
              </a:rPr>
            </a:br>
            <a:r>
              <a:rPr lang="de-DE" sz="2800" dirty="0">
                <a:latin typeface="Arial Rounded MT Bold"/>
                <a:ea typeface="ＭＳ Ｐゴシック" pitchFamily="-28" charset="-128"/>
                <a:cs typeface="Arial Rounded MT Bold"/>
              </a:rPr>
              <a:t>George H. Evans, JAMA 1911</a:t>
            </a:r>
            <a:endParaRPr lang="en-US" sz="2800" dirty="0">
              <a:latin typeface="Arial Rounded MT Bold"/>
              <a:ea typeface="ＭＳ Ｐゴシック" pitchFamily="-28" charset="-128"/>
              <a:cs typeface="Arial Rounded MT Bold"/>
            </a:endParaRPr>
          </a:p>
        </p:txBody>
      </p:sp>
      <p:sp>
        <p:nvSpPr>
          <p:cNvPr id="311299" name="Rectangle 3"/>
          <p:cNvSpPr>
            <a:spLocks noChangeArrowheads="1"/>
          </p:cNvSpPr>
          <p:nvPr/>
        </p:nvSpPr>
        <p:spPr bwMode="auto">
          <a:xfrm>
            <a:off x="252413" y="1773237"/>
            <a:ext cx="8640762" cy="4246563"/>
          </a:xfrm>
          <a:prstGeom prst="rect">
            <a:avLst/>
          </a:prstGeom>
          <a:noFill/>
          <a:ln w="12700" cap="sq">
            <a:noFill/>
            <a:miter lim="800000"/>
            <a:headEnd type="none" w="sm" len="sm"/>
            <a:tailEnd type="none" w="sm" len="sm"/>
          </a:ln>
          <a:effectLst/>
        </p:spPr>
        <p:txBody>
          <a:bodyPr/>
          <a:lstStyle/>
          <a:p>
            <a:pPr marL="342900" indent="-342900" fontAlgn="base">
              <a:lnSpc>
                <a:spcPct val="130000"/>
              </a:lnSpc>
              <a:spcBef>
                <a:spcPct val="20000"/>
              </a:spcBef>
              <a:spcAft>
                <a:spcPct val="0"/>
              </a:spcAft>
              <a:buClr>
                <a:srgbClr val="000000"/>
              </a:buClr>
              <a:buSzPct val="75000"/>
              <a:buFont typeface="Wingdings" pitchFamily="-28" charset="2"/>
              <a:buNone/>
            </a:pPr>
            <a:r>
              <a:rPr lang="en-GB" sz="2800" dirty="0">
                <a:solidFill>
                  <a:srgbClr val="000090"/>
                </a:solidFill>
                <a:effectLst>
                  <a:outerShdw blurRad="38100" dist="38100" dir="2700000" algn="tl">
                    <a:srgbClr val="C0C0C0"/>
                  </a:outerShdw>
                </a:effectLst>
                <a:latin typeface="Arial Rounded MT Bold"/>
                <a:ea typeface="ＭＳ Ｐゴシック" pitchFamily="-28" charset="-128"/>
                <a:cs typeface="Arial Rounded MT Bold"/>
              </a:rPr>
              <a:t>“</a:t>
            </a:r>
            <a:r>
              <a:rPr lang="en-GB" sz="2800" dirty="0">
                <a:solidFill>
                  <a:srgbClr val="000090"/>
                </a:solidFill>
                <a:latin typeface="Arial Rounded MT Bold"/>
                <a:ea typeface="ＭＳ Ｐゴシック" pitchFamily="-28" charset="-128"/>
                <a:cs typeface="Arial Rounded MT Bold"/>
              </a:rPr>
              <a:t>One cannot fail to be impressed with the danger…(of) the utter recklessness with which salt solution is frequently prescribed, particularly in the postoperative period…”</a:t>
            </a:r>
          </a:p>
          <a:p>
            <a:pPr marL="342900" indent="-342900" fontAlgn="base">
              <a:lnSpc>
                <a:spcPct val="130000"/>
              </a:lnSpc>
              <a:spcBef>
                <a:spcPct val="20000"/>
              </a:spcBef>
              <a:spcAft>
                <a:spcPct val="0"/>
              </a:spcAft>
              <a:buClr>
                <a:srgbClr val="000000"/>
              </a:buClr>
              <a:buSzPct val="75000"/>
              <a:buFont typeface="Wingdings" pitchFamily="-28" charset="2"/>
              <a:buNone/>
            </a:pPr>
            <a:r>
              <a:rPr lang="en-GB" sz="2800" dirty="0">
                <a:solidFill>
                  <a:srgbClr val="000090"/>
                </a:solidFill>
                <a:latin typeface="Arial Rounded MT Bold"/>
                <a:ea typeface="ＭＳ Ｐゴシック" pitchFamily="-28" charset="-128"/>
                <a:cs typeface="Arial Rounded MT Bold"/>
              </a:rPr>
              <a:t>“…the disastrous role played by the salt solution is often lost in light of the serious conditions that call forth its use.”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9778990"/>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Colloids</a:t>
            </a:r>
          </a:p>
        </p:txBody>
      </p:sp>
      <p:sp>
        <p:nvSpPr>
          <p:cNvPr id="28674" name="AutoShape 2" descr="https://extend.ucl.ac.uk/pluginfile.php/2099/mod_lesson/page_contents/55/collois-advantage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0" name="AutoShape 2" descr="data:image/jpeg;base64,/9j/4AAQSkZJRgABAQAAAQABAAD/2wCEAAkGBxMSEhUUEhEUFRQWFxgTFRUVFhUXFBQSFRYZFxcVFBQYHCggGBolHBQWITEhJSkrLi4uGB8zODMsNygtLisBCgoKDQ0NFA8PFCscFBkrNywsKyw3KyssKywsLDcrKys3KyssKysrKysrLCsrKysrLCsrKysrKysrKysrKysrK//AABEIAMgAyAMBIgACEQEDEQH/xAAbAAEAAQUBAAAAAAAAAAAAAAAABQIDBAYHAf/EAD0QAAIBAgIHBQYEBQMFAAAAAAABAgMRBCEFBhIxQVFhcYGRobETIjJSwdEjQmKCJHLh8PEUFaIHMzSSwv/EABcBAQEBAQAAAAAAAAAAAAAAAAABAgP/xAAbEQEAAwEBAQEAAAAAAAAAAAAAARExAiESA//aAAwDAQACEQMRAD8A7iAAAAAAAACmU0t7S7TxVY/MvFAVgpU1zR7cD0FMppb2l2uxYlj6S31YL90fuBkgwZ6YoLfWh4lh6xYbP8S9uSflkLEqCDlrTh+Dk/2/cxsTrfTitpU5SXbFfdkuCmyg1HR2uXtKijKmoQaee05O+VuCRtdKakrrcUVgAAAAAAAAAAAAAAAAACH1p0cq9BxtnH3ovlJf0uu80XA4aF1dK/YdRkjl+Np+zrzW+03lyzMdQ1ykK9CD4LwKKeDprdFLsLC9ptXbjsblFXv2t2L8MUofku+rbOavJaPUndK55U0XLK0bdzMuemalsnsrokjFqaQqPfN+LHouR0dwa8Q9HRX5k/UsLEt8bhVrj0XP9DHkUvBU/mfPcebfUxpS6t9u/sCojTGVSKirXmll2HXNFf8Aaj2HIKy28TSj+pvw/wAnZMJG0IroducYleABUAAAAAAAAAAAAAAAAeHO9ZaWxi5/qtPvtb6HRTSNdlbEU3zh6NmesWNRkKqvZvPfbjbsIKdKbSvXl+2Mm9rnd2393eTuGw8XLaad+d3l2LcYtRR4OTfJz2e6yOUNot4Rpv36z/M+Cby39xXhqGy006l48JSVr7uZk3hdpQ3/AMz4c7F2FJfJTz6veu4tpSPWDSSS9qrJbpLLN278mUPCyStCVVWWSzsu6OdiUxGGirWpxs96z3rduXV+Ip04fmik7ZWct3gLVVTxSW+64ptO1u0qqu6ezZroewwsd0JyXZLgujLkaLinmnx3W8kQRmh6W1jodI/VnXoo5TqxnjX0ivVnV0ducYnXoAKgAAAAAAAAAAAAAAAAabrvD8Wm/wBLXn/g3I1fXWKvSb/Xny+EnWLGtceLUZRj82eXJcSxipNZZq7a48OPAvUcbeF7Xk933ZGYlv2l5eS7OS+pyptThKtna7d03bLh1ueqpObuotcN6PIxldP3rdL5+e4uKnsvJSd88mwkMucnltPnnkt/RlpS4J34WVrv/kXZ1bqO9O/V+jPVG73yXj5XQValNrjbrn9UzIozl+ZHqkuFRd6RdjH+0QYWqv8A50uxfU6ocv1Sj/HVO46gdoxidegAqAAAAAAAAAAAAAAAABquvsG4UkuM2n2NX+htRrWvC/Dp/wA/0JOLGtWlSUVm7JZdfAwsc9qolFWsst1+eZLVKEZWUltW3X3XfQwsddTy2rWTSTt6LM5NqY05qKVo7ss+PgW5Yebe+y7Zd9jPpYdW3yzXFvy5FuWBhyfe2Vlg46Gyov8AVfNr1Zk4dJpbrcvdve3NM8qUVZpqXxXyyfbvJHD0oKCvtN9Y5kWGM4xeXvb+eX1yKVT2Xa28yLQv8G/o1fyKpwjbL1uRWLqu7Y6fVI6Ycz0UtnHr9UF6v+h0xHbnGJ16ACoAAAAAAAAAAAAAAAAGva5r8GL5TXozYSB10X8M3ylH1JOEIfA4jZXwp3Gkm5uLjFZZK8nbPpboYWjp3j1RJRzVuZwdEfCL/Ns9yfmWJ0G/l8H9yRoUHKWzu3rvFeCi7OSv28dxuGZRiw3vWaT3PJWVzPlgIcvNlGHSu5NoyJ14/MvEzKwphh0ll6/cwKMIZuErrc+RnYqLcGoO0mrJ/wBSOhSkpX9m0rWbun7qWSv07OIVagtnGUesZeTX3OmxOYYudsRQf6pR7LpP/wCTptF3S7DrzjE6uAA0gAAAAAAAAAAAAAAAAQGu8L4SaTtdxz5e8ifNe11n+Al800vBN/Qk4Q1jRDSSje9kl25ExsRebb8WRmAorImdlZX47uv93Rx2W5UYekuHmezwUW3zeb/u5kN045bST4q/H+2eRqQvZSV8sv5t3qbjxlRX0coxyVnzW+/dvIesp34/8uP7SdniYyTjGSbte3HdvI2dGcpZXs+ssslwLRaNhKW5uduG9+N0Zai0s3fq+JIUcFGlDaqKUn8u1NeVjGrVXK9oWjwTbb80jEtWgNK4dQcJq+dWMn0dmjpuCleEX0Ob6wL8K64NO3Yzf9BVNqjB9DfGMykAAbQAAAAAAAAAAAAAAAANU1zm3KlFbkpTfkl6M2s07WDEXxE/0xjHvzf1M9YsLOiVF5NZmVXqx2kn7zj5Zp/ReBC4Ou4qU+L92PbxfgX8EuLOeS1KTcKcve2Vdt7+d8/Qvww8flV99+PD7IicFW2m0m3aTi+jXAmacHbde5UpVRowWeylZNbuDsreSLsYQtdRSfC5RKdrXX+SN0z7S23HOPFfKLRdxVaW1aXbn3FqUt7a4EXDSClNbautlpS+XPzM3ES2U3e6s2uTyJKsXTeHvSnbl9DYdR6+3ho9iI+cdqnny87Hv/T2dqcofK3HwNfmdNwAB0ZAAAAAAAAAAAAAAAAeM5rpPE7dSq/mm/BOy9DpTOcae0BXjP8Ah0tnf72fmSYtYWadRX2eCyJilWppdOJrlHReKi711HYz+FWz4GZhsLG72k7JZW+d/De/AxPK2kVpOnB+7m73duZXHTcrpxuuj3Ms0NCt2ul/7rcSEdGQtl7NO+9zvbsSHyW9eJk5dHmX8TUkoXhOMerav2WZH1sKk7ylCXY7+qKJ0KT4bK6Xf2J8lwh8ViWpvJJ3z2bqMu7cVwx7s0oya323pd5eqUfe930I7TPu4epbikuW8vzZaQ/3uEoOnK0XwV0zJ1Or7GJnH5rSXozA1e1ChVpKc5Zvw7kbDobVH/T1FKMm0uedszUc1KTNtvAQNIAAAAAAAAAAAAAAAAAADA0zhvaUpR45eRoeFqylKalTcdhp777Szu9ytY6U0QmsmDXsnKKs1y5PmBo+tNWpTsqMrP2mzdfK02t/d4l7RmjMVG8689uMlZLk77y1p+rtRjL9VN/R+hu2LqfwsZcnFgahrzgU4tQTjaUH3NWfdmVaP1PdKKrqpJ2V7N5WtyMrTuI9rTm7q7i+K4Z/Q2TQdRVcJ2w9UBp+teKdOltU3aTVNLtdrow8BqzjK8Y+0qtwdpONkldc7HmsFdVHh4J57a2v2rcdP0dT2acV0A80XhfZU4x5GWAAAAAAAAAAAAAAAAAAAAAAADU9cNMzpXpqMdmSzk272fJG2Gra76NdWmpKO04p5c+8DScZiqcYxabbaTknHJS6E/ofTd4qlN3hP4b8HxRDLAr3U1yfZfgWNXtH4irVa2rwhLLJK9tzQE9P/p5Gc3NyeeZZ1knLDyVGMpOKSTim0n3I6Jh01FJ8jXNZMCnPa2fiTV8966AaPpXFqM01T2bNe5nk11Z0zV/HqtRjJckcu07SqbdONNuLm5X5P4bZ27To+qejpUKKjICdAAAAAAAAAAAAAAAAAAAAAAAAKZrmVHjA1/8A22NSV1a/C75dO8xNK11hZU5RS96Sg7cmj3G41Yepaqmo8J52tydtxqOnNLrGYmlCjnGL2m1ezfS4HVaFTainzIjS9ByqRu/dt/kk8FBqEU+RY0vh3KF4/EtwEbjNFwUNpN5NZPPPcXNXdNKttQTu4Nwvz2cvoaZjdJaQUXRhSik8tvNu3DJ7jY9RNByw8G5/E832gbaAAAAAAAAAAAAAAAAAAAAAAAAAAMfF4OFRWkrowMFq9RpS2oxV+wACXAAFDpLkisAAAAAAAAAAAAAA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data:image/jpeg;base64,/9j/4AAQSkZJRgABAQAAAQABAAD/2wCEAAkGBxMSEhUUEhEUFRQWFxgTFRUVFhUXFBQSFRYZFxcVFBQYHCggGBolHBQWITEhJSkrLi4uGB8zODMsNygtLisBCgoKDQ0NFA8PFCscFBkrNywsKyw3KyssKywsLDcrKys3KyssKysrKysrLCsrKysrLCsrKysrKysrKysrKysrK//AABEIAMgAyAMBIgACEQEDEQH/xAAbAAEAAQUBAAAAAAAAAAAAAAAABQIDBAYHAf/EAD0QAAIBAgIHBQYEBQMFAAAAAAABAgMRBCEFBhIxQVFhcYGRobETIjJSwdEjQmKCJHLh8PEUFaIHMzSSwv/EABcBAQEBAQAAAAAAAAAAAAAAAAABAgP/xAAbEQEAAwEBAQEAAAAAAAAAAAAAARExAiESA//aAAwDAQACEQMRAD8A7iAAAAAAAACmU0t7S7TxVY/MvFAVgpU1zR7cD0FMppb2l2uxYlj6S31YL90fuBkgwZ6YoLfWh4lh6xYbP8S9uSflkLEqCDlrTh+Dk/2/cxsTrfTitpU5SXbFfdkuCmyg1HR2uXtKijKmoQaee05O+VuCRtdKakrrcUVgAAAAAAAAAAAAAAAAACH1p0cq9BxtnH3ovlJf0uu80XA4aF1dK/YdRkjl+Np+zrzW+03lyzMdQ1ykK9CD4LwKKeDprdFLsLC9ptXbjsblFXv2t2L8MUofku+rbOavJaPUndK55U0XLK0bdzMuemalsnsrokjFqaQqPfN+LHouR0dwa8Q9HRX5k/UsLEt8bhVrj0XP9DHkUvBU/mfPcebfUxpS6t9u/sCojTGVSKirXmll2HXNFf8Aaj2HIKy28TSj+pvw/wAnZMJG0IroducYleABUAAAAAAAAAAAAAAAAeHO9ZaWxi5/qtPvtb6HRTSNdlbEU3zh6NmesWNRkKqvZvPfbjbsIKdKbSvXl+2Mm9rnd2393eTuGw8XLaad+d3l2LcYtRR4OTfJz2e6yOUNot4Rpv36z/M+Cby39xXhqGy006l48JSVr7uZk3hdpQ3/AMz4c7F2FJfJTz6veu4tpSPWDSSS9qrJbpLLN278mUPCyStCVVWWSzsu6OdiUxGGirWpxs96z3rduXV+Ip04fmik7ZWct3gLVVTxSW+64ptO1u0qqu6ezZroewwsd0JyXZLgujLkaLinmnx3W8kQRmh6W1jodI/VnXoo5TqxnjX0ivVnV0ducYnXoAKgAAAAAAAAAAAAAAAAabrvD8Wm/wBLXn/g3I1fXWKvSb/Xny+EnWLGtceLUZRj82eXJcSxipNZZq7a48OPAvUcbeF7Xk933ZGYlv2l5eS7OS+pyptThKtna7d03bLh1ueqpObuotcN6PIxldP3rdL5+e4uKnsvJSd88mwkMucnltPnnkt/RlpS4J34WVrv/kXZ1bqO9O/V+jPVG73yXj5XQValNrjbrn9UzIozl+ZHqkuFRd6RdjH+0QYWqv8A50uxfU6ocv1Sj/HVO46gdoxidegAqAAAAAAAAAAAAAAAABquvsG4UkuM2n2NX+htRrWvC/Dp/wA/0JOLGtWlSUVm7JZdfAwsc9qolFWsst1+eZLVKEZWUltW3X3XfQwsddTy2rWTSTt6LM5NqY05qKVo7ss+PgW5Yebe+y7Zd9jPpYdW3yzXFvy5FuWBhyfe2Vlg46Gyov8AVfNr1Zk4dJpbrcvdve3NM8qUVZpqXxXyyfbvJHD0oKCvtN9Y5kWGM4xeXvb+eX1yKVT2Xa28yLQv8G/o1fyKpwjbL1uRWLqu7Y6fVI6Ycz0UtnHr9UF6v+h0xHbnGJ16ACoAAAAAAAAAAAAAAAAGva5r8GL5TXozYSB10X8M3ylH1JOEIfA4jZXwp3Gkm5uLjFZZK8nbPpboYWjp3j1RJRzVuZwdEfCL/Ns9yfmWJ0G/l8H9yRoUHKWzu3rvFeCi7OSv28dxuGZRiw3vWaT3PJWVzPlgIcvNlGHSu5NoyJ14/MvEzKwphh0ll6/cwKMIZuErrc+RnYqLcGoO0mrJ/wBSOhSkpX9m0rWbun7qWSv07OIVagtnGUesZeTX3OmxOYYudsRQf6pR7LpP/wCTptF3S7DrzjE6uAA0gAAAAAAAAAAAAAAAAQGu8L4SaTtdxz5e8ifNe11n+Al800vBN/Qk4Q1jRDSSje9kl25ExsRebb8WRmAorImdlZX47uv93Rx2W5UYekuHmezwUW3zeb/u5kN045bST4q/H+2eRqQvZSV8sv5t3qbjxlRX0coxyVnzW+/dvIesp34/8uP7SdniYyTjGSbte3HdvI2dGcpZXs+ssslwLRaNhKW5uduG9+N0Zai0s3fq+JIUcFGlDaqKUn8u1NeVjGrVXK9oWjwTbb80jEtWgNK4dQcJq+dWMn0dmjpuCleEX0Ob6wL8K64NO3Yzf9BVNqjB9DfGMykAAbQAAAAAAAAAAAAAAAANU1zm3KlFbkpTfkl6M2s07WDEXxE/0xjHvzf1M9YsLOiVF5NZmVXqx2kn7zj5Zp/ReBC4Ou4qU+L92PbxfgX8EuLOeS1KTcKcve2Vdt7+d8/Qvww8flV99+PD7IicFW2m0m3aTi+jXAmacHbde5UpVRowWeylZNbuDsreSLsYQtdRSfC5RKdrXX+SN0z7S23HOPFfKLRdxVaW1aXbn3FqUt7a4EXDSClNbautlpS+XPzM3ES2U3e6s2uTyJKsXTeHvSnbl9DYdR6+3ho9iI+cdqnny87Hv/T2dqcofK3HwNfmdNwAB0ZAAAAAAAAAAAAAAAAeM5rpPE7dSq/mm/BOy9DpTOcae0BXjP8Ah0tnf72fmSYtYWadRX2eCyJilWppdOJrlHReKi711HYz+FWz4GZhsLG72k7JZW+d/De/AxPK2kVpOnB+7m73duZXHTcrpxuuj3Ms0NCt2ul/7rcSEdGQtl7NO+9zvbsSHyW9eJk5dHmX8TUkoXhOMerav2WZH1sKk7ylCXY7+qKJ0KT4bK6Xf2J8lwh8ViWpvJJ3z2bqMu7cVwx7s0oya323pd5eqUfe930I7TPu4epbikuW8vzZaQ/3uEoOnK0XwV0zJ1Or7GJnH5rSXozA1e1ChVpKc5Zvw7kbDobVH/T1FKMm0uedszUc1KTNtvAQNIAAAAAAAAAAAAAAAAAADA0zhvaUpR45eRoeFqylKalTcdhp777Szu9ytY6U0QmsmDXsnKKs1y5PmBo+tNWpTsqMrP2mzdfK02t/d4l7RmjMVG8689uMlZLk77y1p+rtRjL9VN/R+hu2LqfwsZcnFgahrzgU4tQTjaUH3NWfdmVaP1PdKKrqpJ2V7N5WtyMrTuI9rTm7q7i+K4Z/Q2TQdRVcJ2w9UBp+teKdOltU3aTVNLtdrow8BqzjK8Y+0qtwdpONkldc7HmsFdVHh4J57a2v2rcdP0dT2acV0A80XhfZU4x5GWAAAAAAAAAAAAAAAAAAAAAAADU9cNMzpXpqMdmSzk272fJG2Gra76NdWmpKO04p5c+8DScZiqcYxabbaTknHJS6E/ofTd4qlN3hP4b8HxRDLAr3U1yfZfgWNXtH4irVa2rwhLLJK9tzQE9P/p5Gc3NyeeZZ1knLDyVGMpOKSTim0n3I6Jh01FJ8jXNZMCnPa2fiTV8966AaPpXFqM01T2bNe5nk11Z0zV/HqtRjJckcu07SqbdONNuLm5X5P4bZ27To+qejpUKKjICdAAAAAAAAAAAAAAAAAAAAAAAAKZrmVHjA1/8A22NSV1a/C75dO8xNK11hZU5RS96Sg7cmj3G41Yepaqmo8J52tydtxqOnNLrGYmlCjnGL2m1ezfS4HVaFTainzIjS9ByqRu/dt/kk8FBqEU+RY0vh3KF4/EtwEbjNFwUNpN5NZPPPcXNXdNKttQTu4Nwvz2cvoaZjdJaQUXRhSik8tvNu3DJ7jY9RNByw8G5/E832gbaAAAAAAAAAAAAAAAAAAAAAAAAAAMfF4OFRWkrowMFq9RpS2oxV+wACXAAFDpLkisAAAAAAAAAAAAAA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Picture 8" descr="gelo.jpg"/>
          <p:cNvPicPr>
            <a:picLocks noChangeAspect="1"/>
          </p:cNvPicPr>
          <p:nvPr/>
        </p:nvPicPr>
        <p:blipFill>
          <a:blip r:embed="rId3" cstate="print"/>
          <a:stretch>
            <a:fillRect/>
          </a:stretch>
        </p:blipFill>
        <p:spPr>
          <a:xfrm>
            <a:off x="1979712" y="1124744"/>
            <a:ext cx="5472608" cy="547260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Colloids</a:t>
            </a:r>
          </a:p>
        </p:txBody>
      </p:sp>
      <p:sp>
        <p:nvSpPr>
          <p:cNvPr id="3" name="Content Placeholder 2"/>
          <p:cNvSpPr>
            <a:spLocks noGrp="1"/>
          </p:cNvSpPr>
          <p:nvPr>
            <p:ph idx="1"/>
          </p:nvPr>
        </p:nvSpPr>
        <p:spPr>
          <a:xfrm>
            <a:off x="467544" y="1340768"/>
            <a:ext cx="8229600" cy="4525963"/>
          </a:xfrm>
        </p:spPr>
        <p:txBody>
          <a:bodyPr/>
          <a:lstStyle/>
          <a:p>
            <a:pPr>
              <a:buNone/>
            </a:pPr>
            <a:r>
              <a:rPr lang="en-GB" dirty="0"/>
              <a:t>Commonly cited reasons for using colloids</a:t>
            </a:r>
          </a:p>
        </p:txBody>
      </p:sp>
      <p:sp>
        <p:nvSpPr>
          <p:cNvPr id="28674" name="AutoShape 2" descr="https://extend.ucl.ac.uk/pluginfile.php/2099/mod_lesson/page_contents/55/collois-advantage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descr="collois-advantages.png"/>
          <p:cNvPicPr>
            <a:picLocks noChangeAspect="1"/>
          </p:cNvPicPr>
          <p:nvPr/>
        </p:nvPicPr>
        <p:blipFill>
          <a:blip r:embed="rId3" cstate="print"/>
          <a:stretch>
            <a:fillRect/>
          </a:stretch>
        </p:blipFill>
        <p:spPr>
          <a:xfrm>
            <a:off x="755576" y="1916832"/>
            <a:ext cx="6624736" cy="421932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Faster plasma expansion</a:t>
            </a:r>
          </a:p>
        </p:txBody>
      </p:sp>
      <p:sp>
        <p:nvSpPr>
          <p:cNvPr id="3" name="Content Placeholder 2"/>
          <p:cNvSpPr>
            <a:spLocks noGrp="1"/>
          </p:cNvSpPr>
          <p:nvPr>
            <p:ph idx="1"/>
          </p:nvPr>
        </p:nvSpPr>
        <p:spPr/>
        <p:txBody>
          <a:bodyPr>
            <a:normAutofit fontScale="85000" lnSpcReduction="20000"/>
          </a:bodyPr>
          <a:lstStyle/>
          <a:p>
            <a:pPr>
              <a:buNone/>
            </a:pPr>
            <a:r>
              <a:rPr lang="en-GB" sz="2800" dirty="0"/>
              <a:t>Resuscitation is equally effective with crystalloids and colloids:</a:t>
            </a:r>
          </a:p>
          <a:p>
            <a:pPr>
              <a:buNone/>
            </a:pPr>
            <a:endParaRPr lang="en-GB" sz="2800" dirty="0"/>
          </a:p>
          <a:p>
            <a:pPr>
              <a:buNone/>
            </a:pPr>
            <a:r>
              <a:rPr lang="en-GB" sz="2800" dirty="0"/>
              <a:t>The CRYSTMAS trial - no significant difference in the time to reach haemodynamic stability.</a:t>
            </a:r>
          </a:p>
          <a:p>
            <a:pPr>
              <a:buNone/>
            </a:pPr>
            <a:r>
              <a:rPr lang="en-GB" sz="2800" dirty="0"/>
              <a:t>The VISEP Trial - the ScvO2 and MAP normalised equally fast when comparing HES and Hartmann’s for fluid resuscitation. </a:t>
            </a:r>
          </a:p>
          <a:p>
            <a:pPr>
              <a:buNone/>
            </a:pPr>
            <a:r>
              <a:rPr lang="en-GB" sz="2800" dirty="0"/>
              <a:t>Bayer et al., 2012 - no difference in the duration of time required to reverse evidence of septic shock between crystalloids, 4% gelatins and 6% HES 130/0.4. </a:t>
            </a:r>
          </a:p>
          <a:p>
            <a:pPr>
              <a:buNone/>
            </a:pPr>
            <a:endParaRPr lang="en-GB" sz="2800" dirty="0"/>
          </a:p>
          <a:p>
            <a:pPr>
              <a:buNone/>
            </a:pPr>
            <a:r>
              <a:rPr lang="en-GB" sz="2800" dirty="0"/>
              <a:t>“…In conclusion, the current evidence for faster resuscitation is marginal and does not lead to improved outcomes in critically ill patients.”</a:t>
            </a:r>
          </a:p>
          <a:p>
            <a:pPr>
              <a:buNone/>
            </a:pPr>
            <a:endParaRPr lang="en-GB" sz="2800" b="1"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t>Less administered volume</a:t>
            </a:r>
          </a:p>
        </p:txBody>
      </p:sp>
      <p:sp>
        <p:nvSpPr>
          <p:cNvPr id="3" name="Content Placeholder 2"/>
          <p:cNvSpPr>
            <a:spLocks noGrp="1"/>
          </p:cNvSpPr>
          <p:nvPr>
            <p:ph idx="1"/>
          </p:nvPr>
        </p:nvSpPr>
        <p:spPr/>
        <p:txBody>
          <a:bodyPr>
            <a:normAutofit fontScale="85000" lnSpcReduction="10000"/>
          </a:bodyPr>
          <a:lstStyle/>
          <a:p>
            <a:r>
              <a:rPr lang="en-GB" dirty="0"/>
              <a:t>Classical thinking is </a:t>
            </a:r>
            <a:r>
              <a:rPr lang="en-GB" b="1" dirty="0"/>
              <a:t>three to four times </a:t>
            </a:r>
            <a:r>
              <a:rPr lang="en-GB" dirty="0"/>
              <a:t>the volume of crystalloids is required to achieve the same haemodynamic effect as colloids (animal data)</a:t>
            </a:r>
          </a:p>
          <a:p>
            <a:r>
              <a:rPr lang="en-GB" dirty="0"/>
              <a:t>CRYSTMAS trial - 1.4:1 (300ml on average)</a:t>
            </a:r>
          </a:p>
          <a:p>
            <a:r>
              <a:rPr lang="en-GB" dirty="0"/>
              <a:t>The SAFE trial - 1.3:1</a:t>
            </a:r>
          </a:p>
          <a:p>
            <a:r>
              <a:rPr lang="en-GB" dirty="0"/>
              <a:t>VISEP trial 1.5:1 (HES to </a:t>
            </a:r>
            <a:r>
              <a:rPr lang="en-GB" dirty="0" err="1"/>
              <a:t>NaCl</a:t>
            </a:r>
            <a:r>
              <a:rPr lang="en-GB" dirty="0"/>
              <a:t>)</a:t>
            </a:r>
          </a:p>
          <a:p>
            <a:r>
              <a:rPr lang="en-GB" dirty="0"/>
              <a:t>The 6S trial - no difference in the absolute volumes of HES or Ringer’s acetate administered.</a:t>
            </a:r>
          </a:p>
          <a:p>
            <a:r>
              <a:rPr lang="en-GB" dirty="0"/>
              <a:t>Four additional RCTs report ratios ranging from 1.6-2.1:1</a:t>
            </a:r>
          </a:p>
          <a:p>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buNone/>
            </a:pPr>
            <a:r>
              <a:rPr lang="en-GB" sz="4400" dirty="0"/>
              <a:t>The counter argument</a:t>
            </a:r>
          </a:p>
          <a:p>
            <a:pPr>
              <a:buNone/>
            </a:pPr>
            <a:endParaRPr lang="en-GB" sz="2800" u="sng" dirty="0"/>
          </a:p>
          <a:p>
            <a:pPr>
              <a:buNone/>
            </a:pPr>
            <a:r>
              <a:rPr lang="en-GB" sz="2800" dirty="0"/>
              <a:t>Studies performed in severe sepsis – damaged </a:t>
            </a:r>
            <a:r>
              <a:rPr lang="en-GB" sz="2800" dirty="0" err="1"/>
              <a:t>glycocalyx</a:t>
            </a:r>
            <a:r>
              <a:rPr lang="en-GB" sz="2800" dirty="0"/>
              <a:t> and leaky capillaries</a:t>
            </a:r>
          </a:p>
          <a:p>
            <a:pPr>
              <a:buNone/>
            </a:pPr>
            <a:endParaRPr lang="en-GB" sz="2800" dirty="0"/>
          </a:p>
          <a:p>
            <a:pPr>
              <a:buNone/>
            </a:pPr>
            <a:r>
              <a:rPr lang="en-GB" sz="2800" dirty="0"/>
              <a:t>Studies on healthy volunteers or elective surgery, the 1:3 rule has held</a:t>
            </a:r>
          </a:p>
          <a:p>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5" name="Picture 3"/>
          <p:cNvPicPr>
            <a:picLocks noChangeAspect="1"/>
          </p:cNvPicPr>
          <p:nvPr/>
        </p:nvPicPr>
        <p:blipFill>
          <a:blip r:embed="rId3" cstate="print"/>
          <a:srcRect/>
          <a:stretch>
            <a:fillRect/>
          </a:stretch>
        </p:blipFill>
        <p:spPr bwMode="auto">
          <a:xfrm>
            <a:off x="-3175" y="908050"/>
            <a:ext cx="8886825" cy="3313113"/>
          </a:xfrm>
          <a:prstGeom prst="rect">
            <a:avLst/>
          </a:prstGeom>
          <a:noFill/>
          <a:ln w="9525">
            <a:noFill/>
            <a:miter lim="800000"/>
            <a:headEnd/>
            <a:tailEnd/>
          </a:ln>
        </p:spPr>
      </p:pic>
      <p:pic>
        <p:nvPicPr>
          <p:cNvPr id="47106" name="Picture 4"/>
          <p:cNvPicPr>
            <a:picLocks noChangeAspect="1"/>
          </p:cNvPicPr>
          <p:nvPr/>
        </p:nvPicPr>
        <p:blipFill>
          <a:blip r:embed="rId4" cstate="print"/>
          <a:srcRect/>
          <a:stretch>
            <a:fillRect/>
          </a:stretch>
        </p:blipFill>
        <p:spPr bwMode="auto">
          <a:xfrm>
            <a:off x="179388" y="4868863"/>
            <a:ext cx="8569325" cy="1152525"/>
          </a:xfrm>
          <a:prstGeom prst="rect">
            <a:avLst/>
          </a:prstGeom>
          <a:noFill/>
          <a:ln w="9525">
            <a:noFill/>
            <a:miter lim="800000"/>
            <a:headEnd/>
            <a:tailEnd/>
          </a:ln>
        </p:spPr>
      </p:pic>
      <p:sp>
        <p:nvSpPr>
          <p:cNvPr id="47107" name="TextBox 1"/>
          <p:cNvSpPr txBox="1">
            <a:spLocks noChangeArrowheads="1"/>
          </p:cNvSpPr>
          <p:nvPr/>
        </p:nvSpPr>
        <p:spPr bwMode="auto">
          <a:xfrm>
            <a:off x="395536" y="4941168"/>
            <a:ext cx="6769100" cy="1570037"/>
          </a:xfrm>
          <a:prstGeom prst="rect">
            <a:avLst/>
          </a:prstGeom>
          <a:noFill/>
          <a:ln w="9525">
            <a:noFill/>
            <a:miter lim="800000"/>
            <a:headEnd/>
            <a:tailEnd/>
          </a:ln>
        </p:spPr>
        <p:txBody>
          <a:bodyPr>
            <a:spAutoFit/>
          </a:bodyPr>
          <a:lstStyle/>
          <a:p>
            <a:pPr algn="ctr"/>
            <a:r>
              <a:rPr lang="en-US" sz="9600" dirty="0">
                <a:solidFill>
                  <a:srgbClr val="FF0000"/>
                </a:solidFill>
              </a:rPr>
              <a:t>5:1(Colloid)</a:t>
            </a:r>
          </a:p>
        </p:txBody>
      </p:sp>
      <p:cxnSp>
        <p:nvCxnSpPr>
          <p:cNvPr id="4" name="Straight Arrow Connector 3"/>
          <p:cNvCxnSpPr>
            <a:cxnSpLocks noChangeShapeType="1"/>
          </p:cNvCxnSpPr>
          <p:nvPr/>
        </p:nvCxnSpPr>
        <p:spPr bwMode="auto">
          <a:xfrm flipV="1">
            <a:off x="2051050" y="3068638"/>
            <a:ext cx="4537075" cy="1873250"/>
          </a:xfrm>
          <a:prstGeom prst="straightConnector1">
            <a:avLst/>
          </a:prstGeom>
          <a:noFill/>
          <a:ln w="5715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cstate="print"/>
          <a:srcRect/>
          <a:stretch>
            <a:fillRect/>
          </a:stretch>
        </p:blipFill>
        <p:spPr bwMode="auto">
          <a:xfrm>
            <a:off x="467544" y="332656"/>
            <a:ext cx="8136904" cy="608651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t>From the Exam Syllabus…</a:t>
            </a:r>
          </a:p>
        </p:txBody>
      </p:sp>
      <p:sp>
        <p:nvSpPr>
          <p:cNvPr id="3" name="Content Placeholder 2"/>
          <p:cNvSpPr>
            <a:spLocks noGrp="1"/>
          </p:cNvSpPr>
          <p:nvPr>
            <p:ph idx="1"/>
          </p:nvPr>
        </p:nvSpPr>
        <p:spPr>
          <a:xfrm>
            <a:off x="457200" y="1340768"/>
            <a:ext cx="8229600" cy="5517232"/>
          </a:xfrm>
        </p:spPr>
        <p:txBody>
          <a:bodyPr>
            <a:normAutofit fontScale="85000" lnSpcReduction="20000"/>
          </a:bodyPr>
          <a:lstStyle/>
          <a:p>
            <a:r>
              <a:rPr lang="en-GB" dirty="0"/>
              <a:t>‘Outlines/recalls the principles of appropriate post operative fluid regimes including volumes, types of fluids…’</a:t>
            </a:r>
          </a:p>
          <a:p>
            <a:r>
              <a:rPr lang="en-GB" dirty="0"/>
              <a:t>‘Prescribes appropriate postoperative fluid regimes’</a:t>
            </a:r>
          </a:p>
          <a:p>
            <a:r>
              <a:rPr lang="en-GB" dirty="0"/>
              <a:t>‘Explain how correct solutions and volumes are used for replacement of fluid loss. Particular attention must be given to the risks of hyponatraemia if hypotonic solutions are used for fluid resuscitation’ </a:t>
            </a:r>
          </a:p>
          <a:p>
            <a:r>
              <a:rPr lang="en-GB" dirty="0"/>
              <a:t>‘Crystalloid fluids: Composition; suitable fluids for maintenance and replacement of losses. Comparison with colloids; unwanted effects’</a:t>
            </a:r>
          </a:p>
          <a:p>
            <a:r>
              <a:rPr lang="en-GB" dirty="0"/>
              <a:t>‘Colloids: composition…’</a:t>
            </a:r>
          </a:p>
          <a:p>
            <a:r>
              <a:rPr lang="en-GB" dirty="0"/>
              <a:t>‘Demonstrates knowledge of body fluids and the functions and constituents’ </a:t>
            </a:r>
          </a:p>
          <a:p>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548680"/>
            <a:ext cx="8229600" cy="706090"/>
          </a:xfrm>
        </p:spPr>
        <p:txBody>
          <a:bodyPr>
            <a:normAutofit fontScale="90000"/>
          </a:bodyPr>
          <a:lstStyle/>
          <a:p>
            <a:pPr algn="l"/>
            <a:r>
              <a:rPr lang="en-GB" dirty="0"/>
              <a:t>Less Pulmonary oedema</a:t>
            </a:r>
            <a:r>
              <a:rPr lang="en-GB" b="1" dirty="0"/>
              <a:t/>
            </a:r>
            <a:br>
              <a:rPr lang="en-GB" b="1" dirty="0"/>
            </a:br>
            <a:endParaRPr lang="en-GB" dirty="0"/>
          </a:p>
        </p:txBody>
      </p:sp>
      <p:sp>
        <p:nvSpPr>
          <p:cNvPr id="3" name="Content Placeholder 2"/>
          <p:cNvSpPr>
            <a:spLocks noGrp="1"/>
          </p:cNvSpPr>
          <p:nvPr>
            <p:ph idx="1"/>
          </p:nvPr>
        </p:nvSpPr>
        <p:spPr>
          <a:xfrm>
            <a:off x="467544" y="1196752"/>
            <a:ext cx="8229600" cy="4525963"/>
          </a:xfrm>
        </p:spPr>
        <p:txBody>
          <a:bodyPr>
            <a:normAutofit fontScale="92500" lnSpcReduction="10000"/>
          </a:bodyPr>
          <a:lstStyle/>
          <a:p>
            <a:r>
              <a:rPr lang="en-GB" dirty="0"/>
              <a:t>Trials comparing resuscitation with 0.9% saline, 5% albumin, 4% </a:t>
            </a:r>
            <a:r>
              <a:rPr lang="en-GB" dirty="0" err="1"/>
              <a:t>gelatin</a:t>
            </a:r>
            <a:r>
              <a:rPr lang="en-GB" dirty="0"/>
              <a:t> and HES in septic and non septic ICU patients show that the type of fluid had no effect on pulmonary permeability and oedema (Anaesth </a:t>
            </a:r>
            <a:r>
              <a:rPr lang="en-GB" dirty="0" err="1"/>
              <a:t>Analg</a:t>
            </a:r>
            <a:r>
              <a:rPr lang="en-GB" dirty="0"/>
              <a:t> 2006, </a:t>
            </a:r>
            <a:r>
              <a:rPr lang="en-GB" dirty="0" err="1"/>
              <a:t>Crit</a:t>
            </a:r>
            <a:r>
              <a:rPr lang="en-GB" dirty="0"/>
              <a:t> Care Med 2009).</a:t>
            </a:r>
          </a:p>
          <a:p>
            <a:r>
              <a:rPr lang="en-GB" dirty="0"/>
              <a:t>In severe sepsis, the VISEP trial showed no difference in pulmonary SOFA </a:t>
            </a:r>
            <a:r>
              <a:rPr lang="en-GB" dirty="0" err="1"/>
              <a:t>subscore</a:t>
            </a:r>
            <a:endParaRPr lang="en-GB" dirty="0"/>
          </a:p>
          <a:p>
            <a:r>
              <a:rPr lang="en-GB" dirty="0"/>
              <a:t>No clinical trial has demonstrated a benefit of colloid over crystalloid in ARDS.</a:t>
            </a:r>
          </a:p>
          <a:p>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Colloids and anaphylaxis</a:t>
            </a:r>
          </a:p>
        </p:txBody>
      </p:sp>
      <p:sp>
        <p:nvSpPr>
          <p:cNvPr id="3" name="Content Placeholder 2"/>
          <p:cNvSpPr>
            <a:spLocks noGrp="1"/>
          </p:cNvSpPr>
          <p:nvPr>
            <p:ph idx="1"/>
          </p:nvPr>
        </p:nvSpPr>
        <p:spPr/>
        <p:txBody>
          <a:bodyPr/>
          <a:lstStyle/>
          <a:p>
            <a:r>
              <a:rPr lang="en-GB" dirty="0"/>
              <a:t>All colloidal solutions for volume replacement, including human albumin solutions, can induce anaphylactic or </a:t>
            </a:r>
            <a:r>
              <a:rPr lang="en-GB" dirty="0" err="1"/>
              <a:t>anaphylactoid</a:t>
            </a:r>
            <a:r>
              <a:rPr lang="en-GB" dirty="0"/>
              <a:t> reactions.</a:t>
            </a:r>
          </a:p>
        </p:txBody>
      </p:sp>
      <p:pic>
        <p:nvPicPr>
          <p:cNvPr id="4" name="Picture 3" descr="chapter3-table3.PNG"/>
          <p:cNvPicPr>
            <a:picLocks noChangeAspect="1"/>
          </p:cNvPicPr>
          <p:nvPr/>
        </p:nvPicPr>
        <p:blipFill>
          <a:blip r:embed="rId3" cstate="print"/>
          <a:stretch>
            <a:fillRect/>
          </a:stretch>
        </p:blipFill>
        <p:spPr>
          <a:xfrm>
            <a:off x="755576" y="3789040"/>
            <a:ext cx="8096238" cy="223224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2" descr="http://www.acnr.co.uk/wp-content/uploads/2013/05/guidelines-featured-image.jpg"/>
          <p:cNvPicPr>
            <a:picLocks noChangeAspect="1" noChangeArrowheads="1"/>
          </p:cNvPicPr>
          <p:nvPr/>
        </p:nvPicPr>
        <p:blipFill>
          <a:blip r:embed="rId3" cstate="print"/>
          <a:srcRect/>
          <a:stretch>
            <a:fillRect/>
          </a:stretch>
        </p:blipFill>
        <p:spPr bwMode="auto">
          <a:xfrm>
            <a:off x="82513" y="2204864"/>
            <a:ext cx="9061487" cy="3168352"/>
          </a:xfrm>
          <a:prstGeom prst="rect">
            <a:avLst/>
          </a:prstGeom>
          <a:noFill/>
        </p:spPr>
      </p:pic>
      <p:sp>
        <p:nvSpPr>
          <p:cNvPr id="6" name="Title 5"/>
          <p:cNvSpPr>
            <a:spLocks noGrp="1"/>
          </p:cNvSpPr>
          <p:nvPr>
            <p:ph type="title"/>
          </p:nvPr>
        </p:nvSpPr>
        <p:spPr/>
        <p:txBody>
          <a:bodyPr/>
          <a:lstStyle/>
          <a:p>
            <a:pPr algn="l"/>
            <a:r>
              <a:rPr lang="en-GB" dirty="0"/>
              <a:t>Fluid Guidelines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GIFTASUP</a:t>
            </a:r>
          </a:p>
        </p:txBody>
      </p:sp>
      <p:sp>
        <p:nvSpPr>
          <p:cNvPr id="3" name="Content Placeholder 2"/>
          <p:cNvSpPr>
            <a:spLocks noGrp="1"/>
          </p:cNvSpPr>
          <p:nvPr>
            <p:ph idx="1"/>
          </p:nvPr>
        </p:nvSpPr>
        <p:spPr/>
        <p:txBody>
          <a:bodyPr>
            <a:normAutofit/>
          </a:bodyPr>
          <a:lstStyle/>
          <a:p>
            <a:pPr>
              <a:buNone/>
            </a:pPr>
            <a:r>
              <a:rPr lang="en-GB" dirty="0"/>
              <a:t>The British Consensus Guidelines on Intravenous Fluid Therapy for Adult Surgical Patients (GIFTASUP)</a:t>
            </a:r>
          </a:p>
          <a:p>
            <a:pPr>
              <a:buNone/>
            </a:pPr>
            <a:endParaRPr lang="en-GB" dirty="0"/>
          </a:p>
          <a:p>
            <a:pPr>
              <a:buNone/>
            </a:pPr>
            <a:r>
              <a:rPr lang="en-GB" dirty="0"/>
              <a:t>Published in 2008, in response to concern about the high incidence of sodium and water overload in postoperative patients</a:t>
            </a:r>
          </a:p>
          <a:p>
            <a:pPr>
              <a:buNone/>
            </a:pP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70000" lnSpcReduction="20000"/>
          </a:bodyPr>
          <a:lstStyle/>
          <a:p>
            <a:r>
              <a:rPr lang="en-GB" b="1" dirty="0"/>
              <a:t>Recommendation 1: </a:t>
            </a:r>
            <a:r>
              <a:rPr lang="en-GB" dirty="0"/>
              <a:t>Because of the risk of hyperchloraemic, when crystalloid resuscitation or replacement is indicated, balanced salt solutions e.g. Hartmann’s solution should replace 0.9% saline, except in cases of </a:t>
            </a:r>
            <a:r>
              <a:rPr lang="en-GB" dirty="0" err="1"/>
              <a:t>hypochloraemia</a:t>
            </a:r>
            <a:r>
              <a:rPr lang="en-GB" dirty="0"/>
              <a:t> e.g. from vomiting or gastric drainage. (</a:t>
            </a:r>
            <a:r>
              <a:rPr lang="en-GB" i="1" dirty="0"/>
              <a:t>Evidence level 1b)</a:t>
            </a:r>
            <a:endParaRPr lang="en-GB" dirty="0"/>
          </a:p>
          <a:p>
            <a:r>
              <a:rPr lang="en-GB" b="1" dirty="0"/>
              <a:t>Recommendation 2: </a:t>
            </a:r>
            <a:r>
              <a:rPr lang="en-GB" dirty="0"/>
              <a:t>Solutions such as 4%/0.18% dextrose/saline and 5% dextrose are important sources of free water for maintenance, but should be used with caution as excessive amounts may cause dangerous </a:t>
            </a:r>
            <a:r>
              <a:rPr lang="en-GB" dirty="0" err="1"/>
              <a:t>hyponatraemia</a:t>
            </a:r>
            <a:r>
              <a:rPr lang="en-GB" dirty="0"/>
              <a:t>, especially in children and the elderly. These solutions are not appropriate for resuscitation or replacement therapy except in conditions of significant free water deficit e.g. diabetes </a:t>
            </a:r>
            <a:r>
              <a:rPr lang="en-GB" dirty="0" err="1"/>
              <a:t>insipidus</a:t>
            </a:r>
            <a:r>
              <a:rPr lang="en-GB" dirty="0"/>
              <a:t>. (</a:t>
            </a:r>
            <a:r>
              <a:rPr lang="en-GB" i="1" dirty="0"/>
              <a:t>1b)</a:t>
            </a:r>
            <a:endParaRPr lang="en-GB" dirty="0"/>
          </a:p>
          <a:p>
            <a:r>
              <a:rPr lang="en-GB" b="1" dirty="0"/>
              <a:t>Recommendation 3: </a:t>
            </a:r>
            <a:r>
              <a:rPr lang="en-GB" dirty="0"/>
              <a:t>To meet maintenance requirements, adult patients should receive sodium 50-100 </a:t>
            </a:r>
            <a:r>
              <a:rPr lang="en-GB" dirty="0" err="1"/>
              <a:t>mmol</a:t>
            </a:r>
            <a:r>
              <a:rPr lang="en-GB" dirty="0"/>
              <a:t>/day, potassium 40-80 </a:t>
            </a:r>
            <a:r>
              <a:rPr lang="en-GB" dirty="0" err="1"/>
              <a:t>mmol</a:t>
            </a:r>
            <a:r>
              <a:rPr lang="en-GB" dirty="0"/>
              <a:t>/day in 1.5-2.5 litres of water by the oral, </a:t>
            </a:r>
            <a:r>
              <a:rPr lang="en-GB" dirty="0" err="1"/>
              <a:t>enteral</a:t>
            </a:r>
            <a:r>
              <a:rPr lang="en-GB" dirty="0"/>
              <a:t> or </a:t>
            </a:r>
            <a:r>
              <a:rPr lang="en-GB" dirty="0" err="1"/>
              <a:t>parenteral</a:t>
            </a:r>
            <a:r>
              <a:rPr lang="en-GB" dirty="0"/>
              <a:t> route (or a combination of routes). Additional amounts should only be given to correct deficit or continuing losses. Careful monitoring should be undertaken using clinical examination, fluid balance charts, and regular weighing when possible. (</a:t>
            </a:r>
            <a:r>
              <a:rPr lang="en-GB" i="1" dirty="0"/>
              <a:t>5)</a:t>
            </a:r>
            <a:endParaRPr lang="en-GB" dirty="0"/>
          </a:p>
          <a:p>
            <a:pPr>
              <a:buNone/>
            </a:pP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NICE Guidelines</a:t>
            </a:r>
          </a:p>
        </p:txBody>
      </p:sp>
      <p:sp>
        <p:nvSpPr>
          <p:cNvPr id="3" name="Content Placeholder 2"/>
          <p:cNvSpPr>
            <a:spLocks noGrp="1"/>
          </p:cNvSpPr>
          <p:nvPr>
            <p:ph idx="1"/>
          </p:nvPr>
        </p:nvSpPr>
        <p:spPr/>
        <p:txBody>
          <a:bodyPr/>
          <a:lstStyle/>
          <a:p>
            <a:pPr>
              <a:buNone/>
            </a:pPr>
            <a:r>
              <a:rPr lang="en-GB" dirty="0"/>
              <a:t>The NICE guidelines are based upon the principle that </a:t>
            </a:r>
            <a:r>
              <a:rPr lang="en-GB" dirty="0" err="1"/>
              <a:t>hospitilised</a:t>
            </a:r>
            <a:r>
              <a:rPr lang="en-GB" dirty="0"/>
              <a:t> patients need IV fluids for one of four reasons. </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281" name="Picture 1"/>
          <p:cNvPicPr>
            <a:picLocks noChangeAspect="1"/>
          </p:cNvPicPr>
          <p:nvPr/>
        </p:nvPicPr>
        <p:blipFill>
          <a:blip r:embed="rId3" cstate="print"/>
          <a:srcRect/>
          <a:stretch>
            <a:fillRect/>
          </a:stretch>
        </p:blipFill>
        <p:spPr bwMode="auto">
          <a:xfrm>
            <a:off x="395288" y="620713"/>
            <a:ext cx="8356600" cy="5473700"/>
          </a:xfrm>
          <a:prstGeom prst="rect">
            <a:avLst/>
          </a:prstGeom>
          <a:noFill/>
          <a:ln w="9525">
            <a:noFill/>
            <a:miter lim="800000"/>
            <a:headEnd/>
            <a:tailEnd/>
          </a:ln>
        </p:spPr>
      </p:pic>
      <p:sp>
        <p:nvSpPr>
          <p:cNvPr id="97282" name="TextBox 2"/>
          <p:cNvSpPr txBox="1">
            <a:spLocks noChangeArrowheads="1"/>
          </p:cNvSpPr>
          <p:nvPr/>
        </p:nvSpPr>
        <p:spPr bwMode="auto">
          <a:xfrm>
            <a:off x="5148263" y="6237288"/>
            <a:ext cx="3059112" cy="369887"/>
          </a:xfrm>
          <a:prstGeom prst="rect">
            <a:avLst/>
          </a:prstGeom>
          <a:noFill/>
          <a:ln w="9525">
            <a:noFill/>
            <a:miter lim="800000"/>
            <a:headEnd/>
            <a:tailEnd/>
          </a:ln>
        </p:spPr>
        <p:txBody>
          <a:bodyPr wrap="none">
            <a:spAutoFit/>
          </a:bodyPr>
          <a:lstStyle/>
          <a:p>
            <a:r>
              <a:rPr lang="en-US"/>
              <a:t>Guidance.nice.org.uk/cg174</a:t>
            </a:r>
          </a:p>
        </p:txBody>
      </p:sp>
      <p:pic>
        <p:nvPicPr>
          <p:cNvPr id="97283" name="Picture 3"/>
          <p:cNvPicPr>
            <a:picLocks noChangeAspect="1"/>
          </p:cNvPicPr>
          <p:nvPr/>
        </p:nvPicPr>
        <p:blipFill>
          <a:blip r:embed="rId4" cstate="print"/>
          <a:srcRect/>
          <a:stretch>
            <a:fillRect/>
          </a:stretch>
        </p:blipFill>
        <p:spPr bwMode="auto">
          <a:xfrm>
            <a:off x="250825" y="5805488"/>
            <a:ext cx="1998663" cy="890587"/>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Initial Assessment</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Assess whether the patient is hypovolaemic. Indicators that a patient may need urgent fluid resuscitation include:</a:t>
            </a:r>
          </a:p>
          <a:p>
            <a:pPr lvl="1"/>
            <a:r>
              <a:rPr lang="en-GB" dirty="0"/>
              <a:t>systolic blood pressure is less than 100 mmHg</a:t>
            </a:r>
          </a:p>
          <a:p>
            <a:pPr lvl="1"/>
            <a:r>
              <a:rPr lang="en-GB" dirty="0"/>
              <a:t>heart rate is more than 90 beats per minute</a:t>
            </a:r>
          </a:p>
          <a:p>
            <a:pPr lvl="1"/>
            <a:r>
              <a:rPr lang="en-GB" dirty="0"/>
              <a:t>capillary refill time is more than 2 seconds or peripheries are cold to touch</a:t>
            </a:r>
          </a:p>
          <a:p>
            <a:pPr lvl="1"/>
            <a:r>
              <a:rPr lang="en-GB" dirty="0"/>
              <a:t>respiratory rate is more than 20 breaths per minute</a:t>
            </a:r>
          </a:p>
          <a:p>
            <a:pPr lvl="1"/>
            <a:r>
              <a:rPr lang="en-GB" dirty="0"/>
              <a:t>National Early Warning Score (NEWS) is 5 or more</a:t>
            </a:r>
          </a:p>
          <a:p>
            <a:pPr lvl="1"/>
            <a:r>
              <a:rPr lang="en-GB" dirty="0"/>
              <a:t>passive leg raising suggests fluid responsiveness</a:t>
            </a:r>
          </a:p>
          <a:p>
            <a:pPr>
              <a:buNone/>
            </a:pPr>
            <a:endParaRPr lang="en-GB" dirty="0"/>
          </a:p>
          <a:p>
            <a:pPr>
              <a:buNone/>
            </a:pPr>
            <a:r>
              <a:rPr lang="en-GB" dirty="0"/>
              <a:t>Assess the patient's likely fluid and electrolyte needs from their history, clinical examination, current medications, clinical monitoring and laboratory investigations</a:t>
            </a:r>
          </a:p>
          <a:p>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577483"/>
          </a:xfrm>
        </p:spPr>
        <p:txBody>
          <a:bodyPr>
            <a:normAutofit/>
          </a:bodyPr>
          <a:lstStyle/>
          <a:p>
            <a:pPr>
              <a:buNone/>
            </a:pPr>
            <a:r>
              <a:rPr lang="en-GB" sz="3400" b="1" dirty="0"/>
              <a:t>Resuscitation</a:t>
            </a:r>
          </a:p>
          <a:p>
            <a:pPr>
              <a:buNone/>
            </a:pPr>
            <a:endParaRPr lang="en-GB" sz="3400" dirty="0"/>
          </a:p>
          <a:p>
            <a:r>
              <a:rPr lang="en-GB" sz="2600" dirty="0"/>
              <a:t>Use crystalloids that contain sodium in the range 130–154 </a:t>
            </a:r>
            <a:r>
              <a:rPr lang="en-GB" sz="2600" dirty="0" err="1"/>
              <a:t>mmol</a:t>
            </a:r>
            <a:r>
              <a:rPr lang="en-GB" sz="2600" dirty="0"/>
              <a:t>/l, with a bolus of 500 ml over less than 15 minutes.</a:t>
            </a:r>
          </a:p>
          <a:p>
            <a:r>
              <a:rPr lang="en-GB" sz="2600" dirty="0"/>
              <a:t>Do not use </a:t>
            </a:r>
            <a:r>
              <a:rPr lang="en-GB" sz="2600" dirty="0" err="1"/>
              <a:t>tetrastarch</a:t>
            </a:r>
            <a:r>
              <a:rPr lang="en-GB" sz="2600" dirty="0"/>
              <a:t> for resuscitation, unless as part of a clinical trial.</a:t>
            </a:r>
          </a:p>
          <a:p>
            <a:r>
              <a:rPr lang="en-GB" sz="2600" dirty="0"/>
              <a:t>Consider human albumin solution 4–5% only for resuscitation in patients with severe sepsis.</a:t>
            </a:r>
          </a:p>
          <a:p>
            <a:pPr>
              <a:buNone/>
            </a:pPr>
            <a:endParaRPr lang="en-GB" sz="3400" dirty="0"/>
          </a:p>
          <a:p>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29600" cy="6669360"/>
          </a:xfrm>
        </p:spPr>
        <p:txBody>
          <a:bodyPr>
            <a:normAutofit fontScale="47500" lnSpcReduction="20000"/>
          </a:bodyPr>
          <a:lstStyle/>
          <a:p>
            <a:pPr>
              <a:buNone/>
            </a:pPr>
            <a:r>
              <a:rPr lang="en-GB" sz="6200" b="1" dirty="0"/>
              <a:t>Routine Maintenance</a:t>
            </a:r>
          </a:p>
          <a:p>
            <a:pPr>
              <a:buNone/>
            </a:pPr>
            <a:endParaRPr lang="en-GB" sz="4600" dirty="0"/>
          </a:p>
          <a:p>
            <a:pPr>
              <a:buNone/>
            </a:pPr>
            <a:r>
              <a:rPr lang="en-GB" sz="4600" dirty="0"/>
              <a:t>If patients need IV fluids for routine maintenance alone, restrict the initial prescription to:</a:t>
            </a:r>
          </a:p>
          <a:p>
            <a:pPr marL="441325" lvl="1" indent="15875"/>
            <a:r>
              <a:rPr lang="en-GB" sz="4600" dirty="0"/>
              <a:t>25–30 ml/kg/day of water</a:t>
            </a:r>
          </a:p>
          <a:p>
            <a:pPr marL="441325" lvl="1" indent="15875"/>
            <a:r>
              <a:rPr lang="en-GB" sz="4600" dirty="0"/>
              <a:t>approximately 1 </a:t>
            </a:r>
            <a:r>
              <a:rPr lang="en-GB" sz="4600" dirty="0" err="1"/>
              <a:t>mmol</a:t>
            </a:r>
            <a:r>
              <a:rPr lang="en-GB" sz="4600" dirty="0"/>
              <a:t>/kg/day of potassium, sodium and chloride</a:t>
            </a:r>
          </a:p>
          <a:p>
            <a:pPr marL="441325" lvl="1" indent="15875"/>
            <a:r>
              <a:rPr lang="en-GB" sz="4600" dirty="0"/>
              <a:t> approximately 50–100 g/day of glucose to limit starvation 	ketosis.</a:t>
            </a:r>
          </a:p>
          <a:p>
            <a:pPr marL="441325" lvl="1" indent="15875">
              <a:buNone/>
            </a:pPr>
            <a:endParaRPr lang="en-GB" sz="4600" dirty="0"/>
          </a:p>
          <a:p>
            <a:pPr marL="0" indent="0">
              <a:buNone/>
            </a:pPr>
            <a:r>
              <a:rPr lang="en-GB" sz="4600" dirty="0"/>
              <a:t>Do not exceed 30 ml/kg/day </a:t>
            </a:r>
          </a:p>
          <a:p>
            <a:pPr marL="0" indent="0">
              <a:buNone/>
            </a:pPr>
            <a:r>
              <a:rPr lang="en-GB" sz="4600" dirty="0" err="1"/>
              <a:t>Prescribie</a:t>
            </a:r>
            <a:r>
              <a:rPr lang="en-GB" sz="4600" dirty="0"/>
              <a:t> less fluid (for example, 25 ml/kg/day fluid) for patients who are older or frail have renal impairment or cardiac failure.</a:t>
            </a:r>
          </a:p>
          <a:p>
            <a:pPr>
              <a:buNone/>
            </a:pPr>
            <a:endParaRPr lang="en-GB" sz="4600" dirty="0"/>
          </a:p>
          <a:p>
            <a:pPr marL="0" indent="0">
              <a:buNone/>
            </a:pPr>
            <a:r>
              <a:rPr lang="en-GB" sz="4600" dirty="0"/>
              <a:t>When prescribing for routine maintenance alone, consider using 25–30 ml/kg/day sodium chloride 0.18% in 4% glucose with 27 </a:t>
            </a:r>
            <a:r>
              <a:rPr lang="en-GB" sz="4600" dirty="0" err="1"/>
              <a:t>mmol</a:t>
            </a:r>
            <a:r>
              <a:rPr lang="en-GB" sz="4600" dirty="0"/>
              <a:t>/l potassium on day 1</a:t>
            </a:r>
          </a:p>
          <a:p>
            <a:pPr>
              <a:buNone/>
            </a:pPr>
            <a:r>
              <a:rPr lang="en-GB" sz="4600" dirty="0"/>
              <a:t> </a:t>
            </a:r>
          </a:p>
          <a:p>
            <a:pPr marL="0" indent="0">
              <a:buNone/>
            </a:pPr>
            <a:r>
              <a:rPr lang="en-GB" sz="4600" dirty="0"/>
              <a:t>Consider delivering IV fluids for routine maintenance during daytime hours to promote sleep and wellbeing</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Content Placeholder 2"/>
          <p:cNvSpPr>
            <a:spLocks noGrp="1"/>
          </p:cNvSpPr>
          <p:nvPr>
            <p:ph idx="1"/>
          </p:nvPr>
        </p:nvSpPr>
        <p:spPr>
          <a:xfrm>
            <a:off x="323528" y="1700808"/>
            <a:ext cx="8489950" cy="3457575"/>
          </a:xfrm>
        </p:spPr>
        <p:txBody>
          <a:bodyPr/>
          <a:lstStyle/>
          <a:p>
            <a:r>
              <a:rPr lang="en-US" dirty="0">
                <a:ea typeface="ＭＳ Ｐゴシック" pitchFamily="34" charset="-128"/>
              </a:rPr>
              <a:t>Basic principles/physiology</a:t>
            </a:r>
          </a:p>
          <a:p>
            <a:r>
              <a:rPr lang="en-US" dirty="0">
                <a:ea typeface="ＭＳ Ｐゴシック" pitchFamily="34" charset="-128"/>
              </a:rPr>
              <a:t>Fluid types</a:t>
            </a:r>
          </a:p>
          <a:p>
            <a:r>
              <a:rPr lang="en-US" dirty="0">
                <a:ea typeface="ＭＳ Ｐゴシック" pitchFamily="34" charset="-128"/>
              </a:rPr>
              <a:t>Fluid therapy guidelines</a:t>
            </a:r>
          </a:p>
        </p:txBody>
      </p:sp>
      <p:sp>
        <p:nvSpPr>
          <p:cNvPr id="4" name="Rectangle 2"/>
          <p:cNvSpPr>
            <a:spLocks noGrp="1" noChangeArrowheads="1"/>
          </p:cNvSpPr>
          <p:nvPr/>
        </p:nvSpPr>
        <p:spPr bwMode="auto">
          <a:xfrm>
            <a:off x="0" y="692696"/>
            <a:ext cx="8763001" cy="1295400"/>
          </a:xfrm>
          <a:prstGeom prst="rect">
            <a:avLst/>
          </a:prstGeom>
          <a:noFill/>
          <a:ln w="9525">
            <a:noFill/>
            <a:miter lim="800000"/>
            <a:headEnd/>
            <a:tailEnd/>
          </a:ln>
          <a:effectLst/>
        </p:spPr>
        <p:txBody>
          <a:bodyPr/>
          <a:lstStyle/>
          <a:p>
            <a:pPr eaLnBrk="0" hangingPunct="0">
              <a:defRPr/>
            </a:pPr>
            <a:r>
              <a:rPr lang="en-GB" sz="4400" dirty="0">
                <a:latin typeface="+mj-lt"/>
                <a:ea typeface="ＭＳ Ｐゴシック" charset="0"/>
                <a:cs typeface="ＭＳ Ｐゴシック" charset="0"/>
              </a:rPr>
              <a:t>Fluid Therapy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48672"/>
          </a:xfrm>
        </p:spPr>
        <p:txBody>
          <a:bodyPr>
            <a:normAutofit fontScale="70000" lnSpcReduction="20000"/>
          </a:bodyPr>
          <a:lstStyle/>
          <a:p>
            <a:pPr>
              <a:buNone/>
            </a:pPr>
            <a:r>
              <a:rPr lang="en-GB" sz="4600" b="1" dirty="0"/>
              <a:t>Replacement</a:t>
            </a:r>
            <a:endParaRPr lang="en-GB" sz="4600" dirty="0"/>
          </a:p>
          <a:p>
            <a:pPr>
              <a:buNone/>
            </a:pPr>
            <a:r>
              <a:rPr lang="en-GB" dirty="0"/>
              <a:t>Adjust the IV prescription (add to or subtract from maintenance needs) to account for existing fluid and/or electrolyte deficits or excesses, ongoing losses or abnormal distribution.</a:t>
            </a:r>
          </a:p>
          <a:p>
            <a:pPr>
              <a:buNone/>
            </a:pPr>
            <a:r>
              <a:rPr lang="en-GB" dirty="0"/>
              <a:t> </a:t>
            </a:r>
          </a:p>
          <a:p>
            <a:pPr>
              <a:buNone/>
            </a:pPr>
            <a:r>
              <a:rPr lang="en-GB" sz="4600" b="1" dirty="0"/>
              <a:t>Redistribution</a:t>
            </a:r>
            <a:endParaRPr lang="en-GB" sz="4600" dirty="0"/>
          </a:p>
          <a:p>
            <a:pPr>
              <a:buNone/>
            </a:pPr>
            <a:r>
              <a:rPr lang="en-GB" dirty="0"/>
              <a:t>In addition to external fluid and electrolyte losses, some hospital patients have marked internal fluid distribution changes or abnormal fluid handling. This type of problem is seen particularly in those who are septic, otherwise critically ill, post-major surgery or those with major cardiac, liver or renal co-morbidity. Many of these patients develop oedema from sodium and water excess and some sequester fluids in the GI tract or thoracic/peritoneal cavities.</a:t>
            </a:r>
          </a:p>
          <a:p>
            <a:pPr>
              <a:buNone/>
            </a:pPr>
            <a:r>
              <a:rPr lang="en-GB" dirty="0"/>
              <a:t> </a:t>
            </a:r>
          </a:p>
          <a:p>
            <a:pPr>
              <a:buNone/>
            </a:pPr>
            <a:r>
              <a:rPr lang="en-GB" dirty="0"/>
              <a:t>Following administration of IV fluids there should always be a period of </a:t>
            </a:r>
            <a:r>
              <a:rPr lang="en-GB" b="1" dirty="0"/>
              <a:t>....</a:t>
            </a:r>
            <a:endParaRPr lang="en-GB" dirty="0"/>
          </a:p>
          <a:p>
            <a:pPr>
              <a:buNone/>
            </a:pPr>
            <a:r>
              <a:rPr lang="en-GB" b="1" dirty="0"/>
              <a:t> </a:t>
            </a:r>
            <a:endParaRPr lang="en-GB" dirty="0"/>
          </a:p>
          <a:p>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buNone/>
            </a:pPr>
            <a:r>
              <a:rPr lang="en-GB" b="1" dirty="0"/>
              <a:t> </a:t>
            </a:r>
            <a:endParaRPr lang="en-GB" dirty="0"/>
          </a:p>
          <a:p>
            <a:pPr>
              <a:buNone/>
            </a:pPr>
            <a:r>
              <a:rPr lang="en-GB" b="1" dirty="0"/>
              <a:t>Reassessment</a:t>
            </a:r>
            <a:endParaRPr lang="en-GB" dirty="0"/>
          </a:p>
          <a:p>
            <a:pPr>
              <a:buNone/>
            </a:pPr>
            <a:endParaRPr lang="en-GB" sz="2400" dirty="0"/>
          </a:p>
          <a:p>
            <a:pPr>
              <a:buNone/>
            </a:pPr>
            <a:r>
              <a:rPr lang="en-GB" sz="2400" dirty="0"/>
              <a:t>Reassess with ABCDE</a:t>
            </a:r>
          </a:p>
          <a:p>
            <a:pPr>
              <a:buNone/>
            </a:pPr>
            <a:endParaRPr lang="en-GB" sz="2400" dirty="0"/>
          </a:p>
          <a:p>
            <a:pPr>
              <a:buNone/>
            </a:pPr>
            <a:r>
              <a:rPr lang="en-GB" sz="2400" dirty="0"/>
              <a:t>If patients have received IV fluids containing chloride concentrations greater than 120 mmol/l monitor their serum chloride concentration daily. If patients develop </a:t>
            </a:r>
            <a:r>
              <a:rPr lang="en-GB" sz="2400" dirty="0" err="1"/>
              <a:t>hyperchloraemia</a:t>
            </a:r>
            <a:r>
              <a:rPr lang="en-GB" sz="2400" dirty="0"/>
              <a:t> or </a:t>
            </a:r>
            <a:r>
              <a:rPr lang="en-GB" sz="2400" dirty="0" err="1"/>
              <a:t>acidaemia</a:t>
            </a:r>
            <a:r>
              <a:rPr lang="en-GB" sz="2400" dirty="0"/>
              <a:t>, reassess their IV fluid prescription and assess their acid–base status. Consider less frequent monitoring for patients who are stable.</a:t>
            </a:r>
          </a:p>
          <a:p>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Conclusion</a:t>
            </a:r>
          </a:p>
        </p:txBody>
      </p:sp>
      <p:sp>
        <p:nvSpPr>
          <p:cNvPr id="3" name="Content Placeholder 2"/>
          <p:cNvSpPr>
            <a:spLocks noGrp="1"/>
          </p:cNvSpPr>
          <p:nvPr>
            <p:ph idx="1"/>
          </p:nvPr>
        </p:nvSpPr>
        <p:spPr/>
        <p:txBody>
          <a:bodyPr/>
          <a:lstStyle/>
          <a:p>
            <a:r>
              <a:rPr lang="en-GB" dirty="0"/>
              <a:t>Physiology - ?MCQs, ?SAQs</a:t>
            </a:r>
          </a:p>
          <a:p>
            <a:r>
              <a:rPr lang="en-GB" dirty="0"/>
              <a:t>IV Fluids - ?MCQs, ?SAQs</a:t>
            </a:r>
          </a:p>
          <a:p>
            <a:r>
              <a:rPr lang="en-GB" dirty="0"/>
              <a:t>Guidelines - ?SAQs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Fluid Physiology</a:t>
            </a:r>
          </a:p>
        </p:txBody>
      </p:sp>
      <p:pic>
        <p:nvPicPr>
          <p:cNvPr id="61444" name="Picture 4" descr="Drink Water"/>
          <p:cNvPicPr>
            <a:picLocks noChangeAspect="1" noChangeArrowheads="1"/>
          </p:cNvPicPr>
          <p:nvPr/>
        </p:nvPicPr>
        <p:blipFill>
          <a:blip r:embed="rId3" cstate="print"/>
          <a:srcRect/>
          <a:stretch>
            <a:fillRect/>
          </a:stretch>
        </p:blipFill>
        <p:spPr bwMode="auto">
          <a:xfrm>
            <a:off x="3491880" y="1412776"/>
            <a:ext cx="4680520" cy="511736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Questions</a:t>
            </a:r>
          </a:p>
        </p:txBody>
      </p:sp>
      <p:sp>
        <p:nvSpPr>
          <p:cNvPr id="3" name="Content Placeholder 2"/>
          <p:cNvSpPr>
            <a:spLocks noGrp="1"/>
          </p:cNvSpPr>
          <p:nvPr>
            <p:ph idx="1"/>
          </p:nvPr>
        </p:nvSpPr>
        <p:spPr>
          <a:xfrm>
            <a:off x="457200" y="1268760"/>
            <a:ext cx="8229600" cy="5328592"/>
          </a:xfrm>
        </p:spPr>
        <p:txBody>
          <a:bodyPr>
            <a:normAutofit lnSpcReduction="10000"/>
          </a:bodyPr>
          <a:lstStyle/>
          <a:p>
            <a:pPr marL="514350" indent="-514350">
              <a:buAutoNum type="arabicPeriod"/>
            </a:pPr>
            <a:r>
              <a:rPr lang="en-GB" dirty="0"/>
              <a:t>Most of the body’s water is located in the:</a:t>
            </a:r>
          </a:p>
          <a:p>
            <a:pPr marL="1314450" lvl="2" indent="-514350"/>
            <a:r>
              <a:rPr lang="en-GB" dirty="0"/>
              <a:t>Plasma</a:t>
            </a:r>
          </a:p>
          <a:p>
            <a:pPr marL="1314450" lvl="2" indent="-514350"/>
            <a:r>
              <a:rPr lang="en-GB" dirty="0"/>
              <a:t>Interstitial fluid compartment</a:t>
            </a:r>
          </a:p>
          <a:p>
            <a:pPr marL="1314450" lvl="2" indent="-514350"/>
            <a:r>
              <a:rPr lang="en-GB" dirty="0"/>
              <a:t>Intracellular space</a:t>
            </a:r>
          </a:p>
          <a:p>
            <a:pPr marL="1314450" lvl="2" indent="-514350"/>
            <a:r>
              <a:rPr lang="en-GB" dirty="0"/>
              <a:t>Muscular Tissue</a:t>
            </a:r>
          </a:p>
          <a:p>
            <a:pPr marL="1314450" lvl="2" indent="-514350">
              <a:buNone/>
            </a:pPr>
            <a:endParaRPr lang="en-GB" dirty="0"/>
          </a:p>
          <a:p>
            <a:pPr marL="514350" indent="-514350">
              <a:buNone/>
            </a:pPr>
            <a:r>
              <a:rPr lang="en-GB" dirty="0"/>
              <a:t>2. Approximately what percentage of TBW is intracellular fluid</a:t>
            </a:r>
          </a:p>
          <a:p>
            <a:pPr marL="1314450" lvl="2" indent="-514350"/>
            <a:r>
              <a:rPr lang="en-GB" dirty="0"/>
              <a:t>35%</a:t>
            </a:r>
          </a:p>
          <a:p>
            <a:pPr marL="1314450" lvl="2" indent="-514350"/>
            <a:r>
              <a:rPr lang="en-GB" dirty="0"/>
              <a:t>45%</a:t>
            </a:r>
          </a:p>
          <a:p>
            <a:pPr marL="1314450" lvl="2" indent="-514350"/>
            <a:r>
              <a:rPr lang="en-GB" dirty="0"/>
              <a:t>65%</a:t>
            </a:r>
          </a:p>
          <a:p>
            <a:pPr marL="1314450" lvl="2" indent="-514350"/>
            <a:r>
              <a:rPr lang="en-GB" dirty="0"/>
              <a:t>85%</a:t>
            </a:r>
          </a:p>
          <a:p>
            <a:pPr marL="514350" indent="-514350">
              <a:buNone/>
            </a:pPr>
            <a:endParaRPr lang="en-GB" dirty="0"/>
          </a:p>
          <a:p>
            <a:pPr>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lnSpcReduction="10000"/>
          </a:bodyPr>
          <a:lstStyle/>
          <a:p>
            <a:pPr>
              <a:buNone/>
            </a:pPr>
            <a:r>
              <a:rPr lang="en-GB" dirty="0"/>
              <a:t>3. Plasma volume is:</a:t>
            </a:r>
          </a:p>
          <a:p>
            <a:pPr lvl="2"/>
            <a:r>
              <a:rPr lang="en-GB" dirty="0"/>
              <a:t>1 litre</a:t>
            </a:r>
          </a:p>
          <a:p>
            <a:pPr lvl="2"/>
            <a:r>
              <a:rPr lang="en-GB" dirty="0"/>
              <a:t>3 litres</a:t>
            </a:r>
          </a:p>
          <a:p>
            <a:pPr lvl="2"/>
            <a:r>
              <a:rPr lang="en-GB" dirty="0"/>
              <a:t>7 litres</a:t>
            </a:r>
          </a:p>
          <a:p>
            <a:pPr lvl="2"/>
            <a:r>
              <a:rPr lang="en-GB" dirty="0"/>
              <a:t>10 litres</a:t>
            </a:r>
          </a:p>
          <a:p>
            <a:pPr lvl="2"/>
            <a:endParaRPr lang="en-GB" dirty="0"/>
          </a:p>
          <a:p>
            <a:pPr>
              <a:buNone/>
            </a:pPr>
            <a:r>
              <a:rPr lang="en-GB" dirty="0"/>
              <a:t>4. If 1L of solute-free water is lost from the body, how much fluid is lost by the ICF compartment?</a:t>
            </a:r>
          </a:p>
          <a:p>
            <a:pPr lvl="2"/>
            <a:r>
              <a:rPr lang="en-GB" dirty="0"/>
              <a:t>333ml</a:t>
            </a:r>
          </a:p>
          <a:p>
            <a:pPr lvl="2"/>
            <a:r>
              <a:rPr lang="en-GB" dirty="0"/>
              <a:t>667ml</a:t>
            </a:r>
          </a:p>
          <a:p>
            <a:pPr lvl="2"/>
            <a:r>
              <a:rPr lang="en-GB" dirty="0"/>
              <a:t>1 litre</a:t>
            </a:r>
          </a:p>
          <a:p>
            <a:pPr lvl="2"/>
            <a:r>
              <a:rPr lang="en-GB" dirty="0"/>
              <a:t>none</a:t>
            </a:r>
          </a:p>
          <a:p>
            <a:pPr lvl="1"/>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4050</TotalTime>
  <Words>4482</Words>
  <Application>Microsoft Macintosh PowerPoint</Application>
  <PresentationFormat>On-screen Show (4:3)</PresentationFormat>
  <Paragraphs>438</Paragraphs>
  <Slides>62</Slides>
  <Notes>58</Notes>
  <HiddenSlides>0</HiddenSlides>
  <MMClips>0</MMClips>
  <ScaleCrop>false</ScaleCrop>
  <HeadingPairs>
    <vt:vector size="4" baseType="variant">
      <vt:variant>
        <vt:lpstr>Design Template</vt:lpstr>
      </vt:variant>
      <vt:variant>
        <vt:i4>1</vt:i4>
      </vt:variant>
      <vt:variant>
        <vt:lpstr>Slide Titles</vt:lpstr>
      </vt:variant>
      <vt:variant>
        <vt:i4>62</vt:i4>
      </vt:variant>
    </vt:vector>
  </HeadingPairs>
  <TitlesOfParts>
    <vt:vector size="63" baseType="lpstr">
      <vt:lpstr>Office Theme</vt:lpstr>
      <vt:lpstr>PERIOPERATIVE FLUID THERAPY</vt:lpstr>
      <vt:lpstr>Download the talk!</vt:lpstr>
      <vt:lpstr>Slide 3</vt:lpstr>
      <vt:lpstr>Slide 4</vt:lpstr>
      <vt:lpstr>From the Exam Syllabus…</vt:lpstr>
      <vt:lpstr>Slide 6</vt:lpstr>
      <vt:lpstr>Fluid Physiology</vt:lpstr>
      <vt:lpstr>Questions</vt:lpstr>
      <vt:lpstr>Slide 9</vt:lpstr>
      <vt:lpstr>Slide 10</vt:lpstr>
      <vt:lpstr>Slide 11</vt:lpstr>
      <vt:lpstr>Slide 12</vt:lpstr>
      <vt:lpstr>Body Water</vt:lpstr>
      <vt:lpstr>Slide 14</vt:lpstr>
      <vt:lpstr>Slide 15</vt:lpstr>
      <vt:lpstr>Slide 16</vt:lpstr>
      <vt:lpstr>Body fluid compartments</vt:lpstr>
      <vt:lpstr>Body fluid compartments</vt:lpstr>
      <vt:lpstr>Body fluid compartments</vt:lpstr>
      <vt:lpstr>Body fluid compartments</vt:lpstr>
      <vt:lpstr>Body fluid compartments</vt:lpstr>
      <vt:lpstr>Ionic composition of fluid compartments</vt:lpstr>
      <vt:lpstr>Slide 23</vt:lpstr>
      <vt:lpstr>Slide 24</vt:lpstr>
      <vt:lpstr>Starling’s Forces</vt:lpstr>
      <vt:lpstr>Slide 26</vt:lpstr>
      <vt:lpstr>Glycocalyx</vt:lpstr>
      <vt:lpstr>Glycocalyx</vt:lpstr>
      <vt:lpstr>Glycocalyx</vt:lpstr>
      <vt:lpstr>IV FLUIDS</vt:lpstr>
      <vt:lpstr>Slide 31</vt:lpstr>
      <vt:lpstr>Slide 32</vt:lpstr>
      <vt:lpstr>Crystalloids</vt:lpstr>
      <vt:lpstr>SAQ Examination</vt:lpstr>
      <vt:lpstr>Slide 35</vt:lpstr>
      <vt:lpstr>The benefits of crystalloids</vt:lpstr>
      <vt:lpstr>Balanced (vs Unbalanced) Solutions</vt:lpstr>
      <vt:lpstr>“Normal” Saline</vt:lpstr>
      <vt:lpstr>Resource Utilization</vt:lpstr>
      <vt:lpstr>Risk adjusted major complications All patients</vt:lpstr>
      <vt:lpstr>Evidence Against Unbalanced Solutions</vt:lpstr>
      <vt:lpstr>Slide 42</vt:lpstr>
      <vt:lpstr>Colloids</vt:lpstr>
      <vt:lpstr>Colloids</vt:lpstr>
      <vt:lpstr>Faster plasma expansion</vt:lpstr>
      <vt:lpstr>Less administered volume</vt:lpstr>
      <vt:lpstr>Slide 47</vt:lpstr>
      <vt:lpstr>Slide 48</vt:lpstr>
      <vt:lpstr>Slide 49</vt:lpstr>
      <vt:lpstr>Less Pulmonary oedema </vt:lpstr>
      <vt:lpstr>Colloids and anaphylaxis</vt:lpstr>
      <vt:lpstr>Fluid Guidelines</vt:lpstr>
      <vt:lpstr>GIFTASUP</vt:lpstr>
      <vt:lpstr>Slide 54</vt:lpstr>
      <vt:lpstr>NICE Guidelines</vt:lpstr>
      <vt:lpstr>Slide 56</vt:lpstr>
      <vt:lpstr>Initial Assessment</vt:lpstr>
      <vt:lpstr>Slide 58</vt:lpstr>
      <vt:lpstr>Slide 59</vt:lpstr>
      <vt:lpstr>Slide 60</vt:lpstr>
      <vt:lpstr>Slide 61</vt:lpstr>
      <vt:lpstr>Conclusion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PERIOPERATIVE FLUID THERAPY</dc:title>
  <dc:creator>Gautam</dc:creator>
  <cp:lastModifiedBy>Robert Stephens</cp:lastModifiedBy>
  <cp:revision>202</cp:revision>
  <dcterms:created xsi:type="dcterms:W3CDTF">2019-11-28T05:25:43Z</dcterms:created>
  <dcterms:modified xsi:type="dcterms:W3CDTF">2019-11-28T05:30:45Z</dcterms:modified>
</cp:coreProperties>
</file>