
<file path=[Content_Types].xml><?xml version="1.0" encoding="utf-8"?>
<Types xmlns="http://schemas.openxmlformats.org/package/2006/content-types">
  <Override PartName="/ppt/slideMasters/slideMaster1.xml" ContentType="application/vnd.openxmlformats-officedocument.presentationml.slideMaster+xml"/>
  <Override PartName="/ppt/slides/slide4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17.xml" ContentType="application/vnd.openxmlformats-officedocument.presentationml.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s/slide127.xml" ContentType="application/vnd.openxmlformats-officedocument.presentationml.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136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s/slide146.xml" ContentType="application/vnd.openxmlformats-officedocument.presentationml.slide+xml"/>
  <Override PartName="/ppt/slides/slide47.xml" ContentType="application/vnd.openxmlformats-officedocument.presentationml.slide+xml"/>
  <Override PartName="/ppt/slides/slide1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5.xml" ContentType="application/vnd.openxmlformats-officedocument.presentationml.slide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slides/slide17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184.xml" ContentType="application/vnd.openxmlformats-officedocument.presentationml.slide+xml"/>
  <Override PartName="/ppt/slides/slide85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12.xml" ContentType="application/vnd.openxmlformats-officedocument.presentationml.slide+xml"/>
  <Override PartName="/ppt/slides/slide13.xml" ContentType="application/vnd.openxmlformats-officedocument.presentationml.slide+xml"/>
  <Override PartName="/ppt/slides/slide122.xml" ContentType="application/vnd.openxmlformats-officedocument.presentationml.slide+xml"/>
  <Override PartName="/ppt/slides/slide23.xml" ContentType="application/vnd.openxmlformats-officedocument.presentationml.slide+xml"/>
  <Override PartName="/ppt/slides/slide1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108.xml" ContentType="application/vnd.openxmlformats-officedocument.presentationml.slide+xml"/>
  <Override PartName="/ppt/slides/slide1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50.xml" ContentType="application/vnd.openxmlformats-officedocument.presentationml.slide+xml"/>
  <Override PartName="/ppt/slides/slide118.xml" ContentType="application/vnd.openxmlformats-officedocument.presentationml.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s/slide160.xml" ContentType="application/vnd.openxmlformats-officedocument.presentationml.slide+xml"/>
  <Override PartName="/ppt/slides/slide128.xml" ContentType="application/vnd.openxmlformats-officedocument.presentationml.slide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37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147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156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s/slide166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slides/slide175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slides/slide185.xml" ContentType="application/vnd.openxmlformats-officedocument.presentationml.slide+xml"/>
  <Override PartName="/ppt/slides/slide86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113.xml" ContentType="application/vnd.openxmlformats-officedocument.presentationml.slide+xml"/>
  <Override PartName="/ppt/slides/slide14.xml" ContentType="application/vnd.openxmlformats-officedocument.presentationml.slide+xml"/>
  <Override PartName="/ppt/slides/slide123.xml" ContentType="application/vnd.openxmlformats-officedocument.presentationml.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132.xml" ContentType="application/vnd.openxmlformats-officedocument.presentationml.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s/slide109.xml" ContentType="application/vnd.openxmlformats-officedocument.presentationml.slide+xml"/>
  <Override PartName="/ppt/slides/slide142.xml" ContentType="application/vnd.openxmlformats-officedocument.presentationml.slide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slides/slide151.xml" ContentType="application/vnd.openxmlformats-officedocument.presentationml.slide+xml"/>
  <Override PartName="/ppt/slides/slide119.xml" ContentType="application/vnd.openxmlformats-officedocument.presentationml.slide+xml"/>
  <Override PartName="/ppt/slides/slide5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6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slides/slide170.xml" ContentType="application/vnd.openxmlformats-officedocument.presentationml.slide+xml"/>
  <Override PartName="/ppt/slides/slide138.xml" ContentType="application/vnd.openxmlformats-officedocument.presentationml.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180.xml" ContentType="application/vnd.openxmlformats-officedocument.presentationml.slide+xml"/>
  <Override PartName="/ppt/slides/slide148.xml" ContentType="application/vnd.openxmlformats-officedocument.presentationml.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157.xml" ContentType="application/vnd.openxmlformats-officedocument.presentationml.slide+xml"/>
  <Override PartName="/ppt/slides/slide190.xml" ContentType="application/vnd.openxmlformats-officedocument.presentationml.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s/slide167.xml" ContentType="application/vnd.openxmlformats-officedocument.presentationml.slide+xml"/>
  <Override PartName="/ppt/slides/slide68.xml" ContentType="application/vnd.openxmlformats-officedocument.presentationml.slide+xml"/>
  <Override PartName="/ppt/slides/slide176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s/slide186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4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Default Extension="gif" ContentType="image/gif"/>
  <Override PartName="/ppt/slides/slide114.xml" ContentType="application/vnd.openxmlformats-officedocument.presentationml.slide+xml"/>
  <Override PartName="/ppt/slides/slide15.xml" ContentType="application/vnd.openxmlformats-officedocument.presentationml.slide+xml"/>
  <Override PartName="/ppt/slides/slide124.xml" ContentType="application/vnd.openxmlformats-officedocument.presentationml.slide+xml"/>
  <Override PartName="/ppt/slides/slide25.xml" ContentType="application/vnd.openxmlformats-officedocument.presentationml.slide+xml"/>
  <Override PartName="/ppt/slides/slide133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s/slide143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44.xml" ContentType="application/vnd.openxmlformats-officedocument.presentationml.slide+xml"/>
  <Override PartName="/ppt/slides/slide152.xml" ContentType="application/vnd.openxmlformats-officedocument.presentationml.slide+xml"/>
  <Override PartName="/ppt/slides/slide53.xml" ContentType="application/vnd.openxmlformats-officedocument.presentationml.slide+xml"/>
  <Override PartName="/ppt/slides/slide129.xml" ContentType="application/vnd.openxmlformats-officedocument.presentationml.slide+xml"/>
  <Override PartName="/ppt/slides/slide162.xml" ContentType="application/vnd.openxmlformats-officedocument.presentationml.slide+xml"/>
  <Override PartName="/ppt/slides/slide63.xml" ContentType="application/vnd.openxmlformats-officedocument.presentationml.slide+xml"/>
  <Override PartName="/ppt/slides/slide171.xml" ContentType="application/vnd.openxmlformats-officedocument.presentationml.slide+xml"/>
  <Override PartName="/ppt/slides/slide139.xml" ContentType="application/vnd.openxmlformats-officedocument.presentationml.slide+xml"/>
  <Override PartName="/ppt/slides/slide72.xml" ContentType="application/vnd.openxmlformats-officedocument.presentationml.slide+xml"/>
  <Override PartName="/ppt/slides/slide181.xml" ContentType="application/vnd.openxmlformats-officedocument.presentationml.slide+xml"/>
  <Override PartName="/ppt/slides/slide149.xml" ContentType="application/vnd.openxmlformats-officedocument.presentationml.slide+xml"/>
  <Override PartName="/ppt/slides/slide82.xml" ContentType="application/vnd.openxmlformats-officedocument.presentationml.slide+xml"/>
  <Override PartName="/ppt/slides/slide158.xml" ContentType="application/vnd.openxmlformats-officedocument.presentationml.slide+xml"/>
  <Override PartName="/ppt/slides/slide191.xml" ContentType="application/vnd.openxmlformats-officedocument.presentationml.slide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s/slide168.xml" ContentType="application/vnd.openxmlformats-officedocument.presentationml.slide+xml"/>
  <Override PartName="/ppt/slides/slide100.xml" ContentType="application/vnd.openxmlformats-officedocument.presentationml.slide+xml"/>
  <Override PartName="/ppt/slides/slide69.xml" ContentType="application/vnd.openxmlformats-officedocument.presentationml.slide+xml"/>
  <Override PartName="/ppt/slides/slide177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187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97.xml" ContentType="application/vnd.openxmlformats-officedocument.presentationml.slide+xml"/>
  <Override PartName="/ppt/slides/slide1.xml" ContentType="application/vnd.openxmlformats-officedocument.presentationml.slide+xml"/>
  <Override PartName="/ppt/slides/slide105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15.xml" ContentType="application/vnd.openxmlformats-officedocument.presentationml.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125.xml" ContentType="application/vnd.openxmlformats-officedocument.presentationml.slide+xml"/>
  <Default Extension="rels" ContentType="application/vnd.openxmlformats-package.relationships+xml"/>
  <Override PartName="/ppt/slides/slide26.xml" ContentType="application/vnd.openxmlformats-officedocument.presentationml.slide+xml"/>
  <Override PartName="/ppt/slides/slide134.xml" ContentType="application/vnd.openxmlformats-officedocument.presentationml.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s/slide14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153.xml" ContentType="application/vnd.openxmlformats-officedocument.presentationml.slide+xml"/>
  <Override PartName="/ppt/slides/slide54.xml" ContentType="application/vnd.openxmlformats-officedocument.presentationml.slide+xml"/>
  <Override PartName="/ppt/slides/slide1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s/slide172.xml" ContentType="application/vnd.openxmlformats-officedocument.presentationml.slide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s/slide182.xml" ContentType="application/vnd.openxmlformats-officedocument.presentationml.slide+xml"/>
  <Override PartName="/ppt/slides/slide83.xml" ContentType="application/vnd.openxmlformats-officedocument.presentationml.slide+xml"/>
  <Override PartName="/ppt/slides/slide159.xml" ContentType="application/vnd.openxmlformats-officedocument.presentationml.slide+xml"/>
  <Override PartName="/ppt/slides/slide192.xml" ContentType="application/vnd.openxmlformats-officedocument.presentationml.slide+xml"/>
  <Override PartName="/ppt/slides/slide93.xml" ContentType="application/vnd.openxmlformats-officedocument.presentationml.slide+xml"/>
  <Override PartName="/ppt/slides/slide169.xml" ContentType="application/vnd.openxmlformats-officedocument.presentationml.slide+xml"/>
  <Override PartName="/ppt/slides/slide101.xml" ContentType="application/vnd.openxmlformats-officedocument.presentationml.slide+xml"/>
  <Override PartName="/ppt/slides/slide17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110.xml" ContentType="application/vnd.openxmlformats-officedocument.presentationml.slide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20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s/slide10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slides/slide116.xml" ContentType="application/vnd.openxmlformats-officedocument.presentationml.slide+xml"/>
  <Override PartName="/ppt/slides/slide17.xml" ContentType="application/vnd.openxmlformats-officedocument.presentationml.slide+xml"/>
  <Override PartName="/ppt/slides/slide126.xml" ContentType="application/vnd.openxmlformats-officedocument.presentationml.slide+xml"/>
  <Override PartName="/ppt/slides/slide27.xml" ContentType="application/vnd.openxmlformats-officedocument.presentationml.slide+xml"/>
  <Override PartName="/ppt/slides/slide135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s/slide145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s/slide154.xml" ContentType="application/vnd.openxmlformats-officedocument.presentationml.slide+xml"/>
  <Override PartName="/ppt/slides/slide55.xml" ContentType="application/vnd.openxmlformats-officedocument.presentationml.slide+xml"/>
  <Override PartName="/ppt/slides/slide164.xml" ContentType="application/vnd.openxmlformats-officedocument.presentationml.slide+xml"/>
  <Override PartName="/ppt/slides/slide65.xml" ContentType="application/vnd.openxmlformats-officedocument.presentationml.slide+xml"/>
  <Override PartName="/ppt/slides/slide17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183.xml" ContentType="application/vnd.openxmlformats-officedocument.presentationml.slide+xml"/>
  <Override PartName="/ppt/slides/slide84.xml" ContentType="application/vnd.openxmlformats-officedocument.presentationml.slide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slides/slide17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11.xml" ContentType="application/vnd.openxmlformats-officedocument.presentationml.slide+xml"/>
  <Override PartName="/ppt/slides/slide12.xml" ContentType="application/vnd.openxmlformats-officedocument.presentationml.slide+xml"/>
  <Override PartName="/ppt/slides/slide189.xml" ContentType="application/vnd.openxmlformats-officedocument.presentationml.slide+xml"/>
  <Override PartName="/ppt/slides/slide121.xml" ContentType="application/vnd.openxmlformats-officedocument.presentationml.slide+xml"/>
  <Override PartName="/ppt/slides/slide22.xml" ContentType="application/vnd.openxmlformats-officedocument.presentationml.slide+xml"/>
  <Override PartName="/ppt/slides/slide130.xml" ContentType="application/vnd.openxmlformats-officedocument.presentationml.slide+xml"/>
  <Override PartName="/ppt/slides/slide99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s/slide107.xml" ContentType="application/vnd.openxmlformats-officedocument.presentationml.slide+xml"/>
  <Override PartName="/ppt/slides/slide1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94"/>
  </p:notesMasterIdLst>
  <p:sldIdLst>
    <p:sldId id="681" r:id="rId2"/>
    <p:sldId id="332" r:id="rId3"/>
    <p:sldId id="560" r:id="rId4"/>
    <p:sldId id="566" r:id="rId5"/>
    <p:sldId id="333" r:id="rId6"/>
    <p:sldId id="660" r:id="rId7"/>
    <p:sldId id="380" r:id="rId8"/>
    <p:sldId id="532" r:id="rId9"/>
    <p:sldId id="335" r:id="rId10"/>
    <p:sldId id="434" r:id="rId11"/>
    <p:sldId id="564" r:id="rId12"/>
    <p:sldId id="534" r:id="rId13"/>
    <p:sldId id="438" r:id="rId14"/>
    <p:sldId id="436" r:id="rId15"/>
    <p:sldId id="563" r:id="rId16"/>
    <p:sldId id="437" r:id="rId17"/>
    <p:sldId id="565" r:id="rId18"/>
    <p:sldId id="435" r:id="rId19"/>
    <p:sldId id="567" r:id="rId20"/>
    <p:sldId id="568" r:id="rId21"/>
    <p:sldId id="570" r:id="rId22"/>
    <p:sldId id="319" r:id="rId23"/>
    <p:sldId id="320" r:id="rId24"/>
    <p:sldId id="312" r:id="rId25"/>
    <p:sldId id="439" r:id="rId26"/>
    <p:sldId id="442" r:id="rId27"/>
    <p:sldId id="440" r:id="rId28"/>
    <p:sldId id="578" r:id="rId29"/>
    <p:sldId id="666" r:id="rId30"/>
    <p:sldId id="626" r:id="rId31"/>
    <p:sldId id="271" r:id="rId32"/>
    <p:sldId id="272" r:id="rId33"/>
    <p:sldId id="273" r:id="rId34"/>
    <p:sldId id="381" r:id="rId35"/>
    <p:sldId id="274" r:id="rId36"/>
    <p:sldId id="443" r:id="rId37"/>
    <p:sldId id="366" r:id="rId38"/>
    <p:sldId id="445" r:id="rId39"/>
    <p:sldId id="561" r:id="rId40"/>
    <p:sldId id="579" r:id="rId41"/>
    <p:sldId id="580" r:id="rId42"/>
    <p:sldId id="639" r:id="rId43"/>
    <p:sldId id="571" r:id="rId44"/>
    <p:sldId id="311" r:id="rId45"/>
    <p:sldId id="667" r:id="rId46"/>
    <p:sldId id="600" r:id="rId47"/>
    <p:sldId id="313" r:id="rId48"/>
    <p:sldId id="314" r:id="rId49"/>
    <p:sldId id="572" r:id="rId50"/>
    <p:sldId id="321" r:id="rId51"/>
    <p:sldId id="412" r:id="rId52"/>
    <p:sldId id="446" r:id="rId53"/>
    <p:sldId id="581" r:id="rId54"/>
    <p:sldId id="448" r:id="rId55"/>
    <p:sldId id="668" r:id="rId56"/>
    <p:sldId id="582" r:id="rId57"/>
    <p:sldId id="450" r:id="rId58"/>
    <p:sldId id="449" r:id="rId59"/>
    <p:sldId id="453" r:id="rId60"/>
    <p:sldId id="451" r:id="rId61"/>
    <p:sldId id="651" r:id="rId62"/>
    <p:sldId id="533" r:id="rId63"/>
    <p:sldId id="583" r:id="rId64"/>
    <p:sldId id="476" r:id="rId65"/>
    <p:sldId id="493" r:id="rId66"/>
    <p:sldId id="494" r:id="rId67"/>
    <p:sldId id="584" r:id="rId68"/>
    <p:sldId id="447" r:id="rId69"/>
    <p:sldId id="669" r:id="rId70"/>
    <p:sldId id="603" r:id="rId71"/>
    <p:sldId id="305" r:id="rId72"/>
    <p:sldId id="628" r:id="rId73"/>
    <p:sldId id="454" r:id="rId74"/>
    <p:sldId id="647" r:id="rId75"/>
    <p:sldId id="299" r:id="rId76"/>
    <p:sldId id="457" r:id="rId77"/>
    <p:sldId id="455" r:id="rId78"/>
    <p:sldId id="649" r:id="rId79"/>
    <p:sldId id="652" r:id="rId80"/>
    <p:sldId id="650" r:id="rId81"/>
    <p:sldId id="686" r:id="rId82"/>
    <p:sldId id="687" r:id="rId83"/>
    <p:sldId id="300" r:id="rId84"/>
    <p:sldId id="688" r:id="rId85"/>
    <p:sldId id="421" r:id="rId86"/>
    <p:sldId id="459" r:id="rId87"/>
    <p:sldId id="663" r:id="rId88"/>
    <p:sldId id="661" r:id="rId89"/>
    <p:sldId id="662" r:id="rId90"/>
    <p:sldId id="670" r:id="rId91"/>
    <p:sldId id="631" r:id="rId92"/>
    <p:sldId id="630" r:id="rId93"/>
    <p:sldId id="460" r:id="rId94"/>
    <p:sldId id="586" r:id="rId95"/>
    <p:sldId id="587" r:id="rId96"/>
    <p:sldId id="588" r:id="rId97"/>
    <p:sldId id="462" r:id="rId98"/>
    <p:sldId id="463" r:id="rId99"/>
    <p:sldId id="671" r:id="rId100"/>
    <p:sldId id="464" r:id="rId101"/>
    <p:sldId id="653" r:id="rId102"/>
    <p:sldId id="465" r:id="rId103"/>
    <p:sldId id="672" r:id="rId104"/>
    <p:sldId id="467" r:id="rId105"/>
    <p:sldId id="658" r:id="rId106"/>
    <p:sldId id="673" r:id="rId107"/>
    <p:sldId id="643" r:id="rId108"/>
    <p:sldId id="470" r:id="rId109"/>
    <p:sldId id="472" r:id="rId110"/>
    <p:sldId id="644" r:id="rId111"/>
    <p:sldId id="376" r:id="rId112"/>
    <p:sldId id="555" r:id="rId113"/>
    <p:sldId id="632" r:id="rId114"/>
    <p:sldId id="634" r:id="rId115"/>
    <p:sldId id="674" r:id="rId116"/>
    <p:sldId id="473" r:id="rId117"/>
    <p:sldId id="675" r:id="rId118"/>
    <p:sldId id="605" r:id="rId119"/>
    <p:sldId id="392" r:id="rId120"/>
    <p:sldId id="393" r:id="rId121"/>
    <p:sldId id="394" r:id="rId122"/>
    <p:sldId id="395" r:id="rId123"/>
    <p:sldId id="397" r:id="rId124"/>
    <p:sldId id="475" r:id="rId125"/>
    <p:sldId id="535" r:id="rId126"/>
    <p:sldId id="474" r:id="rId127"/>
    <p:sldId id="396" r:id="rId128"/>
    <p:sldId id="477" r:id="rId129"/>
    <p:sldId id="645" r:id="rId130"/>
    <p:sldId id="398" r:id="rId131"/>
    <p:sldId id="478" r:id="rId132"/>
    <p:sldId id="479" r:id="rId133"/>
    <p:sldId id="480" r:id="rId134"/>
    <p:sldId id="665" r:id="rId135"/>
    <p:sldId id="664" r:id="rId136"/>
    <p:sldId id="676" r:id="rId137"/>
    <p:sldId id="607" r:id="rId138"/>
    <p:sldId id="377" r:id="rId139"/>
    <p:sldId id="267" r:id="rId140"/>
    <p:sldId id="268" r:id="rId141"/>
    <p:sldId id="481" r:id="rId142"/>
    <p:sldId id="635" r:id="rId143"/>
    <p:sldId id="482" r:id="rId144"/>
    <p:sldId id="483" r:id="rId145"/>
    <p:sldId id="484" r:id="rId146"/>
    <p:sldId id="486" r:id="rId147"/>
    <p:sldId id="485" r:id="rId148"/>
    <p:sldId id="556" r:id="rId149"/>
    <p:sldId id="487" r:id="rId150"/>
    <p:sldId id="677" r:id="rId151"/>
    <p:sldId id="610" r:id="rId152"/>
    <p:sldId id="378" r:id="rId153"/>
    <p:sldId id="488" r:id="rId154"/>
    <p:sldId id="678" r:id="rId155"/>
    <p:sldId id="641" r:id="rId156"/>
    <p:sldId id="400" r:id="rId157"/>
    <p:sldId id="401" r:id="rId158"/>
    <p:sldId id="490" r:id="rId159"/>
    <p:sldId id="403" r:id="rId160"/>
    <p:sldId id="410" r:id="rId161"/>
    <p:sldId id="679" r:id="rId162"/>
    <p:sldId id="402" r:id="rId163"/>
    <p:sldId id="405" r:id="rId164"/>
    <p:sldId id="404" r:id="rId165"/>
    <p:sldId id="491" r:id="rId166"/>
    <p:sldId id="521" r:id="rId167"/>
    <p:sldId id="574" r:id="rId168"/>
    <p:sldId id="680" r:id="rId169"/>
    <p:sldId id="612" r:id="rId170"/>
    <p:sldId id="682" r:id="rId171"/>
    <p:sldId id="498" r:id="rId172"/>
    <p:sldId id="306" r:id="rId173"/>
    <p:sldId id="501" r:id="rId174"/>
    <p:sldId id="503" r:id="rId175"/>
    <p:sldId id="683" r:id="rId176"/>
    <p:sldId id="502" r:id="rId177"/>
    <p:sldId id="508" r:id="rId178"/>
    <p:sldId id="509" r:id="rId179"/>
    <p:sldId id="524" r:id="rId180"/>
    <p:sldId id="526" r:id="rId181"/>
    <p:sldId id="525" r:id="rId182"/>
    <p:sldId id="636" r:id="rId183"/>
    <p:sldId id="557" r:id="rId184"/>
    <p:sldId id="527" r:id="rId185"/>
    <p:sldId id="528" r:id="rId186"/>
    <p:sldId id="684" r:id="rId187"/>
    <p:sldId id="530" r:id="rId188"/>
    <p:sldId id="551" r:id="rId189"/>
    <p:sldId id="552" r:id="rId190"/>
    <p:sldId id="553" r:id="rId191"/>
    <p:sldId id="685" r:id="rId192"/>
    <p:sldId id="536" r:id="rId193"/>
  </p:sldIdLst>
  <p:sldSz cx="9144000" cy="6858000" type="screen4x3"/>
  <p:notesSz cx="6858000" cy="9144000"/>
  <p:defaultTextStyle>
    <a:defPPr>
      <a:defRPr lang="en-US"/>
    </a:defPPr>
    <a:lvl1pPr marL="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8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5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4571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6FFFF"/>
    <a:srgbClr val="DD1EC9"/>
    <a:srgbClr val="57DE6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20383" autoAdjust="0"/>
    <p:restoredTop sz="86449" autoAdjust="0"/>
  </p:normalViewPr>
  <p:slideViewPr>
    <p:cSldViewPr snapToGrid="0" snapToObjects="1">
      <p:cViewPr>
        <p:scale>
          <a:sx n="100" d="100"/>
          <a:sy n="100" d="100"/>
        </p:scale>
        <p:origin x="-38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52" y="17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47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93" Type="http://schemas.openxmlformats.org/officeDocument/2006/relationships/slide" Target="slides/slide192.xml"/><Relationship Id="rId194" Type="http://schemas.openxmlformats.org/officeDocument/2006/relationships/notesMaster" Target="notesMasters/notesMaster1.xml"/><Relationship Id="rId195" Type="http://schemas.openxmlformats.org/officeDocument/2006/relationships/printerSettings" Target="printerSettings/printerSettings1.bin"/><Relationship Id="rId196" Type="http://schemas.openxmlformats.org/officeDocument/2006/relationships/presProps" Target="presProps.xml"/><Relationship Id="rId197" Type="http://schemas.openxmlformats.org/officeDocument/2006/relationships/viewProps" Target="viewProps.xml"/><Relationship Id="rId198" Type="http://schemas.openxmlformats.org/officeDocument/2006/relationships/theme" Target="theme/theme1.xml"/><Relationship Id="rId199" Type="http://schemas.openxmlformats.org/officeDocument/2006/relationships/tableStyles" Target="tableStyle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7ADD2-2E65-6A49-8A21-3B5BC06360E5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61412-814C-4D4A-ABE3-EF72EABB15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61412-814C-4D4A-ABE3-EF72EABB150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61412-814C-4D4A-ABE3-EF72EABB150B}" type="slidenum">
              <a:rPr lang="en-US" smtClean="0"/>
              <a:pPr/>
              <a:t>184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61412-814C-4D4A-ABE3-EF72EABB150B}" type="slidenum">
              <a:rPr lang="en-US" smtClean="0"/>
              <a:pPr/>
              <a:t>187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69A10-096E-194C-A666-549B0EA03098}" type="slidenum">
              <a:rPr lang="en-US" smtClean="0"/>
              <a:pPr/>
              <a:t>122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dirty="0" smtClean="0"/>
              <a:t>RS: </a:t>
            </a:r>
          </a:p>
          <a:p>
            <a:pPr marL="0" indent="0">
              <a:buNone/>
            </a:pPr>
            <a:r>
              <a:rPr lang="en-GB" sz="1200" dirty="0" smtClean="0"/>
              <a:t>Inspection: Laboured breathing, patient coughing</a:t>
            </a:r>
          </a:p>
          <a:p>
            <a:pPr marL="0" indent="0">
              <a:buNone/>
            </a:pPr>
            <a:r>
              <a:rPr lang="en-GB" sz="1200" dirty="0" smtClean="0"/>
              <a:t>Palpation: NAD</a:t>
            </a:r>
          </a:p>
          <a:p>
            <a:pPr marL="0" indent="0">
              <a:buNone/>
            </a:pPr>
            <a:r>
              <a:rPr lang="en-GB" sz="1200" dirty="0" smtClean="0"/>
              <a:t>Percussion: increased percussion note RLL</a:t>
            </a:r>
          </a:p>
          <a:p>
            <a:pPr marL="0" indent="0">
              <a:buNone/>
            </a:pPr>
            <a:endParaRPr lang="en-GB" sz="1200" dirty="0" smtClean="0"/>
          </a:p>
          <a:p>
            <a:pPr marL="0" indent="0">
              <a:buNone/>
            </a:pPr>
            <a:r>
              <a:rPr lang="en-GB" sz="1200" dirty="0" err="1" smtClean="0"/>
              <a:t>Abdo</a:t>
            </a:r>
            <a:r>
              <a:rPr lang="en-GB" sz="1200" dirty="0" smtClean="0"/>
              <a:t>:</a:t>
            </a:r>
          </a:p>
          <a:p>
            <a:pPr marL="0" indent="0">
              <a:buNone/>
            </a:pPr>
            <a:r>
              <a:rPr lang="en-GB" sz="1200" dirty="0" smtClean="0"/>
              <a:t>Inspection: midline laparotomy scar, looks clean and dry. Urinary catheter in situ</a:t>
            </a:r>
          </a:p>
          <a:p>
            <a:pPr marL="0" indent="0">
              <a:buNone/>
            </a:pPr>
            <a:r>
              <a:rPr lang="en-GB" sz="1200" dirty="0" smtClean="0"/>
              <a:t>Palpation: </a:t>
            </a:r>
            <a:r>
              <a:rPr lang="en-GB" sz="1200" dirty="0" err="1" smtClean="0"/>
              <a:t>Abdo</a:t>
            </a:r>
            <a:r>
              <a:rPr lang="en-GB" sz="1200" dirty="0" smtClean="0"/>
              <a:t> soft, mild generalised tenderness.</a:t>
            </a:r>
          </a:p>
          <a:p>
            <a:pPr marL="0" indent="0">
              <a:buNone/>
            </a:pPr>
            <a:r>
              <a:rPr lang="en-GB" sz="1200" dirty="0" smtClean="0"/>
              <a:t>Percussion: NAD</a:t>
            </a:r>
          </a:p>
          <a:p>
            <a:pPr marL="0" indent="0">
              <a:buNone/>
            </a:pPr>
            <a:r>
              <a:rPr lang="en-GB" sz="1200" dirty="0" err="1" smtClean="0"/>
              <a:t>Ausculation</a:t>
            </a:r>
            <a:r>
              <a:rPr lang="en-GB" sz="1200" dirty="0" smtClean="0"/>
              <a:t>: BS sluggish </a:t>
            </a:r>
          </a:p>
          <a:p>
            <a:pPr marL="0" indent="0">
              <a:buNone/>
            </a:pPr>
            <a:endParaRPr lang="en-GB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FB6D1-B997-47B3-8A20-7B8FACA8411B}" type="slidenum">
              <a:rPr lang="en-GB" smtClean="0"/>
              <a:pPr/>
              <a:t>146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9080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Think: Bedside, imaging, specialist.</a:t>
            </a:r>
            <a:r>
              <a:rPr lang="en-GB" baseline="0" dirty="0" smtClean="0"/>
              <a:t> i.e. ABG, ECG, repeat bloods today, Blood cultures, urine dip; CXR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FB6D1-B997-47B3-8A20-7B8FACA8411B}" type="slidenum">
              <a:rPr lang="en-GB" smtClean="0"/>
              <a:pPr/>
              <a:t>147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1713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Interpret this ABG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FB6D1-B997-47B3-8A20-7B8FACA8411B}" type="slidenum">
              <a:rPr lang="en-GB" smtClean="0"/>
              <a:pPr/>
              <a:t>166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66658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Interpret this ABG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FB6D1-B997-47B3-8A20-7B8FACA8411B}" type="slidenum">
              <a:rPr lang="en-GB" smtClean="0"/>
              <a:pPr/>
              <a:t>167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66658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Interpret this ABG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FB6D1-B997-47B3-8A20-7B8FACA8411B}" type="slidenum">
              <a:rPr lang="en-GB" smtClean="0"/>
              <a:pPr/>
              <a:t>171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66658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Interpret this ABG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FB6D1-B997-47B3-8A20-7B8FACA8411B}" type="slidenum">
              <a:rPr lang="en-GB" smtClean="0"/>
              <a:pPr/>
              <a:t>173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66658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Interpret this ABG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FB6D1-B997-47B3-8A20-7B8FACA8411B}" type="slidenum">
              <a:rPr lang="en-GB" smtClean="0"/>
              <a:pPr/>
              <a:t>179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6665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893B-C5AD-7443-A858-5E3537C2EFF8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A4DC-E9FC-8F4E-A5CD-6A9D17D14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893B-C5AD-7443-A858-5E3537C2EFF8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A4DC-E9FC-8F4E-A5CD-6A9D17D14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893B-C5AD-7443-A858-5E3537C2EFF8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A4DC-E9FC-8F4E-A5CD-6A9D17D14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893B-C5AD-7443-A858-5E3537C2EFF8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A4DC-E9FC-8F4E-A5CD-6A9D17D14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2870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2858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893B-C5AD-7443-A858-5E3537C2EFF8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A4DC-E9FC-8F4E-A5CD-6A9D17D14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893B-C5AD-7443-A858-5E3537C2EFF8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A4DC-E9FC-8F4E-A5CD-6A9D17D14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8" indent="0">
              <a:buNone/>
              <a:defRPr sz="1600" b="1"/>
            </a:lvl5pPr>
            <a:lvl6pPr marL="2285885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8" indent="0">
              <a:buNone/>
              <a:defRPr sz="1600" b="1"/>
            </a:lvl5pPr>
            <a:lvl6pPr marL="2285885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893B-C5AD-7443-A858-5E3537C2EFF8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A4DC-E9FC-8F4E-A5CD-6A9D17D14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893B-C5AD-7443-A858-5E3537C2EFF8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A4DC-E9FC-8F4E-A5CD-6A9D17D14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893B-C5AD-7443-A858-5E3537C2EFF8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A4DC-E9FC-8F4E-A5CD-6A9D17D14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7177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8" indent="0">
              <a:buNone/>
              <a:defRPr sz="900"/>
            </a:lvl5pPr>
            <a:lvl6pPr marL="2285885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893B-C5AD-7443-A858-5E3537C2EFF8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A4DC-E9FC-8F4E-A5CD-6A9D17D14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8" indent="0">
              <a:buNone/>
              <a:defRPr sz="2000"/>
            </a:lvl5pPr>
            <a:lvl6pPr marL="2285885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57177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8" indent="0">
              <a:buNone/>
              <a:defRPr sz="900"/>
            </a:lvl5pPr>
            <a:lvl6pPr marL="2285885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893B-C5AD-7443-A858-5E3537C2EFF8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A4DC-E9FC-8F4E-A5CD-6A9D17D14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E893B-C5AD-7443-A858-5E3537C2EFF8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A4DC-E9FC-8F4E-A5CD-6A9D17D142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45717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5" algn="l" defTabSz="45717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defTabSz="45717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45717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45717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8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5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ucleotide" TargetMode="External"/><Relationship Id="rId4" Type="http://schemas.openxmlformats.org/officeDocument/2006/relationships/hyperlink" Target="https://en.wikipedia.org/wiki/Glutamic_acid" TargetMode="External"/><Relationship Id="rId5" Type="http://schemas.openxmlformats.org/officeDocument/2006/relationships/hyperlink" Target="https://en.wikipedia.org/wiki/Valine" TargetMode="External"/><Relationship Id="rId6" Type="http://schemas.openxmlformats.org/officeDocument/2006/relationships/hyperlink" Target="https://en.wikipedia.org/wiki/Blood_gas_tension" TargetMode="External"/><Relationship Id="rId7" Type="http://schemas.openxmlformats.org/officeDocument/2006/relationships/hyperlink" Target="https://en.wikipedia.org/wiki/Ischaemia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Mutation" TargetMode="Externa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jpe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1.pn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6775" y="1515866"/>
            <a:ext cx="79264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Anaesthesia, Acute Physiology &amp; </a:t>
            </a:r>
          </a:p>
          <a:p>
            <a:pPr algn="ctr"/>
            <a:r>
              <a:rPr lang="en-US" sz="4000" dirty="0" smtClean="0"/>
              <a:t>Perioperative </a:t>
            </a:r>
            <a:r>
              <a:rPr lang="en-US" sz="4000" dirty="0" smtClean="0"/>
              <a:t>Medicine </a:t>
            </a:r>
            <a:r>
              <a:rPr lang="en-US" sz="4000" dirty="0" err="1" smtClean="0"/>
              <a:t>iBSc</a:t>
            </a:r>
            <a:r>
              <a:rPr lang="en-US" sz="4000" dirty="0" smtClean="0"/>
              <a:t> </a:t>
            </a:r>
            <a:r>
              <a:rPr lang="en-US" sz="4000" dirty="0" smtClean="0"/>
              <a:t>Modules</a:t>
            </a:r>
            <a:endParaRPr lang="en-US" sz="4000" dirty="0"/>
          </a:p>
        </p:txBody>
      </p:sp>
      <p:sp>
        <p:nvSpPr>
          <p:cNvPr id="7" name="Freeform 6"/>
          <p:cNvSpPr/>
          <p:nvPr/>
        </p:nvSpPr>
        <p:spPr>
          <a:xfrm rot="180000">
            <a:off x="1461751" y="3717319"/>
            <a:ext cx="5668112" cy="2178435"/>
          </a:xfrm>
          <a:custGeom>
            <a:avLst/>
            <a:gdLst>
              <a:gd name="connsiteX0" fmla="*/ 25400 w 5573889"/>
              <a:gd name="connsiteY0" fmla="*/ 1001889 h 1634067"/>
              <a:gd name="connsiteX1" fmla="*/ 381000 w 5573889"/>
              <a:gd name="connsiteY1" fmla="*/ 307622 h 1634067"/>
              <a:gd name="connsiteX2" fmla="*/ 2192867 w 5573889"/>
              <a:gd name="connsiteY2" fmla="*/ 138289 h 1634067"/>
              <a:gd name="connsiteX3" fmla="*/ 4969934 w 5573889"/>
              <a:gd name="connsiteY3" fmla="*/ 104422 h 1634067"/>
              <a:gd name="connsiteX4" fmla="*/ 5511800 w 5573889"/>
              <a:gd name="connsiteY4" fmla="*/ 764822 h 1634067"/>
              <a:gd name="connsiteX5" fmla="*/ 5122334 w 5573889"/>
              <a:gd name="connsiteY5" fmla="*/ 1374422 h 1634067"/>
              <a:gd name="connsiteX6" fmla="*/ 2802467 w 5573889"/>
              <a:gd name="connsiteY6" fmla="*/ 1459089 h 1634067"/>
              <a:gd name="connsiteX7" fmla="*/ 465667 w 5573889"/>
              <a:gd name="connsiteY7" fmla="*/ 1543756 h 1634067"/>
              <a:gd name="connsiteX8" fmla="*/ 8467 w 5573889"/>
              <a:gd name="connsiteY8" fmla="*/ 917222 h 1634067"/>
              <a:gd name="connsiteX9" fmla="*/ 8467 w 5573889"/>
              <a:gd name="connsiteY9" fmla="*/ 917222 h 163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3889" h="1634067">
                <a:moveTo>
                  <a:pt x="25400" y="1001889"/>
                </a:moveTo>
                <a:cubicBezTo>
                  <a:pt x="22578" y="726722"/>
                  <a:pt x="19756" y="451555"/>
                  <a:pt x="381000" y="307622"/>
                </a:cubicBezTo>
                <a:cubicBezTo>
                  <a:pt x="742244" y="163689"/>
                  <a:pt x="1428045" y="172156"/>
                  <a:pt x="2192867" y="138289"/>
                </a:cubicBezTo>
                <a:cubicBezTo>
                  <a:pt x="2957689" y="104422"/>
                  <a:pt x="4416779" y="0"/>
                  <a:pt x="4969934" y="104422"/>
                </a:cubicBezTo>
                <a:cubicBezTo>
                  <a:pt x="5523090" y="208844"/>
                  <a:pt x="5486400" y="553155"/>
                  <a:pt x="5511800" y="764822"/>
                </a:cubicBezTo>
                <a:cubicBezTo>
                  <a:pt x="5537200" y="976489"/>
                  <a:pt x="5573889" y="1258711"/>
                  <a:pt x="5122334" y="1374422"/>
                </a:cubicBezTo>
                <a:cubicBezTo>
                  <a:pt x="4670779" y="1490133"/>
                  <a:pt x="2802467" y="1459089"/>
                  <a:pt x="2802467" y="1459089"/>
                </a:cubicBezTo>
                <a:cubicBezTo>
                  <a:pt x="2026356" y="1487311"/>
                  <a:pt x="931334" y="1634067"/>
                  <a:pt x="465667" y="1543756"/>
                </a:cubicBezTo>
                <a:cubicBezTo>
                  <a:pt x="0" y="1453445"/>
                  <a:pt x="8467" y="917222"/>
                  <a:pt x="8467" y="917222"/>
                </a:cubicBezTo>
                <a:lnTo>
                  <a:pt x="8467" y="917222"/>
                </a:lnTo>
              </a:path>
            </a:pathLst>
          </a:cu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60600" y="3911600"/>
            <a:ext cx="45587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How </a:t>
            </a:r>
            <a:r>
              <a:rPr lang="en-GB" sz="2400" dirty="0" smtClean="0"/>
              <a:t>to look after ill people well</a:t>
            </a:r>
          </a:p>
          <a:p>
            <a:r>
              <a:rPr lang="en-GB" sz="2400" dirty="0" smtClean="0"/>
              <a:t>Science behind it</a:t>
            </a:r>
          </a:p>
          <a:p>
            <a:r>
              <a:rPr lang="en-GB" sz="2400" dirty="0" smtClean="0"/>
              <a:t>How we can improve patient’s care</a:t>
            </a:r>
          </a:p>
          <a:p>
            <a:r>
              <a:rPr lang="en-GB" sz="2400" dirty="0" smtClean="0"/>
              <a:t>Amazing </a:t>
            </a:r>
            <a:r>
              <a:rPr lang="en-GB" sz="2400" dirty="0" smtClean="0"/>
              <a:t>teachers, great feedback </a:t>
            </a:r>
            <a:endParaRPr lang="en-GB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78 years old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Several chronic medical conditions..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Starts to feel discomfort “in the front of my stomach” ..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6 weeks go by..….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04454" y="932300"/>
          <a:ext cx="7144542" cy="211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567"/>
                <a:gridCol w="1318947"/>
                <a:gridCol w="1190757"/>
                <a:gridCol w="1190757"/>
                <a:gridCol w="963420"/>
                <a:gridCol w="1418094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A</a:t>
                      </a:r>
                      <a:r>
                        <a:rPr lang="en-US" sz="1800" b="0" baseline="0" dirty="0" smtClean="0"/>
                        <a:t> Antibodies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/>
                        <a:t>B Antibodies</a:t>
                      </a:r>
                      <a:endParaRPr lang="en-US" sz="1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A + B</a:t>
                      </a:r>
                      <a:r>
                        <a:rPr lang="en-US" sz="1800" b="0" baseline="0" dirty="0" smtClean="0"/>
                        <a:t> Antibodies</a:t>
                      </a:r>
                      <a:endParaRPr lang="en-US" sz="1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Plasma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Frequency</a:t>
                      </a:r>
                    </a:p>
                    <a:p>
                      <a:pPr algn="ctr"/>
                      <a:r>
                        <a:rPr lang="en-US" sz="1800" b="0" dirty="0" smtClean="0"/>
                        <a:t>UK</a:t>
                      </a:r>
                      <a:endParaRPr lang="en-US" sz="1800" b="0" dirty="0"/>
                    </a:p>
                  </a:txBody>
                  <a:tcPr/>
                </a:tc>
              </a:tr>
              <a:tr h="304840">
                <a:tc>
                  <a:txBody>
                    <a:bodyPr/>
                    <a:lstStyle/>
                    <a:p>
                      <a:r>
                        <a:rPr lang="en-US" dirty="0" smtClean="0"/>
                        <a:t>O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AB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15726" y="4769091"/>
            <a:ext cx="449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Which is the ‘Universal recipient’ ?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15726" y="4239435"/>
            <a:ext cx="4164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Which is the ‘Universal donor’ 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715254" y="6164844"/>
            <a:ext cx="320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NBTS UK data  </a:t>
            </a:r>
            <a:r>
              <a:rPr lang="en-US" dirty="0" err="1" smtClean="0"/>
              <a:t>www.blood.co.uk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5726" y="3206322"/>
            <a:ext cx="83762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80+% Rhesus D positive- have D antigen on cells = Rhesus Factor</a:t>
            </a:r>
          </a:p>
          <a:p>
            <a:r>
              <a:rPr lang="en-US" sz="2400" dirty="0" smtClean="0"/>
              <a:t>80% of Rhesus –ve will develop antibodies if have </a:t>
            </a:r>
            <a:r>
              <a:rPr lang="en-US" sz="2400" dirty="0" err="1" smtClean="0"/>
              <a:t>Rh</a:t>
            </a:r>
            <a:r>
              <a:rPr lang="en-US" sz="2400" dirty="0" smtClean="0"/>
              <a:t>+ transfusion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00238" y="5266424"/>
            <a:ext cx="8161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Many other red cell antigen groups eg </a:t>
            </a:r>
            <a:r>
              <a:rPr lang="en-US" sz="2400" dirty="0" err="1" smtClean="0"/>
              <a:t>Kell</a:t>
            </a:r>
            <a:r>
              <a:rPr lang="en-US" sz="2400" dirty="0" smtClean="0"/>
              <a:t>, Lewis, Duffy, Kidd ++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04454" y="932300"/>
          <a:ext cx="7144542" cy="211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567"/>
                <a:gridCol w="1318947"/>
                <a:gridCol w="1190757"/>
                <a:gridCol w="1190757"/>
                <a:gridCol w="963420"/>
                <a:gridCol w="1418094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A</a:t>
                      </a:r>
                      <a:r>
                        <a:rPr lang="en-US" sz="1800" b="0" baseline="0" dirty="0" smtClean="0"/>
                        <a:t> Antibodies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/>
                        <a:t>B Antibodies</a:t>
                      </a:r>
                      <a:endParaRPr lang="en-US" sz="1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A + B</a:t>
                      </a:r>
                      <a:r>
                        <a:rPr lang="en-US" sz="1800" b="0" baseline="0" dirty="0" smtClean="0"/>
                        <a:t> Antibodies</a:t>
                      </a:r>
                      <a:endParaRPr lang="en-US" sz="1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Plasma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Frequency</a:t>
                      </a:r>
                    </a:p>
                    <a:p>
                      <a:pPr algn="ctr"/>
                      <a:r>
                        <a:rPr lang="en-US" sz="1800" b="0" dirty="0" smtClean="0"/>
                        <a:t>UK</a:t>
                      </a:r>
                      <a:endParaRPr lang="en-US" sz="1800" b="0" dirty="0"/>
                    </a:p>
                  </a:txBody>
                  <a:tcPr/>
                </a:tc>
              </a:tr>
              <a:tr h="304840">
                <a:tc>
                  <a:txBody>
                    <a:bodyPr/>
                    <a:lstStyle/>
                    <a:p>
                      <a:r>
                        <a:rPr lang="en-US" dirty="0" smtClean="0"/>
                        <a:t>O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yes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AB </a:t>
                      </a:r>
                      <a:r>
                        <a:rPr lang="en-US" b="1" dirty="0" err="1" smtClean="0"/>
                        <a:t>Ab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yes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B   </a:t>
                      </a:r>
                      <a:r>
                        <a:rPr lang="en-US" b="1" dirty="0" err="1" smtClean="0"/>
                        <a:t>Ab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yes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  </a:t>
                      </a:r>
                      <a:r>
                        <a:rPr lang="en-US" b="1" dirty="0" err="1" smtClean="0"/>
                        <a:t>Ab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AB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 </a:t>
                      </a:r>
                      <a:r>
                        <a:rPr lang="en-US" b="1" dirty="0" err="1" smtClean="0"/>
                        <a:t>Ab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15726" y="4769091"/>
            <a:ext cx="4713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Which is the ‘Universal recipient’ </a:t>
            </a:r>
            <a:r>
              <a:rPr lang="en-US" sz="2400" b="1" dirty="0" smtClean="0"/>
              <a:t>AB 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15726" y="4239435"/>
            <a:ext cx="4294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Which is the ‘Universal donor’  </a:t>
            </a:r>
            <a:r>
              <a:rPr lang="en-US" sz="2400" b="1" dirty="0" smtClean="0"/>
              <a:t>O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15254" y="6164844"/>
            <a:ext cx="320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NBTS UK data  </a:t>
            </a:r>
            <a:r>
              <a:rPr lang="en-US" dirty="0" err="1" smtClean="0"/>
              <a:t>www.blood.co.uk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5726" y="3206322"/>
            <a:ext cx="83762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80+% Rhesus D positive- have D antigen on cells = Rhesus Factor</a:t>
            </a:r>
          </a:p>
          <a:p>
            <a:r>
              <a:rPr lang="en-US" sz="2400" dirty="0" smtClean="0"/>
              <a:t>80% of Rhesus –ve will develop antibodies if have </a:t>
            </a:r>
            <a:r>
              <a:rPr lang="en-US" sz="2400" dirty="0" err="1" smtClean="0"/>
              <a:t>Rh</a:t>
            </a:r>
            <a:r>
              <a:rPr lang="en-US" sz="2400" dirty="0" smtClean="0"/>
              <a:t>+ transfusion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00238" y="5266424"/>
            <a:ext cx="8161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Many other red cell antigen groups eg </a:t>
            </a:r>
            <a:r>
              <a:rPr lang="en-US" sz="2400" dirty="0" err="1" smtClean="0"/>
              <a:t>Kell</a:t>
            </a:r>
            <a:r>
              <a:rPr lang="en-US" sz="2400" dirty="0" smtClean="0"/>
              <a:t>, Lewis, Duffy, Kidd ++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093" y="1460500"/>
            <a:ext cx="163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SBA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Genetics of ABO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Parent 1								Parent 2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16200000" flipH="1">
            <a:off x="1564279" y="3252839"/>
            <a:ext cx="1548956" cy="929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>
            <a:off x="4683963" y="3215362"/>
            <a:ext cx="1548958" cy="10042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85223" y="5127042"/>
            <a:ext cx="33444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Patient Blood group 0</a:t>
            </a:r>
          </a:p>
          <a:p>
            <a:pPr algn="ctr"/>
            <a:r>
              <a:rPr lang="en-US" sz="2800" dirty="0" smtClean="0"/>
              <a:t>Genetics 		00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58170" y="2198472"/>
            <a:ext cx="28820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Genetics AO or BO</a:t>
            </a:r>
          </a:p>
          <a:p>
            <a:r>
              <a:rPr lang="en-US" sz="2800" dirty="0" smtClean="0"/>
              <a:t>or OO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433852" y="2293663"/>
            <a:ext cx="29210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Genetics	AO or BO</a:t>
            </a:r>
          </a:p>
          <a:p>
            <a:r>
              <a:rPr lang="en-US" sz="2800" dirty="0" smtClean="0"/>
              <a:t>		 or OO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093" y="1460500"/>
            <a:ext cx="163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SBA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Haemoglobin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8229600" cy="474979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GB" dirty="0" smtClean="0"/>
              <a:t>Normal</a:t>
            </a:r>
          </a:p>
          <a:p>
            <a:pPr>
              <a:buNone/>
            </a:pPr>
            <a:r>
              <a:rPr lang="en-GB" dirty="0" smtClean="0"/>
              <a:t>Haemoglobin A 		2 </a:t>
            </a:r>
            <a:r>
              <a:rPr lang="en-GB" dirty="0" err="1" smtClean="0"/>
              <a:t>α</a:t>
            </a:r>
            <a:r>
              <a:rPr lang="en-GB" dirty="0" smtClean="0"/>
              <a:t> and 2 </a:t>
            </a:r>
            <a:r>
              <a:rPr lang="en-GB" dirty="0" err="1" smtClean="0"/>
              <a:t>β</a:t>
            </a:r>
            <a:r>
              <a:rPr lang="en-GB" dirty="0" smtClean="0"/>
              <a:t> chains</a:t>
            </a:r>
          </a:p>
          <a:p>
            <a:pPr>
              <a:buNone/>
            </a:pPr>
            <a:r>
              <a:rPr lang="en-GB" dirty="0" smtClean="0"/>
              <a:t>Haemoglobin A2 	2 </a:t>
            </a:r>
            <a:r>
              <a:rPr lang="en-GB" dirty="0" err="1" smtClean="0"/>
              <a:t>α</a:t>
            </a:r>
            <a:r>
              <a:rPr lang="en-GB" dirty="0" smtClean="0"/>
              <a:t> and 2 </a:t>
            </a:r>
            <a:r>
              <a:rPr lang="en-GB" dirty="0" err="1" smtClean="0"/>
              <a:t>δ</a:t>
            </a:r>
            <a:r>
              <a:rPr lang="en-GB" dirty="0" smtClean="0"/>
              <a:t> chains</a:t>
            </a:r>
          </a:p>
          <a:p>
            <a:pPr>
              <a:buNone/>
            </a:pPr>
            <a:r>
              <a:rPr lang="en-GB" dirty="0" smtClean="0"/>
              <a:t>Haemoglobin F		2 </a:t>
            </a:r>
            <a:r>
              <a:rPr lang="en-GB" dirty="0" err="1" smtClean="0"/>
              <a:t>α</a:t>
            </a:r>
            <a:r>
              <a:rPr lang="en-GB" dirty="0" smtClean="0"/>
              <a:t> and 2 </a:t>
            </a:r>
            <a:r>
              <a:rPr lang="en-GB" dirty="0" err="1" smtClean="0"/>
              <a:t>γ</a:t>
            </a:r>
            <a:r>
              <a:rPr lang="en-GB" dirty="0" smtClean="0"/>
              <a:t>  chains</a:t>
            </a:r>
          </a:p>
          <a:p>
            <a:pPr>
              <a:buNone/>
            </a:pPr>
            <a:endParaRPr lang="en-GB" sz="1000" dirty="0" smtClean="0"/>
          </a:p>
          <a:p>
            <a:pPr>
              <a:buNone/>
            </a:pPr>
            <a:endParaRPr lang="en-GB" sz="1429" dirty="0" smtClean="0"/>
          </a:p>
          <a:p>
            <a:pPr>
              <a:buNone/>
            </a:pPr>
            <a:r>
              <a:rPr lang="en-GB" dirty="0" smtClean="0"/>
              <a:t>Haemoglobin S replaces both </a:t>
            </a:r>
            <a:r>
              <a:rPr lang="en-GB" dirty="0" err="1" smtClean="0"/>
              <a:t>β-globin</a:t>
            </a:r>
            <a:r>
              <a:rPr lang="en-GB" dirty="0" smtClean="0"/>
              <a:t> subunits in the haemoglobin</a:t>
            </a:r>
          </a:p>
          <a:p>
            <a:pPr>
              <a:buNone/>
            </a:pPr>
            <a:r>
              <a:rPr lang="en-GB" dirty="0" smtClean="0"/>
              <a:t>The gene defect is a known </a:t>
            </a:r>
            <a:r>
              <a:rPr lang="en-GB" dirty="0" smtClean="0">
                <a:hlinkClick r:id="rId2"/>
              </a:rPr>
              <a:t>mutation</a:t>
            </a:r>
            <a:r>
              <a:rPr lang="en-GB" dirty="0" smtClean="0"/>
              <a:t> of a single </a:t>
            </a:r>
            <a:r>
              <a:rPr lang="en-GB" dirty="0" smtClean="0">
                <a:hlinkClick r:id="rId3"/>
              </a:rPr>
              <a:t>nucleotide</a:t>
            </a:r>
            <a:r>
              <a:rPr lang="en-GB" dirty="0" smtClean="0"/>
              <a:t> change (A to T) of the </a:t>
            </a:r>
            <a:r>
              <a:rPr lang="en-GB" dirty="0" err="1" smtClean="0"/>
              <a:t>β-globin</a:t>
            </a:r>
            <a:r>
              <a:rPr lang="en-GB" dirty="0" smtClean="0"/>
              <a:t> gene, which results in </a:t>
            </a:r>
            <a:r>
              <a:rPr lang="en-GB" dirty="0" smtClean="0">
                <a:hlinkClick r:id="rId4"/>
              </a:rPr>
              <a:t>glutamic acid</a:t>
            </a:r>
            <a:r>
              <a:rPr lang="en-GB" dirty="0" smtClean="0"/>
              <a:t> (E/</a:t>
            </a:r>
            <a:r>
              <a:rPr lang="en-GB" dirty="0" err="1" smtClean="0"/>
              <a:t>Glu</a:t>
            </a:r>
            <a:r>
              <a:rPr lang="en-GB" dirty="0" smtClean="0"/>
              <a:t>) being substituted by </a:t>
            </a:r>
            <a:r>
              <a:rPr lang="en-GB" dirty="0" smtClean="0">
                <a:hlinkClick r:id="rId5"/>
              </a:rPr>
              <a:t>valine</a:t>
            </a:r>
            <a:r>
              <a:rPr lang="en-GB" dirty="0" smtClean="0"/>
              <a:t> (V/Val) at position 6</a:t>
            </a:r>
          </a:p>
          <a:p>
            <a:pPr>
              <a:buNone/>
            </a:pPr>
            <a:endParaRPr lang="en-GB" sz="1600" dirty="0" smtClean="0"/>
          </a:p>
          <a:p>
            <a:pPr>
              <a:buNone/>
            </a:pPr>
            <a:r>
              <a:rPr lang="en-US" dirty="0" smtClean="0"/>
              <a:t>Low </a:t>
            </a:r>
            <a:r>
              <a:rPr lang="en-US" u="sng" dirty="0" smtClean="0">
                <a:hlinkClick r:id="rId6"/>
              </a:rPr>
              <a:t>oxygen tension</a:t>
            </a:r>
            <a:r>
              <a:rPr lang="en-US" dirty="0" smtClean="0"/>
              <a:t> - </a:t>
            </a:r>
            <a:r>
              <a:rPr lang="en-US" dirty="0" err="1" smtClean="0"/>
              <a:t>sickling</a:t>
            </a:r>
            <a:r>
              <a:rPr lang="en-US" dirty="0" smtClean="0"/>
              <a:t> -damage the cell membrane- rigid blood cells can’t deform as they pass through narrow capillaries, leading to vessel occlusion and </a:t>
            </a:r>
            <a:r>
              <a:rPr lang="en-US" u="sng" dirty="0" smtClean="0">
                <a:hlinkClick r:id="rId7"/>
              </a:rPr>
              <a:t>ischaemia</a:t>
            </a:r>
            <a:r>
              <a:rPr lang="en-US" dirty="0" smtClean="0"/>
              <a:t>.</a:t>
            </a:r>
            <a:r>
              <a:rPr lang="en-GB" dirty="0" smtClean="0"/>
              <a:t> </a:t>
            </a:r>
          </a:p>
          <a:p>
            <a:pPr>
              <a:buNone/>
            </a:pPr>
            <a:endParaRPr lang="en-GB" sz="1429" dirty="0" smtClean="0"/>
          </a:p>
          <a:p>
            <a:pPr>
              <a:buNone/>
            </a:pPr>
            <a:r>
              <a:rPr lang="en-GB" dirty="0" smtClean="0"/>
              <a:t>Homozygous- both copies of the gene- more affected person</a:t>
            </a:r>
          </a:p>
          <a:p>
            <a:pPr>
              <a:buNone/>
            </a:pPr>
            <a:r>
              <a:rPr lang="en-GB" dirty="0" smtClean="0"/>
              <a:t>Heterozygous- ‘carrier’ – will likely not be aware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Transfusion Errors!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90401"/>
            <a:ext cx="8229600" cy="4525963"/>
          </a:xfrm>
        </p:spPr>
        <p:txBody>
          <a:bodyPr/>
          <a:lstStyle/>
          <a:p>
            <a:r>
              <a:rPr lang="en-US" dirty="0" smtClean="0"/>
              <a:t>Clinical and Lab Errors</a:t>
            </a:r>
          </a:p>
          <a:p>
            <a:r>
              <a:rPr lang="en-US" dirty="0" smtClean="0"/>
              <a:t>2013 deaths  </a:t>
            </a:r>
          </a:p>
          <a:p>
            <a:pPr lvl="1"/>
            <a:r>
              <a:rPr lang="en-US" dirty="0" smtClean="0"/>
              <a:t>12 after ABO </a:t>
            </a:r>
            <a:r>
              <a:rPr lang="en-US" dirty="0" err="1" smtClean="0"/>
              <a:t>incompatable</a:t>
            </a:r>
            <a:r>
              <a:rPr lang="en-US" dirty="0" smtClean="0"/>
              <a:t> Transfusion</a:t>
            </a:r>
          </a:p>
          <a:p>
            <a:pPr lvl="2"/>
            <a:r>
              <a:rPr lang="en-US" dirty="0" smtClean="0"/>
              <a:t> 5 clinical,  7 Laboratory</a:t>
            </a:r>
          </a:p>
          <a:p>
            <a:pPr lvl="1"/>
            <a:r>
              <a:rPr lang="en-US" dirty="0" smtClean="0"/>
              <a:t>22 deaths due to other causes</a:t>
            </a:r>
          </a:p>
          <a:p>
            <a:r>
              <a:rPr lang="en-US" dirty="0" smtClean="0"/>
              <a:t>4 parts to a patients Identity</a:t>
            </a:r>
          </a:p>
          <a:p>
            <a:pPr lvl="1"/>
            <a:r>
              <a:rPr lang="en-US" dirty="0" smtClean="0"/>
              <a:t>Blood / CXR / ECG / patient notes / consent etc etc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69250" y="2968857"/>
            <a:ext cx="2617551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First Name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Second name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Date of birth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Hospital Number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0164" y="5088355"/>
            <a:ext cx="1541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Boring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295499" y="5816364"/>
            <a:ext cx="3978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…..but </a:t>
            </a:r>
            <a:r>
              <a:rPr lang="en-US" sz="3600" dirty="0" err="1" smtClean="0">
                <a:solidFill>
                  <a:srgbClr val="FF0000"/>
                </a:solidFill>
              </a:rPr>
              <a:t>v</a:t>
            </a:r>
            <a:r>
              <a:rPr lang="en-US" sz="3600" dirty="0" smtClean="0">
                <a:solidFill>
                  <a:srgbClr val="FF0000"/>
                </a:solidFill>
              </a:rPr>
              <a:t> important!!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2731" y="6339584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SHOT 2013 report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44501" y="241300"/>
            <a:ext cx="1578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But important!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743" y="2679705"/>
            <a:ext cx="4809044" cy="38472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Patient has surgery…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737" y="1336871"/>
            <a:ext cx="8229600" cy="4525963"/>
          </a:xfrm>
        </p:spPr>
        <p:txBody>
          <a:bodyPr/>
          <a:lstStyle/>
          <a:p>
            <a:r>
              <a:rPr lang="en-US" dirty="0" err="1" smtClean="0"/>
              <a:t>Colectomy</a:t>
            </a:r>
            <a:r>
              <a:rPr lang="en-US" dirty="0" smtClean="0"/>
              <a:t>= </a:t>
            </a:r>
            <a:r>
              <a:rPr lang="en-US" dirty="0" err="1" smtClean="0"/>
              <a:t>col</a:t>
            </a:r>
            <a:r>
              <a:rPr lang="en-US" dirty="0" smtClean="0"/>
              <a:t>…..</a:t>
            </a:r>
            <a:r>
              <a:rPr lang="en-US" dirty="0" err="1" smtClean="0"/>
              <a:t>ectomy</a:t>
            </a:r>
            <a:endParaRPr lang="en-US" dirty="0" smtClean="0"/>
          </a:p>
          <a:p>
            <a:pPr lvl="2"/>
            <a:r>
              <a:rPr lang="en-US" dirty="0" smtClean="0"/>
              <a:t>Right / left / hemi- / total </a:t>
            </a:r>
          </a:p>
          <a:p>
            <a:r>
              <a:rPr lang="en-US" dirty="0" smtClean="0"/>
              <a:t>What are you going to do with bowl end?!</a:t>
            </a:r>
          </a:p>
          <a:p>
            <a:r>
              <a:rPr lang="en-US" dirty="0" smtClean="0"/>
              <a:t>Stoma vs connect up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3743" y="3485150"/>
            <a:ext cx="1250984" cy="30417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?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2"/>
            <a:ext cx="8229600" cy="14816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“in the front of my stomach” </a:t>
            </a:r>
          </a:p>
          <a:p>
            <a:pPr>
              <a:buNone/>
            </a:pPr>
            <a:r>
              <a:rPr lang="en-US" dirty="0" smtClean="0"/>
              <a:t>List the organs that </a:t>
            </a:r>
            <a:r>
              <a:rPr lang="en-US" i="1" dirty="0" smtClean="0"/>
              <a:t>might</a:t>
            </a:r>
            <a:r>
              <a:rPr lang="en-US" dirty="0" smtClean="0"/>
              <a:t> be involved…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Surgery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Surgery is a big deal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79641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Needs Anaesthesia </a:t>
            </a:r>
          </a:p>
          <a:p>
            <a:pPr lvl="1">
              <a:buNone/>
            </a:pPr>
            <a:r>
              <a:rPr lang="en-US" dirty="0" smtClean="0"/>
              <a:t>“will I wake up?”</a:t>
            </a:r>
          </a:p>
          <a:p>
            <a:pPr lvl="1">
              <a:buNone/>
            </a:pPr>
            <a:r>
              <a:rPr lang="en-US" dirty="0" smtClean="0"/>
              <a:t>“will I wake up during the surgery?” = awareness</a:t>
            </a:r>
          </a:p>
          <a:p>
            <a:r>
              <a:rPr lang="en-US" dirty="0" smtClean="0"/>
              <a:t>Patients often have complications – minor / major</a:t>
            </a:r>
          </a:p>
          <a:p>
            <a:r>
              <a:rPr lang="en-US" dirty="0" smtClean="0"/>
              <a:t>Pain after / can’t work / do activities</a:t>
            </a:r>
          </a:p>
          <a:p>
            <a:r>
              <a:rPr lang="en-US" dirty="0" smtClean="0"/>
              <a:t>May never recover same function</a:t>
            </a:r>
          </a:p>
          <a:p>
            <a:r>
              <a:rPr lang="en-US" dirty="0" smtClean="0"/>
              <a:t>May die </a:t>
            </a:r>
          </a:p>
          <a:p>
            <a:endParaRPr lang="en-US" dirty="0" smtClean="0"/>
          </a:p>
          <a:p>
            <a:r>
              <a:rPr lang="en-US" dirty="0" smtClean="0"/>
              <a:t>Sympathetic response, physical challenges, inflammation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2506663" y="182562"/>
            <a:ext cx="40029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</a:rPr>
              <a:t>What’s the problem? Risk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520700" y="1073150"/>
            <a:ext cx="8153400" cy="52629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Large intestine;</a:t>
            </a:r>
            <a:r>
              <a:rPr lang="en-US" sz="2800" dirty="0" smtClean="0"/>
              <a:t> complex major procedure 		22.4	</a:t>
            </a:r>
          </a:p>
          <a:p>
            <a:endParaRPr lang="en-US" sz="2800" dirty="0"/>
          </a:p>
          <a:p>
            <a:r>
              <a:rPr lang="en-US" sz="2800" dirty="0"/>
              <a:t>General abdominal;</a:t>
            </a:r>
            <a:r>
              <a:rPr lang="en-US" sz="2800" dirty="0" smtClean="0"/>
              <a:t> major &gt; 69 years 				15.8</a:t>
            </a:r>
            <a:br>
              <a:rPr lang="en-US" sz="2800" dirty="0" smtClean="0"/>
            </a:br>
            <a:r>
              <a:rPr lang="en-US" sz="2800" dirty="0" smtClean="0"/>
              <a:t>		</a:t>
            </a:r>
            <a:endParaRPr lang="en-US" sz="2800" dirty="0" smtClean="0">
              <a:solidFill>
                <a:srgbClr val="0000CC"/>
              </a:solidFill>
            </a:endParaRPr>
          </a:p>
          <a:p>
            <a:r>
              <a:rPr lang="en-US" sz="2800" dirty="0"/>
              <a:t>Complex hip or knee</a:t>
            </a:r>
            <a:r>
              <a:rPr lang="en-US" sz="2800" dirty="0" smtClean="0"/>
              <a:t> joint revision	</a:t>
            </a:r>
            <a:r>
              <a:rPr lang="en-US" sz="2800" dirty="0"/>
              <a:t>		</a:t>
            </a:r>
            <a:r>
              <a:rPr lang="en-US" sz="2800" dirty="0" smtClean="0"/>
              <a:t>		11.6</a:t>
            </a:r>
            <a:endParaRPr lang="en-US" sz="2800" dirty="0"/>
          </a:p>
          <a:p>
            <a:endParaRPr lang="en-US" sz="2800" dirty="0" smtClean="0">
              <a:solidFill>
                <a:srgbClr val="0000CC"/>
              </a:solidFill>
            </a:endParaRPr>
          </a:p>
          <a:p>
            <a:r>
              <a:rPr lang="en-US" sz="2800" dirty="0" smtClean="0"/>
              <a:t>Elective </a:t>
            </a:r>
            <a:r>
              <a:rPr lang="en-US" sz="2800" dirty="0"/>
              <a:t>abdominal vascular surgery		</a:t>
            </a:r>
            <a:r>
              <a:rPr lang="en-US" sz="2800" dirty="0" smtClean="0"/>
              <a:t>		7.4</a:t>
            </a:r>
            <a:endParaRPr lang="en-US" sz="2800" dirty="0"/>
          </a:p>
          <a:p>
            <a:endParaRPr lang="en-US" sz="2800" dirty="0">
              <a:solidFill>
                <a:srgbClr val="0000CC"/>
              </a:solidFill>
            </a:endParaRPr>
          </a:p>
          <a:p>
            <a:r>
              <a:rPr lang="en-US" sz="2800" dirty="0" smtClean="0"/>
              <a:t>Coronary Artery Bypass Graft </a:t>
            </a:r>
            <a:r>
              <a:rPr lang="en-US" sz="2800" dirty="0"/>
              <a:t>only 	</a:t>
            </a:r>
            <a:r>
              <a:rPr lang="en-US" sz="2800" dirty="0" smtClean="0"/>
              <a:t>				1.5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Primary hip replacement</a:t>
            </a:r>
            <a:r>
              <a:rPr lang="en-US" sz="2800" dirty="0" smtClean="0"/>
              <a:t> 								0.4</a:t>
            </a:r>
            <a:endParaRPr lang="en-US" sz="2800" dirty="0"/>
          </a:p>
          <a:p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7497763" y="6056313"/>
            <a:ext cx="14621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Pearce 2006</a:t>
            </a:r>
          </a:p>
        </p:txBody>
      </p:sp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7011263" y="303638"/>
            <a:ext cx="16374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Hospital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Mortality </a:t>
            </a:r>
            <a:r>
              <a:rPr lang="en-US" sz="2400" dirty="0"/>
              <a:t>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Risk video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093" y="1460500"/>
            <a:ext cx="163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SBA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During 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Cardiovascular challenges – </a:t>
            </a:r>
            <a:r>
              <a:rPr lang="en-US" dirty="0" err="1" smtClean="0"/>
              <a:t>equasions</a:t>
            </a:r>
            <a:endParaRPr lang="en-US" dirty="0" smtClean="0"/>
          </a:p>
          <a:p>
            <a:r>
              <a:rPr lang="en-US" dirty="0" smtClean="0"/>
              <a:t>Fluid challenge</a:t>
            </a:r>
          </a:p>
          <a:p>
            <a:r>
              <a:rPr lang="en-US" dirty="0" smtClean="0"/>
              <a:t>Cardiac Output measurement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093" y="1460500"/>
            <a:ext cx="163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SBA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0722"/>
            <a:ext cx="8229600" cy="511554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Mean Arterial Pressure = </a:t>
            </a:r>
          </a:p>
          <a:p>
            <a:pPr>
              <a:buNone/>
            </a:pPr>
            <a:r>
              <a:rPr lang="en-US" dirty="0" smtClean="0"/>
              <a:t>Cardiac Output </a:t>
            </a:r>
            <a:r>
              <a:rPr lang="en-US" dirty="0" err="1"/>
              <a:t>x</a:t>
            </a:r>
            <a:r>
              <a:rPr lang="en-US" dirty="0"/>
              <a:t> </a:t>
            </a:r>
            <a:r>
              <a:rPr lang="en-US" dirty="0" smtClean="0"/>
              <a:t>Systemic Vascular Resistance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MAP </a:t>
            </a:r>
            <a:r>
              <a:rPr lang="en-US" dirty="0" smtClean="0"/>
              <a:t>-CVP   =  </a:t>
            </a:r>
            <a:r>
              <a:rPr lang="en-US" dirty="0" smtClean="0">
                <a:solidFill>
                  <a:srgbClr val="FF0000"/>
                </a:solidFill>
              </a:rPr>
              <a:t>CO	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 SVR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MAP &amp; CO measured</a:t>
            </a:r>
          </a:p>
          <a:p>
            <a:pPr>
              <a:buNone/>
            </a:pPr>
            <a:r>
              <a:rPr lang="en-US" dirty="0" smtClean="0"/>
              <a:t>SVR calculated- not measured directly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‘</a:t>
            </a:r>
            <a:r>
              <a:rPr lang="en-US" dirty="0" err="1" smtClean="0"/>
              <a:t>Cardiogenic</a:t>
            </a:r>
            <a:r>
              <a:rPr lang="en-US" dirty="0" smtClean="0"/>
              <a:t>’	= of the heart</a:t>
            </a:r>
          </a:p>
          <a:p>
            <a:pPr>
              <a:buNone/>
            </a:pPr>
            <a:r>
              <a:rPr lang="en-US" dirty="0" smtClean="0"/>
              <a:t> ‘</a:t>
            </a:r>
            <a:r>
              <a:rPr lang="en-US" dirty="0" err="1" smtClean="0"/>
              <a:t>Vaso</a:t>
            </a:r>
            <a:r>
              <a:rPr lang="en-US" dirty="0" smtClean="0"/>
              <a:t>…</a:t>
            </a:r>
            <a:r>
              <a:rPr lang="en-US" dirty="0" err="1" smtClean="0"/>
              <a:t>Veno</a:t>
            </a:r>
            <a:r>
              <a:rPr lang="en-US" dirty="0" smtClean="0"/>
              <a:t> …dilation/constriction’</a:t>
            </a:r>
            <a:endParaRPr lang="en-GB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243" y="2719730"/>
            <a:ext cx="2350557" cy="141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9333" y="2702797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 </a:t>
            </a:r>
            <a:r>
              <a:rPr lang="en-US" dirty="0" err="1" smtClean="0"/>
              <a:t>x</a:t>
            </a:r>
            <a:r>
              <a:rPr lang="en-US" dirty="0" smtClean="0"/>
              <a:t> HR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10189" y="2683231"/>
            <a:ext cx="53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tiny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 1 implication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600200"/>
            <a:ext cx="8509000" cy="5257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Mean Arterial Pressure = CO  </a:t>
            </a:r>
            <a:r>
              <a:rPr lang="en-US" dirty="0" err="1" smtClean="0"/>
              <a:t>x</a:t>
            </a:r>
            <a:r>
              <a:rPr lang="en-US" dirty="0" smtClean="0"/>
              <a:t>  SVR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2 ways to alter blood pressure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‘Pathology’ of low blood pressure….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CO		Cardiac causes or changes in blood volume</a:t>
            </a:r>
          </a:p>
          <a:p>
            <a:pPr>
              <a:buNone/>
            </a:pPr>
            <a:r>
              <a:rPr lang="en-US" dirty="0" smtClean="0"/>
              <a:t>	SVR	Sepsis  and Anaphylaxis 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243" y="2258360"/>
            <a:ext cx="2350557" cy="141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5720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SV 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HR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16600" y="2082800"/>
            <a:ext cx="3251200" cy="234920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Myocardium- muscle  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Rhythm- rate 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Valves - forward flow  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Oxygenated blood coming back to the heart = normal venous return  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Relax + fill properly 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The amount of Oxygen leaving the heart </a:t>
            </a:r>
          </a:p>
          <a:p>
            <a:pPr>
              <a:buNone/>
            </a:pPr>
            <a:r>
              <a:rPr lang="en-US" dirty="0" smtClean="0"/>
              <a:t>…..in the blood each minute = </a:t>
            </a:r>
          </a:p>
          <a:p>
            <a:pPr>
              <a:buNone/>
            </a:pPr>
            <a:r>
              <a:rPr lang="en-US" dirty="0" smtClean="0"/>
              <a:t>	called Oxygen Delivery =  DO</a:t>
            </a:r>
            <a:r>
              <a:rPr lang="en-US" baseline="-25000" dirty="0" smtClean="0"/>
              <a:t>2</a:t>
            </a:r>
          </a:p>
          <a:p>
            <a:pPr>
              <a:buNone/>
            </a:pPr>
            <a:endParaRPr lang="en-US" baseline="-25000" dirty="0" smtClean="0"/>
          </a:p>
          <a:p>
            <a:pPr>
              <a:buNone/>
            </a:pPr>
            <a:r>
              <a:rPr lang="en-US" dirty="0" smtClean="0"/>
              <a:t>= amount of blood pumped each minute 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dirty="0" smtClean="0"/>
              <a:t> the amount of oxygen in the blood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>
                <a:solidFill>
                  <a:srgbClr val="FF0000"/>
                </a:solidFill>
              </a:rPr>
              <a:t>CO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Oxygen </a:t>
            </a:r>
            <a:r>
              <a:rPr lang="en-US" dirty="0" smtClean="0">
                <a:solidFill>
                  <a:srgbClr val="FF0000"/>
                </a:solidFill>
              </a:rPr>
              <a:t>content of blood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98185" y="4950769"/>
            <a:ext cx="18569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</a:rPr>
              <a:t>Haemoglobin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concentration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1457" y="5804436"/>
            <a:ext cx="1139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% Hb0</a:t>
            </a:r>
            <a:r>
              <a:rPr lang="en-US" sz="2400" baseline="-25000" dirty="0" smtClean="0">
                <a:solidFill>
                  <a:srgbClr val="000000"/>
                </a:solidFill>
              </a:rPr>
              <a:t>2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saturation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8132" y="532936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 </a:t>
            </a:r>
            <a:r>
              <a:rPr lang="en-US" dirty="0" err="1" smtClean="0"/>
              <a:t>x</a:t>
            </a:r>
            <a:r>
              <a:rPr lang="en-US" dirty="0" smtClean="0"/>
              <a:t> HR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 2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9331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Oxygen Delivery DO</a:t>
            </a:r>
            <a:r>
              <a:rPr lang="en-US" baseline="-25000" dirty="0" smtClean="0"/>
              <a:t>2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DO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= CO </a:t>
            </a:r>
            <a:r>
              <a:rPr lang="en-US" dirty="0" err="1"/>
              <a:t>x</a:t>
            </a:r>
            <a:r>
              <a:rPr lang="en-US" dirty="0"/>
              <a:t> Oxygen </a:t>
            </a:r>
            <a:r>
              <a:rPr lang="en-US" dirty="0" smtClean="0"/>
              <a:t>content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reduced DO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</a:p>
          <a:p>
            <a:pPr lvl="1">
              <a:buNone/>
            </a:pPr>
            <a:r>
              <a:rPr lang="en-US" sz="2000" dirty="0" smtClean="0">
                <a:latin typeface="Wingdings"/>
                <a:ea typeface="Wingdings"/>
                <a:cs typeface="Wingdings"/>
              </a:rPr>
              <a:t></a:t>
            </a:r>
            <a:r>
              <a:rPr lang="en-US" sz="2000" dirty="0" smtClean="0"/>
              <a:t>CO 	</a:t>
            </a:r>
          </a:p>
          <a:p>
            <a:pPr lvl="1">
              <a:buFont typeface="Wingdings" pitchFamily="-106" charset="2"/>
              <a:buChar char="ê"/>
            </a:pPr>
            <a:r>
              <a:rPr lang="en-US" sz="2000" dirty="0" err="1" smtClean="0"/>
              <a:t>Hb</a:t>
            </a:r>
            <a:r>
              <a:rPr lang="en-US" sz="2000" dirty="0" smtClean="0"/>
              <a:t>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% saturation 	</a:t>
            </a:r>
          </a:p>
          <a:p>
            <a:pPr lvl="1">
              <a:buNone/>
            </a:pPr>
            <a:r>
              <a:rPr lang="en-US" sz="2000" dirty="0" err="1" smtClean="0">
                <a:latin typeface="Wingdings"/>
                <a:ea typeface="Wingdings"/>
                <a:cs typeface="Wingdings"/>
              </a:rPr>
              <a:t></a:t>
            </a:r>
            <a:r>
              <a:rPr lang="en-US" sz="2000" dirty="0" err="1" smtClean="0"/>
              <a:t>Haemoglobin</a:t>
            </a:r>
            <a:endParaRPr lang="en-US" sz="20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GB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7798" y="2224556"/>
            <a:ext cx="18569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Haemoglobin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concentration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81070" y="3078223"/>
            <a:ext cx="1139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% Hb0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dirty="0" smtClean="0"/>
              <a:t>saturation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667932" y="453813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 </a:t>
            </a:r>
            <a:r>
              <a:rPr lang="en-US" dirty="0" err="1" smtClean="0"/>
              <a:t>x</a:t>
            </a:r>
            <a:r>
              <a:rPr lang="en-US" dirty="0" smtClean="0"/>
              <a:t> HR</a:t>
            </a:r>
            <a:endParaRPr lang="en-US" dirty="0"/>
          </a:p>
        </p:txBody>
      </p:sp>
      <p:pic>
        <p:nvPicPr>
          <p:cNvPr id="10" name="Picture 9" descr="DSC060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443" y="4063719"/>
            <a:ext cx="3477357" cy="260801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327400" y="5067298"/>
            <a:ext cx="4362450" cy="677334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706785" y="5638798"/>
            <a:ext cx="355600" cy="254001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885" y="2480759"/>
            <a:ext cx="3566583" cy="4487280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endCxn id="22" idx="1"/>
          </p:cNvCxnSpPr>
          <p:nvPr/>
        </p:nvCxnSpPr>
        <p:spPr>
          <a:xfrm flipV="1">
            <a:off x="2661619" y="5194299"/>
            <a:ext cx="3724366" cy="242359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385985" y="5067298"/>
            <a:ext cx="355600" cy="254001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570743" y="4720168"/>
            <a:ext cx="553457" cy="1588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25800" y="453550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 SV and HR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483100" y="2605088"/>
            <a:ext cx="774025" cy="188912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35418" y="3454400"/>
            <a:ext cx="902380" cy="194759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3" grpId="0" animBg="1"/>
      <p:bldP spid="13" grpId="1" animBg="1"/>
      <p:bldP spid="22" grpId="0" animBg="1"/>
      <p:bldP spid="21" grpId="0"/>
      <p:bldP spid="21" grpId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16200000" flipH="1">
            <a:off x="-1627847" y="3533683"/>
            <a:ext cx="4913816" cy="2260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817760" y="6003966"/>
            <a:ext cx="6947094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-1101031" y="3343249"/>
            <a:ext cx="3011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Stroke volume (mL)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931365" y="6197604"/>
            <a:ext cx="699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Left Ventricular End-Diastolic Pressure (mmHg)</a:t>
            </a:r>
            <a:endParaRPr lang="en-US" sz="2800" dirty="0"/>
          </a:p>
        </p:txBody>
      </p:sp>
      <p:sp>
        <p:nvSpPr>
          <p:cNvPr id="17" name="Dodecagon 16"/>
          <p:cNvSpPr/>
          <p:nvPr/>
        </p:nvSpPr>
        <p:spPr>
          <a:xfrm>
            <a:off x="2146300" y="4452410"/>
            <a:ext cx="279400" cy="279400"/>
          </a:xfrm>
          <a:prstGeom prst="dodec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057400" y="2247900"/>
            <a:ext cx="5283200" cy="2628900"/>
          </a:xfrm>
          <a:custGeom>
            <a:avLst/>
            <a:gdLst>
              <a:gd name="connsiteX0" fmla="*/ 0 w 5283200"/>
              <a:gd name="connsiteY0" fmla="*/ 2628900 h 2628900"/>
              <a:gd name="connsiteX1" fmla="*/ 876300 w 5283200"/>
              <a:gd name="connsiteY1" fmla="*/ 1587500 h 2628900"/>
              <a:gd name="connsiteX2" fmla="*/ 1701800 w 5283200"/>
              <a:gd name="connsiteY2" fmla="*/ 977900 h 2628900"/>
              <a:gd name="connsiteX3" fmla="*/ 2781300 w 5283200"/>
              <a:gd name="connsiteY3" fmla="*/ 520700 h 2628900"/>
              <a:gd name="connsiteX4" fmla="*/ 4000500 w 5283200"/>
              <a:gd name="connsiteY4" fmla="*/ 228600 h 2628900"/>
              <a:gd name="connsiteX5" fmla="*/ 5283200 w 5283200"/>
              <a:gd name="connsiteY5" fmla="*/ 0 h 2628900"/>
              <a:gd name="connsiteX6" fmla="*/ 5283200 w 5283200"/>
              <a:gd name="connsiteY6" fmla="*/ 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83200" h="2628900">
                <a:moveTo>
                  <a:pt x="0" y="2628900"/>
                </a:moveTo>
                <a:cubicBezTo>
                  <a:pt x="296333" y="2245783"/>
                  <a:pt x="592667" y="1862667"/>
                  <a:pt x="876300" y="1587500"/>
                </a:cubicBezTo>
                <a:cubicBezTo>
                  <a:pt x="1159933" y="1312333"/>
                  <a:pt x="1384300" y="1155700"/>
                  <a:pt x="1701800" y="977900"/>
                </a:cubicBezTo>
                <a:cubicBezTo>
                  <a:pt x="2019300" y="800100"/>
                  <a:pt x="2398183" y="645583"/>
                  <a:pt x="2781300" y="520700"/>
                </a:cubicBezTo>
                <a:cubicBezTo>
                  <a:pt x="3164417" y="395817"/>
                  <a:pt x="3583517" y="315383"/>
                  <a:pt x="4000500" y="228600"/>
                </a:cubicBezTo>
                <a:cubicBezTo>
                  <a:pt x="4417483" y="141817"/>
                  <a:pt x="5283200" y="0"/>
                  <a:pt x="5283200" y="0"/>
                </a:cubicBezTo>
                <a:lnTo>
                  <a:pt x="5283200" y="0"/>
                </a:lnTo>
              </a:path>
            </a:pathLst>
          </a:custGeom>
          <a:ln w="412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1155436" y="3968752"/>
            <a:ext cx="137371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H="1" flipV="1">
            <a:off x="2773099" y="3043504"/>
            <a:ext cx="62600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 flipH="1" flipV="1">
            <a:off x="4607279" y="2555522"/>
            <a:ext cx="337434" cy="15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766888" y="787400"/>
            <a:ext cx="1293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300ml </a:t>
            </a:r>
          </a:p>
          <a:p>
            <a:pPr algn="ctr"/>
            <a:r>
              <a:rPr lang="en-US" dirty="0" smtClean="0"/>
              <a:t>Intravenous</a:t>
            </a:r>
          </a:p>
          <a:p>
            <a:pPr algn="ctr"/>
            <a:r>
              <a:rPr lang="en-US" dirty="0" smtClean="0"/>
              <a:t>Fluid 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3364868" y="787400"/>
            <a:ext cx="1293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300ml </a:t>
            </a:r>
          </a:p>
          <a:p>
            <a:pPr algn="ctr"/>
            <a:r>
              <a:rPr lang="en-US" dirty="0" smtClean="0"/>
              <a:t>Intravenous</a:t>
            </a:r>
          </a:p>
          <a:p>
            <a:pPr algn="ctr"/>
            <a:r>
              <a:rPr lang="en-US" dirty="0" smtClean="0"/>
              <a:t>Fluid 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802191" y="762000"/>
            <a:ext cx="1293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300ml </a:t>
            </a:r>
          </a:p>
          <a:p>
            <a:pPr algn="ctr"/>
            <a:r>
              <a:rPr lang="en-US" dirty="0" smtClean="0"/>
              <a:t>Intravenous</a:t>
            </a:r>
          </a:p>
          <a:p>
            <a:pPr algn="ctr"/>
            <a:r>
              <a:rPr lang="en-US" dirty="0" smtClean="0"/>
              <a:t>Fluid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714352" y="115669"/>
            <a:ext cx="3045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Fluid challenge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C 0.01875 -0.03542 0.0375 -0.0706 0.05972 -0.10185 C 0.08194 -0.1331 0.12101 -0.17292 0.13333 -0.18704 " pathEditMode="relative" ptsTypes="a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33 -0.18705 C 0.14028 -0.19306 0.14739 -0.19885 0.15833 -0.20742 C 0.16927 -0.21598 0.17726 -0.22663 0.19861 -0.2389 C 0.21996 -0.25117 0.27153 -0.27431 0.28611 -0.28149 " pathEditMode="relative" ptsTypes="aa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11 -0.28148 C 0.30729 -0.29028 0.32865 -0.29884 0.35 -0.30556 C 0.37135 -0.31227 0.39861 -0.31852 0.41389 -0.32222 C 0.42917 -0.32593 0.43698 -0.32685 0.44167 -0.32778 " pathEditMode="relative" ptsTypes="aa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45" grpId="0"/>
      <p:bldP spid="47" grpId="0"/>
      <p:bldP spid="48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63800" y="1181100"/>
            <a:ext cx="3491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Hartmann’s Bag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615751" y="3544191"/>
            <a:ext cx="4913816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817760" y="6003965"/>
            <a:ext cx="6947094" cy="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2201331" y="1729828"/>
            <a:ext cx="5262743" cy="2994571"/>
          </a:xfrm>
          <a:custGeom>
            <a:avLst/>
            <a:gdLst>
              <a:gd name="connsiteX0" fmla="*/ 0 w 4876800"/>
              <a:gd name="connsiteY0" fmla="*/ 2624666 h 2624666"/>
              <a:gd name="connsiteX1" fmla="*/ 914400 w 4876800"/>
              <a:gd name="connsiteY1" fmla="*/ 1659466 h 2624666"/>
              <a:gd name="connsiteX2" fmla="*/ 1879600 w 4876800"/>
              <a:gd name="connsiteY2" fmla="*/ 982133 h 2624666"/>
              <a:gd name="connsiteX3" fmla="*/ 2861733 w 4876800"/>
              <a:gd name="connsiteY3" fmla="*/ 524933 h 2624666"/>
              <a:gd name="connsiteX4" fmla="*/ 3505200 w 4876800"/>
              <a:gd name="connsiteY4" fmla="*/ 321733 h 2624666"/>
              <a:gd name="connsiteX5" fmla="*/ 4453467 w 4876800"/>
              <a:gd name="connsiteY5" fmla="*/ 101600 h 2624666"/>
              <a:gd name="connsiteX6" fmla="*/ 4876800 w 4876800"/>
              <a:gd name="connsiteY6" fmla="*/ 0 h 2624666"/>
              <a:gd name="connsiteX7" fmla="*/ 4876800 w 4876800"/>
              <a:gd name="connsiteY7" fmla="*/ 0 h 262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6800" h="2624666">
                <a:moveTo>
                  <a:pt x="0" y="2624666"/>
                </a:moveTo>
                <a:cubicBezTo>
                  <a:pt x="300566" y="2278943"/>
                  <a:pt x="601133" y="1933221"/>
                  <a:pt x="914400" y="1659466"/>
                </a:cubicBezTo>
                <a:cubicBezTo>
                  <a:pt x="1227667" y="1385711"/>
                  <a:pt x="1555045" y="1171222"/>
                  <a:pt x="1879600" y="982133"/>
                </a:cubicBezTo>
                <a:cubicBezTo>
                  <a:pt x="2204156" y="793044"/>
                  <a:pt x="2590800" y="635000"/>
                  <a:pt x="2861733" y="524933"/>
                </a:cubicBezTo>
                <a:cubicBezTo>
                  <a:pt x="3132666" y="414866"/>
                  <a:pt x="3239911" y="392288"/>
                  <a:pt x="3505200" y="321733"/>
                </a:cubicBezTo>
                <a:cubicBezTo>
                  <a:pt x="3770489" y="251178"/>
                  <a:pt x="4453467" y="101600"/>
                  <a:pt x="4453467" y="101600"/>
                </a:cubicBezTo>
                <a:lnTo>
                  <a:pt x="4876800" y="0"/>
                </a:lnTo>
                <a:lnTo>
                  <a:pt x="4876800" y="0"/>
                </a:lnTo>
              </a:path>
            </a:pathLst>
          </a:custGeom>
          <a:ln w="539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794934" y="389467"/>
            <a:ext cx="5181599" cy="3556000"/>
          </a:xfrm>
          <a:custGeom>
            <a:avLst/>
            <a:gdLst>
              <a:gd name="connsiteX0" fmla="*/ 0 w 4876800"/>
              <a:gd name="connsiteY0" fmla="*/ 2624666 h 2624666"/>
              <a:gd name="connsiteX1" fmla="*/ 914400 w 4876800"/>
              <a:gd name="connsiteY1" fmla="*/ 1659466 h 2624666"/>
              <a:gd name="connsiteX2" fmla="*/ 1879600 w 4876800"/>
              <a:gd name="connsiteY2" fmla="*/ 982133 h 2624666"/>
              <a:gd name="connsiteX3" fmla="*/ 2861733 w 4876800"/>
              <a:gd name="connsiteY3" fmla="*/ 524933 h 2624666"/>
              <a:gd name="connsiteX4" fmla="*/ 3505200 w 4876800"/>
              <a:gd name="connsiteY4" fmla="*/ 321733 h 2624666"/>
              <a:gd name="connsiteX5" fmla="*/ 4453467 w 4876800"/>
              <a:gd name="connsiteY5" fmla="*/ 101600 h 2624666"/>
              <a:gd name="connsiteX6" fmla="*/ 4876800 w 4876800"/>
              <a:gd name="connsiteY6" fmla="*/ 0 h 2624666"/>
              <a:gd name="connsiteX7" fmla="*/ 4876800 w 4876800"/>
              <a:gd name="connsiteY7" fmla="*/ 0 h 262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6800" h="2624666">
                <a:moveTo>
                  <a:pt x="0" y="2624666"/>
                </a:moveTo>
                <a:cubicBezTo>
                  <a:pt x="300566" y="2278943"/>
                  <a:pt x="601133" y="1933221"/>
                  <a:pt x="914400" y="1659466"/>
                </a:cubicBezTo>
                <a:cubicBezTo>
                  <a:pt x="1227667" y="1385711"/>
                  <a:pt x="1555045" y="1171222"/>
                  <a:pt x="1879600" y="982133"/>
                </a:cubicBezTo>
                <a:cubicBezTo>
                  <a:pt x="2204156" y="793044"/>
                  <a:pt x="2590800" y="635000"/>
                  <a:pt x="2861733" y="524933"/>
                </a:cubicBezTo>
                <a:cubicBezTo>
                  <a:pt x="3132666" y="414866"/>
                  <a:pt x="3239911" y="392288"/>
                  <a:pt x="3505200" y="321733"/>
                </a:cubicBezTo>
                <a:cubicBezTo>
                  <a:pt x="3770489" y="251178"/>
                  <a:pt x="4453467" y="101600"/>
                  <a:pt x="4453467" y="101600"/>
                </a:cubicBezTo>
                <a:lnTo>
                  <a:pt x="4876800" y="0"/>
                </a:lnTo>
                <a:lnTo>
                  <a:pt x="4876800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556933" y="3115733"/>
            <a:ext cx="4893728" cy="2184399"/>
          </a:xfrm>
          <a:custGeom>
            <a:avLst/>
            <a:gdLst>
              <a:gd name="connsiteX0" fmla="*/ 0 w 4876800"/>
              <a:gd name="connsiteY0" fmla="*/ 2624666 h 2624666"/>
              <a:gd name="connsiteX1" fmla="*/ 914400 w 4876800"/>
              <a:gd name="connsiteY1" fmla="*/ 1659466 h 2624666"/>
              <a:gd name="connsiteX2" fmla="*/ 1879600 w 4876800"/>
              <a:gd name="connsiteY2" fmla="*/ 982133 h 2624666"/>
              <a:gd name="connsiteX3" fmla="*/ 2861733 w 4876800"/>
              <a:gd name="connsiteY3" fmla="*/ 524933 h 2624666"/>
              <a:gd name="connsiteX4" fmla="*/ 3505200 w 4876800"/>
              <a:gd name="connsiteY4" fmla="*/ 321733 h 2624666"/>
              <a:gd name="connsiteX5" fmla="*/ 4453467 w 4876800"/>
              <a:gd name="connsiteY5" fmla="*/ 101600 h 2624666"/>
              <a:gd name="connsiteX6" fmla="*/ 4876800 w 4876800"/>
              <a:gd name="connsiteY6" fmla="*/ 0 h 2624666"/>
              <a:gd name="connsiteX7" fmla="*/ 4876800 w 4876800"/>
              <a:gd name="connsiteY7" fmla="*/ 0 h 262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6800" h="2624666">
                <a:moveTo>
                  <a:pt x="0" y="2624666"/>
                </a:moveTo>
                <a:cubicBezTo>
                  <a:pt x="300566" y="2278943"/>
                  <a:pt x="601133" y="1933221"/>
                  <a:pt x="914400" y="1659466"/>
                </a:cubicBezTo>
                <a:cubicBezTo>
                  <a:pt x="1227667" y="1385711"/>
                  <a:pt x="1555045" y="1171222"/>
                  <a:pt x="1879600" y="982133"/>
                </a:cubicBezTo>
                <a:cubicBezTo>
                  <a:pt x="2204156" y="793044"/>
                  <a:pt x="2590800" y="635000"/>
                  <a:pt x="2861733" y="524933"/>
                </a:cubicBezTo>
                <a:cubicBezTo>
                  <a:pt x="3132666" y="414866"/>
                  <a:pt x="3239911" y="392288"/>
                  <a:pt x="3505200" y="321733"/>
                </a:cubicBezTo>
                <a:cubicBezTo>
                  <a:pt x="3770489" y="251178"/>
                  <a:pt x="4453467" y="101600"/>
                  <a:pt x="4453467" y="101600"/>
                </a:cubicBezTo>
                <a:lnTo>
                  <a:pt x="4876800" y="0"/>
                </a:lnTo>
                <a:lnTo>
                  <a:pt x="4876800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1101031" y="3343249"/>
            <a:ext cx="3011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Stroke volume (mL)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931365" y="6197604"/>
            <a:ext cx="6992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Left Ventricular End-Diastolic Pressure (mmHg)</a:t>
            </a:r>
            <a:endParaRPr lang="en-US" sz="2800" dirty="0"/>
          </a:p>
        </p:txBody>
      </p:sp>
      <p:sp>
        <p:nvSpPr>
          <p:cNvPr id="27" name="Freeform 26"/>
          <p:cNvSpPr/>
          <p:nvPr/>
        </p:nvSpPr>
        <p:spPr>
          <a:xfrm>
            <a:off x="3031060" y="3894667"/>
            <a:ext cx="4419601" cy="1507065"/>
          </a:xfrm>
          <a:custGeom>
            <a:avLst/>
            <a:gdLst>
              <a:gd name="connsiteX0" fmla="*/ 0 w 4876800"/>
              <a:gd name="connsiteY0" fmla="*/ 2624666 h 2624666"/>
              <a:gd name="connsiteX1" fmla="*/ 914400 w 4876800"/>
              <a:gd name="connsiteY1" fmla="*/ 1659466 h 2624666"/>
              <a:gd name="connsiteX2" fmla="*/ 1879600 w 4876800"/>
              <a:gd name="connsiteY2" fmla="*/ 982133 h 2624666"/>
              <a:gd name="connsiteX3" fmla="*/ 2861733 w 4876800"/>
              <a:gd name="connsiteY3" fmla="*/ 524933 h 2624666"/>
              <a:gd name="connsiteX4" fmla="*/ 3505200 w 4876800"/>
              <a:gd name="connsiteY4" fmla="*/ 321733 h 2624666"/>
              <a:gd name="connsiteX5" fmla="*/ 4453467 w 4876800"/>
              <a:gd name="connsiteY5" fmla="*/ 101600 h 2624666"/>
              <a:gd name="connsiteX6" fmla="*/ 4876800 w 4876800"/>
              <a:gd name="connsiteY6" fmla="*/ 0 h 2624666"/>
              <a:gd name="connsiteX7" fmla="*/ 4876800 w 4876800"/>
              <a:gd name="connsiteY7" fmla="*/ 0 h 262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6800" h="2624666">
                <a:moveTo>
                  <a:pt x="0" y="2624666"/>
                </a:moveTo>
                <a:cubicBezTo>
                  <a:pt x="300566" y="2278943"/>
                  <a:pt x="601133" y="1933221"/>
                  <a:pt x="914400" y="1659466"/>
                </a:cubicBezTo>
                <a:cubicBezTo>
                  <a:pt x="1227667" y="1385711"/>
                  <a:pt x="1555045" y="1171222"/>
                  <a:pt x="1879600" y="982133"/>
                </a:cubicBezTo>
                <a:cubicBezTo>
                  <a:pt x="2204156" y="793044"/>
                  <a:pt x="2590800" y="635000"/>
                  <a:pt x="2861733" y="524933"/>
                </a:cubicBezTo>
                <a:cubicBezTo>
                  <a:pt x="3132666" y="414866"/>
                  <a:pt x="3239911" y="392288"/>
                  <a:pt x="3505200" y="321733"/>
                </a:cubicBezTo>
                <a:cubicBezTo>
                  <a:pt x="3770489" y="251178"/>
                  <a:pt x="4453467" y="101600"/>
                  <a:pt x="4453467" y="101600"/>
                </a:cubicBezTo>
                <a:lnTo>
                  <a:pt x="4876800" y="0"/>
                </a:lnTo>
                <a:lnTo>
                  <a:pt x="4876800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976533" y="93991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</a:t>
            </a:r>
            <a:endParaRPr lang="en-US" sz="2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429912" y="2814362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3</a:t>
            </a:r>
            <a:endParaRPr lang="en-US" sz="28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487147" y="3608513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4</a:t>
            </a:r>
            <a:endParaRPr lang="en-US" sz="2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584944" y="4378124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5</a:t>
            </a:r>
            <a:endParaRPr lang="en-US" sz="2800" b="1" dirty="0"/>
          </a:p>
        </p:txBody>
      </p:sp>
      <p:sp>
        <p:nvSpPr>
          <p:cNvPr id="34" name="Freeform 33"/>
          <p:cNvSpPr/>
          <p:nvPr/>
        </p:nvSpPr>
        <p:spPr>
          <a:xfrm>
            <a:off x="3814221" y="4639734"/>
            <a:ext cx="3696638" cy="795864"/>
          </a:xfrm>
          <a:custGeom>
            <a:avLst/>
            <a:gdLst>
              <a:gd name="connsiteX0" fmla="*/ 0 w 4876800"/>
              <a:gd name="connsiteY0" fmla="*/ 2624666 h 2624666"/>
              <a:gd name="connsiteX1" fmla="*/ 914400 w 4876800"/>
              <a:gd name="connsiteY1" fmla="*/ 1659466 h 2624666"/>
              <a:gd name="connsiteX2" fmla="*/ 1879600 w 4876800"/>
              <a:gd name="connsiteY2" fmla="*/ 982133 h 2624666"/>
              <a:gd name="connsiteX3" fmla="*/ 2861733 w 4876800"/>
              <a:gd name="connsiteY3" fmla="*/ 524933 h 2624666"/>
              <a:gd name="connsiteX4" fmla="*/ 3505200 w 4876800"/>
              <a:gd name="connsiteY4" fmla="*/ 321733 h 2624666"/>
              <a:gd name="connsiteX5" fmla="*/ 4453467 w 4876800"/>
              <a:gd name="connsiteY5" fmla="*/ 101600 h 2624666"/>
              <a:gd name="connsiteX6" fmla="*/ 4876800 w 4876800"/>
              <a:gd name="connsiteY6" fmla="*/ 0 h 2624666"/>
              <a:gd name="connsiteX7" fmla="*/ 4876800 w 4876800"/>
              <a:gd name="connsiteY7" fmla="*/ 0 h 262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6800" h="2624666">
                <a:moveTo>
                  <a:pt x="0" y="2624666"/>
                </a:moveTo>
                <a:cubicBezTo>
                  <a:pt x="300566" y="2278943"/>
                  <a:pt x="601133" y="1933221"/>
                  <a:pt x="914400" y="1659466"/>
                </a:cubicBezTo>
                <a:cubicBezTo>
                  <a:pt x="1227667" y="1385711"/>
                  <a:pt x="1555045" y="1171222"/>
                  <a:pt x="1879600" y="982133"/>
                </a:cubicBezTo>
                <a:cubicBezTo>
                  <a:pt x="2204156" y="793044"/>
                  <a:pt x="2590800" y="635000"/>
                  <a:pt x="2861733" y="524933"/>
                </a:cubicBezTo>
                <a:cubicBezTo>
                  <a:pt x="3132666" y="414866"/>
                  <a:pt x="3239911" y="392288"/>
                  <a:pt x="3505200" y="321733"/>
                </a:cubicBezTo>
                <a:cubicBezTo>
                  <a:pt x="3770489" y="251178"/>
                  <a:pt x="4453467" y="101600"/>
                  <a:pt x="4453467" y="101600"/>
                </a:cubicBezTo>
                <a:lnTo>
                  <a:pt x="4876800" y="0"/>
                </a:lnTo>
                <a:lnTo>
                  <a:pt x="4876800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2032000" y="2302933"/>
            <a:ext cx="1778000" cy="1896534"/>
          </a:xfrm>
          <a:custGeom>
            <a:avLst/>
            <a:gdLst>
              <a:gd name="connsiteX0" fmla="*/ 0 w 1778000"/>
              <a:gd name="connsiteY0" fmla="*/ 1896534 h 1896534"/>
              <a:gd name="connsiteX1" fmla="*/ 541867 w 1778000"/>
              <a:gd name="connsiteY1" fmla="*/ 1202267 h 1896534"/>
              <a:gd name="connsiteX2" fmla="*/ 1202267 w 1778000"/>
              <a:gd name="connsiteY2" fmla="*/ 440267 h 1896534"/>
              <a:gd name="connsiteX3" fmla="*/ 1778000 w 1778000"/>
              <a:gd name="connsiteY3" fmla="*/ 0 h 1896534"/>
              <a:gd name="connsiteX4" fmla="*/ 1778000 w 1778000"/>
              <a:gd name="connsiteY4" fmla="*/ 0 h 189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8000" h="1896534">
                <a:moveTo>
                  <a:pt x="0" y="1896534"/>
                </a:moveTo>
                <a:cubicBezTo>
                  <a:pt x="170744" y="1670756"/>
                  <a:pt x="341489" y="1444978"/>
                  <a:pt x="541867" y="1202267"/>
                </a:cubicBezTo>
                <a:cubicBezTo>
                  <a:pt x="742245" y="959556"/>
                  <a:pt x="996245" y="640645"/>
                  <a:pt x="1202267" y="440267"/>
                </a:cubicBezTo>
                <a:cubicBezTo>
                  <a:pt x="1408289" y="239889"/>
                  <a:pt x="1778000" y="0"/>
                  <a:pt x="1778000" y="0"/>
                </a:cubicBezTo>
                <a:lnTo>
                  <a:pt x="1778000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814221" y="1837418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Data/SBA on Curves – which one?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32799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B blockers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Heart failure</a:t>
            </a:r>
          </a:p>
          <a:p>
            <a:r>
              <a:rPr lang="en-US" dirty="0" smtClean="0"/>
              <a:t>Increased </a:t>
            </a:r>
            <a:r>
              <a:rPr lang="en-US" dirty="0" err="1" smtClean="0"/>
              <a:t>inotropy</a:t>
            </a:r>
            <a:endParaRPr lang="en-US" dirty="0" smtClean="0"/>
          </a:p>
          <a:p>
            <a:r>
              <a:rPr lang="en-US" dirty="0" smtClean="0"/>
              <a:t>Response to </a:t>
            </a:r>
            <a:r>
              <a:rPr lang="en-US" dirty="0" smtClean="0"/>
              <a:t>bleeding= sympathetic activation  </a:t>
            </a:r>
            <a:endParaRPr lang="en-US" dirty="0" smtClean="0"/>
          </a:p>
          <a:p>
            <a:r>
              <a:rPr lang="en-US" dirty="0" err="1" smtClean="0"/>
              <a:t>Vasodilation</a:t>
            </a:r>
            <a:r>
              <a:rPr lang="en-US" dirty="0" smtClean="0"/>
              <a:t>=less resistance to flow 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233140" y="381781"/>
            <a:ext cx="6895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Extrapolations of the Frank- Starling relationship is….?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615751" y="3544191"/>
            <a:ext cx="4913816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817760" y="6003965"/>
            <a:ext cx="6947094" cy="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2201331" y="1729828"/>
            <a:ext cx="5262743" cy="2994571"/>
          </a:xfrm>
          <a:custGeom>
            <a:avLst/>
            <a:gdLst>
              <a:gd name="connsiteX0" fmla="*/ 0 w 4876800"/>
              <a:gd name="connsiteY0" fmla="*/ 2624666 h 2624666"/>
              <a:gd name="connsiteX1" fmla="*/ 914400 w 4876800"/>
              <a:gd name="connsiteY1" fmla="*/ 1659466 h 2624666"/>
              <a:gd name="connsiteX2" fmla="*/ 1879600 w 4876800"/>
              <a:gd name="connsiteY2" fmla="*/ 982133 h 2624666"/>
              <a:gd name="connsiteX3" fmla="*/ 2861733 w 4876800"/>
              <a:gd name="connsiteY3" fmla="*/ 524933 h 2624666"/>
              <a:gd name="connsiteX4" fmla="*/ 3505200 w 4876800"/>
              <a:gd name="connsiteY4" fmla="*/ 321733 h 2624666"/>
              <a:gd name="connsiteX5" fmla="*/ 4453467 w 4876800"/>
              <a:gd name="connsiteY5" fmla="*/ 101600 h 2624666"/>
              <a:gd name="connsiteX6" fmla="*/ 4876800 w 4876800"/>
              <a:gd name="connsiteY6" fmla="*/ 0 h 2624666"/>
              <a:gd name="connsiteX7" fmla="*/ 4876800 w 4876800"/>
              <a:gd name="connsiteY7" fmla="*/ 0 h 262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6800" h="2624666">
                <a:moveTo>
                  <a:pt x="0" y="2624666"/>
                </a:moveTo>
                <a:cubicBezTo>
                  <a:pt x="300566" y="2278943"/>
                  <a:pt x="601133" y="1933221"/>
                  <a:pt x="914400" y="1659466"/>
                </a:cubicBezTo>
                <a:cubicBezTo>
                  <a:pt x="1227667" y="1385711"/>
                  <a:pt x="1555045" y="1171222"/>
                  <a:pt x="1879600" y="982133"/>
                </a:cubicBezTo>
                <a:cubicBezTo>
                  <a:pt x="2204156" y="793044"/>
                  <a:pt x="2590800" y="635000"/>
                  <a:pt x="2861733" y="524933"/>
                </a:cubicBezTo>
                <a:cubicBezTo>
                  <a:pt x="3132666" y="414866"/>
                  <a:pt x="3239911" y="392288"/>
                  <a:pt x="3505200" y="321733"/>
                </a:cubicBezTo>
                <a:cubicBezTo>
                  <a:pt x="3770489" y="251178"/>
                  <a:pt x="4453467" y="101600"/>
                  <a:pt x="4453467" y="101600"/>
                </a:cubicBezTo>
                <a:lnTo>
                  <a:pt x="4876800" y="0"/>
                </a:lnTo>
                <a:lnTo>
                  <a:pt x="4876800" y="0"/>
                </a:lnTo>
              </a:path>
            </a:pathLst>
          </a:custGeom>
          <a:ln w="539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794934" y="389467"/>
            <a:ext cx="5181599" cy="3556000"/>
          </a:xfrm>
          <a:custGeom>
            <a:avLst/>
            <a:gdLst>
              <a:gd name="connsiteX0" fmla="*/ 0 w 4876800"/>
              <a:gd name="connsiteY0" fmla="*/ 2624666 h 2624666"/>
              <a:gd name="connsiteX1" fmla="*/ 914400 w 4876800"/>
              <a:gd name="connsiteY1" fmla="*/ 1659466 h 2624666"/>
              <a:gd name="connsiteX2" fmla="*/ 1879600 w 4876800"/>
              <a:gd name="connsiteY2" fmla="*/ 982133 h 2624666"/>
              <a:gd name="connsiteX3" fmla="*/ 2861733 w 4876800"/>
              <a:gd name="connsiteY3" fmla="*/ 524933 h 2624666"/>
              <a:gd name="connsiteX4" fmla="*/ 3505200 w 4876800"/>
              <a:gd name="connsiteY4" fmla="*/ 321733 h 2624666"/>
              <a:gd name="connsiteX5" fmla="*/ 4453467 w 4876800"/>
              <a:gd name="connsiteY5" fmla="*/ 101600 h 2624666"/>
              <a:gd name="connsiteX6" fmla="*/ 4876800 w 4876800"/>
              <a:gd name="connsiteY6" fmla="*/ 0 h 2624666"/>
              <a:gd name="connsiteX7" fmla="*/ 4876800 w 4876800"/>
              <a:gd name="connsiteY7" fmla="*/ 0 h 262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6800" h="2624666">
                <a:moveTo>
                  <a:pt x="0" y="2624666"/>
                </a:moveTo>
                <a:cubicBezTo>
                  <a:pt x="300566" y="2278943"/>
                  <a:pt x="601133" y="1933221"/>
                  <a:pt x="914400" y="1659466"/>
                </a:cubicBezTo>
                <a:cubicBezTo>
                  <a:pt x="1227667" y="1385711"/>
                  <a:pt x="1555045" y="1171222"/>
                  <a:pt x="1879600" y="982133"/>
                </a:cubicBezTo>
                <a:cubicBezTo>
                  <a:pt x="2204156" y="793044"/>
                  <a:pt x="2590800" y="635000"/>
                  <a:pt x="2861733" y="524933"/>
                </a:cubicBezTo>
                <a:cubicBezTo>
                  <a:pt x="3132666" y="414866"/>
                  <a:pt x="3239911" y="392288"/>
                  <a:pt x="3505200" y="321733"/>
                </a:cubicBezTo>
                <a:cubicBezTo>
                  <a:pt x="3770489" y="251178"/>
                  <a:pt x="4453467" y="101600"/>
                  <a:pt x="4453467" y="101600"/>
                </a:cubicBezTo>
                <a:lnTo>
                  <a:pt x="4876800" y="0"/>
                </a:lnTo>
                <a:lnTo>
                  <a:pt x="4876800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556933" y="3115733"/>
            <a:ext cx="4893728" cy="2184399"/>
          </a:xfrm>
          <a:custGeom>
            <a:avLst/>
            <a:gdLst>
              <a:gd name="connsiteX0" fmla="*/ 0 w 4876800"/>
              <a:gd name="connsiteY0" fmla="*/ 2624666 h 2624666"/>
              <a:gd name="connsiteX1" fmla="*/ 914400 w 4876800"/>
              <a:gd name="connsiteY1" fmla="*/ 1659466 h 2624666"/>
              <a:gd name="connsiteX2" fmla="*/ 1879600 w 4876800"/>
              <a:gd name="connsiteY2" fmla="*/ 982133 h 2624666"/>
              <a:gd name="connsiteX3" fmla="*/ 2861733 w 4876800"/>
              <a:gd name="connsiteY3" fmla="*/ 524933 h 2624666"/>
              <a:gd name="connsiteX4" fmla="*/ 3505200 w 4876800"/>
              <a:gd name="connsiteY4" fmla="*/ 321733 h 2624666"/>
              <a:gd name="connsiteX5" fmla="*/ 4453467 w 4876800"/>
              <a:gd name="connsiteY5" fmla="*/ 101600 h 2624666"/>
              <a:gd name="connsiteX6" fmla="*/ 4876800 w 4876800"/>
              <a:gd name="connsiteY6" fmla="*/ 0 h 2624666"/>
              <a:gd name="connsiteX7" fmla="*/ 4876800 w 4876800"/>
              <a:gd name="connsiteY7" fmla="*/ 0 h 262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6800" h="2624666">
                <a:moveTo>
                  <a:pt x="0" y="2624666"/>
                </a:moveTo>
                <a:cubicBezTo>
                  <a:pt x="300566" y="2278943"/>
                  <a:pt x="601133" y="1933221"/>
                  <a:pt x="914400" y="1659466"/>
                </a:cubicBezTo>
                <a:cubicBezTo>
                  <a:pt x="1227667" y="1385711"/>
                  <a:pt x="1555045" y="1171222"/>
                  <a:pt x="1879600" y="982133"/>
                </a:cubicBezTo>
                <a:cubicBezTo>
                  <a:pt x="2204156" y="793044"/>
                  <a:pt x="2590800" y="635000"/>
                  <a:pt x="2861733" y="524933"/>
                </a:cubicBezTo>
                <a:cubicBezTo>
                  <a:pt x="3132666" y="414866"/>
                  <a:pt x="3239911" y="392288"/>
                  <a:pt x="3505200" y="321733"/>
                </a:cubicBezTo>
                <a:cubicBezTo>
                  <a:pt x="3770489" y="251178"/>
                  <a:pt x="4453467" y="101600"/>
                  <a:pt x="4453467" y="101600"/>
                </a:cubicBezTo>
                <a:lnTo>
                  <a:pt x="4876800" y="0"/>
                </a:lnTo>
                <a:lnTo>
                  <a:pt x="4876800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1101031" y="3343249"/>
            <a:ext cx="3011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Stroke volume (mL)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931365" y="6197604"/>
            <a:ext cx="6992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Left Ventricular End-Diastolic Pressure (mmHg)</a:t>
            </a:r>
            <a:endParaRPr lang="en-US" sz="2800" dirty="0"/>
          </a:p>
        </p:txBody>
      </p:sp>
      <p:sp>
        <p:nvSpPr>
          <p:cNvPr id="27" name="Freeform 26"/>
          <p:cNvSpPr/>
          <p:nvPr/>
        </p:nvSpPr>
        <p:spPr>
          <a:xfrm>
            <a:off x="3031060" y="3894667"/>
            <a:ext cx="4419601" cy="1507065"/>
          </a:xfrm>
          <a:custGeom>
            <a:avLst/>
            <a:gdLst>
              <a:gd name="connsiteX0" fmla="*/ 0 w 4876800"/>
              <a:gd name="connsiteY0" fmla="*/ 2624666 h 2624666"/>
              <a:gd name="connsiteX1" fmla="*/ 914400 w 4876800"/>
              <a:gd name="connsiteY1" fmla="*/ 1659466 h 2624666"/>
              <a:gd name="connsiteX2" fmla="*/ 1879600 w 4876800"/>
              <a:gd name="connsiteY2" fmla="*/ 982133 h 2624666"/>
              <a:gd name="connsiteX3" fmla="*/ 2861733 w 4876800"/>
              <a:gd name="connsiteY3" fmla="*/ 524933 h 2624666"/>
              <a:gd name="connsiteX4" fmla="*/ 3505200 w 4876800"/>
              <a:gd name="connsiteY4" fmla="*/ 321733 h 2624666"/>
              <a:gd name="connsiteX5" fmla="*/ 4453467 w 4876800"/>
              <a:gd name="connsiteY5" fmla="*/ 101600 h 2624666"/>
              <a:gd name="connsiteX6" fmla="*/ 4876800 w 4876800"/>
              <a:gd name="connsiteY6" fmla="*/ 0 h 2624666"/>
              <a:gd name="connsiteX7" fmla="*/ 4876800 w 4876800"/>
              <a:gd name="connsiteY7" fmla="*/ 0 h 262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6800" h="2624666">
                <a:moveTo>
                  <a:pt x="0" y="2624666"/>
                </a:moveTo>
                <a:cubicBezTo>
                  <a:pt x="300566" y="2278943"/>
                  <a:pt x="601133" y="1933221"/>
                  <a:pt x="914400" y="1659466"/>
                </a:cubicBezTo>
                <a:cubicBezTo>
                  <a:pt x="1227667" y="1385711"/>
                  <a:pt x="1555045" y="1171222"/>
                  <a:pt x="1879600" y="982133"/>
                </a:cubicBezTo>
                <a:cubicBezTo>
                  <a:pt x="2204156" y="793044"/>
                  <a:pt x="2590800" y="635000"/>
                  <a:pt x="2861733" y="524933"/>
                </a:cubicBezTo>
                <a:cubicBezTo>
                  <a:pt x="3132666" y="414866"/>
                  <a:pt x="3239911" y="392288"/>
                  <a:pt x="3505200" y="321733"/>
                </a:cubicBezTo>
                <a:cubicBezTo>
                  <a:pt x="3770489" y="251178"/>
                  <a:pt x="4453467" y="101600"/>
                  <a:pt x="4453467" y="101600"/>
                </a:cubicBezTo>
                <a:lnTo>
                  <a:pt x="4876800" y="0"/>
                </a:lnTo>
                <a:lnTo>
                  <a:pt x="4876800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976533" y="93991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</a:t>
            </a:r>
            <a:endParaRPr lang="en-US" sz="2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429912" y="2814362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3</a:t>
            </a:r>
            <a:endParaRPr lang="en-US" sz="28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487147" y="3608513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4</a:t>
            </a:r>
            <a:endParaRPr lang="en-US" sz="2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584944" y="4378124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5</a:t>
            </a:r>
            <a:endParaRPr lang="en-US" sz="2800" b="1" dirty="0"/>
          </a:p>
        </p:txBody>
      </p:sp>
      <p:sp>
        <p:nvSpPr>
          <p:cNvPr id="34" name="Freeform 33"/>
          <p:cNvSpPr/>
          <p:nvPr/>
        </p:nvSpPr>
        <p:spPr>
          <a:xfrm>
            <a:off x="3814221" y="4639734"/>
            <a:ext cx="3696638" cy="795864"/>
          </a:xfrm>
          <a:custGeom>
            <a:avLst/>
            <a:gdLst>
              <a:gd name="connsiteX0" fmla="*/ 0 w 4876800"/>
              <a:gd name="connsiteY0" fmla="*/ 2624666 h 2624666"/>
              <a:gd name="connsiteX1" fmla="*/ 914400 w 4876800"/>
              <a:gd name="connsiteY1" fmla="*/ 1659466 h 2624666"/>
              <a:gd name="connsiteX2" fmla="*/ 1879600 w 4876800"/>
              <a:gd name="connsiteY2" fmla="*/ 982133 h 2624666"/>
              <a:gd name="connsiteX3" fmla="*/ 2861733 w 4876800"/>
              <a:gd name="connsiteY3" fmla="*/ 524933 h 2624666"/>
              <a:gd name="connsiteX4" fmla="*/ 3505200 w 4876800"/>
              <a:gd name="connsiteY4" fmla="*/ 321733 h 2624666"/>
              <a:gd name="connsiteX5" fmla="*/ 4453467 w 4876800"/>
              <a:gd name="connsiteY5" fmla="*/ 101600 h 2624666"/>
              <a:gd name="connsiteX6" fmla="*/ 4876800 w 4876800"/>
              <a:gd name="connsiteY6" fmla="*/ 0 h 2624666"/>
              <a:gd name="connsiteX7" fmla="*/ 4876800 w 4876800"/>
              <a:gd name="connsiteY7" fmla="*/ 0 h 262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6800" h="2624666">
                <a:moveTo>
                  <a:pt x="0" y="2624666"/>
                </a:moveTo>
                <a:cubicBezTo>
                  <a:pt x="300566" y="2278943"/>
                  <a:pt x="601133" y="1933221"/>
                  <a:pt x="914400" y="1659466"/>
                </a:cubicBezTo>
                <a:cubicBezTo>
                  <a:pt x="1227667" y="1385711"/>
                  <a:pt x="1555045" y="1171222"/>
                  <a:pt x="1879600" y="982133"/>
                </a:cubicBezTo>
                <a:cubicBezTo>
                  <a:pt x="2204156" y="793044"/>
                  <a:pt x="2590800" y="635000"/>
                  <a:pt x="2861733" y="524933"/>
                </a:cubicBezTo>
                <a:cubicBezTo>
                  <a:pt x="3132666" y="414866"/>
                  <a:pt x="3239911" y="392288"/>
                  <a:pt x="3505200" y="321733"/>
                </a:cubicBezTo>
                <a:cubicBezTo>
                  <a:pt x="3770489" y="251178"/>
                  <a:pt x="4453467" y="101600"/>
                  <a:pt x="4453467" y="101600"/>
                </a:cubicBezTo>
                <a:lnTo>
                  <a:pt x="4876800" y="0"/>
                </a:lnTo>
                <a:lnTo>
                  <a:pt x="4876800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2032000" y="2302933"/>
            <a:ext cx="1778000" cy="1896534"/>
          </a:xfrm>
          <a:custGeom>
            <a:avLst/>
            <a:gdLst>
              <a:gd name="connsiteX0" fmla="*/ 0 w 1778000"/>
              <a:gd name="connsiteY0" fmla="*/ 1896534 h 1896534"/>
              <a:gd name="connsiteX1" fmla="*/ 541867 w 1778000"/>
              <a:gd name="connsiteY1" fmla="*/ 1202267 h 1896534"/>
              <a:gd name="connsiteX2" fmla="*/ 1202267 w 1778000"/>
              <a:gd name="connsiteY2" fmla="*/ 440267 h 1896534"/>
              <a:gd name="connsiteX3" fmla="*/ 1778000 w 1778000"/>
              <a:gd name="connsiteY3" fmla="*/ 0 h 1896534"/>
              <a:gd name="connsiteX4" fmla="*/ 1778000 w 1778000"/>
              <a:gd name="connsiteY4" fmla="*/ 0 h 189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8000" h="1896534">
                <a:moveTo>
                  <a:pt x="0" y="1896534"/>
                </a:moveTo>
                <a:cubicBezTo>
                  <a:pt x="170744" y="1670756"/>
                  <a:pt x="341489" y="1444978"/>
                  <a:pt x="541867" y="1202267"/>
                </a:cubicBezTo>
                <a:cubicBezTo>
                  <a:pt x="742245" y="959556"/>
                  <a:pt x="996245" y="640645"/>
                  <a:pt x="1202267" y="440267"/>
                </a:cubicBezTo>
                <a:cubicBezTo>
                  <a:pt x="1408289" y="239889"/>
                  <a:pt x="1778000" y="0"/>
                  <a:pt x="1778000" y="0"/>
                </a:cubicBezTo>
                <a:lnTo>
                  <a:pt x="1778000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814221" y="1837418"/>
            <a:ext cx="36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Abdomen and Pelvis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GI tract- stomach, small bowl, large bowl</a:t>
            </a:r>
          </a:p>
          <a:p>
            <a:pPr lvl="0"/>
            <a:r>
              <a:rPr lang="en-US" sz="2400" dirty="0" smtClean="0"/>
              <a:t>Spleen</a:t>
            </a:r>
          </a:p>
          <a:p>
            <a:r>
              <a:rPr lang="en-US" sz="2400" dirty="0" smtClean="0"/>
              <a:t>Liver, Gall bladder, </a:t>
            </a:r>
            <a:r>
              <a:rPr lang="en-US" sz="2400" dirty="0" err="1" smtClean="0"/>
              <a:t>Biliary</a:t>
            </a:r>
            <a:r>
              <a:rPr lang="en-US" sz="2400" dirty="0" smtClean="0"/>
              <a:t> tree</a:t>
            </a:r>
          </a:p>
          <a:p>
            <a:r>
              <a:rPr lang="en-US" sz="2400" dirty="0" smtClean="0"/>
              <a:t>Pancreas</a:t>
            </a:r>
          </a:p>
          <a:p>
            <a:r>
              <a:rPr lang="en-US" sz="2400" dirty="0" smtClean="0"/>
              <a:t>Kidney / </a:t>
            </a:r>
            <a:r>
              <a:rPr lang="en-US" sz="2400" dirty="0" err="1" smtClean="0"/>
              <a:t>Ureters</a:t>
            </a:r>
            <a:r>
              <a:rPr lang="en-US" sz="2400" dirty="0" smtClean="0"/>
              <a:t> / Bladder / Prostate / genitals</a:t>
            </a:r>
          </a:p>
          <a:p>
            <a:r>
              <a:rPr lang="en-US" sz="2400" dirty="0" smtClean="0"/>
              <a:t>Ovaries + Uterus/cervix</a:t>
            </a:r>
          </a:p>
          <a:p>
            <a:r>
              <a:rPr lang="en-US" sz="2400" dirty="0" smtClean="0"/>
              <a:t>Blood vessels</a:t>
            </a:r>
          </a:p>
          <a:p>
            <a:r>
              <a:rPr lang="en-US" sz="2400" dirty="0" smtClean="0"/>
              <a:t>Muscles, connective tissue, nerves, bones</a:t>
            </a:r>
          </a:p>
          <a:p>
            <a:r>
              <a:rPr lang="en-US" sz="2400" dirty="0" smtClean="0"/>
              <a:t>Skin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645252" y="1590152"/>
            <a:ext cx="222128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Gastrointestinal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6829" y="2647840"/>
            <a:ext cx="41549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558ED5"/>
                </a:solidFill>
              </a:rPr>
              <a:t>Hepato-Pancreato-Biliary</a:t>
            </a:r>
            <a:r>
              <a:rPr lang="en-US" sz="2400" b="1" dirty="0" smtClean="0">
                <a:solidFill>
                  <a:srgbClr val="558ED5"/>
                </a:solidFill>
              </a:rPr>
              <a:t> ‘HPB’</a:t>
            </a:r>
            <a:endParaRPr lang="en-US" sz="2400" b="1" dirty="0">
              <a:solidFill>
                <a:srgbClr val="558ED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77085" y="3253670"/>
            <a:ext cx="11894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Urology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08594" y="3811049"/>
            <a:ext cx="181957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DD1EC9"/>
                </a:solidFill>
              </a:rPr>
              <a:t>Gynaecology</a:t>
            </a:r>
            <a:endParaRPr lang="en-US" sz="2400" b="1" dirty="0">
              <a:solidFill>
                <a:srgbClr val="DD1EC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8344" y="4248256"/>
            <a:ext cx="1255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7933C"/>
                </a:solidFill>
              </a:rPr>
              <a:t>Vascular</a:t>
            </a:r>
            <a:endParaRPr lang="en-US" sz="2400" b="1" dirty="0">
              <a:solidFill>
                <a:srgbClr val="77933C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1786" y="1600201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marL="342883" marR="0" lvl="0" indent="-342883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 tract- stomach, small bowl, large bowl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342883" indent="-342883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Spleen</a:t>
            </a: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83" marR="0" lvl="0" indent="-342883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Liver, Gall bladder,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Biliary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tree</a:t>
            </a:r>
          </a:p>
          <a:p>
            <a:pPr marL="342883" marR="0" lvl="0" indent="-342883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Pancreas</a:t>
            </a:r>
          </a:p>
          <a:p>
            <a:pPr marL="342883" marR="0" lvl="0" indent="-342883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Kidney /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Ureters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/ Bladder / Prostate / genitals</a:t>
            </a:r>
          </a:p>
          <a:p>
            <a:pPr marL="342883" marR="0" lvl="0" indent="-342883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DD1EC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Ovaries + Uterus/cervix</a:t>
            </a:r>
          </a:p>
          <a:p>
            <a:pPr marL="342883" marR="0" lvl="0" indent="-342883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Blood vessels</a:t>
            </a:r>
          </a:p>
          <a:p>
            <a:pPr marL="342883" marR="0" lvl="0" indent="-342883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Muscles, connective tissue, nerves, bones</a:t>
            </a:r>
          </a:p>
          <a:p>
            <a:pPr marL="342883" marR="0" lvl="0" indent="-342883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>
                <a:solidFill>
                  <a:srgbClr val="E46C0A"/>
                </a:solidFill>
              </a:rPr>
              <a:t>Skin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26252" y="4677239"/>
            <a:ext cx="19038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Orthopaedics</a:t>
            </a:r>
            <a:endParaRPr lang="en-US" sz="2400" b="1" dirty="0" smtClean="0"/>
          </a:p>
        </p:txBody>
      </p:sp>
      <p:sp>
        <p:nvSpPr>
          <p:cNvPr id="11" name="Right Brace 10"/>
          <p:cNvSpPr/>
          <p:nvPr/>
        </p:nvSpPr>
        <p:spPr>
          <a:xfrm>
            <a:off x="4662890" y="2546236"/>
            <a:ext cx="155448" cy="679560"/>
          </a:xfrm>
          <a:prstGeom prst="rightBrace">
            <a:avLst/>
          </a:prstGeom>
          <a:noFill/>
          <a:ln w="412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063212" y="5137543"/>
            <a:ext cx="18443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Dermatology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5" grpId="1" animBg="1"/>
      <p:bldP spid="6" grpId="1" animBg="1"/>
      <p:bldP spid="7" grpId="1" animBg="1"/>
      <p:bldP spid="8" grpId="1"/>
      <p:bldP spid="9" grpId="0"/>
      <p:bldP spid="10" grpId="0" animBg="1"/>
      <p:bldP spid="11" grpId="0" animBg="1"/>
      <p:bldP spid="1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Ways to measure Cardiac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Oesophageal</a:t>
            </a:r>
            <a:r>
              <a:rPr lang="en-US" dirty="0" smtClean="0"/>
              <a:t> Doppler </a:t>
            </a:r>
            <a:r>
              <a:rPr lang="en-US" dirty="0" smtClean="0"/>
              <a:t>Monitor Picture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Ways to measure Cardiac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>
                <a:solidFill>
                  <a:srgbClr val="BFBFBF"/>
                </a:solidFill>
              </a:rPr>
              <a:t>Oesophageal</a:t>
            </a:r>
            <a:r>
              <a:rPr lang="en-US" dirty="0" smtClean="0">
                <a:solidFill>
                  <a:srgbClr val="BFBFBF"/>
                </a:solidFill>
              </a:rPr>
              <a:t> Doppler Monitor</a:t>
            </a:r>
          </a:p>
          <a:p>
            <a:pPr>
              <a:buNone/>
            </a:pPr>
            <a:r>
              <a:rPr lang="en-US" dirty="0" smtClean="0"/>
              <a:t>Pulmonary artery catheter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12" y="3282392"/>
            <a:ext cx="2778304" cy="2216400"/>
          </a:xfrm>
          <a:prstGeom prst="rect">
            <a:avLst/>
          </a:prstGeom>
        </p:spPr>
      </p:pic>
      <p:pic>
        <p:nvPicPr>
          <p:cNvPr id="7" name="Picture 6" descr="IndianJRadiolImaging_2011_21_3_182_85365_f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290" y="3344352"/>
            <a:ext cx="2294351" cy="2299235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431366" y="3292099"/>
            <a:ext cx="944025" cy="1886466"/>
          </a:xfrm>
          <a:custGeom>
            <a:avLst/>
            <a:gdLst>
              <a:gd name="connsiteX0" fmla="*/ 745066 w 3101622"/>
              <a:gd name="connsiteY0" fmla="*/ 0 h 5847644"/>
              <a:gd name="connsiteX1" fmla="*/ 999066 w 3101622"/>
              <a:gd name="connsiteY1" fmla="*/ 338667 h 5847644"/>
              <a:gd name="connsiteX2" fmla="*/ 1151466 w 3101622"/>
              <a:gd name="connsiteY2" fmla="*/ 880533 h 5847644"/>
              <a:gd name="connsiteX3" fmla="*/ 1286933 w 3101622"/>
              <a:gd name="connsiteY3" fmla="*/ 1608667 h 5847644"/>
              <a:gd name="connsiteX4" fmla="*/ 1337733 w 3101622"/>
              <a:gd name="connsiteY4" fmla="*/ 2607733 h 5847644"/>
              <a:gd name="connsiteX5" fmla="*/ 1303866 w 3101622"/>
              <a:gd name="connsiteY5" fmla="*/ 3420533 h 5847644"/>
              <a:gd name="connsiteX6" fmla="*/ 1253066 w 3101622"/>
              <a:gd name="connsiteY6" fmla="*/ 4419600 h 5847644"/>
              <a:gd name="connsiteX7" fmla="*/ 1371600 w 3101622"/>
              <a:gd name="connsiteY7" fmla="*/ 5266267 h 5847644"/>
              <a:gd name="connsiteX8" fmla="*/ 2032000 w 3101622"/>
              <a:gd name="connsiteY8" fmla="*/ 5791200 h 5847644"/>
              <a:gd name="connsiteX9" fmla="*/ 2709333 w 3101622"/>
              <a:gd name="connsiteY9" fmla="*/ 5604933 h 5847644"/>
              <a:gd name="connsiteX10" fmla="*/ 2997200 w 3101622"/>
              <a:gd name="connsiteY10" fmla="*/ 5147733 h 5847644"/>
              <a:gd name="connsiteX11" fmla="*/ 3098800 w 3101622"/>
              <a:gd name="connsiteY11" fmla="*/ 4639733 h 5847644"/>
              <a:gd name="connsiteX12" fmla="*/ 2980266 w 3101622"/>
              <a:gd name="connsiteY12" fmla="*/ 4064000 h 5847644"/>
              <a:gd name="connsiteX13" fmla="*/ 2540000 w 3101622"/>
              <a:gd name="connsiteY13" fmla="*/ 3674533 h 5847644"/>
              <a:gd name="connsiteX14" fmla="*/ 2015066 w 3101622"/>
              <a:gd name="connsiteY14" fmla="*/ 3471333 h 5847644"/>
              <a:gd name="connsiteX15" fmla="*/ 1354666 w 3101622"/>
              <a:gd name="connsiteY15" fmla="*/ 3539067 h 5847644"/>
              <a:gd name="connsiteX16" fmla="*/ 711200 w 3101622"/>
              <a:gd name="connsiteY16" fmla="*/ 3877733 h 5847644"/>
              <a:gd name="connsiteX17" fmla="*/ 321733 w 3101622"/>
              <a:gd name="connsiteY17" fmla="*/ 4267200 h 5847644"/>
              <a:gd name="connsiteX18" fmla="*/ 0 w 3101622"/>
              <a:gd name="connsiteY18" fmla="*/ 4741333 h 5847644"/>
              <a:gd name="connsiteX19" fmla="*/ 0 w 3101622"/>
              <a:gd name="connsiteY19" fmla="*/ 4741333 h 584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01622" h="5847644">
                <a:moveTo>
                  <a:pt x="745066" y="0"/>
                </a:moveTo>
                <a:cubicBezTo>
                  <a:pt x="838199" y="95956"/>
                  <a:pt x="931333" y="191912"/>
                  <a:pt x="999066" y="338667"/>
                </a:cubicBezTo>
                <a:cubicBezTo>
                  <a:pt x="1066799" y="485422"/>
                  <a:pt x="1103488" y="668866"/>
                  <a:pt x="1151466" y="880533"/>
                </a:cubicBezTo>
                <a:cubicBezTo>
                  <a:pt x="1199444" y="1092200"/>
                  <a:pt x="1255888" y="1320800"/>
                  <a:pt x="1286933" y="1608667"/>
                </a:cubicBezTo>
                <a:cubicBezTo>
                  <a:pt x="1317978" y="1896534"/>
                  <a:pt x="1334911" y="2305755"/>
                  <a:pt x="1337733" y="2607733"/>
                </a:cubicBezTo>
                <a:cubicBezTo>
                  <a:pt x="1340555" y="2909711"/>
                  <a:pt x="1317977" y="3118555"/>
                  <a:pt x="1303866" y="3420533"/>
                </a:cubicBezTo>
                <a:cubicBezTo>
                  <a:pt x="1289755" y="3722511"/>
                  <a:pt x="1241777" y="4111978"/>
                  <a:pt x="1253066" y="4419600"/>
                </a:cubicBezTo>
                <a:cubicBezTo>
                  <a:pt x="1264355" y="4727222"/>
                  <a:pt x="1241778" y="5037667"/>
                  <a:pt x="1371600" y="5266267"/>
                </a:cubicBezTo>
                <a:cubicBezTo>
                  <a:pt x="1501422" y="5494867"/>
                  <a:pt x="1809045" y="5734756"/>
                  <a:pt x="2032000" y="5791200"/>
                </a:cubicBezTo>
                <a:cubicBezTo>
                  <a:pt x="2254955" y="5847644"/>
                  <a:pt x="2548466" y="5712177"/>
                  <a:pt x="2709333" y="5604933"/>
                </a:cubicBezTo>
                <a:cubicBezTo>
                  <a:pt x="2870200" y="5497689"/>
                  <a:pt x="2932289" y="5308600"/>
                  <a:pt x="2997200" y="5147733"/>
                </a:cubicBezTo>
                <a:cubicBezTo>
                  <a:pt x="3062111" y="4986866"/>
                  <a:pt x="3101622" y="4820355"/>
                  <a:pt x="3098800" y="4639733"/>
                </a:cubicBezTo>
                <a:cubicBezTo>
                  <a:pt x="3095978" y="4459111"/>
                  <a:pt x="3073399" y="4224867"/>
                  <a:pt x="2980266" y="4064000"/>
                </a:cubicBezTo>
                <a:cubicBezTo>
                  <a:pt x="2887133" y="3903133"/>
                  <a:pt x="2700866" y="3773311"/>
                  <a:pt x="2540000" y="3674533"/>
                </a:cubicBezTo>
                <a:cubicBezTo>
                  <a:pt x="2379134" y="3575755"/>
                  <a:pt x="2212622" y="3493911"/>
                  <a:pt x="2015066" y="3471333"/>
                </a:cubicBezTo>
                <a:cubicBezTo>
                  <a:pt x="1817510" y="3448755"/>
                  <a:pt x="1571977" y="3471334"/>
                  <a:pt x="1354666" y="3539067"/>
                </a:cubicBezTo>
                <a:cubicBezTo>
                  <a:pt x="1137355" y="3606800"/>
                  <a:pt x="883356" y="3756378"/>
                  <a:pt x="711200" y="3877733"/>
                </a:cubicBezTo>
                <a:cubicBezTo>
                  <a:pt x="539045" y="3999089"/>
                  <a:pt x="440266" y="4123267"/>
                  <a:pt x="321733" y="4267200"/>
                </a:cubicBezTo>
                <a:cubicBezTo>
                  <a:pt x="203200" y="4411133"/>
                  <a:pt x="0" y="4741333"/>
                  <a:pt x="0" y="4741333"/>
                </a:cubicBezTo>
                <a:lnTo>
                  <a:pt x="0" y="4741333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Ways to measure Cardiac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Oesophageal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Doppler Monitor</a:t>
            </a:r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Pulmonary artery catheter</a:t>
            </a:r>
          </a:p>
          <a:p>
            <a:pPr>
              <a:buNone/>
            </a:pPr>
            <a:r>
              <a:rPr lang="en-US" dirty="0" smtClean="0"/>
              <a:t>ECHO </a:t>
            </a:r>
            <a:r>
              <a:rPr lang="en-US" dirty="0" err="1" smtClean="0"/>
              <a:t>cardiography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– only one gives structure &amp; function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Ways to measure Cardiac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>
                <a:solidFill>
                  <a:srgbClr val="BFBFBF"/>
                </a:solidFill>
              </a:rPr>
              <a:t>Oesophageal</a:t>
            </a:r>
            <a:r>
              <a:rPr lang="en-US" dirty="0" smtClean="0">
                <a:solidFill>
                  <a:srgbClr val="BFBFBF"/>
                </a:solidFill>
              </a:rPr>
              <a:t> Doppler Monitor</a:t>
            </a:r>
          </a:p>
          <a:p>
            <a:pPr>
              <a:buNone/>
            </a:pPr>
            <a:r>
              <a:rPr lang="en-US" dirty="0" smtClean="0">
                <a:solidFill>
                  <a:srgbClr val="BFBFBF"/>
                </a:solidFill>
              </a:rPr>
              <a:t>Pulmonary artery catheter</a:t>
            </a:r>
          </a:p>
          <a:p>
            <a:pPr>
              <a:buNone/>
            </a:pPr>
            <a:r>
              <a:rPr lang="en-US" dirty="0" smtClean="0">
                <a:solidFill>
                  <a:srgbClr val="BFBFBF"/>
                </a:solidFill>
              </a:rPr>
              <a:t>ECHO </a:t>
            </a:r>
            <a:r>
              <a:rPr lang="en-US" dirty="0" err="1" smtClean="0">
                <a:solidFill>
                  <a:srgbClr val="BFBFBF"/>
                </a:solidFill>
              </a:rPr>
              <a:t>cardiography</a:t>
            </a:r>
            <a:endParaRPr lang="en-US" dirty="0" smtClean="0">
              <a:solidFill>
                <a:srgbClr val="BFBFBF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BFBFBF"/>
                </a:solidFill>
              </a:rPr>
              <a:t> – only one gives structure &amp; function</a:t>
            </a:r>
          </a:p>
          <a:p>
            <a:pPr>
              <a:buNone/>
            </a:pPr>
            <a:r>
              <a:rPr lang="en-US" dirty="0" smtClean="0"/>
              <a:t>Dye dilution </a:t>
            </a:r>
            <a:r>
              <a:rPr lang="en-US" dirty="0" err="1" smtClean="0"/>
              <a:t>LiDCO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Pulse contour analysis: </a:t>
            </a:r>
            <a:r>
              <a:rPr lang="en-US" dirty="0" err="1" smtClean="0"/>
              <a:t>LiDCO</a:t>
            </a:r>
            <a:r>
              <a:rPr lang="en-US" dirty="0" smtClean="0"/>
              <a:t> and </a:t>
            </a:r>
            <a:r>
              <a:rPr lang="en-US" dirty="0" err="1" smtClean="0"/>
              <a:t>PiCCO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69938"/>
            <a:ext cx="8229600" cy="1143000"/>
          </a:xfrm>
        </p:spPr>
        <p:txBody>
          <a:bodyPr>
            <a:noAutofit/>
          </a:bodyPr>
          <a:lstStyle/>
          <a:p>
            <a:r>
              <a:rPr lang="en-GB" sz="23900" dirty="0" smtClean="0">
                <a:solidFill>
                  <a:srgbClr val="FF0000"/>
                </a:solidFill>
              </a:rPr>
              <a:t>£60</a:t>
            </a:r>
            <a:endParaRPr lang="en-GB" sz="239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Break No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093" y="1460500"/>
            <a:ext cx="163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SBA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after 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7" y="1600201"/>
            <a:ext cx="866986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Pain relief  = analgesia</a:t>
            </a:r>
          </a:p>
          <a:p>
            <a:pPr>
              <a:buNone/>
            </a:pPr>
            <a:r>
              <a:rPr lang="en-US" dirty="0" smtClean="0"/>
              <a:t>Fluid therapy – if they can’t drink</a:t>
            </a:r>
          </a:p>
          <a:p>
            <a:pPr>
              <a:buNone/>
            </a:pPr>
            <a:r>
              <a:rPr lang="en-US" dirty="0" smtClean="0"/>
              <a:t>Deep Vein Thrombosis prevention = </a:t>
            </a:r>
            <a:r>
              <a:rPr lang="en-US" sz="2800" dirty="0" smtClean="0"/>
              <a:t>DVT prophylaxis</a:t>
            </a:r>
          </a:p>
          <a:p>
            <a:pPr>
              <a:buNone/>
            </a:pPr>
            <a:r>
              <a:rPr lang="en-US" dirty="0" smtClean="0"/>
              <a:t>Nausea and vomiting </a:t>
            </a:r>
          </a:p>
          <a:p>
            <a:pPr>
              <a:buNone/>
            </a:pPr>
            <a:r>
              <a:rPr lang="en-US" dirty="0" smtClean="0"/>
              <a:t>Anti-constipation drugs</a:t>
            </a:r>
          </a:p>
          <a:p>
            <a:pPr>
              <a:buNone/>
            </a:pPr>
            <a:r>
              <a:rPr lang="en-US" dirty="0" smtClean="0"/>
              <a:t>Exercise/ </a:t>
            </a:r>
            <a:r>
              <a:rPr lang="en-US" dirty="0" err="1" smtClean="0"/>
              <a:t>Mobilise</a:t>
            </a:r>
            <a:r>
              <a:rPr lang="en-US" dirty="0" smtClean="0"/>
              <a:t> / Eat and drink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98" y="404283"/>
            <a:ext cx="7838701" cy="5862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8699" y="6311900"/>
            <a:ext cx="204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 Hannah Cohen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55161"/>
            <a:ext cx="7484534" cy="665291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rot="5400000">
            <a:off x="3200400" y="4826000"/>
            <a:ext cx="2336800" cy="1588"/>
          </a:xfrm>
          <a:prstGeom prst="line">
            <a:avLst/>
          </a:prstGeom>
          <a:ln w="476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365500" y="4838700"/>
            <a:ext cx="2171700" cy="158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42" y="427545"/>
            <a:ext cx="7969153" cy="5884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8699" y="6311900"/>
            <a:ext cx="204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 Hannah Cohen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Patient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Woken up after surgery</a:t>
            </a:r>
          </a:p>
          <a:p>
            <a:r>
              <a:rPr lang="en-US" dirty="0" smtClean="0"/>
              <a:t>Pain is OK, breathing OK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238500" y="2768600"/>
            <a:ext cx="2508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ICU Patient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Patient; Day 2 post 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Notices harder to breathe</a:t>
            </a:r>
          </a:p>
          <a:p>
            <a:r>
              <a:rPr lang="en-US" dirty="0" smtClean="0"/>
              <a:t>Can’t finish speaking his/her sentences</a:t>
            </a:r>
          </a:p>
          <a:p>
            <a:r>
              <a:rPr lang="en-US" dirty="0" smtClean="0"/>
              <a:t>Nurses : respiratory rate 					</a:t>
            </a:r>
            <a:r>
              <a:rPr lang="en-US" dirty="0" smtClean="0">
                <a:solidFill>
                  <a:srgbClr val="FF0000"/>
                </a:solidFill>
              </a:rPr>
              <a:t>24 /min</a:t>
            </a:r>
          </a:p>
          <a:p>
            <a:r>
              <a:rPr lang="en-US" dirty="0" smtClean="0"/>
              <a:t>Nurses: Oxygen Saturation SaO</a:t>
            </a:r>
            <a:r>
              <a:rPr lang="en-US" baseline="-25000" dirty="0" smtClean="0"/>
              <a:t>2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88 %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could cause this?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Postoperative Complication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Shortness of Breath</a:t>
            </a:r>
          </a:p>
          <a:p>
            <a:endParaRPr lang="en-US" dirty="0" smtClean="0"/>
          </a:p>
          <a:p>
            <a:pPr marL="914380" lvl="1" indent="-514350"/>
            <a:r>
              <a:rPr lang="en-GB" sz="3200" dirty="0" smtClean="0"/>
              <a:t>Hospital acquired pneumonia</a:t>
            </a:r>
          </a:p>
          <a:p>
            <a:pPr marL="914380" lvl="1" indent="-514350"/>
            <a:r>
              <a:rPr lang="en-GB" sz="3200" dirty="0" err="1" smtClean="0"/>
              <a:t>Atelectasis</a:t>
            </a:r>
            <a:r>
              <a:rPr lang="en-GB" sz="3200" dirty="0" smtClean="0"/>
              <a:t>= areas of lung collapse</a:t>
            </a:r>
          </a:p>
          <a:p>
            <a:pPr marL="914380" lvl="1" indent="-514350"/>
            <a:r>
              <a:rPr lang="en-GB" sz="3200" dirty="0" smtClean="0"/>
              <a:t>Pulmonary Embolism</a:t>
            </a:r>
          </a:p>
          <a:p>
            <a:pPr marL="914380" lvl="1" indent="-514350"/>
            <a:r>
              <a:rPr lang="en-GB" sz="3200" dirty="0" smtClean="0"/>
              <a:t>Pulmonary Oedema = Cardiac Failure</a:t>
            </a:r>
          </a:p>
          <a:p>
            <a:pPr marL="914380" lvl="1" indent="-514350"/>
            <a:r>
              <a:rPr lang="en-GB" sz="3200" dirty="0" err="1" smtClean="0"/>
              <a:t>Pneumothorax</a:t>
            </a:r>
            <a:endParaRPr lang="en-GB" sz="3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GB" dirty="0" smtClean="0"/>
              <a:t>On Examination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91264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 smtClean="0"/>
              <a:t>Cardiovascular </a:t>
            </a:r>
            <a:r>
              <a:rPr lang="en-GB" sz="1800" dirty="0" smtClean="0"/>
              <a:t>Feels warm to touch. HS I + II + O. </a:t>
            </a:r>
          </a:p>
          <a:p>
            <a:pPr marL="0" indent="0">
              <a:buNone/>
            </a:pPr>
            <a:endParaRPr lang="en-GB" sz="1000" b="1" dirty="0" smtClean="0"/>
          </a:p>
          <a:p>
            <a:pPr marL="0" indent="0">
              <a:buNone/>
            </a:pPr>
            <a:endParaRPr lang="en-GB" sz="1800" b="1" dirty="0" smtClean="0"/>
          </a:p>
          <a:p>
            <a:pPr marL="0" indent="0">
              <a:buNone/>
            </a:pPr>
            <a:r>
              <a:rPr lang="en-GB" sz="1800" b="1" dirty="0" smtClean="0"/>
              <a:t>Respiratory</a:t>
            </a:r>
          </a:p>
          <a:p>
            <a:pPr marL="0" indent="0">
              <a:buNone/>
            </a:pPr>
            <a:r>
              <a:rPr lang="en-GB" sz="1800" dirty="0" smtClean="0"/>
              <a:t>Inspection</a:t>
            </a:r>
          </a:p>
          <a:p>
            <a:pPr marL="0" indent="0">
              <a:buNone/>
            </a:pPr>
            <a:r>
              <a:rPr lang="en-GB" sz="1800" dirty="0" smtClean="0"/>
              <a:t>Palpation</a:t>
            </a:r>
          </a:p>
          <a:p>
            <a:pPr marL="0" indent="0">
              <a:buNone/>
            </a:pPr>
            <a:r>
              <a:rPr lang="en-GB" sz="1800" dirty="0" smtClean="0"/>
              <a:t>Percussion</a:t>
            </a:r>
          </a:p>
          <a:p>
            <a:pPr marL="0" indent="0">
              <a:buNone/>
            </a:pPr>
            <a:r>
              <a:rPr lang="en-GB" sz="1800" dirty="0" smtClean="0">
                <a:solidFill>
                  <a:srgbClr val="FF0000"/>
                </a:solidFill>
              </a:rPr>
              <a:t>Auscultation</a:t>
            </a:r>
          </a:p>
          <a:p>
            <a:pPr marL="0" indent="0">
              <a:buNone/>
            </a:pPr>
            <a:endParaRPr lang="en-GB" sz="1000" b="1" dirty="0" smtClean="0"/>
          </a:p>
          <a:p>
            <a:pPr marL="0" indent="0">
              <a:buNone/>
            </a:pPr>
            <a:endParaRPr lang="en-GB" sz="1000" dirty="0" smtClean="0"/>
          </a:p>
          <a:p>
            <a:pPr marL="0" indent="0">
              <a:buNone/>
            </a:pPr>
            <a:endParaRPr lang="en-GB" sz="1800" b="1" dirty="0" smtClean="0"/>
          </a:p>
          <a:p>
            <a:pPr marL="0" indent="0">
              <a:buNone/>
            </a:pPr>
            <a:r>
              <a:rPr lang="en-GB" sz="1800" b="1" dirty="0" smtClean="0"/>
              <a:t>Neurological</a:t>
            </a:r>
          </a:p>
          <a:p>
            <a:pPr marL="0" indent="0">
              <a:buNone/>
            </a:pPr>
            <a:r>
              <a:rPr lang="en-GB" sz="1800" dirty="0" smtClean="0"/>
              <a:t>Alert, orientated, GCS 15/15</a:t>
            </a:r>
          </a:p>
          <a:p>
            <a:pPr marL="0" indent="0">
              <a:buNone/>
            </a:pPr>
            <a:endParaRPr lang="en-GB" sz="1000" dirty="0" smtClean="0"/>
          </a:p>
          <a:p>
            <a:pPr marL="0" indent="0">
              <a:buNone/>
            </a:pPr>
            <a:endParaRPr lang="en-GB" sz="1800" b="1" dirty="0" smtClean="0"/>
          </a:p>
          <a:p>
            <a:pPr marL="0" indent="0">
              <a:buNone/>
            </a:pPr>
            <a:endParaRPr lang="en-GB" sz="1800" b="1" dirty="0" smtClean="0"/>
          </a:p>
          <a:p>
            <a:pPr marL="0" indent="0">
              <a:buNone/>
            </a:pPr>
            <a:r>
              <a:rPr lang="en-GB" sz="1800" b="1" dirty="0" smtClean="0"/>
              <a:t>Peripheral vascular</a:t>
            </a:r>
          </a:p>
          <a:p>
            <a:pPr marL="0" indent="0">
              <a:buNone/>
            </a:pPr>
            <a:r>
              <a:rPr lang="en-GB" sz="1800" dirty="0" smtClean="0"/>
              <a:t>All peripheral pulses palpable</a:t>
            </a:r>
          </a:p>
        </p:txBody>
      </p:sp>
      <p:grpSp>
        <p:nvGrpSpPr>
          <p:cNvPr id="4" name="Group 12"/>
          <p:cNvGrpSpPr/>
          <p:nvPr/>
        </p:nvGrpSpPr>
        <p:grpSpPr>
          <a:xfrm>
            <a:off x="2268578" y="2185553"/>
            <a:ext cx="1459800" cy="1179950"/>
            <a:chOff x="2195736" y="2159345"/>
            <a:chExt cx="2376264" cy="2097235"/>
          </a:xfrm>
        </p:grpSpPr>
        <p:grpSp>
          <p:nvGrpSpPr>
            <p:cNvPr id="13" name="Group 3"/>
            <p:cNvGrpSpPr/>
            <p:nvPr/>
          </p:nvGrpSpPr>
          <p:grpSpPr>
            <a:xfrm>
              <a:off x="2195736" y="2159345"/>
              <a:ext cx="2376264" cy="2061743"/>
              <a:chOff x="2184400" y="1202267"/>
              <a:chExt cx="3251696" cy="3306853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2184400" y="1202267"/>
                <a:ext cx="1439333" cy="3285066"/>
              </a:xfrm>
              <a:custGeom>
                <a:avLst/>
                <a:gdLst>
                  <a:gd name="connsiteX0" fmla="*/ 1439333 w 1439333"/>
                  <a:gd name="connsiteY0" fmla="*/ 0 h 3285066"/>
                  <a:gd name="connsiteX1" fmla="*/ 948267 w 1439333"/>
                  <a:gd name="connsiteY1" fmla="*/ 101600 h 3285066"/>
                  <a:gd name="connsiteX2" fmla="*/ 457200 w 1439333"/>
                  <a:gd name="connsiteY2" fmla="*/ 541866 h 3285066"/>
                  <a:gd name="connsiteX3" fmla="*/ 287867 w 1439333"/>
                  <a:gd name="connsiteY3" fmla="*/ 1286933 h 3285066"/>
                  <a:gd name="connsiteX4" fmla="*/ 135467 w 1439333"/>
                  <a:gd name="connsiteY4" fmla="*/ 2302933 h 3285066"/>
                  <a:gd name="connsiteX5" fmla="*/ 0 w 1439333"/>
                  <a:gd name="connsiteY5" fmla="*/ 3285066 h 3285066"/>
                  <a:gd name="connsiteX6" fmla="*/ 0 w 1439333"/>
                  <a:gd name="connsiteY6" fmla="*/ 3285066 h 3285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9333" h="3285066">
                    <a:moveTo>
                      <a:pt x="1439333" y="0"/>
                    </a:moveTo>
                    <a:cubicBezTo>
                      <a:pt x="1275644" y="5644"/>
                      <a:pt x="1111956" y="11289"/>
                      <a:pt x="948267" y="101600"/>
                    </a:cubicBezTo>
                    <a:cubicBezTo>
                      <a:pt x="784578" y="191911"/>
                      <a:pt x="567267" y="344311"/>
                      <a:pt x="457200" y="541866"/>
                    </a:cubicBezTo>
                    <a:cubicBezTo>
                      <a:pt x="347133" y="739422"/>
                      <a:pt x="341489" y="993422"/>
                      <a:pt x="287867" y="1286933"/>
                    </a:cubicBezTo>
                    <a:cubicBezTo>
                      <a:pt x="234245" y="1580444"/>
                      <a:pt x="183445" y="1969911"/>
                      <a:pt x="135467" y="2302933"/>
                    </a:cubicBezTo>
                    <a:cubicBezTo>
                      <a:pt x="87489" y="2635955"/>
                      <a:pt x="0" y="3285066"/>
                      <a:pt x="0" y="3285066"/>
                    </a:cubicBezTo>
                    <a:lnTo>
                      <a:pt x="0" y="328506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Freeform 5"/>
              <p:cNvSpPr/>
              <p:nvPr/>
            </p:nvSpPr>
            <p:spPr>
              <a:xfrm flipH="1">
                <a:off x="3995108" y="1202267"/>
                <a:ext cx="1440988" cy="3285066"/>
              </a:xfrm>
              <a:custGeom>
                <a:avLst/>
                <a:gdLst>
                  <a:gd name="connsiteX0" fmla="*/ 1439333 w 1439333"/>
                  <a:gd name="connsiteY0" fmla="*/ 0 h 3285066"/>
                  <a:gd name="connsiteX1" fmla="*/ 948267 w 1439333"/>
                  <a:gd name="connsiteY1" fmla="*/ 101600 h 3285066"/>
                  <a:gd name="connsiteX2" fmla="*/ 457200 w 1439333"/>
                  <a:gd name="connsiteY2" fmla="*/ 541866 h 3285066"/>
                  <a:gd name="connsiteX3" fmla="*/ 287867 w 1439333"/>
                  <a:gd name="connsiteY3" fmla="*/ 1286933 h 3285066"/>
                  <a:gd name="connsiteX4" fmla="*/ 135467 w 1439333"/>
                  <a:gd name="connsiteY4" fmla="*/ 2302933 h 3285066"/>
                  <a:gd name="connsiteX5" fmla="*/ 0 w 1439333"/>
                  <a:gd name="connsiteY5" fmla="*/ 3285066 h 3285066"/>
                  <a:gd name="connsiteX6" fmla="*/ 0 w 1439333"/>
                  <a:gd name="connsiteY6" fmla="*/ 3285066 h 3285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9333" h="3285066">
                    <a:moveTo>
                      <a:pt x="1439333" y="0"/>
                    </a:moveTo>
                    <a:cubicBezTo>
                      <a:pt x="1275644" y="5644"/>
                      <a:pt x="1111956" y="11289"/>
                      <a:pt x="948267" y="101600"/>
                    </a:cubicBezTo>
                    <a:cubicBezTo>
                      <a:pt x="784578" y="191911"/>
                      <a:pt x="567267" y="344311"/>
                      <a:pt x="457200" y="541866"/>
                    </a:cubicBezTo>
                    <a:cubicBezTo>
                      <a:pt x="347133" y="739422"/>
                      <a:pt x="341489" y="993422"/>
                      <a:pt x="287867" y="1286933"/>
                    </a:cubicBezTo>
                    <a:cubicBezTo>
                      <a:pt x="234245" y="1580444"/>
                      <a:pt x="183445" y="1969911"/>
                      <a:pt x="135467" y="2302933"/>
                    </a:cubicBezTo>
                    <a:cubicBezTo>
                      <a:pt x="87489" y="2635955"/>
                      <a:pt x="0" y="3285066"/>
                      <a:pt x="0" y="3285066"/>
                    </a:cubicBezTo>
                    <a:lnTo>
                      <a:pt x="0" y="328506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4788024" y="4509120"/>
                <a:ext cx="648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Freeform 7"/>
              <p:cNvSpPr/>
              <p:nvPr/>
            </p:nvSpPr>
            <p:spPr>
              <a:xfrm flipH="1">
                <a:off x="3984601" y="3395630"/>
                <a:ext cx="803423" cy="1113490"/>
              </a:xfrm>
              <a:custGeom>
                <a:avLst/>
                <a:gdLst>
                  <a:gd name="connsiteX0" fmla="*/ 1439333 w 1439333"/>
                  <a:gd name="connsiteY0" fmla="*/ 0 h 3285066"/>
                  <a:gd name="connsiteX1" fmla="*/ 948267 w 1439333"/>
                  <a:gd name="connsiteY1" fmla="*/ 101600 h 3285066"/>
                  <a:gd name="connsiteX2" fmla="*/ 457200 w 1439333"/>
                  <a:gd name="connsiteY2" fmla="*/ 541866 h 3285066"/>
                  <a:gd name="connsiteX3" fmla="*/ 287867 w 1439333"/>
                  <a:gd name="connsiteY3" fmla="*/ 1286933 h 3285066"/>
                  <a:gd name="connsiteX4" fmla="*/ 135467 w 1439333"/>
                  <a:gd name="connsiteY4" fmla="*/ 2302933 h 3285066"/>
                  <a:gd name="connsiteX5" fmla="*/ 0 w 1439333"/>
                  <a:gd name="connsiteY5" fmla="*/ 3285066 h 3285066"/>
                  <a:gd name="connsiteX6" fmla="*/ 0 w 1439333"/>
                  <a:gd name="connsiteY6" fmla="*/ 3285066 h 3285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9333" h="3285066">
                    <a:moveTo>
                      <a:pt x="1439333" y="0"/>
                    </a:moveTo>
                    <a:cubicBezTo>
                      <a:pt x="1275644" y="5644"/>
                      <a:pt x="1111956" y="11289"/>
                      <a:pt x="948267" y="101600"/>
                    </a:cubicBezTo>
                    <a:cubicBezTo>
                      <a:pt x="784578" y="191911"/>
                      <a:pt x="567267" y="344311"/>
                      <a:pt x="457200" y="541866"/>
                    </a:cubicBezTo>
                    <a:cubicBezTo>
                      <a:pt x="347133" y="739422"/>
                      <a:pt x="341489" y="993422"/>
                      <a:pt x="287867" y="1286933"/>
                    </a:cubicBezTo>
                    <a:cubicBezTo>
                      <a:pt x="234245" y="1580444"/>
                      <a:pt x="183445" y="1969911"/>
                      <a:pt x="135467" y="2302933"/>
                    </a:cubicBezTo>
                    <a:cubicBezTo>
                      <a:pt x="87489" y="2635955"/>
                      <a:pt x="0" y="3285066"/>
                      <a:pt x="0" y="3285066"/>
                    </a:cubicBezTo>
                    <a:lnTo>
                      <a:pt x="0" y="328506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" name="Straight Connector 8"/>
              <p:cNvCxnSpPr>
                <a:endCxn id="8" idx="0"/>
              </p:cNvCxnSpPr>
              <p:nvPr/>
            </p:nvCxnSpPr>
            <p:spPr>
              <a:xfrm>
                <a:off x="3984601" y="1202267"/>
                <a:ext cx="0" cy="219336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3623733" y="1202267"/>
                <a:ext cx="5268" cy="328506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2184400" y="4509120"/>
                <a:ext cx="143933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2275843" y="3436020"/>
              <a:ext cx="947950" cy="820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rgbClr val="FF0000"/>
                  </a:solidFill>
                </a:rPr>
                <a:t>xxx</a:t>
              </a:r>
              <a:endParaRPr lang="en-GB" sz="3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28"/>
          <p:cNvGrpSpPr/>
          <p:nvPr/>
        </p:nvGrpSpPr>
        <p:grpSpPr>
          <a:xfrm>
            <a:off x="7217078" y="2560754"/>
            <a:ext cx="1313589" cy="1219568"/>
            <a:chOff x="5580112" y="1772816"/>
            <a:chExt cx="2016224" cy="2160240"/>
          </a:xfrm>
        </p:grpSpPr>
        <p:grpSp>
          <p:nvGrpSpPr>
            <p:cNvPr id="21" name="Group 13"/>
            <p:cNvGrpSpPr/>
            <p:nvPr/>
          </p:nvGrpSpPr>
          <p:grpSpPr>
            <a:xfrm>
              <a:off x="5580112" y="1772816"/>
              <a:ext cx="2016224" cy="2160240"/>
              <a:chOff x="2040217" y="1268760"/>
              <a:chExt cx="2281252" cy="4024064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V="1">
                <a:off x="2051720" y="1268760"/>
                <a:ext cx="1152128" cy="129614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3180843" y="1268760"/>
                <a:ext cx="1140626" cy="129614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2040217" y="4077072"/>
                <a:ext cx="1152128" cy="121575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3192345" y="4077072"/>
                <a:ext cx="1113800" cy="121575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2040217" y="2564904"/>
                <a:ext cx="0" cy="151216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306145" y="2564904"/>
                <a:ext cx="0" cy="151216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0"/>
            <p:cNvGrpSpPr/>
            <p:nvPr/>
          </p:nvGrpSpPr>
          <p:grpSpPr>
            <a:xfrm>
              <a:off x="6396788" y="2261658"/>
              <a:ext cx="390293" cy="1208624"/>
              <a:chOff x="5854390" y="1739590"/>
              <a:chExt cx="460918" cy="1398195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6043961" y="1739590"/>
                <a:ext cx="22302" cy="1398195"/>
              </a:xfrm>
              <a:custGeom>
                <a:avLst/>
                <a:gdLst>
                  <a:gd name="connsiteX0" fmla="*/ 11151 w 22302"/>
                  <a:gd name="connsiteY0" fmla="*/ 0 h 1398195"/>
                  <a:gd name="connsiteX1" fmla="*/ 22302 w 22302"/>
                  <a:gd name="connsiteY1" fmla="*/ 289932 h 1398195"/>
                  <a:gd name="connsiteX2" fmla="*/ 11151 w 22302"/>
                  <a:gd name="connsiteY2" fmla="*/ 635620 h 1398195"/>
                  <a:gd name="connsiteX3" fmla="*/ 0 w 22302"/>
                  <a:gd name="connsiteY3" fmla="*/ 981308 h 1398195"/>
                  <a:gd name="connsiteX4" fmla="*/ 0 w 22302"/>
                  <a:gd name="connsiteY4" fmla="*/ 1349298 h 1398195"/>
                  <a:gd name="connsiteX5" fmla="*/ 11151 w 22302"/>
                  <a:gd name="connsiteY5" fmla="*/ 1393903 h 1398195"/>
                  <a:gd name="connsiteX6" fmla="*/ 0 w 22302"/>
                  <a:gd name="connsiteY6" fmla="*/ 1393903 h 1398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2" h="1398195">
                    <a:moveTo>
                      <a:pt x="11151" y="0"/>
                    </a:moveTo>
                    <a:cubicBezTo>
                      <a:pt x="16726" y="91997"/>
                      <a:pt x="22302" y="183995"/>
                      <a:pt x="22302" y="289932"/>
                    </a:cubicBezTo>
                    <a:cubicBezTo>
                      <a:pt x="22302" y="395869"/>
                      <a:pt x="11151" y="635620"/>
                      <a:pt x="11151" y="635620"/>
                    </a:cubicBezTo>
                    <a:cubicBezTo>
                      <a:pt x="7434" y="750849"/>
                      <a:pt x="1858" y="862362"/>
                      <a:pt x="0" y="981308"/>
                    </a:cubicBezTo>
                    <a:cubicBezTo>
                      <a:pt x="-1858" y="1100254"/>
                      <a:pt x="-1858" y="1280532"/>
                      <a:pt x="0" y="1349298"/>
                    </a:cubicBezTo>
                    <a:cubicBezTo>
                      <a:pt x="1858" y="1418064"/>
                      <a:pt x="11151" y="1386469"/>
                      <a:pt x="11151" y="1393903"/>
                    </a:cubicBezTo>
                    <a:cubicBezTo>
                      <a:pt x="11151" y="1401337"/>
                      <a:pt x="5575" y="1397620"/>
                      <a:pt x="0" y="139390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5898995" y="1929161"/>
                <a:ext cx="379142" cy="22314"/>
              </a:xfrm>
              <a:custGeom>
                <a:avLst/>
                <a:gdLst>
                  <a:gd name="connsiteX0" fmla="*/ 0 w 379142"/>
                  <a:gd name="connsiteY0" fmla="*/ 0 h 22314"/>
                  <a:gd name="connsiteX1" fmla="*/ 379142 w 379142"/>
                  <a:gd name="connsiteY1" fmla="*/ 22302 h 22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9142" h="22314">
                    <a:moveTo>
                      <a:pt x="0" y="0"/>
                    </a:moveTo>
                    <a:cubicBezTo>
                      <a:pt x="341927" y="23581"/>
                      <a:pt x="215334" y="22302"/>
                      <a:pt x="379142" y="223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5936166" y="2122460"/>
                <a:ext cx="379142" cy="22314"/>
              </a:xfrm>
              <a:custGeom>
                <a:avLst/>
                <a:gdLst>
                  <a:gd name="connsiteX0" fmla="*/ 0 w 379142"/>
                  <a:gd name="connsiteY0" fmla="*/ 0 h 22314"/>
                  <a:gd name="connsiteX1" fmla="*/ 379142 w 379142"/>
                  <a:gd name="connsiteY1" fmla="*/ 22302 h 22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9142" h="22314">
                    <a:moveTo>
                      <a:pt x="0" y="0"/>
                    </a:moveTo>
                    <a:cubicBezTo>
                      <a:pt x="341927" y="23581"/>
                      <a:pt x="215334" y="22302"/>
                      <a:pt x="379142" y="223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5898995" y="2364047"/>
                <a:ext cx="379142" cy="22314"/>
              </a:xfrm>
              <a:custGeom>
                <a:avLst/>
                <a:gdLst>
                  <a:gd name="connsiteX0" fmla="*/ 0 w 379142"/>
                  <a:gd name="connsiteY0" fmla="*/ 0 h 22314"/>
                  <a:gd name="connsiteX1" fmla="*/ 379142 w 379142"/>
                  <a:gd name="connsiteY1" fmla="*/ 22302 h 22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9142" h="22314">
                    <a:moveTo>
                      <a:pt x="0" y="0"/>
                    </a:moveTo>
                    <a:cubicBezTo>
                      <a:pt x="341927" y="23581"/>
                      <a:pt x="215334" y="22302"/>
                      <a:pt x="379142" y="223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5854390" y="2564892"/>
                <a:ext cx="379142" cy="22314"/>
              </a:xfrm>
              <a:custGeom>
                <a:avLst/>
                <a:gdLst>
                  <a:gd name="connsiteX0" fmla="*/ 0 w 379142"/>
                  <a:gd name="connsiteY0" fmla="*/ 0 h 22314"/>
                  <a:gd name="connsiteX1" fmla="*/ 379142 w 379142"/>
                  <a:gd name="connsiteY1" fmla="*/ 22302 h 22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9142" h="22314">
                    <a:moveTo>
                      <a:pt x="0" y="0"/>
                    </a:moveTo>
                    <a:cubicBezTo>
                      <a:pt x="341927" y="23581"/>
                      <a:pt x="215334" y="22302"/>
                      <a:pt x="379142" y="223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5936166" y="2720909"/>
                <a:ext cx="379142" cy="22314"/>
              </a:xfrm>
              <a:custGeom>
                <a:avLst/>
                <a:gdLst>
                  <a:gd name="connsiteX0" fmla="*/ 0 w 379142"/>
                  <a:gd name="connsiteY0" fmla="*/ 0 h 22314"/>
                  <a:gd name="connsiteX1" fmla="*/ 379142 w 379142"/>
                  <a:gd name="connsiteY1" fmla="*/ 22302 h 22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9142" h="22314">
                    <a:moveTo>
                      <a:pt x="0" y="0"/>
                    </a:moveTo>
                    <a:cubicBezTo>
                      <a:pt x="341927" y="23581"/>
                      <a:pt x="215334" y="22302"/>
                      <a:pt x="379142" y="223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5865541" y="2924944"/>
                <a:ext cx="379142" cy="22314"/>
              </a:xfrm>
              <a:custGeom>
                <a:avLst/>
                <a:gdLst>
                  <a:gd name="connsiteX0" fmla="*/ 0 w 379142"/>
                  <a:gd name="connsiteY0" fmla="*/ 0 h 22314"/>
                  <a:gd name="connsiteX1" fmla="*/ 379142 w 379142"/>
                  <a:gd name="connsiteY1" fmla="*/ 22302 h 22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9142" h="22314">
                    <a:moveTo>
                      <a:pt x="0" y="0"/>
                    </a:moveTo>
                    <a:cubicBezTo>
                      <a:pt x="341927" y="23581"/>
                      <a:pt x="215334" y="22302"/>
                      <a:pt x="379142" y="223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3595812" y="4774770"/>
            <a:ext cx="1339974" cy="1459169"/>
            <a:chOff x="2175161" y="758888"/>
            <a:chExt cx="2900895" cy="3999544"/>
          </a:xfrm>
        </p:grpSpPr>
        <p:grpSp>
          <p:nvGrpSpPr>
            <p:cNvPr id="31" name="Group 30"/>
            <p:cNvGrpSpPr/>
            <p:nvPr/>
          </p:nvGrpSpPr>
          <p:grpSpPr>
            <a:xfrm>
              <a:off x="2175161" y="758888"/>
              <a:ext cx="2612863" cy="3999543"/>
              <a:chOff x="2175161" y="758888"/>
              <a:chExt cx="2612863" cy="3999543"/>
            </a:xfrm>
          </p:grpSpPr>
          <p:sp>
            <p:nvSpPr>
              <p:cNvPr id="34" name="Freeform 33"/>
              <p:cNvSpPr/>
              <p:nvPr/>
            </p:nvSpPr>
            <p:spPr>
              <a:xfrm>
                <a:off x="2805344" y="1490600"/>
                <a:ext cx="1354946" cy="3267831"/>
              </a:xfrm>
              <a:custGeom>
                <a:avLst/>
                <a:gdLst>
                  <a:gd name="connsiteX0" fmla="*/ 0 w 1354946"/>
                  <a:gd name="connsiteY0" fmla="*/ 666674 h 3267831"/>
                  <a:gd name="connsiteX1" fmla="*/ 150920 w 1354946"/>
                  <a:gd name="connsiteY1" fmla="*/ 213913 h 3267831"/>
                  <a:gd name="connsiteX2" fmla="*/ 630314 w 1354946"/>
                  <a:gd name="connsiteY2" fmla="*/ 849 h 3267831"/>
                  <a:gd name="connsiteX3" fmla="*/ 1091953 w 1354946"/>
                  <a:gd name="connsiteY3" fmla="*/ 284934 h 3267831"/>
                  <a:gd name="connsiteX4" fmla="*/ 1287262 w 1354946"/>
                  <a:gd name="connsiteY4" fmla="*/ 764328 h 3267831"/>
                  <a:gd name="connsiteX5" fmla="*/ 1322773 w 1354946"/>
                  <a:gd name="connsiteY5" fmla="*/ 1687606 h 3267831"/>
                  <a:gd name="connsiteX6" fmla="*/ 1313895 w 1354946"/>
                  <a:gd name="connsiteY6" fmla="*/ 2459963 h 3267831"/>
                  <a:gd name="connsiteX7" fmla="*/ 816745 w 1354946"/>
                  <a:gd name="connsiteY7" fmla="*/ 3267831 h 3267831"/>
                  <a:gd name="connsiteX8" fmla="*/ 816745 w 1354946"/>
                  <a:gd name="connsiteY8" fmla="*/ 3267831 h 3267831"/>
                  <a:gd name="connsiteX9" fmla="*/ 816745 w 1354946"/>
                  <a:gd name="connsiteY9" fmla="*/ 3267831 h 326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54946" h="3267831">
                    <a:moveTo>
                      <a:pt x="0" y="666674"/>
                    </a:moveTo>
                    <a:cubicBezTo>
                      <a:pt x="22934" y="495779"/>
                      <a:pt x="45868" y="324884"/>
                      <a:pt x="150920" y="213913"/>
                    </a:cubicBezTo>
                    <a:cubicBezTo>
                      <a:pt x="255972" y="102942"/>
                      <a:pt x="473475" y="-10988"/>
                      <a:pt x="630314" y="849"/>
                    </a:cubicBezTo>
                    <a:cubicBezTo>
                      <a:pt x="787153" y="12686"/>
                      <a:pt x="982462" y="157688"/>
                      <a:pt x="1091953" y="284934"/>
                    </a:cubicBezTo>
                    <a:cubicBezTo>
                      <a:pt x="1201444" y="412180"/>
                      <a:pt x="1248792" y="530549"/>
                      <a:pt x="1287262" y="764328"/>
                    </a:cubicBezTo>
                    <a:cubicBezTo>
                      <a:pt x="1325732" y="998107"/>
                      <a:pt x="1318334" y="1405000"/>
                      <a:pt x="1322773" y="1687606"/>
                    </a:cubicBezTo>
                    <a:cubicBezTo>
                      <a:pt x="1327212" y="1970212"/>
                      <a:pt x="1398233" y="2196592"/>
                      <a:pt x="1313895" y="2459963"/>
                    </a:cubicBezTo>
                    <a:cubicBezTo>
                      <a:pt x="1229557" y="2723334"/>
                      <a:pt x="816745" y="3267831"/>
                      <a:pt x="816745" y="3267831"/>
                    </a:cubicBezTo>
                    <a:lnTo>
                      <a:pt x="816745" y="3267831"/>
                    </a:lnTo>
                    <a:lnTo>
                      <a:pt x="816745" y="3267831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2175161" y="1793289"/>
                <a:ext cx="710082" cy="9732"/>
              </a:xfrm>
              <a:custGeom>
                <a:avLst/>
                <a:gdLst>
                  <a:gd name="connsiteX0" fmla="*/ 710082 w 710082"/>
                  <a:gd name="connsiteY0" fmla="*/ 0 h 9732"/>
                  <a:gd name="connsiteX1" fmla="*/ 70889 w 710082"/>
                  <a:gd name="connsiteY1" fmla="*/ 8878 h 9732"/>
                  <a:gd name="connsiteX2" fmla="*/ 44256 w 710082"/>
                  <a:gd name="connsiteY2" fmla="*/ 8878 h 9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0082" h="9732">
                    <a:moveTo>
                      <a:pt x="710082" y="0"/>
                    </a:moveTo>
                    <a:lnTo>
                      <a:pt x="70889" y="8878"/>
                    </a:lnTo>
                    <a:cubicBezTo>
                      <a:pt x="-40082" y="10358"/>
                      <a:pt x="2087" y="9618"/>
                      <a:pt x="44256" y="887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V="1">
                <a:off x="3203848" y="758888"/>
                <a:ext cx="0" cy="79790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3635896" y="758888"/>
                <a:ext cx="0" cy="79790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Freeform 37"/>
              <p:cNvSpPr/>
              <p:nvPr/>
            </p:nvSpPr>
            <p:spPr>
              <a:xfrm>
                <a:off x="3923928" y="1793289"/>
                <a:ext cx="710082" cy="9732"/>
              </a:xfrm>
              <a:custGeom>
                <a:avLst/>
                <a:gdLst>
                  <a:gd name="connsiteX0" fmla="*/ 710082 w 710082"/>
                  <a:gd name="connsiteY0" fmla="*/ 0 h 9732"/>
                  <a:gd name="connsiteX1" fmla="*/ 70889 w 710082"/>
                  <a:gd name="connsiteY1" fmla="*/ 8878 h 9732"/>
                  <a:gd name="connsiteX2" fmla="*/ 44256 w 710082"/>
                  <a:gd name="connsiteY2" fmla="*/ 8878 h 9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0082" h="9732">
                    <a:moveTo>
                      <a:pt x="710082" y="0"/>
                    </a:moveTo>
                    <a:lnTo>
                      <a:pt x="70889" y="8878"/>
                    </a:lnTo>
                    <a:cubicBezTo>
                      <a:pt x="-40082" y="10358"/>
                      <a:pt x="2087" y="9618"/>
                      <a:pt x="44256" y="887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9" name="Straight Connector 38"/>
              <p:cNvCxnSpPr>
                <a:stCxn id="34" idx="6"/>
              </p:cNvCxnSpPr>
              <p:nvPr/>
            </p:nvCxnSpPr>
            <p:spPr>
              <a:xfrm>
                <a:off x="4119239" y="3950563"/>
                <a:ext cx="668785" cy="80786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 flipH="1" flipV="1">
              <a:off x="3338801" y="4573766"/>
              <a:ext cx="288032" cy="184666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788024" y="4631496"/>
              <a:ext cx="288032" cy="126936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5665989" y="2549810"/>
            <a:ext cx="13583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Abdominal </a:t>
            </a:r>
          </a:p>
          <a:p>
            <a:r>
              <a:rPr lang="en-GB" dirty="0" smtClean="0"/>
              <a:t>Inspection</a:t>
            </a:r>
          </a:p>
          <a:p>
            <a:r>
              <a:rPr lang="en-GB" dirty="0" smtClean="0"/>
              <a:t>Palpation</a:t>
            </a:r>
          </a:p>
          <a:p>
            <a:r>
              <a:rPr lang="en-GB" dirty="0" smtClean="0"/>
              <a:t>Percussion</a:t>
            </a:r>
          </a:p>
          <a:p>
            <a:r>
              <a:rPr lang="en-GB" dirty="0" smtClean="0"/>
              <a:t>Auscultation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592026" y="231955"/>
            <a:ext cx="2314247" cy="2062099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History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Examination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Investigation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Treatment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258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you going to do?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8229600" cy="48744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2600" dirty="0" smtClean="0"/>
          </a:p>
          <a:p>
            <a:pPr marL="0" indent="0">
              <a:buNone/>
            </a:pPr>
            <a:r>
              <a:rPr lang="en-GB" sz="3027" b="1" dirty="0" smtClean="0"/>
              <a:t>U</a:t>
            </a:r>
            <a:r>
              <a:rPr lang="en-GB" sz="3027" dirty="0" smtClean="0"/>
              <a:t>rine ?</a:t>
            </a:r>
            <a:endParaRPr lang="en-GB" sz="3027" b="1" dirty="0" smtClean="0"/>
          </a:p>
          <a:p>
            <a:pPr marL="0" indent="0">
              <a:buNone/>
            </a:pPr>
            <a:r>
              <a:rPr lang="en-GB" sz="3027" b="1" dirty="0" smtClean="0"/>
              <a:t>B</a:t>
            </a:r>
            <a:r>
              <a:rPr lang="en-GB" sz="3027" dirty="0" smtClean="0"/>
              <a:t>loods?</a:t>
            </a:r>
            <a:endParaRPr lang="en-GB" sz="3027" b="1" dirty="0" smtClean="0"/>
          </a:p>
          <a:p>
            <a:pPr marL="0" indent="0">
              <a:buNone/>
            </a:pPr>
            <a:r>
              <a:rPr lang="en-GB" sz="3027" b="1" dirty="0" smtClean="0"/>
              <a:t>E</a:t>
            </a:r>
            <a:r>
              <a:rPr lang="en-GB" sz="3027" dirty="0" smtClean="0"/>
              <a:t>CG ?</a:t>
            </a:r>
            <a:endParaRPr lang="en-GB" sz="3027" b="1" dirty="0" smtClean="0"/>
          </a:p>
          <a:p>
            <a:pPr marL="0" indent="0">
              <a:buNone/>
            </a:pPr>
            <a:r>
              <a:rPr lang="en-GB" sz="3027" b="1" dirty="0" smtClean="0">
                <a:solidFill>
                  <a:srgbClr val="FF0000"/>
                </a:solidFill>
              </a:rPr>
              <a:t>X</a:t>
            </a:r>
            <a:r>
              <a:rPr lang="en-GB" sz="3027" dirty="0" smtClean="0">
                <a:solidFill>
                  <a:srgbClr val="FF0000"/>
                </a:solidFill>
              </a:rPr>
              <a:t>-Ray: Chest X-Ray?</a:t>
            </a:r>
            <a:endParaRPr lang="en-GB" sz="3027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3027" b="1" dirty="0" smtClean="0"/>
              <a:t>S</a:t>
            </a:r>
            <a:r>
              <a:rPr lang="en-GB" sz="3027" dirty="0" smtClean="0"/>
              <a:t>pecial investigations: ABG, sputum culture, blood cultures</a:t>
            </a:r>
          </a:p>
          <a:p>
            <a:pPr marL="0" indent="0">
              <a:buNone/>
            </a:pPr>
            <a:endParaRPr lang="en-GB" sz="2400" b="1" dirty="0" smtClean="0"/>
          </a:p>
          <a:p>
            <a:pPr marL="0" indent="0">
              <a:buNone/>
            </a:pPr>
            <a:r>
              <a:rPr lang="en-GB" sz="4000" dirty="0" smtClean="0"/>
              <a:t>Mnemonic: UBEXS</a:t>
            </a:r>
            <a:endParaRPr lang="en-GB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541227" y="1518863"/>
            <a:ext cx="2314247" cy="2062099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History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Examination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Investigation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Treatment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5886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67" y="234963"/>
            <a:ext cx="6609736" cy="6335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3810" y="5960534"/>
            <a:ext cx="3185479" cy="369328"/>
          </a:xfrm>
          <a:prstGeom prst="rect">
            <a:avLst/>
          </a:prstGeom>
          <a:solidFill>
            <a:schemeClr val="bg1"/>
          </a:solidFill>
        </p:spPr>
        <p:txBody>
          <a:bodyPr wrap="none" lIns="91436" tIns="45718" rIns="91436" bIns="45718" rtlCol="0">
            <a:spAutoFit/>
          </a:bodyPr>
          <a:lstStyle/>
          <a:p>
            <a:r>
              <a:rPr lang="en-US" dirty="0" smtClean="0"/>
              <a:t>Name date AP/PA and Left Right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11903" y="274638"/>
            <a:ext cx="144265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First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Second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Date of birth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Hospital Number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radiologyinfo.org/photocat/popup/ser119320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576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11903" y="5318356"/>
            <a:ext cx="144265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First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Second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Date of birth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Hospital Number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4" name="Group 12"/>
          <p:cNvGrpSpPr/>
          <p:nvPr/>
        </p:nvGrpSpPr>
        <p:grpSpPr>
          <a:xfrm>
            <a:off x="1710992" y="694384"/>
            <a:ext cx="5336257" cy="4428487"/>
            <a:chOff x="2195736" y="2159345"/>
            <a:chExt cx="2376264" cy="2061743"/>
          </a:xfrm>
        </p:grpSpPr>
        <p:grpSp>
          <p:nvGrpSpPr>
            <p:cNvPr id="5" name="Group 3"/>
            <p:cNvGrpSpPr/>
            <p:nvPr/>
          </p:nvGrpSpPr>
          <p:grpSpPr>
            <a:xfrm>
              <a:off x="2195736" y="2159345"/>
              <a:ext cx="2376264" cy="2061743"/>
              <a:chOff x="2184400" y="1202267"/>
              <a:chExt cx="3251696" cy="3306853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2184400" y="1202267"/>
                <a:ext cx="1439333" cy="3285066"/>
              </a:xfrm>
              <a:custGeom>
                <a:avLst/>
                <a:gdLst>
                  <a:gd name="connsiteX0" fmla="*/ 1439333 w 1439333"/>
                  <a:gd name="connsiteY0" fmla="*/ 0 h 3285066"/>
                  <a:gd name="connsiteX1" fmla="*/ 948267 w 1439333"/>
                  <a:gd name="connsiteY1" fmla="*/ 101600 h 3285066"/>
                  <a:gd name="connsiteX2" fmla="*/ 457200 w 1439333"/>
                  <a:gd name="connsiteY2" fmla="*/ 541866 h 3285066"/>
                  <a:gd name="connsiteX3" fmla="*/ 287867 w 1439333"/>
                  <a:gd name="connsiteY3" fmla="*/ 1286933 h 3285066"/>
                  <a:gd name="connsiteX4" fmla="*/ 135467 w 1439333"/>
                  <a:gd name="connsiteY4" fmla="*/ 2302933 h 3285066"/>
                  <a:gd name="connsiteX5" fmla="*/ 0 w 1439333"/>
                  <a:gd name="connsiteY5" fmla="*/ 3285066 h 3285066"/>
                  <a:gd name="connsiteX6" fmla="*/ 0 w 1439333"/>
                  <a:gd name="connsiteY6" fmla="*/ 3285066 h 3285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9333" h="3285066">
                    <a:moveTo>
                      <a:pt x="1439333" y="0"/>
                    </a:moveTo>
                    <a:cubicBezTo>
                      <a:pt x="1275644" y="5644"/>
                      <a:pt x="1111956" y="11289"/>
                      <a:pt x="948267" y="101600"/>
                    </a:cubicBezTo>
                    <a:cubicBezTo>
                      <a:pt x="784578" y="191911"/>
                      <a:pt x="567267" y="344311"/>
                      <a:pt x="457200" y="541866"/>
                    </a:cubicBezTo>
                    <a:cubicBezTo>
                      <a:pt x="347133" y="739422"/>
                      <a:pt x="341489" y="993422"/>
                      <a:pt x="287867" y="1286933"/>
                    </a:cubicBezTo>
                    <a:cubicBezTo>
                      <a:pt x="234245" y="1580444"/>
                      <a:pt x="183445" y="1969911"/>
                      <a:pt x="135467" y="2302933"/>
                    </a:cubicBezTo>
                    <a:cubicBezTo>
                      <a:pt x="87489" y="2635955"/>
                      <a:pt x="0" y="3285066"/>
                      <a:pt x="0" y="3285066"/>
                    </a:cubicBezTo>
                    <a:lnTo>
                      <a:pt x="0" y="328506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Freeform 7"/>
              <p:cNvSpPr/>
              <p:nvPr/>
            </p:nvSpPr>
            <p:spPr>
              <a:xfrm flipH="1">
                <a:off x="3995108" y="1202267"/>
                <a:ext cx="1440988" cy="3285066"/>
              </a:xfrm>
              <a:custGeom>
                <a:avLst/>
                <a:gdLst>
                  <a:gd name="connsiteX0" fmla="*/ 1439333 w 1439333"/>
                  <a:gd name="connsiteY0" fmla="*/ 0 h 3285066"/>
                  <a:gd name="connsiteX1" fmla="*/ 948267 w 1439333"/>
                  <a:gd name="connsiteY1" fmla="*/ 101600 h 3285066"/>
                  <a:gd name="connsiteX2" fmla="*/ 457200 w 1439333"/>
                  <a:gd name="connsiteY2" fmla="*/ 541866 h 3285066"/>
                  <a:gd name="connsiteX3" fmla="*/ 287867 w 1439333"/>
                  <a:gd name="connsiteY3" fmla="*/ 1286933 h 3285066"/>
                  <a:gd name="connsiteX4" fmla="*/ 135467 w 1439333"/>
                  <a:gd name="connsiteY4" fmla="*/ 2302933 h 3285066"/>
                  <a:gd name="connsiteX5" fmla="*/ 0 w 1439333"/>
                  <a:gd name="connsiteY5" fmla="*/ 3285066 h 3285066"/>
                  <a:gd name="connsiteX6" fmla="*/ 0 w 1439333"/>
                  <a:gd name="connsiteY6" fmla="*/ 3285066 h 3285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9333" h="3285066">
                    <a:moveTo>
                      <a:pt x="1439333" y="0"/>
                    </a:moveTo>
                    <a:cubicBezTo>
                      <a:pt x="1275644" y="5644"/>
                      <a:pt x="1111956" y="11289"/>
                      <a:pt x="948267" y="101600"/>
                    </a:cubicBezTo>
                    <a:cubicBezTo>
                      <a:pt x="784578" y="191911"/>
                      <a:pt x="567267" y="344311"/>
                      <a:pt x="457200" y="541866"/>
                    </a:cubicBezTo>
                    <a:cubicBezTo>
                      <a:pt x="347133" y="739422"/>
                      <a:pt x="341489" y="993422"/>
                      <a:pt x="287867" y="1286933"/>
                    </a:cubicBezTo>
                    <a:cubicBezTo>
                      <a:pt x="234245" y="1580444"/>
                      <a:pt x="183445" y="1969911"/>
                      <a:pt x="135467" y="2302933"/>
                    </a:cubicBezTo>
                    <a:cubicBezTo>
                      <a:pt x="87489" y="2635955"/>
                      <a:pt x="0" y="3285066"/>
                      <a:pt x="0" y="3285066"/>
                    </a:cubicBezTo>
                    <a:lnTo>
                      <a:pt x="0" y="328506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4788024" y="4509120"/>
                <a:ext cx="648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Freeform 9"/>
              <p:cNvSpPr/>
              <p:nvPr/>
            </p:nvSpPr>
            <p:spPr>
              <a:xfrm flipH="1">
                <a:off x="3984601" y="3395630"/>
                <a:ext cx="803423" cy="1113490"/>
              </a:xfrm>
              <a:custGeom>
                <a:avLst/>
                <a:gdLst>
                  <a:gd name="connsiteX0" fmla="*/ 1439333 w 1439333"/>
                  <a:gd name="connsiteY0" fmla="*/ 0 h 3285066"/>
                  <a:gd name="connsiteX1" fmla="*/ 948267 w 1439333"/>
                  <a:gd name="connsiteY1" fmla="*/ 101600 h 3285066"/>
                  <a:gd name="connsiteX2" fmla="*/ 457200 w 1439333"/>
                  <a:gd name="connsiteY2" fmla="*/ 541866 h 3285066"/>
                  <a:gd name="connsiteX3" fmla="*/ 287867 w 1439333"/>
                  <a:gd name="connsiteY3" fmla="*/ 1286933 h 3285066"/>
                  <a:gd name="connsiteX4" fmla="*/ 135467 w 1439333"/>
                  <a:gd name="connsiteY4" fmla="*/ 2302933 h 3285066"/>
                  <a:gd name="connsiteX5" fmla="*/ 0 w 1439333"/>
                  <a:gd name="connsiteY5" fmla="*/ 3285066 h 3285066"/>
                  <a:gd name="connsiteX6" fmla="*/ 0 w 1439333"/>
                  <a:gd name="connsiteY6" fmla="*/ 3285066 h 3285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9333" h="3285066">
                    <a:moveTo>
                      <a:pt x="1439333" y="0"/>
                    </a:moveTo>
                    <a:cubicBezTo>
                      <a:pt x="1275644" y="5644"/>
                      <a:pt x="1111956" y="11289"/>
                      <a:pt x="948267" y="101600"/>
                    </a:cubicBezTo>
                    <a:cubicBezTo>
                      <a:pt x="784578" y="191911"/>
                      <a:pt x="567267" y="344311"/>
                      <a:pt x="457200" y="541866"/>
                    </a:cubicBezTo>
                    <a:cubicBezTo>
                      <a:pt x="347133" y="739422"/>
                      <a:pt x="341489" y="993422"/>
                      <a:pt x="287867" y="1286933"/>
                    </a:cubicBezTo>
                    <a:cubicBezTo>
                      <a:pt x="234245" y="1580444"/>
                      <a:pt x="183445" y="1969911"/>
                      <a:pt x="135467" y="2302933"/>
                    </a:cubicBezTo>
                    <a:cubicBezTo>
                      <a:pt x="87489" y="2635955"/>
                      <a:pt x="0" y="3285066"/>
                      <a:pt x="0" y="3285066"/>
                    </a:cubicBezTo>
                    <a:lnTo>
                      <a:pt x="0" y="3285066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" name="Straight Connector 10"/>
              <p:cNvCxnSpPr>
                <a:endCxn id="10" idx="0"/>
              </p:cNvCxnSpPr>
              <p:nvPr/>
            </p:nvCxnSpPr>
            <p:spPr>
              <a:xfrm>
                <a:off x="3984601" y="1202267"/>
                <a:ext cx="0" cy="219336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3623733" y="1202267"/>
                <a:ext cx="5268" cy="328506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2184400" y="4509120"/>
                <a:ext cx="143933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2275843" y="3436020"/>
              <a:ext cx="947950" cy="616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dirty="0" err="1" smtClean="0"/>
                <a:t>xxxx</a:t>
              </a:r>
              <a:endParaRPr lang="en-GB" sz="80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031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face-Anatomy-The-nine-regions-of-the-Abdom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34" y="495300"/>
            <a:ext cx="6206854" cy="58959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59200" y="5346700"/>
            <a:ext cx="4025900" cy="723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rot="16200000" flipH="1">
            <a:off x="3064934" y="3742270"/>
            <a:ext cx="2489200" cy="5080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3200401" y="3706811"/>
            <a:ext cx="2167466" cy="1588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34934" y="2607735"/>
            <a:ext cx="307075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Left</a:t>
            </a:r>
          </a:p>
          <a:p>
            <a:r>
              <a:rPr lang="en-US" dirty="0" smtClean="0"/>
              <a:t>Upper</a:t>
            </a:r>
          </a:p>
          <a:p>
            <a:r>
              <a:rPr lang="en-US" dirty="0" smtClean="0"/>
              <a:t>Quadrant</a:t>
            </a:r>
          </a:p>
          <a:p>
            <a:endParaRPr lang="en-US" sz="600" dirty="0"/>
          </a:p>
        </p:txBody>
      </p:sp>
      <p:sp>
        <p:nvSpPr>
          <p:cNvPr id="12" name="TextBox 11"/>
          <p:cNvSpPr txBox="1"/>
          <p:nvPr/>
        </p:nvSpPr>
        <p:spPr>
          <a:xfrm>
            <a:off x="1145650" y="2608019"/>
            <a:ext cx="3070753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dirty="0" smtClean="0"/>
              <a:t>Right</a:t>
            </a:r>
          </a:p>
          <a:p>
            <a:pPr algn="r"/>
            <a:r>
              <a:rPr lang="en-US" dirty="0" smtClean="0"/>
              <a:t>Upper</a:t>
            </a:r>
          </a:p>
          <a:p>
            <a:pPr algn="r"/>
            <a:r>
              <a:rPr lang="en-US" dirty="0" smtClean="0"/>
              <a:t>Quadrant</a:t>
            </a:r>
          </a:p>
          <a:p>
            <a:pPr algn="r"/>
            <a:endParaRPr lang="en-US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1198835" y="3742533"/>
            <a:ext cx="3017572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dirty="0" smtClean="0"/>
              <a:t>Right</a:t>
            </a:r>
          </a:p>
          <a:p>
            <a:pPr algn="r"/>
            <a:r>
              <a:rPr lang="en-US" dirty="0" smtClean="0"/>
              <a:t>Lower</a:t>
            </a:r>
          </a:p>
          <a:p>
            <a:pPr algn="r"/>
            <a:r>
              <a:rPr lang="en-US" dirty="0" smtClean="0"/>
              <a:t>Quadrant</a:t>
            </a:r>
          </a:p>
          <a:p>
            <a:pPr algn="r"/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4405049" y="3762634"/>
            <a:ext cx="3017572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r>
              <a:rPr lang="en-US" dirty="0" smtClean="0"/>
              <a:t>Left</a:t>
            </a:r>
          </a:p>
          <a:p>
            <a:r>
              <a:rPr lang="en-US" dirty="0" smtClean="0"/>
              <a:t>Lower</a:t>
            </a:r>
          </a:p>
          <a:p>
            <a:r>
              <a:rPr lang="en-US" dirty="0" smtClean="0"/>
              <a:t>Quadrant</a:t>
            </a:r>
          </a:p>
          <a:p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093" y="1460500"/>
            <a:ext cx="163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SBA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761" y="1445301"/>
            <a:ext cx="8229600" cy="5257799"/>
          </a:xfrm>
        </p:spPr>
        <p:txBody>
          <a:bodyPr/>
          <a:lstStyle/>
          <a:p>
            <a:r>
              <a:rPr lang="en-US" dirty="0" smtClean="0"/>
              <a:t>Pneumonia = lower Respiratory Tract Infection</a:t>
            </a:r>
          </a:p>
          <a:p>
            <a:endParaRPr lang="en-US" dirty="0" smtClean="0"/>
          </a:p>
          <a:p>
            <a:r>
              <a:rPr lang="en-US" dirty="0" smtClean="0"/>
              <a:t>Community  vs Hospital Acquired</a:t>
            </a:r>
          </a:p>
          <a:p>
            <a:endParaRPr lang="en-US" dirty="0" smtClean="0"/>
          </a:p>
          <a:p>
            <a:r>
              <a:rPr lang="en-US" dirty="0" smtClean="0"/>
              <a:t>Infections causing shortness of breath in UK</a:t>
            </a:r>
          </a:p>
          <a:p>
            <a:pPr lvl="1"/>
            <a:r>
              <a:rPr lang="en-US" dirty="0" smtClean="0"/>
              <a:t>Bacterial </a:t>
            </a:r>
          </a:p>
          <a:p>
            <a:pPr lvl="1"/>
            <a:r>
              <a:rPr lang="en-US" dirty="0" smtClean="0"/>
              <a:t>Viral</a:t>
            </a:r>
          </a:p>
          <a:p>
            <a:pPr lvl="1"/>
            <a:r>
              <a:rPr lang="en-US" dirty="0" smtClean="0"/>
              <a:t>Fungal</a:t>
            </a:r>
          </a:p>
          <a:p>
            <a:pPr lvl="1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/>
          <a:p>
            <a:r>
              <a:rPr lang="en-US" dirty="0" smtClean="0"/>
              <a:t>Postoperative Complication 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168400"/>
            <a:ext cx="4354111" cy="2781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1" y="3124200"/>
            <a:ext cx="231140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Bacteria</a:t>
            </a:r>
          </a:p>
          <a:p>
            <a:r>
              <a:rPr lang="en-US" sz="4000" dirty="0" smtClean="0"/>
              <a:t>Virus</a:t>
            </a:r>
          </a:p>
          <a:p>
            <a:r>
              <a:rPr lang="en-US" sz="4000" dirty="0" smtClean="0"/>
              <a:t>Protozoa</a:t>
            </a:r>
          </a:p>
          <a:p>
            <a:r>
              <a:rPr lang="en-US" sz="4000" dirty="0" smtClean="0"/>
              <a:t>Fungi</a:t>
            </a:r>
          </a:p>
          <a:p>
            <a:r>
              <a:rPr lang="en-US" sz="4000" dirty="0" err="1" smtClean="0"/>
              <a:t>Helminths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857501" y="2672427"/>
            <a:ext cx="58293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Bacteria</a:t>
            </a:r>
          </a:p>
          <a:p>
            <a:r>
              <a:rPr lang="en-US" sz="1600" dirty="0" smtClean="0"/>
              <a:t>Prokaryotes – no nucleus or organelles</a:t>
            </a:r>
          </a:p>
          <a:p>
            <a:r>
              <a:rPr lang="en-US" sz="1600" dirty="0" smtClean="0"/>
              <a:t>Gram stain +/- </a:t>
            </a:r>
            <a:r>
              <a:rPr lang="en-US" sz="1600" dirty="0" err="1" smtClean="0"/>
              <a:t>peptidoglycan</a:t>
            </a:r>
            <a:endParaRPr lang="en-US" sz="1600" dirty="0" smtClean="0"/>
          </a:p>
          <a:p>
            <a:r>
              <a:rPr lang="en-US" sz="1600" dirty="0" smtClean="0"/>
              <a:t>Antibiotics useful</a:t>
            </a:r>
          </a:p>
          <a:p>
            <a:r>
              <a:rPr lang="en-US" sz="1600" dirty="0" smtClean="0"/>
              <a:t>Bacilli/rod </a:t>
            </a:r>
            <a:r>
              <a:rPr lang="en-US" sz="1600" dirty="0" err="1" smtClean="0"/>
              <a:t>Cocci</a:t>
            </a:r>
            <a:r>
              <a:rPr lang="en-US" sz="1600" dirty="0" smtClean="0"/>
              <a:t> </a:t>
            </a:r>
            <a:r>
              <a:rPr lang="en-US" sz="1600" dirty="0" err="1" smtClean="0"/>
              <a:t>Spirochates</a:t>
            </a:r>
            <a:endParaRPr lang="en-US" sz="1600" dirty="0" smtClean="0"/>
          </a:p>
          <a:p>
            <a:r>
              <a:rPr lang="en-US" sz="1600" dirty="0" smtClean="0"/>
              <a:t>Release toxins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22390" y="1454765"/>
            <a:ext cx="190869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Virus</a:t>
            </a:r>
          </a:p>
          <a:p>
            <a:r>
              <a:rPr lang="en-US" sz="1600" dirty="0" smtClean="0"/>
              <a:t>Small + Inert</a:t>
            </a:r>
          </a:p>
          <a:p>
            <a:r>
              <a:rPr lang="en-US" sz="1600" dirty="0" smtClean="0"/>
              <a:t>Dependence on host</a:t>
            </a:r>
          </a:p>
          <a:p>
            <a:r>
              <a:rPr lang="en-US" sz="1600" dirty="0" smtClean="0"/>
              <a:t>DNA or RNA</a:t>
            </a:r>
          </a:p>
          <a:p>
            <a:endParaRPr lang="en-US" sz="28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3109390" y="4911436"/>
            <a:ext cx="323778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Protozoa</a:t>
            </a:r>
          </a:p>
          <a:p>
            <a:r>
              <a:rPr lang="en-US" sz="1600" dirty="0" smtClean="0"/>
              <a:t>Eukaryote, Unicellular</a:t>
            </a:r>
          </a:p>
          <a:p>
            <a:r>
              <a:rPr lang="en-US" sz="1600" dirty="0" smtClean="0"/>
              <a:t>Complex life cycles </a:t>
            </a:r>
          </a:p>
          <a:p>
            <a:r>
              <a:rPr lang="en-US" sz="1600" dirty="0" smtClean="0"/>
              <a:t>No vaccines</a:t>
            </a:r>
          </a:p>
          <a:p>
            <a:r>
              <a:rPr lang="en-US" sz="1600" dirty="0" smtClean="0"/>
              <a:t>Usually good treatment/prevention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195613" y="2703205"/>
            <a:ext cx="29483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Fungi</a:t>
            </a:r>
          </a:p>
          <a:p>
            <a:r>
              <a:rPr lang="en-US" sz="1600" dirty="0" smtClean="0"/>
              <a:t>Eukaryotes, </a:t>
            </a:r>
          </a:p>
          <a:p>
            <a:r>
              <a:rPr lang="en-US" sz="1600" dirty="0" smtClean="0"/>
              <a:t>Common in Environment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Yeasts (unicellular),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Moulds (filamentous)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Dimorphic- either form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07291" y="4457530"/>
            <a:ext cx="303670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Helminths</a:t>
            </a:r>
            <a:endParaRPr lang="en-US" sz="2800" dirty="0" smtClean="0"/>
          </a:p>
          <a:p>
            <a:r>
              <a:rPr lang="en-US" sz="1600" dirty="0" smtClean="0"/>
              <a:t>Eukaryotes, complex, </a:t>
            </a:r>
            <a:r>
              <a:rPr lang="en-US" sz="1600" dirty="0" err="1" smtClean="0"/>
              <a:t>multicellular</a:t>
            </a:r>
            <a:endParaRPr lang="en-US" sz="1600" dirty="0" smtClean="0"/>
          </a:p>
          <a:p>
            <a:r>
              <a:rPr lang="en-US" sz="1600" dirty="0" smtClean="0"/>
              <a:t>Complex lifestyle</a:t>
            </a:r>
          </a:p>
          <a:p>
            <a:r>
              <a:rPr lang="en-US" sz="1600" dirty="0" smtClean="0"/>
              <a:t>Tapeworms (</a:t>
            </a:r>
            <a:r>
              <a:rPr lang="en-US" sz="1600" dirty="0" err="1" smtClean="0"/>
              <a:t>cestodes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Flukes (</a:t>
            </a:r>
            <a:r>
              <a:rPr lang="en-US" sz="1600" dirty="0" err="1" smtClean="0"/>
              <a:t>trematodes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Round worms (nematodes)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093" y="1460500"/>
            <a:ext cx="163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SBA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01" y="185879"/>
            <a:ext cx="8032998" cy="6282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932" y="287477"/>
            <a:ext cx="70757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Common Bacterial causes: </a:t>
            </a:r>
          </a:p>
          <a:p>
            <a:r>
              <a:rPr lang="en-US" sz="3600" dirty="0" smtClean="0"/>
              <a:t>Community Acquired Pneumonia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Bacterial causes of </a:t>
            </a:r>
            <a:br>
              <a:rPr lang="en-US" dirty="0" smtClean="0"/>
            </a:br>
            <a:r>
              <a:rPr lang="en-US" dirty="0" smtClean="0"/>
              <a:t>Hospital Acquired pneumonia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761" y="1708631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Pseudomonas aeruginosa</a:t>
            </a:r>
          </a:p>
          <a:p>
            <a:r>
              <a:rPr lang="en-US" sz="2800" i="1" dirty="0" smtClean="0"/>
              <a:t>Klebsiella species</a:t>
            </a:r>
          </a:p>
          <a:p>
            <a:r>
              <a:rPr lang="en-US" sz="2800" i="1" dirty="0" smtClean="0"/>
              <a:t>Escherichia coli</a:t>
            </a:r>
          </a:p>
          <a:p>
            <a:r>
              <a:rPr lang="en-US" sz="2800" i="1" dirty="0" err="1" smtClean="0"/>
              <a:t>Acinetobacter</a:t>
            </a:r>
            <a:r>
              <a:rPr lang="en-US" sz="2800" i="1" dirty="0" smtClean="0"/>
              <a:t> species</a:t>
            </a:r>
          </a:p>
          <a:p>
            <a:r>
              <a:rPr lang="en-US" sz="2800" i="1" dirty="0" smtClean="0"/>
              <a:t>Staphylococcus </a:t>
            </a:r>
            <a:r>
              <a:rPr lang="en-US" sz="2800" i="1" dirty="0" err="1" smtClean="0"/>
              <a:t>aureus</a:t>
            </a:r>
            <a:endParaRPr lang="en-US" sz="2800" i="1" dirty="0" smtClean="0"/>
          </a:p>
          <a:p>
            <a:r>
              <a:rPr lang="en-US" sz="2800" i="1" dirty="0" smtClean="0"/>
              <a:t>Streptococcus </a:t>
            </a:r>
            <a:r>
              <a:rPr lang="en-US" sz="2800" i="1" dirty="0" err="1" smtClean="0"/>
              <a:t>pneumoniae</a:t>
            </a:r>
            <a:endParaRPr lang="en-US" sz="2800" i="1" dirty="0" smtClean="0"/>
          </a:p>
          <a:p>
            <a:r>
              <a:rPr lang="en-US" sz="2800" i="1" dirty="0" err="1" smtClean="0"/>
              <a:t>Haempohilus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influenzae</a:t>
            </a:r>
            <a:endParaRPr lang="en-US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303422" y="5994395"/>
            <a:ext cx="103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ATS 2004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32926" y="2354414"/>
            <a:ext cx="457874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Gram Negative more common</a:t>
            </a:r>
          </a:p>
          <a:p>
            <a:r>
              <a:rPr lang="en-US" sz="2800" dirty="0" smtClean="0"/>
              <a:t>Staph </a:t>
            </a:r>
            <a:r>
              <a:rPr lang="en-US" sz="2800" dirty="0" err="1" smtClean="0"/>
              <a:t>Aureus</a:t>
            </a:r>
            <a:r>
              <a:rPr lang="en-US" sz="2800" dirty="0" smtClean="0"/>
              <a:t> more common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 Positive vs Gram Negative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7800" y="1524000"/>
          <a:ext cx="8686800" cy="4389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2082800"/>
                <a:gridCol w="2717800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Gram Positive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Gram Negative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Cell Wall thickness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20-80 nm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 nm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Number of layers in wall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Peptidoglycan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high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low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Lipid/Lipoprotein 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low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high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Releases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Sometime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exotoxin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Endotoxin =lipopolysaccharide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Lipotechtoic</a:t>
                      </a:r>
                      <a:r>
                        <a:rPr lang="en-US" sz="2800" baseline="0" dirty="0" smtClean="0"/>
                        <a:t> acid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yes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Penicillin Sensitive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yes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less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78600" y="6197600"/>
            <a:ext cx="1823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Dr TV </a:t>
            </a:r>
            <a:r>
              <a:rPr lang="en-US" dirty="0" err="1" smtClean="0"/>
              <a:t>Rao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503143"/>
            <a:ext cx="7847268" cy="55519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1527" y="646430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TLC Product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40000" y="4165600"/>
            <a:ext cx="11430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2" y="-353651"/>
            <a:ext cx="9143999" cy="7315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7067" y="67731"/>
            <a:ext cx="4858960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Women have a </a:t>
            </a:r>
          </a:p>
          <a:p>
            <a:r>
              <a:rPr lang="en-US" sz="2600" dirty="0" smtClean="0"/>
              <a:t>Uterus, 2 Ovaries, Cervix &amp; Vagina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448" y="286625"/>
            <a:ext cx="5480050" cy="61295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053" y="487354"/>
            <a:ext cx="217649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How</a:t>
            </a:r>
          </a:p>
          <a:p>
            <a:r>
              <a:rPr lang="en-US" sz="3600" dirty="0" smtClean="0"/>
              <a:t>Antibiotics</a:t>
            </a:r>
          </a:p>
          <a:p>
            <a:r>
              <a:rPr lang="en-US" sz="3600" dirty="0" smtClean="0"/>
              <a:t>Work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14367" y="6327554"/>
            <a:ext cx="1598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TutorVista.com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70412" y="1550665"/>
            <a:ext cx="14673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 smtClean="0">
                <a:latin typeface="+mj-lt"/>
              </a:rPr>
              <a:t>Folate</a:t>
            </a:r>
            <a:r>
              <a:rPr lang="en-US" sz="1500" b="1" dirty="0" smtClean="0">
                <a:latin typeface="+mj-lt"/>
              </a:rPr>
              <a:t> Synthesis</a:t>
            </a:r>
          </a:p>
          <a:p>
            <a:r>
              <a:rPr lang="en-US" sz="1500" dirty="0" err="1" smtClean="0">
                <a:latin typeface="+mj-lt"/>
              </a:rPr>
              <a:t>Sulphonamides</a:t>
            </a:r>
            <a:endParaRPr lang="en-US" sz="1500" dirty="0" smtClean="0">
              <a:latin typeface="+mj-lt"/>
            </a:endParaRPr>
          </a:p>
          <a:p>
            <a:r>
              <a:rPr lang="en-US" sz="1500" dirty="0" err="1" smtClean="0">
                <a:latin typeface="+mj-lt"/>
              </a:rPr>
              <a:t>Trimethoprim</a:t>
            </a:r>
            <a:endParaRPr lang="en-US" sz="1500" dirty="0" smtClean="0"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6349488" y="2381661"/>
            <a:ext cx="1020925" cy="6458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674215" y="209174"/>
            <a:ext cx="3005715" cy="166505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78331" y="192241"/>
            <a:ext cx="3157801" cy="2172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044477" y="4445502"/>
            <a:ext cx="4057977" cy="2251384"/>
          </a:xfrm>
          <a:prstGeom prst="rect">
            <a:avLst/>
          </a:prstGeom>
          <a:noFill/>
          <a:ln w="508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301688" y="4445502"/>
            <a:ext cx="2412139" cy="151797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093" y="1460500"/>
            <a:ext cx="163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SBA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Antibiotic resistance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524000"/>
            <a:ext cx="8337549" cy="47151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500" y="6388100"/>
            <a:ext cx="630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Health Protection Agency 2004-2008/NAO  </a:t>
            </a:r>
            <a:r>
              <a:rPr lang="en-US" dirty="0" err="1" smtClean="0"/>
              <a:t>Cefotaxime</a:t>
            </a:r>
            <a:r>
              <a:rPr lang="en-US" dirty="0" smtClean="0"/>
              <a:t> resistance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04" y="711199"/>
            <a:ext cx="8190396" cy="5886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5750" y="6449319"/>
            <a:ext cx="17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when how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71700" y="47079"/>
            <a:ext cx="5238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Bacterial classification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75190"/>
            <a:ext cx="6680200" cy="5628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5750" y="6398519"/>
            <a:ext cx="17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when how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47900" y="237579"/>
            <a:ext cx="42672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Viral classification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Postoperative Complication 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Day 3</a:t>
            </a:r>
          </a:p>
          <a:p>
            <a:pPr>
              <a:buNone/>
            </a:pPr>
            <a:r>
              <a:rPr lang="en-US" dirty="0" smtClean="0"/>
              <a:t>Our patient’s shortness of breath worsens</a:t>
            </a:r>
          </a:p>
          <a:p>
            <a:pPr>
              <a:buNone/>
            </a:pPr>
            <a:r>
              <a:rPr lang="en-US" dirty="0" smtClean="0"/>
              <a:t>Someone takes an ‘arterial blood gas’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Blood from an artery</a:t>
            </a:r>
          </a:p>
          <a:p>
            <a:pPr>
              <a:buNone/>
            </a:pPr>
            <a:r>
              <a:rPr lang="en-US" dirty="0" smtClean="0"/>
              <a:t>	blood from lungs- left heart – aorta…. </a:t>
            </a:r>
          </a:p>
          <a:p>
            <a:pPr>
              <a:buNone/>
            </a:pPr>
            <a:r>
              <a:rPr lang="en-US" dirty="0" smtClean="0"/>
              <a:t>	radial artery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Arterial blood gas</a:t>
            </a:r>
            <a:br>
              <a:rPr lang="en-GB" dirty="0" smtClean="0"/>
            </a:br>
            <a:r>
              <a:rPr lang="en-GB" dirty="0" smtClean="0"/>
              <a:t>Lots of information!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562101"/>
            <a:ext cx="8229600" cy="48767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								</a:t>
            </a:r>
          </a:p>
          <a:p>
            <a:pPr marL="0" indent="0">
              <a:buNone/>
            </a:pPr>
            <a:r>
              <a:rPr lang="en-GB" dirty="0" smtClean="0"/>
              <a:t>pH 						</a:t>
            </a:r>
          </a:p>
          <a:p>
            <a:pPr marL="0" indent="0">
              <a:buNone/>
            </a:pPr>
            <a:r>
              <a:rPr lang="en-GB" dirty="0" smtClean="0"/>
              <a:t>pCO</a:t>
            </a:r>
            <a:r>
              <a:rPr lang="en-GB" baseline="-25000" dirty="0" smtClean="0"/>
              <a:t>2</a:t>
            </a:r>
            <a:r>
              <a:rPr lang="en-GB" dirty="0" smtClean="0"/>
              <a:t> 	</a:t>
            </a:r>
          </a:p>
          <a:p>
            <a:pPr marL="0" indent="0">
              <a:buNone/>
            </a:pPr>
            <a:r>
              <a:rPr lang="en-GB" dirty="0" smtClean="0"/>
              <a:t>pO</a:t>
            </a:r>
            <a:r>
              <a:rPr lang="en-GB" baseline="-25000" dirty="0" smtClean="0"/>
              <a:t>2</a:t>
            </a:r>
            <a:r>
              <a:rPr lang="en-GB" dirty="0" smtClean="0"/>
              <a:t> 		</a:t>
            </a:r>
          </a:p>
          <a:p>
            <a:pPr marL="0" indent="0">
              <a:buNone/>
            </a:pPr>
            <a:r>
              <a:rPr lang="en-GB" dirty="0" smtClean="0"/>
              <a:t>HCO</a:t>
            </a:r>
            <a:r>
              <a:rPr lang="en-GB" baseline="-25000" dirty="0" smtClean="0"/>
              <a:t>3</a:t>
            </a:r>
            <a:r>
              <a:rPr lang="en-GB" baseline="30000" dirty="0" smtClean="0"/>
              <a:t>-</a:t>
            </a:r>
            <a:r>
              <a:rPr lang="en-GB" dirty="0" smtClean="0"/>
              <a:t> 	</a:t>
            </a:r>
          </a:p>
          <a:p>
            <a:pPr marL="0" indent="0">
              <a:buNone/>
            </a:pPr>
            <a:r>
              <a:rPr lang="en-GB" dirty="0" err="1" smtClean="0"/>
              <a:t>BEx</a:t>
            </a:r>
            <a:r>
              <a:rPr lang="en-GB" dirty="0" smtClean="0"/>
              <a:t> 		</a:t>
            </a:r>
          </a:p>
          <a:p>
            <a:pPr marL="0" indent="0">
              <a:buNone/>
            </a:pPr>
            <a:r>
              <a:rPr lang="en-GB" dirty="0" smtClean="0"/>
              <a:t>Lactate</a:t>
            </a:r>
          </a:p>
          <a:p>
            <a:pPr marL="0" indent="0">
              <a:buNone/>
            </a:pPr>
            <a:r>
              <a:rPr lang="en-GB" dirty="0" err="1" smtClean="0"/>
              <a:t>Hb</a:t>
            </a:r>
            <a:r>
              <a:rPr lang="en-GB" dirty="0" smtClean="0"/>
              <a:t>,</a:t>
            </a:r>
          </a:p>
          <a:p>
            <a:pPr marL="0" indent="0">
              <a:buNone/>
            </a:pPr>
            <a:r>
              <a:rPr lang="en-GB" dirty="0" smtClean="0"/>
              <a:t>Na</a:t>
            </a:r>
            <a:r>
              <a:rPr lang="en-GB" baseline="30000" dirty="0" smtClean="0"/>
              <a:t>+</a:t>
            </a:r>
            <a:r>
              <a:rPr lang="en-GB" dirty="0" smtClean="0"/>
              <a:t>, K</a:t>
            </a:r>
            <a:r>
              <a:rPr lang="en-GB" baseline="30000" dirty="0" smtClean="0"/>
              <a:t>+</a:t>
            </a:r>
            <a:r>
              <a:rPr lang="en-GB" dirty="0" smtClean="0"/>
              <a:t> etc etc 	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57201" y="2133600"/>
            <a:ext cx="1028699" cy="431800"/>
          </a:xfrm>
          <a:prstGeom prst="rect">
            <a:avLst/>
          </a:prstGeom>
          <a:noFill/>
          <a:ln w="539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8001" y="3644900"/>
            <a:ext cx="1206499" cy="941288"/>
          </a:xfrm>
          <a:prstGeom prst="rect">
            <a:avLst/>
          </a:prstGeom>
          <a:noFill/>
          <a:ln w="539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70100" y="2781300"/>
            <a:ext cx="3697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Respiratory- ventilation 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133600" y="3910568"/>
            <a:ext cx="1650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Metabolic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457201" y="2667000"/>
            <a:ext cx="1028699" cy="457200"/>
          </a:xfrm>
          <a:prstGeom prst="rect">
            <a:avLst/>
          </a:prstGeom>
          <a:noFill/>
          <a:ln w="539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08200" y="2070100"/>
            <a:ext cx="4532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pH- a measure of acidity / </a:t>
            </a:r>
            <a:r>
              <a:rPr lang="en-US" sz="2400" dirty="0" err="1" smtClean="0"/>
              <a:t>alkilinity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57201" y="3124200"/>
            <a:ext cx="812799" cy="520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7201" y="4586188"/>
            <a:ext cx="2349499" cy="1547912"/>
          </a:xfrm>
          <a:prstGeom prst="rect">
            <a:avLst/>
          </a:prstGeom>
          <a:noFill/>
          <a:ln w="41275">
            <a:solidFill>
              <a:srgbClr val="57DE6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740400" y="3124200"/>
            <a:ext cx="137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Acid base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40400" y="3847068"/>
            <a:ext cx="1755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Oxygenation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27700" y="4649688"/>
            <a:ext cx="2849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7DE63"/>
                </a:solidFill>
              </a:rPr>
              <a:t>Other measurements </a:t>
            </a:r>
            <a:endParaRPr lang="en-US" sz="2400" dirty="0">
              <a:solidFill>
                <a:srgbClr val="57DE63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141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  <p:bldP spid="12" grpId="0" animBg="1"/>
      <p:bldP spid="13" grpId="0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Arterial blood gas</a:t>
            </a:r>
            <a:br>
              <a:rPr lang="en-GB" dirty="0" smtClean="0"/>
            </a:br>
            <a:r>
              <a:rPr lang="en-GB" dirty="0" smtClean="0"/>
              <a:t>Lots of information!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562101"/>
            <a:ext cx="8229600" cy="4876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pH 						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pCO</a:t>
            </a:r>
            <a:r>
              <a:rPr lang="en-GB" baseline="-25000" dirty="0" smtClean="0"/>
              <a:t>2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	 		</a:t>
            </a:r>
          </a:p>
          <a:p>
            <a:pPr marL="0" indent="0">
              <a:buNone/>
            </a:pPr>
            <a:r>
              <a:rPr lang="en-GB" dirty="0" smtClean="0"/>
              <a:t>HCO</a:t>
            </a:r>
            <a:r>
              <a:rPr lang="en-GB" baseline="-25000" dirty="0" smtClean="0"/>
              <a:t>3</a:t>
            </a:r>
            <a:r>
              <a:rPr lang="en-GB" baseline="30000" dirty="0" smtClean="0"/>
              <a:t>-</a:t>
            </a:r>
            <a:r>
              <a:rPr lang="en-GB" dirty="0" smtClean="0"/>
              <a:t> 	</a:t>
            </a:r>
          </a:p>
          <a:p>
            <a:pPr marL="0" indent="0">
              <a:buNone/>
            </a:pPr>
            <a:r>
              <a:rPr lang="en-GB" dirty="0" err="1" smtClean="0"/>
              <a:t>BEx</a:t>
            </a:r>
            <a:r>
              <a:rPr lang="en-GB" dirty="0" smtClean="0"/>
              <a:t> 		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57201" y="1667934"/>
            <a:ext cx="1028699" cy="431800"/>
          </a:xfrm>
          <a:prstGeom prst="rect">
            <a:avLst/>
          </a:prstGeom>
          <a:noFill/>
          <a:ln w="539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0269" y="4508482"/>
            <a:ext cx="1206499" cy="1214967"/>
          </a:xfrm>
          <a:prstGeom prst="rect">
            <a:avLst/>
          </a:prstGeom>
          <a:noFill/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0100" y="2781300"/>
            <a:ext cx="5186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Respiratory- ventilation- breathing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4486290"/>
            <a:ext cx="61922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Metabolic= everything apart from C0</a:t>
            </a:r>
            <a:r>
              <a:rPr lang="en-US" sz="2800" baseline="-25000" dirty="0" smtClean="0"/>
              <a:t>2</a:t>
            </a:r>
          </a:p>
          <a:p>
            <a:r>
              <a:rPr lang="en-US" sz="2800" dirty="0" smtClean="0"/>
              <a:t>= everything apart from lungs/ventilation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457201" y="2734732"/>
            <a:ext cx="1028699" cy="63752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08200" y="1849971"/>
            <a:ext cx="535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pH- H</a:t>
            </a:r>
            <a:r>
              <a:rPr lang="en-US" sz="2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  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acid</a:t>
            </a:r>
            <a:r>
              <a:rPr lang="en-US" sz="2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more H</a:t>
            </a:r>
            <a:r>
              <a:rPr lang="en-US" sz="2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	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vs 	</a:t>
            </a:r>
            <a:r>
              <a:rPr lang="en-US" sz="2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less H</a:t>
            </a:r>
            <a:r>
              <a:rPr lang="en-US" sz="2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</a:t>
            </a:r>
            <a:endParaRPr lang="en-US" sz="2800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41729" y="1565304"/>
            <a:ext cx="103033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pH down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76884" y="1531438"/>
            <a:ext cx="7445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pH up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12994" y="3270654"/>
            <a:ext cx="6358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CO</a:t>
            </a:r>
            <a:r>
              <a:rPr lang="en-GB" sz="2800" baseline="-25000" dirty="0" smtClean="0">
                <a:solidFill>
                  <a:srgbClr val="FF0000"/>
                </a:solidFill>
              </a:rPr>
              <a:t>2 </a:t>
            </a:r>
            <a:r>
              <a:rPr lang="en-GB" sz="2800" dirty="0" smtClean="0">
                <a:solidFill>
                  <a:srgbClr val="FF0000"/>
                </a:solidFill>
              </a:rPr>
              <a:t> + H</a:t>
            </a:r>
            <a:r>
              <a:rPr lang="en-GB" sz="2800" baseline="-25000" dirty="0" smtClean="0">
                <a:solidFill>
                  <a:srgbClr val="FF0000"/>
                </a:solidFill>
              </a:rPr>
              <a:t>2</a:t>
            </a:r>
            <a:r>
              <a:rPr lang="en-GB" sz="2800" dirty="0" smtClean="0">
                <a:solidFill>
                  <a:srgbClr val="FF0000"/>
                </a:solidFill>
              </a:rPr>
              <a:t>0 	 	H</a:t>
            </a:r>
            <a:r>
              <a:rPr lang="en-GB" sz="2800" baseline="-25000" dirty="0" smtClean="0">
                <a:solidFill>
                  <a:srgbClr val="FF0000"/>
                </a:solidFill>
              </a:rPr>
              <a:t>2</a:t>
            </a:r>
            <a:r>
              <a:rPr lang="en-GB" sz="2800" dirty="0" smtClean="0">
                <a:solidFill>
                  <a:srgbClr val="FF0000"/>
                </a:solidFill>
              </a:rPr>
              <a:t>CO</a:t>
            </a:r>
            <a:r>
              <a:rPr lang="en-GB" sz="2800" baseline="-25000" dirty="0" smtClean="0">
                <a:solidFill>
                  <a:srgbClr val="FF0000"/>
                </a:solidFill>
              </a:rPr>
              <a:t>3 </a:t>
            </a:r>
            <a:r>
              <a:rPr lang="en-GB" sz="2800" dirty="0" smtClean="0">
                <a:solidFill>
                  <a:srgbClr val="FF0000"/>
                </a:solidFill>
              </a:rPr>
              <a:t> 		 H</a:t>
            </a:r>
            <a:r>
              <a:rPr lang="en-GB" sz="2800" baseline="30000" dirty="0" smtClean="0">
                <a:solidFill>
                  <a:srgbClr val="FF0000"/>
                </a:solidFill>
              </a:rPr>
              <a:t>+ </a:t>
            </a:r>
            <a:r>
              <a:rPr lang="en-GB" sz="2800" baseline="-25000" dirty="0" smtClean="0">
                <a:solidFill>
                  <a:srgbClr val="FF0000"/>
                </a:solidFill>
              </a:rPr>
              <a:t> </a:t>
            </a:r>
            <a:r>
              <a:rPr lang="en-GB" sz="2800" dirty="0" smtClean="0">
                <a:solidFill>
                  <a:srgbClr val="FF0000"/>
                </a:solidFill>
              </a:rPr>
              <a:t>+ HCO</a:t>
            </a:r>
            <a:r>
              <a:rPr lang="en-GB" sz="2800" baseline="-25000" dirty="0" smtClean="0">
                <a:solidFill>
                  <a:srgbClr val="FF0000"/>
                </a:solidFill>
              </a:rPr>
              <a:t>3 </a:t>
            </a:r>
            <a:r>
              <a:rPr lang="en-GB" sz="2800" baseline="30000" dirty="0" smtClean="0">
                <a:solidFill>
                  <a:srgbClr val="FF0000"/>
                </a:solidFill>
              </a:rPr>
              <a:t>-</a:t>
            </a:r>
            <a:r>
              <a:rPr lang="en-GB" sz="2800" dirty="0" smtClean="0">
                <a:solidFill>
                  <a:srgbClr val="FF0000"/>
                </a:solidFill>
              </a:rPr>
              <a:t>  </a:t>
            </a:r>
            <a:r>
              <a:rPr lang="en-GB" sz="2800" baseline="-25000" dirty="0" smtClean="0">
                <a:solidFill>
                  <a:srgbClr val="FF0000"/>
                </a:solidFill>
              </a:rPr>
              <a:t> 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Left-Right Arrow 23"/>
          <p:cNvSpPr/>
          <p:nvPr/>
        </p:nvSpPr>
        <p:spPr>
          <a:xfrm>
            <a:off x="4179942" y="3417021"/>
            <a:ext cx="414805" cy="26449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-Right Arrow 25"/>
          <p:cNvSpPr/>
          <p:nvPr/>
        </p:nvSpPr>
        <p:spPr>
          <a:xfrm>
            <a:off x="6034017" y="3417021"/>
            <a:ext cx="414805" cy="26449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33600" y="5723449"/>
            <a:ext cx="6358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H</a:t>
            </a:r>
            <a:r>
              <a:rPr lang="en-GB" sz="2800" baseline="-25000" dirty="0" smtClean="0">
                <a:solidFill>
                  <a:srgbClr val="FF0000"/>
                </a:solidFill>
              </a:rPr>
              <a:t>2</a:t>
            </a:r>
            <a:r>
              <a:rPr lang="en-GB" sz="2800" dirty="0" smtClean="0">
                <a:solidFill>
                  <a:srgbClr val="FF0000"/>
                </a:solidFill>
              </a:rPr>
              <a:t>CO</a:t>
            </a:r>
            <a:r>
              <a:rPr lang="en-GB" sz="2800" baseline="-25000" dirty="0" smtClean="0">
                <a:solidFill>
                  <a:srgbClr val="FF0000"/>
                </a:solidFill>
              </a:rPr>
              <a:t>3 </a:t>
            </a:r>
            <a:r>
              <a:rPr lang="en-GB" sz="2800" dirty="0" smtClean="0">
                <a:solidFill>
                  <a:srgbClr val="FF0000"/>
                </a:solidFill>
              </a:rPr>
              <a:t> 		 H</a:t>
            </a:r>
            <a:r>
              <a:rPr lang="en-GB" sz="2800" baseline="30000" dirty="0" smtClean="0">
                <a:solidFill>
                  <a:srgbClr val="FF0000"/>
                </a:solidFill>
              </a:rPr>
              <a:t>+ </a:t>
            </a:r>
            <a:r>
              <a:rPr lang="en-GB" sz="2800" baseline="-25000" dirty="0" smtClean="0">
                <a:solidFill>
                  <a:srgbClr val="FF0000"/>
                </a:solidFill>
              </a:rPr>
              <a:t> </a:t>
            </a:r>
            <a:r>
              <a:rPr lang="en-GB" sz="2800" dirty="0" smtClean="0">
                <a:solidFill>
                  <a:srgbClr val="FF0000"/>
                </a:solidFill>
              </a:rPr>
              <a:t>+ HCO</a:t>
            </a:r>
            <a:r>
              <a:rPr lang="en-GB" sz="2800" baseline="-25000" dirty="0" smtClean="0">
                <a:solidFill>
                  <a:srgbClr val="FF0000"/>
                </a:solidFill>
              </a:rPr>
              <a:t>3 </a:t>
            </a:r>
            <a:r>
              <a:rPr lang="en-GB" sz="2800" baseline="30000" dirty="0" smtClean="0">
                <a:solidFill>
                  <a:srgbClr val="FF0000"/>
                </a:solidFill>
              </a:rPr>
              <a:t>-</a:t>
            </a:r>
            <a:r>
              <a:rPr lang="en-GB" sz="2800" dirty="0" smtClean="0">
                <a:solidFill>
                  <a:srgbClr val="FF0000"/>
                </a:solidFill>
              </a:rPr>
              <a:t>  </a:t>
            </a:r>
            <a:r>
              <a:rPr lang="en-GB" sz="2800" baseline="-25000" dirty="0" smtClean="0">
                <a:solidFill>
                  <a:srgbClr val="FF0000"/>
                </a:solidFill>
              </a:rPr>
              <a:t> 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9" name="Left-Right Arrow 28"/>
          <p:cNvSpPr/>
          <p:nvPr/>
        </p:nvSpPr>
        <p:spPr>
          <a:xfrm>
            <a:off x="3447512" y="5893798"/>
            <a:ext cx="414805" cy="26449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141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  <p:bldP spid="12" grpId="0" animBg="1"/>
      <p:bldP spid="13" grpId="0"/>
      <p:bldP spid="19" grpId="0" animBg="1"/>
      <p:bldP spid="20" grpId="0" animBg="1"/>
      <p:bldP spid="22" grpId="0"/>
      <p:bldP spid="24" grpId="0" animBg="1"/>
      <p:bldP spid="26" grpId="0" animBg="1"/>
      <p:bldP spid="28" grpId="0"/>
      <p:bldP spid="29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093" y="1460500"/>
            <a:ext cx="163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SBA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xresdef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38" y="3318037"/>
            <a:ext cx="7809798" cy="43932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5733" y="457206"/>
            <a:ext cx="2789767" cy="21852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400" dirty="0" smtClean="0"/>
              <a:t>History</a:t>
            </a:r>
          </a:p>
          <a:p>
            <a:pPr>
              <a:buNone/>
            </a:pPr>
            <a:r>
              <a:rPr lang="en-US" sz="3400" dirty="0" smtClean="0"/>
              <a:t>Examination</a:t>
            </a:r>
          </a:p>
          <a:p>
            <a:pPr>
              <a:buNone/>
            </a:pPr>
            <a:r>
              <a:rPr lang="en-US" sz="3400" dirty="0" smtClean="0"/>
              <a:t>Investigation</a:t>
            </a:r>
          </a:p>
          <a:p>
            <a:pPr>
              <a:buNone/>
            </a:pPr>
            <a:r>
              <a:rPr lang="en-US" sz="3400" dirty="0" smtClean="0"/>
              <a:t>Management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0738" y="2997198"/>
            <a:ext cx="2113438" cy="173893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500" b="1" dirty="0" smtClean="0">
                <a:solidFill>
                  <a:schemeClr val="bg1"/>
                </a:solidFill>
                <a:latin typeface="Arial"/>
                <a:cs typeface="Arial"/>
              </a:rPr>
              <a:t>DR</a:t>
            </a:r>
          </a:p>
          <a:p>
            <a:endParaRPr lang="en-US" sz="6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045" y="2918656"/>
            <a:ext cx="184573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Danger</a:t>
            </a:r>
          </a:p>
          <a:p>
            <a:pPr algn="ctr"/>
            <a:endParaRPr lang="en-US" sz="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6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Response?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5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Blood Gas</a:t>
            </a:r>
            <a:endParaRPr lang="en-GB" dirty="0"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Arterial blood </a:t>
            </a:r>
            <a:r>
              <a:rPr lang="en-GB" dirty="0" smtClean="0"/>
              <a:t>gas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									OK?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pH 		7.22					low		Acid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pCO</a:t>
            </a:r>
            <a:r>
              <a:rPr lang="en-GB" baseline="-25000" dirty="0" smtClean="0">
                <a:solidFill>
                  <a:srgbClr val="FF0000"/>
                </a:solidFill>
              </a:rPr>
              <a:t>2</a:t>
            </a:r>
            <a:r>
              <a:rPr lang="en-GB" dirty="0" smtClean="0">
                <a:solidFill>
                  <a:srgbClr val="FF0000"/>
                </a:solidFill>
              </a:rPr>
              <a:t> 	4.5 kPa				normal</a:t>
            </a:r>
            <a:r>
              <a:rPr lang="en-GB" dirty="0" smtClean="0"/>
              <a:t>	</a:t>
            </a:r>
          </a:p>
          <a:p>
            <a:pPr marL="0" indent="0">
              <a:buNone/>
            </a:pPr>
            <a:r>
              <a:rPr lang="en-GB" dirty="0" smtClean="0"/>
              <a:t>pO</a:t>
            </a:r>
            <a:r>
              <a:rPr lang="en-GB" baseline="-25000" dirty="0" smtClean="0"/>
              <a:t>2</a:t>
            </a:r>
            <a:r>
              <a:rPr lang="en-GB" dirty="0" smtClean="0"/>
              <a:t> 		7.8 kPa				low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HCO</a:t>
            </a:r>
            <a:r>
              <a:rPr lang="en-GB" baseline="-25000" dirty="0" smtClean="0">
                <a:solidFill>
                  <a:srgbClr val="FF0000"/>
                </a:solidFill>
              </a:rPr>
              <a:t>3</a:t>
            </a:r>
            <a:r>
              <a:rPr lang="en-GB" baseline="30000" dirty="0" smtClean="0">
                <a:solidFill>
                  <a:srgbClr val="FF0000"/>
                </a:solidFill>
              </a:rPr>
              <a:t>-</a:t>
            </a:r>
            <a:r>
              <a:rPr lang="en-GB" dirty="0" smtClean="0">
                <a:solidFill>
                  <a:srgbClr val="FF0000"/>
                </a:solidFill>
              </a:rPr>
              <a:t> 	16.7 mmol/L		low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BE 		-8.7					low</a:t>
            </a:r>
          </a:p>
          <a:p>
            <a:pPr marL="0" indent="0">
              <a:buNone/>
            </a:pPr>
            <a:r>
              <a:rPr lang="en-GB" dirty="0" smtClean="0"/>
              <a:t>Lactate 	4.8 mmol/L		high</a:t>
            </a: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141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3" y="1371586"/>
            <a:ext cx="8398934" cy="475514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500" b="1" baseline="0" dirty="0" smtClean="0"/>
              <a:t>Hypoxia - inadequate oxygenation of the tissues.</a:t>
            </a:r>
            <a:r>
              <a:rPr lang="en-US" sz="2500" baseline="0" dirty="0" smtClean="0"/>
              <a:t>. </a:t>
            </a:r>
          </a:p>
          <a:p>
            <a:r>
              <a:rPr lang="en-US" sz="2500" dirty="0" smtClean="0"/>
              <a:t>C</a:t>
            </a:r>
            <a:r>
              <a:rPr lang="en-US" sz="2500" baseline="0" dirty="0" smtClean="0"/>
              <a:t>lassified based on how it is produced:</a:t>
            </a:r>
          </a:p>
          <a:p>
            <a:endParaRPr lang="en-US" sz="2500" b="1" baseline="0" dirty="0" smtClean="0"/>
          </a:p>
          <a:p>
            <a:r>
              <a:rPr lang="en-US" sz="2500" b="1" baseline="0" dirty="0" smtClean="0"/>
              <a:t>Hypoxic hypoxia </a:t>
            </a:r>
          </a:p>
          <a:p>
            <a:r>
              <a:rPr lang="en-US" sz="2500" dirty="0" smtClean="0"/>
              <a:t>R</a:t>
            </a:r>
            <a:r>
              <a:rPr lang="en-US" sz="2500" baseline="0" dirty="0" smtClean="0"/>
              <a:t>educed PO</a:t>
            </a:r>
            <a:r>
              <a:rPr lang="en-US" sz="2500" baseline="-25000" dirty="0" smtClean="0"/>
              <a:t>2</a:t>
            </a:r>
            <a:r>
              <a:rPr lang="en-US" sz="2500" baseline="0" dirty="0" smtClean="0"/>
              <a:t> in arterial blood supply to the tissue</a:t>
            </a:r>
          </a:p>
          <a:p>
            <a:endParaRPr lang="en-US" sz="700" baseline="0" dirty="0" smtClean="0"/>
          </a:p>
          <a:p>
            <a:r>
              <a:rPr lang="en-US" sz="2500" b="1" baseline="0" dirty="0" err="1" smtClean="0"/>
              <a:t>Anaemic</a:t>
            </a:r>
            <a:r>
              <a:rPr lang="en-US" sz="2500" b="1" baseline="0" dirty="0" smtClean="0"/>
              <a:t> hypoxia </a:t>
            </a:r>
          </a:p>
          <a:p>
            <a:r>
              <a:rPr lang="en-US" sz="2500" dirty="0" smtClean="0"/>
              <a:t>R</a:t>
            </a:r>
            <a:r>
              <a:rPr lang="en-US" sz="2500" baseline="0" dirty="0" smtClean="0"/>
              <a:t>educed O</a:t>
            </a:r>
            <a:r>
              <a:rPr lang="en-US" sz="2500" baseline="-25000" dirty="0" smtClean="0"/>
              <a:t>2</a:t>
            </a:r>
            <a:r>
              <a:rPr lang="en-US" sz="2500" baseline="0" dirty="0" smtClean="0"/>
              <a:t> carrying capacity of the arterial blood</a:t>
            </a:r>
          </a:p>
          <a:p>
            <a:endParaRPr lang="en-US" sz="700" baseline="0" dirty="0" smtClean="0"/>
          </a:p>
          <a:p>
            <a:r>
              <a:rPr lang="en-US" sz="2500" b="1" baseline="0" dirty="0" smtClean="0"/>
              <a:t>Stagnant hypoxia </a:t>
            </a:r>
          </a:p>
          <a:p>
            <a:r>
              <a:rPr lang="en-US" sz="2500" dirty="0" smtClean="0"/>
              <a:t>I</a:t>
            </a:r>
            <a:r>
              <a:rPr lang="en-US" sz="2500" baseline="0" dirty="0" smtClean="0"/>
              <a:t>nadequate blood flow to the tissues. PaO</a:t>
            </a:r>
            <a:r>
              <a:rPr lang="en-US" sz="2500" baseline="-25000" dirty="0" smtClean="0"/>
              <a:t>2</a:t>
            </a:r>
            <a:r>
              <a:rPr lang="en-US" sz="2500" baseline="0" dirty="0" smtClean="0"/>
              <a:t>may be normal</a:t>
            </a:r>
          </a:p>
          <a:p>
            <a:endParaRPr lang="en-US" sz="1400" baseline="0" dirty="0" smtClean="0"/>
          </a:p>
          <a:p>
            <a:r>
              <a:rPr lang="en-US" sz="2500" b="1" dirty="0" smtClean="0"/>
              <a:t>Cyto</a:t>
            </a:r>
            <a:r>
              <a:rPr lang="en-US" sz="2500" b="1" baseline="0" dirty="0" smtClean="0"/>
              <a:t>toxic hypoxia </a:t>
            </a:r>
          </a:p>
          <a:p>
            <a:r>
              <a:rPr lang="en-US" sz="2500" baseline="0" dirty="0" smtClean="0"/>
              <a:t>Poisoning at the tissue level which stops oxidative metabolism.</a:t>
            </a:r>
            <a:endParaRPr lang="en-US" sz="25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Hypoxia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4" y="2607741"/>
            <a:ext cx="207674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ie respiratory failure</a:t>
            </a:r>
          </a:p>
          <a:p>
            <a:r>
              <a:rPr lang="en-US" dirty="0" smtClean="0"/>
              <a:t>Type 1 or 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74937" y="3609668"/>
            <a:ext cx="128641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Eg </a:t>
            </a:r>
            <a:r>
              <a:rPr lang="en-US" dirty="0" err="1" smtClean="0"/>
              <a:t>Anaemia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76082" y="4097531"/>
            <a:ext cx="208813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Eg Cardiac Failure or</a:t>
            </a:r>
          </a:p>
          <a:p>
            <a:r>
              <a:rPr lang="en-US" dirty="0" smtClean="0"/>
              <a:t>Arterial Thrombus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24381" y="5084710"/>
            <a:ext cx="145762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Eg Cyanide or</a:t>
            </a:r>
          </a:p>
          <a:p>
            <a:r>
              <a:rPr lang="en-US" dirty="0" smtClean="0"/>
              <a:t>?Sepsis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Arterial blood gas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									OK?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pH 		7.52					high	alkaline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pCO</a:t>
            </a:r>
            <a:r>
              <a:rPr lang="en-GB" baseline="-25000" dirty="0" smtClean="0">
                <a:solidFill>
                  <a:srgbClr val="FF0000"/>
                </a:solidFill>
              </a:rPr>
              <a:t>2</a:t>
            </a:r>
            <a:r>
              <a:rPr lang="en-GB" dirty="0" smtClean="0">
                <a:solidFill>
                  <a:srgbClr val="FF0000"/>
                </a:solidFill>
              </a:rPr>
              <a:t> 	2.5 kPa				low</a:t>
            </a:r>
          </a:p>
          <a:p>
            <a:pPr marL="0" indent="0">
              <a:buNone/>
            </a:pPr>
            <a:r>
              <a:rPr lang="en-GB" dirty="0" smtClean="0"/>
              <a:t>pO</a:t>
            </a:r>
            <a:r>
              <a:rPr lang="en-GB" baseline="-25000" dirty="0" smtClean="0"/>
              <a:t>2</a:t>
            </a:r>
            <a:r>
              <a:rPr lang="en-GB" dirty="0" smtClean="0"/>
              <a:t> 		7.8 kPa				low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HCO</a:t>
            </a:r>
            <a:r>
              <a:rPr lang="en-GB" baseline="-25000" dirty="0" smtClean="0">
                <a:solidFill>
                  <a:srgbClr val="FF0000"/>
                </a:solidFill>
              </a:rPr>
              <a:t>3</a:t>
            </a:r>
            <a:r>
              <a:rPr lang="en-GB" baseline="30000" dirty="0" smtClean="0">
                <a:solidFill>
                  <a:srgbClr val="FF0000"/>
                </a:solidFill>
              </a:rPr>
              <a:t>-</a:t>
            </a:r>
            <a:r>
              <a:rPr lang="en-GB" dirty="0" smtClean="0">
                <a:solidFill>
                  <a:srgbClr val="FF0000"/>
                </a:solidFill>
              </a:rPr>
              <a:t> 	24 mmol/L			normal</a:t>
            </a:r>
          </a:p>
          <a:p>
            <a:pPr marL="0" indent="0">
              <a:buNone/>
            </a:pPr>
            <a:r>
              <a:rPr lang="en-GB" dirty="0" smtClean="0"/>
              <a:t>BE 		-0.5					normal</a:t>
            </a:r>
          </a:p>
          <a:p>
            <a:pPr marL="0" indent="0">
              <a:buNone/>
            </a:pPr>
            <a:r>
              <a:rPr lang="en-GB" dirty="0" smtClean="0"/>
              <a:t>Lactate 	0.8 mmol/L		normal</a:t>
            </a: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141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patient is given oxygen…..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Blood Gas</a:t>
            </a:r>
            <a:endParaRPr lang="en-GB" dirty="0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2565" y="700895"/>
            <a:ext cx="1891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‘DRABC’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117449" y="2201794"/>
            <a:ext cx="168673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D</a:t>
            </a:r>
            <a:r>
              <a:rPr lang="en-US" sz="2400" dirty="0" smtClean="0"/>
              <a:t>anger?</a:t>
            </a:r>
            <a:endParaRPr lang="en-US" sz="4000" dirty="0" smtClean="0"/>
          </a:p>
          <a:p>
            <a:r>
              <a:rPr lang="en-US" sz="4000" dirty="0" smtClean="0"/>
              <a:t>R</a:t>
            </a:r>
            <a:r>
              <a:rPr lang="en-US" sz="2400" dirty="0" smtClean="0"/>
              <a:t>esponse</a:t>
            </a:r>
            <a:endParaRPr lang="en-US" sz="4000" dirty="0" smtClean="0"/>
          </a:p>
          <a:p>
            <a:r>
              <a:rPr lang="en-US" sz="4000" dirty="0" smtClean="0"/>
              <a:t>A</a:t>
            </a:r>
            <a:r>
              <a:rPr lang="en-US" sz="2400" dirty="0" smtClean="0"/>
              <a:t>irway</a:t>
            </a:r>
            <a:endParaRPr lang="en-US" sz="4000" dirty="0" smtClean="0"/>
          </a:p>
          <a:p>
            <a:r>
              <a:rPr lang="en-US" sz="4000" dirty="0" smtClean="0"/>
              <a:t>B</a:t>
            </a:r>
            <a:r>
              <a:rPr lang="en-US" sz="2400" dirty="0" smtClean="0"/>
              <a:t>reathing</a:t>
            </a:r>
            <a:endParaRPr lang="en-US" sz="4000" dirty="0" smtClean="0"/>
          </a:p>
          <a:p>
            <a:r>
              <a:rPr lang="en-US" sz="4000" dirty="0" smtClean="0"/>
              <a:t>C</a:t>
            </a:r>
            <a:r>
              <a:rPr lang="en-US" sz="2400" dirty="0" smtClean="0"/>
              <a:t>irculation</a:t>
            </a:r>
            <a:endParaRPr lang="en-US" sz="4000" dirty="0" smtClean="0"/>
          </a:p>
          <a:p>
            <a:r>
              <a:rPr lang="en-US" sz="4000" dirty="0" smtClean="0"/>
              <a:t>D</a:t>
            </a:r>
            <a:r>
              <a:rPr lang="en-US" sz="2400" dirty="0" smtClean="0"/>
              <a:t>isability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Respiratory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9421"/>
            <a:ext cx="8686799" cy="541269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243" dirty="0" smtClean="0"/>
              <a:t>= low Oxygen levels breathing room air</a:t>
            </a:r>
          </a:p>
          <a:p>
            <a:pPr>
              <a:buNone/>
            </a:pPr>
            <a:r>
              <a:rPr lang="en-US" sz="3243" dirty="0" smtClean="0"/>
              <a:t>= low partial pressure Oxygen = PaO</a:t>
            </a:r>
            <a:r>
              <a:rPr lang="en-US" sz="3243" baseline="-25000" dirty="0" smtClean="0"/>
              <a:t>2 </a:t>
            </a:r>
            <a:r>
              <a:rPr lang="en-US" sz="3243" dirty="0" smtClean="0"/>
              <a:t>&lt; 8 kPa</a:t>
            </a:r>
          </a:p>
          <a:p>
            <a:pPr marL="342883" lvl="1" indent="-342883">
              <a:buNone/>
            </a:pPr>
            <a:r>
              <a:rPr lang="en-US" sz="3243" dirty="0" smtClean="0"/>
              <a:t>Normal is ~10-13 kPa</a:t>
            </a:r>
          </a:p>
          <a:p>
            <a:pPr>
              <a:buNone/>
            </a:pPr>
            <a:r>
              <a:rPr lang="en-US" sz="3243" dirty="0" smtClean="0"/>
              <a:t>= both ie  type 1 and 2 respiratory Failure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Difference is </a:t>
            </a:r>
          </a:p>
          <a:p>
            <a:r>
              <a:rPr lang="en-US" dirty="0" smtClean="0"/>
              <a:t>Type 2 – failure of ‘ventilation’ as well</a:t>
            </a:r>
          </a:p>
          <a:p>
            <a:pPr lvl="1">
              <a:buNone/>
            </a:pPr>
            <a:r>
              <a:rPr lang="en-US" dirty="0" smtClean="0"/>
              <a:t>= </a:t>
            </a:r>
            <a:r>
              <a:rPr lang="en-US" sz="3200" dirty="0" smtClean="0"/>
              <a:t>failure to move air in and out</a:t>
            </a:r>
          </a:p>
          <a:p>
            <a:pPr lvl="1">
              <a:buNone/>
            </a:pPr>
            <a:r>
              <a:rPr lang="en-US" sz="3200" dirty="0" smtClean="0"/>
              <a:t>= can’t get CO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out of the body</a:t>
            </a:r>
            <a:endParaRPr lang="en-US" sz="3200" baseline="-25000" dirty="0" smtClean="0"/>
          </a:p>
          <a:p>
            <a:pPr lvl="1">
              <a:buNone/>
            </a:pPr>
            <a:r>
              <a:rPr lang="en-US" sz="3200" dirty="0" smtClean="0"/>
              <a:t>=so CO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builds up in the body – raised blood levels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273" y="1600201"/>
            <a:ext cx="8448664" cy="4525963"/>
          </a:xfrm>
        </p:spPr>
        <p:txBody>
          <a:bodyPr/>
          <a:lstStyle/>
          <a:p>
            <a:r>
              <a:rPr lang="en-US" dirty="0" smtClean="0"/>
              <a:t>Type 1 PaO</a:t>
            </a:r>
            <a:r>
              <a:rPr lang="en-US" baseline="-25000" dirty="0" smtClean="0"/>
              <a:t>2 </a:t>
            </a:r>
            <a:r>
              <a:rPr lang="en-US" dirty="0" smtClean="0"/>
              <a:t>&lt; 8kPa 		PaCO</a:t>
            </a:r>
            <a:r>
              <a:rPr lang="en-US" baseline="-25000" dirty="0" smtClean="0"/>
              <a:t>2 </a:t>
            </a:r>
            <a:r>
              <a:rPr lang="en-US" dirty="0" smtClean="0"/>
              <a:t>normal/low</a:t>
            </a:r>
          </a:p>
          <a:p>
            <a:r>
              <a:rPr lang="en-US" dirty="0" smtClean="0"/>
              <a:t>Type 2 PaO</a:t>
            </a:r>
            <a:r>
              <a:rPr lang="en-US" baseline="-25000" dirty="0" smtClean="0"/>
              <a:t>2 </a:t>
            </a:r>
            <a:r>
              <a:rPr lang="en-US" dirty="0" smtClean="0"/>
              <a:t>&lt; 8kPa		</a:t>
            </a:r>
            <a:r>
              <a:rPr lang="en-US" baseline="-25000" dirty="0" smtClean="0"/>
              <a:t> </a:t>
            </a:r>
            <a:r>
              <a:rPr lang="en-US" dirty="0" smtClean="0"/>
              <a:t>PaCO</a:t>
            </a:r>
            <a:r>
              <a:rPr lang="en-US" baseline="-25000" dirty="0" smtClean="0"/>
              <a:t>2 </a:t>
            </a:r>
            <a:r>
              <a:rPr lang="en-US" dirty="0" smtClean="0"/>
              <a:t>raised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Assumption  - breathing air </a:t>
            </a:r>
          </a:p>
          <a:p>
            <a:pPr>
              <a:buNone/>
            </a:pPr>
            <a:r>
              <a:rPr lang="en-US" dirty="0" smtClean="0"/>
              <a:t>If PaO</a:t>
            </a:r>
            <a:r>
              <a:rPr lang="en-US" baseline="-25000" dirty="0" smtClean="0"/>
              <a:t>2 </a:t>
            </a:r>
            <a:r>
              <a:rPr lang="en-US" dirty="0" smtClean="0"/>
              <a:t>&gt;13kPa – must be breathing extra oxygen!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/>
          <a:p>
            <a:r>
              <a:rPr lang="en-US" dirty="0" smtClean="0"/>
              <a:t>Respiratory Failure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Patient’s arterial blood gas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									OK?</a:t>
            </a:r>
          </a:p>
          <a:p>
            <a:pPr marL="0" indent="0">
              <a:buNone/>
            </a:pPr>
            <a:r>
              <a:rPr lang="en-GB" dirty="0" smtClean="0"/>
              <a:t>pH 		7.42					normal</a:t>
            </a:r>
          </a:p>
          <a:p>
            <a:pPr marL="0" indent="0">
              <a:buNone/>
            </a:pPr>
            <a:r>
              <a:rPr lang="en-GB" dirty="0" smtClean="0"/>
              <a:t>pCO</a:t>
            </a:r>
            <a:r>
              <a:rPr lang="en-GB" baseline="-25000" dirty="0" smtClean="0"/>
              <a:t>2</a:t>
            </a:r>
            <a:r>
              <a:rPr lang="en-GB" dirty="0" smtClean="0"/>
              <a:t> 	4.5 kPa				normal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pO</a:t>
            </a:r>
            <a:r>
              <a:rPr lang="en-GB" baseline="-25000" dirty="0" smtClean="0">
                <a:solidFill>
                  <a:srgbClr val="FF0000"/>
                </a:solidFill>
              </a:rPr>
              <a:t>2</a:t>
            </a:r>
            <a:r>
              <a:rPr lang="en-GB" dirty="0" smtClean="0">
                <a:solidFill>
                  <a:srgbClr val="FF0000"/>
                </a:solidFill>
              </a:rPr>
              <a:t> 		7.8 kPa				low</a:t>
            </a:r>
          </a:p>
          <a:p>
            <a:pPr marL="0" indent="0">
              <a:buNone/>
            </a:pPr>
            <a:r>
              <a:rPr lang="en-GB" dirty="0" smtClean="0"/>
              <a:t>HCO</a:t>
            </a:r>
            <a:r>
              <a:rPr lang="en-GB" baseline="-25000" dirty="0" smtClean="0"/>
              <a:t>3</a:t>
            </a:r>
            <a:r>
              <a:rPr lang="en-GB" baseline="30000" dirty="0" smtClean="0"/>
              <a:t>-</a:t>
            </a:r>
            <a:r>
              <a:rPr lang="en-GB" dirty="0" smtClean="0"/>
              <a:t> 	21.7 mmol/L		low/normal</a:t>
            </a:r>
          </a:p>
          <a:p>
            <a:pPr marL="0" indent="0">
              <a:buNone/>
            </a:pPr>
            <a:r>
              <a:rPr lang="en-GB" dirty="0" smtClean="0"/>
              <a:t>BE 		-2.7					low</a:t>
            </a:r>
          </a:p>
          <a:p>
            <a:pPr marL="0" indent="0">
              <a:buNone/>
            </a:pPr>
            <a:r>
              <a:rPr lang="en-GB" dirty="0" smtClean="0"/>
              <a:t>Lactate 	0.8 mmol/L		normal</a:t>
            </a: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141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Our </a:t>
            </a:r>
            <a:r>
              <a:rPr lang="en-US" dirty="0" smtClean="0"/>
              <a:t>patient is still at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People comment on weight loss</a:t>
            </a:r>
          </a:p>
          <a:p>
            <a:pPr>
              <a:buNone/>
            </a:pPr>
            <a:r>
              <a:rPr lang="en-US" dirty="0" smtClean="0"/>
              <a:t>Starts to notice altered bowl habits …</a:t>
            </a:r>
          </a:p>
          <a:p>
            <a:pPr>
              <a:buNone/>
            </a:pPr>
            <a:r>
              <a:rPr lang="en-US" dirty="0" smtClean="0"/>
              <a:t>…loose/harder..</a:t>
            </a:r>
          </a:p>
          <a:p>
            <a:pPr>
              <a:buNone/>
            </a:pPr>
            <a:r>
              <a:rPr lang="en-US" dirty="0" smtClean="0"/>
              <a:t>Thinks there was blood in stool- not sure…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type 1 respiratory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779"/>
            <a:ext cx="8229600" cy="522738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Anything that interferes with Oxygen Transfer</a:t>
            </a:r>
          </a:p>
          <a:p>
            <a:pPr>
              <a:buNone/>
            </a:pPr>
            <a:r>
              <a:rPr lang="en-US" dirty="0" smtClean="0"/>
              <a:t>ie Ventilation or Perfusion (regional V/Q)</a:t>
            </a:r>
          </a:p>
          <a:p>
            <a:pPr lvl="1"/>
            <a:r>
              <a:rPr lang="en-US" dirty="0" smtClean="0"/>
              <a:t>Pneumonia</a:t>
            </a:r>
          </a:p>
          <a:p>
            <a:pPr lvl="1"/>
            <a:r>
              <a:rPr lang="en-US" dirty="0" smtClean="0"/>
              <a:t>Pulmonary Embolus</a:t>
            </a:r>
          </a:p>
          <a:p>
            <a:pPr lvl="1"/>
            <a:r>
              <a:rPr lang="en-US" dirty="0" err="1" smtClean="0"/>
              <a:t>Pneumothorax</a:t>
            </a:r>
            <a:endParaRPr lang="en-US" dirty="0" smtClean="0"/>
          </a:p>
          <a:p>
            <a:pPr lvl="1"/>
            <a:r>
              <a:rPr lang="en-US" dirty="0" smtClean="0"/>
              <a:t>Asthma</a:t>
            </a:r>
          </a:p>
          <a:p>
            <a:pPr lvl="1"/>
            <a:r>
              <a:rPr lang="en-US" dirty="0" smtClean="0"/>
              <a:t>Pulmonary </a:t>
            </a:r>
            <a:r>
              <a:rPr lang="en-US" dirty="0" err="1" smtClean="0"/>
              <a:t>Oedema</a:t>
            </a:r>
            <a:endParaRPr lang="en-US" dirty="0" smtClean="0"/>
          </a:p>
          <a:p>
            <a:pPr lvl="1"/>
            <a:r>
              <a:rPr lang="en-US" dirty="0" smtClean="0"/>
              <a:t>Interstitial Lung Disease</a:t>
            </a:r>
          </a:p>
          <a:p>
            <a:pPr lvl="1"/>
            <a:r>
              <a:rPr lang="en-US" dirty="0" smtClean="0"/>
              <a:t>Pulmonary Artery Hypertension</a:t>
            </a:r>
          </a:p>
          <a:p>
            <a:pPr lvl="1"/>
            <a:r>
              <a:rPr lang="en-US" dirty="0" smtClean="0"/>
              <a:t>etc</a:t>
            </a:r>
          </a:p>
          <a:p>
            <a:pPr lvl="1"/>
            <a:endParaRPr lang="en-US" sz="2000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type 2 respiratory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779"/>
            <a:ext cx="8229600" cy="52273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Anything that interferes with Ventilation</a:t>
            </a:r>
          </a:p>
          <a:p>
            <a:pPr lvl="1"/>
            <a:r>
              <a:rPr lang="en-US" dirty="0" smtClean="0"/>
              <a:t>Brain</a:t>
            </a:r>
          </a:p>
          <a:p>
            <a:pPr lvl="2"/>
            <a:r>
              <a:rPr lang="en-US" sz="1800" dirty="0" smtClean="0"/>
              <a:t>Head Injury, Poisons, Drugs, Anaesthesia </a:t>
            </a:r>
            <a:endParaRPr lang="en-US" sz="2800" dirty="0" smtClean="0"/>
          </a:p>
          <a:p>
            <a:pPr lvl="1"/>
            <a:r>
              <a:rPr lang="en-US" dirty="0" smtClean="0"/>
              <a:t>Spinal, Nervous, </a:t>
            </a:r>
            <a:r>
              <a:rPr lang="en-US" dirty="0" err="1" smtClean="0"/>
              <a:t>neuro</a:t>
            </a:r>
            <a:r>
              <a:rPr lang="en-US" dirty="0" smtClean="0"/>
              <a:t>-muscular junction</a:t>
            </a:r>
          </a:p>
          <a:p>
            <a:pPr lvl="2"/>
            <a:r>
              <a:rPr lang="en-US" sz="1800" dirty="0" err="1" smtClean="0"/>
              <a:t>Guillain-Barré</a:t>
            </a:r>
            <a:r>
              <a:rPr lang="en-US" sz="1800" dirty="0" smtClean="0"/>
              <a:t>, </a:t>
            </a:r>
            <a:r>
              <a:rPr lang="en-US" sz="1800" dirty="0" err="1" smtClean="0"/>
              <a:t>Phrenic</a:t>
            </a:r>
            <a:r>
              <a:rPr lang="en-US" sz="1800" dirty="0" smtClean="0"/>
              <a:t> injury, NMJ blockers, spinal cord trauma, </a:t>
            </a:r>
            <a:r>
              <a:rPr lang="en-US" sz="1800" dirty="0" err="1" smtClean="0"/>
              <a:t>Myaesthenia</a:t>
            </a:r>
            <a:r>
              <a:rPr lang="en-US" sz="1800" dirty="0" smtClean="0"/>
              <a:t> gravis</a:t>
            </a:r>
          </a:p>
          <a:p>
            <a:pPr lvl="1"/>
            <a:r>
              <a:rPr lang="en-US" dirty="0" smtClean="0"/>
              <a:t>Muscular</a:t>
            </a:r>
          </a:p>
          <a:p>
            <a:pPr lvl="2"/>
            <a:r>
              <a:rPr lang="en-US" sz="2000" dirty="0" smtClean="0"/>
              <a:t>Fatigue, (PE), Hypovolaemia</a:t>
            </a:r>
          </a:p>
          <a:p>
            <a:pPr lvl="1"/>
            <a:r>
              <a:rPr lang="en-US" dirty="0" smtClean="0"/>
              <a:t>Chest Wall / Cavity</a:t>
            </a:r>
          </a:p>
          <a:p>
            <a:pPr lvl="2"/>
            <a:r>
              <a:rPr lang="en-US" sz="2000" dirty="0" smtClean="0"/>
              <a:t>Raised abdominal pressure, (</a:t>
            </a:r>
            <a:r>
              <a:rPr lang="en-US" sz="2000" dirty="0" err="1" smtClean="0"/>
              <a:t>pneumothorax</a:t>
            </a:r>
            <a:r>
              <a:rPr lang="en-US" sz="2000" dirty="0" smtClean="0"/>
              <a:t>), effusion, rib fracture</a:t>
            </a:r>
          </a:p>
          <a:p>
            <a:pPr lvl="1"/>
            <a:r>
              <a:rPr lang="en-US" dirty="0" smtClean="0"/>
              <a:t>Airways disease</a:t>
            </a:r>
          </a:p>
          <a:p>
            <a:pPr lvl="2"/>
            <a:r>
              <a:rPr lang="en-US" sz="2000" dirty="0" smtClean="0"/>
              <a:t>Asthma, COPD, Upper airway Obstruction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704" y="0"/>
            <a:ext cx="266529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54571" y="3298587"/>
            <a:ext cx="622482" cy="6496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63841" y="246981"/>
            <a:ext cx="72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Brain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967684" y="811497"/>
            <a:ext cx="1237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Brainstem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943684" y="1351999"/>
            <a:ext cx="2095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Nerves to Muscles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980146" y="1941664"/>
            <a:ext cx="1363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Spinal Cord</a:t>
            </a:r>
            <a:endParaRPr lang="en-GB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980145" y="2488541"/>
            <a:ext cx="18676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Upper Airway= </a:t>
            </a:r>
            <a:r>
              <a:rPr lang="en-GB" dirty="0" smtClean="0"/>
              <a:t>above larynx</a:t>
            </a:r>
            <a:endParaRPr lang="en-GB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997529" y="3210690"/>
            <a:ext cx="17232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Lower Airway=</a:t>
            </a:r>
          </a:p>
          <a:p>
            <a:r>
              <a:rPr lang="en-GB" dirty="0" smtClean="0"/>
              <a:t>below larynx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032809" y="4715231"/>
            <a:ext cx="1191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Diaghram</a:t>
            </a:r>
            <a:endParaRPr lang="en-GB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050925" y="5327634"/>
            <a:ext cx="845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Pleura</a:t>
            </a:r>
            <a:endParaRPr lang="en-GB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991169" y="4163313"/>
            <a:ext cx="2189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Intercostal</a:t>
            </a:r>
            <a:r>
              <a:rPr lang="en-GB" sz="2000" dirty="0" smtClean="0"/>
              <a:t> Muscles</a:t>
            </a:r>
            <a:endParaRPr lang="en-GB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050449" y="5861896"/>
            <a:ext cx="78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Lungs</a:t>
            </a:r>
            <a:endParaRPr lang="en-GB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75348" y="-2750740"/>
            <a:ext cx="980929" cy="649634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37441" y="13144"/>
            <a:ext cx="49577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/>
              <a:t>…..any ventilation change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0601" y="6200236"/>
            <a:ext cx="80665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/>
              <a:t>…..anything involved in making us breathe</a:t>
            </a:r>
          </a:p>
        </p:txBody>
      </p:sp>
      <p:pic>
        <p:nvPicPr>
          <p:cNvPr id="3" name="Picture 2" descr="hE25Q74BG56xJfMNSYSAX7o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0" y="687999"/>
            <a:ext cx="6496344" cy="5560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5" grpId="0"/>
      <p:bldP spid="18" grpId="0"/>
      <p:bldP spid="19" grpId="0"/>
      <p:bldP spid="22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67" y="234963"/>
            <a:ext cx="6609736" cy="6335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3810" y="5960534"/>
            <a:ext cx="3185479" cy="369328"/>
          </a:xfrm>
          <a:prstGeom prst="rect">
            <a:avLst/>
          </a:prstGeom>
          <a:solidFill>
            <a:schemeClr val="bg1"/>
          </a:solidFill>
        </p:spPr>
        <p:txBody>
          <a:bodyPr wrap="none" lIns="91436" tIns="45718" rIns="91436" bIns="45718" rtlCol="0">
            <a:spAutoFit/>
          </a:bodyPr>
          <a:lstStyle/>
          <a:p>
            <a:r>
              <a:rPr lang="en-US" dirty="0" smtClean="0"/>
              <a:t>Name date AP/PA and Left Right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11903" y="274638"/>
            <a:ext cx="144265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First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Second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Date of birth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Hospital Number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8142" y="2825002"/>
            <a:ext cx="497894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Normal Chest Radiograph</a:t>
            </a:r>
            <a:endParaRPr lang="en-US" sz="3600" dirty="0"/>
          </a:p>
        </p:txBody>
      </p:sp>
      <p:sp>
        <p:nvSpPr>
          <p:cNvPr id="10" name="Freeform 9"/>
          <p:cNvSpPr/>
          <p:nvPr/>
        </p:nvSpPr>
        <p:spPr>
          <a:xfrm>
            <a:off x="3625145" y="206022"/>
            <a:ext cx="1246010" cy="2755900"/>
          </a:xfrm>
          <a:custGeom>
            <a:avLst/>
            <a:gdLst>
              <a:gd name="connsiteX0" fmla="*/ 785988 w 1246010"/>
              <a:gd name="connsiteY0" fmla="*/ 158045 h 2755900"/>
              <a:gd name="connsiteX1" fmla="*/ 794455 w 1246010"/>
              <a:gd name="connsiteY1" fmla="*/ 733778 h 2755900"/>
              <a:gd name="connsiteX2" fmla="*/ 794455 w 1246010"/>
              <a:gd name="connsiteY2" fmla="*/ 1487311 h 2755900"/>
              <a:gd name="connsiteX3" fmla="*/ 769055 w 1246010"/>
              <a:gd name="connsiteY3" fmla="*/ 1927578 h 2755900"/>
              <a:gd name="connsiteX4" fmla="*/ 1166988 w 1246010"/>
              <a:gd name="connsiteY4" fmla="*/ 2376311 h 2755900"/>
              <a:gd name="connsiteX5" fmla="*/ 1226255 w 1246010"/>
              <a:gd name="connsiteY5" fmla="*/ 2452511 h 2755900"/>
              <a:gd name="connsiteX6" fmla="*/ 1048455 w 1246010"/>
              <a:gd name="connsiteY6" fmla="*/ 2714978 h 2755900"/>
              <a:gd name="connsiteX7" fmla="*/ 540455 w 1246010"/>
              <a:gd name="connsiteY7" fmla="*/ 2206978 h 2755900"/>
              <a:gd name="connsiteX8" fmla="*/ 252588 w 1246010"/>
              <a:gd name="connsiteY8" fmla="*/ 2477911 h 2755900"/>
              <a:gd name="connsiteX9" fmla="*/ 15522 w 1246010"/>
              <a:gd name="connsiteY9" fmla="*/ 2367845 h 2755900"/>
              <a:gd name="connsiteX10" fmla="*/ 345722 w 1246010"/>
              <a:gd name="connsiteY10" fmla="*/ 1749778 h 2755900"/>
              <a:gd name="connsiteX11" fmla="*/ 430388 w 1246010"/>
              <a:gd name="connsiteY11" fmla="*/ 962378 h 2755900"/>
              <a:gd name="connsiteX12" fmla="*/ 438855 w 1246010"/>
              <a:gd name="connsiteY12" fmla="*/ 149578 h 2755900"/>
              <a:gd name="connsiteX13" fmla="*/ 794455 w 1246010"/>
              <a:gd name="connsiteY13" fmla="*/ 64911 h 2755900"/>
              <a:gd name="connsiteX14" fmla="*/ 785988 w 1246010"/>
              <a:gd name="connsiteY14" fmla="*/ 158045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010" h="2755900">
                <a:moveTo>
                  <a:pt x="785988" y="158045"/>
                </a:moveTo>
                <a:cubicBezTo>
                  <a:pt x="785988" y="269523"/>
                  <a:pt x="793044" y="512234"/>
                  <a:pt x="794455" y="733778"/>
                </a:cubicBezTo>
                <a:cubicBezTo>
                  <a:pt x="795866" y="955322"/>
                  <a:pt x="798688" y="1288344"/>
                  <a:pt x="794455" y="1487311"/>
                </a:cubicBezTo>
                <a:cubicBezTo>
                  <a:pt x="790222" y="1686278"/>
                  <a:pt x="706966" y="1779411"/>
                  <a:pt x="769055" y="1927578"/>
                </a:cubicBezTo>
                <a:cubicBezTo>
                  <a:pt x="831144" y="2075745"/>
                  <a:pt x="1090788" y="2288822"/>
                  <a:pt x="1166988" y="2376311"/>
                </a:cubicBezTo>
                <a:cubicBezTo>
                  <a:pt x="1243188" y="2463800"/>
                  <a:pt x="1246010" y="2396067"/>
                  <a:pt x="1226255" y="2452511"/>
                </a:cubicBezTo>
                <a:cubicBezTo>
                  <a:pt x="1206500" y="2508955"/>
                  <a:pt x="1162755" y="2755900"/>
                  <a:pt x="1048455" y="2714978"/>
                </a:cubicBezTo>
                <a:cubicBezTo>
                  <a:pt x="934155" y="2674056"/>
                  <a:pt x="673100" y="2246489"/>
                  <a:pt x="540455" y="2206978"/>
                </a:cubicBezTo>
                <a:cubicBezTo>
                  <a:pt x="407811" y="2167467"/>
                  <a:pt x="340077" y="2451100"/>
                  <a:pt x="252588" y="2477911"/>
                </a:cubicBezTo>
                <a:cubicBezTo>
                  <a:pt x="165099" y="2504722"/>
                  <a:pt x="0" y="2489201"/>
                  <a:pt x="15522" y="2367845"/>
                </a:cubicBezTo>
                <a:cubicBezTo>
                  <a:pt x="31044" y="2246490"/>
                  <a:pt x="276578" y="1984023"/>
                  <a:pt x="345722" y="1749778"/>
                </a:cubicBezTo>
                <a:cubicBezTo>
                  <a:pt x="414866" y="1515534"/>
                  <a:pt x="414866" y="1229078"/>
                  <a:pt x="430388" y="962378"/>
                </a:cubicBezTo>
                <a:cubicBezTo>
                  <a:pt x="445910" y="695678"/>
                  <a:pt x="378177" y="299156"/>
                  <a:pt x="438855" y="149578"/>
                </a:cubicBezTo>
                <a:cubicBezTo>
                  <a:pt x="499533" y="0"/>
                  <a:pt x="736600" y="62089"/>
                  <a:pt x="794455" y="64911"/>
                </a:cubicBezTo>
                <a:cubicBezTo>
                  <a:pt x="852310" y="67733"/>
                  <a:pt x="785988" y="46567"/>
                  <a:pt x="785988" y="158045"/>
                </a:cubicBezTo>
                <a:close/>
              </a:path>
            </a:pathLst>
          </a:custGeom>
          <a:solidFill>
            <a:schemeClr val="accent1">
              <a:alpha val="4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90" y="-17517"/>
            <a:ext cx="6676210" cy="66466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0423" y="6488668"/>
            <a:ext cx="2598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www.med-ed.virginia.edu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11903" y="274638"/>
            <a:ext cx="144265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First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Second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Date of birth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Hospital Number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076700" y="-105833"/>
            <a:ext cx="1389944" cy="3016955"/>
          </a:xfrm>
          <a:custGeom>
            <a:avLst/>
            <a:gdLst>
              <a:gd name="connsiteX0" fmla="*/ 71967 w 1389944"/>
              <a:gd name="connsiteY0" fmla="*/ 88900 h 3016955"/>
              <a:gd name="connsiteX1" fmla="*/ 554567 w 1389944"/>
              <a:gd name="connsiteY1" fmla="*/ 97366 h 3016955"/>
              <a:gd name="connsiteX2" fmla="*/ 554567 w 1389944"/>
              <a:gd name="connsiteY2" fmla="*/ 105833 h 3016955"/>
              <a:gd name="connsiteX3" fmla="*/ 579967 w 1389944"/>
              <a:gd name="connsiteY3" fmla="*/ 732366 h 3016955"/>
              <a:gd name="connsiteX4" fmla="*/ 613833 w 1389944"/>
              <a:gd name="connsiteY4" fmla="*/ 1316566 h 3016955"/>
              <a:gd name="connsiteX5" fmla="*/ 698500 w 1389944"/>
              <a:gd name="connsiteY5" fmla="*/ 1663700 h 3016955"/>
              <a:gd name="connsiteX6" fmla="*/ 901700 w 1389944"/>
              <a:gd name="connsiteY6" fmla="*/ 2163233 h 3016955"/>
              <a:gd name="connsiteX7" fmla="*/ 1231900 w 1389944"/>
              <a:gd name="connsiteY7" fmla="*/ 2595033 h 3016955"/>
              <a:gd name="connsiteX8" fmla="*/ 1375833 w 1389944"/>
              <a:gd name="connsiteY8" fmla="*/ 2747433 h 3016955"/>
              <a:gd name="connsiteX9" fmla="*/ 1147233 w 1389944"/>
              <a:gd name="connsiteY9" fmla="*/ 2959100 h 3016955"/>
              <a:gd name="connsiteX10" fmla="*/ 817033 w 1389944"/>
              <a:gd name="connsiteY10" fmla="*/ 2400300 h 3016955"/>
              <a:gd name="connsiteX11" fmla="*/ 486833 w 1389944"/>
              <a:gd name="connsiteY11" fmla="*/ 1849966 h 3016955"/>
              <a:gd name="connsiteX12" fmla="*/ 283633 w 1389944"/>
              <a:gd name="connsiteY12" fmla="*/ 2010833 h 3016955"/>
              <a:gd name="connsiteX13" fmla="*/ 105833 w 1389944"/>
              <a:gd name="connsiteY13" fmla="*/ 1866900 h 3016955"/>
              <a:gd name="connsiteX14" fmla="*/ 241300 w 1389944"/>
              <a:gd name="connsiteY14" fmla="*/ 1638300 h 3016955"/>
              <a:gd name="connsiteX15" fmla="*/ 190500 w 1389944"/>
              <a:gd name="connsiteY15" fmla="*/ 1020233 h 3016955"/>
              <a:gd name="connsiteX16" fmla="*/ 122767 w 1389944"/>
              <a:gd name="connsiteY16" fmla="*/ 436033 h 3016955"/>
              <a:gd name="connsiteX17" fmla="*/ 71967 w 1389944"/>
              <a:gd name="connsiteY17" fmla="*/ 88900 h 3016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89944" h="3016955">
                <a:moveTo>
                  <a:pt x="71967" y="88900"/>
                </a:moveTo>
                <a:cubicBezTo>
                  <a:pt x="143934" y="32455"/>
                  <a:pt x="474134" y="94544"/>
                  <a:pt x="554567" y="97366"/>
                </a:cubicBezTo>
                <a:cubicBezTo>
                  <a:pt x="635000" y="100188"/>
                  <a:pt x="550334" y="0"/>
                  <a:pt x="554567" y="105833"/>
                </a:cubicBezTo>
                <a:cubicBezTo>
                  <a:pt x="558800" y="211666"/>
                  <a:pt x="570089" y="530577"/>
                  <a:pt x="579967" y="732366"/>
                </a:cubicBezTo>
                <a:cubicBezTo>
                  <a:pt x="589845" y="934155"/>
                  <a:pt x="594078" y="1161344"/>
                  <a:pt x="613833" y="1316566"/>
                </a:cubicBezTo>
                <a:cubicBezTo>
                  <a:pt x="633588" y="1471788"/>
                  <a:pt x="650522" y="1522589"/>
                  <a:pt x="698500" y="1663700"/>
                </a:cubicBezTo>
                <a:cubicBezTo>
                  <a:pt x="746478" y="1804811"/>
                  <a:pt x="812800" y="2008011"/>
                  <a:pt x="901700" y="2163233"/>
                </a:cubicBezTo>
                <a:cubicBezTo>
                  <a:pt x="990600" y="2318455"/>
                  <a:pt x="1152878" y="2497666"/>
                  <a:pt x="1231900" y="2595033"/>
                </a:cubicBezTo>
                <a:cubicBezTo>
                  <a:pt x="1310922" y="2692400"/>
                  <a:pt x="1389944" y="2686755"/>
                  <a:pt x="1375833" y="2747433"/>
                </a:cubicBezTo>
                <a:cubicBezTo>
                  <a:pt x="1361722" y="2808111"/>
                  <a:pt x="1240366" y="3016955"/>
                  <a:pt x="1147233" y="2959100"/>
                </a:cubicBezTo>
                <a:cubicBezTo>
                  <a:pt x="1054100" y="2901245"/>
                  <a:pt x="927100" y="2585156"/>
                  <a:pt x="817033" y="2400300"/>
                </a:cubicBezTo>
                <a:cubicBezTo>
                  <a:pt x="706966" y="2215444"/>
                  <a:pt x="575733" y="1914877"/>
                  <a:pt x="486833" y="1849966"/>
                </a:cubicBezTo>
                <a:cubicBezTo>
                  <a:pt x="397933" y="1785055"/>
                  <a:pt x="347133" y="2008011"/>
                  <a:pt x="283633" y="2010833"/>
                </a:cubicBezTo>
                <a:cubicBezTo>
                  <a:pt x="220133" y="2013655"/>
                  <a:pt x="112889" y="1928989"/>
                  <a:pt x="105833" y="1866900"/>
                </a:cubicBezTo>
                <a:cubicBezTo>
                  <a:pt x="98778" y="1804811"/>
                  <a:pt x="227189" y="1779411"/>
                  <a:pt x="241300" y="1638300"/>
                </a:cubicBezTo>
                <a:cubicBezTo>
                  <a:pt x="255411" y="1497189"/>
                  <a:pt x="210255" y="1220611"/>
                  <a:pt x="190500" y="1020233"/>
                </a:cubicBezTo>
                <a:cubicBezTo>
                  <a:pt x="170745" y="819855"/>
                  <a:pt x="143934" y="589844"/>
                  <a:pt x="122767" y="436033"/>
                </a:cubicBezTo>
                <a:cubicBezTo>
                  <a:pt x="101600" y="282222"/>
                  <a:pt x="0" y="145345"/>
                  <a:pt x="71967" y="8890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063625" y="431271"/>
            <a:ext cx="2299229" cy="5617104"/>
          </a:xfrm>
          <a:custGeom>
            <a:avLst/>
            <a:gdLst>
              <a:gd name="connsiteX0" fmla="*/ 31750 w 2299229"/>
              <a:gd name="connsiteY0" fmla="*/ 5617104 h 5617104"/>
              <a:gd name="connsiteX1" fmla="*/ 254000 w 2299229"/>
              <a:gd name="connsiteY1" fmla="*/ 4934479 h 5617104"/>
              <a:gd name="connsiteX2" fmla="*/ 1174750 w 2299229"/>
              <a:gd name="connsiteY2" fmla="*/ 4442354 h 5617104"/>
              <a:gd name="connsiteX3" fmla="*/ 2174875 w 2299229"/>
              <a:gd name="connsiteY3" fmla="*/ 4077229 h 5617104"/>
              <a:gd name="connsiteX4" fmla="*/ 1920875 w 2299229"/>
              <a:gd name="connsiteY4" fmla="*/ 3346979 h 5617104"/>
              <a:gd name="connsiteX5" fmla="*/ 2063750 w 2299229"/>
              <a:gd name="connsiteY5" fmla="*/ 2727854 h 5617104"/>
              <a:gd name="connsiteX6" fmla="*/ 1984375 w 2299229"/>
              <a:gd name="connsiteY6" fmla="*/ 1934104 h 5617104"/>
              <a:gd name="connsiteX7" fmla="*/ 2095500 w 2299229"/>
              <a:gd name="connsiteY7" fmla="*/ 1346729 h 5617104"/>
              <a:gd name="connsiteX8" fmla="*/ 1809750 w 2299229"/>
              <a:gd name="connsiteY8" fmla="*/ 775229 h 5617104"/>
              <a:gd name="connsiteX9" fmla="*/ 1603375 w 2299229"/>
              <a:gd name="connsiteY9" fmla="*/ 235479 h 5617104"/>
              <a:gd name="connsiteX10" fmla="*/ 1539875 w 2299229"/>
              <a:gd name="connsiteY10" fmla="*/ 44979 h 5617104"/>
              <a:gd name="connsiteX11" fmla="*/ 920750 w 2299229"/>
              <a:gd name="connsiteY11" fmla="*/ 505354 h 5617104"/>
              <a:gd name="connsiteX12" fmla="*/ 444500 w 2299229"/>
              <a:gd name="connsiteY12" fmla="*/ 1473729 h 5617104"/>
              <a:gd name="connsiteX13" fmla="*/ 285750 w 2299229"/>
              <a:gd name="connsiteY13" fmla="*/ 2553229 h 5617104"/>
              <a:gd name="connsiteX14" fmla="*/ 79375 w 2299229"/>
              <a:gd name="connsiteY14" fmla="*/ 4077229 h 5617104"/>
              <a:gd name="connsiteX15" fmla="*/ 0 w 2299229"/>
              <a:gd name="connsiteY15" fmla="*/ 5569479 h 5617104"/>
              <a:gd name="connsiteX16" fmla="*/ 0 w 2299229"/>
              <a:gd name="connsiteY16" fmla="*/ 5569479 h 561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99229" h="5617104">
                <a:moveTo>
                  <a:pt x="31750" y="5617104"/>
                </a:moveTo>
                <a:cubicBezTo>
                  <a:pt x="47625" y="5373687"/>
                  <a:pt x="63500" y="5130271"/>
                  <a:pt x="254000" y="4934479"/>
                </a:cubicBezTo>
                <a:cubicBezTo>
                  <a:pt x="444500" y="4738687"/>
                  <a:pt x="854604" y="4585229"/>
                  <a:pt x="1174750" y="4442354"/>
                </a:cubicBezTo>
                <a:cubicBezTo>
                  <a:pt x="1494896" y="4299479"/>
                  <a:pt x="2050521" y="4259791"/>
                  <a:pt x="2174875" y="4077229"/>
                </a:cubicBezTo>
                <a:cubicBezTo>
                  <a:pt x="2299229" y="3894667"/>
                  <a:pt x="1939396" y="3571875"/>
                  <a:pt x="1920875" y="3346979"/>
                </a:cubicBezTo>
                <a:cubicBezTo>
                  <a:pt x="1902354" y="3122083"/>
                  <a:pt x="2053167" y="2963333"/>
                  <a:pt x="2063750" y="2727854"/>
                </a:cubicBezTo>
                <a:cubicBezTo>
                  <a:pt x="2074333" y="2492375"/>
                  <a:pt x="1979083" y="2164291"/>
                  <a:pt x="1984375" y="1934104"/>
                </a:cubicBezTo>
                <a:cubicBezTo>
                  <a:pt x="1989667" y="1703917"/>
                  <a:pt x="2124604" y="1539875"/>
                  <a:pt x="2095500" y="1346729"/>
                </a:cubicBezTo>
                <a:cubicBezTo>
                  <a:pt x="2066396" y="1153583"/>
                  <a:pt x="1891771" y="960437"/>
                  <a:pt x="1809750" y="775229"/>
                </a:cubicBezTo>
                <a:cubicBezTo>
                  <a:pt x="1727729" y="590021"/>
                  <a:pt x="1648354" y="357187"/>
                  <a:pt x="1603375" y="235479"/>
                </a:cubicBezTo>
                <a:cubicBezTo>
                  <a:pt x="1558396" y="113771"/>
                  <a:pt x="1653646" y="0"/>
                  <a:pt x="1539875" y="44979"/>
                </a:cubicBezTo>
                <a:cubicBezTo>
                  <a:pt x="1426104" y="89958"/>
                  <a:pt x="1103312" y="267229"/>
                  <a:pt x="920750" y="505354"/>
                </a:cubicBezTo>
                <a:cubicBezTo>
                  <a:pt x="738188" y="743479"/>
                  <a:pt x="550333" y="1132417"/>
                  <a:pt x="444500" y="1473729"/>
                </a:cubicBezTo>
                <a:cubicBezTo>
                  <a:pt x="338667" y="1815042"/>
                  <a:pt x="346604" y="2119312"/>
                  <a:pt x="285750" y="2553229"/>
                </a:cubicBezTo>
                <a:cubicBezTo>
                  <a:pt x="224896" y="2987146"/>
                  <a:pt x="127000" y="3574521"/>
                  <a:pt x="79375" y="4077229"/>
                </a:cubicBezTo>
                <a:cubicBezTo>
                  <a:pt x="31750" y="4579937"/>
                  <a:pt x="0" y="5569479"/>
                  <a:pt x="0" y="5569479"/>
                </a:cubicBezTo>
                <a:lnTo>
                  <a:pt x="0" y="5569479"/>
                </a:lnTo>
              </a:path>
            </a:pathLst>
          </a:custGeom>
          <a:solidFill>
            <a:srgbClr val="FFFF00">
              <a:alpha val="5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11903" y="274638"/>
            <a:ext cx="144265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First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Second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Date of birth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Hospital Number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136900" y="1854200"/>
            <a:ext cx="1790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CT Scan 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11903" y="274638"/>
            <a:ext cx="144265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First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Second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Date of birth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Hospital Number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136900" y="1854200"/>
            <a:ext cx="1790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CT Scan 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18" y="340780"/>
            <a:ext cx="8341718" cy="6311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11903" y="274638"/>
            <a:ext cx="144265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First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Second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Date of birth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Hospital Number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893259" y="191911"/>
            <a:ext cx="1516945" cy="2644422"/>
          </a:xfrm>
          <a:custGeom>
            <a:avLst/>
            <a:gdLst>
              <a:gd name="connsiteX0" fmla="*/ 678745 w 1923345"/>
              <a:gd name="connsiteY0" fmla="*/ 155222 h 3004256"/>
              <a:gd name="connsiteX1" fmla="*/ 780345 w 1923345"/>
              <a:gd name="connsiteY1" fmla="*/ 1095022 h 3004256"/>
              <a:gd name="connsiteX2" fmla="*/ 1034345 w 1923345"/>
              <a:gd name="connsiteY2" fmla="*/ 1873956 h 3004256"/>
              <a:gd name="connsiteX3" fmla="*/ 1923345 w 1923345"/>
              <a:gd name="connsiteY3" fmla="*/ 2619022 h 3004256"/>
              <a:gd name="connsiteX4" fmla="*/ 1923345 w 1923345"/>
              <a:gd name="connsiteY4" fmla="*/ 2619022 h 3004256"/>
              <a:gd name="connsiteX5" fmla="*/ 1635478 w 1923345"/>
              <a:gd name="connsiteY5" fmla="*/ 2991556 h 3004256"/>
              <a:gd name="connsiteX6" fmla="*/ 738012 w 1923345"/>
              <a:gd name="connsiteY6" fmla="*/ 2542822 h 3004256"/>
              <a:gd name="connsiteX7" fmla="*/ 373945 w 1923345"/>
              <a:gd name="connsiteY7" fmla="*/ 2906889 h 3004256"/>
              <a:gd name="connsiteX8" fmla="*/ 9878 w 1923345"/>
              <a:gd name="connsiteY8" fmla="*/ 2796822 h 3004256"/>
              <a:gd name="connsiteX9" fmla="*/ 314678 w 1923345"/>
              <a:gd name="connsiteY9" fmla="*/ 2026356 h 3004256"/>
              <a:gd name="connsiteX10" fmla="*/ 382412 w 1923345"/>
              <a:gd name="connsiteY10" fmla="*/ 1577622 h 3004256"/>
              <a:gd name="connsiteX11" fmla="*/ 272345 w 1923345"/>
              <a:gd name="connsiteY11" fmla="*/ 688622 h 3004256"/>
              <a:gd name="connsiteX12" fmla="*/ 187678 w 1923345"/>
              <a:gd name="connsiteY12" fmla="*/ 163689 h 3004256"/>
              <a:gd name="connsiteX13" fmla="*/ 678745 w 1923345"/>
              <a:gd name="connsiteY13" fmla="*/ 155222 h 30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23345" h="3004256">
                <a:moveTo>
                  <a:pt x="678745" y="155222"/>
                </a:moveTo>
                <a:cubicBezTo>
                  <a:pt x="777523" y="310444"/>
                  <a:pt x="721078" y="808566"/>
                  <a:pt x="780345" y="1095022"/>
                </a:cubicBezTo>
                <a:cubicBezTo>
                  <a:pt x="839612" y="1381478"/>
                  <a:pt x="843845" y="1619956"/>
                  <a:pt x="1034345" y="1873956"/>
                </a:cubicBezTo>
                <a:cubicBezTo>
                  <a:pt x="1224845" y="2127956"/>
                  <a:pt x="1923345" y="2619022"/>
                  <a:pt x="1923345" y="2619022"/>
                </a:cubicBezTo>
                <a:lnTo>
                  <a:pt x="1923345" y="2619022"/>
                </a:lnTo>
                <a:cubicBezTo>
                  <a:pt x="1875367" y="2681111"/>
                  <a:pt x="1833033" y="3004256"/>
                  <a:pt x="1635478" y="2991556"/>
                </a:cubicBezTo>
                <a:cubicBezTo>
                  <a:pt x="1437923" y="2978856"/>
                  <a:pt x="948267" y="2556933"/>
                  <a:pt x="738012" y="2542822"/>
                </a:cubicBezTo>
                <a:cubicBezTo>
                  <a:pt x="527757" y="2528711"/>
                  <a:pt x="495301" y="2864556"/>
                  <a:pt x="373945" y="2906889"/>
                </a:cubicBezTo>
                <a:cubicBezTo>
                  <a:pt x="252589" y="2949222"/>
                  <a:pt x="19756" y="2943578"/>
                  <a:pt x="9878" y="2796822"/>
                </a:cubicBezTo>
                <a:cubicBezTo>
                  <a:pt x="0" y="2650067"/>
                  <a:pt x="252589" y="2229556"/>
                  <a:pt x="314678" y="2026356"/>
                </a:cubicBezTo>
                <a:cubicBezTo>
                  <a:pt x="376767" y="1823156"/>
                  <a:pt x="389467" y="1800578"/>
                  <a:pt x="382412" y="1577622"/>
                </a:cubicBezTo>
                <a:cubicBezTo>
                  <a:pt x="375357" y="1354666"/>
                  <a:pt x="304801" y="924278"/>
                  <a:pt x="272345" y="688622"/>
                </a:cubicBezTo>
                <a:cubicBezTo>
                  <a:pt x="239889" y="452967"/>
                  <a:pt x="117123" y="258233"/>
                  <a:pt x="187678" y="163689"/>
                </a:cubicBezTo>
                <a:cubicBezTo>
                  <a:pt x="258233" y="69145"/>
                  <a:pt x="579967" y="0"/>
                  <a:pt x="678745" y="15522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  <a:alpha val="3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91655" y="191911"/>
            <a:ext cx="898878" cy="1488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132417" y="142875"/>
            <a:ext cx="2934229" cy="4508500"/>
          </a:xfrm>
          <a:custGeom>
            <a:avLst/>
            <a:gdLst>
              <a:gd name="connsiteX0" fmla="*/ 137583 w 2934229"/>
              <a:gd name="connsiteY0" fmla="*/ 4508500 h 4508500"/>
              <a:gd name="connsiteX1" fmla="*/ 185208 w 2934229"/>
              <a:gd name="connsiteY1" fmla="*/ 3714750 h 4508500"/>
              <a:gd name="connsiteX2" fmla="*/ 550333 w 2934229"/>
              <a:gd name="connsiteY2" fmla="*/ 2317750 h 4508500"/>
              <a:gd name="connsiteX3" fmla="*/ 1296458 w 2934229"/>
              <a:gd name="connsiteY3" fmla="*/ 1635125 h 4508500"/>
              <a:gd name="connsiteX4" fmla="*/ 2439458 w 2934229"/>
              <a:gd name="connsiteY4" fmla="*/ 1793875 h 4508500"/>
              <a:gd name="connsiteX5" fmla="*/ 2693458 w 2934229"/>
              <a:gd name="connsiteY5" fmla="*/ 2428875 h 4508500"/>
              <a:gd name="connsiteX6" fmla="*/ 2772833 w 2934229"/>
              <a:gd name="connsiteY6" fmla="*/ 968375 h 4508500"/>
              <a:gd name="connsiteX7" fmla="*/ 2614083 w 2934229"/>
              <a:gd name="connsiteY7" fmla="*/ 190500 h 4508500"/>
              <a:gd name="connsiteX8" fmla="*/ 851958 w 2934229"/>
              <a:gd name="connsiteY8" fmla="*/ 158750 h 4508500"/>
              <a:gd name="connsiteX9" fmla="*/ 486833 w 2934229"/>
              <a:gd name="connsiteY9" fmla="*/ 1143000 h 4508500"/>
              <a:gd name="connsiteX10" fmla="*/ 74083 w 2934229"/>
              <a:gd name="connsiteY10" fmla="*/ 1984375 h 4508500"/>
              <a:gd name="connsiteX11" fmla="*/ 42333 w 2934229"/>
              <a:gd name="connsiteY11" fmla="*/ 3317875 h 4508500"/>
              <a:gd name="connsiteX12" fmla="*/ 137583 w 2934229"/>
              <a:gd name="connsiteY12" fmla="*/ 4397375 h 4508500"/>
              <a:gd name="connsiteX13" fmla="*/ 137583 w 2934229"/>
              <a:gd name="connsiteY13" fmla="*/ 4397375 h 4508500"/>
              <a:gd name="connsiteX14" fmla="*/ 137583 w 2934229"/>
              <a:gd name="connsiteY14" fmla="*/ 4445000 h 450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34229" h="4508500">
                <a:moveTo>
                  <a:pt x="137583" y="4508500"/>
                </a:moveTo>
                <a:cubicBezTo>
                  <a:pt x="126999" y="4294187"/>
                  <a:pt x="116416" y="4079875"/>
                  <a:pt x="185208" y="3714750"/>
                </a:cubicBezTo>
                <a:cubicBezTo>
                  <a:pt x="254000" y="3349625"/>
                  <a:pt x="365125" y="2664354"/>
                  <a:pt x="550333" y="2317750"/>
                </a:cubicBezTo>
                <a:cubicBezTo>
                  <a:pt x="735541" y="1971146"/>
                  <a:pt x="981604" y="1722437"/>
                  <a:pt x="1296458" y="1635125"/>
                </a:cubicBezTo>
                <a:cubicBezTo>
                  <a:pt x="1611312" y="1547813"/>
                  <a:pt x="2206625" y="1661583"/>
                  <a:pt x="2439458" y="1793875"/>
                </a:cubicBezTo>
                <a:cubicBezTo>
                  <a:pt x="2672291" y="1926167"/>
                  <a:pt x="2637896" y="2566458"/>
                  <a:pt x="2693458" y="2428875"/>
                </a:cubicBezTo>
                <a:cubicBezTo>
                  <a:pt x="2749020" y="2291292"/>
                  <a:pt x="2786062" y="1341437"/>
                  <a:pt x="2772833" y="968375"/>
                </a:cubicBezTo>
                <a:cubicBezTo>
                  <a:pt x="2759604" y="595313"/>
                  <a:pt x="2934229" y="325437"/>
                  <a:pt x="2614083" y="190500"/>
                </a:cubicBezTo>
                <a:cubicBezTo>
                  <a:pt x="2293937" y="55563"/>
                  <a:pt x="1206500" y="0"/>
                  <a:pt x="851958" y="158750"/>
                </a:cubicBezTo>
                <a:cubicBezTo>
                  <a:pt x="497416" y="317500"/>
                  <a:pt x="616479" y="838729"/>
                  <a:pt x="486833" y="1143000"/>
                </a:cubicBezTo>
                <a:cubicBezTo>
                  <a:pt x="357187" y="1447271"/>
                  <a:pt x="148166" y="1621896"/>
                  <a:pt x="74083" y="1984375"/>
                </a:cubicBezTo>
                <a:cubicBezTo>
                  <a:pt x="0" y="2346854"/>
                  <a:pt x="31750" y="2915708"/>
                  <a:pt x="42333" y="3317875"/>
                </a:cubicBezTo>
                <a:cubicBezTo>
                  <a:pt x="52916" y="3720042"/>
                  <a:pt x="137583" y="4397375"/>
                  <a:pt x="137583" y="4397375"/>
                </a:cubicBezTo>
                <a:lnTo>
                  <a:pt x="137583" y="4397375"/>
                </a:lnTo>
                <a:lnTo>
                  <a:pt x="137583" y="4445000"/>
                </a:lnTo>
              </a:path>
            </a:pathLst>
          </a:custGeom>
          <a:solidFill>
            <a:srgbClr val="FFFF00">
              <a:alpha val="3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11188" y="1669521"/>
            <a:ext cx="3003020" cy="5278437"/>
          </a:xfrm>
          <a:custGeom>
            <a:avLst/>
            <a:gdLst>
              <a:gd name="connsiteX0" fmla="*/ 2468562 w 3003020"/>
              <a:gd name="connsiteY0" fmla="*/ 505354 h 5278437"/>
              <a:gd name="connsiteX1" fmla="*/ 658812 w 3003020"/>
              <a:gd name="connsiteY1" fmla="*/ 3172354 h 5278437"/>
              <a:gd name="connsiteX2" fmla="*/ 182562 w 3003020"/>
              <a:gd name="connsiteY2" fmla="*/ 3934354 h 5278437"/>
              <a:gd name="connsiteX3" fmla="*/ 7937 w 3003020"/>
              <a:gd name="connsiteY3" fmla="*/ 5077354 h 5278437"/>
              <a:gd name="connsiteX4" fmla="*/ 230187 w 3003020"/>
              <a:gd name="connsiteY4" fmla="*/ 5140854 h 5278437"/>
              <a:gd name="connsiteX5" fmla="*/ 309562 w 3003020"/>
              <a:gd name="connsiteY5" fmla="*/ 4442354 h 5278437"/>
              <a:gd name="connsiteX6" fmla="*/ 515937 w 3003020"/>
              <a:gd name="connsiteY6" fmla="*/ 3712104 h 5278437"/>
              <a:gd name="connsiteX7" fmla="*/ 976312 w 3003020"/>
              <a:gd name="connsiteY7" fmla="*/ 2997729 h 5278437"/>
              <a:gd name="connsiteX8" fmla="*/ 2706687 w 3003020"/>
              <a:gd name="connsiteY8" fmla="*/ 521229 h 5278437"/>
              <a:gd name="connsiteX9" fmla="*/ 2754312 w 3003020"/>
              <a:gd name="connsiteY9" fmla="*/ 140229 h 5278437"/>
              <a:gd name="connsiteX10" fmla="*/ 2468562 w 3003020"/>
              <a:gd name="connsiteY10" fmla="*/ 505354 h 527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3020" h="5278437">
                <a:moveTo>
                  <a:pt x="2468562" y="505354"/>
                </a:moveTo>
                <a:cubicBezTo>
                  <a:pt x="2119312" y="1010708"/>
                  <a:pt x="1039812" y="2600854"/>
                  <a:pt x="658812" y="3172354"/>
                </a:cubicBezTo>
                <a:cubicBezTo>
                  <a:pt x="277812" y="3743854"/>
                  <a:pt x="291041" y="3616854"/>
                  <a:pt x="182562" y="3934354"/>
                </a:cubicBezTo>
                <a:cubicBezTo>
                  <a:pt x="74083" y="4251854"/>
                  <a:pt x="0" y="4876271"/>
                  <a:pt x="7937" y="5077354"/>
                </a:cubicBezTo>
                <a:cubicBezTo>
                  <a:pt x="15875" y="5278437"/>
                  <a:pt x="179916" y="5246687"/>
                  <a:pt x="230187" y="5140854"/>
                </a:cubicBezTo>
                <a:cubicBezTo>
                  <a:pt x="280458" y="5035021"/>
                  <a:pt x="261937" y="4680479"/>
                  <a:pt x="309562" y="4442354"/>
                </a:cubicBezTo>
                <a:cubicBezTo>
                  <a:pt x="357187" y="4204229"/>
                  <a:pt x="404812" y="3952875"/>
                  <a:pt x="515937" y="3712104"/>
                </a:cubicBezTo>
                <a:cubicBezTo>
                  <a:pt x="627062" y="3471333"/>
                  <a:pt x="611187" y="3529541"/>
                  <a:pt x="976312" y="2997729"/>
                </a:cubicBezTo>
                <a:cubicBezTo>
                  <a:pt x="1341437" y="2465917"/>
                  <a:pt x="2410354" y="997479"/>
                  <a:pt x="2706687" y="521229"/>
                </a:cubicBezTo>
                <a:cubicBezTo>
                  <a:pt x="3003020" y="44979"/>
                  <a:pt x="2788708" y="142875"/>
                  <a:pt x="2754312" y="140229"/>
                </a:cubicBezTo>
                <a:cubicBezTo>
                  <a:pt x="2719916" y="137583"/>
                  <a:pt x="2817812" y="0"/>
                  <a:pt x="2468562" y="505354"/>
                </a:cubicBezTo>
                <a:close/>
              </a:path>
            </a:pathLst>
          </a:custGeom>
          <a:solidFill>
            <a:srgbClr val="DD1EC9">
              <a:alpha val="39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Our patient</a:t>
            </a:r>
          </a:p>
        </p:txBody>
      </p:sp>
      <p:sp>
        <p:nvSpPr>
          <p:cNvPr id="163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Gone through a lot</a:t>
            </a:r>
          </a:p>
          <a:p>
            <a:pPr eaLnBrk="1" hangingPunct="1"/>
            <a:r>
              <a:rPr lang="en-US" dirty="0" smtClean="0"/>
              <a:t>Home day 12 after her/his </a:t>
            </a:r>
            <a:r>
              <a:rPr lang="en-US" dirty="0" err="1" smtClean="0"/>
              <a:t>hemicolectomy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We’ve covered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58901"/>
            <a:ext cx="8229600" cy="5067299"/>
          </a:xfrm>
        </p:spPr>
        <p:txBody>
          <a:bodyPr rtlCol="0">
            <a:normAutofit fontScale="92500" lnSpcReduction="20000"/>
          </a:bodyPr>
          <a:lstStyle/>
          <a:p>
            <a:pPr marL="342883" indent="-342883" defTabSz="45717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Abdominal anatomy</a:t>
            </a:r>
          </a:p>
          <a:p>
            <a:pPr marL="342883" indent="-342883" defTabSz="45717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Cancer</a:t>
            </a:r>
          </a:p>
          <a:p>
            <a:pPr marL="342883" indent="-342883" defTabSz="45717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Chest X Ray</a:t>
            </a:r>
          </a:p>
          <a:p>
            <a:pPr marL="342883" indent="-342883" defTabSz="45717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Electro Cardio Graphs ECG</a:t>
            </a:r>
          </a:p>
          <a:p>
            <a:pPr marL="342883" indent="-342883" defTabSz="45717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Blood Gas analysis/Hypoxia</a:t>
            </a:r>
          </a:p>
          <a:p>
            <a:pPr marL="342883" indent="-342883" defTabSz="45717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Blood products</a:t>
            </a:r>
          </a:p>
          <a:p>
            <a:pPr marL="342883" indent="-342883" defTabSz="45717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>
                <a:ea typeface="+mn-ea"/>
                <a:cs typeface="+mn-cs"/>
              </a:rPr>
              <a:t>Anaemia</a:t>
            </a:r>
            <a:endParaRPr lang="en-US" dirty="0" smtClean="0">
              <a:ea typeface="+mn-ea"/>
              <a:cs typeface="+mn-cs"/>
            </a:endParaRPr>
          </a:p>
          <a:p>
            <a:pPr marL="342883" indent="-342883" defTabSz="45717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Ethics –consent and confidentiality</a:t>
            </a:r>
          </a:p>
          <a:p>
            <a:pPr marL="342883" indent="-342883" defTabSz="45717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Infections</a:t>
            </a:r>
          </a:p>
          <a:p>
            <a:pPr marL="342883" indent="-342883" defTabSz="45717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Pneumonia, </a:t>
            </a:r>
            <a:r>
              <a:rPr lang="en-US" dirty="0" err="1" smtClean="0">
                <a:ea typeface="+mn-ea"/>
                <a:cs typeface="+mn-cs"/>
              </a:rPr>
              <a:t>Pneumothorax</a:t>
            </a:r>
            <a:endParaRPr lang="en-US" dirty="0" smtClean="0">
              <a:ea typeface="+mn-ea"/>
              <a:cs typeface="+mn-cs"/>
            </a:endParaRPr>
          </a:p>
          <a:p>
            <a:pPr marL="342883" indent="-342883" defTabSz="457177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15 </a:t>
            </a:r>
            <a:r>
              <a:rPr lang="en-US" dirty="0" err="1" smtClean="0"/>
              <a:t>SBAs</a:t>
            </a:r>
            <a:r>
              <a:rPr lang="en-US" dirty="0" smtClean="0"/>
              <a:t> </a:t>
            </a:r>
            <a:endParaRPr lang="en-US" dirty="0" smtClean="0">
              <a:ea typeface="+mn-ea"/>
              <a:cs typeface="+mn-cs"/>
            </a:endParaRPr>
          </a:p>
          <a:p>
            <a:pPr marL="342883" indent="-342883" defTabSz="457177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342883" indent="-342883" defTabSz="457177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342883" indent="-342883" defTabSz="457177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4796" y="1682750"/>
            <a:ext cx="3942005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Good luck</a:t>
            </a:r>
            <a:endParaRPr lang="en-GB" sz="7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1296" y="3162300"/>
            <a:ext cx="2735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You all know so so much more than</a:t>
            </a:r>
            <a:r>
              <a:rPr lang="en-GB" sz="3200" dirty="0" smtClean="0">
                <a:solidFill>
                  <a:srgbClr val="FF0000"/>
                </a:solidFill>
              </a:rPr>
              <a:t> we </a:t>
            </a:r>
            <a:r>
              <a:rPr lang="en-GB" sz="3200" dirty="0" smtClean="0">
                <a:solidFill>
                  <a:srgbClr val="FF0000"/>
                </a:solidFill>
              </a:rPr>
              <a:t>did!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5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?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2"/>
            <a:ext cx="8229600" cy="16679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List the organs of the gastrointestinal tract</a:t>
            </a:r>
          </a:p>
          <a:p>
            <a:pPr>
              <a:buNone/>
            </a:pPr>
            <a:r>
              <a:rPr lang="en-US" dirty="0" smtClean="0"/>
              <a:t>-top to bottom!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the slides from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9514" y="1600200"/>
            <a:ext cx="86868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Dr </a:t>
            </a:r>
            <a:r>
              <a:rPr lang="en-US" sz="2800" dirty="0" err="1" smtClean="0"/>
              <a:t>Rakesh</a:t>
            </a:r>
            <a:r>
              <a:rPr lang="en-US" sz="2800" dirty="0" smtClean="0"/>
              <a:t> </a:t>
            </a:r>
            <a:r>
              <a:rPr lang="en-US" sz="2800" dirty="0" err="1"/>
              <a:t>Popat</a:t>
            </a:r>
            <a:r>
              <a:rPr lang="en-US" sz="2800" dirty="0" smtClean="0"/>
              <a:t> UCL </a:t>
            </a:r>
            <a:r>
              <a:rPr lang="en-US" sz="2800" dirty="0"/>
              <a:t>Cancer Institute &amp; </a:t>
            </a:r>
            <a:r>
              <a:rPr lang="en-US" sz="2800" dirty="0" smtClean="0"/>
              <a:t>UCLH  </a:t>
            </a:r>
          </a:p>
          <a:p>
            <a:pPr>
              <a:buNone/>
            </a:pPr>
            <a:r>
              <a:rPr lang="en-US" sz="2800" dirty="0" smtClean="0"/>
              <a:t>Dr John</a:t>
            </a:r>
            <a:r>
              <a:rPr lang="en-US" sz="2800" dirty="0"/>
              <a:t>-Paul </a:t>
            </a:r>
            <a:r>
              <a:rPr lang="en-US" sz="2800" dirty="0" smtClean="0"/>
              <a:t>Westwood, Consultant </a:t>
            </a:r>
            <a:r>
              <a:rPr lang="en-US" sz="2800" dirty="0" err="1" smtClean="0"/>
              <a:t>Haematologist</a:t>
            </a:r>
            <a:r>
              <a:rPr lang="en-US" sz="2800" dirty="0" smtClean="0"/>
              <a:t>, UCLH</a:t>
            </a:r>
          </a:p>
          <a:p>
            <a:pPr>
              <a:buNone/>
            </a:pPr>
            <a:r>
              <a:rPr lang="en-US" sz="2800" dirty="0" smtClean="0"/>
              <a:t>Dr </a:t>
            </a:r>
            <a:r>
              <a:rPr lang="en-US" sz="2800" dirty="0" err="1" smtClean="0"/>
              <a:t>Jonathen</a:t>
            </a:r>
            <a:r>
              <a:rPr lang="en-US" sz="2800" dirty="0" smtClean="0"/>
              <a:t> Fry, UCL and Royal Free Hospital</a:t>
            </a:r>
          </a:p>
          <a:p>
            <a:pPr>
              <a:buNone/>
            </a:pPr>
            <a:r>
              <a:rPr lang="en-US" sz="2800" dirty="0"/>
              <a:t>Dr Hannah </a:t>
            </a:r>
            <a:r>
              <a:rPr lang="en-US" sz="2800" dirty="0" smtClean="0"/>
              <a:t>Cohen, </a:t>
            </a:r>
            <a:r>
              <a:rPr lang="en-US" sz="2800" dirty="0" err="1" smtClean="0"/>
              <a:t>Haematologist</a:t>
            </a:r>
            <a:r>
              <a:rPr lang="en-US" sz="2800" dirty="0" smtClean="0"/>
              <a:t>, UCLH and UCL</a:t>
            </a:r>
          </a:p>
          <a:p>
            <a:pPr>
              <a:buNone/>
            </a:pPr>
            <a:r>
              <a:rPr lang="en-US" sz="2800" dirty="0" err="1" smtClean="0"/>
              <a:t>Mr</a:t>
            </a:r>
            <a:r>
              <a:rPr lang="en-US" sz="2800" dirty="0" smtClean="0"/>
              <a:t> Peter </a:t>
            </a:r>
            <a:r>
              <a:rPr lang="en-US" sz="2800" dirty="0" err="1" smtClean="0"/>
              <a:t>Gogalniceanu</a:t>
            </a:r>
            <a:r>
              <a:rPr lang="en-US" sz="2800" dirty="0" smtClean="0"/>
              <a:t>, UCL</a:t>
            </a:r>
          </a:p>
          <a:p>
            <a:pPr>
              <a:buNone/>
            </a:pPr>
            <a:r>
              <a:rPr lang="en-US" sz="2800" dirty="0" smtClean="0"/>
              <a:t>Google Images</a:t>
            </a: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6775" y="1515866"/>
            <a:ext cx="79264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Anaesthesia, Acute Physiology &amp; </a:t>
            </a:r>
          </a:p>
          <a:p>
            <a:pPr algn="ctr"/>
            <a:r>
              <a:rPr lang="en-US" sz="4000" dirty="0" smtClean="0"/>
              <a:t>Perioperative </a:t>
            </a:r>
            <a:r>
              <a:rPr lang="en-US" sz="4000" dirty="0" smtClean="0"/>
              <a:t>Medicine </a:t>
            </a:r>
            <a:r>
              <a:rPr lang="en-US" sz="4000" dirty="0" err="1" smtClean="0"/>
              <a:t>iBSc</a:t>
            </a:r>
            <a:r>
              <a:rPr lang="en-US" sz="4000" dirty="0" smtClean="0"/>
              <a:t> </a:t>
            </a:r>
            <a:r>
              <a:rPr lang="en-US" sz="4000" dirty="0" smtClean="0"/>
              <a:t>Modules</a:t>
            </a:r>
            <a:endParaRPr lang="en-US" sz="4000" dirty="0"/>
          </a:p>
        </p:txBody>
      </p:sp>
      <p:sp>
        <p:nvSpPr>
          <p:cNvPr id="7" name="Freeform 6"/>
          <p:cNvSpPr/>
          <p:nvPr/>
        </p:nvSpPr>
        <p:spPr>
          <a:xfrm rot="180000">
            <a:off x="1461751" y="3717319"/>
            <a:ext cx="5668112" cy="2178435"/>
          </a:xfrm>
          <a:custGeom>
            <a:avLst/>
            <a:gdLst>
              <a:gd name="connsiteX0" fmla="*/ 25400 w 5573889"/>
              <a:gd name="connsiteY0" fmla="*/ 1001889 h 1634067"/>
              <a:gd name="connsiteX1" fmla="*/ 381000 w 5573889"/>
              <a:gd name="connsiteY1" fmla="*/ 307622 h 1634067"/>
              <a:gd name="connsiteX2" fmla="*/ 2192867 w 5573889"/>
              <a:gd name="connsiteY2" fmla="*/ 138289 h 1634067"/>
              <a:gd name="connsiteX3" fmla="*/ 4969934 w 5573889"/>
              <a:gd name="connsiteY3" fmla="*/ 104422 h 1634067"/>
              <a:gd name="connsiteX4" fmla="*/ 5511800 w 5573889"/>
              <a:gd name="connsiteY4" fmla="*/ 764822 h 1634067"/>
              <a:gd name="connsiteX5" fmla="*/ 5122334 w 5573889"/>
              <a:gd name="connsiteY5" fmla="*/ 1374422 h 1634067"/>
              <a:gd name="connsiteX6" fmla="*/ 2802467 w 5573889"/>
              <a:gd name="connsiteY6" fmla="*/ 1459089 h 1634067"/>
              <a:gd name="connsiteX7" fmla="*/ 465667 w 5573889"/>
              <a:gd name="connsiteY7" fmla="*/ 1543756 h 1634067"/>
              <a:gd name="connsiteX8" fmla="*/ 8467 w 5573889"/>
              <a:gd name="connsiteY8" fmla="*/ 917222 h 1634067"/>
              <a:gd name="connsiteX9" fmla="*/ 8467 w 5573889"/>
              <a:gd name="connsiteY9" fmla="*/ 917222 h 163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3889" h="1634067">
                <a:moveTo>
                  <a:pt x="25400" y="1001889"/>
                </a:moveTo>
                <a:cubicBezTo>
                  <a:pt x="22578" y="726722"/>
                  <a:pt x="19756" y="451555"/>
                  <a:pt x="381000" y="307622"/>
                </a:cubicBezTo>
                <a:cubicBezTo>
                  <a:pt x="742244" y="163689"/>
                  <a:pt x="1428045" y="172156"/>
                  <a:pt x="2192867" y="138289"/>
                </a:cubicBezTo>
                <a:cubicBezTo>
                  <a:pt x="2957689" y="104422"/>
                  <a:pt x="4416779" y="0"/>
                  <a:pt x="4969934" y="104422"/>
                </a:cubicBezTo>
                <a:cubicBezTo>
                  <a:pt x="5523090" y="208844"/>
                  <a:pt x="5486400" y="553155"/>
                  <a:pt x="5511800" y="764822"/>
                </a:cubicBezTo>
                <a:cubicBezTo>
                  <a:pt x="5537200" y="976489"/>
                  <a:pt x="5573889" y="1258711"/>
                  <a:pt x="5122334" y="1374422"/>
                </a:cubicBezTo>
                <a:cubicBezTo>
                  <a:pt x="4670779" y="1490133"/>
                  <a:pt x="2802467" y="1459089"/>
                  <a:pt x="2802467" y="1459089"/>
                </a:cubicBezTo>
                <a:cubicBezTo>
                  <a:pt x="2026356" y="1487311"/>
                  <a:pt x="931334" y="1634067"/>
                  <a:pt x="465667" y="1543756"/>
                </a:cubicBezTo>
                <a:cubicBezTo>
                  <a:pt x="0" y="1453445"/>
                  <a:pt x="8467" y="917222"/>
                  <a:pt x="8467" y="917222"/>
                </a:cubicBezTo>
                <a:lnTo>
                  <a:pt x="8467" y="917222"/>
                </a:lnTo>
              </a:path>
            </a:pathLst>
          </a:cu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60600" y="3911600"/>
            <a:ext cx="45587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How </a:t>
            </a:r>
            <a:r>
              <a:rPr lang="en-GB" sz="2400" dirty="0" smtClean="0"/>
              <a:t>to look after ill people well</a:t>
            </a:r>
          </a:p>
          <a:p>
            <a:r>
              <a:rPr lang="en-GB" sz="2400" dirty="0" smtClean="0"/>
              <a:t>Science behind it</a:t>
            </a:r>
          </a:p>
          <a:p>
            <a:r>
              <a:rPr lang="en-GB" sz="2400" dirty="0" smtClean="0"/>
              <a:t>How we can improve patient’s care</a:t>
            </a:r>
          </a:p>
          <a:p>
            <a:r>
              <a:rPr lang="en-GB" sz="2400" dirty="0" smtClean="0"/>
              <a:t>Amazing </a:t>
            </a:r>
            <a:r>
              <a:rPr lang="en-GB" sz="2400" dirty="0" smtClean="0"/>
              <a:t>teachers, great feedback </a:t>
            </a:r>
            <a:endParaRPr lang="en-GB" sz="2400" dirty="0"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CXR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Different chest </a:t>
            </a:r>
            <a:r>
              <a:rPr lang="en-US" dirty="0" err="1" smtClean="0"/>
              <a:t>x</a:t>
            </a:r>
            <a:r>
              <a:rPr lang="en-US" dirty="0" smtClean="0"/>
              <a:t> rays.. What is..</a:t>
            </a:r>
          </a:p>
          <a:p>
            <a:r>
              <a:rPr lang="en-US" dirty="0" smtClean="0"/>
              <a:t>Normal including names, dob, no</a:t>
            </a:r>
          </a:p>
          <a:p>
            <a:r>
              <a:rPr lang="en-US" dirty="0" smtClean="0"/>
              <a:t>PPM</a:t>
            </a:r>
          </a:p>
          <a:p>
            <a:r>
              <a:rPr lang="en-US" dirty="0" smtClean="0"/>
              <a:t>Air under </a:t>
            </a:r>
            <a:r>
              <a:rPr lang="en-US" dirty="0" err="1" smtClean="0"/>
              <a:t>diaghram</a:t>
            </a:r>
            <a:endParaRPr lang="en-US" dirty="0" smtClean="0"/>
          </a:p>
          <a:p>
            <a:r>
              <a:rPr lang="en-US" dirty="0" smtClean="0"/>
              <a:t>ECG dots</a:t>
            </a:r>
          </a:p>
          <a:p>
            <a:r>
              <a:rPr lang="en-US" dirty="0" smtClean="0"/>
              <a:t>CVP</a:t>
            </a:r>
          </a:p>
          <a:p>
            <a:r>
              <a:rPr lang="en-US" dirty="0" smtClean="0"/>
              <a:t>Intubated</a:t>
            </a:r>
          </a:p>
          <a:p>
            <a:r>
              <a:rPr lang="en-US" dirty="0" smtClean="0"/>
              <a:t>Lobar consolidation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Dr Rob CM Stephens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defTabSz="457177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Consultant in Anaesthesia</a:t>
            </a:r>
          </a:p>
          <a:p>
            <a:pPr defTabSz="457177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Honorary Senior Lecturer UCL</a:t>
            </a:r>
          </a:p>
          <a:p>
            <a:pPr defTabSz="457177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Google ‘UCL </a:t>
            </a:r>
            <a:r>
              <a:rPr lang="en-US" dirty="0" err="1" smtClean="0">
                <a:solidFill>
                  <a:srgbClr val="FF0000"/>
                </a:solidFill>
                <a:ea typeface="+mn-ea"/>
                <a:cs typeface="+mn-cs"/>
              </a:rPr>
              <a:t>stephens</a:t>
            </a: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’</a:t>
            </a:r>
            <a:endParaRPr lang="en-US" dirty="0">
              <a:solidFill>
                <a:srgbClr val="FF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Mouth- </a:t>
            </a:r>
            <a:r>
              <a:rPr lang="en-US" dirty="0" err="1" smtClean="0"/>
              <a:t>Oropharnyx</a:t>
            </a:r>
            <a:endParaRPr lang="en-US" dirty="0" smtClean="0"/>
          </a:p>
          <a:p>
            <a:r>
              <a:rPr lang="en-US" dirty="0" err="1" smtClean="0"/>
              <a:t>Oesophagus</a:t>
            </a:r>
            <a:endParaRPr lang="en-US" dirty="0" smtClean="0"/>
          </a:p>
          <a:p>
            <a:r>
              <a:rPr lang="en-US" dirty="0" smtClean="0"/>
              <a:t>Stomach</a:t>
            </a:r>
          </a:p>
          <a:p>
            <a:r>
              <a:rPr lang="en-US" dirty="0" smtClean="0"/>
              <a:t>Duodenum, Jejunum, Ileum, </a:t>
            </a:r>
            <a:r>
              <a:rPr lang="en-US" dirty="0" err="1" smtClean="0"/>
              <a:t>Caecum</a:t>
            </a:r>
            <a:endParaRPr lang="en-US" dirty="0" smtClean="0"/>
          </a:p>
          <a:p>
            <a:r>
              <a:rPr lang="en-US" dirty="0" smtClean="0"/>
              <a:t>Ascending Colon, Transverse + Descending</a:t>
            </a:r>
          </a:p>
          <a:p>
            <a:r>
              <a:rPr lang="en-US" dirty="0" smtClean="0"/>
              <a:t>Sigmoid, Rectum + Anus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42333"/>
            <a:ext cx="7484534" cy="6652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06400"/>
            <a:ext cx="8873060" cy="58167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4800" y="5774266"/>
            <a:ext cx="5029200" cy="846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042"/>
            <a:ext cx="9164948" cy="60492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9461" y="6400805"/>
            <a:ext cx="2764954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dirty="0" smtClean="0"/>
              <a:t>Thanks to Dr John B Bassett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82123" y="4131738"/>
            <a:ext cx="1193047" cy="461661"/>
          </a:xfrm>
          <a:prstGeom prst="rect">
            <a:avLst/>
          </a:prstGeom>
          <a:solidFill>
            <a:schemeClr val="bg1"/>
          </a:solidFill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2400" dirty="0" err="1" smtClean="0">
                <a:latin typeface="Times New Roman"/>
                <a:cs typeface="Times New Roman"/>
              </a:rPr>
              <a:t>Caecum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 visit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71" y="1464737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Wt loss of 1 stone in 10 weeks</a:t>
            </a:r>
          </a:p>
          <a:p>
            <a:pPr>
              <a:buNone/>
            </a:pPr>
            <a:r>
              <a:rPr lang="en-US" dirty="0" smtClean="0"/>
              <a:t>Says he’s more breathless + tired</a:t>
            </a:r>
          </a:p>
          <a:p>
            <a:pPr>
              <a:buNone/>
            </a:pPr>
            <a:r>
              <a:rPr lang="en-US" dirty="0" smtClean="0"/>
              <a:t>Initial Investigations</a:t>
            </a:r>
          </a:p>
          <a:p>
            <a:pPr>
              <a:buNone/>
            </a:pPr>
            <a:r>
              <a:rPr lang="en-US" dirty="0" smtClean="0"/>
              <a:t>	Full blood Count</a:t>
            </a:r>
          </a:p>
          <a:p>
            <a:pPr>
              <a:buNone/>
            </a:pPr>
            <a:r>
              <a:rPr lang="en-US" dirty="0" smtClean="0"/>
              <a:t>	Urea + Electrolytes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GP is concerned- refers to hospital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05638" y="1417638"/>
            <a:ext cx="2314247" cy="206209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History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Examination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Investigation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Treatment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Blood Count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14321"/>
            <a:ext cx="8448664" cy="49673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				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1" y="1204913"/>
            <a:ext cx="8229600" cy="309721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</a:p>
          <a:p>
            <a:pPr lvl="0" algn="ctr">
              <a:spcBef>
                <a:spcPct val="0"/>
              </a:spcBef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What is a </a:t>
            </a:r>
            <a:r>
              <a:rPr lang="en-US" sz="4000" dirty="0" smtClean="0"/>
              <a:t>Full Blood Count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?</a:t>
            </a:r>
          </a:p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What is wrong with the FBC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Blood Count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14321"/>
            <a:ext cx="8448664" cy="4967375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2800" dirty="0" smtClean="0"/>
              <a:t>							result 		normal range</a:t>
            </a:r>
          </a:p>
          <a:p>
            <a:pPr>
              <a:buNone/>
            </a:pPr>
            <a:r>
              <a:rPr lang="en-US" sz="2800" dirty="0" err="1" smtClean="0"/>
              <a:t>Haemoglobin</a:t>
            </a:r>
            <a:r>
              <a:rPr lang="en-US" sz="2800" dirty="0" smtClean="0"/>
              <a:t>			</a:t>
            </a:r>
            <a:r>
              <a:rPr lang="en-US" sz="2800" b="1" dirty="0" smtClean="0"/>
              <a:t>85g/L</a:t>
            </a:r>
            <a:r>
              <a:rPr lang="en-US" sz="2800" dirty="0" smtClean="0"/>
              <a:t>			</a:t>
            </a:r>
            <a:r>
              <a:rPr lang="en-US" sz="2400" dirty="0" smtClean="0"/>
              <a:t>man	130-180		</a:t>
            </a:r>
            <a:r>
              <a:rPr lang="en-US" sz="2400" dirty="0" err="1" smtClean="0"/>
              <a:t>g</a:t>
            </a:r>
            <a:r>
              <a:rPr lang="en-US" sz="2400" dirty="0" smtClean="0"/>
              <a:t>/L	</a:t>
            </a:r>
          </a:p>
          <a:p>
            <a:pPr>
              <a:buNone/>
            </a:pPr>
            <a:r>
              <a:rPr lang="en-US" sz="2400" dirty="0" smtClean="0"/>
              <a:t>											woman 115-165		</a:t>
            </a:r>
            <a:r>
              <a:rPr lang="en-US" sz="2400" dirty="0" err="1" smtClean="0"/>
              <a:t>g</a:t>
            </a:r>
            <a:r>
              <a:rPr lang="en-US" sz="2400" dirty="0" smtClean="0"/>
              <a:t>/L</a:t>
            </a:r>
          </a:p>
          <a:p>
            <a:pPr>
              <a:buNone/>
            </a:pPr>
            <a:r>
              <a:rPr lang="en-US" sz="2800" dirty="0" smtClean="0"/>
              <a:t>MCV					</a:t>
            </a:r>
            <a:r>
              <a:rPr lang="en-US" sz="2800" b="1" dirty="0" smtClean="0"/>
              <a:t>65</a:t>
            </a:r>
            <a:r>
              <a:rPr lang="en-US" sz="2800" dirty="0" smtClean="0"/>
              <a:t>				</a:t>
            </a:r>
            <a:r>
              <a:rPr lang="en-US" sz="2400" dirty="0" smtClean="0"/>
              <a:t>77 - 95					 </a:t>
            </a:r>
            <a:r>
              <a:rPr lang="en-US" sz="2400" dirty="0" err="1" smtClean="0"/>
              <a:t>fL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White Cell count		</a:t>
            </a:r>
            <a:r>
              <a:rPr lang="en-US" sz="2800" b="1" dirty="0" smtClean="0"/>
              <a:t>8.5</a:t>
            </a:r>
          </a:p>
          <a:p>
            <a:pPr lvl="1">
              <a:buNone/>
            </a:pPr>
            <a:r>
              <a:rPr lang="en-US" sz="2400" dirty="0" smtClean="0"/>
              <a:t>Neutrophils							2 - 7.5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9</a:t>
            </a:r>
            <a:r>
              <a:rPr lang="en-US" sz="2400" dirty="0" smtClean="0"/>
              <a:t>/L 			40-75% </a:t>
            </a:r>
          </a:p>
          <a:p>
            <a:pPr lvl="1">
              <a:buNone/>
            </a:pPr>
            <a:r>
              <a:rPr lang="en-US" sz="2400" dirty="0" smtClean="0"/>
              <a:t>Lymphocytes.						1.2 -3.6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9</a:t>
            </a:r>
            <a:r>
              <a:rPr lang="en-US" sz="2400" dirty="0" smtClean="0"/>
              <a:t>/L  		20-45% </a:t>
            </a:r>
          </a:p>
          <a:p>
            <a:pPr lvl="1">
              <a:buNone/>
            </a:pPr>
            <a:r>
              <a:rPr lang="en-US" sz="2400" dirty="0" err="1" smtClean="0"/>
              <a:t>Monocytes</a:t>
            </a:r>
            <a:r>
              <a:rPr lang="en-US" sz="2400" dirty="0" smtClean="0"/>
              <a:t>							0.2 - 1.0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9</a:t>
            </a:r>
            <a:r>
              <a:rPr lang="en-US" sz="2400" dirty="0" smtClean="0"/>
              <a:t>/L 		2-10% </a:t>
            </a:r>
          </a:p>
          <a:p>
            <a:pPr lvl="1">
              <a:buNone/>
            </a:pPr>
            <a:r>
              <a:rPr lang="en-US" sz="2400" dirty="0" err="1" smtClean="0"/>
              <a:t>Eosinophils</a:t>
            </a:r>
            <a:r>
              <a:rPr lang="en-US" sz="2400" dirty="0" smtClean="0"/>
              <a:t>							0 - 0.4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9</a:t>
            </a:r>
            <a:r>
              <a:rPr lang="en-US" sz="2400" dirty="0" smtClean="0"/>
              <a:t>/L 			1-6% </a:t>
            </a:r>
          </a:p>
          <a:p>
            <a:pPr lvl="1">
              <a:buNone/>
            </a:pPr>
            <a:r>
              <a:rPr lang="en-US" sz="2400" dirty="0" err="1" smtClean="0"/>
              <a:t>Basophils</a:t>
            </a:r>
            <a:endParaRPr lang="en-US" sz="2400" dirty="0" smtClean="0"/>
          </a:p>
          <a:p>
            <a:pPr>
              <a:buNone/>
            </a:pPr>
            <a:r>
              <a:rPr lang="en-US" sz="2800" dirty="0" smtClean="0"/>
              <a:t>Platelets				</a:t>
            </a:r>
            <a:r>
              <a:rPr lang="en-US" sz="2800" b="1" dirty="0" smtClean="0"/>
              <a:t>167</a:t>
            </a:r>
            <a:r>
              <a:rPr lang="en-US" sz="2800" dirty="0" smtClean="0"/>
              <a:t>			</a:t>
            </a:r>
            <a:r>
              <a:rPr lang="en-US" sz="2400" dirty="0" smtClean="0"/>
              <a:t>150-400 		 		x10</a:t>
            </a:r>
            <a:r>
              <a:rPr lang="en-US" sz="2400" baseline="30000" dirty="0" smtClean="0"/>
              <a:t>9</a:t>
            </a:r>
            <a:r>
              <a:rPr lang="en-US" sz="2400" dirty="0" smtClean="0"/>
              <a:t>/L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093" y="1460500"/>
            <a:ext cx="163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SBA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48" y="545284"/>
            <a:ext cx="8458200" cy="5811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8487" y="158034"/>
            <a:ext cx="388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MCV units </a:t>
            </a:r>
            <a:r>
              <a:rPr lang="en-US" sz="2000" dirty="0" err="1" smtClean="0"/>
              <a:t>femtoliters</a:t>
            </a:r>
            <a:r>
              <a:rPr lang="en-US" sz="2000" dirty="0" smtClean="0"/>
              <a:t> (fL, or 10</a:t>
            </a:r>
            <a:r>
              <a:rPr lang="en-US" sz="2000" baseline="30000" dirty="0" smtClean="0"/>
              <a:t>−15</a:t>
            </a:r>
            <a:r>
              <a:rPr lang="en-US" sz="2000" dirty="0" smtClean="0"/>
              <a:t>L)</a:t>
            </a:r>
          </a:p>
          <a:p>
            <a:r>
              <a:rPr lang="en-US" sz="2000" b="1" dirty="0" smtClean="0"/>
              <a:t>mean corpuscular volume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565900" y="6356764"/>
            <a:ext cx="217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 </a:t>
            </a:r>
            <a:r>
              <a:rPr lang="en-US" dirty="0" err="1" smtClean="0"/>
              <a:t>Rakesh</a:t>
            </a:r>
            <a:r>
              <a:rPr lang="en-US" dirty="0" smtClean="0"/>
              <a:t> </a:t>
            </a:r>
            <a:r>
              <a:rPr lang="en-US" dirty="0" err="1" smtClean="0"/>
              <a:t>Popat</a:t>
            </a:r>
            <a:r>
              <a:rPr lang="en-US" dirty="0" smtClean="0"/>
              <a:t> UCL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67" y="1333500"/>
            <a:ext cx="7363882" cy="30648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65900" y="6356764"/>
            <a:ext cx="217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 </a:t>
            </a:r>
            <a:r>
              <a:rPr lang="en-US" dirty="0" err="1" smtClean="0"/>
              <a:t>Rakesh</a:t>
            </a:r>
            <a:r>
              <a:rPr lang="en-US" dirty="0" smtClean="0"/>
              <a:t> </a:t>
            </a:r>
            <a:r>
              <a:rPr lang="en-US" dirty="0" err="1" smtClean="0"/>
              <a:t>Popat</a:t>
            </a:r>
            <a:r>
              <a:rPr lang="en-US" dirty="0" smtClean="0"/>
              <a:t> UCL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1874" y="1333500"/>
            <a:ext cx="39052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                                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26762" y="476250"/>
            <a:ext cx="6915488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Mechanism of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Anaemia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95" y="1384300"/>
            <a:ext cx="8969205" cy="4000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6255" y="3283777"/>
            <a:ext cx="25819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Eg chronic blood loss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3225924" y="542138"/>
            <a:ext cx="4729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Low mean corpuscular volume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565900" y="6356764"/>
            <a:ext cx="217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 </a:t>
            </a:r>
            <a:r>
              <a:rPr lang="en-US" dirty="0" err="1" smtClean="0"/>
              <a:t>Rakesh</a:t>
            </a:r>
            <a:r>
              <a:rPr lang="en-US" dirty="0" smtClean="0"/>
              <a:t> </a:t>
            </a:r>
            <a:r>
              <a:rPr lang="en-US" dirty="0" err="1" smtClean="0"/>
              <a:t>Popat</a:t>
            </a:r>
            <a:r>
              <a:rPr lang="en-US" dirty="0" smtClean="0"/>
              <a:t> UCL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4961" y="457201"/>
            <a:ext cx="8839202" cy="1143000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</a:rPr>
              <a:t>Normocytic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</a:rPr>
              <a:t>Anaemia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= normal cell size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1" y="1695451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Failure of Red Cell Formation</a:t>
            </a:r>
          </a:p>
          <a:p>
            <a:pPr lvl="1">
              <a:buNone/>
            </a:pPr>
            <a:r>
              <a:rPr lang="en-US" dirty="0" err="1" smtClean="0"/>
              <a:t>Anaemia</a:t>
            </a:r>
            <a:r>
              <a:rPr lang="en-US" dirty="0" smtClean="0"/>
              <a:t> of Chronic Disease</a:t>
            </a:r>
          </a:p>
          <a:p>
            <a:pPr lvl="1">
              <a:buNone/>
            </a:pPr>
            <a:r>
              <a:rPr lang="en-US" dirty="0" smtClean="0"/>
              <a:t>Marrow suppression / failure /Infiltration/</a:t>
            </a:r>
          </a:p>
          <a:p>
            <a:pPr>
              <a:buNone/>
            </a:pPr>
            <a:r>
              <a:rPr lang="en-US" dirty="0" smtClean="0"/>
              <a:t>Increased red cell loss/destruction</a:t>
            </a:r>
          </a:p>
          <a:p>
            <a:pPr lvl="1">
              <a:buNone/>
            </a:pPr>
            <a:r>
              <a:rPr lang="en-US" dirty="0" smtClean="0"/>
              <a:t>Acute blood loss- initially 						</a:t>
            </a:r>
          </a:p>
          <a:p>
            <a:pPr lvl="1">
              <a:buNone/>
            </a:pPr>
            <a:r>
              <a:rPr lang="en-US" dirty="0" err="1" smtClean="0"/>
              <a:t>Hypersplenism</a:t>
            </a:r>
            <a:r>
              <a:rPr lang="en-US" dirty="0" smtClean="0"/>
              <a:t>						</a:t>
            </a:r>
          </a:p>
          <a:p>
            <a:pPr lvl="1">
              <a:buNone/>
            </a:pPr>
            <a:r>
              <a:rPr lang="en-US" dirty="0" smtClean="0"/>
              <a:t>Hemolytic disorders						</a:t>
            </a:r>
          </a:p>
          <a:p>
            <a:pPr lvl="1">
              <a:buNone/>
            </a:pPr>
            <a:r>
              <a:rPr lang="en-US" dirty="0" smtClean="0"/>
              <a:t>Congenital conditions					</a:t>
            </a:r>
          </a:p>
          <a:p>
            <a:pPr lvl="2"/>
            <a:r>
              <a:rPr lang="en-US" dirty="0" err="1" smtClean="0"/>
              <a:t>Hemoglobinopathies</a:t>
            </a:r>
            <a:r>
              <a:rPr lang="en-US" dirty="0" smtClean="0"/>
              <a:t> </a:t>
            </a:r>
            <a:r>
              <a:rPr lang="en-US" sz="2000" dirty="0" smtClean="0"/>
              <a:t>eg </a:t>
            </a:r>
            <a:r>
              <a:rPr lang="en-US" sz="2000" dirty="0" err="1" smtClean="0"/>
              <a:t>HbS</a:t>
            </a:r>
            <a:endParaRPr lang="en-US" dirty="0" smtClean="0"/>
          </a:p>
          <a:p>
            <a:pPr lvl="2"/>
            <a:r>
              <a:rPr lang="en-US" dirty="0" smtClean="0"/>
              <a:t>Red Cell Membrane </a:t>
            </a:r>
            <a:r>
              <a:rPr lang="en-US" sz="2000" dirty="0" smtClean="0"/>
              <a:t>eg Hereditary </a:t>
            </a:r>
            <a:r>
              <a:rPr lang="en-US" sz="2000" dirty="0" err="1" smtClean="0"/>
              <a:t>spherocytosis</a:t>
            </a:r>
            <a:endParaRPr lang="en-US" dirty="0" smtClean="0"/>
          </a:p>
          <a:p>
            <a:pPr lvl="2"/>
            <a:r>
              <a:rPr lang="en-US" dirty="0" smtClean="0"/>
              <a:t>Red Cell Enzyme	 </a:t>
            </a:r>
            <a:r>
              <a:rPr lang="en-US" sz="2000" dirty="0" smtClean="0"/>
              <a:t>eg G-6-PD	</a:t>
            </a:r>
            <a:r>
              <a:rPr lang="en-US" dirty="0" smtClean="0"/>
              <a:t>	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86162" y="195591"/>
            <a:ext cx="52702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normal  mean corpuscular volume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86" y="965200"/>
            <a:ext cx="7715914" cy="50010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80434" y="242061"/>
            <a:ext cx="4843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high mean corpuscular volume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565900" y="6356764"/>
            <a:ext cx="217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 </a:t>
            </a:r>
            <a:r>
              <a:rPr lang="en-US" dirty="0" err="1" smtClean="0"/>
              <a:t>Rakesh</a:t>
            </a:r>
            <a:r>
              <a:rPr lang="en-US" dirty="0" smtClean="0"/>
              <a:t> </a:t>
            </a:r>
            <a:r>
              <a:rPr lang="en-US" dirty="0" err="1" smtClean="0"/>
              <a:t>Popat</a:t>
            </a:r>
            <a:r>
              <a:rPr lang="en-US" dirty="0" smtClean="0"/>
              <a:t> UCL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6375" y="5080000"/>
            <a:ext cx="71221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/>
              <a:t>Seen in Blood loss- often </a:t>
            </a:r>
            <a:r>
              <a:rPr lang="en-GB" sz="2400" dirty="0" err="1" smtClean="0"/>
              <a:t>Reticulocytes</a:t>
            </a:r>
            <a:r>
              <a:rPr lang="en-GB" sz="2400" dirty="0" smtClean="0"/>
              <a:t> on a blood film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Hospital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8229600" cy="504481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Sees Gastro-Intestinal Medicine Doctor</a:t>
            </a:r>
          </a:p>
          <a:p>
            <a:pPr lvl="1"/>
            <a:r>
              <a:rPr lang="en-US" dirty="0" smtClean="0"/>
              <a:t>Weight loss</a:t>
            </a:r>
          </a:p>
          <a:p>
            <a:pPr lvl="1"/>
            <a:r>
              <a:rPr lang="en-US" dirty="0" smtClean="0"/>
              <a:t>Altered bowl habit</a:t>
            </a:r>
          </a:p>
          <a:p>
            <a:pPr lvl="1"/>
            <a:r>
              <a:rPr lang="en-US" dirty="0" err="1" smtClean="0"/>
              <a:t>Microcytic</a:t>
            </a:r>
            <a:r>
              <a:rPr lang="en-US" dirty="0" smtClean="0"/>
              <a:t> </a:t>
            </a:r>
            <a:r>
              <a:rPr lang="en-US" dirty="0" err="1" smtClean="0"/>
              <a:t>anaemia</a:t>
            </a:r>
            <a:endParaRPr lang="en-US" dirty="0" smtClean="0"/>
          </a:p>
          <a:p>
            <a:pPr lvl="1"/>
            <a:r>
              <a:rPr lang="en-US" dirty="0" smtClean="0"/>
              <a:t>? Saw blood in stool?</a:t>
            </a:r>
          </a:p>
          <a:p>
            <a:r>
              <a:rPr lang="en-US" dirty="0" smtClean="0"/>
              <a:t>Decides to do endoscopy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Lower GI endoscopy </a:t>
            </a:r>
          </a:p>
          <a:p>
            <a:pPr lvl="1">
              <a:buNone/>
            </a:pPr>
            <a:r>
              <a:rPr lang="en-US" dirty="0" smtClean="0">
                <a:solidFill>
                  <a:srgbClr val="FF0000"/>
                </a:solidFill>
              </a:rPr>
              <a:t>	= Colonoscopy</a:t>
            </a:r>
          </a:p>
          <a:p>
            <a:pPr lvl="1">
              <a:buNone/>
            </a:pPr>
            <a:r>
              <a:rPr lang="en-US" dirty="0" smtClean="0"/>
              <a:t>-  Upper GI Endoscopy </a:t>
            </a:r>
          </a:p>
          <a:p>
            <a:pPr lvl="1">
              <a:buNone/>
            </a:pPr>
            <a:r>
              <a:rPr lang="en-US" dirty="0" smtClean="0"/>
              <a:t>	= </a:t>
            </a:r>
            <a:r>
              <a:rPr lang="en-US" dirty="0" err="1" smtClean="0"/>
              <a:t>Oesophago-Gastro-Duodenoscopy</a:t>
            </a:r>
            <a:r>
              <a:rPr lang="en-US" dirty="0" smtClean="0"/>
              <a:t> = OGD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80454" y="2349500"/>
            <a:ext cx="2314247" cy="2062099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History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Examination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Investigation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Treatment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07" y="352820"/>
            <a:ext cx="7175500" cy="57404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40367" y="6365182"/>
            <a:ext cx="6396567" cy="36933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dirty="0" smtClean="0"/>
              <a:t>Thanks to </a:t>
            </a:r>
            <a:r>
              <a:rPr lang="en-US" dirty="0" err="1" smtClean="0"/>
              <a:t>Blausen</a:t>
            </a:r>
            <a:r>
              <a:rPr lang="en-US" dirty="0" smtClean="0"/>
              <a:t> 0604 </a:t>
            </a:r>
            <a:r>
              <a:rPr lang="en-US" dirty="0" err="1" smtClean="0"/>
              <a:t>LargeIntestine</a:t>
            </a:r>
            <a:r>
              <a:rPr lang="en-US" dirty="0" smtClean="0"/>
              <a:t> by </a:t>
            </a:r>
            <a:r>
              <a:rPr lang="en-US" dirty="0" err="1" smtClean="0"/>
              <a:t>BruceBlaus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5499100" y="1816100"/>
            <a:ext cx="1358900" cy="3784600"/>
          </a:xfrm>
          <a:custGeom>
            <a:avLst/>
            <a:gdLst>
              <a:gd name="connsiteX0" fmla="*/ 1358900 w 1358900"/>
              <a:gd name="connsiteY0" fmla="*/ 0 h 3784600"/>
              <a:gd name="connsiteX1" fmla="*/ 1282700 w 1358900"/>
              <a:gd name="connsiteY1" fmla="*/ 889000 h 3784600"/>
              <a:gd name="connsiteX2" fmla="*/ 1181100 w 1358900"/>
              <a:gd name="connsiteY2" fmla="*/ 1651000 h 3784600"/>
              <a:gd name="connsiteX3" fmla="*/ 1003300 w 1358900"/>
              <a:gd name="connsiteY3" fmla="*/ 1943100 h 3784600"/>
              <a:gd name="connsiteX4" fmla="*/ 673100 w 1358900"/>
              <a:gd name="connsiteY4" fmla="*/ 2209800 h 3784600"/>
              <a:gd name="connsiteX5" fmla="*/ 279400 w 1358900"/>
              <a:gd name="connsiteY5" fmla="*/ 2438400 h 3784600"/>
              <a:gd name="connsiteX6" fmla="*/ 88900 w 1358900"/>
              <a:gd name="connsiteY6" fmla="*/ 2540000 h 3784600"/>
              <a:gd name="connsiteX7" fmla="*/ 38100 w 1358900"/>
              <a:gd name="connsiteY7" fmla="*/ 2654300 h 3784600"/>
              <a:gd name="connsiteX8" fmla="*/ 38100 w 1358900"/>
              <a:gd name="connsiteY8" fmla="*/ 2946400 h 3784600"/>
              <a:gd name="connsiteX9" fmla="*/ 0 w 1358900"/>
              <a:gd name="connsiteY9" fmla="*/ 3784600 h 3784600"/>
              <a:gd name="connsiteX10" fmla="*/ 0 w 1358900"/>
              <a:gd name="connsiteY10" fmla="*/ 3784600 h 378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58900" h="3784600">
                <a:moveTo>
                  <a:pt x="1358900" y="0"/>
                </a:moveTo>
                <a:cubicBezTo>
                  <a:pt x="1335616" y="306916"/>
                  <a:pt x="1312333" y="613833"/>
                  <a:pt x="1282700" y="889000"/>
                </a:cubicBezTo>
                <a:cubicBezTo>
                  <a:pt x="1253067" y="1164167"/>
                  <a:pt x="1227667" y="1475317"/>
                  <a:pt x="1181100" y="1651000"/>
                </a:cubicBezTo>
                <a:cubicBezTo>
                  <a:pt x="1134533" y="1826683"/>
                  <a:pt x="1087967" y="1849967"/>
                  <a:pt x="1003300" y="1943100"/>
                </a:cubicBezTo>
                <a:cubicBezTo>
                  <a:pt x="918633" y="2036233"/>
                  <a:pt x="793750" y="2127250"/>
                  <a:pt x="673100" y="2209800"/>
                </a:cubicBezTo>
                <a:cubicBezTo>
                  <a:pt x="552450" y="2292350"/>
                  <a:pt x="376767" y="2383367"/>
                  <a:pt x="279400" y="2438400"/>
                </a:cubicBezTo>
                <a:cubicBezTo>
                  <a:pt x="182033" y="2493433"/>
                  <a:pt x="129117" y="2504017"/>
                  <a:pt x="88900" y="2540000"/>
                </a:cubicBezTo>
                <a:cubicBezTo>
                  <a:pt x="48683" y="2575983"/>
                  <a:pt x="46567" y="2586567"/>
                  <a:pt x="38100" y="2654300"/>
                </a:cubicBezTo>
                <a:cubicBezTo>
                  <a:pt x="29633" y="2722033"/>
                  <a:pt x="44450" y="2758017"/>
                  <a:pt x="38100" y="2946400"/>
                </a:cubicBezTo>
                <a:cubicBezTo>
                  <a:pt x="31750" y="3134783"/>
                  <a:pt x="0" y="3784600"/>
                  <a:pt x="0" y="3784600"/>
                </a:cubicBezTo>
                <a:lnTo>
                  <a:pt x="0" y="3784600"/>
                </a:lnTo>
              </a:path>
            </a:pathLst>
          </a:custGeom>
          <a:ln w="1143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509683" y="2527300"/>
            <a:ext cx="1286934" cy="3272367"/>
          </a:xfrm>
          <a:custGeom>
            <a:avLst/>
            <a:gdLst>
              <a:gd name="connsiteX0" fmla="*/ 1284817 w 1286934"/>
              <a:gd name="connsiteY0" fmla="*/ 0 h 3272367"/>
              <a:gd name="connsiteX1" fmla="*/ 1259417 w 1286934"/>
              <a:gd name="connsiteY1" fmla="*/ 546100 h 3272367"/>
              <a:gd name="connsiteX2" fmla="*/ 1119717 w 1286934"/>
              <a:gd name="connsiteY2" fmla="*/ 1041400 h 3272367"/>
              <a:gd name="connsiteX3" fmla="*/ 853017 w 1286934"/>
              <a:gd name="connsiteY3" fmla="*/ 1320800 h 3272367"/>
              <a:gd name="connsiteX4" fmla="*/ 395817 w 1286934"/>
              <a:gd name="connsiteY4" fmla="*/ 1600200 h 3272367"/>
              <a:gd name="connsiteX5" fmla="*/ 129117 w 1286934"/>
              <a:gd name="connsiteY5" fmla="*/ 1790700 h 3272367"/>
              <a:gd name="connsiteX6" fmla="*/ 27517 w 1286934"/>
              <a:gd name="connsiteY6" fmla="*/ 1854200 h 3272367"/>
              <a:gd name="connsiteX7" fmla="*/ 14817 w 1286934"/>
              <a:gd name="connsiteY7" fmla="*/ 2298700 h 3272367"/>
              <a:gd name="connsiteX8" fmla="*/ 2117 w 1286934"/>
              <a:gd name="connsiteY8" fmla="*/ 3136900 h 3272367"/>
              <a:gd name="connsiteX9" fmla="*/ 2117 w 1286934"/>
              <a:gd name="connsiteY9" fmla="*/ 3111500 h 3272367"/>
              <a:gd name="connsiteX10" fmla="*/ 2117 w 1286934"/>
              <a:gd name="connsiteY10" fmla="*/ 3111500 h 327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6934" h="3272367">
                <a:moveTo>
                  <a:pt x="1284817" y="0"/>
                </a:moveTo>
                <a:cubicBezTo>
                  <a:pt x="1285875" y="186266"/>
                  <a:pt x="1286934" y="372533"/>
                  <a:pt x="1259417" y="546100"/>
                </a:cubicBezTo>
                <a:cubicBezTo>
                  <a:pt x="1231900" y="719667"/>
                  <a:pt x="1187450" y="912283"/>
                  <a:pt x="1119717" y="1041400"/>
                </a:cubicBezTo>
                <a:cubicBezTo>
                  <a:pt x="1051984" y="1170517"/>
                  <a:pt x="973667" y="1227667"/>
                  <a:pt x="853017" y="1320800"/>
                </a:cubicBezTo>
                <a:cubicBezTo>
                  <a:pt x="732367" y="1413933"/>
                  <a:pt x="516467" y="1521883"/>
                  <a:pt x="395817" y="1600200"/>
                </a:cubicBezTo>
                <a:cubicBezTo>
                  <a:pt x="275167" y="1678517"/>
                  <a:pt x="190500" y="1748367"/>
                  <a:pt x="129117" y="1790700"/>
                </a:cubicBezTo>
                <a:cubicBezTo>
                  <a:pt x="67734" y="1833033"/>
                  <a:pt x="46567" y="1769533"/>
                  <a:pt x="27517" y="1854200"/>
                </a:cubicBezTo>
                <a:cubicBezTo>
                  <a:pt x="8467" y="1938867"/>
                  <a:pt x="19050" y="2084917"/>
                  <a:pt x="14817" y="2298700"/>
                </a:cubicBezTo>
                <a:cubicBezTo>
                  <a:pt x="10584" y="2512483"/>
                  <a:pt x="4234" y="3001433"/>
                  <a:pt x="2117" y="3136900"/>
                </a:cubicBezTo>
                <a:cubicBezTo>
                  <a:pt x="0" y="3272367"/>
                  <a:pt x="2117" y="3111500"/>
                  <a:pt x="2117" y="3111500"/>
                </a:cubicBezTo>
                <a:lnTo>
                  <a:pt x="2117" y="3111500"/>
                </a:lnTo>
              </a:path>
            </a:pathLst>
          </a:custGeom>
          <a:ln w="857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471583" y="3517900"/>
            <a:ext cx="1248834" cy="2171700"/>
          </a:xfrm>
          <a:custGeom>
            <a:avLst/>
            <a:gdLst>
              <a:gd name="connsiteX0" fmla="*/ 1246717 w 1248834"/>
              <a:gd name="connsiteY0" fmla="*/ 0 h 2171700"/>
              <a:gd name="connsiteX1" fmla="*/ 1068917 w 1248834"/>
              <a:gd name="connsiteY1" fmla="*/ 203200 h 2171700"/>
              <a:gd name="connsiteX2" fmla="*/ 167217 w 1248834"/>
              <a:gd name="connsiteY2" fmla="*/ 787400 h 2171700"/>
              <a:gd name="connsiteX3" fmla="*/ 65617 w 1248834"/>
              <a:gd name="connsiteY3" fmla="*/ 1028700 h 2171700"/>
              <a:gd name="connsiteX4" fmla="*/ 78317 w 1248834"/>
              <a:gd name="connsiteY4" fmla="*/ 2171700 h 2171700"/>
              <a:gd name="connsiteX5" fmla="*/ 78317 w 1248834"/>
              <a:gd name="connsiteY5" fmla="*/ 2171700 h 2171700"/>
              <a:gd name="connsiteX6" fmla="*/ 78317 w 1248834"/>
              <a:gd name="connsiteY6" fmla="*/ 2171700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8834" h="2171700">
                <a:moveTo>
                  <a:pt x="1246717" y="0"/>
                </a:moveTo>
                <a:cubicBezTo>
                  <a:pt x="1247775" y="35983"/>
                  <a:pt x="1248834" y="71967"/>
                  <a:pt x="1068917" y="203200"/>
                </a:cubicBezTo>
                <a:cubicBezTo>
                  <a:pt x="889000" y="334433"/>
                  <a:pt x="334434" y="649817"/>
                  <a:pt x="167217" y="787400"/>
                </a:cubicBezTo>
                <a:cubicBezTo>
                  <a:pt x="0" y="924983"/>
                  <a:pt x="80434" y="797983"/>
                  <a:pt x="65617" y="1028700"/>
                </a:cubicBezTo>
                <a:cubicBezTo>
                  <a:pt x="50800" y="1259417"/>
                  <a:pt x="78317" y="2171700"/>
                  <a:pt x="78317" y="2171700"/>
                </a:cubicBezTo>
                <a:lnTo>
                  <a:pt x="78317" y="2171700"/>
                </a:lnTo>
                <a:lnTo>
                  <a:pt x="78317" y="2171700"/>
                </a:lnTo>
              </a:path>
            </a:pathLst>
          </a:cu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524500" y="4089400"/>
            <a:ext cx="596900" cy="1651000"/>
          </a:xfrm>
          <a:custGeom>
            <a:avLst/>
            <a:gdLst>
              <a:gd name="connsiteX0" fmla="*/ 596900 w 596900"/>
              <a:gd name="connsiteY0" fmla="*/ 0 h 1651000"/>
              <a:gd name="connsiteX1" fmla="*/ 114300 w 596900"/>
              <a:gd name="connsiteY1" fmla="*/ 203200 h 1651000"/>
              <a:gd name="connsiteX2" fmla="*/ 12700 w 596900"/>
              <a:gd name="connsiteY2" fmla="*/ 457200 h 1651000"/>
              <a:gd name="connsiteX3" fmla="*/ 38100 w 596900"/>
              <a:gd name="connsiteY3" fmla="*/ 1651000 h 1651000"/>
              <a:gd name="connsiteX4" fmla="*/ 38100 w 596900"/>
              <a:gd name="connsiteY4" fmla="*/ 165100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900" h="1651000">
                <a:moveTo>
                  <a:pt x="596900" y="0"/>
                </a:moveTo>
                <a:cubicBezTo>
                  <a:pt x="404283" y="63500"/>
                  <a:pt x="211667" y="127000"/>
                  <a:pt x="114300" y="203200"/>
                </a:cubicBezTo>
                <a:cubicBezTo>
                  <a:pt x="16933" y="279400"/>
                  <a:pt x="25400" y="215900"/>
                  <a:pt x="12700" y="457200"/>
                </a:cubicBezTo>
                <a:cubicBezTo>
                  <a:pt x="0" y="698500"/>
                  <a:pt x="38100" y="1651000"/>
                  <a:pt x="38100" y="1651000"/>
                </a:cubicBezTo>
                <a:lnTo>
                  <a:pt x="38100" y="1651000"/>
                </a:lnTo>
              </a:path>
            </a:pathLst>
          </a:cu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524500" y="4445000"/>
            <a:ext cx="14817" cy="1373717"/>
          </a:xfrm>
          <a:custGeom>
            <a:avLst/>
            <a:gdLst>
              <a:gd name="connsiteX0" fmla="*/ 0 w 14817"/>
              <a:gd name="connsiteY0" fmla="*/ 0 h 1373717"/>
              <a:gd name="connsiteX1" fmla="*/ 12700 w 14817"/>
              <a:gd name="connsiteY1" fmla="*/ 1206500 h 1373717"/>
              <a:gd name="connsiteX2" fmla="*/ 12700 w 14817"/>
              <a:gd name="connsiteY2" fmla="*/ 1003300 h 137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17" h="1373717">
                <a:moveTo>
                  <a:pt x="0" y="0"/>
                </a:moveTo>
                <a:cubicBezTo>
                  <a:pt x="5291" y="519641"/>
                  <a:pt x="10583" y="1039283"/>
                  <a:pt x="12700" y="1206500"/>
                </a:cubicBezTo>
                <a:cubicBezTo>
                  <a:pt x="14817" y="1373717"/>
                  <a:pt x="12700" y="1003300"/>
                  <a:pt x="12700" y="1003300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33337"/>
            <a:ext cx="2209800" cy="5532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dirty="0" smtClean="0"/>
              <a:t>?</a:t>
            </a:r>
            <a:endParaRPr lang="en-US" sz="28700" dirty="0"/>
          </a:p>
        </p:txBody>
      </p:sp>
      <p:sp>
        <p:nvSpPr>
          <p:cNvPr id="6" name="Rectangle 5"/>
          <p:cNvSpPr/>
          <p:nvPr/>
        </p:nvSpPr>
        <p:spPr>
          <a:xfrm>
            <a:off x="6959600" y="-33337"/>
            <a:ext cx="2755900" cy="5532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71700" y="-25400"/>
            <a:ext cx="5905500" cy="889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77900" y="594360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are the lines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06525" y="5777468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Valvulae</a:t>
            </a:r>
            <a:r>
              <a:rPr lang="en-US" dirty="0" smtClean="0"/>
              <a:t> </a:t>
            </a:r>
            <a:r>
              <a:rPr lang="en-US" dirty="0" err="1" smtClean="0"/>
              <a:t>conniventes</a:t>
            </a:r>
            <a:r>
              <a:rPr lang="en-US" dirty="0" smtClean="0"/>
              <a:t>,  </a:t>
            </a:r>
            <a:r>
              <a:rPr lang="en-US" dirty="0" err="1" smtClean="0"/>
              <a:t>Plicae</a:t>
            </a:r>
            <a:r>
              <a:rPr lang="en-US" dirty="0" smtClean="0"/>
              <a:t> </a:t>
            </a:r>
            <a:r>
              <a:rPr lang="en-US" dirty="0" err="1" smtClean="0"/>
              <a:t>circulares</a:t>
            </a:r>
            <a:endParaRPr lang="en-US" dirty="0" smtClean="0"/>
          </a:p>
          <a:p>
            <a:r>
              <a:rPr lang="en-US" dirty="0" smtClean="0"/>
              <a:t>or </a:t>
            </a:r>
            <a:r>
              <a:rPr lang="en-US" dirty="0" err="1" smtClean="0"/>
              <a:t>Haustra</a:t>
            </a:r>
            <a:r>
              <a:rPr lang="en-US" dirty="0" smtClean="0"/>
              <a:t> 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1923093" y="3421692"/>
            <a:ext cx="3479801" cy="156401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1658813" y="4195887"/>
            <a:ext cx="2298701" cy="119672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03200"/>
            <a:ext cx="1796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= for interest and </a:t>
            </a:r>
          </a:p>
          <a:p>
            <a:r>
              <a:rPr lang="en-GB" dirty="0" smtClean="0"/>
              <a:t>to give context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vs Large bowl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600201"/>
            <a:ext cx="8585199" cy="47974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Large bowel 			</a:t>
            </a:r>
            <a:r>
              <a:rPr lang="en-US" i="1" dirty="0" smtClean="0"/>
              <a:t>	</a:t>
            </a:r>
          </a:p>
          <a:p>
            <a:pPr marL="514350" indent="-514350"/>
            <a:r>
              <a:rPr lang="en-US" dirty="0" smtClean="0"/>
              <a:t>Bowel markings or folds do not fully cross the lumen of the bowel - the </a:t>
            </a:r>
            <a:r>
              <a:rPr lang="en-US" dirty="0" err="1" smtClean="0">
                <a:solidFill>
                  <a:srgbClr val="FF0000"/>
                </a:solidFill>
              </a:rPr>
              <a:t>haustra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</a:p>
          <a:p>
            <a:pPr marL="514350" indent="-514350"/>
            <a:r>
              <a:rPr lang="en-US" dirty="0" smtClean="0"/>
              <a:t>Peripheral Position</a:t>
            </a:r>
          </a:p>
          <a:p>
            <a:pPr>
              <a:buNone/>
            </a:pPr>
            <a:endParaRPr lang="en-US" sz="1081" b="1" dirty="0" smtClean="0"/>
          </a:p>
          <a:p>
            <a:pPr>
              <a:buNone/>
            </a:pPr>
            <a:r>
              <a:rPr lang="en-US" b="1" dirty="0" smtClean="0"/>
              <a:t>Small bowel </a:t>
            </a:r>
            <a:r>
              <a:rPr lang="en-US" i="1" dirty="0" smtClean="0"/>
              <a:t> </a:t>
            </a:r>
            <a:endParaRPr lang="en-US" dirty="0" smtClean="0"/>
          </a:p>
          <a:p>
            <a:r>
              <a:rPr lang="en-US" dirty="0" smtClean="0"/>
              <a:t>Bowel markings often continuous across the bowel – </a:t>
            </a:r>
            <a:r>
              <a:rPr lang="en-US" dirty="0" err="1" smtClean="0">
                <a:solidFill>
                  <a:srgbClr val="FF0000"/>
                </a:solidFill>
              </a:rPr>
              <a:t>Valvulae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Conniventes</a:t>
            </a:r>
            <a:r>
              <a:rPr lang="en-US" dirty="0" smtClean="0">
                <a:solidFill>
                  <a:srgbClr val="FF0000"/>
                </a:solidFill>
              </a:rPr>
              <a:t> / </a:t>
            </a:r>
            <a:r>
              <a:rPr lang="en-US" dirty="0" err="1" smtClean="0">
                <a:solidFill>
                  <a:srgbClr val="FF0000"/>
                </a:solidFill>
              </a:rPr>
              <a:t>Plicae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Circulares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Central	Position	</a:t>
            </a:r>
            <a:r>
              <a:rPr lang="en-US" i="1" dirty="0" smtClean="0"/>
              <a:t> 	</a:t>
            </a:r>
            <a:endParaRPr lang="en-US" b="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33337"/>
            <a:ext cx="2209800" cy="5532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00" dirty="0"/>
          </a:p>
        </p:txBody>
      </p:sp>
      <p:sp>
        <p:nvSpPr>
          <p:cNvPr id="6" name="Rectangle 5"/>
          <p:cNvSpPr/>
          <p:nvPr/>
        </p:nvSpPr>
        <p:spPr>
          <a:xfrm>
            <a:off x="6959600" y="-33337"/>
            <a:ext cx="2755900" cy="5532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71700" y="-25400"/>
            <a:ext cx="5905500" cy="889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0507" y="6146800"/>
            <a:ext cx="380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Valvulae</a:t>
            </a:r>
            <a:r>
              <a:rPr lang="en-US" dirty="0" smtClean="0"/>
              <a:t> </a:t>
            </a:r>
            <a:r>
              <a:rPr lang="en-US" dirty="0" err="1" smtClean="0"/>
              <a:t>conniventes</a:t>
            </a:r>
            <a:r>
              <a:rPr lang="en-US" dirty="0" smtClean="0"/>
              <a:t>,  </a:t>
            </a:r>
            <a:r>
              <a:rPr lang="en-US" dirty="0" err="1" smtClean="0"/>
              <a:t>Plicae</a:t>
            </a:r>
            <a:r>
              <a:rPr lang="en-US" dirty="0" smtClean="0"/>
              <a:t> </a:t>
            </a:r>
            <a:r>
              <a:rPr lang="en-US" dirty="0" err="1" smtClean="0"/>
              <a:t>circulares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4445004" y="2463802"/>
            <a:ext cx="3124197" cy="118109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1658813" y="4195887"/>
            <a:ext cx="2298701" cy="119672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1373" y="3644900"/>
            <a:ext cx="9116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Haustra</a:t>
            </a: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960437"/>
            <a:ext cx="822960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0500" dirty="0" err="1" smtClean="0">
                <a:solidFill>
                  <a:srgbClr val="FF0000"/>
                </a:solidFill>
                <a:latin typeface="Arial"/>
                <a:cs typeface="Arial"/>
              </a:rPr>
              <a:t>Anaesthetists</a:t>
            </a:r>
            <a:r>
              <a:rPr lang="en-US" sz="10500" dirty="0" smtClean="0">
                <a:solidFill>
                  <a:srgbClr val="FF0000"/>
                </a:solidFill>
                <a:latin typeface="Arial"/>
                <a:cs typeface="Arial"/>
              </a:rPr>
              <a:t> are</a:t>
            </a:r>
            <a:r>
              <a:rPr lang="en-US" sz="10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0500" dirty="0" err="1" smtClean="0">
                <a:solidFill>
                  <a:srgbClr val="FF0000"/>
                </a:solidFill>
                <a:latin typeface="Arial"/>
                <a:cs typeface="Arial"/>
              </a:rPr>
              <a:t>fab</a:t>
            </a:r>
            <a:endParaRPr lang="en-US" sz="10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1" y="292100"/>
            <a:ext cx="8470899" cy="4686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6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8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  <p:bldP spid="3" grpId="3" build="p"/>
      <p:bldP spid="3" grpId="4" build="p"/>
      <p:bldP spid="3" grpId="5" build="p"/>
      <p:bldP spid="3" grpId="6" build="p"/>
      <p:bldP spid="3" grpId="8" build="p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Tumour</a:t>
            </a:r>
            <a:r>
              <a:rPr lang="en-US" dirty="0" smtClean="0"/>
              <a:t> in the bowl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093" y="1460500"/>
            <a:ext cx="163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SBA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</a:t>
            </a:r>
            <a:r>
              <a:rPr lang="en-US" dirty="0" err="1" smtClean="0"/>
              <a:t>tumours</a:t>
            </a:r>
            <a:r>
              <a:rPr lang="en-US" dirty="0" smtClean="0"/>
              <a:t>- </a:t>
            </a:r>
            <a:r>
              <a:rPr lang="en-US" dirty="0" smtClean="0">
                <a:solidFill>
                  <a:srgbClr val="FF0000"/>
                </a:solidFill>
              </a:rPr>
              <a:t>behavior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787" y="1202267"/>
            <a:ext cx="6977446" cy="5314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Malignant </a:t>
            </a:r>
            <a:r>
              <a:rPr lang="en-US" dirty="0" err="1" smtClean="0"/>
              <a:t>Tumours</a:t>
            </a:r>
            <a:r>
              <a:rPr lang="en-US" dirty="0" smtClean="0"/>
              <a:t> = cancer </a:t>
            </a:r>
            <a:r>
              <a:rPr lang="en-US" dirty="0" smtClean="0">
                <a:solidFill>
                  <a:srgbClr val="FF0000"/>
                </a:solidFill>
              </a:rPr>
              <a:t>microscopy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98603"/>
            <a:ext cx="8229600" cy="4525963"/>
          </a:xfrm>
        </p:spPr>
        <p:txBody>
          <a:bodyPr/>
          <a:lstStyle/>
          <a:p>
            <a:r>
              <a:rPr lang="en-US" dirty="0" err="1" smtClean="0"/>
              <a:t>Pleomorphic</a:t>
            </a:r>
            <a:r>
              <a:rPr lang="en-US" dirty="0" smtClean="0"/>
              <a:t>- variation in cell size and shape</a:t>
            </a:r>
          </a:p>
          <a:p>
            <a:endParaRPr lang="en-US" dirty="0" smtClean="0"/>
          </a:p>
          <a:p>
            <a:r>
              <a:rPr lang="en-US" dirty="0" smtClean="0"/>
              <a:t>Mitotic activity - Increased in more malignant tumors and often abnormal in shape</a:t>
            </a:r>
          </a:p>
          <a:p>
            <a:endParaRPr lang="en-US" dirty="0" smtClean="0"/>
          </a:p>
          <a:p>
            <a:r>
              <a:rPr lang="en-US" dirty="0" smtClean="0"/>
              <a:t>Necrosis – </a:t>
            </a:r>
            <a:r>
              <a:rPr lang="en-US" dirty="0" err="1" smtClean="0"/>
              <a:t>tumour</a:t>
            </a:r>
            <a:r>
              <a:rPr lang="en-US" dirty="0" smtClean="0"/>
              <a:t> cells dying when they out- grow their blood supply. Common in fast growing </a:t>
            </a:r>
            <a:r>
              <a:rPr lang="en-US" dirty="0" err="1" smtClean="0"/>
              <a:t>tumours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clinical picture of a removed </a:t>
            </a:r>
            <a:r>
              <a:rPr lang="en-US" dirty="0" err="1" smtClean="0"/>
              <a:t>tumour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What’s this lecture?</a:t>
            </a:r>
          </a:p>
          <a:p>
            <a:r>
              <a:rPr lang="en-US" dirty="0" smtClean="0"/>
              <a:t>How basic science underpins Medicine!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Show relevance!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Introduce some clinical concepts..</a:t>
            </a:r>
          </a:p>
          <a:p>
            <a:r>
              <a:rPr lang="en-US" dirty="0" smtClean="0"/>
              <a:t>Walk you through a patient’s journey</a:t>
            </a:r>
          </a:p>
          <a:p>
            <a:r>
              <a:rPr lang="en-US" dirty="0" smtClean="0"/>
              <a:t>Practice </a:t>
            </a:r>
            <a:r>
              <a:rPr lang="en-US" dirty="0" smtClean="0"/>
              <a:t>SBA’s</a:t>
            </a:r>
          </a:p>
          <a:p>
            <a:r>
              <a:rPr lang="en-US" dirty="0" smtClean="0"/>
              <a:t>Win £60</a:t>
            </a:r>
            <a:r>
              <a:rPr lang="en-US" dirty="0" smtClean="0"/>
              <a:t> 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45300" y="34877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34435" y="1984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Cancer Diagnosis- Investigations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167869"/>
            <a:ext cx="9144000" cy="588486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Imaging eg USS, XR, CT, MRI</a:t>
            </a:r>
          </a:p>
          <a:p>
            <a:pPr>
              <a:buNone/>
            </a:pPr>
            <a:r>
              <a:rPr lang="en-US" dirty="0" smtClean="0"/>
              <a:t>Microscopy </a:t>
            </a:r>
          </a:p>
          <a:p>
            <a:pPr>
              <a:buNone/>
            </a:pPr>
            <a:r>
              <a:rPr lang="en-US" dirty="0" err="1" smtClean="0"/>
              <a:t>Immunohistochemistry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Genetics </a:t>
            </a:r>
          </a:p>
          <a:p>
            <a:pPr>
              <a:buNone/>
            </a:pPr>
            <a:r>
              <a:rPr lang="en-US" dirty="0" smtClean="0"/>
              <a:t>Molecular techniques </a:t>
            </a:r>
          </a:p>
          <a:p>
            <a:r>
              <a:rPr lang="en-US" sz="2800" dirty="0" smtClean="0"/>
              <a:t>Cytology – cells shed from </a:t>
            </a:r>
            <a:r>
              <a:rPr lang="en-US" sz="2800" dirty="0" err="1" smtClean="0"/>
              <a:t>tumour</a:t>
            </a:r>
            <a:r>
              <a:rPr lang="en-US" sz="2800" dirty="0" smtClean="0"/>
              <a:t> </a:t>
            </a:r>
          </a:p>
          <a:p>
            <a:pPr>
              <a:buNone/>
            </a:pPr>
            <a:r>
              <a:rPr lang="en-US" sz="2800" dirty="0" smtClean="0"/>
              <a:t>		</a:t>
            </a:r>
            <a:r>
              <a:rPr lang="en-US" sz="2800" dirty="0" err="1" smtClean="0"/>
              <a:t>e.g</a:t>
            </a:r>
            <a:r>
              <a:rPr lang="en-US" sz="2800" dirty="0" smtClean="0"/>
              <a:t> sputum, urine, cervical smear, fluid or aspirated (‘FNA’= fine needle aspiration)</a:t>
            </a:r>
          </a:p>
          <a:p>
            <a:r>
              <a:rPr lang="en-US" sz="2800" dirty="0" smtClean="0"/>
              <a:t>Histology– a sample of tissue itself</a:t>
            </a:r>
          </a:p>
          <a:p>
            <a:pPr lvl="1">
              <a:buNone/>
            </a:pPr>
            <a:r>
              <a:rPr lang="en-US" dirty="0" smtClean="0"/>
              <a:t>Biopsy – </a:t>
            </a:r>
            <a:r>
              <a:rPr lang="en-US" dirty="0" err="1" smtClean="0"/>
              <a:t>percutaneous</a:t>
            </a:r>
            <a:r>
              <a:rPr lang="en-US" dirty="0" smtClean="0"/>
              <a:t> or </a:t>
            </a:r>
            <a:r>
              <a:rPr lang="en-US" dirty="0" err="1" smtClean="0"/>
              <a:t>endoscopically</a:t>
            </a:r>
            <a:endParaRPr lang="en-US" dirty="0" smtClean="0"/>
          </a:p>
          <a:p>
            <a:pPr>
              <a:buNone/>
            </a:pPr>
            <a:r>
              <a:rPr lang="en-US" sz="2800" dirty="0" smtClean="0"/>
              <a:t>		Resection at surgery –formal grading / stage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139707" y="1273700"/>
            <a:ext cx="2314247" cy="206209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History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Examination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Investigation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Treatment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5222874" y="1305451"/>
            <a:ext cx="837457" cy="2488674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image"/>
          <p:cNvPicPr>
            <a:picLocks noChangeAspect="1" noChangeArrowheads="1"/>
          </p:cNvPicPr>
          <p:nvPr/>
        </p:nvPicPr>
        <p:blipFill>
          <a:blip r:embed="rId2" cstate="print"/>
          <a:srcRect t="10697"/>
          <a:stretch>
            <a:fillRect/>
          </a:stretch>
        </p:blipFill>
        <p:spPr bwMode="auto">
          <a:xfrm>
            <a:off x="0" y="474133"/>
            <a:ext cx="8868686" cy="609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73336" y="6381773"/>
            <a:ext cx="3370664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www.cancerresearchuk.org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7375" y="474133"/>
            <a:ext cx="1567857" cy="206210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3200" dirty="0" smtClean="0"/>
              <a:t>Lung</a:t>
            </a:r>
          </a:p>
          <a:p>
            <a:r>
              <a:rPr lang="en-GB" sz="3200" dirty="0" smtClean="0"/>
              <a:t>Bowl</a:t>
            </a:r>
          </a:p>
          <a:p>
            <a:r>
              <a:rPr lang="en-GB" sz="3200" dirty="0" smtClean="0"/>
              <a:t>Breast</a:t>
            </a:r>
          </a:p>
          <a:p>
            <a:r>
              <a:rPr lang="en-GB" sz="3200" dirty="0" smtClean="0"/>
              <a:t>Prostate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Sees Surgeon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History, Examination etc</a:t>
            </a:r>
          </a:p>
          <a:p>
            <a:r>
              <a:rPr lang="en-US" dirty="0" smtClean="0"/>
              <a:t>Discuss in blood transfusion </a:t>
            </a:r>
          </a:p>
          <a:p>
            <a:endParaRPr lang="en-US" dirty="0" smtClean="0"/>
          </a:p>
          <a:p>
            <a:r>
              <a:rPr lang="en-US" dirty="0" smtClean="0"/>
              <a:t>Surgery, Chemo, Radiotherapy </a:t>
            </a:r>
          </a:p>
          <a:p>
            <a:pPr lvl="1">
              <a:buNone/>
            </a:pPr>
            <a:r>
              <a:rPr lang="en-US" sz="3200" dirty="0" smtClean="0"/>
              <a:t>+/- immune (</a:t>
            </a:r>
            <a:r>
              <a:rPr lang="en-US" sz="3200" dirty="0" err="1" smtClean="0"/>
              <a:t>mAb</a:t>
            </a:r>
            <a:r>
              <a:rPr lang="en-US" sz="3200" dirty="0" smtClean="0"/>
              <a:t>)  +/- hormonal</a:t>
            </a:r>
          </a:p>
          <a:p>
            <a:r>
              <a:rPr lang="en-US" dirty="0" smtClean="0"/>
              <a:t>MDT discussion = Multi Disciplinary Team</a:t>
            </a:r>
          </a:p>
          <a:p>
            <a:r>
              <a:rPr lang="en-US" dirty="0" smtClean="0"/>
              <a:t>Discuss + has blood transfusion </a:t>
            </a:r>
          </a:p>
          <a:p>
            <a:r>
              <a:rPr lang="en-US" dirty="0" smtClean="0"/>
              <a:t>Consent for surgery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92835" y="802260"/>
            <a:ext cx="2314247" cy="2062099"/>
          </a:xfrm>
          <a:prstGeom prst="rect">
            <a:avLst/>
          </a:prstGeom>
          <a:solidFill>
            <a:schemeClr val="bg1"/>
          </a:solidFill>
          <a:ln w="127000">
            <a:solidFill>
              <a:schemeClr val="bg1">
                <a:lumMod val="75000"/>
              </a:schemeClr>
            </a:solidFill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History</a:t>
            </a:r>
          </a:p>
          <a:p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Examination</a:t>
            </a:r>
          </a:p>
          <a:p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Investigation</a:t>
            </a:r>
          </a:p>
          <a:p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Treatment</a:t>
            </a:r>
            <a:endParaRPr lang="en-US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101" y="6197601"/>
            <a:ext cx="8229600" cy="67309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Thanks UCL Medical Ethics and Law Unit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1" y="1793874"/>
            <a:ext cx="8229600" cy="3286125"/>
          </a:xfrm>
          <a:prstGeom prst="rect">
            <a:avLst/>
          </a:prstGeom>
        </p:spPr>
        <p:txBody>
          <a:bodyPr vert="horz" lIns="91436" tIns="45718" rIns="91436" bIns="45718" rtlCol="0" anchor="ctr">
            <a:normAutofit lnSpcReduction="10000"/>
          </a:bodyPr>
          <a:lstStyle/>
          <a:p>
            <a:pPr marL="0" marR="0" lvl="0" indent="0" defTabSz="4571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Everyday practice</a:t>
            </a:r>
          </a:p>
          <a:p>
            <a:pPr marL="0" marR="0" lvl="0" indent="0" defTabSz="4571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4571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1: Consent</a:t>
            </a:r>
          </a:p>
          <a:p>
            <a:pPr marL="0" marR="0" lvl="0" indent="0" defTabSz="4571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4571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2: Confidentiality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Ethics 1: Consent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101" y="6197601"/>
            <a:ext cx="8229600" cy="67309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Thanks UCL Medical Ethics and Law Unit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093" y="1460500"/>
            <a:ext cx="163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SBA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688" y="1493865"/>
            <a:ext cx="4354053" cy="4815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5110" y="6309522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UCL Medical Ethics and Law Unit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67268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Requirements for valid consent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162" y="1539733"/>
            <a:ext cx="9143998" cy="4525963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/>
              <a:t>The patient must have the </a:t>
            </a:r>
            <a:r>
              <a:rPr lang="en-US" b="1" i="1" dirty="0" smtClean="0"/>
              <a:t>capacity</a:t>
            </a:r>
            <a:r>
              <a:rPr lang="en-US" i="1" dirty="0" smtClean="0"/>
              <a:t> to consent </a:t>
            </a:r>
          </a:p>
          <a:p>
            <a:pPr marL="514350" indent="-514350">
              <a:buNone/>
            </a:pPr>
            <a:r>
              <a:rPr lang="en-US" i="1" dirty="0" smtClean="0"/>
              <a:t>	-</a:t>
            </a:r>
            <a:r>
              <a:rPr lang="en-US" dirty="0" smtClean="0"/>
              <a:t>be competent</a:t>
            </a:r>
          </a:p>
          <a:p>
            <a:pPr marL="514350" indent="-514350">
              <a:buNone/>
            </a:pPr>
            <a:r>
              <a:rPr lang="en-US" dirty="0" smtClean="0"/>
              <a:t>The consent must be </a:t>
            </a:r>
            <a:r>
              <a:rPr lang="en-US" b="1" dirty="0" smtClean="0"/>
              <a:t>freely</a:t>
            </a:r>
            <a:r>
              <a:rPr lang="en-US" dirty="0" smtClean="0"/>
              <a:t> given 	</a:t>
            </a:r>
          </a:p>
          <a:p>
            <a:pPr marL="514350" indent="-514350">
              <a:buNone/>
            </a:pPr>
            <a:r>
              <a:rPr lang="en-US" dirty="0" smtClean="0"/>
              <a:t>	-voluntary &amp; no coercion</a:t>
            </a:r>
          </a:p>
          <a:p>
            <a:pPr marL="514350" indent="-514350">
              <a:buNone/>
            </a:pPr>
            <a:r>
              <a:rPr lang="en-US" dirty="0" smtClean="0"/>
              <a:t>The person consenting must be </a:t>
            </a:r>
            <a:r>
              <a:rPr lang="en-US" b="1" dirty="0" smtClean="0"/>
              <a:t>suitably informed </a:t>
            </a:r>
          </a:p>
          <a:p>
            <a:pPr marL="514350" indent="-514350">
              <a:buNone/>
            </a:pPr>
            <a:r>
              <a:rPr lang="en-US" dirty="0" smtClean="0"/>
              <a:t>	-be adequately </a:t>
            </a:r>
            <a:r>
              <a:rPr lang="en-US" dirty="0" smtClean="0"/>
              <a:t>informed</a:t>
            </a:r>
            <a:r>
              <a:rPr lang="en-US" dirty="0" smtClean="0"/>
              <a:t> </a:t>
            </a:r>
          </a:p>
          <a:p>
            <a:pPr marL="514350" indent="-514350">
              <a:buNone/>
            </a:pPr>
            <a:r>
              <a:rPr lang="en-US" dirty="0" smtClean="0"/>
              <a:t>	-risks, </a:t>
            </a:r>
            <a:r>
              <a:rPr lang="en-US" dirty="0" smtClean="0"/>
              <a:t>benefit, alternatives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35110" y="6309522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UCL Medical Ethics and Law Unit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0" y="2112777"/>
            <a:ext cx="1320801" cy="1460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need consent if…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It’s an emergency and they’re unconscious?</a:t>
            </a:r>
          </a:p>
          <a:p>
            <a:pPr>
              <a:buNone/>
            </a:pPr>
            <a:r>
              <a:rPr lang="en-US" dirty="0" smtClean="0"/>
              <a:t>We discover something extra during surgery?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69938"/>
            <a:ext cx="8229600" cy="1143000"/>
          </a:xfrm>
        </p:spPr>
        <p:txBody>
          <a:bodyPr>
            <a:noAutofit/>
          </a:bodyPr>
          <a:lstStyle/>
          <a:p>
            <a:r>
              <a:rPr lang="en-GB" sz="23900" dirty="0" smtClean="0">
                <a:solidFill>
                  <a:srgbClr val="FF0000"/>
                </a:solidFill>
              </a:rPr>
              <a:t>£60</a:t>
            </a:r>
            <a:endParaRPr lang="en-GB" sz="239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1681" y="3083832"/>
            <a:ext cx="14311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51681" y="3083832"/>
            <a:ext cx="102803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Pt details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dirty="0" smtClean="0"/>
              <a:t>Allows patients to seek medical help or to give doctors the information we need to provide good care. 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2800" dirty="0" smtClean="0"/>
              <a:t>But sharing appropriate information is essential to the efficient provision of safe, effective care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/>
          <a:p>
            <a:r>
              <a:rPr lang="en-US" dirty="0" smtClean="0"/>
              <a:t>Ethics 2: Confidentiality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04267" y="6299187"/>
            <a:ext cx="4555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information at Confidentiality GMC 2013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4721" y="4113655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marL="342883" marR="0" lvl="0" indent="-342883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GMC: “……..information about patients will be held in confidence by their doctors”. </a:t>
            </a:r>
          </a:p>
          <a:p>
            <a:pPr marL="342883" marR="0" lvl="0" indent="-342883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“You must be prepared to explain and justify your decisions and actions. “</a:t>
            </a:r>
          </a:p>
          <a:p>
            <a:pPr marL="342883" marR="0" lvl="0" indent="-342883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83" marR="0" lvl="0" indent="-342883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83" marR="0" lvl="0" indent="-342883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Ethics 2: Confidentiality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8800" dirty="0" smtClean="0"/>
              <a:t>?</a:t>
            </a:r>
          </a:p>
          <a:p>
            <a:r>
              <a:rPr lang="en-US" dirty="0" smtClean="0"/>
              <a:t>How can we breach it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4267" y="6299187"/>
            <a:ext cx="4555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information at Confidentiality GMC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Ethics 2: Confidentiality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Confidentiality vs need to unload after stress</a:t>
            </a:r>
          </a:p>
          <a:p>
            <a:r>
              <a:rPr lang="en-US" dirty="0" smtClean="0"/>
              <a:t>Is it OK to talk to friends / partner / parents?</a:t>
            </a:r>
          </a:p>
          <a:p>
            <a:r>
              <a:rPr lang="en-US" dirty="0" smtClean="0"/>
              <a:t>Is it OK to write on </a:t>
            </a:r>
            <a:r>
              <a:rPr lang="en-US" dirty="0" err="1" smtClean="0"/>
              <a:t>Facebook</a:t>
            </a:r>
            <a:r>
              <a:rPr lang="en-US" dirty="0" smtClean="0"/>
              <a:t>?</a:t>
            </a:r>
          </a:p>
          <a:p>
            <a:r>
              <a:rPr lang="en-US" dirty="0" smtClean="0"/>
              <a:t>Is it OK to Tweet?</a:t>
            </a:r>
          </a:p>
          <a:p>
            <a:endParaRPr lang="en-US" dirty="0" smtClean="0"/>
          </a:p>
          <a:p>
            <a:r>
              <a:rPr lang="en-US" dirty="0" smtClean="0"/>
              <a:t>Be careful…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04267" y="6299187"/>
            <a:ext cx="4555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information at Confidentiality GMC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82600" y="274638"/>
            <a:ext cx="3174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GB" dirty="0" smtClean="0"/>
              <a:t>But </a:t>
            </a:r>
            <a:r>
              <a:rPr lang="en-GB" dirty="0" smtClean="0"/>
              <a:t>it’s relevant and </a:t>
            </a:r>
            <a:r>
              <a:rPr lang="en-GB" dirty="0" smtClean="0"/>
              <a:t>important</a:t>
            </a:r>
          </a:p>
          <a:p>
            <a:pPr>
              <a:buFontTx/>
              <a:buChar char="-"/>
            </a:pPr>
            <a:r>
              <a:rPr lang="en-GB" dirty="0" smtClean="0"/>
              <a:t>Mobile phones!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Ethics 2: Confidentiality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784" y="1538241"/>
            <a:ext cx="8659409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No features identifying a patient</a:t>
            </a:r>
          </a:p>
          <a:p>
            <a:r>
              <a:rPr lang="en-US" dirty="0" smtClean="0"/>
              <a:t>Be careful about where you work- relative  could identify a patient</a:t>
            </a:r>
          </a:p>
          <a:p>
            <a:r>
              <a:rPr lang="en-US" dirty="0" smtClean="0"/>
              <a:t>No features identifying a colleague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Be very careful </a:t>
            </a:r>
          </a:p>
          <a:p>
            <a:pPr lvl="1"/>
            <a:r>
              <a:rPr lang="en-US" sz="3200" dirty="0" smtClean="0"/>
              <a:t>on social media- effectively in public domain</a:t>
            </a:r>
          </a:p>
          <a:p>
            <a:pPr lvl="1"/>
            <a:r>
              <a:rPr lang="en-US" sz="3200" dirty="0" smtClean="0"/>
              <a:t>in public – lifts, on phone </a:t>
            </a:r>
            <a:r>
              <a:rPr lang="en-US" sz="3200" dirty="0" smtClean="0"/>
              <a:t>etc</a:t>
            </a:r>
          </a:p>
          <a:p>
            <a:pPr lvl="1"/>
            <a:r>
              <a:rPr lang="en-US" sz="3200" dirty="0" smtClean="0"/>
              <a:t>If you wouldn’t say it in public….  </a:t>
            </a:r>
            <a:endParaRPr lang="en-US" sz="32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66252" y="6299187"/>
            <a:ext cx="374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information at </a:t>
            </a:r>
            <a:r>
              <a:rPr lang="en-US" dirty="0" err="1" smtClean="0"/>
              <a:t>www.gmc-uk.org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19100" y="250270"/>
            <a:ext cx="16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But it’s relevant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our patient….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Sees Anaesthetist </a:t>
            </a:r>
            <a:r>
              <a:rPr lang="en-US" dirty="0" err="1" smtClean="0"/>
              <a:t>Preassessment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Takes bloods</a:t>
            </a:r>
          </a:p>
          <a:p>
            <a:r>
              <a:rPr lang="en-US" dirty="0" err="1" smtClean="0"/>
              <a:t>Electocardiograph</a:t>
            </a:r>
            <a:r>
              <a:rPr lang="en-US" dirty="0" smtClean="0"/>
              <a:t> ECG</a:t>
            </a:r>
          </a:p>
          <a:p>
            <a:r>
              <a:rPr lang="en-US" dirty="0" smtClean="0"/>
              <a:t>Discusses Transfusion </a:t>
            </a:r>
          </a:p>
          <a:p>
            <a:r>
              <a:rPr lang="en-US" dirty="0" smtClean="0"/>
              <a:t>Discusses Risk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05638" y="1417638"/>
            <a:ext cx="2314247" cy="206209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History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Examination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Investigation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Treatment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19100" y="250270"/>
            <a:ext cx="359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But the details to follow are </a:t>
            </a:r>
            <a:r>
              <a:rPr lang="en-GB" dirty="0" smtClean="0"/>
              <a:t>relevant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093" y="1460500"/>
            <a:ext cx="163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SBA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297860"/>
            <a:ext cx="8394699" cy="5257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Our patient, man or woman, from anywhere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Home symptoms </a:t>
            </a:r>
          </a:p>
          <a:p>
            <a:pPr>
              <a:buNone/>
            </a:pPr>
            <a:r>
              <a:rPr lang="en-US" dirty="0" smtClean="0"/>
              <a:t>See GP</a:t>
            </a:r>
          </a:p>
          <a:p>
            <a:pPr>
              <a:buNone/>
            </a:pPr>
            <a:r>
              <a:rPr lang="en-US" dirty="0" smtClean="0"/>
              <a:t>Tests at the GP’s</a:t>
            </a:r>
          </a:p>
          <a:p>
            <a:pPr>
              <a:buNone/>
            </a:pPr>
            <a:r>
              <a:rPr lang="en-US" dirty="0" smtClean="0"/>
              <a:t>Sees Doctors at hospital</a:t>
            </a:r>
          </a:p>
          <a:p>
            <a:pPr>
              <a:buNone/>
            </a:pPr>
            <a:r>
              <a:rPr lang="en-US" dirty="0" smtClean="0"/>
              <a:t>Needs surgery</a:t>
            </a:r>
          </a:p>
          <a:p>
            <a:pPr>
              <a:buNone/>
            </a:pPr>
            <a:r>
              <a:rPr lang="en-US" dirty="0" smtClean="0"/>
              <a:t>Has surgery</a:t>
            </a:r>
          </a:p>
          <a:p>
            <a:pPr>
              <a:buNone/>
            </a:pPr>
            <a:r>
              <a:rPr lang="en-US" dirty="0" smtClean="0"/>
              <a:t>….with complications</a:t>
            </a:r>
          </a:p>
          <a:p>
            <a:pPr>
              <a:buNone/>
            </a:pPr>
            <a:r>
              <a:rPr lang="en-US" dirty="0" smtClean="0"/>
              <a:t>Goes home… at last!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313" y="2545143"/>
            <a:ext cx="2616381" cy="36981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10985" y="6243297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Dr Jonathan Fry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2889334"/>
            <a:ext cx="4165599" cy="2304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420" y="792658"/>
            <a:ext cx="11054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ECG</a:t>
            </a:r>
            <a:endParaRPr lang="en-GB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5352692" y="767258"/>
            <a:ext cx="3552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Individual cells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084" y="51953"/>
            <a:ext cx="7799916" cy="6590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28" y="1626401"/>
            <a:ext cx="1093009" cy="16245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9528" y="2571266"/>
            <a:ext cx="346245" cy="32528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032" y="3250983"/>
            <a:ext cx="1093009" cy="1624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902" y="4875565"/>
            <a:ext cx="1093009" cy="16245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33243" y="3250983"/>
            <a:ext cx="346245" cy="1395883"/>
          </a:xfrm>
          <a:prstGeom prst="rect">
            <a:avLst/>
          </a:prstGeom>
          <a:noFill/>
          <a:ln w="508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80430" y="5653688"/>
            <a:ext cx="346245" cy="542134"/>
          </a:xfrm>
          <a:prstGeom prst="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1851" y="1863380"/>
            <a:ext cx="457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P</a:t>
            </a:r>
            <a:endParaRPr lang="en-US" sz="4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4285" y="3609055"/>
            <a:ext cx="974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QRS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83891" y="514630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</a:t>
            </a:r>
            <a:endParaRPr lang="en-US" sz="3600" b="1" dirty="0"/>
          </a:p>
        </p:txBody>
      </p:sp>
      <p:sp>
        <p:nvSpPr>
          <p:cNvPr id="15" name="Rectangle 14"/>
          <p:cNvSpPr/>
          <p:nvPr/>
        </p:nvSpPr>
        <p:spPr>
          <a:xfrm rot="20193290">
            <a:off x="2257059" y="1757377"/>
            <a:ext cx="3190657" cy="81740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20275900">
            <a:off x="3361222" y="2737071"/>
            <a:ext cx="3081475" cy="2874291"/>
          </a:xfrm>
          <a:prstGeom prst="rect">
            <a:avLst/>
          </a:prstGeom>
          <a:noFill/>
          <a:ln w="508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0275900">
            <a:off x="3358742" y="2734571"/>
            <a:ext cx="3081475" cy="2874291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683915" y="743497"/>
            <a:ext cx="2010436" cy="83099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Atrial</a:t>
            </a:r>
          </a:p>
          <a:p>
            <a:pPr algn="ctr"/>
            <a:r>
              <a:rPr lang="en-US" sz="2400" dirty="0" err="1" smtClean="0"/>
              <a:t>Depolarisation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836062" y="2263487"/>
            <a:ext cx="2010436" cy="830997"/>
          </a:xfrm>
          <a:prstGeom prst="rect">
            <a:avLst/>
          </a:prstGeom>
          <a:solidFill>
            <a:schemeClr val="bg1"/>
          </a:solidFill>
          <a:ln w="44450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Ventricular</a:t>
            </a:r>
          </a:p>
          <a:p>
            <a:pPr algn="ctr"/>
            <a:r>
              <a:rPr lang="en-US" sz="2400" dirty="0" err="1" smtClean="0"/>
              <a:t>Depolarisation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7161216" y="3815869"/>
            <a:ext cx="1982784" cy="830997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Ventricular</a:t>
            </a:r>
          </a:p>
          <a:p>
            <a:pPr algn="ctr"/>
            <a:r>
              <a:rPr lang="en-US" sz="2400" dirty="0" err="1" smtClean="0"/>
              <a:t>Repolarisation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5662109" y="5715614"/>
            <a:ext cx="2043611" cy="369332"/>
          </a:xfrm>
          <a:prstGeom prst="rect">
            <a:avLst/>
          </a:prstGeom>
          <a:noFill/>
          <a:ln w="3492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Atrial </a:t>
            </a:r>
            <a:r>
              <a:rPr lang="en-US" dirty="0" err="1" smtClean="0"/>
              <a:t>repolarisation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10" grpId="0"/>
      <p:bldP spid="10" grpId="1"/>
      <p:bldP spid="13" grpId="0"/>
      <p:bldP spid="13" grpId="1"/>
      <p:bldP spid="14" grpId="0"/>
      <p:bldP spid="15" grpId="0" animBg="1"/>
      <p:bldP spid="15" grpId="1" animBg="1"/>
      <p:bldP spid="16" grpId="0" animBg="1"/>
      <p:bldP spid="16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4" grpId="0" animBg="1"/>
      <p:bldP spid="24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ECG is electrical activity of heart</a:t>
            </a:r>
          </a:p>
          <a:p>
            <a:r>
              <a:rPr lang="en-US" dirty="0" smtClean="0"/>
              <a:t>Measured by leads on chest normally</a:t>
            </a:r>
          </a:p>
          <a:p>
            <a:r>
              <a:rPr lang="en-US" dirty="0" smtClean="0"/>
              <a:t>12 ‘leads’ = </a:t>
            </a:r>
          </a:p>
          <a:p>
            <a:pPr lvl="1"/>
            <a:r>
              <a:rPr lang="en-US" dirty="0" smtClean="0"/>
              <a:t>6 chest leads are physical electrical leads</a:t>
            </a:r>
          </a:p>
          <a:p>
            <a:pPr lvl="1"/>
            <a:r>
              <a:rPr lang="en-US" dirty="0" smtClean="0"/>
              <a:t>6 limb leads are electrically computed leads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092538"/>
            <a:ext cx="9042399" cy="50034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48397" y="261541"/>
            <a:ext cx="1388445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First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Second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Date of birth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Hospital Number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1" y="261541"/>
            <a:ext cx="1907307" cy="73866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Date taken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Clinical Info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Speed and Amplitude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278" y="1036530"/>
            <a:ext cx="4807230" cy="4142931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39107" y="5293807"/>
            <a:ext cx="9183107" cy="9291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88933" y="1092538"/>
            <a:ext cx="4555066" cy="4142931"/>
          </a:xfrm>
          <a:prstGeom prst="rect">
            <a:avLst/>
          </a:prstGeom>
          <a:noFill/>
          <a:ln w="635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72667" y="1332973"/>
            <a:ext cx="184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Chest leads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1" y="1485373"/>
            <a:ext cx="1818026" cy="523220"/>
          </a:xfrm>
          <a:prstGeom prst="rect">
            <a:avLst/>
          </a:prstGeom>
          <a:solidFill>
            <a:schemeClr val="bg1">
              <a:lumMod val="65000"/>
              <a:alpha val="3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Limb leads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67209" y="6250115"/>
            <a:ext cx="205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Rhythm strip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/>
      <p:bldP spid="11" grpId="1"/>
      <p:bldP spid="13" grpId="0" animBg="1"/>
      <p:bldP spid="13" grpId="1" animBg="1"/>
      <p:bldP spid="1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74651"/>
            <a:ext cx="8458200" cy="6108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8397" y="261541"/>
            <a:ext cx="1388445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First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Second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Date of birth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Hospital Number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0115" y="459876"/>
            <a:ext cx="3204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6 Chest leads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8397" y="6483351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Dr Jonathan Fry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12 ‘leads’ = </a:t>
            </a:r>
          </a:p>
          <a:p>
            <a:pPr lvl="1"/>
            <a:r>
              <a:rPr lang="en-US" dirty="0" smtClean="0"/>
              <a:t>6 chest leads are physical electrical leads</a:t>
            </a:r>
          </a:p>
          <a:p>
            <a:pPr lvl="1"/>
            <a:r>
              <a:rPr lang="en-US" dirty="0" smtClean="0"/>
              <a:t>6 limb leads are electrically computed leads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ECG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48397" y="261541"/>
            <a:ext cx="1388445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First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Second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Date of birth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Hospital Number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1" y="261541"/>
            <a:ext cx="1907307" cy="73866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Date taken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Clinical Info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Speed and Amplitude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6769" y="1092538"/>
            <a:ext cx="4807230" cy="4142931"/>
          </a:xfrm>
          <a:prstGeom prst="rect">
            <a:avLst/>
          </a:prstGeom>
          <a:noFill/>
          <a:ln w="635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7067" y="1984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832100" y="45641"/>
            <a:ext cx="2392452" cy="64633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You won’t have to fully </a:t>
            </a:r>
          </a:p>
          <a:p>
            <a:r>
              <a:rPr lang="en-GB" dirty="0" smtClean="0"/>
              <a:t>interpret 12 lead </a:t>
            </a:r>
            <a:r>
              <a:rPr lang="en-GB" dirty="0" err="1" smtClean="0"/>
              <a:t>ECG’s</a:t>
            </a:r>
            <a:r>
              <a:rPr lang="en-GB" dirty="0" smtClean="0"/>
              <a:t>!</a:t>
            </a:r>
            <a:endParaRPr lang="en-GB" dirty="0"/>
          </a:p>
        </p:txBody>
      </p:sp>
      <p:sp>
        <p:nvSpPr>
          <p:cNvPr id="13" name="Freeform 12"/>
          <p:cNvSpPr/>
          <p:nvPr/>
        </p:nvSpPr>
        <p:spPr>
          <a:xfrm>
            <a:off x="355600" y="86783"/>
            <a:ext cx="2451100" cy="230717"/>
          </a:xfrm>
          <a:custGeom>
            <a:avLst/>
            <a:gdLst>
              <a:gd name="connsiteX0" fmla="*/ 0 w 2451100"/>
              <a:gd name="connsiteY0" fmla="*/ 103717 h 230717"/>
              <a:gd name="connsiteX1" fmla="*/ 723900 w 2451100"/>
              <a:gd name="connsiteY1" fmla="*/ 14817 h 230717"/>
              <a:gd name="connsiteX2" fmla="*/ 1536700 w 2451100"/>
              <a:gd name="connsiteY2" fmla="*/ 14817 h 230717"/>
              <a:gd name="connsiteX3" fmla="*/ 2095500 w 2451100"/>
              <a:gd name="connsiteY3" fmla="*/ 78317 h 230717"/>
              <a:gd name="connsiteX4" fmla="*/ 2451100 w 2451100"/>
              <a:gd name="connsiteY4" fmla="*/ 230717 h 230717"/>
              <a:gd name="connsiteX5" fmla="*/ 2451100 w 2451100"/>
              <a:gd name="connsiteY5" fmla="*/ 230717 h 230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1100" h="230717">
                <a:moveTo>
                  <a:pt x="0" y="103717"/>
                </a:moveTo>
                <a:cubicBezTo>
                  <a:pt x="233891" y="66675"/>
                  <a:pt x="467783" y="29634"/>
                  <a:pt x="723900" y="14817"/>
                </a:cubicBezTo>
                <a:cubicBezTo>
                  <a:pt x="980017" y="0"/>
                  <a:pt x="1308100" y="4234"/>
                  <a:pt x="1536700" y="14817"/>
                </a:cubicBezTo>
                <a:cubicBezTo>
                  <a:pt x="1765300" y="25400"/>
                  <a:pt x="1943100" y="42334"/>
                  <a:pt x="2095500" y="78317"/>
                </a:cubicBezTo>
                <a:cubicBezTo>
                  <a:pt x="2247900" y="114300"/>
                  <a:pt x="2451100" y="230717"/>
                  <a:pt x="2451100" y="230717"/>
                </a:cubicBezTo>
                <a:lnTo>
                  <a:pt x="2451100" y="230717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25" y="1139581"/>
            <a:ext cx="4222750" cy="4137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351" y="160696"/>
            <a:ext cx="72954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Limb leads- physical placement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8271" y="1809750"/>
            <a:ext cx="2801229" cy="2246769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2800" dirty="0" smtClean="0"/>
              <a:t>4 physical leads are electrically computed to make 6 limb leads on the ECG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00" y="4748021"/>
            <a:ext cx="3009899" cy="16654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35600" y="4927600"/>
            <a:ext cx="1459054" cy="1178961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cg_53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" y="5124450"/>
            <a:ext cx="1712306" cy="1441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g_53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126"/>
            <a:ext cx="8287092" cy="697622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rot="16200000" flipH="1">
            <a:off x="1149350" y="5283200"/>
            <a:ext cx="1333500" cy="685800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428750" y="4957762"/>
            <a:ext cx="1460500" cy="1588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415925" y="5267325"/>
            <a:ext cx="1333500" cy="717550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89250" y="4665374"/>
            <a:ext cx="2880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I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V="1">
            <a:off x="1873250" y="6140162"/>
            <a:ext cx="596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II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453" y="6114762"/>
            <a:ext cx="4948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III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We’re going to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Anatomy</a:t>
            </a:r>
          </a:p>
          <a:p>
            <a:r>
              <a:rPr lang="en-US" dirty="0" smtClean="0"/>
              <a:t>Cancer</a:t>
            </a:r>
          </a:p>
          <a:p>
            <a:r>
              <a:rPr lang="en-US" dirty="0" smtClean="0"/>
              <a:t>Chest X Ray</a:t>
            </a:r>
          </a:p>
          <a:p>
            <a:r>
              <a:rPr lang="en-US" dirty="0" smtClean="0"/>
              <a:t>Electrocardiographs ECG</a:t>
            </a:r>
          </a:p>
          <a:p>
            <a:r>
              <a:rPr lang="en-US" dirty="0" smtClean="0"/>
              <a:t>Blood</a:t>
            </a:r>
          </a:p>
          <a:p>
            <a:r>
              <a:rPr lang="en-US" dirty="0" err="1" smtClean="0"/>
              <a:t>Anaemia</a:t>
            </a:r>
            <a:endParaRPr lang="en-US" dirty="0" smtClean="0"/>
          </a:p>
          <a:p>
            <a:r>
              <a:rPr lang="en-US" dirty="0" smtClean="0"/>
              <a:t>Ethics –consent and confidentiality</a:t>
            </a:r>
          </a:p>
          <a:p>
            <a:r>
              <a:rPr lang="en-US" dirty="0" smtClean="0"/>
              <a:t>And more!!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111" y="1163297"/>
            <a:ext cx="5316483" cy="5080000"/>
          </a:xfrm>
          <a:prstGeom prst="rect">
            <a:avLst/>
          </a:prstGeom>
          <a:solidFill>
            <a:srgbClr val="0000FF">
              <a:alpha val="27000"/>
            </a:srgbClr>
          </a:solidFill>
        </p:spPr>
      </p:pic>
      <p:sp>
        <p:nvSpPr>
          <p:cNvPr id="3" name="Rectangle 2"/>
          <p:cNvSpPr/>
          <p:nvPr/>
        </p:nvSpPr>
        <p:spPr>
          <a:xfrm>
            <a:off x="470351" y="160696"/>
            <a:ext cx="33026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‘6 Limb leads’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10985" y="6243297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Dr Jonathan Fry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38111" y="1476375"/>
            <a:ext cx="914400" cy="666750"/>
          </a:xfrm>
          <a:prstGeom prst="rect">
            <a:avLst/>
          </a:prstGeom>
          <a:solidFill>
            <a:srgbClr val="0000FF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73033" y="5576547"/>
            <a:ext cx="914400" cy="666750"/>
          </a:xfrm>
          <a:prstGeom prst="rect">
            <a:avLst/>
          </a:prstGeom>
          <a:solidFill>
            <a:srgbClr val="0000FF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00111" y="5273675"/>
            <a:ext cx="914400" cy="666750"/>
          </a:xfrm>
          <a:prstGeom prst="rect">
            <a:avLst/>
          </a:prstGeom>
          <a:solidFill>
            <a:srgbClr val="0000FF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40194" y="2892425"/>
            <a:ext cx="914400" cy="666750"/>
          </a:xfrm>
          <a:prstGeom prst="rect">
            <a:avLst/>
          </a:prstGeom>
          <a:solidFill>
            <a:srgbClr val="0000FF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40194" y="1266825"/>
            <a:ext cx="914400" cy="666750"/>
          </a:xfrm>
          <a:prstGeom prst="rect">
            <a:avLst/>
          </a:prstGeom>
          <a:solidFill>
            <a:srgbClr val="0000FF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94044" y="5337175"/>
            <a:ext cx="914400" cy="666750"/>
          </a:xfrm>
          <a:prstGeom prst="rect">
            <a:avLst/>
          </a:prstGeom>
          <a:solidFill>
            <a:srgbClr val="0000FF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ECG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48397" y="261541"/>
            <a:ext cx="1388445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First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Second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Date of birth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Hospital Number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1" y="261541"/>
            <a:ext cx="1907307" cy="73866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Date taken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Clinical Info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Speed and Amplitude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6769" y="1092538"/>
            <a:ext cx="4807230" cy="4142931"/>
          </a:xfrm>
          <a:prstGeom prst="rect">
            <a:avLst/>
          </a:prstGeom>
          <a:noFill/>
          <a:ln w="635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7067" y="1984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832100" y="45641"/>
            <a:ext cx="2392452" cy="64633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You won’t have to fully </a:t>
            </a:r>
          </a:p>
          <a:p>
            <a:r>
              <a:rPr lang="en-GB" dirty="0" smtClean="0"/>
              <a:t>interpret 12 lead </a:t>
            </a:r>
            <a:r>
              <a:rPr lang="en-GB" dirty="0" err="1" smtClean="0"/>
              <a:t>ECG’s</a:t>
            </a:r>
            <a:r>
              <a:rPr lang="en-GB" dirty="0" smtClean="0"/>
              <a:t>!</a:t>
            </a:r>
            <a:endParaRPr lang="en-GB" dirty="0"/>
          </a:p>
        </p:txBody>
      </p:sp>
      <p:sp>
        <p:nvSpPr>
          <p:cNvPr id="13" name="Freeform 12"/>
          <p:cNvSpPr/>
          <p:nvPr/>
        </p:nvSpPr>
        <p:spPr>
          <a:xfrm>
            <a:off x="355600" y="86783"/>
            <a:ext cx="2451100" cy="230717"/>
          </a:xfrm>
          <a:custGeom>
            <a:avLst/>
            <a:gdLst>
              <a:gd name="connsiteX0" fmla="*/ 0 w 2451100"/>
              <a:gd name="connsiteY0" fmla="*/ 103717 h 230717"/>
              <a:gd name="connsiteX1" fmla="*/ 723900 w 2451100"/>
              <a:gd name="connsiteY1" fmla="*/ 14817 h 230717"/>
              <a:gd name="connsiteX2" fmla="*/ 1536700 w 2451100"/>
              <a:gd name="connsiteY2" fmla="*/ 14817 h 230717"/>
              <a:gd name="connsiteX3" fmla="*/ 2095500 w 2451100"/>
              <a:gd name="connsiteY3" fmla="*/ 78317 h 230717"/>
              <a:gd name="connsiteX4" fmla="*/ 2451100 w 2451100"/>
              <a:gd name="connsiteY4" fmla="*/ 230717 h 230717"/>
              <a:gd name="connsiteX5" fmla="*/ 2451100 w 2451100"/>
              <a:gd name="connsiteY5" fmla="*/ 230717 h 230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1100" h="230717">
                <a:moveTo>
                  <a:pt x="0" y="103717"/>
                </a:moveTo>
                <a:cubicBezTo>
                  <a:pt x="233891" y="66675"/>
                  <a:pt x="467783" y="29634"/>
                  <a:pt x="723900" y="14817"/>
                </a:cubicBezTo>
                <a:cubicBezTo>
                  <a:pt x="980017" y="0"/>
                  <a:pt x="1308100" y="4234"/>
                  <a:pt x="1536700" y="14817"/>
                </a:cubicBezTo>
                <a:cubicBezTo>
                  <a:pt x="1765300" y="25400"/>
                  <a:pt x="1943100" y="42334"/>
                  <a:pt x="2095500" y="78317"/>
                </a:cubicBezTo>
                <a:cubicBezTo>
                  <a:pt x="2247900" y="114300"/>
                  <a:pt x="2451100" y="230717"/>
                  <a:pt x="2451100" y="230717"/>
                </a:cubicBezTo>
                <a:lnTo>
                  <a:pt x="2451100" y="230717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ECG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48397" y="261541"/>
            <a:ext cx="1388445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First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Second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Date of birth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Hospital Number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1" y="261541"/>
            <a:ext cx="1907307" cy="73866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Date taken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Clinical Info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Speed and Amplitude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067" y="1984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832100" y="45641"/>
            <a:ext cx="2392452" cy="64633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You won’t have to fully </a:t>
            </a:r>
          </a:p>
          <a:p>
            <a:r>
              <a:rPr lang="en-GB" dirty="0" smtClean="0"/>
              <a:t>interpret 12 lead </a:t>
            </a:r>
            <a:r>
              <a:rPr lang="en-GB" dirty="0" err="1" smtClean="0"/>
              <a:t>ECG’s</a:t>
            </a:r>
            <a:r>
              <a:rPr lang="en-GB" dirty="0" smtClean="0"/>
              <a:t>!</a:t>
            </a:r>
            <a:endParaRPr lang="en-GB" dirty="0"/>
          </a:p>
        </p:txBody>
      </p:sp>
      <p:sp>
        <p:nvSpPr>
          <p:cNvPr id="13" name="Freeform 12"/>
          <p:cNvSpPr/>
          <p:nvPr/>
        </p:nvSpPr>
        <p:spPr>
          <a:xfrm>
            <a:off x="355600" y="86783"/>
            <a:ext cx="2451100" cy="230717"/>
          </a:xfrm>
          <a:custGeom>
            <a:avLst/>
            <a:gdLst>
              <a:gd name="connsiteX0" fmla="*/ 0 w 2451100"/>
              <a:gd name="connsiteY0" fmla="*/ 103717 h 230717"/>
              <a:gd name="connsiteX1" fmla="*/ 723900 w 2451100"/>
              <a:gd name="connsiteY1" fmla="*/ 14817 h 230717"/>
              <a:gd name="connsiteX2" fmla="*/ 1536700 w 2451100"/>
              <a:gd name="connsiteY2" fmla="*/ 14817 h 230717"/>
              <a:gd name="connsiteX3" fmla="*/ 2095500 w 2451100"/>
              <a:gd name="connsiteY3" fmla="*/ 78317 h 230717"/>
              <a:gd name="connsiteX4" fmla="*/ 2451100 w 2451100"/>
              <a:gd name="connsiteY4" fmla="*/ 230717 h 230717"/>
              <a:gd name="connsiteX5" fmla="*/ 2451100 w 2451100"/>
              <a:gd name="connsiteY5" fmla="*/ 230717 h 230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1100" h="230717">
                <a:moveTo>
                  <a:pt x="0" y="103717"/>
                </a:moveTo>
                <a:cubicBezTo>
                  <a:pt x="233891" y="66675"/>
                  <a:pt x="467783" y="29634"/>
                  <a:pt x="723900" y="14817"/>
                </a:cubicBezTo>
                <a:cubicBezTo>
                  <a:pt x="980017" y="0"/>
                  <a:pt x="1308100" y="4234"/>
                  <a:pt x="1536700" y="14817"/>
                </a:cubicBezTo>
                <a:cubicBezTo>
                  <a:pt x="1765300" y="25400"/>
                  <a:pt x="1943100" y="42334"/>
                  <a:pt x="2095500" y="78317"/>
                </a:cubicBezTo>
                <a:cubicBezTo>
                  <a:pt x="2247900" y="114300"/>
                  <a:pt x="2451100" y="230717"/>
                  <a:pt x="2451100" y="230717"/>
                </a:cubicBezTo>
                <a:lnTo>
                  <a:pt x="2451100" y="230717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335" y="1666562"/>
            <a:ext cx="5268448" cy="3814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28" y="927898"/>
            <a:ext cx="1907307" cy="73866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Date taken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Clinical Info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Speed and Amplitude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1" y="4151200"/>
            <a:ext cx="1388445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First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Second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Date of birth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Hospital Number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10985" y="6243297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Dr Jonathan Fry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ECG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48397" y="261541"/>
            <a:ext cx="1388445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First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Second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Date of birth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Hospital Number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1" y="261541"/>
            <a:ext cx="1907307" cy="73866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Date taken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Clinical Info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Speed and Amplitude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067" y="1984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832100" y="45641"/>
            <a:ext cx="2392452" cy="64633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You won’t have to fully </a:t>
            </a:r>
          </a:p>
          <a:p>
            <a:r>
              <a:rPr lang="en-GB" dirty="0" smtClean="0"/>
              <a:t>interpret 12 lead </a:t>
            </a:r>
            <a:r>
              <a:rPr lang="en-GB" dirty="0" err="1" smtClean="0"/>
              <a:t>ECG’s</a:t>
            </a:r>
            <a:r>
              <a:rPr lang="en-GB" dirty="0" smtClean="0"/>
              <a:t>!</a:t>
            </a:r>
            <a:endParaRPr lang="en-GB" dirty="0"/>
          </a:p>
        </p:txBody>
      </p:sp>
      <p:sp>
        <p:nvSpPr>
          <p:cNvPr id="13" name="Freeform 12"/>
          <p:cNvSpPr/>
          <p:nvPr/>
        </p:nvSpPr>
        <p:spPr>
          <a:xfrm>
            <a:off x="355600" y="86783"/>
            <a:ext cx="2451100" cy="230717"/>
          </a:xfrm>
          <a:custGeom>
            <a:avLst/>
            <a:gdLst>
              <a:gd name="connsiteX0" fmla="*/ 0 w 2451100"/>
              <a:gd name="connsiteY0" fmla="*/ 103717 h 230717"/>
              <a:gd name="connsiteX1" fmla="*/ 723900 w 2451100"/>
              <a:gd name="connsiteY1" fmla="*/ 14817 h 230717"/>
              <a:gd name="connsiteX2" fmla="*/ 1536700 w 2451100"/>
              <a:gd name="connsiteY2" fmla="*/ 14817 h 230717"/>
              <a:gd name="connsiteX3" fmla="*/ 2095500 w 2451100"/>
              <a:gd name="connsiteY3" fmla="*/ 78317 h 230717"/>
              <a:gd name="connsiteX4" fmla="*/ 2451100 w 2451100"/>
              <a:gd name="connsiteY4" fmla="*/ 230717 h 230717"/>
              <a:gd name="connsiteX5" fmla="*/ 2451100 w 2451100"/>
              <a:gd name="connsiteY5" fmla="*/ 230717 h 230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1100" h="230717">
                <a:moveTo>
                  <a:pt x="0" y="103717"/>
                </a:moveTo>
                <a:cubicBezTo>
                  <a:pt x="233891" y="66675"/>
                  <a:pt x="467783" y="29634"/>
                  <a:pt x="723900" y="14817"/>
                </a:cubicBezTo>
                <a:cubicBezTo>
                  <a:pt x="980017" y="0"/>
                  <a:pt x="1308100" y="4234"/>
                  <a:pt x="1536700" y="14817"/>
                </a:cubicBezTo>
                <a:cubicBezTo>
                  <a:pt x="1765300" y="25400"/>
                  <a:pt x="1943100" y="42334"/>
                  <a:pt x="2095500" y="78317"/>
                </a:cubicBezTo>
                <a:cubicBezTo>
                  <a:pt x="2247900" y="114300"/>
                  <a:pt x="2451100" y="230717"/>
                  <a:pt x="2451100" y="230717"/>
                </a:cubicBezTo>
                <a:lnTo>
                  <a:pt x="2451100" y="230717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132"/>
            <a:ext cx="9065867" cy="46613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Patient’s ECG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11903" y="274638"/>
            <a:ext cx="144265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First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Second name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Date of birth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Hospital Number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1" y="261541"/>
            <a:ext cx="1907307" cy="73866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Date taken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Clinical Info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Speed and Amplitude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080000"/>
            <a:ext cx="8954555" cy="1079499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35124" y="2651125"/>
            <a:ext cx="3349626" cy="769441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		QRS		T</a:t>
            </a:r>
            <a:endParaRPr lang="en-US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519" y="2417775"/>
            <a:ext cx="1093009" cy="1624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rhythm traces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8229600" cy="52577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Traces of Atrial Fibrillation or normal?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? Problems with AF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4699055"/>
            <a:ext cx="5080000" cy="133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28" y="3397705"/>
            <a:ext cx="8191500" cy="133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28" y="2120000"/>
            <a:ext cx="7662649" cy="1229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125" y="179388"/>
            <a:ext cx="1093009" cy="16245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2500" y="222250"/>
            <a:ext cx="6600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?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43824" y="1054100"/>
            <a:ext cx="320675" cy="54610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69938"/>
            <a:ext cx="8229600" cy="1143000"/>
          </a:xfrm>
        </p:spPr>
        <p:txBody>
          <a:bodyPr>
            <a:noAutofit/>
          </a:bodyPr>
          <a:lstStyle/>
          <a:p>
            <a:r>
              <a:rPr lang="en-GB" sz="23900" dirty="0" smtClean="0">
                <a:solidFill>
                  <a:srgbClr val="FF0000"/>
                </a:solidFill>
              </a:rPr>
              <a:t>£60</a:t>
            </a:r>
            <a:endParaRPr lang="en-GB" sz="239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Break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Quiz</a:t>
            </a:r>
          </a:p>
          <a:p>
            <a:pPr>
              <a:buNone/>
            </a:pPr>
            <a:r>
              <a:rPr lang="en-GB" dirty="0" smtClean="0"/>
              <a:t> </a:t>
            </a:r>
          </a:p>
          <a:p>
            <a:r>
              <a:rPr lang="en-US" dirty="0" smtClean="0"/>
              <a:t>https://www.surveymonkey.com/r/WPY6SFF</a:t>
            </a:r>
            <a:endParaRPr lang="en-GB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69938"/>
            <a:ext cx="8229600" cy="1143000"/>
          </a:xfrm>
        </p:spPr>
        <p:txBody>
          <a:bodyPr>
            <a:noAutofit/>
          </a:bodyPr>
          <a:lstStyle/>
          <a:p>
            <a:r>
              <a:rPr lang="en-GB" sz="23900" dirty="0" smtClean="0">
                <a:solidFill>
                  <a:srgbClr val="FF0000"/>
                </a:solidFill>
              </a:rPr>
              <a:t>£60</a:t>
            </a:r>
            <a:endParaRPr lang="en-GB" sz="239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patient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093" y="1460500"/>
            <a:ext cx="163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SBA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Autonomic </a:t>
            </a:r>
            <a:r>
              <a:rPr lang="en-GB" dirty="0" smtClean="0"/>
              <a:t>Physiology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400" dirty="0" err="1" smtClean="0"/>
              <a:t>Metabotropic</a:t>
            </a:r>
            <a:r>
              <a:rPr lang="en-GB" sz="2400" dirty="0" smtClean="0"/>
              <a:t> – via secondary messenger vs</a:t>
            </a:r>
          </a:p>
          <a:p>
            <a:pPr>
              <a:buNone/>
            </a:pPr>
            <a:r>
              <a:rPr lang="en-GB" sz="2400" dirty="0" err="1" smtClean="0"/>
              <a:t>Ionotropic</a:t>
            </a:r>
            <a:r>
              <a:rPr lang="en-GB" sz="2400" dirty="0" smtClean="0"/>
              <a:t> – form an ion pore </a:t>
            </a:r>
          </a:p>
          <a:p>
            <a:pPr>
              <a:buNone/>
            </a:pPr>
            <a:endParaRPr lang="en-GB" sz="24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Parasympathetic	</a:t>
            </a:r>
          </a:p>
          <a:p>
            <a:pPr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	- synapse (</a:t>
            </a:r>
            <a:r>
              <a:rPr lang="en-GB" sz="2400" dirty="0" err="1" smtClean="0">
                <a:solidFill>
                  <a:srgbClr val="FF0000"/>
                </a:solidFill>
              </a:rPr>
              <a:t>ACh</a:t>
            </a:r>
            <a:r>
              <a:rPr lang="en-GB" sz="2400" dirty="0" smtClean="0">
                <a:solidFill>
                  <a:srgbClr val="FF0000"/>
                </a:solidFill>
              </a:rPr>
              <a:t>, Nicotinic) near organ</a:t>
            </a:r>
          </a:p>
          <a:p>
            <a:pPr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	- postganglionic (</a:t>
            </a:r>
            <a:r>
              <a:rPr lang="en-GB" sz="2400" dirty="0" err="1" smtClean="0">
                <a:solidFill>
                  <a:srgbClr val="FF0000"/>
                </a:solidFill>
              </a:rPr>
              <a:t>ACh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Muscarinic</a:t>
            </a:r>
            <a:r>
              <a:rPr lang="en-GB" sz="2400" dirty="0" smtClean="0">
                <a:solidFill>
                  <a:srgbClr val="FF0000"/>
                </a:solidFill>
              </a:rPr>
              <a:t>)</a:t>
            </a:r>
          </a:p>
          <a:p>
            <a:pPr>
              <a:buNone/>
            </a:pPr>
            <a:endParaRPr lang="en-GB" sz="24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Sympathetic		</a:t>
            </a:r>
          </a:p>
          <a:p>
            <a:pPr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	- synapse (</a:t>
            </a:r>
            <a:r>
              <a:rPr lang="en-GB" sz="2400" dirty="0" err="1" smtClean="0">
                <a:solidFill>
                  <a:srgbClr val="FF0000"/>
                </a:solidFill>
              </a:rPr>
              <a:t>ACh</a:t>
            </a:r>
            <a:r>
              <a:rPr lang="en-GB" sz="2400" dirty="0" smtClean="0">
                <a:solidFill>
                  <a:srgbClr val="FF0000"/>
                </a:solidFill>
              </a:rPr>
              <a:t>, Nicotinic) in Thoracic Chain, near spinal cord</a:t>
            </a:r>
          </a:p>
          <a:p>
            <a:pPr lvl="0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	- postganglionic (NA α</a:t>
            </a:r>
            <a:r>
              <a:rPr lang="en-GB" sz="2400" baseline="-25000" dirty="0" smtClean="0">
                <a:solidFill>
                  <a:srgbClr val="FF0000"/>
                </a:solidFill>
              </a:rPr>
              <a:t>1,2</a:t>
            </a:r>
            <a:r>
              <a:rPr lang="en-GB" sz="2400" dirty="0" smtClean="0">
                <a:solidFill>
                  <a:srgbClr val="FF0000"/>
                </a:solidFill>
              </a:rPr>
              <a:t> &amp; β</a:t>
            </a:r>
            <a:r>
              <a:rPr lang="en-GB" sz="2400" baseline="-25000" dirty="0" smtClean="0">
                <a:solidFill>
                  <a:srgbClr val="FF0000"/>
                </a:solidFill>
              </a:rPr>
              <a:t>1,2,3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adrenoceptor</a:t>
            </a:r>
            <a:r>
              <a:rPr lang="en-GB" sz="2400" dirty="0" smtClean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patient …discusses Transfusion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345" y="1553731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3600" dirty="0" smtClean="0"/>
              <a:t>Why discuss?</a:t>
            </a:r>
          </a:p>
          <a:p>
            <a:r>
              <a:rPr lang="en-US" dirty="0" smtClean="0"/>
              <a:t>Patients need to know what’s going to happen</a:t>
            </a:r>
          </a:p>
          <a:p>
            <a:r>
              <a:rPr lang="en-US" dirty="0" smtClean="0"/>
              <a:t>Side effects </a:t>
            </a:r>
          </a:p>
          <a:p>
            <a:r>
              <a:rPr lang="en-US" dirty="0" smtClean="0"/>
              <a:t>Some people don’t want eg Jehovah’s Witness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600" dirty="0" smtClean="0"/>
              <a:t>Must discuss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8000" dirty="0" smtClean="0">
                <a:solidFill>
                  <a:srgbClr val="FF0000"/>
                </a:solidFill>
              </a:rPr>
              <a:t>?</a:t>
            </a:r>
            <a:r>
              <a:rPr lang="en-US" sz="4000" dirty="0" smtClean="0"/>
              <a:t>Side effects</a:t>
            </a:r>
            <a:endParaRPr lang="en-US" sz="8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1" y="427038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Discusses Transfusion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Side effects of blood products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Infections</a:t>
            </a:r>
          </a:p>
          <a:p>
            <a:pPr lvl="1"/>
            <a:r>
              <a:rPr lang="en-US" dirty="0" smtClean="0"/>
              <a:t>Hepatitis BC, HIV, other viruses</a:t>
            </a:r>
          </a:p>
          <a:p>
            <a:r>
              <a:rPr lang="en-US" dirty="0" smtClean="0"/>
              <a:t>Immune</a:t>
            </a:r>
          </a:p>
          <a:p>
            <a:pPr lvl="1"/>
            <a:r>
              <a:rPr lang="en-US" dirty="0" smtClean="0"/>
              <a:t>Major ABO reactions</a:t>
            </a:r>
          </a:p>
          <a:p>
            <a:pPr lvl="1"/>
            <a:r>
              <a:rPr lang="en-US" dirty="0" smtClean="0"/>
              <a:t>Other immune</a:t>
            </a:r>
          </a:p>
          <a:p>
            <a:r>
              <a:rPr lang="en-US" dirty="0" smtClean="0"/>
              <a:t>Iron overload- RBC</a:t>
            </a:r>
          </a:p>
          <a:p>
            <a:r>
              <a:rPr lang="en-US" dirty="0" smtClean="0"/>
              <a:t>Other side effects</a:t>
            </a:r>
            <a:r>
              <a:rPr lang="en-US" dirty="0" smtClean="0"/>
              <a:t>-usually from lots of blood </a:t>
            </a:r>
            <a:endParaRPr lang="en-US" dirty="0" smtClean="0"/>
          </a:p>
          <a:p>
            <a:pPr lvl="1"/>
            <a:r>
              <a:rPr lang="en-US" dirty="0" smtClean="0"/>
              <a:t>cold, coagulation, low Ca</a:t>
            </a:r>
            <a:r>
              <a:rPr lang="en-US" baseline="30000" dirty="0" smtClean="0"/>
              <a:t>++</a:t>
            </a:r>
            <a:r>
              <a:rPr lang="en-US" dirty="0" smtClean="0"/>
              <a:t>, high K</a:t>
            </a:r>
            <a:r>
              <a:rPr lang="en-US" baseline="30000" dirty="0" smtClean="0"/>
              <a:t>+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995" y="0"/>
            <a:ext cx="9533464" cy="6294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800" y="882905"/>
            <a:ext cx="229597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White Cells</a:t>
            </a:r>
            <a:endParaRPr lang="en-US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16700" y="6477000"/>
            <a:ext cx="242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 John-Paul Westwood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Clr clrSpc="rgb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37" y="402729"/>
            <a:ext cx="1600267" cy="24910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300" y="522246"/>
            <a:ext cx="1814973" cy="2371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718" y="340769"/>
            <a:ext cx="2086035" cy="3020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129" y="862687"/>
            <a:ext cx="2124743" cy="17493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0404" y="3423308"/>
            <a:ext cx="26026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‘Cryoprecipitate’</a:t>
            </a:r>
          </a:p>
          <a:p>
            <a:pPr algn="ctr"/>
            <a:r>
              <a:rPr lang="en-US" sz="2800" b="1" dirty="0" smtClean="0"/>
              <a:t>Fibrinogen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73600" y="3443312"/>
            <a:ext cx="1472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Platelets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278" y="3690747"/>
            <a:ext cx="26283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‘Blood’</a:t>
            </a:r>
          </a:p>
          <a:p>
            <a:pPr algn="ctr"/>
            <a:r>
              <a:rPr lang="en-US" sz="2800" dirty="0" smtClean="0"/>
              <a:t>Packed </a:t>
            </a:r>
            <a:r>
              <a:rPr lang="en-US" sz="2800" b="1" dirty="0" smtClean="0"/>
              <a:t>Red Cells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21331" y="4099091"/>
            <a:ext cx="31794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FFP</a:t>
            </a:r>
          </a:p>
          <a:p>
            <a:pPr algn="ctr"/>
            <a:r>
              <a:rPr lang="en-US" sz="2800" dirty="0" smtClean="0"/>
              <a:t>Fresh Frozen </a:t>
            </a:r>
            <a:r>
              <a:rPr lang="en-US" sz="2800" b="1" dirty="0" smtClean="0"/>
              <a:t>Plasma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1549" y="5545259"/>
            <a:ext cx="1856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Haemoglobin</a:t>
            </a:r>
            <a:endParaRPr lang="en-US" sz="2400" dirty="0" smtClean="0"/>
          </a:p>
          <a:p>
            <a:pPr algn="ctr"/>
            <a:r>
              <a:rPr lang="en-US" sz="2400" dirty="0" smtClean="0"/>
              <a:t>0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carriage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540133" y="5514279"/>
            <a:ext cx="2194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 </a:t>
            </a:r>
            <a:r>
              <a:rPr lang="en-US" sz="2400" dirty="0" err="1" smtClean="0"/>
              <a:t>Plt</a:t>
            </a:r>
            <a:r>
              <a:rPr lang="en-US" sz="2400" dirty="0" smtClean="0"/>
              <a:t> number</a:t>
            </a:r>
          </a:p>
          <a:p>
            <a:r>
              <a:rPr lang="en-US" sz="2400" dirty="0" smtClean="0"/>
              <a:t>Abnormal </a:t>
            </a:r>
            <a:r>
              <a:rPr lang="en-US" sz="2400" dirty="0" err="1" smtClean="0"/>
              <a:t>Plt</a:t>
            </a:r>
            <a:r>
              <a:rPr lang="en-US" sz="2400" dirty="0" smtClean="0"/>
              <a:t> Fn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827742" y="5794603"/>
            <a:ext cx="211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Clotting Factors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1044901" y="5052404"/>
            <a:ext cx="60518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5368567" y="5544465"/>
            <a:ext cx="60518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3214083" y="4635778"/>
            <a:ext cx="60518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7474997" y="5052404"/>
            <a:ext cx="60518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00782" y="5794603"/>
            <a:ext cx="15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Fibrinogen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237067" y="274638"/>
            <a:ext cx="18466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093" y="1460500"/>
            <a:ext cx="163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SBA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33715</TotalTime>
  <Words>4604</Words>
  <Application>Microsoft Macintosh PowerPoint</Application>
  <PresentationFormat>On-screen Show (4:3)</PresentationFormat>
  <Paragraphs>1159</Paragraphs>
  <Slides>192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192</vt:i4>
      </vt:variant>
    </vt:vector>
  </HeadingPairs>
  <TitlesOfParts>
    <vt:vector size="193" baseType="lpstr">
      <vt:lpstr>Office Theme</vt:lpstr>
      <vt:lpstr>Slide 1</vt:lpstr>
      <vt:lpstr>Dr Rob CM Stephens</vt:lpstr>
      <vt:lpstr>Video</vt:lpstr>
      <vt:lpstr>Slide 4</vt:lpstr>
      <vt:lpstr>Introduction</vt:lpstr>
      <vt:lpstr>£60</vt:lpstr>
      <vt:lpstr>Contents</vt:lpstr>
      <vt:lpstr>We’re going to cover</vt:lpstr>
      <vt:lpstr>Our patient</vt:lpstr>
      <vt:lpstr>At Home</vt:lpstr>
      <vt:lpstr>?</vt:lpstr>
      <vt:lpstr>Slide 12</vt:lpstr>
      <vt:lpstr>Abdomen and Pelvis</vt:lpstr>
      <vt:lpstr>Slide 14</vt:lpstr>
      <vt:lpstr>Slide 15</vt:lpstr>
      <vt:lpstr>Slide 16</vt:lpstr>
      <vt:lpstr>Slide 17</vt:lpstr>
      <vt:lpstr>Our patient is still at home</vt:lpstr>
      <vt:lpstr>?</vt:lpstr>
      <vt:lpstr>Slide 20</vt:lpstr>
      <vt:lpstr>Organs </vt:lpstr>
      <vt:lpstr>Slide 22</vt:lpstr>
      <vt:lpstr>Slide 23</vt:lpstr>
      <vt:lpstr>Slide 24</vt:lpstr>
      <vt:lpstr>GP visit</vt:lpstr>
      <vt:lpstr>Full Blood Count</vt:lpstr>
      <vt:lpstr>Full Blood Count</vt:lpstr>
      <vt:lpstr>Slide 28</vt:lpstr>
      <vt:lpstr>Slide 29</vt:lpstr>
      <vt:lpstr>Slide 30</vt:lpstr>
      <vt:lpstr>Slide 31</vt:lpstr>
      <vt:lpstr>Slide 32</vt:lpstr>
      <vt:lpstr>Slide 33</vt:lpstr>
      <vt:lpstr>Normocytic Anaemia= normal cell size</vt:lpstr>
      <vt:lpstr>Slide 35</vt:lpstr>
      <vt:lpstr>Hospital Tests</vt:lpstr>
      <vt:lpstr>Slide 37</vt:lpstr>
      <vt:lpstr>Video</vt:lpstr>
      <vt:lpstr>Slide 39</vt:lpstr>
      <vt:lpstr>Slide 40</vt:lpstr>
      <vt:lpstr>Small vs Large bowl</vt:lpstr>
      <vt:lpstr>Slide 42</vt:lpstr>
      <vt:lpstr>Slide 43</vt:lpstr>
      <vt:lpstr>A Tumour in the bowl</vt:lpstr>
      <vt:lpstr>Slide 45</vt:lpstr>
      <vt:lpstr>Slide 46</vt:lpstr>
      <vt:lpstr>Types of tumours- behavior</vt:lpstr>
      <vt:lpstr>Malignant Tumours = cancer microscopy</vt:lpstr>
      <vt:lpstr>A clinical picture of a removed tumour</vt:lpstr>
      <vt:lpstr>Cancer Diagnosis- Investigations</vt:lpstr>
      <vt:lpstr>Slide 51</vt:lpstr>
      <vt:lpstr>Sees Surgeon</vt:lpstr>
      <vt:lpstr>Ethics</vt:lpstr>
      <vt:lpstr>Ethics 1: Consent</vt:lpstr>
      <vt:lpstr>Slide 55</vt:lpstr>
      <vt:lpstr>Slide 56</vt:lpstr>
      <vt:lpstr>Capacity</vt:lpstr>
      <vt:lpstr>Requirements for valid consent </vt:lpstr>
      <vt:lpstr>Do we need consent if…</vt:lpstr>
      <vt:lpstr>Slide 60</vt:lpstr>
      <vt:lpstr>Slide 61</vt:lpstr>
      <vt:lpstr>Ethics 2: Confidentiality</vt:lpstr>
      <vt:lpstr>Ethics 2: Confidentiality</vt:lpstr>
      <vt:lpstr>Ethics 2: Confidentiality</vt:lpstr>
      <vt:lpstr>Slide 65</vt:lpstr>
      <vt:lpstr>Ethics 2: Confidentiality</vt:lpstr>
      <vt:lpstr>Back to our patient….</vt:lpstr>
      <vt:lpstr>Sees Anaesthetist Preassessment</vt:lpstr>
      <vt:lpstr>Slide 69</vt:lpstr>
      <vt:lpstr>Slide 70</vt:lpstr>
      <vt:lpstr>Slide 71</vt:lpstr>
      <vt:lpstr>Slide 72</vt:lpstr>
      <vt:lpstr>ECG</vt:lpstr>
      <vt:lpstr>Normal </vt:lpstr>
      <vt:lpstr>Slide 75</vt:lpstr>
      <vt:lpstr>ECG</vt:lpstr>
      <vt:lpstr>Normal ECG </vt:lpstr>
      <vt:lpstr>Slide 78</vt:lpstr>
      <vt:lpstr>Slide 79</vt:lpstr>
      <vt:lpstr>Slide 80</vt:lpstr>
      <vt:lpstr>Normal ECG </vt:lpstr>
      <vt:lpstr>Normal ECG </vt:lpstr>
      <vt:lpstr>Slide 83</vt:lpstr>
      <vt:lpstr>Normal ECG </vt:lpstr>
      <vt:lpstr>Our Patient’s ECG</vt:lpstr>
      <vt:lpstr>rhythm traces</vt:lpstr>
      <vt:lpstr>£60</vt:lpstr>
      <vt:lpstr>Break</vt:lpstr>
      <vt:lpstr>£60</vt:lpstr>
      <vt:lpstr>Slide 90</vt:lpstr>
      <vt:lpstr>Slide 91</vt:lpstr>
      <vt:lpstr>Autonomic Physiology </vt:lpstr>
      <vt:lpstr>Our patient …discusses Transfusion</vt:lpstr>
      <vt:lpstr>Slide 94</vt:lpstr>
      <vt:lpstr>Slide 95</vt:lpstr>
      <vt:lpstr>Side effects of blood products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Genetics of ABO</vt:lpstr>
      <vt:lpstr>Slide 105</vt:lpstr>
      <vt:lpstr>Slide 106</vt:lpstr>
      <vt:lpstr>Haemoglobin</vt:lpstr>
      <vt:lpstr>Transfusion Errors!</vt:lpstr>
      <vt:lpstr>Our Patient has surgery…</vt:lpstr>
      <vt:lpstr>Surgery</vt:lpstr>
      <vt:lpstr>Surgery is a big deal</vt:lpstr>
      <vt:lpstr>Slide 112</vt:lpstr>
      <vt:lpstr>Slide 113</vt:lpstr>
      <vt:lpstr>Risk video</vt:lpstr>
      <vt:lpstr>Slide 115</vt:lpstr>
      <vt:lpstr>During surgery</vt:lpstr>
      <vt:lpstr>Slide 117</vt:lpstr>
      <vt:lpstr>Slide 118</vt:lpstr>
      <vt:lpstr>Equation 1</vt:lpstr>
      <vt:lpstr>Equation 1 implication</vt:lpstr>
      <vt:lpstr>Equation 2</vt:lpstr>
      <vt:lpstr>Equation 2 Implications</vt:lpstr>
      <vt:lpstr>Slide 123</vt:lpstr>
      <vt:lpstr>Doppler</vt:lpstr>
      <vt:lpstr>Slide 125</vt:lpstr>
      <vt:lpstr>Doppler</vt:lpstr>
      <vt:lpstr>Slide 127</vt:lpstr>
      <vt:lpstr> Data/SBA on Curves – which one?</vt:lpstr>
      <vt:lpstr>Slide 129</vt:lpstr>
      <vt:lpstr>Ways to measure Cardiac output</vt:lpstr>
      <vt:lpstr>Ways to measure Cardiac output</vt:lpstr>
      <vt:lpstr>Ways to measure Cardiac output</vt:lpstr>
      <vt:lpstr>Ways to measure Cardiac output</vt:lpstr>
      <vt:lpstr>£60</vt:lpstr>
      <vt:lpstr>Break No 2</vt:lpstr>
      <vt:lpstr>Slide 136</vt:lpstr>
      <vt:lpstr>Slide 137</vt:lpstr>
      <vt:lpstr>Planned after surgery</vt:lpstr>
      <vt:lpstr>Slide 139</vt:lpstr>
      <vt:lpstr>Slide 140</vt:lpstr>
      <vt:lpstr>Our Patient</vt:lpstr>
      <vt:lpstr>Slide 142</vt:lpstr>
      <vt:lpstr>Our Patient; Day 2 post op</vt:lpstr>
      <vt:lpstr>Slide 144</vt:lpstr>
      <vt:lpstr>Postoperative Complication 1</vt:lpstr>
      <vt:lpstr>On Examination</vt:lpstr>
      <vt:lpstr>What you going to do?</vt:lpstr>
      <vt:lpstr>Slide 148</vt:lpstr>
      <vt:lpstr>Slide 149</vt:lpstr>
      <vt:lpstr>Slide 150</vt:lpstr>
      <vt:lpstr>Slide 151</vt:lpstr>
      <vt:lpstr>Postoperative Complication 1</vt:lpstr>
      <vt:lpstr>Infections</vt:lpstr>
      <vt:lpstr>Slide 154</vt:lpstr>
      <vt:lpstr>Slide 155</vt:lpstr>
      <vt:lpstr>Slide 156</vt:lpstr>
      <vt:lpstr>Common Bacterial causes of  Hospital Acquired pneumonia</vt:lpstr>
      <vt:lpstr>Gram Positive vs Gram Negative</vt:lpstr>
      <vt:lpstr>Slide 159</vt:lpstr>
      <vt:lpstr>Slide 160</vt:lpstr>
      <vt:lpstr>Slide 161</vt:lpstr>
      <vt:lpstr>Antibiotic resistance</vt:lpstr>
      <vt:lpstr>Slide 163</vt:lpstr>
      <vt:lpstr>Slide 164</vt:lpstr>
      <vt:lpstr>Postoperative Complication 2 </vt:lpstr>
      <vt:lpstr>Arterial blood gas Lots of information!</vt:lpstr>
      <vt:lpstr>Arterial blood gas Lots of information!</vt:lpstr>
      <vt:lpstr>Slide 168</vt:lpstr>
      <vt:lpstr>Slide 169</vt:lpstr>
      <vt:lpstr>Blood Gas</vt:lpstr>
      <vt:lpstr>Arterial blood gas</vt:lpstr>
      <vt:lpstr>Hypoxia</vt:lpstr>
      <vt:lpstr>Arterial blood gas</vt:lpstr>
      <vt:lpstr>Slide 174</vt:lpstr>
      <vt:lpstr>Blood Gas</vt:lpstr>
      <vt:lpstr>Slide 176</vt:lpstr>
      <vt:lpstr>Respiratory Failure</vt:lpstr>
      <vt:lpstr>Respiratory Failure</vt:lpstr>
      <vt:lpstr>Our Patient’s arterial blood gas</vt:lpstr>
      <vt:lpstr>Causes of type 1 respiratory failure</vt:lpstr>
      <vt:lpstr>Causes of type 2 respiratory failure</vt:lpstr>
      <vt:lpstr>Slide 182</vt:lpstr>
      <vt:lpstr>Slide 183</vt:lpstr>
      <vt:lpstr>Slide 184</vt:lpstr>
      <vt:lpstr>Slide 185</vt:lpstr>
      <vt:lpstr>Slide 186</vt:lpstr>
      <vt:lpstr>Slide 187</vt:lpstr>
      <vt:lpstr>Our patient</vt:lpstr>
      <vt:lpstr>We’ve covered</vt:lpstr>
      <vt:lpstr>Thank you for the slides from</vt:lpstr>
      <vt:lpstr>Slide 191</vt:lpstr>
      <vt:lpstr>Break CXR</vt:lpstr>
    </vt:vector>
  </TitlesOfParts>
  <Manager/>
  <Company>UCLH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foundations</dc:title>
  <dc:subject/>
  <dc:creator>Robert Stephens</dc:creator>
  <cp:keywords/>
  <dc:description/>
  <cp:lastModifiedBy>Robert Stephens</cp:lastModifiedBy>
  <cp:revision>276</cp:revision>
  <dcterms:created xsi:type="dcterms:W3CDTF">2019-04-28T08:33:15Z</dcterms:created>
  <dcterms:modified xsi:type="dcterms:W3CDTF">2019-04-29T07:05:08Z</dcterms:modified>
  <cp:category/>
</cp:coreProperties>
</file>