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1E6914C-426F-975E-FA74-77EFEE94B321}" name="Shah, Chandan" initials="SC" userId="S::ucyccsh@ucl.ac.uk::17c1d6ab-7bf8-4079-a9cd-4d5f913a876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ndan Shah" initials="CS" lastIdx="1" clrIdx="0">
    <p:extLst>
      <p:ext uri="{19B8F6BF-5375-455C-9EA6-DF929625EA0E}">
        <p15:presenceInfo xmlns:p15="http://schemas.microsoft.com/office/powerpoint/2012/main" userId="S-1-5-21-2902265621-1063028621-2381561480-209683" providerId="AD"/>
      </p:ext>
    </p:extLst>
  </p:cmAuthor>
  <p:cmAuthor id="2" name="Sandra Hinton" initials="SH" lastIdx="1" clrIdx="1">
    <p:extLst>
      <p:ext uri="{19B8F6BF-5375-455C-9EA6-DF929625EA0E}">
        <p15:presenceInfo xmlns:p15="http://schemas.microsoft.com/office/powerpoint/2012/main" userId="Sandra Hint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F85D8-BD71-4AF2-8F79-FEEA607C0379}" type="datetimeFigureOut">
              <a:rPr lang="en-GB" smtClean="0"/>
              <a:t>21/06/2022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7D2FFB-14FE-4CC0-8916-211B77C649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462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D2FFB-14FE-4CC0-8916-211B77C649B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948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9BE6-468D-47D2-A8EA-84B152A31C43}" type="datetimeFigureOut">
              <a:rPr lang="en-GB" smtClean="0"/>
              <a:t>21/06/2022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2B32E-088F-4871-9CFF-8CC43192B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298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9BE6-468D-47D2-A8EA-84B152A31C43}" type="datetimeFigureOut">
              <a:rPr lang="en-GB" smtClean="0"/>
              <a:t>21/06/2022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2B32E-088F-4871-9CFF-8CC43192B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563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9BE6-468D-47D2-A8EA-84B152A31C43}" type="datetimeFigureOut">
              <a:rPr lang="en-GB" smtClean="0"/>
              <a:t>21/06/2022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2B32E-088F-4871-9CFF-8CC43192B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020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9BE6-468D-47D2-A8EA-84B152A31C43}" type="datetimeFigureOut">
              <a:rPr lang="en-GB" smtClean="0"/>
              <a:t>21/06/2022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2B32E-088F-4871-9CFF-8CC43192B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72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9BE6-468D-47D2-A8EA-84B152A31C43}" type="datetimeFigureOut">
              <a:rPr lang="en-GB" smtClean="0"/>
              <a:t>21/06/2022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2B32E-088F-4871-9CFF-8CC43192B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818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9BE6-468D-47D2-A8EA-84B152A31C43}" type="datetimeFigureOut">
              <a:rPr lang="en-GB" smtClean="0"/>
              <a:t>21/06/2022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2B32E-088F-4871-9CFF-8CC43192B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56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9BE6-468D-47D2-A8EA-84B152A31C43}" type="datetimeFigureOut">
              <a:rPr lang="en-GB" smtClean="0"/>
              <a:t>21/06/2022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2B32E-088F-4871-9CFF-8CC43192B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826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9BE6-468D-47D2-A8EA-84B152A31C43}" type="datetimeFigureOut">
              <a:rPr lang="en-GB" smtClean="0"/>
              <a:t>21/06/2022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2B32E-088F-4871-9CFF-8CC43192B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977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9BE6-468D-47D2-A8EA-84B152A31C43}" type="datetimeFigureOut">
              <a:rPr lang="en-GB" smtClean="0"/>
              <a:t>21/06/2022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2B32E-088F-4871-9CFF-8CC43192B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61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9BE6-468D-47D2-A8EA-84B152A31C43}" type="datetimeFigureOut">
              <a:rPr lang="en-GB" smtClean="0"/>
              <a:t>21/06/2022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2B32E-088F-4871-9CFF-8CC43192B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797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9BE6-468D-47D2-A8EA-84B152A31C43}" type="datetimeFigureOut">
              <a:rPr lang="en-GB" smtClean="0"/>
              <a:t>21/06/2022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2B32E-088F-4871-9CFF-8CC43192B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41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29BE6-468D-47D2-A8EA-84B152A31C43}" type="datetimeFigureOut">
              <a:rPr lang="en-GB" smtClean="0"/>
              <a:t>21/06/2022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2B32E-088F-4871-9CFF-8CC43192B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52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42601" y="3618036"/>
            <a:ext cx="1249136" cy="10486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Academic Services (AS) </a:t>
            </a:r>
            <a:r>
              <a:rPr lang="fr-FR" sz="1050" dirty="0" err="1">
                <a:solidFill>
                  <a:schemeClr val="tx1"/>
                </a:solidFill>
              </a:rPr>
              <a:t>receives</a:t>
            </a:r>
            <a:r>
              <a:rPr lang="fr-FR" sz="1050" dirty="0">
                <a:solidFill>
                  <a:schemeClr val="tx1"/>
                </a:solidFill>
              </a:rPr>
              <a:t> the report on </a:t>
            </a:r>
            <a:r>
              <a:rPr lang="fr-FR" sz="1050" dirty="0" err="1">
                <a:solidFill>
                  <a:schemeClr val="tx1"/>
                </a:solidFill>
              </a:rPr>
              <a:t>Portico</a:t>
            </a:r>
            <a:r>
              <a:rPr lang="fr-FR" sz="1050" dirty="0">
                <a:solidFill>
                  <a:schemeClr val="tx1"/>
                </a:solidFill>
              </a:rPr>
              <a:t>.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1581" y="267311"/>
            <a:ext cx="1419228" cy="9002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Oral report by external examiner at </a:t>
            </a:r>
          </a:p>
          <a:p>
            <a:r>
              <a:rPr lang="en-US" sz="1050" dirty="0">
                <a:solidFill>
                  <a:schemeClr val="tx1"/>
                </a:solidFill>
              </a:rPr>
              <a:t>Board of Examiners meeting, where practicable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11581" y="2727859"/>
            <a:ext cx="1660071" cy="10368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dirty="0">
                <a:solidFill>
                  <a:schemeClr val="tx1"/>
                </a:solidFill>
              </a:rPr>
              <a:t>Online Submission of external examiner’s report on Portico within four weeks of the Board.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428498" y="3623855"/>
            <a:ext cx="1707114" cy="14151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</a:rPr>
              <a:t>AS </a:t>
            </a:r>
            <a:r>
              <a:rPr lang="en-GB" sz="1050" dirty="0">
                <a:solidFill>
                  <a:schemeClr val="tx1"/>
                </a:solidFill>
              </a:rPr>
              <a:t>request</a:t>
            </a:r>
            <a:r>
              <a:rPr lang="fr-FR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</a:rPr>
              <a:t>Department / Central Services to </a:t>
            </a:r>
            <a:r>
              <a:rPr lang="en-GB" sz="1050" dirty="0">
                <a:solidFill>
                  <a:schemeClr val="tx1"/>
                </a:solidFill>
              </a:rPr>
              <a:t>respond</a:t>
            </a:r>
            <a:r>
              <a:rPr lang="fr-FR" sz="1050" dirty="0">
                <a:solidFill>
                  <a:schemeClr val="tx1"/>
                </a:solidFill>
              </a:rPr>
              <a:t> to </a:t>
            </a:r>
            <a:r>
              <a:rPr lang="en-GB" sz="1050" dirty="0">
                <a:solidFill>
                  <a:schemeClr val="tx1"/>
                </a:solidFill>
              </a:rPr>
              <a:t>recommendations</a:t>
            </a:r>
            <a:r>
              <a:rPr lang="fr-FR" sz="1050" dirty="0">
                <a:solidFill>
                  <a:schemeClr val="tx1"/>
                </a:solidFill>
              </a:rPr>
              <a:t>  </a:t>
            </a:r>
            <a:r>
              <a:rPr lang="fr-FR" sz="1050" dirty="0" err="1">
                <a:solidFill>
                  <a:schemeClr val="tx1"/>
                </a:solidFill>
              </a:rPr>
              <a:t>that</a:t>
            </a:r>
            <a:r>
              <a:rPr lang="fr-FR" sz="1050" dirty="0">
                <a:solidFill>
                  <a:schemeClr val="tx1"/>
                </a:solidFill>
              </a:rPr>
              <a:t> </a:t>
            </a:r>
            <a:r>
              <a:rPr lang="en-GB" sz="1050" dirty="0">
                <a:solidFill>
                  <a:schemeClr val="tx1"/>
                </a:solidFill>
              </a:rPr>
              <a:t>require</a:t>
            </a:r>
            <a:r>
              <a:rPr lang="fr-FR" sz="1050" dirty="0">
                <a:solidFill>
                  <a:schemeClr val="tx1"/>
                </a:solidFill>
              </a:rPr>
              <a:t> </a:t>
            </a:r>
            <a:r>
              <a:rPr lang="fr-FR" sz="1050" dirty="0" err="1">
                <a:solidFill>
                  <a:schemeClr val="tx1"/>
                </a:solidFill>
              </a:rPr>
              <a:t>approval</a:t>
            </a:r>
            <a:r>
              <a:rPr lang="fr-FR" sz="1050" dirty="0">
                <a:solidFill>
                  <a:schemeClr val="tx1"/>
                </a:solidFill>
              </a:rPr>
              <a:t> by Vice-Provost (Education and </a:t>
            </a:r>
            <a:r>
              <a:rPr lang="fr-FR" sz="1050" dirty="0" err="1">
                <a:solidFill>
                  <a:schemeClr val="tx1"/>
                </a:solidFill>
              </a:rPr>
              <a:t>Student</a:t>
            </a:r>
            <a:r>
              <a:rPr lang="fr-FR" sz="1050" dirty="0">
                <a:solidFill>
                  <a:schemeClr val="tx1"/>
                </a:solidFill>
              </a:rPr>
              <a:t> </a:t>
            </a:r>
            <a:r>
              <a:rPr lang="en-GB" sz="1050" dirty="0">
                <a:solidFill>
                  <a:schemeClr val="tx1"/>
                </a:solidFill>
              </a:rPr>
              <a:t>Experience</a:t>
            </a:r>
            <a:r>
              <a:rPr lang="fr-FR" sz="1050" dirty="0">
                <a:solidFill>
                  <a:schemeClr val="tx1"/>
                </a:solidFill>
              </a:rPr>
              <a:t>) or </a:t>
            </a:r>
            <a:r>
              <a:rPr lang="fr-FR" sz="1050" dirty="0" err="1">
                <a:solidFill>
                  <a:schemeClr val="tx1"/>
                </a:solidFill>
              </a:rPr>
              <a:t>nominee</a:t>
            </a:r>
            <a:r>
              <a:rPr lang="fr-FR" sz="1050" dirty="0">
                <a:solidFill>
                  <a:schemeClr val="tx1"/>
                </a:solidFill>
              </a:rPr>
              <a:t>.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879834" y="1521280"/>
            <a:ext cx="1315273" cy="10368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dirty="0">
                <a:solidFill>
                  <a:schemeClr val="tx1"/>
                </a:solidFill>
              </a:rPr>
              <a:t>Chair, Deputy Chair, Board Administrators and Faculty Lead access the report on Portico.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046401" y="3617849"/>
            <a:ext cx="1660071" cy="9283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AS reviews and submits the response to Chair of </a:t>
            </a:r>
            <a:r>
              <a:rPr lang="en-US" sz="1050" dirty="0" err="1">
                <a:solidFill>
                  <a:schemeClr val="tx1"/>
                </a:solidFill>
              </a:rPr>
              <a:t>EdCom</a:t>
            </a:r>
            <a:r>
              <a:rPr lang="en-US" sz="1050" dirty="0">
                <a:solidFill>
                  <a:schemeClr val="tx1"/>
                </a:solidFill>
              </a:rPr>
              <a:t> / nominee for approval.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935916" y="4866137"/>
            <a:ext cx="1660071" cy="6590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AS notifies Department / Central Services of the approved response.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8935915" y="3597485"/>
            <a:ext cx="1660071" cy="9283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The Chair of </a:t>
            </a:r>
            <a:r>
              <a:rPr lang="en-US" sz="1050" dirty="0" err="1">
                <a:solidFill>
                  <a:schemeClr val="tx1"/>
                </a:solidFill>
              </a:rPr>
              <a:t>EdCom</a:t>
            </a:r>
            <a:r>
              <a:rPr lang="en-US" sz="1050" dirty="0">
                <a:solidFill>
                  <a:schemeClr val="tx1"/>
                </a:solidFill>
              </a:rPr>
              <a:t> / nominee reviews response to recommendations.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304794" y="3623855"/>
            <a:ext cx="1574419" cy="9283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Department / Central Services submits a final response to the entire report on Portico within a month of receipt of report.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436381" y="927114"/>
            <a:ext cx="2533657" cy="1564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dirty="0">
                <a:solidFill>
                  <a:schemeClr val="tx1"/>
                </a:solidFill>
              </a:rPr>
              <a:t>The entire </a:t>
            </a:r>
            <a:r>
              <a:rPr lang="en-GB" sz="1050" dirty="0">
                <a:solidFill>
                  <a:schemeClr val="tx1"/>
                </a:solidFill>
              </a:rPr>
              <a:t>response to the report to be submitted on Portico within a month of receipt of the external examiner’s report. </a:t>
            </a:r>
          </a:p>
          <a:p>
            <a:r>
              <a:rPr lang="en-GB" sz="1050" dirty="0">
                <a:solidFill>
                  <a:schemeClr val="tx1"/>
                </a:solidFill>
              </a:rPr>
              <a:t>Themes reviewed at Staff Student Consultative Committee and included in the Annual Student Experience Review process.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3" name="Flowchart: Decision 32"/>
          <p:cNvSpPr/>
          <p:nvPr/>
        </p:nvSpPr>
        <p:spPr>
          <a:xfrm>
            <a:off x="8951058" y="2033513"/>
            <a:ext cx="2250342" cy="1150817"/>
          </a:xfrm>
          <a:prstGeom prst="flowChartDecision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Draft response to recommendation  requires enhancement</a:t>
            </a:r>
          </a:p>
        </p:txBody>
      </p:sp>
      <p:sp>
        <p:nvSpPr>
          <p:cNvPr id="35" name="Flowchart: Alternate Process 34"/>
          <p:cNvSpPr/>
          <p:nvPr/>
        </p:nvSpPr>
        <p:spPr>
          <a:xfrm>
            <a:off x="1771653" y="186118"/>
            <a:ext cx="1442436" cy="98144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Oral acknowledgement to </a:t>
            </a:r>
            <a:br>
              <a:rPr lang="en-US" sz="1050" dirty="0">
                <a:solidFill>
                  <a:schemeClr val="tx1"/>
                </a:solidFill>
              </a:rPr>
            </a:br>
            <a:r>
              <a:rPr lang="en-US" sz="1050" dirty="0">
                <a:solidFill>
                  <a:schemeClr val="tx1"/>
                </a:solidFill>
              </a:rPr>
              <a:t>external examiner at Board of Examiners meeting</a:t>
            </a:r>
          </a:p>
          <a:p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556474" y="950384"/>
            <a:ext cx="2678286" cy="15410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050" dirty="0">
              <a:solidFill>
                <a:schemeClr val="tx1"/>
              </a:solidFill>
            </a:endParaRPr>
          </a:p>
          <a:p>
            <a:r>
              <a:rPr lang="en-GB" sz="1050" dirty="0">
                <a:solidFill>
                  <a:schemeClr val="tx1"/>
                </a:solidFill>
              </a:rPr>
              <a:t>Department starts to draft a response to the entire report, addressing ALL recommendations. Departments should consult the Faculty Tutor/Faculty colleagues and if time permits, other staff and students before submitting the final response on Portico. AS will notify Departments for responses that require formal approval. </a:t>
            </a:r>
          </a:p>
        </p:txBody>
      </p:sp>
      <p:sp>
        <p:nvSpPr>
          <p:cNvPr id="39" name="Flowchart: Alternate Process 38"/>
          <p:cNvSpPr/>
          <p:nvPr/>
        </p:nvSpPr>
        <p:spPr>
          <a:xfrm>
            <a:off x="7054227" y="4849937"/>
            <a:ext cx="1646006" cy="885818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AS confirms the response on Portico.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40" name="Flowchart: Alternate Process 39"/>
          <p:cNvSpPr/>
          <p:nvPr/>
        </p:nvSpPr>
        <p:spPr>
          <a:xfrm>
            <a:off x="7040163" y="5940523"/>
            <a:ext cx="1660070" cy="860825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Final reports and responses made available to students via their Portico summary page.</a:t>
            </a:r>
          </a:p>
          <a:p>
            <a:pPr algn="ctr"/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41" name="Flowchart: Alternate Process 40"/>
          <p:cNvSpPr/>
          <p:nvPr/>
        </p:nvSpPr>
        <p:spPr>
          <a:xfrm>
            <a:off x="1854215" y="5209057"/>
            <a:ext cx="1498585" cy="1468178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Quality Review Sub-Committee review themes as part of the Annual Student Experience Review process and follows up actions with the Faculty.</a:t>
            </a:r>
          </a:p>
          <a:p>
            <a:pPr algn="ctr"/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42" name="TextBox 41" title="External Examiner Reporting Process"/>
          <p:cNvSpPr txBox="1"/>
          <p:nvPr/>
        </p:nvSpPr>
        <p:spPr>
          <a:xfrm>
            <a:off x="6028267" y="310461"/>
            <a:ext cx="45828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External Examiner Reporting Process</a:t>
            </a:r>
          </a:p>
        </p:txBody>
      </p:sp>
      <p:cxnSp>
        <p:nvCxnSpPr>
          <p:cNvPr id="44" name="Straight Arrow Connector 43" descr="Next box explains next step from previous box on Oral report provided by External Examiner - Oral acknowledgement to&#10;external examiner at&#10;Board of Examiners&#10;meeting" title="Arrow to the Right"/>
          <p:cNvCxnSpPr/>
          <p:nvPr/>
        </p:nvCxnSpPr>
        <p:spPr>
          <a:xfrm>
            <a:off x="1530809" y="587460"/>
            <a:ext cx="2408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 descr="Department starts to draft a response to the entire report, addressing ALL recommendations. Departments should consult the Faculty Tutor/Faculty colleagues and if time permits, other staff and students before submitting the final response on Portico. AS will notify Departments for responses that require formal approval. &#10;" title="Arrow to Right Box "/>
          <p:cNvCxnSpPr/>
          <p:nvPr/>
        </p:nvCxnSpPr>
        <p:spPr>
          <a:xfrm flipV="1">
            <a:off x="3198950" y="1675640"/>
            <a:ext cx="32340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 descr="Online Submission of external examiner’s report on Portico within four weeks of the Board after presenting an oral report at the Board (explained in above box)." title="Arrow to the box below"/>
          <p:cNvCxnSpPr>
            <a:stCxn id="16" idx="2"/>
          </p:cNvCxnSpPr>
          <p:nvPr/>
        </p:nvCxnSpPr>
        <p:spPr>
          <a:xfrm>
            <a:off x="821195" y="1167557"/>
            <a:ext cx="0" cy="15603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 descr="Departmental response to External Examiner has been approved and Academic Services notifies Department /Central Services of the&#10;approved response." title="Arrow to the box below"/>
          <p:cNvCxnSpPr/>
          <p:nvPr/>
        </p:nvCxnSpPr>
        <p:spPr>
          <a:xfrm flipH="1">
            <a:off x="9940123" y="4508607"/>
            <a:ext cx="1" cy="354233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 descr="Once response is confirmed on Portico and formal response to External Examiner via email, Final reports and&#10;responses made available to students via their Portico summary page." title="Arrow to the box below"/>
          <p:cNvCxnSpPr>
            <a:stCxn id="39" idx="2"/>
            <a:endCxn id="40" idx="0"/>
          </p:cNvCxnSpPr>
          <p:nvPr/>
        </p:nvCxnSpPr>
        <p:spPr>
          <a:xfrm flipH="1">
            <a:off x="7870198" y="5735755"/>
            <a:ext cx="7032" cy="204768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 descr="Department submits final response on Portico which Academic Services reviews and submits&#10;the response to Chair of&#10;EdCom / nominee for&#10;approval." title="Arrow to the right box"/>
          <p:cNvCxnSpPr/>
          <p:nvPr/>
        </p:nvCxnSpPr>
        <p:spPr>
          <a:xfrm flipV="1">
            <a:off x="6876094" y="3981759"/>
            <a:ext cx="178133" cy="10040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 descr="The Chair of EdCom&#10;/nominee reviews response&#10;to recommendations." title="Arrow to right box"/>
          <p:cNvCxnSpPr/>
          <p:nvPr/>
        </p:nvCxnSpPr>
        <p:spPr>
          <a:xfrm>
            <a:off x="8714297" y="3973370"/>
            <a:ext cx="236761" cy="3102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 descr="The entire&#10;response to the report to be&#10;submitted on Portico within a month of&#10;receipt of the external examiner’s report .&#10;Themes&#10;reviewed at Staff Student&#10;Consultative Committee and included in&#10;the Annual Student Experience Review&#10;process." title="Arrow to right box"/>
          <p:cNvCxnSpPr/>
          <p:nvPr/>
        </p:nvCxnSpPr>
        <p:spPr>
          <a:xfrm flipV="1">
            <a:off x="6239889" y="1489805"/>
            <a:ext cx="201621" cy="1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 descr="AS confirms the response on Portico and sends a formal response&#10;to the external examiner via email." title="Arrow to the left box"/>
          <p:cNvCxnSpPr/>
          <p:nvPr/>
        </p:nvCxnSpPr>
        <p:spPr>
          <a:xfrm flipH="1">
            <a:off x="8690435" y="5209057"/>
            <a:ext cx="235683" cy="4000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 descr="Academic Services (AS) review the&#10;report and recommendations&#10;on Portico." title="Arrow to the right box (below)"/>
          <p:cNvCxnSpPr>
            <a:stCxn id="19" idx="3"/>
            <a:endCxn id="5" idx="0"/>
          </p:cNvCxnSpPr>
          <p:nvPr/>
        </p:nvCxnSpPr>
        <p:spPr>
          <a:xfrm>
            <a:off x="1771652" y="3246291"/>
            <a:ext cx="795517" cy="37174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 descr="Chair, Deputy Chair, Board Administrators and Faculty Lead access the report on Portico." title="Arrow to the right (up)"/>
          <p:cNvCxnSpPr>
            <a:endCxn id="22" idx="2"/>
          </p:cNvCxnSpPr>
          <p:nvPr/>
        </p:nvCxnSpPr>
        <p:spPr>
          <a:xfrm flipV="1">
            <a:off x="1805926" y="2558143"/>
            <a:ext cx="731545" cy="4408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 descr="When a response is not approved by Chair of EdCom/nominee, draft response to recommendation requires enhancement" title="Arrow to diamond above"/>
          <p:cNvCxnSpPr/>
          <p:nvPr/>
        </p:nvCxnSpPr>
        <p:spPr>
          <a:xfrm flipV="1">
            <a:off x="10076229" y="3194302"/>
            <a:ext cx="0" cy="406643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9118246" y="3238177"/>
            <a:ext cx="92972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/>
              <a:t>Unapproved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9118246" y="4542973"/>
            <a:ext cx="71357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/>
              <a:t>Approved</a:t>
            </a:r>
          </a:p>
        </p:txBody>
      </p:sp>
      <p:cxnSp>
        <p:nvCxnSpPr>
          <p:cNvPr id="93" name="Elbow Connector 92" descr="For enhancements to a response, the process followed is the same as when a new response is drafted. AS&#10;request Department /Central Services to respond to&#10;recommendations that require approval by Chair of Education Committee (EdCom" title="Arrow to left (reconnect to existing process)"/>
          <p:cNvCxnSpPr>
            <a:stCxn id="33" idx="1"/>
          </p:cNvCxnSpPr>
          <p:nvPr/>
        </p:nvCxnSpPr>
        <p:spPr>
          <a:xfrm rot="10800000" flipV="1">
            <a:off x="3860800" y="2608922"/>
            <a:ext cx="5090258" cy="727454"/>
          </a:xfrm>
          <a:prstGeom prst="bentConnector3">
            <a:avLst>
              <a:gd name="adj1" fmla="val 50000"/>
            </a:avLst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 descr="Department starts to draft a response to the entire report, addressing ALL&#10;recommendations. &#10;Academic Services request Department / Central Services to respond to recommendations that require approval by Chair of Education Committee (EdCom" title="Arrow to box below"/>
          <p:cNvCxnSpPr/>
          <p:nvPr/>
        </p:nvCxnSpPr>
        <p:spPr>
          <a:xfrm>
            <a:off x="3860800" y="2542288"/>
            <a:ext cx="0" cy="1055197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3750960" y="5248360"/>
            <a:ext cx="2104885" cy="12717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Faculty Tutors provide an annual summary of themes or highlights for discussion and action by Quality Review Sub-Committee where necessary. </a:t>
            </a:r>
            <a:r>
              <a:rPr lang="en-GB" sz="1050" dirty="0">
                <a:solidFill>
                  <a:schemeClr val="tx1"/>
                </a:solidFill>
              </a:rPr>
              <a:t>Anything which requires escalation will be referred to </a:t>
            </a:r>
            <a:r>
              <a:rPr lang="en-GB" sz="1050" dirty="0" err="1">
                <a:solidFill>
                  <a:schemeClr val="tx1"/>
                </a:solidFill>
              </a:rPr>
              <a:t>EdCom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48" name="Straight Arrow Connector 47" descr="Faculty Tutors provide annual summary of themes or discussion. Quality Review Sub Committee review themes as part of the Annual Student Experience Review process and follows&#10;up actions with the Faculty." title="Arrow to the left box"/>
          <p:cNvCxnSpPr/>
          <p:nvPr/>
        </p:nvCxnSpPr>
        <p:spPr>
          <a:xfrm flipH="1">
            <a:off x="3375791" y="5698671"/>
            <a:ext cx="3924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 descr="After Academic Services review report and recommendations, team&#10;request Department /&#10;Central Services to respond to recommendations that&#10;require approval by Chair of Education Committee (EdCom" title="Arrow to the right box"/>
          <p:cNvCxnSpPr/>
          <p:nvPr/>
        </p:nvCxnSpPr>
        <p:spPr>
          <a:xfrm>
            <a:off x="3181042" y="3986779"/>
            <a:ext cx="236761" cy="3102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 descr="Department / Central Services submits a final response to the entire report on Portico within a month of receipt of report." title="Arrow to the right box"/>
          <p:cNvCxnSpPr/>
          <p:nvPr/>
        </p:nvCxnSpPr>
        <p:spPr>
          <a:xfrm>
            <a:off x="5078302" y="3986779"/>
            <a:ext cx="236761" cy="3102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lbow Connector 103" descr="If the entire response is on Portico, addresses points then the final reports and responses are made available&#10;to students via their&#10;Portico summary page." title="Elbow connector to box towards end of process"/>
          <p:cNvCxnSpPr/>
          <p:nvPr/>
        </p:nvCxnSpPr>
        <p:spPr>
          <a:xfrm rot="16200000" flipH="1">
            <a:off x="7950345" y="2509501"/>
            <a:ext cx="4849654" cy="2810265"/>
          </a:xfrm>
          <a:prstGeom prst="bentConnector3">
            <a:avLst>
              <a:gd name="adj1" fmla="val -391"/>
            </a:avLst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 descr="If the entire response is on Portico, addresses points then the final reports and responses are made available&#10;to students via their&#10;Portico summary page." title="Arrow to left from Elbow connector to box towards end of process"/>
          <p:cNvCxnSpPr>
            <a:endCxn id="40" idx="3"/>
          </p:cNvCxnSpPr>
          <p:nvPr/>
        </p:nvCxnSpPr>
        <p:spPr>
          <a:xfrm flipH="1">
            <a:off x="8700233" y="6370935"/>
            <a:ext cx="3065940" cy="1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 descr="Once report and recommendations reviewed by Academic Services, Quality Review Sub Committee review&#10;themes as part of the Annual Student&#10;Experience Review process and follows&#10;up actions with the Faculty." title="Arrow to box below at end of process"/>
          <p:cNvCxnSpPr/>
          <p:nvPr/>
        </p:nvCxnSpPr>
        <p:spPr>
          <a:xfrm flipH="1">
            <a:off x="2484444" y="4666676"/>
            <a:ext cx="1994" cy="5445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3270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 sz="11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AF5BCEDF6C654F9924022BC1254D15" ma:contentTypeVersion="12" ma:contentTypeDescription="Create a new document." ma:contentTypeScope="" ma:versionID="c0744856c9894e6a1f6ae869abeb0e9d">
  <xsd:schema xmlns:xsd="http://www.w3.org/2001/XMLSchema" xmlns:xs="http://www.w3.org/2001/XMLSchema" xmlns:p="http://schemas.microsoft.com/office/2006/metadata/properties" xmlns:ns2="46b650b1-991a-4abf-9fe4-c9818fbec3d5" xmlns:ns3="e21e5699-8a23-4cd8-bc18-082b87e2e862" targetNamespace="http://schemas.microsoft.com/office/2006/metadata/properties" ma:root="true" ma:fieldsID="0456e17bb9b6263eb81c5cc6284a7bd0" ns2:_="" ns3:_="">
    <xsd:import namespace="46b650b1-991a-4abf-9fe4-c9818fbec3d5"/>
    <xsd:import namespace="e21e5699-8a23-4cd8-bc18-082b87e2e8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b650b1-991a-4abf-9fe4-c9818fbec3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1e5699-8a23-4cd8-bc18-082b87e2e86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90E5A5D-3FA1-4B25-B1D0-4D49D2D2540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300ECC-CF38-432A-B5E7-927FA235A21B}">
  <ds:schemaRefs>
    <ds:schemaRef ds:uri="46b650b1-991a-4abf-9fe4-c9818fbec3d5"/>
    <ds:schemaRef ds:uri="e21e5699-8a23-4cd8-bc18-082b87e2e86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1A14D70-E010-40B8-9338-E994B5F2FED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326</Words>
  <Application>Microsoft Office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College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Chandan Shah</dc:creator>
  <cp:lastModifiedBy>Shah, Chandan</cp:lastModifiedBy>
  <cp:revision>3</cp:revision>
  <dcterms:created xsi:type="dcterms:W3CDTF">2015-08-04T10:59:14Z</dcterms:created>
  <dcterms:modified xsi:type="dcterms:W3CDTF">2022-06-21T13:08:26Z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0x010100DEAF5BCEDF6C654F9924022BC1254D15</vt:lpwstr>
  </property>
</Properties>
</file>