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theme/theme13.xml" ContentType="application/vnd.openxmlformats-officedocument.theme+xml"/>
  <Override PartName="/ppt/slideLayouts/slideLayout23.xml" ContentType="application/vnd.openxmlformats-officedocument.presentationml.slideLayout+xml"/>
  <Override PartName="/ppt/theme/theme14.xml" ContentType="application/vnd.openxmlformats-officedocument.theme+xml"/>
  <Override PartName="/ppt/slideLayouts/slideLayout24.xml" ContentType="application/vnd.openxmlformats-officedocument.presentationml.slideLayout+xml"/>
  <Override PartName="/ppt/theme/theme15.xml" ContentType="application/vnd.openxmlformats-officedocument.theme+xml"/>
  <Override PartName="/ppt/slideLayouts/slideLayout25.xml" ContentType="application/vnd.openxmlformats-officedocument.presentationml.slideLayout+xml"/>
  <Override PartName="/ppt/theme/theme16.xml" ContentType="application/vnd.openxmlformats-officedocument.theme+xml"/>
  <Override PartName="/ppt/slideLayouts/slideLayout26.xml" ContentType="application/vnd.openxmlformats-officedocument.presentationml.slideLayout+xml"/>
  <Override PartName="/ppt/theme/theme17.xml" ContentType="application/vnd.openxmlformats-officedocument.theme+xml"/>
  <Override PartName="/ppt/slideLayouts/slideLayout27.xml" ContentType="application/vnd.openxmlformats-officedocument.presentationml.slideLayout+xml"/>
  <Override PartName="/ppt/theme/theme18.xml" ContentType="application/vnd.openxmlformats-officedocument.theme+xml"/>
  <Override PartName="/ppt/slideLayouts/slideLayout28.xml" ContentType="application/vnd.openxmlformats-officedocument.presentationml.slideLayout+xml"/>
  <Override PartName="/ppt/theme/theme19.xml" ContentType="application/vnd.openxmlformats-officedocument.theme+xml"/>
  <Override PartName="/ppt/slideLayouts/slideLayout2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1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  <p:sldMasterId id="2147483681" r:id="rId13"/>
    <p:sldMasterId id="2147483683" r:id="rId14"/>
    <p:sldMasterId id="2147483685" r:id="rId15"/>
    <p:sldMasterId id="2147483687" r:id="rId16"/>
    <p:sldMasterId id="2147483689" r:id="rId17"/>
    <p:sldMasterId id="2147483691" r:id="rId18"/>
    <p:sldMasterId id="2147483693" r:id="rId19"/>
    <p:sldMasterId id="2147483695" r:id="rId20"/>
  </p:sldMasterIdLst>
  <p:notesMasterIdLst>
    <p:notesMasterId r:id="rId46"/>
  </p:notesMasterIdLst>
  <p:handoutMasterIdLst>
    <p:handoutMasterId r:id="rId47"/>
  </p:handoutMasterIdLst>
  <p:sldIdLst>
    <p:sldId id="256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75" r:id="rId40"/>
    <p:sldId id="276" r:id="rId41"/>
    <p:sldId id="277" r:id="rId42"/>
    <p:sldId id="278" r:id="rId43"/>
    <p:sldId id="279" r:id="rId44"/>
    <p:sldId id="280" r:id="rId45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C64"/>
    <a:srgbClr val="0C1A44"/>
    <a:srgbClr val="9FD4D7"/>
    <a:srgbClr val="EFA720"/>
    <a:srgbClr val="B2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6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138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7F62C-C320-4A32-9DAC-7C4467AECDC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D1FC0-3689-4C21-A2EC-E2A52B8CB1D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/>
            <a:t>Finance</a:t>
          </a:r>
          <a:endParaRPr lang="en-GB" b="1" dirty="0"/>
        </a:p>
      </dgm:t>
    </dgm:pt>
    <dgm:pt modelId="{9B39B7F1-98B4-4F5C-8659-AA20851FD498}" type="parTrans" cxnId="{0C8D8628-F267-4CEF-A072-B3A5F72DDDDF}">
      <dgm:prSet/>
      <dgm:spPr/>
      <dgm:t>
        <a:bodyPr/>
        <a:lstStyle/>
        <a:p>
          <a:endParaRPr lang="en-GB"/>
        </a:p>
      </dgm:t>
    </dgm:pt>
    <dgm:pt modelId="{CF9C5858-9E2A-4119-BE38-8D29E706FB76}" type="sibTrans" cxnId="{0C8D8628-F267-4CEF-A072-B3A5F72DDDD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21A2951C-0C1B-4E22-8F92-B06E35B6847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/>
            <a:t>Payroll</a:t>
          </a:r>
          <a:endParaRPr lang="en-GB" b="1" dirty="0"/>
        </a:p>
      </dgm:t>
    </dgm:pt>
    <dgm:pt modelId="{01031AD2-71D3-4D22-BF6B-C54B259DED6B}" type="parTrans" cxnId="{E9C20230-B19B-4566-B4AC-72EA85F455BF}">
      <dgm:prSet/>
      <dgm:spPr/>
      <dgm:t>
        <a:bodyPr/>
        <a:lstStyle/>
        <a:p>
          <a:endParaRPr lang="en-GB"/>
        </a:p>
      </dgm:t>
    </dgm:pt>
    <dgm:pt modelId="{C3196838-3866-4A4A-9218-6DF34727468D}" type="sibTrans" cxnId="{E9C20230-B19B-4566-B4AC-72EA85F455BF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5F43C9E7-39BE-45DC-8520-3227CCEBE22E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/>
            <a:t>Procurement</a:t>
          </a:r>
          <a:endParaRPr lang="en-GB" b="1" dirty="0"/>
        </a:p>
      </dgm:t>
    </dgm:pt>
    <dgm:pt modelId="{FF11A758-F243-4CE3-9442-33BEE8F249C3}" type="parTrans" cxnId="{074441B1-37EF-41BE-8427-FD2EEEA189F1}">
      <dgm:prSet/>
      <dgm:spPr/>
      <dgm:t>
        <a:bodyPr/>
        <a:lstStyle/>
        <a:p>
          <a:endParaRPr lang="en-GB"/>
        </a:p>
      </dgm:t>
    </dgm:pt>
    <dgm:pt modelId="{71D83F33-83B7-4DF5-A207-42D574D8810D}" type="sibTrans" cxnId="{074441B1-37EF-41BE-8427-FD2EEEA189F1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6A061018-DBBA-4127-B0BC-6AB526DD113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/>
            <a:t>Management</a:t>
          </a:r>
        </a:p>
        <a:p>
          <a:r>
            <a:rPr lang="en-GB" b="1" dirty="0" smtClean="0"/>
            <a:t>Reporting</a:t>
          </a:r>
          <a:endParaRPr lang="en-GB" b="1" dirty="0"/>
        </a:p>
      </dgm:t>
    </dgm:pt>
    <dgm:pt modelId="{99AE4E5F-A864-4FB8-AA7E-9C6EDC8BC007}" type="parTrans" cxnId="{B9745AC9-4A8E-4D29-A566-E4A7E03B9482}">
      <dgm:prSet/>
      <dgm:spPr/>
      <dgm:t>
        <a:bodyPr/>
        <a:lstStyle/>
        <a:p>
          <a:endParaRPr lang="en-GB"/>
        </a:p>
      </dgm:t>
    </dgm:pt>
    <dgm:pt modelId="{08A694DD-9A61-4991-B8C7-EC41EF2826B9}" type="sibTrans" cxnId="{B9745AC9-4A8E-4D29-A566-E4A7E03B9482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30810F01-6D09-4126-9B2A-1B731ACA439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/>
            <a:t>OLM</a:t>
          </a:r>
          <a:endParaRPr lang="en-GB" b="1" dirty="0"/>
        </a:p>
      </dgm:t>
    </dgm:pt>
    <dgm:pt modelId="{430A2971-7ED3-4FCE-891A-E8CE7005F1D4}" type="parTrans" cxnId="{8D93482C-C3E6-482F-A9E7-D6408372E85C}">
      <dgm:prSet/>
      <dgm:spPr/>
      <dgm:t>
        <a:bodyPr/>
        <a:lstStyle/>
        <a:p>
          <a:endParaRPr lang="en-GB"/>
        </a:p>
      </dgm:t>
    </dgm:pt>
    <dgm:pt modelId="{41B340F4-5B8C-4207-89DC-8C8D62F4D6DC}" type="sibTrans" cxnId="{8D93482C-C3E6-482F-A9E7-D6408372E85C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374DE620-9548-41D4-AF1B-085A73FA30D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/>
            <a:t>Human Resources</a:t>
          </a:r>
          <a:endParaRPr lang="en-GB" b="1" dirty="0"/>
        </a:p>
      </dgm:t>
    </dgm:pt>
    <dgm:pt modelId="{6CBCC360-CFEA-47FF-A3DF-821E8602EB1A}" type="parTrans" cxnId="{904487F7-6069-4C6C-A98C-5F4848B54EB4}">
      <dgm:prSet/>
      <dgm:spPr/>
      <dgm:t>
        <a:bodyPr/>
        <a:lstStyle/>
        <a:p>
          <a:endParaRPr lang="en-GB"/>
        </a:p>
      </dgm:t>
    </dgm:pt>
    <dgm:pt modelId="{C71EFD6B-0D0E-4DA4-9B39-3FE0E2D1384B}" type="sibTrans" cxnId="{904487F7-6069-4C6C-A98C-5F4848B54EB4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0DAA45CB-B544-47F6-8858-7C07C82D1B3D}" type="pres">
      <dgm:prSet presAssocID="{B047F62C-C320-4A32-9DAC-7C4467AECD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F5ADAF-F794-42BE-B0B1-054CB6FF9CDD}" type="pres">
      <dgm:prSet presAssocID="{EA7D1FC0-3689-4C21-A2EC-E2A52B8CB1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D1FB8B-1CA6-4C7D-934C-D0B8D32C41F9}" type="pres">
      <dgm:prSet presAssocID="{EA7D1FC0-3689-4C21-A2EC-E2A52B8CB1DD}" presName="spNode" presStyleCnt="0"/>
      <dgm:spPr/>
    </dgm:pt>
    <dgm:pt modelId="{90384C58-F25E-434D-A3E3-37C673D40FC8}" type="pres">
      <dgm:prSet presAssocID="{CF9C5858-9E2A-4119-BE38-8D29E706FB76}" presName="sibTrans" presStyleLbl="sibTrans1D1" presStyleIdx="0" presStyleCnt="6"/>
      <dgm:spPr/>
      <dgm:t>
        <a:bodyPr/>
        <a:lstStyle/>
        <a:p>
          <a:endParaRPr lang="en-GB"/>
        </a:p>
      </dgm:t>
    </dgm:pt>
    <dgm:pt modelId="{09EBFF0A-F458-451F-B35D-A589206E7CB3}" type="pres">
      <dgm:prSet presAssocID="{21A2951C-0C1B-4E22-8F92-B06E35B6847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29A47-4836-4570-A68D-71C3DDAAA4D3}" type="pres">
      <dgm:prSet presAssocID="{21A2951C-0C1B-4E22-8F92-B06E35B68473}" presName="spNode" presStyleCnt="0"/>
      <dgm:spPr/>
    </dgm:pt>
    <dgm:pt modelId="{7E0A2D3C-53F5-4C19-9415-DD1E1755534E}" type="pres">
      <dgm:prSet presAssocID="{C3196838-3866-4A4A-9218-6DF34727468D}" presName="sibTrans" presStyleLbl="sibTrans1D1" presStyleIdx="1" presStyleCnt="6"/>
      <dgm:spPr/>
      <dgm:t>
        <a:bodyPr/>
        <a:lstStyle/>
        <a:p>
          <a:endParaRPr lang="en-GB"/>
        </a:p>
      </dgm:t>
    </dgm:pt>
    <dgm:pt modelId="{8F875690-F743-40AF-9C6F-FB3B03B63EAB}" type="pres">
      <dgm:prSet presAssocID="{5F43C9E7-39BE-45DC-8520-3227CCEBE2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771A55-909B-482D-A672-E0C5BBDBAE36}" type="pres">
      <dgm:prSet presAssocID="{5F43C9E7-39BE-45DC-8520-3227CCEBE22E}" presName="spNode" presStyleCnt="0"/>
      <dgm:spPr/>
    </dgm:pt>
    <dgm:pt modelId="{6537677A-1599-442F-833B-7ABCF4EA8B58}" type="pres">
      <dgm:prSet presAssocID="{71D83F33-83B7-4DF5-A207-42D574D8810D}" presName="sibTrans" presStyleLbl="sibTrans1D1" presStyleIdx="2" presStyleCnt="6"/>
      <dgm:spPr/>
      <dgm:t>
        <a:bodyPr/>
        <a:lstStyle/>
        <a:p>
          <a:endParaRPr lang="en-GB"/>
        </a:p>
      </dgm:t>
    </dgm:pt>
    <dgm:pt modelId="{C0638A27-82D5-4CA7-B8DA-5A2C2827E28D}" type="pres">
      <dgm:prSet presAssocID="{6A061018-DBBA-4127-B0BC-6AB526DD113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A7285E-C3A3-4846-985A-317DC1D8415D}" type="pres">
      <dgm:prSet presAssocID="{6A061018-DBBA-4127-B0BC-6AB526DD113C}" presName="spNode" presStyleCnt="0"/>
      <dgm:spPr/>
    </dgm:pt>
    <dgm:pt modelId="{81189863-5B8E-46FF-BDA3-1774CF3E44BC}" type="pres">
      <dgm:prSet presAssocID="{08A694DD-9A61-4991-B8C7-EC41EF2826B9}" presName="sibTrans" presStyleLbl="sibTrans1D1" presStyleIdx="3" presStyleCnt="6"/>
      <dgm:spPr/>
      <dgm:t>
        <a:bodyPr/>
        <a:lstStyle/>
        <a:p>
          <a:endParaRPr lang="en-GB"/>
        </a:p>
      </dgm:t>
    </dgm:pt>
    <dgm:pt modelId="{3C9DE4F0-92AE-490C-83F7-70B7AAE220AB}" type="pres">
      <dgm:prSet presAssocID="{30810F01-6D09-4126-9B2A-1B731ACA43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999E13-A5C8-4B8E-8B1D-B1A7AC2D5F9D}" type="pres">
      <dgm:prSet presAssocID="{30810F01-6D09-4126-9B2A-1B731ACA4398}" presName="spNode" presStyleCnt="0"/>
      <dgm:spPr/>
    </dgm:pt>
    <dgm:pt modelId="{C5F5EA2C-DC7F-4C22-A8C0-09E1CD88AD6B}" type="pres">
      <dgm:prSet presAssocID="{41B340F4-5B8C-4207-89DC-8C8D62F4D6DC}" presName="sibTrans" presStyleLbl="sibTrans1D1" presStyleIdx="4" presStyleCnt="6"/>
      <dgm:spPr/>
      <dgm:t>
        <a:bodyPr/>
        <a:lstStyle/>
        <a:p>
          <a:endParaRPr lang="en-GB"/>
        </a:p>
      </dgm:t>
    </dgm:pt>
    <dgm:pt modelId="{EE64630C-436C-4661-A751-818E93F52932}" type="pres">
      <dgm:prSet presAssocID="{374DE620-9548-41D4-AF1B-085A73FA30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FAEFA7-B7A3-4410-9A61-F987CFF135C9}" type="pres">
      <dgm:prSet presAssocID="{374DE620-9548-41D4-AF1B-085A73FA30D1}" presName="spNode" presStyleCnt="0"/>
      <dgm:spPr/>
    </dgm:pt>
    <dgm:pt modelId="{A23EB047-359E-4B13-965D-A1B5D6FCC6F5}" type="pres">
      <dgm:prSet presAssocID="{C71EFD6B-0D0E-4DA4-9B39-3FE0E2D1384B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069447EB-533E-47AD-BD2F-0849C07B0DEC}" type="presOf" srcId="{B047F62C-C320-4A32-9DAC-7C4467AECDC0}" destId="{0DAA45CB-B544-47F6-8858-7C07C82D1B3D}" srcOrd="0" destOrd="0" presId="urn:microsoft.com/office/officeart/2005/8/layout/cycle6"/>
    <dgm:cxn modelId="{87E08401-6514-4F4D-AE6E-69B5CD9B49DA}" type="presOf" srcId="{08A694DD-9A61-4991-B8C7-EC41EF2826B9}" destId="{81189863-5B8E-46FF-BDA3-1774CF3E44BC}" srcOrd="0" destOrd="0" presId="urn:microsoft.com/office/officeart/2005/8/layout/cycle6"/>
    <dgm:cxn modelId="{B9745AC9-4A8E-4D29-A566-E4A7E03B9482}" srcId="{B047F62C-C320-4A32-9DAC-7C4467AECDC0}" destId="{6A061018-DBBA-4127-B0BC-6AB526DD113C}" srcOrd="3" destOrd="0" parTransId="{99AE4E5F-A864-4FB8-AA7E-9C6EDC8BC007}" sibTransId="{08A694DD-9A61-4991-B8C7-EC41EF2826B9}"/>
    <dgm:cxn modelId="{A9F50AD4-3E77-42A1-81C7-765B2D08DD6A}" type="presOf" srcId="{5F43C9E7-39BE-45DC-8520-3227CCEBE22E}" destId="{8F875690-F743-40AF-9C6F-FB3B03B63EAB}" srcOrd="0" destOrd="0" presId="urn:microsoft.com/office/officeart/2005/8/layout/cycle6"/>
    <dgm:cxn modelId="{E9C20230-B19B-4566-B4AC-72EA85F455BF}" srcId="{B047F62C-C320-4A32-9DAC-7C4467AECDC0}" destId="{21A2951C-0C1B-4E22-8F92-B06E35B68473}" srcOrd="1" destOrd="0" parTransId="{01031AD2-71D3-4D22-BF6B-C54B259DED6B}" sibTransId="{C3196838-3866-4A4A-9218-6DF34727468D}"/>
    <dgm:cxn modelId="{0B0FBD61-1C1E-4174-AFC6-1383C429E7B3}" type="presOf" srcId="{C3196838-3866-4A4A-9218-6DF34727468D}" destId="{7E0A2D3C-53F5-4C19-9415-DD1E1755534E}" srcOrd="0" destOrd="0" presId="urn:microsoft.com/office/officeart/2005/8/layout/cycle6"/>
    <dgm:cxn modelId="{C31954F5-8D2C-450F-8DEC-54B261100D04}" type="presOf" srcId="{6A061018-DBBA-4127-B0BC-6AB526DD113C}" destId="{C0638A27-82D5-4CA7-B8DA-5A2C2827E28D}" srcOrd="0" destOrd="0" presId="urn:microsoft.com/office/officeart/2005/8/layout/cycle6"/>
    <dgm:cxn modelId="{0C8D8628-F267-4CEF-A072-B3A5F72DDDDF}" srcId="{B047F62C-C320-4A32-9DAC-7C4467AECDC0}" destId="{EA7D1FC0-3689-4C21-A2EC-E2A52B8CB1DD}" srcOrd="0" destOrd="0" parTransId="{9B39B7F1-98B4-4F5C-8659-AA20851FD498}" sibTransId="{CF9C5858-9E2A-4119-BE38-8D29E706FB76}"/>
    <dgm:cxn modelId="{F6A35230-32AF-4210-9E43-8E13B2395741}" type="presOf" srcId="{41B340F4-5B8C-4207-89DC-8C8D62F4D6DC}" destId="{C5F5EA2C-DC7F-4C22-A8C0-09E1CD88AD6B}" srcOrd="0" destOrd="0" presId="urn:microsoft.com/office/officeart/2005/8/layout/cycle6"/>
    <dgm:cxn modelId="{DFF7F4C5-9E42-4B88-9E37-38124357511C}" type="presOf" srcId="{71D83F33-83B7-4DF5-A207-42D574D8810D}" destId="{6537677A-1599-442F-833B-7ABCF4EA8B58}" srcOrd="0" destOrd="0" presId="urn:microsoft.com/office/officeart/2005/8/layout/cycle6"/>
    <dgm:cxn modelId="{6FE88684-E7E2-415B-9851-037F2A5527B8}" type="presOf" srcId="{C71EFD6B-0D0E-4DA4-9B39-3FE0E2D1384B}" destId="{A23EB047-359E-4B13-965D-A1B5D6FCC6F5}" srcOrd="0" destOrd="0" presId="urn:microsoft.com/office/officeart/2005/8/layout/cycle6"/>
    <dgm:cxn modelId="{1B271CAF-03B8-4EF2-9AAC-F4B10EE23A2A}" type="presOf" srcId="{30810F01-6D09-4126-9B2A-1B731ACA4398}" destId="{3C9DE4F0-92AE-490C-83F7-70B7AAE220AB}" srcOrd="0" destOrd="0" presId="urn:microsoft.com/office/officeart/2005/8/layout/cycle6"/>
    <dgm:cxn modelId="{D98415B5-DE83-49CD-83EF-7E1FD4E530B6}" type="presOf" srcId="{374DE620-9548-41D4-AF1B-085A73FA30D1}" destId="{EE64630C-436C-4661-A751-818E93F52932}" srcOrd="0" destOrd="0" presId="urn:microsoft.com/office/officeart/2005/8/layout/cycle6"/>
    <dgm:cxn modelId="{8D93482C-C3E6-482F-A9E7-D6408372E85C}" srcId="{B047F62C-C320-4A32-9DAC-7C4467AECDC0}" destId="{30810F01-6D09-4126-9B2A-1B731ACA4398}" srcOrd="4" destOrd="0" parTransId="{430A2971-7ED3-4FCE-891A-E8CE7005F1D4}" sibTransId="{41B340F4-5B8C-4207-89DC-8C8D62F4D6DC}"/>
    <dgm:cxn modelId="{B29CAA59-7CA3-4573-BABB-2D09570909CA}" type="presOf" srcId="{21A2951C-0C1B-4E22-8F92-B06E35B68473}" destId="{09EBFF0A-F458-451F-B35D-A589206E7CB3}" srcOrd="0" destOrd="0" presId="urn:microsoft.com/office/officeart/2005/8/layout/cycle6"/>
    <dgm:cxn modelId="{DBBCD2BB-74CB-4472-9B0F-625AF4ABF20B}" type="presOf" srcId="{CF9C5858-9E2A-4119-BE38-8D29E706FB76}" destId="{90384C58-F25E-434D-A3E3-37C673D40FC8}" srcOrd="0" destOrd="0" presId="urn:microsoft.com/office/officeart/2005/8/layout/cycle6"/>
    <dgm:cxn modelId="{8B28C182-31B8-42EF-8893-5E92DF311DE3}" type="presOf" srcId="{EA7D1FC0-3689-4C21-A2EC-E2A52B8CB1DD}" destId="{8EF5ADAF-F794-42BE-B0B1-054CB6FF9CDD}" srcOrd="0" destOrd="0" presId="urn:microsoft.com/office/officeart/2005/8/layout/cycle6"/>
    <dgm:cxn modelId="{074441B1-37EF-41BE-8427-FD2EEEA189F1}" srcId="{B047F62C-C320-4A32-9DAC-7C4467AECDC0}" destId="{5F43C9E7-39BE-45DC-8520-3227CCEBE22E}" srcOrd="2" destOrd="0" parTransId="{FF11A758-F243-4CE3-9442-33BEE8F249C3}" sibTransId="{71D83F33-83B7-4DF5-A207-42D574D8810D}"/>
    <dgm:cxn modelId="{904487F7-6069-4C6C-A98C-5F4848B54EB4}" srcId="{B047F62C-C320-4A32-9DAC-7C4467AECDC0}" destId="{374DE620-9548-41D4-AF1B-085A73FA30D1}" srcOrd="5" destOrd="0" parTransId="{6CBCC360-CFEA-47FF-A3DF-821E8602EB1A}" sibTransId="{C71EFD6B-0D0E-4DA4-9B39-3FE0E2D1384B}"/>
    <dgm:cxn modelId="{A3EC5269-91A2-469F-896E-6F8522A9B4D8}" type="presParOf" srcId="{0DAA45CB-B544-47F6-8858-7C07C82D1B3D}" destId="{8EF5ADAF-F794-42BE-B0B1-054CB6FF9CDD}" srcOrd="0" destOrd="0" presId="urn:microsoft.com/office/officeart/2005/8/layout/cycle6"/>
    <dgm:cxn modelId="{928610B1-93AD-4457-8FBF-10ABD279E1B5}" type="presParOf" srcId="{0DAA45CB-B544-47F6-8858-7C07C82D1B3D}" destId="{13D1FB8B-1CA6-4C7D-934C-D0B8D32C41F9}" srcOrd="1" destOrd="0" presId="urn:microsoft.com/office/officeart/2005/8/layout/cycle6"/>
    <dgm:cxn modelId="{7DF6B378-9B07-4CF9-BA4A-A067AA82D83F}" type="presParOf" srcId="{0DAA45CB-B544-47F6-8858-7C07C82D1B3D}" destId="{90384C58-F25E-434D-A3E3-37C673D40FC8}" srcOrd="2" destOrd="0" presId="urn:microsoft.com/office/officeart/2005/8/layout/cycle6"/>
    <dgm:cxn modelId="{4F4AE9F9-EA8B-4C2A-A013-69529FBFF305}" type="presParOf" srcId="{0DAA45CB-B544-47F6-8858-7C07C82D1B3D}" destId="{09EBFF0A-F458-451F-B35D-A589206E7CB3}" srcOrd="3" destOrd="0" presId="urn:microsoft.com/office/officeart/2005/8/layout/cycle6"/>
    <dgm:cxn modelId="{16D8956C-AC20-4C2D-99EB-9BB40CC3B48A}" type="presParOf" srcId="{0DAA45CB-B544-47F6-8858-7C07C82D1B3D}" destId="{11D29A47-4836-4570-A68D-71C3DDAAA4D3}" srcOrd="4" destOrd="0" presId="urn:microsoft.com/office/officeart/2005/8/layout/cycle6"/>
    <dgm:cxn modelId="{179E7A51-2827-4865-91FA-335C2CD4848F}" type="presParOf" srcId="{0DAA45CB-B544-47F6-8858-7C07C82D1B3D}" destId="{7E0A2D3C-53F5-4C19-9415-DD1E1755534E}" srcOrd="5" destOrd="0" presId="urn:microsoft.com/office/officeart/2005/8/layout/cycle6"/>
    <dgm:cxn modelId="{BC9BA0FB-EC51-41A9-BEA8-6783F15921F0}" type="presParOf" srcId="{0DAA45CB-B544-47F6-8858-7C07C82D1B3D}" destId="{8F875690-F743-40AF-9C6F-FB3B03B63EAB}" srcOrd="6" destOrd="0" presId="urn:microsoft.com/office/officeart/2005/8/layout/cycle6"/>
    <dgm:cxn modelId="{24BD82C9-D4C4-45D4-B402-DDF89FCA28A3}" type="presParOf" srcId="{0DAA45CB-B544-47F6-8858-7C07C82D1B3D}" destId="{C1771A55-909B-482D-A672-E0C5BBDBAE36}" srcOrd="7" destOrd="0" presId="urn:microsoft.com/office/officeart/2005/8/layout/cycle6"/>
    <dgm:cxn modelId="{F13BDAEC-4744-4FCA-94C5-8C3D37A155D4}" type="presParOf" srcId="{0DAA45CB-B544-47F6-8858-7C07C82D1B3D}" destId="{6537677A-1599-442F-833B-7ABCF4EA8B58}" srcOrd="8" destOrd="0" presId="urn:microsoft.com/office/officeart/2005/8/layout/cycle6"/>
    <dgm:cxn modelId="{751B7907-FA6B-4875-8B02-AB12243D36DE}" type="presParOf" srcId="{0DAA45CB-B544-47F6-8858-7C07C82D1B3D}" destId="{C0638A27-82D5-4CA7-B8DA-5A2C2827E28D}" srcOrd="9" destOrd="0" presId="urn:microsoft.com/office/officeart/2005/8/layout/cycle6"/>
    <dgm:cxn modelId="{47D51B8E-D2D0-4591-AEB1-0AD8369D1694}" type="presParOf" srcId="{0DAA45CB-B544-47F6-8858-7C07C82D1B3D}" destId="{5BA7285E-C3A3-4846-985A-317DC1D8415D}" srcOrd="10" destOrd="0" presId="urn:microsoft.com/office/officeart/2005/8/layout/cycle6"/>
    <dgm:cxn modelId="{F164C353-D6A6-4EE5-AA3A-2259BAE53C2E}" type="presParOf" srcId="{0DAA45CB-B544-47F6-8858-7C07C82D1B3D}" destId="{81189863-5B8E-46FF-BDA3-1774CF3E44BC}" srcOrd="11" destOrd="0" presId="urn:microsoft.com/office/officeart/2005/8/layout/cycle6"/>
    <dgm:cxn modelId="{C25335A2-95AC-4F2A-91F1-F2394EE0A520}" type="presParOf" srcId="{0DAA45CB-B544-47F6-8858-7C07C82D1B3D}" destId="{3C9DE4F0-92AE-490C-83F7-70B7AAE220AB}" srcOrd="12" destOrd="0" presId="urn:microsoft.com/office/officeart/2005/8/layout/cycle6"/>
    <dgm:cxn modelId="{A7A810C2-320D-4EFA-B913-6154A59C8ACF}" type="presParOf" srcId="{0DAA45CB-B544-47F6-8858-7C07C82D1B3D}" destId="{87999E13-A5C8-4B8E-8B1D-B1A7AC2D5F9D}" srcOrd="13" destOrd="0" presId="urn:microsoft.com/office/officeart/2005/8/layout/cycle6"/>
    <dgm:cxn modelId="{539F9F67-4434-4011-AB31-AB14129C9356}" type="presParOf" srcId="{0DAA45CB-B544-47F6-8858-7C07C82D1B3D}" destId="{C5F5EA2C-DC7F-4C22-A8C0-09E1CD88AD6B}" srcOrd="14" destOrd="0" presId="urn:microsoft.com/office/officeart/2005/8/layout/cycle6"/>
    <dgm:cxn modelId="{BEF25A2A-DF75-4189-826A-82E9289EACC9}" type="presParOf" srcId="{0DAA45CB-B544-47F6-8858-7C07C82D1B3D}" destId="{EE64630C-436C-4661-A751-818E93F52932}" srcOrd="15" destOrd="0" presId="urn:microsoft.com/office/officeart/2005/8/layout/cycle6"/>
    <dgm:cxn modelId="{5F57430F-C1FD-4368-8B3C-28E0FD5A9592}" type="presParOf" srcId="{0DAA45CB-B544-47F6-8858-7C07C82D1B3D}" destId="{88FAEFA7-B7A3-4410-9A61-F987CFF135C9}" srcOrd="16" destOrd="0" presId="urn:microsoft.com/office/officeart/2005/8/layout/cycle6"/>
    <dgm:cxn modelId="{59BC6984-C641-4CDF-8027-C19474B83773}" type="presParOf" srcId="{0DAA45CB-B544-47F6-8858-7C07C82D1B3D}" destId="{A23EB047-359E-4B13-965D-A1B5D6FCC6F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1C1E0-C802-4E92-92E5-3076743D7E67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FDEBF-F4E6-451D-968F-AB1C40D78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8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F032-3252-4EC9-AE8E-C5EAC35AC84F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B61AC-734B-4E7D-B94D-84E57CBA6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032" y="1359855"/>
            <a:ext cx="5950744" cy="17907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32" y="3275517"/>
            <a:ext cx="5950744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93172" y="230536"/>
            <a:ext cx="237443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/>
            <a:r>
              <a:rPr lang="en-US" sz="1350" b="1" dirty="0">
                <a:solidFill>
                  <a:prstClr val="black"/>
                </a:solidFill>
                <a:cs typeface="Arial" panose="020B0604020202020204" pitchFamily="34" charset="0"/>
              </a:rPr>
              <a:t>UCL HUMAN RESOURCES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871528" y="922492"/>
            <a:ext cx="1213805" cy="3844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76" y="2105416"/>
            <a:ext cx="2222315" cy="186584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0032" y="971431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002060"/>
                </a:solidFill>
              </a:rPr>
              <a:t>MyHR</a:t>
            </a:r>
          </a:p>
        </p:txBody>
      </p:sp>
    </p:spTree>
    <p:extLst>
      <p:ext uri="{BB962C8B-B14F-4D97-AF65-F5344CB8AC3E}">
        <p14:creationId xmlns:p14="http://schemas.microsoft.com/office/powerpoint/2010/main" val="238700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7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01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4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5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3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6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50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80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51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1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8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73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41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1369219"/>
            <a:ext cx="3560445" cy="326350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7676" y="1369219"/>
            <a:ext cx="3560445" cy="3263504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143750" cy="3263504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8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C64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6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681038"/>
            <a:ext cx="8489950" cy="97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031207"/>
            <a:ext cx="8489950" cy="259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4752975"/>
            <a:ext cx="100806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870E3C6-E2A2-4C95-8B30-D3BBB710BE3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78264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779860"/>
            <a:ext cx="7886700" cy="38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437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B094E05E-EDFF-41D1-88F8-3EF8B5736A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EB7F432E-EA67-4C72-B096-AEAED459B5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owerpoint_banner_celeste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924978" y="3356252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5" y="3457942"/>
            <a:ext cx="1054628" cy="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yhr@ucl.ac.uk" TargetMode="External"/><Relationship Id="rId2" Type="http://schemas.openxmlformats.org/officeDocument/2006/relationships/hyperlink" Target="https://www.ucl.ac.uk/myhr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6531" y="1223310"/>
            <a:ext cx="8051071" cy="64960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</a:rPr>
              <a:t>HR User Group – 08 March</a:t>
            </a:r>
            <a:endParaRPr lang="en-GB" sz="3600" b="1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5" name="Picture 4" descr="powerpoint_banner_celes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032" y="1986180"/>
            <a:ext cx="8026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Introduction</a:t>
            </a:r>
            <a:r>
              <a:rPr lang="en-GB" dirty="0" smtClean="0"/>
              <a:t> </a:t>
            </a:r>
            <a:r>
              <a:rPr lang="en-GB" dirty="0"/>
              <a:t>– John Parr</a:t>
            </a:r>
          </a:p>
          <a:p>
            <a:r>
              <a:rPr lang="en-GB" dirty="0"/>
              <a:t> </a:t>
            </a:r>
          </a:p>
          <a:p>
            <a:r>
              <a:rPr lang="en-GB" b="1" dirty="0" err="1"/>
              <a:t>MyHR</a:t>
            </a:r>
            <a:r>
              <a:rPr lang="en-GB" dirty="0"/>
              <a:t> – Jon Everard &amp; John Pickering </a:t>
            </a:r>
          </a:p>
          <a:p>
            <a:r>
              <a:rPr lang="en-GB" dirty="0"/>
              <a:t> </a:t>
            </a:r>
          </a:p>
          <a:p>
            <a:r>
              <a:rPr lang="en-GB" b="1" dirty="0" smtClean="0"/>
              <a:t>Athena Swan Update </a:t>
            </a:r>
            <a:r>
              <a:rPr lang="en-GB" dirty="0" smtClean="0"/>
              <a:t>- </a:t>
            </a:r>
            <a:r>
              <a:rPr lang="en-GB" dirty="0"/>
              <a:t>Sarah Guise &amp; Nikoleta Pappa 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Policy </a:t>
            </a:r>
            <a:r>
              <a:rPr lang="en-GB" b="1" dirty="0" smtClean="0"/>
              <a:t>Updates</a:t>
            </a:r>
            <a:r>
              <a:rPr lang="en-GB" dirty="0" smtClean="0"/>
              <a:t> </a:t>
            </a:r>
            <a:r>
              <a:rPr lang="en-GB" dirty="0"/>
              <a:t>– Sarah Danzie 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Q&amp;A</a:t>
            </a:r>
            <a:r>
              <a:rPr lang="en-GB" dirty="0"/>
              <a:t> – hosted by John Parr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899" y="193270"/>
            <a:ext cx="1845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UCL HUMAN RESOURCES </a:t>
            </a:r>
            <a:endParaRPr lang="en-US" sz="10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70033"/>
            <a:ext cx="7886700" cy="38457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Faculty/Department Payments Role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512224" y="1387961"/>
            <a:ext cx="1317929" cy="27193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02213" y="1718684"/>
            <a:ext cx="591917" cy="61097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175" y="876965"/>
            <a:ext cx="6203420" cy="442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56909"/>
              </p:ext>
            </p:extLst>
          </p:nvPr>
        </p:nvGraphicFramePr>
        <p:xfrm>
          <a:off x="257175" y="1326007"/>
          <a:ext cx="6203419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22"/>
                <a:gridCol w="3414197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Departmental Process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System Task 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Overtime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Check grade and eligibility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Payments (One</a:t>
                      </a:r>
                      <a:r>
                        <a:rPr lang="en-GB" sz="1200" baseline="0" dirty="0" smtClean="0"/>
                        <a:t> Off duties)</a:t>
                      </a:r>
                      <a:endParaRPr lang="en-GB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Search person record, Submit payment Form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                                                                       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Payments to Workers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Worker records, </a:t>
                      </a:r>
                      <a:r>
                        <a:rPr lang="en-GB" sz="1200" dirty="0" smtClean="0"/>
                        <a:t>Mark ‘Active’,</a:t>
                      </a:r>
                      <a:r>
                        <a:rPr lang="en-GB" sz="1200" baseline="0" dirty="0" smtClean="0"/>
                        <a:t> validate Assignment, Submit hours for payment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Payments</a:t>
                      </a:r>
                      <a:r>
                        <a:rPr lang="en-GB" sz="1200" baseline="0" dirty="0" smtClean="0"/>
                        <a:t> for Honorary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Worker records, </a:t>
                      </a:r>
                      <a:r>
                        <a:rPr lang="en-GB" sz="1200" dirty="0" smtClean="0"/>
                        <a:t>Mark ‘Active’,</a:t>
                      </a:r>
                      <a:r>
                        <a:rPr lang="en-GB" sz="1200" baseline="0" dirty="0" smtClean="0"/>
                        <a:t> validate Assignment, Submit hours for payment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endParaRPr lang="en-GB" sz="1200" dirty="0" smtClean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Higher Duty Allowance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Submit payment + Cost Code and Request   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endParaRPr lang="en-GB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Regrades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form Cost Code, end date + docs. 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endParaRPr lang="en-GB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Clinical Allowances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form Cost Code, end date + docs. 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7175" y="4139076"/>
            <a:ext cx="6203420" cy="5704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</a:rPr>
              <a:t>            Please nominate two people per Department to be trained in this role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6269" y="4276112"/>
            <a:ext cx="591917" cy="610971"/>
            <a:chOff x="9670833" y="5917373"/>
            <a:chExt cx="789223" cy="814628"/>
          </a:xfrm>
        </p:grpSpPr>
        <p:sp>
          <p:nvSpPr>
            <p:cNvPr id="13" name="Rounded Rectangle 12"/>
            <p:cNvSpPr/>
            <p:nvPr/>
          </p:nvSpPr>
          <p:spPr>
            <a:xfrm>
              <a:off x="9670833" y="5917373"/>
              <a:ext cx="789223" cy="814628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731" y="6093270"/>
              <a:ext cx="483429" cy="48558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74668" y="4293836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05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3394" y="4377869"/>
            <a:ext cx="34289" cy="3428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25000" lnSpcReduction="20000"/>
          </a:bodyPr>
          <a:lstStyle/>
          <a:p>
            <a:pPr defTabSz="685800">
              <a:lnSpc>
                <a:spcPct val="120000"/>
              </a:lnSpc>
            </a:pPr>
            <a:endParaRPr lang="en-GB" sz="135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48" y="4139076"/>
            <a:ext cx="758470" cy="5688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6226" y="2343633"/>
            <a:ext cx="13617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</a:rPr>
              <a:t>Payments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58" y="1808624"/>
            <a:ext cx="450056" cy="4125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902213" y="1718684"/>
            <a:ext cx="591917" cy="6109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70033"/>
            <a:ext cx="7886700" cy="38457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Faculty/Department Contract Changes </a:t>
            </a:r>
            <a:r>
              <a:rPr lang="en-GB" dirty="0"/>
              <a:t>Role</a:t>
            </a:r>
            <a:br>
              <a:rPr lang="en-GB" dirty="0"/>
            </a:b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512224" y="1387961"/>
            <a:ext cx="1317929" cy="2719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02213" y="1718684"/>
            <a:ext cx="591917" cy="61097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175" y="876965"/>
            <a:ext cx="6203420" cy="442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80665"/>
              </p:ext>
            </p:extLst>
          </p:nvPr>
        </p:nvGraphicFramePr>
        <p:xfrm>
          <a:off x="257175" y="1326007"/>
          <a:ext cx="6203419" cy="320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22"/>
                <a:gridCol w="3414197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Departmental Process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System Task 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Changes</a:t>
                      </a:r>
                      <a:r>
                        <a:rPr lang="en-GB" sz="1200" baseline="0" dirty="0" smtClean="0"/>
                        <a:t> to Appointment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Request</a:t>
                      </a:r>
                      <a:r>
                        <a:rPr lang="en-GB" sz="1200" baseline="0" dirty="0" smtClean="0"/>
                        <a:t> position change, Complete change form attach documentation                       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(Oracle)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Leavers</a:t>
                      </a:r>
                      <a:r>
                        <a:rPr lang="en-GB" sz="1200" baseline="0" dirty="0" smtClean="0"/>
                        <a:t> – Terminations of Contract, End of Assignment etc.</a:t>
                      </a:r>
                      <a:endParaRPr lang="en-GB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Leaver, admin. Submit</a:t>
                      </a:r>
                      <a:r>
                        <a:rPr lang="en-GB" sz="1200" baseline="0" dirty="0" smtClean="0"/>
                        <a:t> Termination Form 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(Oracle)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Maternity, Paternity, Adoption etc. 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Enter</a:t>
                      </a:r>
                      <a:r>
                        <a:rPr lang="en-GB" sz="1200" baseline="0" dirty="0" smtClean="0"/>
                        <a:t> dates, Change of Appointments    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Leave</a:t>
                      </a:r>
                      <a:r>
                        <a:rPr lang="en-GB" sz="1200" baseline="0" dirty="0" smtClean="0"/>
                        <a:t> of Absence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Submit</a:t>
                      </a:r>
                      <a:r>
                        <a:rPr lang="en-GB" sz="1200" baseline="0" dirty="0" smtClean="0"/>
                        <a:t> Absence dates reason + docs.   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 </a:t>
                      </a:r>
                      <a:r>
                        <a:rPr lang="en-GB" sz="1200" dirty="0" smtClean="0"/>
                        <a:t>Update employee records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Honorary</a:t>
                      </a:r>
                      <a:r>
                        <a:rPr lang="en-GB" sz="1200" baseline="0" dirty="0" smtClean="0"/>
                        <a:t> Status (Emeritus)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Search, Create record, Mark ‘Active, Complete Honorary record,</a:t>
                      </a:r>
                      <a:r>
                        <a:rPr lang="en-GB" sz="1200" baseline="0" dirty="0" smtClean="0"/>
                        <a:t> run Confirmation letter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endParaRPr lang="en-GB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Affiliate Academic Status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Search, Create record, Mark ‘Active’ Provide Finance information for Customer</a:t>
                      </a:r>
                      <a:r>
                        <a:rPr lang="en-GB" sz="1200" baseline="0" dirty="0" smtClean="0"/>
                        <a:t> Code   </a:t>
                      </a:r>
                      <a:r>
                        <a:rPr lang="en-GB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(Oracle)</a:t>
                      </a:r>
                      <a:endParaRPr lang="en-GB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7175" y="4139076"/>
            <a:ext cx="6203420" cy="5704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</a:rPr>
              <a:t>            Please nominate two people per Department to be trained in this role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6269" y="4276112"/>
            <a:ext cx="591917" cy="610971"/>
            <a:chOff x="9670833" y="5917373"/>
            <a:chExt cx="789223" cy="814628"/>
          </a:xfrm>
        </p:grpSpPr>
        <p:sp>
          <p:nvSpPr>
            <p:cNvPr id="13" name="Rounded Rectangle 12"/>
            <p:cNvSpPr/>
            <p:nvPr/>
          </p:nvSpPr>
          <p:spPr>
            <a:xfrm>
              <a:off x="9670833" y="5917373"/>
              <a:ext cx="789223" cy="814628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731" y="6093270"/>
              <a:ext cx="483429" cy="48558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74668" y="4293836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05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3394" y="4377869"/>
            <a:ext cx="34289" cy="3428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25000" lnSpcReduction="20000"/>
          </a:bodyPr>
          <a:lstStyle/>
          <a:p>
            <a:pPr defTabSz="685800">
              <a:lnSpc>
                <a:spcPct val="120000"/>
              </a:lnSpc>
            </a:pPr>
            <a:endParaRPr lang="en-GB" sz="135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48" y="4139076"/>
            <a:ext cx="758470" cy="568853"/>
          </a:xfrm>
          <a:prstGeom prst="rect">
            <a:avLst/>
          </a:prstGeom>
        </p:spPr>
      </p:pic>
      <p:pic>
        <p:nvPicPr>
          <p:cNvPr id="18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22" y="1817879"/>
            <a:ext cx="412580" cy="412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782101" y="2361424"/>
            <a:ext cx="13617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</a:rPr>
              <a:t>Contract Changes </a:t>
            </a:r>
          </a:p>
        </p:txBody>
      </p:sp>
    </p:spTree>
    <p:extLst>
      <p:ext uri="{BB962C8B-B14F-4D97-AF65-F5344CB8AC3E}">
        <p14:creationId xmlns:p14="http://schemas.microsoft.com/office/powerpoint/2010/main" val="34488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70033"/>
            <a:ext cx="7886700" cy="38457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Faculty/Department Recruitment </a:t>
            </a:r>
            <a:r>
              <a:rPr lang="en-GB" dirty="0"/>
              <a:t>&amp; Contracting Role</a:t>
            </a:r>
            <a:br>
              <a:rPr lang="en-GB" dirty="0"/>
            </a:b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512224" y="1387961"/>
            <a:ext cx="1317929" cy="2719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87993" y="1718684"/>
            <a:ext cx="591917" cy="61097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52" y="1766423"/>
            <a:ext cx="500798" cy="515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1998" y="2352455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dirty="0">
                <a:solidFill>
                  <a:prstClr val="black"/>
                </a:solidFill>
              </a:rPr>
              <a:t>New Starter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175" y="876965"/>
            <a:ext cx="6203420" cy="442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67774"/>
              </p:ext>
            </p:extLst>
          </p:nvPr>
        </p:nvGraphicFramePr>
        <p:xfrm>
          <a:off x="257175" y="1326007"/>
          <a:ext cx="6203419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22"/>
                <a:gridCol w="3414197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Departmental Process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System Task 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Approval Administration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Hiring</a:t>
                      </a:r>
                      <a:r>
                        <a:rPr lang="en-GB" sz="1200" baseline="0" dirty="0" smtClean="0"/>
                        <a:t> Dept. &amp; Financial – Replace/New Position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Advertise</a:t>
                      </a:r>
                      <a:r>
                        <a:rPr lang="en-GB" sz="1200" baseline="0" dirty="0" smtClean="0"/>
                        <a:t>ment </a:t>
                      </a:r>
                      <a:r>
                        <a:rPr lang="en-GB" sz="1200" dirty="0" smtClean="0"/>
                        <a:t>&amp; Candidate Selection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Prepare advert. Create PO,</a:t>
                      </a:r>
                      <a:r>
                        <a:rPr lang="en-GB" sz="1200" baseline="0" dirty="0" smtClean="0"/>
                        <a:t> Screen &amp; Select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New Appointments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Create new starter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(Oracle) </a:t>
                      </a:r>
                      <a:r>
                        <a:rPr lang="en-GB" sz="1200" dirty="0" smtClean="0"/>
                        <a:t>Update record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Onboarding – Day</a:t>
                      </a:r>
                      <a:r>
                        <a:rPr lang="en-GB" sz="1200" baseline="0" dirty="0" smtClean="0"/>
                        <a:t> 1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Enter start date ‘Active’ 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(Oracle)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200" baseline="0" dirty="0" smtClean="0"/>
                        <a:t>Probation..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Transfers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Releasing/Receiving</a:t>
                      </a:r>
                      <a:r>
                        <a:rPr lang="en-GB" sz="1200" baseline="0" dirty="0" smtClean="0"/>
                        <a:t>, Create Assignment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Creating New Worker Records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Searching</a:t>
                      </a:r>
                      <a:r>
                        <a:rPr lang="en-GB" sz="1200" baseline="0" dirty="0" smtClean="0"/>
                        <a:t> for or creating Unique Oracle IDs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Multiple Assignments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Creating Multiple</a:t>
                      </a:r>
                      <a:r>
                        <a:rPr lang="en-GB" sz="1200" baseline="0" dirty="0" smtClean="0"/>
                        <a:t> Assignments – Costing 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(Oracle)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Rehire Employee/Returning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Managed</a:t>
                      </a:r>
                      <a:r>
                        <a:rPr lang="en-GB" sz="1200" baseline="0" dirty="0" smtClean="0"/>
                        <a:t> and administrated                     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(Oracle)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BI Publisher/Running</a:t>
                      </a:r>
                      <a:r>
                        <a:rPr lang="en-GB" sz="1200" baseline="0" dirty="0" smtClean="0"/>
                        <a:t> Letters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Oracle Functionality                                 </a:t>
                      </a: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(Oracle)</a:t>
                      </a:r>
                      <a:endParaRPr lang="en-GB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7175" y="4139076"/>
            <a:ext cx="6203420" cy="5704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prstClr val="white"/>
                </a:solidFill>
              </a:rPr>
              <a:t>            Please nominate two people per Department to be trained in this role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8134" y="4293836"/>
            <a:ext cx="591917" cy="610971"/>
            <a:chOff x="9670833" y="5917373"/>
            <a:chExt cx="789223" cy="814628"/>
          </a:xfrm>
        </p:grpSpPr>
        <p:sp>
          <p:nvSpPr>
            <p:cNvPr id="13" name="Rounded Rectangle 12"/>
            <p:cNvSpPr/>
            <p:nvPr/>
          </p:nvSpPr>
          <p:spPr>
            <a:xfrm>
              <a:off x="9670833" y="5917373"/>
              <a:ext cx="789223" cy="814628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731" y="6093270"/>
              <a:ext cx="483429" cy="48558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74668" y="4293836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05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3394" y="4377869"/>
            <a:ext cx="34289" cy="3428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 fontScale="25000" lnSpcReduction="20000"/>
          </a:bodyPr>
          <a:lstStyle/>
          <a:p>
            <a:pPr defTabSz="685800">
              <a:lnSpc>
                <a:spcPct val="120000"/>
              </a:lnSpc>
            </a:pPr>
            <a:endParaRPr lang="en-GB" sz="135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48" y="4139076"/>
            <a:ext cx="758470" cy="5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Oracle Forms – </a:t>
            </a:r>
            <a:r>
              <a:rPr lang="en-GB" sz="1350" dirty="0"/>
              <a:t>Payments, Contract Changes and New Starters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34095"/>
            <a:ext cx="7538236" cy="326350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Oracle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An Oracle form is a logical collection of fields, regions, and blocks that share a common purpose appear on a single screen. Oracle forms look just like the paper forms </a:t>
            </a:r>
            <a:r>
              <a:rPr lang="en-US" dirty="0" smtClean="0">
                <a:latin typeface="Calibri" panose="020F0502020204030204" pitchFamily="34" charset="0"/>
              </a:rPr>
              <a:t>we use in our departments now e.g</a:t>
            </a:r>
            <a:r>
              <a:rPr lang="en-US" dirty="0">
                <a:latin typeface="Calibri" panose="020F0502020204030204" pitchFamily="34" charset="0"/>
              </a:rPr>
              <a:t>. payments, contracts etc. All you need to do to enter data is to type onto the form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Benefits: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Paperless – reduces admin. burden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Reduces user error and rework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User friendly and intuitive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Improved reporting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87" y="2524145"/>
            <a:ext cx="3110123" cy="233259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829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52971" y="971550"/>
            <a:ext cx="90954" cy="3771900"/>
          </a:xfrm>
          <a:prstGeom prst="rect">
            <a:avLst/>
          </a:prstGeom>
          <a:solidFill>
            <a:srgbClr val="B4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7924978" y="3372701"/>
            <a:ext cx="1146941" cy="10888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5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34" y="3479076"/>
            <a:ext cx="1054628" cy="8854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307" y="762001"/>
            <a:ext cx="7886700" cy="447080"/>
          </a:xfrm>
        </p:spPr>
        <p:txBody>
          <a:bodyPr>
            <a:normAutofit/>
          </a:bodyPr>
          <a:lstStyle/>
          <a:p>
            <a:r>
              <a:rPr lang="en-GB" dirty="0" smtClean="0"/>
              <a:t>Workshop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Design… Instructor-Led Training (ILT) ERP Best Practice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5135" y="1506318"/>
            <a:ext cx="1254034" cy="5878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002060"/>
                </a:solidFill>
              </a:rPr>
              <a:t>Setting the context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49" y="2201267"/>
            <a:ext cx="13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</a:rPr>
              <a:t>Strict compliance to HR Policy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3040" y="1506318"/>
            <a:ext cx="1254034" cy="5878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002060"/>
                </a:solidFill>
              </a:rPr>
              <a:t>Demonstration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9249" y="2201267"/>
            <a:ext cx="126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</a:rPr>
              <a:t>End-to-end walkthrough of each process &amp; sub-Process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94088" y="1506318"/>
            <a:ext cx="1254034" cy="5878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002060"/>
                </a:solidFill>
              </a:rPr>
              <a:t>Explanation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0795" y="2201267"/>
            <a:ext cx="129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</a:rPr>
              <a:t>The ‘reason why’ based on adult learning principles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11992" y="1506318"/>
            <a:ext cx="1254034" cy="5878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002060"/>
                </a:solidFill>
              </a:rPr>
              <a:t>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8211" y="2201267"/>
            <a:ext cx="133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</a:rPr>
              <a:t>Hands-on practice to instill confidence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0944" y="2201267"/>
            <a:ext cx="125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</a:rPr>
              <a:t>Ensure learning has been transferred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70944" y="1506318"/>
            <a:ext cx="1254034" cy="5878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002060"/>
                </a:solidFill>
              </a:rPr>
              <a:t>Test</a:t>
            </a:r>
          </a:p>
        </p:txBody>
      </p:sp>
      <p:cxnSp>
        <p:nvCxnSpPr>
          <p:cNvPr id="22" name="Straight Arrow Connector 21"/>
          <p:cNvCxnSpPr>
            <a:stCxn id="6" idx="3"/>
            <a:endCxn id="15" idx="1"/>
          </p:cNvCxnSpPr>
          <p:nvPr/>
        </p:nvCxnSpPr>
        <p:spPr>
          <a:xfrm>
            <a:off x="1689169" y="1800233"/>
            <a:ext cx="3049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13" idx="1"/>
          </p:cNvCxnSpPr>
          <p:nvPr/>
        </p:nvCxnSpPr>
        <p:spPr>
          <a:xfrm>
            <a:off x="3248121" y="1800233"/>
            <a:ext cx="3049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  <a:endCxn id="17" idx="1"/>
          </p:cNvCxnSpPr>
          <p:nvPr/>
        </p:nvCxnSpPr>
        <p:spPr>
          <a:xfrm>
            <a:off x="4807073" y="1800233"/>
            <a:ext cx="3049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3"/>
            <a:endCxn id="20" idx="1"/>
          </p:cNvCxnSpPr>
          <p:nvPr/>
        </p:nvCxnSpPr>
        <p:spPr>
          <a:xfrm>
            <a:off x="6366025" y="1800233"/>
            <a:ext cx="3049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062152" y="2096435"/>
            <a:ext cx="3014" cy="159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733613" y="2096435"/>
            <a:ext cx="3014" cy="159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176460" y="2096435"/>
            <a:ext cx="3014" cy="159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619306" y="2096435"/>
            <a:ext cx="3014" cy="159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290767" y="2096435"/>
            <a:ext cx="3014" cy="159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77271" y="3057918"/>
            <a:ext cx="3233633" cy="1717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441" y="3057918"/>
            <a:ext cx="2433680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002060"/>
                </a:solidFill>
              </a:rPr>
              <a:t>Resources:</a:t>
            </a:r>
          </a:p>
          <a:p>
            <a:pPr defTabSz="685800"/>
            <a:endParaRPr lang="en-GB" sz="1200" b="1" dirty="0">
              <a:solidFill>
                <a:srgbClr val="002060"/>
              </a:solidFill>
            </a:endParaRP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Experienced Oracle Instructor/Trainer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HR Floorwalker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Slideware, Quick Reference Guides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Work Station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Training Environment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44521" y="3058238"/>
            <a:ext cx="3573596" cy="1717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8897" y="3067843"/>
            <a:ext cx="345716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002060"/>
                </a:solidFill>
              </a:rPr>
              <a:t>Success Measure: </a:t>
            </a:r>
            <a:r>
              <a:rPr lang="en-GB" sz="1200" dirty="0">
                <a:solidFill>
                  <a:srgbClr val="002060"/>
                </a:solidFill>
              </a:rPr>
              <a:t>Competency Statement</a:t>
            </a:r>
          </a:p>
          <a:p>
            <a:pPr defTabSz="685800"/>
            <a:endParaRPr lang="en-GB" sz="750" dirty="0">
              <a:solidFill>
                <a:srgbClr val="002060"/>
              </a:solidFill>
            </a:endParaRP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1. I understand the importance of HR compliance and the consequences of non-compliance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2. I understand the importance of following the process and completing the Oracle Form correctly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3. I have the knowledge and skills to perform this HR role within my department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4. I have reference material and know how to get help should I need it…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89" y="3793713"/>
            <a:ext cx="717760" cy="7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5" y="1097673"/>
            <a:ext cx="7886700" cy="384572"/>
          </a:xfrm>
        </p:spPr>
        <p:txBody>
          <a:bodyPr>
            <a:normAutofit/>
          </a:bodyPr>
          <a:lstStyle/>
          <a:p>
            <a:r>
              <a:rPr lang="en-GB" sz="1350" dirty="0"/>
              <a:t>MyHR Timeline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04" y="776836"/>
            <a:ext cx="6802151" cy="430005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835419" y="683309"/>
            <a:ext cx="127451" cy="4311500"/>
            <a:chOff x="5203178" y="1493705"/>
            <a:chExt cx="161841" cy="5109396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5284099" y="1552576"/>
              <a:ext cx="8092" cy="5050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5203178" y="1493705"/>
              <a:ext cx="161841" cy="1375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426" y="4882920"/>
            <a:ext cx="138194" cy="1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4503" y="1602651"/>
            <a:ext cx="22333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hlinkClick r:id="rId2"/>
              </a:rPr>
              <a:t>https://www.ucl.ac.uk/myhr</a:t>
            </a:r>
            <a:endParaRPr lang="en-GB" sz="1350" dirty="0">
              <a:solidFill>
                <a:prstClr val="black"/>
              </a:solidFill>
            </a:endParaRPr>
          </a:p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755" y="1602650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dirty="0">
                <a:solidFill>
                  <a:prstClr val="black"/>
                </a:solidFill>
              </a:rPr>
              <a:t>For more information please go to the MyHR website @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665" y="2544827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1447" y="2000874"/>
            <a:ext cx="14766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hlinkClick r:id="rId3"/>
              </a:rPr>
              <a:t>myhr@ucl.ac.uk</a:t>
            </a:r>
            <a:r>
              <a:rPr lang="en-GB" sz="13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755" y="2000874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dirty="0">
                <a:solidFill>
                  <a:prstClr val="black"/>
                </a:solidFill>
              </a:rPr>
              <a:t>Any questions? Please contact us via the MyHR Mailbox @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4330" y="2503466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2400" dirty="0">
                <a:solidFill>
                  <a:prstClr val="black"/>
                </a:solidFill>
              </a:rPr>
              <a:t>Thank you for your time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00225" y="3189266"/>
            <a:ext cx="5400600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0225" y="3380179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dirty="0">
                <a:solidFill>
                  <a:prstClr val="black"/>
                </a:solidFill>
              </a:rPr>
              <a:t>"Change is hard because people overestimate the value of what they have and underestimate the value of what they may gain by giving that up."</a:t>
            </a:r>
            <a:br>
              <a:rPr lang="en-GB" dirty="0">
                <a:solidFill>
                  <a:prstClr val="black"/>
                </a:solidFill>
              </a:rPr>
            </a:b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3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Back-up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70836"/>
            <a:ext cx="7886700" cy="384572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Calibri" panose="020F0502020204030204" pitchFamily="34" charset="0"/>
              </a:rPr>
              <a:t>Deployment Board and Change Network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882" y="1484637"/>
            <a:ext cx="3957830" cy="2660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125" dirty="0">
                <a:latin typeface="Calibri" panose="020F0502020204030204" pitchFamily="34" charset="0"/>
              </a:rPr>
              <a:t>Takes local ownership and leads the change in their area of responsibility </a:t>
            </a:r>
          </a:p>
          <a:p>
            <a:pPr>
              <a:defRPr/>
            </a:pPr>
            <a:r>
              <a:rPr lang="en-GB" sz="1125" dirty="0">
                <a:latin typeface="Calibri" panose="020F0502020204030204" pitchFamily="34" charset="0"/>
              </a:rPr>
              <a:t>Agrees Operational Readiness Criteria &amp; Checkpoints – Training, Policy, Process, Data, Testing, PGLS etc.</a:t>
            </a:r>
          </a:p>
          <a:p>
            <a:pPr>
              <a:defRPr/>
            </a:pPr>
            <a:r>
              <a:rPr lang="en-GB" sz="1125" dirty="0">
                <a:latin typeface="Calibri" panose="020F0502020204030204" pitchFamily="34" charset="0"/>
              </a:rPr>
              <a:t>Provides leadership to ensure that UCL is ready and able to accept and work with Oracle and the new business processes to be implemented</a:t>
            </a:r>
          </a:p>
          <a:p>
            <a:pPr>
              <a:defRPr/>
            </a:pPr>
            <a:r>
              <a:rPr lang="en-GB" sz="1125" dirty="0">
                <a:latin typeface="Calibri" panose="020F0502020204030204" pitchFamily="34" charset="0"/>
              </a:rPr>
              <a:t>Influences positive change and serve as advocates for </a:t>
            </a:r>
            <a:r>
              <a:rPr lang="en-GB" sz="1125" b="1" dirty="0">
                <a:latin typeface="Calibri" panose="020F0502020204030204" pitchFamily="34" charset="0"/>
              </a:rPr>
              <a:t>MyHR</a:t>
            </a:r>
            <a:r>
              <a:rPr lang="en-GB" sz="1125" dirty="0">
                <a:latin typeface="Calibri" panose="020F0502020204030204" pitchFamily="34" charset="0"/>
              </a:rPr>
              <a:t> and process/policy changes</a:t>
            </a:r>
          </a:p>
          <a:p>
            <a:pPr>
              <a:defRPr/>
            </a:pPr>
            <a:r>
              <a:rPr lang="en-GB" sz="1125" dirty="0">
                <a:latin typeface="Calibri" panose="020F0502020204030204" pitchFamily="34" charset="0"/>
              </a:rPr>
              <a:t>Facilitates local communication and issue mitigation across UCL and the </a:t>
            </a:r>
            <a:r>
              <a:rPr lang="en-GB" sz="1125" b="1" dirty="0">
                <a:latin typeface="Calibri" panose="020F0502020204030204" pitchFamily="34" charset="0"/>
              </a:rPr>
              <a:t>MyHR</a:t>
            </a:r>
            <a:r>
              <a:rPr lang="en-GB" sz="1125" dirty="0">
                <a:latin typeface="Calibri" panose="020F0502020204030204" pitchFamily="34" charset="0"/>
              </a:rPr>
              <a:t> Team in order to manage the implementation effectively</a:t>
            </a:r>
          </a:p>
          <a:p>
            <a:pPr>
              <a:defRPr/>
            </a:pPr>
            <a:r>
              <a:rPr lang="en-GB" sz="1125" dirty="0">
                <a:latin typeface="Calibri" panose="020F0502020204030204" pitchFamily="34" charset="0"/>
              </a:rPr>
              <a:t>Validates the Change Impact Assessment and Training Needs Analysis (TNA) – drives training attendance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562" y="1484637"/>
            <a:ext cx="3843759" cy="2660937"/>
          </a:xfrm>
        </p:spPr>
        <p:txBody>
          <a:bodyPr>
            <a:noAutofit/>
          </a:bodyPr>
          <a:lstStyle/>
          <a:p>
            <a:pPr marL="214313" lvl="1"/>
            <a:r>
              <a:rPr lang="en-GB" altLang="en-US" sz="1125" dirty="0">
                <a:latin typeface="Calibri" panose="020F0502020204030204" pitchFamily="34" charset="0"/>
              </a:rPr>
              <a:t>Is a two-way communication channel to ensure rapid and accurate communications </a:t>
            </a:r>
          </a:p>
          <a:p>
            <a:pPr marL="214313" lvl="1"/>
            <a:r>
              <a:rPr lang="en-GB" altLang="en-US" sz="1125" dirty="0">
                <a:latin typeface="Calibri" panose="020F0502020204030204" pitchFamily="34" charset="0"/>
              </a:rPr>
              <a:t>A cross-functional network outside the project team with direct access to end users to help co-ordinate project activities that require engagement with the Faculties</a:t>
            </a:r>
          </a:p>
          <a:p>
            <a:pPr marL="214313" lvl="1"/>
            <a:r>
              <a:rPr lang="en-GB" altLang="en-US" sz="1125" dirty="0">
                <a:latin typeface="Calibri" panose="020F0502020204030204" pitchFamily="34" charset="0"/>
              </a:rPr>
              <a:t>Influences positive change and serve as advocates for the new ways of working - </a:t>
            </a:r>
            <a:r>
              <a:rPr lang="en-GB" sz="1125" dirty="0">
                <a:latin typeface="Calibri" panose="020F0502020204030204" pitchFamily="34" charset="0"/>
              </a:rPr>
              <a:t>focuses on benefits</a:t>
            </a:r>
          </a:p>
          <a:p>
            <a:pPr marL="214313" lvl="1"/>
            <a:r>
              <a:rPr lang="en-GB" altLang="en-US" sz="1125" dirty="0">
                <a:latin typeface="Calibri" panose="020F0502020204030204" pitchFamily="34" charset="0"/>
              </a:rPr>
              <a:t>Is a formal network to leverage peer to peer communication     (in addition to traditional communication methods)</a:t>
            </a:r>
          </a:p>
          <a:p>
            <a:pPr marL="214313" lvl="1"/>
            <a:r>
              <a:rPr lang="en-GB" altLang="en-US" sz="1125" dirty="0">
                <a:latin typeface="Calibri" panose="020F0502020204030204" pitchFamily="34" charset="0"/>
              </a:rPr>
              <a:t>Executes specific ‘hands on’ tasks on behalf of their business area – Testing, Training etc.</a:t>
            </a:r>
          </a:p>
          <a:p>
            <a:pPr marL="214313" lvl="1"/>
            <a:r>
              <a:rPr lang="en-GB" altLang="en-US" sz="1125" dirty="0">
                <a:latin typeface="Calibri" panose="020F0502020204030204" pitchFamily="34" charset="0"/>
              </a:rPr>
              <a:t>Helps to build confidence and create acceptance                     for the changes</a:t>
            </a:r>
          </a:p>
          <a:p>
            <a:pPr marL="42863" lvl="1" indent="0">
              <a:buNone/>
            </a:pPr>
            <a:endParaRPr lang="en-GB" altLang="en-US" sz="1125" dirty="0">
              <a:latin typeface="Calibri" panose="020F0502020204030204" pitchFamily="34" charset="0"/>
            </a:endParaRPr>
          </a:p>
          <a:p>
            <a:pPr marL="0" lvl="1" indent="0">
              <a:buNone/>
            </a:pPr>
            <a:endParaRPr lang="en-GB" altLang="en-US" sz="1050" dirty="0"/>
          </a:p>
          <a:p>
            <a:endParaRPr lang="en-GB" sz="1050" dirty="0"/>
          </a:p>
        </p:txBody>
      </p:sp>
      <p:sp>
        <p:nvSpPr>
          <p:cNvPr id="6" name="Rectangle 5"/>
          <p:cNvSpPr/>
          <p:nvPr/>
        </p:nvSpPr>
        <p:spPr>
          <a:xfrm>
            <a:off x="1399257" y="1110533"/>
            <a:ext cx="18855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>
                <a:solidFill>
                  <a:srgbClr val="002060"/>
                </a:solidFill>
                <a:latin typeface="Calibri" panose="020F0502020204030204" pitchFamily="34" charset="0"/>
              </a:rPr>
              <a:t>The Deployment Board: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410" y="1110533"/>
            <a:ext cx="17255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altLang="en-US" sz="1350" b="1" dirty="0">
                <a:solidFill>
                  <a:srgbClr val="002060"/>
                </a:solidFill>
                <a:latin typeface="Calibri" panose="020F0502020204030204" pitchFamily="34" charset="0"/>
              </a:rPr>
              <a:t>The Change Network:</a:t>
            </a:r>
            <a:endParaRPr lang="en-GB" sz="135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3249" y="4361810"/>
            <a:ext cx="7692234" cy="5795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50" dirty="0">
                <a:solidFill>
                  <a:prstClr val="black"/>
                </a:solidFill>
              </a:rPr>
              <a:t>               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The </a:t>
            </a:r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Project Team 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ensures that the solution is ready for the business and the </a:t>
            </a:r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Deployment Board</a:t>
            </a:r>
            <a:r>
              <a:rPr lang="en-GB" sz="1200" b="1" dirty="0">
                <a:solidFill>
                  <a:srgbClr val="44546A"/>
                </a:solidFill>
                <a:latin typeface="Calibri" panose="020F0502020204030204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supported by the </a:t>
            </a:r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Change Network 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ensures the business is ready for the solution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1" y="4400908"/>
            <a:ext cx="626981" cy="5013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8764" y="1387532"/>
            <a:ext cx="3732451" cy="0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1425" y="1390503"/>
            <a:ext cx="3732451" cy="0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Actions </a:t>
            </a:r>
            <a:r>
              <a:rPr lang="en-GB" sz="1350" dirty="0"/>
              <a:t>– for Departments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476970"/>
            <a:ext cx="7143750" cy="3263504"/>
          </a:xfrm>
        </p:spPr>
        <p:txBody>
          <a:bodyPr>
            <a:normAutofit/>
          </a:bodyPr>
          <a:lstStyle/>
          <a:p>
            <a:r>
              <a:rPr lang="en-GB" sz="1800" dirty="0"/>
              <a:t>Continue to conduct Data Cleanse by </a:t>
            </a:r>
            <a:r>
              <a:rPr lang="en-GB" sz="1800" dirty="0">
                <a:solidFill>
                  <a:srgbClr val="FF0000"/>
                </a:solidFill>
              </a:rPr>
              <a:t>14 March</a:t>
            </a:r>
          </a:p>
          <a:p>
            <a:r>
              <a:rPr lang="en-GB" sz="1800" dirty="0"/>
              <a:t>Nominate Change Network members in your Faculty ensuring cross-departmental coverage by </a:t>
            </a:r>
            <a:r>
              <a:rPr lang="en-GB" sz="1800" dirty="0">
                <a:solidFill>
                  <a:srgbClr val="FF0000"/>
                </a:solidFill>
              </a:rPr>
              <a:t>10 March</a:t>
            </a:r>
          </a:p>
          <a:p>
            <a:r>
              <a:rPr lang="en-GB" sz="1800" dirty="0"/>
              <a:t>Identify and nominate colleagues for Departmental HR Transactional Roles: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500" dirty="0"/>
              <a:t>Payments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500" dirty="0"/>
              <a:t>Contract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500" dirty="0"/>
              <a:t>Recruitment &amp; Contracting (New Starters) by </a:t>
            </a:r>
            <a:r>
              <a:rPr lang="en-GB" sz="1800" dirty="0">
                <a:solidFill>
                  <a:srgbClr val="FF0000"/>
                </a:solidFill>
              </a:rPr>
              <a:t>21 March </a:t>
            </a:r>
            <a:r>
              <a:rPr lang="en-GB" sz="1500" dirty="0"/>
              <a:t>i.e. Our next Deployment Board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472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32" y="2532540"/>
            <a:ext cx="5950744" cy="51659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HR User Group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30" y="2790838"/>
            <a:ext cx="5950745" cy="1241822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Jon Everard                                                                     </a:t>
            </a:r>
            <a:r>
              <a:rPr lang="en-GB" sz="1350" dirty="0"/>
              <a:t>Director HR Systems Transformation Project (MyHR) </a:t>
            </a:r>
          </a:p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John Pickering                                                                   </a:t>
            </a:r>
            <a:r>
              <a:rPr lang="en-GB" sz="1350" dirty="0"/>
              <a:t>Business Change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6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15" y="1206230"/>
            <a:ext cx="830696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</a:p>
          <a:p>
            <a:r>
              <a:rPr lang="en-GB" sz="4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Policy Updates </a:t>
            </a:r>
          </a:p>
          <a:p>
            <a:endParaRPr lang="en-GB" sz="44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n-GB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prstClr val="black"/>
                </a:solidFill>
                <a:cs typeface="Arial" panose="020B0604020202020204" pitchFamily="34" charset="0"/>
              </a:rPr>
              <a:t>Sarah Danzie</a:t>
            </a:r>
          </a:p>
          <a:p>
            <a:endParaRPr lang="en-GB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Head of Employment Policy and Governance 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3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1033670"/>
            <a:ext cx="7262191" cy="410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1078" y="369332"/>
            <a:ext cx="71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UCL APPRENTICESHIPS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7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18" y="2881087"/>
            <a:ext cx="1981200" cy="1981200"/>
          </a:xfrm>
          <a:prstGeom prst="rect">
            <a:avLst/>
          </a:prstGeom>
        </p:spPr>
      </p:pic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25" y="979251"/>
            <a:ext cx="6712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UCL APPRENTICESHIP SCHEME</a:t>
            </a:r>
          </a:p>
          <a:p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Formal launch held 23 February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5 Apprentices recruited so far in ISD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UCL to pay 0.5% of total wage bill to Apprenticeship Levy from 6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Funds available to pay for apprentices training and some staff development programmes 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18" y="2881087"/>
            <a:ext cx="1981200" cy="1981200"/>
          </a:xfrm>
          <a:prstGeom prst="rect">
            <a:avLst/>
          </a:prstGeom>
        </p:spPr>
      </p:pic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26" y="979251"/>
            <a:ext cx="63943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WHAT IS AN APPRENTICESHIP</a:t>
            </a:r>
          </a:p>
          <a:p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 real job gaining on-the job experience and a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recognised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qualification </a:t>
            </a:r>
          </a:p>
          <a:p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Working towards an approved apprenticeship standard</a:t>
            </a:r>
          </a:p>
          <a:p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Must work a minimum of 30 hours per week</a:t>
            </a:r>
          </a:p>
          <a:p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Must spend at least 20% of time ‘off-the-job’ training</a:t>
            </a:r>
          </a:p>
          <a:p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Must last at least 12 months in duration (typically up to 4 years)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18" y="2881087"/>
            <a:ext cx="1981200" cy="1981200"/>
          </a:xfrm>
          <a:prstGeom prst="rect">
            <a:avLst/>
          </a:prstGeom>
        </p:spPr>
      </p:pic>
      <p:pic>
        <p:nvPicPr>
          <p:cNvPr id="2" name="Picture 1" descr="powerpoint_banner_celes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26" y="979251"/>
            <a:ext cx="6394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UCL NEEDS HELP TO ….</a:t>
            </a:r>
          </a:p>
          <a:p>
            <a:endParaRPr lang="en-GB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Help us gauge the level of demand for apprenticeships through our online survey</a:t>
            </a:r>
          </a:p>
          <a:p>
            <a:endParaRPr lang="en-GB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Think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about apprenticeships as a development opportunity to support existing staff to gain new skills e.g. management or digital technology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solutions</a:t>
            </a:r>
          </a:p>
          <a:p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Please contact Sarah Danzie or Tash Khan-Davis for further information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220"/>
            <a:ext cx="8229600" cy="38391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UPDATES: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Policy launched with effect from 1 February 2017</a:t>
            </a:r>
          </a:p>
          <a:p>
            <a:pPr lvl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policy in development</a:t>
            </a:r>
          </a:p>
          <a:p>
            <a:pPr lvl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Tier 4 Timesheets being piloted – to ensure UKVI compliance across all departments</a:t>
            </a:r>
          </a:p>
          <a:p>
            <a:pPr lvl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 Employment briefings – more to be scheduled in the Autumn</a:t>
            </a:r>
          </a:p>
          <a:p>
            <a:pPr lvl="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BREXIT support – coping and resilience strategies </a:t>
            </a:r>
          </a:p>
          <a:p>
            <a:pPr lvl="0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owerpoint_banner_celest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9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Why MyHR ? – Current Pain Points &amp; 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Scope – much more than a system replacement</a:t>
            </a: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Data Capture &amp; Cleanse Activities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Change </a:t>
            </a:r>
            <a:r>
              <a:rPr lang="en-GB" dirty="0"/>
              <a:t>I</a:t>
            </a:r>
            <a:r>
              <a:rPr lang="en-GB" dirty="0" smtClean="0"/>
              <a:t>mpact Overview – UCL and Departmental Roles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Training – The benefits of Oracle Forms 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dirty="0" smtClean="0"/>
              <a:t>Payments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dirty="0" smtClean="0"/>
              <a:t>Contract Changes</a:t>
            </a:r>
          </a:p>
          <a:p>
            <a:pPr marL="685800" lvl="1" indent="-342900">
              <a:buFont typeface="+mj-lt"/>
              <a:buAutoNum type="alphaLcPeriod"/>
            </a:pPr>
            <a:r>
              <a:rPr lang="en-GB" dirty="0" smtClean="0"/>
              <a:t>New Starters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Training – Workshop design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Timeline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AOB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95657" y="1493044"/>
            <a:ext cx="3682295" cy="3514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593" y="1493044"/>
            <a:ext cx="3681281" cy="351472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we implementing MyHR? – Current Pain Points and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641277"/>
            <a:ext cx="3602726" cy="3263504"/>
          </a:xfrm>
        </p:spPr>
        <p:txBody>
          <a:bodyPr>
            <a:normAutofit/>
          </a:bodyPr>
          <a:lstStyle/>
          <a:p>
            <a:r>
              <a:rPr lang="en-GB" sz="1350" dirty="0">
                <a:latin typeface="Calibri" panose="020F0502020204030204" pitchFamily="34" charset="0"/>
              </a:rPr>
              <a:t>Multiple Systems &amp; Interfaces</a:t>
            </a:r>
          </a:p>
          <a:p>
            <a:r>
              <a:rPr lang="en-GB" sz="1350" dirty="0">
                <a:latin typeface="Calibri" panose="020F0502020204030204" pitchFamily="34" charset="0"/>
              </a:rPr>
              <a:t>Complicated &amp; cumbersome processes</a:t>
            </a:r>
          </a:p>
          <a:p>
            <a:r>
              <a:rPr lang="en-GB" sz="1350" dirty="0">
                <a:latin typeface="Calibri" panose="020F0502020204030204" pitchFamily="34" charset="0"/>
              </a:rPr>
              <a:t>High effort in create reports and poor data quality</a:t>
            </a:r>
          </a:p>
          <a:p>
            <a:r>
              <a:rPr lang="en-GB" sz="1350" dirty="0">
                <a:latin typeface="Calibri" panose="020F0502020204030204" pitchFamily="34" charset="0"/>
              </a:rPr>
              <a:t>Duplication of effort and a significant administration workload</a:t>
            </a:r>
          </a:p>
          <a:p>
            <a:r>
              <a:rPr lang="en-GB" sz="1350" dirty="0">
                <a:latin typeface="Calibri" panose="020F0502020204030204" pitchFamily="34" charset="0"/>
              </a:rPr>
              <a:t>Complex organisational management</a:t>
            </a:r>
          </a:p>
          <a:p>
            <a:r>
              <a:rPr lang="en-GB" sz="1350" dirty="0">
                <a:latin typeface="Calibri" panose="020F0502020204030204" pitchFamily="34" charset="0"/>
              </a:rPr>
              <a:t>Multiple systems and different working practices</a:t>
            </a:r>
          </a:p>
          <a:p>
            <a:r>
              <a:rPr lang="en-GB" sz="1350" dirty="0">
                <a:latin typeface="Calibri" panose="020F0502020204030204" pitchFamily="34" charset="0"/>
              </a:rPr>
              <a:t>No visibility of the progress of requests</a:t>
            </a:r>
          </a:p>
          <a:p>
            <a:r>
              <a:rPr lang="en-GB" sz="1350" dirty="0">
                <a:latin typeface="Calibri" panose="020F0502020204030204" pitchFamily="34" charset="0"/>
              </a:rPr>
              <a:t>Little local empowerment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94066" y="1641277"/>
            <a:ext cx="3583886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A Single fully integrated HR management system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</a:rPr>
              <a:t>Reduced approvals, handoffs, duplication of manual work and non-added value activities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</a:rPr>
              <a:t>Reduce manual processes and the overall administrative burden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</a:rPr>
              <a:t>Improved analytics to enable high quality and timely management information to inform decision making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</a:rPr>
              <a:t>Empowerment: Clear, unambiguous responsibility and accountability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GB" sz="1350" dirty="0">
                <a:solidFill>
                  <a:srgbClr val="000000"/>
                </a:solidFill>
                <a:latin typeface="Calibri" panose="020F0502020204030204" pitchFamily="34" charset="0"/>
              </a:rPr>
              <a:t>Full integration with MyFinance</a:t>
            </a:r>
          </a:p>
          <a:p>
            <a:pPr marL="0" indent="0">
              <a:buClr>
                <a:srgbClr val="FF0000"/>
              </a:buClr>
              <a:buNone/>
              <a:defRPr/>
            </a:pPr>
            <a:endParaRPr lang="en-GB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rgbClr val="FF0000"/>
              </a:buClr>
              <a:buNone/>
              <a:defRPr/>
            </a:pP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5" y="1049239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dirty="0">
                <a:solidFill>
                  <a:prstClr val="white">
                    <a:lumMod val="50000"/>
                  </a:prstClr>
                </a:solidFill>
              </a:rPr>
              <a:t>A quick reminder…</a:t>
            </a:r>
          </a:p>
        </p:txBody>
      </p:sp>
    </p:spTree>
    <p:extLst>
      <p:ext uri="{BB962C8B-B14F-4D97-AF65-F5344CB8AC3E}">
        <p14:creationId xmlns:p14="http://schemas.microsoft.com/office/powerpoint/2010/main" val="40930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" y="809612"/>
            <a:ext cx="8319516" cy="42823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175" y="771217"/>
            <a:ext cx="7886700" cy="3845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025" dirty="0">
                <a:latin typeface="Calibri" panose="020F0502020204030204" pitchFamily="34" charset="0"/>
              </a:rPr>
              <a:t>MyHR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Phase 1 – What’s changing?</a:t>
            </a:r>
          </a:p>
        </p:txBody>
      </p:sp>
    </p:spTree>
    <p:extLst>
      <p:ext uri="{BB962C8B-B14F-4D97-AF65-F5344CB8AC3E}">
        <p14:creationId xmlns:p14="http://schemas.microsoft.com/office/powerpoint/2010/main" val="30770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1340266"/>
              </p:ext>
            </p:extLst>
          </p:nvPr>
        </p:nvGraphicFramePr>
        <p:xfrm>
          <a:off x="3724275" y="907470"/>
          <a:ext cx="5162550" cy="343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18" y="2090157"/>
            <a:ext cx="1433771" cy="1073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73710"/>
            <a:ext cx="7886700" cy="384572"/>
          </a:xfrm>
        </p:spPr>
        <p:txBody>
          <a:bodyPr/>
          <a:lstStyle/>
          <a:p>
            <a:r>
              <a:rPr lang="en-GB" dirty="0" smtClean="0"/>
              <a:t>Data Capture &amp; Cleanse Activity 1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16" y="1158281"/>
            <a:ext cx="4676553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50" b="1" dirty="0">
                <a:solidFill>
                  <a:srgbClr val="002060"/>
                </a:solidFill>
                <a:latin typeface="Calibri" panose="020F0502020204030204" pitchFamily="34" charset="0"/>
              </a:rPr>
              <a:t>Critical success Factors essential for the Oracle build</a:t>
            </a:r>
          </a:p>
          <a:p>
            <a:pPr marL="0" indent="0">
              <a:buNone/>
            </a:pPr>
            <a:r>
              <a:rPr lang="en-GB" sz="1650" dirty="0">
                <a:latin typeface="Calibri" panose="020F0502020204030204" pitchFamily="34" charset="0"/>
              </a:rPr>
              <a:t>We need accurate and complete. </a:t>
            </a:r>
          </a:p>
          <a:p>
            <a:pPr marL="0" indent="0">
              <a:buNone/>
            </a:pPr>
            <a:r>
              <a:rPr lang="en-GB" sz="1650" dirty="0">
                <a:latin typeface="Calibri" panose="020F0502020204030204" pitchFamily="34" charset="0"/>
              </a:rPr>
              <a:t>1. Working Patterns </a:t>
            </a:r>
          </a:p>
          <a:p>
            <a:pPr marL="0" indent="0">
              <a:buNone/>
            </a:pPr>
            <a:r>
              <a:rPr lang="en-GB" sz="1650" dirty="0">
                <a:latin typeface="Calibri" panose="020F0502020204030204" pitchFamily="34" charset="0"/>
              </a:rPr>
              <a:t>2. Line Manager (UPI Number)</a:t>
            </a:r>
          </a:p>
          <a:p>
            <a:pPr marL="0" indent="0">
              <a:buNone/>
            </a:pPr>
            <a:endParaRPr lang="en-GB" sz="3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Why?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Oracle is a fully integrated system.                                       Work patterns are used to manage absence and           calculate payroll payments and deductions.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Oracle works on supervisory hierarchies – Line Management data is required to ensure the correct managers/supervisors receive notifications and approvals…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This data is also required to provide managers with accurate reporting.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62069" y="4582115"/>
            <a:ext cx="3215806" cy="43697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dirty="0">
                <a:solidFill>
                  <a:srgbClr val="002060"/>
                </a:solidFill>
              </a:rPr>
              <a:t>Extended Deadline to 14 March</a:t>
            </a:r>
          </a:p>
        </p:txBody>
      </p:sp>
    </p:spTree>
    <p:extLst>
      <p:ext uri="{BB962C8B-B14F-4D97-AF65-F5344CB8AC3E}">
        <p14:creationId xmlns:p14="http://schemas.microsoft.com/office/powerpoint/2010/main" val="38637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Cleanse Activity 1 – </a:t>
            </a:r>
            <a:r>
              <a:rPr lang="en-GB" sz="1350" dirty="0"/>
              <a:t>Status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11981" y="4579144"/>
            <a:ext cx="6581775" cy="476249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500" dirty="0">
                <a:solidFill>
                  <a:srgbClr val="002060"/>
                </a:solidFill>
              </a:rPr>
              <a:t>UCL Completion as of 7</a:t>
            </a:r>
            <a:r>
              <a:rPr lang="en-GB" sz="1500" baseline="30000" dirty="0">
                <a:solidFill>
                  <a:srgbClr val="002060"/>
                </a:solidFill>
              </a:rPr>
              <a:t>th</a:t>
            </a:r>
            <a:r>
              <a:rPr lang="en-GB" sz="1500" dirty="0">
                <a:solidFill>
                  <a:srgbClr val="002060"/>
                </a:solidFill>
              </a:rPr>
              <a:t> March = 63%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17112" y="1016438"/>
            <a:ext cx="1598213" cy="8229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002060"/>
                </a:solidFill>
              </a:rPr>
              <a:t>Thank you for conducting this business critical activity!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0" y="1150061"/>
            <a:ext cx="6057900" cy="34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Data Capture &amp; Cleanse </a:t>
            </a:r>
            <a:r>
              <a:rPr lang="en-GB" sz="1350" dirty="0">
                <a:latin typeface="Calibri" panose="020F0502020204030204" pitchFamily="34" charset="0"/>
              </a:rPr>
              <a:t>– by phase 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94474"/>
              </p:ext>
            </p:extLst>
          </p:nvPr>
        </p:nvGraphicFramePr>
        <p:xfrm>
          <a:off x="935205" y="1399050"/>
          <a:ext cx="6563478" cy="284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31"/>
                <a:gridCol w="3831905"/>
                <a:gridCol w="1768642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Phase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Activity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Planning Date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One (a.)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Capture work patterns +</a:t>
                      </a:r>
                      <a:r>
                        <a:rPr lang="en-GB" sz="1000" baseline="0" dirty="0" smtClean="0"/>
                        <a:t> supervisory hierarchy (Line Manager)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14</a:t>
                      </a:r>
                      <a:r>
                        <a:rPr lang="en-GB" sz="1000" baseline="0" dirty="0" smtClean="0"/>
                        <a:t> March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One (b.)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100% returns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TBC)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April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  <a:tr h="377190">
                <a:tc>
                  <a:txBody>
                    <a:bodyPr/>
                    <a:lstStyle/>
                    <a:p>
                      <a:endParaRPr lang="en-GB" sz="1000" dirty="0" smtClean="0"/>
                    </a:p>
                    <a:p>
                      <a:r>
                        <a:rPr lang="en-GB" sz="1000" dirty="0" smtClean="0"/>
                        <a:t>One</a:t>
                      </a:r>
                      <a:r>
                        <a:rPr lang="en-GB" sz="1000" baseline="0" dirty="0" smtClean="0"/>
                        <a:t> (c.)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Cutover – Capture delta</a:t>
                      </a:r>
                      <a:r>
                        <a:rPr lang="en-GB" sz="1000" baseline="0" dirty="0" smtClean="0"/>
                        <a:t> (Changes) + validate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July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Two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All employees (not casuals)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validate employee personal, and post information, update changes, capture gaps – to be 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000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Go-Live: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employees to login, update changes, and capture new information e.g. actual work location (building, floor, room – not currently held in RL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July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456318" y="2037806"/>
            <a:ext cx="1841863" cy="901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dirty="0">
                <a:solidFill>
                  <a:srgbClr val="002060"/>
                </a:solidFill>
              </a:rPr>
              <a:t>Lessons learnt – Data Capture &amp; Cleanse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1522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289490" y="3958207"/>
            <a:ext cx="2351430" cy="9693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289490" y="2895089"/>
            <a:ext cx="2351430" cy="968352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818844"/>
            <a:ext cx="7886700" cy="384572"/>
          </a:xfrm>
        </p:spPr>
        <p:txBody>
          <a:bodyPr>
            <a:normAutofit fontScale="90000"/>
          </a:bodyPr>
          <a:lstStyle/>
          <a:p>
            <a:r>
              <a:rPr lang="en-GB" sz="2025" dirty="0"/>
              <a:t>MyHR Change Impact</a:t>
            </a:r>
            <a:br>
              <a:rPr lang="en-GB" sz="2025" dirty="0"/>
            </a:br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High Level – All Staff and Departmental Roles</a:t>
            </a:r>
            <a:endParaRPr lang="en-GB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0" y="2144097"/>
            <a:ext cx="392906" cy="39290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2" y="2974046"/>
            <a:ext cx="388279" cy="46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54" y="3111539"/>
            <a:ext cx="412580" cy="412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22" y="1980571"/>
            <a:ext cx="450056" cy="412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40" y="4007104"/>
            <a:ext cx="500798" cy="5154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93767" y="3883299"/>
            <a:ext cx="397104" cy="430684"/>
            <a:chOff x="6493497" y="965753"/>
            <a:chExt cx="1161068" cy="11610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97" y="965753"/>
              <a:ext cx="1161068" cy="1161068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6843860" y="1751266"/>
              <a:ext cx="6504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17"/>
          <p:cNvSpPr/>
          <p:nvPr/>
        </p:nvSpPr>
        <p:spPr>
          <a:xfrm>
            <a:off x="806959" y="2018111"/>
            <a:ext cx="591917" cy="6109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6959" y="2922302"/>
            <a:ext cx="591917" cy="6109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34101" y="1876721"/>
            <a:ext cx="591917" cy="6109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34101" y="2979063"/>
            <a:ext cx="591917" cy="6109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6959" y="3826492"/>
            <a:ext cx="591917" cy="6109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34101" y="3958207"/>
            <a:ext cx="591917" cy="6109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3365" y="1955942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Employee Self-Service</a:t>
            </a:r>
          </a:p>
          <a:p>
            <a:pPr defTabSz="685800">
              <a:lnSpc>
                <a:spcPct val="120000"/>
              </a:lnSpc>
            </a:pPr>
            <a:r>
              <a:rPr lang="en-GB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33365" y="2837001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Manager</a:t>
            </a:r>
            <a:r>
              <a:rPr lang="en-GB" sz="135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Self-Service</a:t>
            </a:r>
          </a:p>
          <a:p>
            <a:pPr defTabSz="685800">
              <a:lnSpc>
                <a:spcPct val="120000"/>
              </a:lnSpc>
            </a:pPr>
            <a:r>
              <a:rPr lang="en-GB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MSS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0617" y="1392275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b="1" dirty="0">
                <a:solidFill>
                  <a:srgbClr val="002060"/>
                </a:solidFill>
              </a:rPr>
              <a:t>All Staff and Managers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36720" y="1392275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b="1" dirty="0">
                <a:solidFill>
                  <a:srgbClr val="002060"/>
                </a:solidFill>
              </a:rPr>
              <a:t>Faculty/Departmental Roles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0701" y="3751663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>
              <a:lnSpc>
                <a:spcPct val="120000"/>
              </a:lnSpc>
            </a:pPr>
            <a:r>
              <a:rPr lang="en-GB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Absence Management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57175" y="1729868"/>
            <a:ext cx="3732451" cy="0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60172" y="1729868"/>
            <a:ext cx="3732451" cy="0"/>
          </a:xfrm>
          <a:prstGeom prst="line">
            <a:avLst/>
          </a:prstGeom>
          <a:ln w="285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15859" y="2915704"/>
            <a:ext cx="2421625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002060"/>
                </a:solidFill>
                <a:latin typeface="Calibri" panose="020F0502020204030204" pitchFamily="34" charset="0"/>
              </a:rPr>
              <a:t>Contract Changes: </a:t>
            </a:r>
            <a:r>
              <a:rPr lang="en-GB" sz="1050" dirty="0">
                <a:solidFill>
                  <a:prstClr val="black"/>
                </a:solidFill>
              </a:rPr>
              <a:t>(Oracle Forms)</a:t>
            </a:r>
            <a:endParaRPr lang="en-GB" sz="1200" dirty="0">
              <a:solidFill>
                <a:prstClr val="black"/>
              </a:solidFill>
            </a:endParaRP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Update assignment details 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Assignment Costing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Salary Changes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Ending Assignments (Contracts)</a:t>
            </a:r>
          </a:p>
          <a:p>
            <a:pPr defTabSz="685800"/>
            <a:endParaRPr lang="en-GB" sz="1050" dirty="0">
              <a:solidFill>
                <a:prstClr val="black"/>
              </a:solidFill>
            </a:endParaRPr>
          </a:p>
          <a:p>
            <a:pPr defTabSz="685800"/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1533" y="3987537"/>
            <a:ext cx="2383986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002060"/>
                </a:solidFill>
                <a:latin typeface="Calibri" panose="020F0502020204030204" pitchFamily="34" charset="0"/>
              </a:rPr>
              <a:t>New Starters: </a:t>
            </a:r>
            <a:r>
              <a:rPr lang="en-GB" sz="1050" dirty="0">
                <a:solidFill>
                  <a:prstClr val="black"/>
                </a:solidFill>
              </a:rPr>
              <a:t>(Oracle Forms)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Creating Multiple Assignments 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Assignment Costing 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Transfers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Rehire Employee/Contingent Worker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289490" y="1831972"/>
            <a:ext cx="2351430" cy="96835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7267" y="1799364"/>
            <a:ext cx="2295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dirty="0">
                <a:solidFill>
                  <a:srgbClr val="002060"/>
                </a:solidFill>
                <a:latin typeface="Calibri" panose="020F0502020204030204" pitchFamily="34" charset="0"/>
              </a:rPr>
              <a:t>Payments:</a:t>
            </a:r>
            <a:r>
              <a:rPr lang="en-GB" sz="1200" b="1" dirty="0">
                <a:solidFill>
                  <a:srgbClr val="002060"/>
                </a:solidFill>
              </a:rPr>
              <a:t> </a:t>
            </a:r>
            <a:r>
              <a:rPr lang="en-GB" sz="1050" dirty="0">
                <a:solidFill>
                  <a:prstClr val="black"/>
                </a:solidFill>
              </a:rPr>
              <a:t>(Oracle Forms)</a:t>
            </a:r>
            <a:endParaRPr lang="en-GB" sz="1200" dirty="0">
              <a:solidFill>
                <a:prstClr val="black"/>
              </a:solidFill>
            </a:endParaRP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Overtime 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One-Off Duties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Honorary 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</a:rPr>
              <a:t>Higher Duty Allowance, Regrades </a:t>
            </a:r>
          </a:p>
          <a:p>
            <a:pPr defTabSz="685800"/>
            <a:endParaRPr lang="en-GB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fontScale="62500" lnSpcReduction="20000"/>
      </a:bodyPr>
      <a:lstStyle>
        <a:defPPr marL="342900" indent="-342900">
          <a:lnSpc>
            <a:spcPct val="120000"/>
          </a:lnSpc>
          <a:buFont typeface="+mj-lt"/>
          <a:buAutoNum type="arabicPeriod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11746</TotalTime>
  <Words>1671</Words>
  <Application>Microsoft Office PowerPoint</Application>
  <PresentationFormat>On-screen Show (16:9)</PresentationFormat>
  <Paragraphs>276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Arial</vt:lpstr>
      <vt:lpstr>Calibri</vt:lpstr>
      <vt:lpstr>Courier New</vt:lpstr>
      <vt:lpstr>Times New Roman</vt:lpstr>
      <vt:lpstr>Wingdings</vt:lpstr>
      <vt:lpstr>Office Theme</vt:lpstr>
      <vt:lpstr>Custom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PowerPoint Presentation</vt:lpstr>
      <vt:lpstr> HR User Group </vt:lpstr>
      <vt:lpstr>Agenda</vt:lpstr>
      <vt:lpstr>Why are we implementing MyHR? – Current Pain Points and Benefits</vt:lpstr>
      <vt:lpstr>MyHR Phase 1 – What’s changing?</vt:lpstr>
      <vt:lpstr>Data Capture &amp; Cleanse Activity 1</vt:lpstr>
      <vt:lpstr>Data Cleanse Activity 1 – Status</vt:lpstr>
      <vt:lpstr>Data Capture &amp; Cleanse – by phase </vt:lpstr>
      <vt:lpstr>MyHR Change Impact High Level – All Staff and Departmental Roles</vt:lpstr>
      <vt:lpstr> Faculty/Department Payments Role </vt:lpstr>
      <vt:lpstr> Faculty/Department Contract Changes Role </vt:lpstr>
      <vt:lpstr> Faculty/Department Recruitment &amp; Contracting Role </vt:lpstr>
      <vt:lpstr>Using Oracle Forms – Payments, Contract Changes and New Starters </vt:lpstr>
      <vt:lpstr>Workshop Design… Instructor-Led Training (ILT) ERP Best Practice</vt:lpstr>
      <vt:lpstr>MyHR Timeline</vt:lpstr>
      <vt:lpstr>My HR</vt:lpstr>
      <vt:lpstr>Back-up slides</vt:lpstr>
      <vt:lpstr>Deployment Board and Change Network</vt:lpstr>
      <vt:lpstr>Summary of Actions – for Departments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Samantha Pickett</cp:lastModifiedBy>
  <cp:revision>210</cp:revision>
  <cp:lastPrinted>2016-11-07T14:36:10Z</cp:lastPrinted>
  <dcterms:created xsi:type="dcterms:W3CDTF">2014-08-20T12:29:59Z</dcterms:created>
  <dcterms:modified xsi:type="dcterms:W3CDTF">2017-03-08T16:53:21Z</dcterms:modified>
</cp:coreProperties>
</file>